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1" r:id="rId4"/>
    <p:sldId id="264" r:id="rId5"/>
    <p:sldId id="266" r:id="rId6"/>
    <p:sldId id="267" r:id="rId7"/>
    <p:sldId id="269" r:id="rId8"/>
    <p:sldId id="262" r:id="rId9"/>
    <p:sldId id="268" r:id="rId10"/>
    <p:sldId id="258" r:id="rId11"/>
    <p:sldId id="275" r:id="rId12"/>
    <p:sldId id="276" r:id="rId13"/>
    <p:sldId id="277" r:id="rId14"/>
    <p:sldId id="279" r:id="rId15"/>
    <p:sldId id="289" r:id="rId16"/>
    <p:sldId id="259" r:id="rId17"/>
    <p:sldId id="282" r:id="rId18"/>
    <p:sldId id="284" r:id="rId19"/>
    <p:sldId id="283" r:id="rId20"/>
    <p:sldId id="285" r:id="rId21"/>
    <p:sldId id="286" r:id="rId22"/>
    <p:sldId id="281" r:id="rId23"/>
    <p:sldId id="278" r:id="rId24"/>
    <p:sldId id="288" r:id="rId25"/>
    <p:sldId id="290"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82" d="100"/>
          <a:sy n="82" d="100"/>
        </p:scale>
        <p:origin x="108" y="3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09748-7BC8-44E3-853A-5F4E96DDE513}" type="datetimeFigureOut">
              <a:rPr lang="zh-CN" altLang="en-US" smtClean="0"/>
              <a:t>2021/8/22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35F3A-FF33-4BFF-84FD-8F27D8A2BB95}" type="slidenum">
              <a:rPr lang="zh-CN" altLang="en-US" smtClean="0"/>
              <a:t>‹#›</a:t>
            </a:fld>
            <a:endParaRPr lang="zh-CN" altLang="en-US"/>
          </a:p>
        </p:txBody>
      </p:sp>
    </p:spTree>
    <p:extLst>
      <p:ext uri="{BB962C8B-B14F-4D97-AF65-F5344CB8AC3E}">
        <p14:creationId xmlns:p14="http://schemas.microsoft.com/office/powerpoint/2010/main" val="311800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r>
              <a:rPr lang="en-US" altLang="zh-CN" smtClean="0"/>
              <a:t>2021/8/23</a:t>
            </a:r>
            <a:endParaRPr lang="zh-CN" altLang="en-US"/>
          </a:p>
        </p:txBody>
      </p:sp>
      <p:sp>
        <p:nvSpPr>
          <p:cNvPr id="5" name="Footer Placeholder 4"/>
          <p:cNvSpPr>
            <a:spLocks noGrp="1"/>
          </p:cNvSpPr>
          <p:nvPr>
            <p:ph type="ftr" sz="quarter" idx="11"/>
          </p:nvPr>
        </p:nvSpPr>
        <p:spPr/>
        <p:txBody>
          <a:bodyPr/>
          <a:lstStyle/>
          <a:p>
            <a:r>
              <a:rPr lang="en-US" altLang="zh-CN" smtClean="0"/>
              <a:t>RadiationOnMoon</a:t>
            </a:r>
            <a:endParaRPr lang="zh-CN" altLang="en-US"/>
          </a:p>
        </p:txBody>
      </p:sp>
      <p:sp>
        <p:nvSpPr>
          <p:cNvPr id="6" name="Slide Number Placeholder 5"/>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340364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2021/8/23</a:t>
            </a:r>
            <a:endParaRPr lang="zh-CN" altLang="en-US"/>
          </a:p>
        </p:txBody>
      </p:sp>
      <p:sp>
        <p:nvSpPr>
          <p:cNvPr id="5" name="Footer Placeholder 4"/>
          <p:cNvSpPr>
            <a:spLocks noGrp="1"/>
          </p:cNvSpPr>
          <p:nvPr>
            <p:ph type="ftr" sz="quarter" idx="11"/>
          </p:nvPr>
        </p:nvSpPr>
        <p:spPr/>
        <p:txBody>
          <a:bodyPr/>
          <a:lstStyle/>
          <a:p>
            <a:r>
              <a:rPr lang="en-US" altLang="zh-CN" smtClean="0"/>
              <a:t>RadiationOnMoon</a:t>
            </a:r>
            <a:endParaRPr lang="zh-CN" altLang="en-US"/>
          </a:p>
        </p:txBody>
      </p:sp>
      <p:sp>
        <p:nvSpPr>
          <p:cNvPr id="6" name="Slide Number Placeholder 5"/>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35217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2021/8/23</a:t>
            </a:r>
            <a:endParaRPr lang="zh-CN" altLang="en-US"/>
          </a:p>
        </p:txBody>
      </p:sp>
      <p:sp>
        <p:nvSpPr>
          <p:cNvPr id="5" name="Footer Placeholder 4"/>
          <p:cNvSpPr>
            <a:spLocks noGrp="1"/>
          </p:cNvSpPr>
          <p:nvPr>
            <p:ph type="ftr" sz="quarter" idx="11"/>
          </p:nvPr>
        </p:nvSpPr>
        <p:spPr/>
        <p:txBody>
          <a:bodyPr/>
          <a:lstStyle/>
          <a:p>
            <a:r>
              <a:rPr lang="en-US" altLang="zh-CN" smtClean="0"/>
              <a:t>RadiationOnMoon</a:t>
            </a:r>
            <a:endParaRPr lang="zh-CN" altLang="en-US"/>
          </a:p>
        </p:txBody>
      </p:sp>
      <p:sp>
        <p:nvSpPr>
          <p:cNvPr id="6" name="Slide Number Placeholder 5"/>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407985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2021/8/23</a:t>
            </a:r>
            <a:endParaRPr lang="zh-CN" altLang="en-US"/>
          </a:p>
        </p:txBody>
      </p:sp>
      <p:sp>
        <p:nvSpPr>
          <p:cNvPr id="5" name="Footer Placeholder 4"/>
          <p:cNvSpPr>
            <a:spLocks noGrp="1"/>
          </p:cNvSpPr>
          <p:nvPr>
            <p:ph type="ftr" sz="quarter" idx="11"/>
          </p:nvPr>
        </p:nvSpPr>
        <p:spPr/>
        <p:txBody>
          <a:bodyPr/>
          <a:lstStyle/>
          <a:p>
            <a:r>
              <a:rPr lang="en-US" altLang="zh-CN" smtClean="0"/>
              <a:t>RadiationOnMoon</a:t>
            </a:r>
            <a:endParaRPr lang="zh-CN" altLang="en-US"/>
          </a:p>
        </p:txBody>
      </p:sp>
      <p:sp>
        <p:nvSpPr>
          <p:cNvPr id="6" name="Slide Number Placeholder 5"/>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383840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r>
              <a:rPr lang="en-US" altLang="zh-CN" smtClean="0"/>
              <a:t>2021/8/23</a:t>
            </a:r>
            <a:endParaRPr lang="zh-CN" altLang="en-US"/>
          </a:p>
        </p:txBody>
      </p:sp>
      <p:sp>
        <p:nvSpPr>
          <p:cNvPr id="5" name="Footer Placeholder 4"/>
          <p:cNvSpPr>
            <a:spLocks noGrp="1"/>
          </p:cNvSpPr>
          <p:nvPr>
            <p:ph type="ftr" sz="quarter" idx="11"/>
          </p:nvPr>
        </p:nvSpPr>
        <p:spPr/>
        <p:txBody>
          <a:bodyPr/>
          <a:lstStyle/>
          <a:p>
            <a:r>
              <a:rPr lang="en-US" altLang="zh-CN" smtClean="0"/>
              <a:t>RadiationOnMoon</a:t>
            </a:r>
            <a:endParaRPr lang="zh-CN" altLang="en-US"/>
          </a:p>
        </p:txBody>
      </p:sp>
      <p:sp>
        <p:nvSpPr>
          <p:cNvPr id="6" name="Slide Number Placeholder 5"/>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361859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r>
              <a:rPr lang="en-US" altLang="zh-CN" smtClean="0"/>
              <a:t>2021/8/23</a:t>
            </a:r>
            <a:endParaRPr lang="zh-CN" altLang="en-US"/>
          </a:p>
        </p:txBody>
      </p:sp>
      <p:sp>
        <p:nvSpPr>
          <p:cNvPr id="6" name="Footer Placeholder 5"/>
          <p:cNvSpPr>
            <a:spLocks noGrp="1"/>
          </p:cNvSpPr>
          <p:nvPr>
            <p:ph type="ftr" sz="quarter" idx="11"/>
          </p:nvPr>
        </p:nvSpPr>
        <p:spPr/>
        <p:txBody>
          <a:bodyPr/>
          <a:lstStyle/>
          <a:p>
            <a:r>
              <a:rPr lang="en-US" altLang="zh-CN" smtClean="0"/>
              <a:t>RadiationOnMoon</a:t>
            </a:r>
            <a:endParaRPr lang="zh-CN" altLang="en-US"/>
          </a:p>
        </p:txBody>
      </p:sp>
      <p:sp>
        <p:nvSpPr>
          <p:cNvPr id="7" name="Slide Number Placeholder 6"/>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238897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r>
              <a:rPr lang="en-US" altLang="zh-CN" smtClean="0"/>
              <a:t>2021/8/23</a:t>
            </a:r>
            <a:endParaRPr lang="zh-CN" altLang="en-US"/>
          </a:p>
        </p:txBody>
      </p:sp>
      <p:sp>
        <p:nvSpPr>
          <p:cNvPr id="8" name="Footer Placeholder 7"/>
          <p:cNvSpPr>
            <a:spLocks noGrp="1"/>
          </p:cNvSpPr>
          <p:nvPr>
            <p:ph type="ftr" sz="quarter" idx="11"/>
          </p:nvPr>
        </p:nvSpPr>
        <p:spPr/>
        <p:txBody>
          <a:bodyPr/>
          <a:lstStyle/>
          <a:p>
            <a:r>
              <a:rPr lang="en-US" altLang="zh-CN" smtClean="0"/>
              <a:t>RadiationOnMoon</a:t>
            </a:r>
            <a:endParaRPr lang="zh-CN" altLang="en-US"/>
          </a:p>
        </p:txBody>
      </p:sp>
      <p:sp>
        <p:nvSpPr>
          <p:cNvPr id="9" name="Slide Number Placeholder 8"/>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375718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r>
              <a:rPr lang="en-US" altLang="zh-CN" smtClean="0"/>
              <a:t>2021/8/23</a:t>
            </a:r>
            <a:endParaRPr lang="zh-CN" altLang="en-US"/>
          </a:p>
        </p:txBody>
      </p:sp>
      <p:sp>
        <p:nvSpPr>
          <p:cNvPr id="4" name="Footer Placeholder 3"/>
          <p:cNvSpPr>
            <a:spLocks noGrp="1"/>
          </p:cNvSpPr>
          <p:nvPr>
            <p:ph type="ftr" sz="quarter" idx="11"/>
          </p:nvPr>
        </p:nvSpPr>
        <p:spPr/>
        <p:txBody>
          <a:bodyPr/>
          <a:lstStyle/>
          <a:p>
            <a:r>
              <a:rPr lang="en-US" altLang="zh-CN" smtClean="0"/>
              <a:t>RadiationOnMoon</a:t>
            </a:r>
            <a:endParaRPr lang="zh-CN" altLang="en-US"/>
          </a:p>
        </p:txBody>
      </p:sp>
      <p:sp>
        <p:nvSpPr>
          <p:cNvPr id="5" name="Slide Number Placeholder 4"/>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281107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smtClean="0"/>
              <a:t>2021/8/23</a:t>
            </a:r>
            <a:endParaRPr lang="zh-CN" altLang="en-US"/>
          </a:p>
        </p:txBody>
      </p:sp>
      <p:sp>
        <p:nvSpPr>
          <p:cNvPr id="3" name="Footer Placeholder 2"/>
          <p:cNvSpPr>
            <a:spLocks noGrp="1"/>
          </p:cNvSpPr>
          <p:nvPr>
            <p:ph type="ftr" sz="quarter" idx="11"/>
          </p:nvPr>
        </p:nvSpPr>
        <p:spPr/>
        <p:txBody>
          <a:bodyPr/>
          <a:lstStyle/>
          <a:p>
            <a:r>
              <a:rPr lang="en-US" altLang="zh-CN" smtClean="0"/>
              <a:t>RadiationOnMoon</a:t>
            </a:r>
            <a:endParaRPr lang="zh-CN" altLang="en-US"/>
          </a:p>
        </p:txBody>
      </p:sp>
      <p:sp>
        <p:nvSpPr>
          <p:cNvPr id="4" name="Slide Number Placeholder 3"/>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17567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r>
              <a:rPr lang="en-US" altLang="zh-CN" smtClean="0"/>
              <a:t>2021/8/23</a:t>
            </a:r>
            <a:endParaRPr lang="zh-CN" altLang="en-US"/>
          </a:p>
        </p:txBody>
      </p:sp>
      <p:sp>
        <p:nvSpPr>
          <p:cNvPr id="6" name="Footer Placeholder 5"/>
          <p:cNvSpPr>
            <a:spLocks noGrp="1"/>
          </p:cNvSpPr>
          <p:nvPr>
            <p:ph type="ftr" sz="quarter" idx="11"/>
          </p:nvPr>
        </p:nvSpPr>
        <p:spPr/>
        <p:txBody>
          <a:bodyPr/>
          <a:lstStyle/>
          <a:p>
            <a:r>
              <a:rPr lang="en-US" altLang="zh-CN" smtClean="0"/>
              <a:t>RadiationOnMoon</a:t>
            </a:r>
            <a:endParaRPr lang="zh-CN" altLang="en-US"/>
          </a:p>
        </p:txBody>
      </p:sp>
      <p:sp>
        <p:nvSpPr>
          <p:cNvPr id="7" name="Slide Number Placeholder 6"/>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48980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r>
              <a:rPr lang="en-US" altLang="zh-CN" smtClean="0"/>
              <a:t>2021/8/23</a:t>
            </a:r>
            <a:endParaRPr lang="zh-CN" altLang="en-US"/>
          </a:p>
        </p:txBody>
      </p:sp>
      <p:sp>
        <p:nvSpPr>
          <p:cNvPr id="6" name="Footer Placeholder 5"/>
          <p:cNvSpPr>
            <a:spLocks noGrp="1"/>
          </p:cNvSpPr>
          <p:nvPr>
            <p:ph type="ftr" sz="quarter" idx="11"/>
          </p:nvPr>
        </p:nvSpPr>
        <p:spPr/>
        <p:txBody>
          <a:bodyPr/>
          <a:lstStyle/>
          <a:p>
            <a:r>
              <a:rPr lang="en-US" altLang="zh-CN" smtClean="0"/>
              <a:t>RadiationOnMoon</a:t>
            </a:r>
            <a:endParaRPr lang="zh-CN" altLang="en-US"/>
          </a:p>
        </p:txBody>
      </p:sp>
      <p:sp>
        <p:nvSpPr>
          <p:cNvPr id="7" name="Slide Number Placeholder 6"/>
          <p:cNvSpPr>
            <a:spLocks noGrp="1"/>
          </p:cNvSpPr>
          <p:nvPr>
            <p:ph type="sldNum" sz="quarter" idx="12"/>
          </p:nvPr>
        </p:nvSpPr>
        <p:spPr/>
        <p:txBody>
          <a:body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61409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2021/8/23</a:t>
            </a:r>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RadiationOnMoon</a:t>
            </a:r>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E8D42-1D72-4FB0-9E7B-F07FF0D6FF30}" type="slidenum">
              <a:rPr lang="zh-CN" altLang="en-US" smtClean="0"/>
              <a:t>‹#›</a:t>
            </a:fld>
            <a:endParaRPr lang="zh-CN" altLang="en-US"/>
          </a:p>
        </p:txBody>
      </p:sp>
    </p:spTree>
    <p:extLst>
      <p:ext uri="{BB962C8B-B14F-4D97-AF65-F5344CB8AC3E}">
        <p14:creationId xmlns:p14="http://schemas.microsoft.com/office/powerpoint/2010/main" val="3855177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22363"/>
            <a:ext cx="7772400" cy="1339483"/>
          </a:xfrm>
        </p:spPr>
        <p:txBody>
          <a:bodyPr/>
          <a:lstStyle/>
          <a:p>
            <a:r>
              <a:rPr lang="zh-CN" altLang="en-US" dirty="0" smtClean="0"/>
              <a:t>月球辐射环境及探测</a:t>
            </a:r>
            <a:endParaRPr lang="zh-CN" altLang="en-US" dirty="0"/>
          </a:p>
        </p:txBody>
      </p:sp>
      <p:sp>
        <p:nvSpPr>
          <p:cNvPr id="3" name="副标题 2"/>
          <p:cNvSpPr>
            <a:spLocks noGrp="1"/>
          </p:cNvSpPr>
          <p:nvPr>
            <p:ph type="subTitle" idx="1"/>
          </p:nvPr>
        </p:nvSpPr>
        <p:spPr>
          <a:xfrm>
            <a:off x="1143000" y="4185138"/>
            <a:ext cx="6858000" cy="1072662"/>
          </a:xfrm>
        </p:spPr>
        <p:txBody>
          <a:bodyPr>
            <a:noAutofit/>
          </a:bodyPr>
          <a:lstStyle/>
          <a:p>
            <a:r>
              <a:rPr lang="zh-CN" altLang="en-US" dirty="0" smtClean="0"/>
              <a:t>张志永，张云龙</a:t>
            </a:r>
            <a:endParaRPr lang="en-US" altLang="zh-CN" dirty="0" smtClean="0"/>
          </a:p>
          <a:p>
            <a:endParaRPr lang="en-US" altLang="zh-CN" dirty="0" smtClean="0"/>
          </a:p>
          <a:p>
            <a:r>
              <a:rPr lang="zh-CN" altLang="en-US" dirty="0" smtClean="0"/>
              <a:t>核</a:t>
            </a:r>
            <a:r>
              <a:rPr lang="zh-CN" altLang="en-US" dirty="0"/>
              <a:t>探测</a:t>
            </a:r>
            <a:r>
              <a:rPr lang="zh-CN" altLang="en-US" dirty="0" smtClean="0"/>
              <a:t>与核电子学国家重点实验室</a:t>
            </a:r>
            <a:endParaRPr lang="zh-CN" altLang="en-US" dirty="0"/>
          </a:p>
        </p:txBody>
      </p:sp>
      <p:sp>
        <p:nvSpPr>
          <p:cNvPr id="4" name="日期占位符 3"/>
          <p:cNvSpPr>
            <a:spLocks noGrp="1"/>
          </p:cNvSpPr>
          <p:nvPr>
            <p:ph type="dt" sz="half" idx="10"/>
          </p:nvPr>
        </p:nvSpPr>
        <p:spPr/>
        <p:txBody>
          <a:bodyPr/>
          <a:lstStyle/>
          <a:p>
            <a:r>
              <a:rPr lang="en-US" altLang="zh-CN" smtClean="0"/>
              <a:t>2021/8/23</a:t>
            </a:r>
            <a:endParaRPr lang="zh-CN" altLang="en-US"/>
          </a:p>
        </p:txBody>
      </p:sp>
      <p:sp>
        <p:nvSpPr>
          <p:cNvPr id="5" name="页脚占位符 4"/>
          <p:cNvSpPr>
            <a:spLocks noGrp="1"/>
          </p:cNvSpPr>
          <p:nvPr>
            <p:ph type="ftr" sz="quarter" idx="11"/>
          </p:nvPr>
        </p:nvSpPr>
        <p:spPr/>
        <p:txBody>
          <a:bodyPr/>
          <a:lstStyle/>
          <a:p>
            <a:r>
              <a:rPr lang="en-US" altLang="zh-CN" smtClean="0"/>
              <a:t>RadiationOnMoon</a:t>
            </a:r>
            <a:endParaRPr lang="zh-CN" altLang="en-US"/>
          </a:p>
        </p:txBody>
      </p:sp>
      <p:sp>
        <p:nvSpPr>
          <p:cNvPr id="6" name="灯片编号占位符 5"/>
          <p:cNvSpPr>
            <a:spLocks noGrp="1"/>
          </p:cNvSpPr>
          <p:nvPr>
            <p:ph type="sldNum" sz="quarter" idx="12"/>
          </p:nvPr>
        </p:nvSpPr>
        <p:spPr/>
        <p:txBody>
          <a:bodyPr/>
          <a:lstStyle/>
          <a:p>
            <a:fld id="{F2CE8D42-1D72-4FB0-9E7B-F07FF0D6FF30}" type="slidenum">
              <a:rPr lang="zh-CN" altLang="en-US" smtClean="0"/>
              <a:t>1</a:t>
            </a:fld>
            <a:endParaRPr lang="zh-CN" altLang="en-US"/>
          </a:p>
        </p:txBody>
      </p:sp>
    </p:spTree>
    <p:extLst>
      <p:ext uri="{BB962C8B-B14F-4D97-AF65-F5344CB8AC3E}">
        <p14:creationId xmlns:p14="http://schemas.microsoft.com/office/powerpoint/2010/main" val="133416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859825"/>
          </a:xfrm>
        </p:spPr>
        <p:txBody>
          <a:bodyPr/>
          <a:lstStyle/>
          <a:p>
            <a:r>
              <a:rPr lang="zh-CN" altLang="en-US" dirty="0" smtClean="0"/>
              <a:t>人类探月之旅</a:t>
            </a:r>
            <a:endParaRPr lang="zh-CN" altLang="en-US" dirty="0"/>
          </a:p>
        </p:txBody>
      </p:sp>
      <p:sp>
        <p:nvSpPr>
          <p:cNvPr id="3" name="内容占位符 2"/>
          <p:cNvSpPr>
            <a:spLocks noGrp="1"/>
          </p:cNvSpPr>
          <p:nvPr>
            <p:ph idx="1"/>
          </p:nvPr>
        </p:nvSpPr>
        <p:spPr>
          <a:xfrm>
            <a:off x="534837" y="1362886"/>
            <a:ext cx="7904582" cy="1414820"/>
          </a:xfrm>
        </p:spPr>
        <p:txBody>
          <a:bodyPr>
            <a:normAutofit lnSpcReduction="10000"/>
          </a:bodyPr>
          <a:lstStyle/>
          <a:p>
            <a:pPr algn="just"/>
            <a:r>
              <a:rPr lang="en-US" altLang="zh-CN" sz="2000" dirty="0" smtClean="0"/>
              <a:t>1959 </a:t>
            </a:r>
            <a:r>
              <a:rPr lang="zh-CN" altLang="en-US" sz="2000" dirty="0" smtClean="0"/>
              <a:t>年</a:t>
            </a:r>
            <a:r>
              <a:rPr lang="en-US" altLang="zh-CN" sz="2000" dirty="0" smtClean="0"/>
              <a:t>1</a:t>
            </a:r>
            <a:r>
              <a:rPr lang="zh-CN" altLang="en-US" sz="2000" dirty="0" smtClean="0"/>
              <a:t>月</a:t>
            </a:r>
            <a:r>
              <a:rPr lang="en-US" altLang="zh-CN" sz="2000" dirty="0" smtClean="0"/>
              <a:t>2</a:t>
            </a:r>
            <a:r>
              <a:rPr lang="zh-CN" altLang="en-US" sz="2000" dirty="0"/>
              <a:t>日</a:t>
            </a:r>
            <a:r>
              <a:rPr lang="zh-CN" altLang="en-US" sz="2000" dirty="0" smtClean="0"/>
              <a:t>，苏联成功发射第一颗月球探测器</a:t>
            </a:r>
            <a:r>
              <a:rPr lang="en-US" altLang="zh-CN" sz="2000" dirty="0" smtClean="0"/>
              <a:t>——</a:t>
            </a:r>
            <a:r>
              <a:rPr lang="zh-CN" altLang="en-US" sz="2000" dirty="0" smtClean="0"/>
              <a:t>月球一号。 </a:t>
            </a:r>
            <a:endParaRPr lang="en-US" altLang="zh-CN" sz="2000" dirty="0" smtClean="0"/>
          </a:p>
          <a:p>
            <a:pPr algn="just"/>
            <a:r>
              <a:rPr lang="en-US" altLang="zh-CN" sz="2000" dirty="0" smtClean="0"/>
              <a:t>1969</a:t>
            </a:r>
            <a:r>
              <a:rPr lang="zh-CN" altLang="en-US" sz="2000" dirty="0" smtClean="0"/>
              <a:t>年</a:t>
            </a:r>
            <a:r>
              <a:rPr lang="en-US" altLang="zh-CN" sz="2000" dirty="0" smtClean="0"/>
              <a:t>7</a:t>
            </a:r>
            <a:r>
              <a:rPr lang="zh-CN" altLang="en-US" sz="2000" dirty="0" smtClean="0"/>
              <a:t>月</a:t>
            </a:r>
            <a:r>
              <a:rPr lang="en-US" altLang="zh-CN" sz="2000" dirty="0" smtClean="0"/>
              <a:t>21</a:t>
            </a:r>
            <a:r>
              <a:rPr lang="zh-CN" altLang="en-US" sz="2000" dirty="0" smtClean="0"/>
              <a:t>日，阿姆斯特朗在月球上迈出人类的第一步。</a:t>
            </a:r>
            <a:endParaRPr lang="en-US" altLang="zh-CN" sz="2000" dirty="0" smtClean="0"/>
          </a:p>
          <a:p>
            <a:pPr algn="just"/>
            <a:r>
              <a:rPr lang="zh-CN" altLang="en-US" sz="2000" dirty="0" smtClean="0"/>
              <a:t>从</a:t>
            </a:r>
            <a:r>
              <a:rPr lang="en-US" altLang="zh-CN" sz="2000" dirty="0"/>
              <a:t>1958</a:t>
            </a:r>
            <a:r>
              <a:rPr lang="zh-CN" altLang="en-US" sz="2000" dirty="0"/>
              <a:t>年第</a:t>
            </a:r>
            <a:r>
              <a:rPr lang="en-US" altLang="zh-CN" sz="2000" dirty="0"/>
              <a:t>1</a:t>
            </a:r>
            <a:r>
              <a:rPr lang="zh-CN" altLang="en-US" sz="2000" dirty="0" smtClean="0"/>
              <a:t>颗</a:t>
            </a:r>
            <a:r>
              <a:rPr lang="zh-CN" altLang="en-US" sz="2000" dirty="0"/>
              <a:t>（未成功）</a:t>
            </a:r>
            <a:r>
              <a:rPr lang="zh-CN" altLang="en-US" sz="2000" dirty="0" smtClean="0"/>
              <a:t>月球</a:t>
            </a:r>
            <a:r>
              <a:rPr lang="zh-CN" altLang="en-US" sz="2000" dirty="0"/>
              <a:t>探测器</a:t>
            </a:r>
            <a:r>
              <a:rPr lang="zh-CN" altLang="en-US" sz="2000" dirty="0" smtClean="0"/>
              <a:t>发射到</a:t>
            </a:r>
            <a:r>
              <a:rPr lang="zh-CN" altLang="en-US" sz="2000" dirty="0"/>
              <a:t>现在，</a:t>
            </a:r>
            <a:r>
              <a:rPr lang="zh-CN" altLang="en-US" sz="2000" dirty="0" smtClean="0"/>
              <a:t>人类</a:t>
            </a:r>
            <a:r>
              <a:rPr lang="zh-CN" altLang="en-US" sz="2000" dirty="0"/>
              <a:t>已经发射了超过</a:t>
            </a:r>
            <a:r>
              <a:rPr lang="en-US" altLang="zh-CN" sz="2000" dirty="0"/>
              <a:t>200</a:t>
            </a:r>
            <a:r>
              <a:rPr lang="zh-CN" altLang="en-US" sz="2000" dirty="0"/>
              <a:t>颗</a:t>
            </a:r>
            <a:r>
              <a:rPr lang="zh-CN" altLang="en-US" sz="2000" dirty="0" smtClean="0"/>
              <a:t>月球探测器</a:t>
            </a:r>
            <a:r>
              <a:rPr lang="zh-CN" altLang="en-US" sz="2000" dirty="0"/>
              <a:t>。 </a:t>
            </a:r>
          </a:p>
        </p:txBody>
      </p:sp>
      <p:pic>
        <p:nvPicPr>
          <p:cNvPr id="6" name="图片 5"/>
          <p:cNvPicPr>
            <a:picLocks noChangeAspect="1"/>
          </p:cNvPicPr>
          <p:nvPr/>
        </p:nvPicPr>
        <p:blipFill>
          <a:blip r:embed="rId2"/>
          <a:stretch>
            <a:fillRect/>
          </a:stretch>
        </p:blipFill>
        <p:spPr>
          <a:xfrm>
            <a:off x="720008" y="2777706"/>
            <a:ext cx="3669848" cy="3779987"/>
          </a:xfrm>
          <a:prstGeom prst="rect">
            <a:avLst/>
          </a:prstGeom>
        </p:spPr>
      </p:pic>
      <p:pic>
        <p:nvPicPr>
          <p:cNvPr id="7" name="图片 6"/>
          <p:cNvPicPr>
            <a:picLocks noChangeAspect="1"/>
          </p:cNvPicPr>
          <p:nvPr/>
        </p:nvPicPr>
        <p:blipFill>
          <a:blip r:embed="rId3"/>
          <a:stretch>
            <a:fillRect/>
          </a:stretch>
        </p:blipFill>
        <p:spPr>
          <a:xfrm>
            <a:off x="4690993" y="2779413"/>
            <a:ext cx="4023124" cy="3778280"/>
          </a:xfrm>
          <a:prstGeom prst="rect">
            <a:avLst/>
          </a:prstGeom>
        </p:spPr>
      </p:pic>
      <p:sp>
        <p:nvSpPr>
          <p:cNvPr id="4" name="日期占位符 3"/>
          <p:cNvSpPr>
            <a:spLocks noGrp="1"/>
          </p:cNvSpPr>
          <p:nvPr>
            <p:ph type="dt" sz="half" idx="10"/>
          </p:nvPr>
        </p:nvSpPr>
        <p:spPr/>
        <p:txBody>
          <a:bodyPr/>
          <a:lstStyle/>
          <a:p>
            <a:r>
              <a:rPr lang="en-US" altLang="zh-CN" smtClean="0"/>
              <a:t>2021/8/23</a:t>
            </a:r>
            <a:endParaRPr lang="zh-CN" altLang="en-US"/>
          </a:p>
        </p:txBody>
      </p:sp>
      <p:sp>
        <p:nvSpPr>
          <p:cNvPr id="5" name="页脚占位符 4"/>
          <p:cNvSpPr>
            <a:spLocks noGrp="1"/>
          </p:cNvSpPr>
          <p:nvPr>
            <p:ph type="ftr" sz="quarter" idx="11"/>
          </p:nvPr>
        </p:nvSpPr>
        <p:spPr/>
        <p:txBody>
          <a:bodyPr/>
          <a:lstStyle/>
          <a:p>
            <a:r>
              <a:rPr lang="en-US" altLang="zh-CN" smtClean="0"/>
              <a:t>RadiationOnMoon</a:t>
            </a:r>
            <a:endParaRPr lang="zh-CN" altLang="en-US"/>
          </a:p>
        </p:txBody>
      </p:sp>
      <p:sp>
        <p:nvSpPr>
          <p:cNvPr id="8" name="灯片编号占位符 7"/>
          <p:cNvSpPr>
            <a:spLocks noGrp="1"/>
          </p:cNvSpPr>
          <p:nvPr>
            <p:ph type="sldNum" sz="quarter" idx="12"/>
          </p:nvPr>
        </p:nvSpPr>
        <p:spPr/>
        <p:txBody>
          <a:bodyPr/>
          <a:lstStyle/>
          <a:p>
            <a:fld id="{F2CE8D42-1D72-4FB0-9E7B-F07FF0D6FF30}" type="slidenum">
              <a:rPr lang="zh-CN" altLang="en-US" smtClean="0"/>
              <a:t>10</a:t>
            </a:fld>
            <a:endParaRPr lang="zh-CN" altLang="en-US"/>
          </a:p>
        </p:txBody>
      </p:sp>
    </p:spTree>
    <p:extLst>
      <p:ext uri="{BB962C8B-B14F-4D97-AF65-F5344CB8AC3E}">
        <p14:creationId xmlns:p14="http://schemas.microsoft.com/office/powerpoint/2010/main" val="292158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46" y="132652"/>
            <a:ext cx="7886700" cy="1325563"/>
          </a:xfrm>
        </p:spPr>
        <p:txBody>
          <a:bodyPr/>
          <a:lstStyle/>
          <a:p>
            <a:r>
              <a:rPr lang="zh-CN" altLang="en-US" dirty="0" smtClean="0"/>
              <a:t>月球轨道辐射探测器</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848349577"/>
              </p:ext>
            </p:extLst>
          </p:nvPr>
        </p:nvGraphicFramePr>
        <p:xfrm>
          <a:off x="201478" y="1283704"/>
          <a:ext cx="8617058" cy="5173492"/>
        </p:xfrm>
        <a:graphic>
          <a:graphicData uri="http://schemas.openxmlformats.org/drawingml/2006/table">
            <a:tbl>
              <a:tblPr firstRow="1" bandRow="1">
                <a:tableStyleId>{5C22544A-7EE6-4342-B048-85BDC9FD1C3A}</a:tableStyleId>
              </a:tblPr>
              <a:tblGrid>
                <a:gridCol w="1829901">
                  <a:extLst>
                    <a:ext uri="{9D8B030D-6E8A-4147-A177-3AD203B41FA5}">
                      <a16:colId xmlns:a16="http://schemas.microsoft.com/office/drawing/2014/main" val="2013608966"/>
                    </a:ext>
                  </a:extLst>
                </a:gridCol>
                <a:gridCol w="1099279">
                  <a:extLst>
                    <a:ext uri="{9D8B030D-6E8A-4147-A177-3AD203B41FA5}">
                      <a16:colId xmlns:a16="http://schemas.microsoft.com/office/drawing/2014/main" val="3200850684"/>
                    </a:ext>
                  </a:extLst>
                </a:gridCol>
                <a:gridCol w="2463204">
                  <a:extLst>
                    <a:ext uri="{9D8B030D-6E8A-4147-A177-3AD203B41FA5}">
                      <a16:colId xmlns:a16="http://schemas.microsoft.com/office/drawing/2014/main" val="464576603"/>
                    </a:ext>
                  </a:extLst>
                </a:gridCol>
                <a:gridCol w="822436">
                  <a:extLst>
                    <a:ext uri="{9D8B030D-6E8A-4147-A177-3AD203B41FA5}">
                      <a16:colId xmlns:a16="http://schemas.microsoft.com/office/drawing/2014/main" val="1112995645"/>
                    </a:ext>
                  </a:extLst>
                </a:gridCol>
                <a:gridCol w="2402238">
                  <a:extLst>
                    <a:ext uri="{9D8B030D-6E8A-4147-A177-3AD203B41FA5}">
                      <a16:colId xmlns:a16="http://schemas.microsoft.com/office/drawing/2014/main" val="2254518070"/>
                    </a:ext>
                  </a:extLst>
                </a:gridCol>
              </a:tblGrid>
              <a:tr h="601492">
                <a:tc>
                  <a:txBody>
                    <a:bodyPr/>
                    <a:lstStyle/>
                    <a:p>
                      <a:r>
                        <a:rPr lang="zh-CN" altLang="en-US" dirty="0" smtClean="0"/>
                        <a:t>工程名称</a:t>
                      </a:r>
                      <a:endParaRPr lang="zh-CN" altLang="en-US" dirty="0"/>
                    </a:p>
                  </a:txBody>
                  <a:tcPr/>
                </a:tc>
                <a:tc>
                  <a:txBody>
                    <a:bodyPr/>
                    <a:lstStyle/>
                    <a:p>
                      <a:r>
                        <a:rPr lang="zh-CN" altLang="en-US" dirty="0" smtClean="0"/>
                        <a:t>时间</a:t>
                      </a:r>
                      <a:endParaRPr lang="zh-CN" altLang="en-US" dirty="0"/>
                    </a:p>
                  </a:txBody>
                  <a:tcPr/>
                </a:tc>
                <a:tc>
                  <a:txBody>
                    <a:bodyPr/>
                    <a:lstStyle/>
                    <a:p>
                      <a:r>
                        <a:rPr lang="zh-CN" altLang="en-US" dirty="0" smtClean="0"/>
                        <a:t>辐射探测器</a:t>
                      </a:r>
                      <a:endParaRPr lang="zh-CN" altLang="en-US" dirty="0"/>
                    </a:p>
                  </a:txBody>
                  <a:tcPr/>
                </a:tc>
                <a:tc>
                  <a:txBody>
                    <a:bodyPr/>
                    <a:lstStyle/>
                    <a:p>
                      <a:r>
                        <a:rPr lang="zh-CN" altLang="en-US" dirty="0" smtClean="0"/>
                        <a:t>类型</a:t>
                      </a:r>
                      <a:endParaRPr lang="zh-CN" altLang="en-US" dirty="0"/>
                    </a:p>
                  </a:txBody>
                  <a:tcPr/>
                </a:tc>
                <a:tc>
                  <a:txBody>
                    <a:bodyPr/>
                    <a:lstStyle/>
                    <a:p>
                      <a:r>
                        <a:rPr lang="zh-CN" altLang="en-US" dirty="0" smtClean="0"/>
                        <a:t>辐射测量</a:t>
                      </a:r>
                      <a:endParaRPr lang="zh-CN" altLang="en-US" dirty="0"/>
                    </a:p>
                  </a:txBody>
                  <a:tcPr/>
                </a:tc>
                <a:extLst>
                  <a:ext uri="{0D108BD9-81ED-4DB2-BD59-A6C34878D82A}">
                    <a16:rowId xmlns:a16="http://schemas.microsoft.com/office/drawing/2014/main" val="1250005689"/>
                  </a:ext>
                </a:extLst>
              </a:tr>
              <a:tr h="532540">
                <a:tc>
                  <a:txBody>
                    <a:bodyPr/>
                    <a:lstStyle/>
                    <a:p>
                      <a:r>
                        <a:rPr lang="en-US" altLang="zh-CN" sz="1800" b="0" i="0" kern="1200" dirty="0" smtClean="0">
                          <a:solidFill>
                            <a:schemeClr val="dk1"/>
                          </a:solidFill>
                          <a:effectLst/>
                          <a:latin typeface="+mn-lt"/>
                          <a:ea typeface="+mn-ea"/>
                          <a:cs typeface="+mn-cs"/>
                        </a:rPr>
                        <a:t>Clementine</a:t>
                      </a:r>
                      <a:r>
                        <a:rPr lang="en-US" altLang="zh-CN" dirty="0" smtClean="0"/>
                        <a:t> </a:t>
                      </a:r>
                      <a:r>
                        <a:rPr lang="zh-CN" altLang="en-US" dirty="0" smtClean="0"/>
                        <a:t>（美国）</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1994 </a:t>
                      </a:r>
                      <a:r>
                        <a:rPr lang="zh-CN" altLang="en-US" sz="1800" b="0" i="0" kern="1200" dirty="0" smtClean="0">
                          <a:solidFill>
                            <a:schemeClr val="dk1"/>
                          </a:solidFill>
                          <a:effectLst/>
                          <a:latin typeface="+mn-lt"/>
                          <a:ea typeface="+mn-ea"/>
                          <a:cs typeface="+mn-cs"/>
                        </a:rPr>
                        <a:t>年 </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Charged-Particle</a:t>
                      </a:r>
                      <a:br>
                        <a:rPr lang="en-US" altLang="zh-CN" sz="1800" b="0" i="0" kern="1200" dirty="0" smtClean="0">
                          <a:solidFill>
                            <a:schemeClr val="dk1"/>
                          </a:solidFill>
                          <a:effectLst/>
                          <a:latin typeface="+mn-lt"/>
                          <a:ea typeface="+mn-ea"/>
                          <a:cs typeface="+mn-cs"/>
                        </a:rPr>
                      </a:br>
                      <a:r>
                        <a:rPr lang="en-US" altLang="zh-CN" sz="1800" b="0" i="0" kern="1200" dirty="0" smtClean="0">
                          <a:solidFill>
                            <a:schemeClr val="dk1"/>
                          </a:solidFill>
                          <a:effectLst/>
                          <a:latin typeface="+mn-lt"/>
                          <a:ea typeface="+mn-ea"/>
                          <a:cs typeface="+mn-cs"/>
                        </a:rPr>
                        <a:t>Telescope</a:t>
                      </a:r>
                      <a:r>
                        <a:rPr lang="zh-CN" altLang="en-US" sz="1800" b="0" i="0" kern="1200" dirty="0" smtClean="0">
                          <a:solidFill>
                            <a:schemeClr val="dk1"/>
                          </a:solidFill>
                          <a:effectLst/>
                          <a:latin typeface="+mn-lt"/>
                          <a:ea typeface="+mn-ea"/>
                          <a:cs typeface="+mn-cs"/>
                        </a:rPr>
                        <a:t>，</a:t>
                      </a:r>
                      <a:r>
                        <a:rPr lang="en-US" altLang="zh-CN" sz="1800" b="0" i="0" kern="1200" dirty="0" smtClean="0">
                          <a:solidFill>
                            <a:schemeClr val="dk1"/>
                          </a:solidFill>
                          <a:effectLst/>
                          <a:latin typeface="+mn-lt"/>
                          <a:ea typeface="+mn-ea"/>
                          <a:cs typeface="+mn-cs"/>
                        </a:rPr>
                        <a:t>CPT</a:t>
                      </a:r>
                      <a:r>
                        <a:rPr lang="en-US" altLang="zh-CN" dirty="0" smtClean="0"/>
                        <a:t> </a:t>
                      </a:r>
                      <a:endParaRPr lang="zh-CN" altLang="en-US" dirty="0"/>
                    </a:p>
                  </a:txBody>
                  <a:tcPr/>
                </a:tc>
                <a:tc>
                  <a:txBody>
                    <a:bodyPr/>
                    <a:lstStyle/>
                    <a:p>
                      <a:endParaRPr lang="zh-CN" altLang="en-US" dirty="0"/>
                    </a:p>
                  </a:txBody>
                  <a:tcPr/>
                </a:tc>
                <a:tc>
                  <a:txBody>
                    <a:bodyPr/>
                    <a:lstStyle/>
                    <a:p>
                      <a:r>
                        <a:rPr lang="zh-CN" altLang="en-US" dirty="0" smtClean="0"/>
                        <a:t>太阳质子事件月轨上通量测量</a:t>
                      </a:r>
                      <a:endParaRPr lang="zh-CN" altLang="en-US" dirty="0"/>
                    </a:p>
                  </a:txBody>
                  <a:tcPr/>
                </a:tc>
                <a:extLst>
                  <a:ext uri="{0D108BD9-81ED-4DB2-BD59-A6C34878D82A}">
                    <a16:rowId xmlns:a16="http://schemas.microsoft.com/office/drawing/2014/main" val="4251916156"/>
                  </a:ext>
                </a:extLst>
              </a:tr>
              <a:tr h="822358">
                <a:tc>
                  <a:txBody>
                    <a:bodyPr/>
                    <a:lstStyle/>
                    <a:p>
                      <a:r>
                        <a:rPr lang="en-US" altLang="zh-CN" sz="1800" b="0" i="0" kern="1200" dirty="0" smtClean="0">
                          <a:solidFill>
                            <a:schemeClr val="dk1"/>
                          </a:solidFill>
                          <a:effectLst/>
                          <a:latin typeface="+mn-lt"/>
                          <a:ea typeface="+mn-ea"/>
                          <a:cs typeface="+mn-cs"/>
                        </a:rPr>
                        <a:t>Lunar Prospector</a:t>
                      </a:r>
                      <a:r>
                        <a:rPr lang="en-US" altLang="zh-CN" dirty="0" smtClean="0"/>
                        <a:t> </a:t>
                      </a:r>
                      <a:r>
                        <a:rPr lang="zh-CN" altLang="en-US" dirty="0" smtClean="0"/>
                        <a:t>（美国）</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1998 </a:t>
                      </a:r>
                      <a:r>
                        <a:rPr lang="zh-CN" altLang="en-US" sz="1800" b="0" i="0" kern="1200" dirty="0" smtClean="0">
                          <a:solidFill>
                            <a:schemeClr val="dk1"/>
                          </a:solidFill>
                          <a:effectLst/>
                          <a:latin typeface="+mn-lt"/>
                          <a:ea typeface="+mn-ea"/>
                          <a:cs typeface="+mn-cs"/>
                        </a:rPr>
                        <a:t>年</a:t>
                      </a:r>
                      <a:r>
                        <a:rPr lang="zh-CN" altLang="en-US" dirty="0" smtClean="0"/>
                        <a:t> </a:t>
                      </a:r>
                      <a:br>
                        <a:rPr lang="zh-CN" altLang="en-US" dirty="0" smtClean="0"/>
                      </a:br>
                      <a:endParaRPr lang="zh-CN" altLang="en-US" dirty="0"/>
                    </a:p>
                  </a:txBody>
                  <a:tcPr/>
                </a:tc>
                <a:tc>
                  <a:txBody>
                    <a:bodyPr/>
                    <a:lstStyle/>
                    <a:p>
                      <a:r>
                        <a:rPr lang="en-US" altLang="zh-CN" sz="1800" dirty="0" smtClean="0"/>
                        <a:t>gamma-ray &amp; thermal and epithermal neutron spectrometer</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15-140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km</a:t>
                      </a:r>
                      <a:endParaRPr lang="zh-CN" altLang="en-US" dirty="0" smtClean="0"/>
                    </a:p>
                  </a:txBody>
                  <a:tcPr/>
                </a:tc>
                <a:tc>
                  <a:txBody>
                    <a:bodyPr/>
                    <a:lstStyle/>
                    <a:p>
                      <a:r>
                        <a:rPr lang="zh-CN" altLang="en-US" dirty="0" smtClean="0"/>
                        <a:t>测量中子和伽马，测量水和</a:t>
                      </a:r>
                      <a:r>
                        <a:rPr lang="en-US" altLang="zh-CN" dirty="0" err="1" smtClean="0"/>
                        <a:t>FeO</a:t>
                      </a:r>
                      <a:r>
                        <a:rPr lang="zh-CN" altLang="en-US" dirty="0" smtClean="0"/>
                        <a:t>含量</a:t>
                      </a:r>
                      <a:endParaRPr lang="zh-CN" altLang="en-US" dirty="0"/>
                    </a:p>
                  </a:txBody>
                  <a:tcPr/>
                </a:tc>
                <a:extLst>
                  <a:ext uri="{0D108BD9-81ED-4DB2-BD59-A6C34878D82A}">
                    <a16:rowId xmlns:a16="http://schemas.microsoft.com/office/drawing/2014/main" val="3938007793"/>
                  </a:ext>
                </a:extLst>
              </a:tr>
              <a:tr h="594533">
                <a:tc>
                  <a:txBody>
                    <a:bodyPr/>
                    <a:lstStyle/>
                    <a:p>
                      <a:r>
                        <a:rPr lang="zh-CN" altLang="en-US" sz="1800" b="0" i="0" kern="1200" baseline="0" dirty="0" smtClean="0">
                          <a:solidFill>
                            <a:schemeClr val="dk1"/>
                          </a:solidFill>
                          <a:effectLst/>
                          <a:latin typeface="+mn-lt"/>
                          <a:ea typeface="+mn-ea"/>
                          <a:cs typeface="+mn-cs"/>
                        </a:rPr>
                        <a:t>嫦娥</a:t>
                      </a:r>
                      <a:r>
                        <a:rPr lang="en-US" altLang="zh-CN" sz="1800" b="0" i="0" kern="1200" baseline="0" dirty="0" smtClean="0">
                          <a:solidFill>
                            <a:schemeClr val="dk1"/>
                          </a:solidFill>
                          <a:effectLst/>
                          <a:latin typeface="+mn-lt"/>
                          <a:ea typeface="+mn-ea"/>
                          <a:cs typeface="+mn-cs"/>
                        </a:rPr>
                        <a:t>1</a:t>
                      </a:r>
                      <a:r>
                        <a:rPr lang="zh-CN" altLang="en-US" sz="1800" b="0" i="0" kern="1200" baseline="0" dirty="0" smtClean="0">
                          <a:solidFill>
                            <a:schemeClr val="dk1"/>
                          </a:solidFill>
                          <a:effectLst/>
                          <a:latin typeface="+mn-lt"/>
                          <a:ea typeface="+mn-ea"/>
                          <a:cs typeface="+mn-cs"/>
                        </a:rPr>
                        <a:t>号</a:t>
                      </a:r>
                      <a:r>
                        <a:rPr lang="en-US" altLang="zh-CN" baseline="0" dirty="0" smtClean="0"/>
                        <a:t>(</a:t>
                      </a:r>
                      <a:r>
                        <a:rPr lang="zh-CN" altLang="en-US" baseline="0" dirty="0" smtClean="0"/>
                        <a:t>中国</a:t>
                      </a:r>
                      <a:r>
                        <a:rPr lang="en-US" altLang="zh-CN" baseline="0" dirty="0" smtClean="0"/>
                        <a:t>)</a:t>
                      </a:r>
                      <a:endParaRPr lang="zh-CN" altLang="en-US" dirty="0"/>
                    </a:p>
                  </a:txBody>
                  <a:tcPr/>
                </a:tc>
                <a:tc>
                  <a:txBody>
                    <a:bodyPr/>
                    <a:lstStyle/>
                    <a:p>
                      <a:r>
                        <a:rPr lang="en-US" altLang="zh-CN" dirty="0" smtClean="0"/>
                        <a:t>2007</a:t>
                      </a:r>
                      <a:r>
                        <a:rPr lang="zh-CN" altLang="en-US" dirty="0" smtClean="0"/>
                        <a:t>年 </a:t>
                      </a:r>
                      <a:endParaRPr lang="zh-CN" altLang="en-US" dirty="0"/>
                    </a:p>
                  </a:txBody>
                  <a:tcPr/>
                </a:tc>
                <a:tc>
                  <a:txBody>
                    <a:bodyPr/>
                    <a:lstStyle/>
                    <a:p>
                      <a:r>
                        <a:rPr lang="zh-CN" altLang="en-US" sz="1800" b="0" i="0" kern="1200" dirty="0" smtClean="0">
                          <a:solidFill>
                            <a:schemeClr val="dk1"/>
                          </a:solidFill>
                          <a:effectLst/>
                          <a:latin typeface="+mn-lt"/>
                          <a:ea typeface="+mn-ea"/>
                          <a:cs typeface="+mn-cs"/>
                        </a:rPr>
                        <a:t>高能粒子探测器</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200 km</a:t>
                      </a:r>
                      <a:endParaRPr lang="zh-CN" altLang="en-US" dirty="0" smtClean="0"/>
                    </a:p>
                  </a:txBody>
                  <a:tcPr/>
                </a:tc>
                <a:tc>
                  <a:txBody>
                    <a:bodyPr/>
                    <a:lstStyle/>
                    <a:p>
                      <a:r>
                        <a:rPr lang="zh-CN" altLang="en-US" dirty="0" smtClean="0"/>
                        <a:t>高能粒子通量，区分电荷</a:t>
                      </a:r>
                      <a:endParaRPr lang="zh-CN" altLang="en-US" dirty="0"/>
                    </a:p>
                  </a:txBody>
                  <a:tcPr/>
                </a:tc>
                <a:extLst>
                  <a:ext uri="{0D108BD9-81ED-4DB2-BD59-A6C34878D82A}">
                    <a16:rowId xmlns:a16="http://schemas.microsoft.com/office/drawing/2014/main" val="2368704329"/>
                  </a:ext>
                </a:extLst>
              </a:tr>
              <a:tr h="601492">
                <a:tc>
                  <a:txBody>
                    <a:bodyPr/>
                    <a:lstStyle/>
                    <a:p>
                      <a:r>
                        <a:rPr lang="en-US" altLang="zh-CN" sz="1800" b="0" i="0" kern="1200" dirty="0" smtClean="0">
                          <a:solidFill>
                            <a:schemeClr val="dk1"/>
                          </a:solidFill>
                          <a:effectLst/>
                          <a:latin typeface="+mn-lt"/>
                          <a:ea typeface="+mn-ea"/>
                          <a:cs typeface="+mn-cs"/>
                        </a:rPr>
                        <a:t>Chandrayaan-1</a:t>
                      </a:r>
                      <a:r>
                        <a:rPr lang="en-US" altLang="zh-CN" dirty="0" smtClean="0"/>
                        <a:t> </a:t>
                      </a:r>
                      <a:r>
                        <a:rPr lang="en-US" altLang="zh-CN" baseline="0" dirty="0" smtClean="0"/>
                        <a:t> (</a:t>
                      </a:r>
                      <a:r>
                        <a:rPr lang="zh-CN" altLang="en-US" baseline="0" dirty="0" smtClean="0"/>
                        <a:t>印度</a:t>
                      </a:r>
                      <a:r>
                        <a:rPr lang="en-US" altLang="zh-CN" baseline="0" dirty="0" smtClean="0"/>
                        <a:t>)</a:t>
                      </a:r>
                      <a:endParaRPr lang="zh-CN" altLang="en-US" dirty="0"/>
                    </a:p>
                  </a:txBody>
                  <a:tcPr/>
                </a:tc>
                <a:tc>
                  <a:txBody>
                    <a:bodyPr/>
                    <a:lstStyle/>
                    <a:p>
                      <a:r>
                        <a:rPr lang="en-US" altLang="zh-CN" dirty="0" smtClean="0"/>
                        <a:t>2008</a:t>
                      </a:r>
                      <a:r>
                        <a:rPr lang="zh-CN" altLang="en-US" dirty="0" smtClean="0"/>
                        <a:t>年</a:t>
                      </a:r>
                      <a:endParaRPr lang="zh-CN" altLang="en-US" dirty="0"/>
                    </a:p>
                  </a:txBody>
                  <a:tcPr/>
                </a:tc>
                <a:tc>
                  <a:txBody>
                    <a:bodyPr/>
                    <a:lstStyle/>
                    <a:p>
                      <a:r>
                        <a:rPr lang="en-US" altLang="zh-CN" sz="1800" b="0" i="0" kern="1200" dirty="0" err="1" smtClean="0">
                          <a:solidFill>
                            <a:schemeClr val="dk1"/>
                          </a:solidFill>
                          <a:effectLst/>
                          <a:latin typeface="+mn-lt"/>
                          <a:ea typeface="+mn-ea"/>
                          <a:cs typeface="+mn-cs"/>
                        </a:rPr>
                        <a:t>RADiation</a:t>
                      </a:r>
                      <a:r>
                        <a:rPr lang="en-US" altLang="zh-CN" sz="1800" b="0" i="0" kern="1200" dirty="0" smtClean="0">
                          <a:solidFill>
                            <a:schemeClr val="dk1"/>
                          </a:solidFill>
                          <a:effectLst/>
                          <a:latin typeface="+mn-lt"/>
                          <a:ea typeface="+mn-ea"/>
                          <a:cs typeface="+mn-cs"/>
                        </a:rPr>
                        <a:t> Monitor</a:t>
                      </a:r>
                      <a:r>
                        <a:rPr lang="zh-CN" altLang="en-US" sz="1800" b="0" i="0" kern="1200" dirty="0" smtClean="0">
                          <a:solidFill>
                            <a:schemeClr val="dk1"/>
                          </a:solidFill>
                          <a:effectLst/>
                          <a:latin typeface="+mn-lt"/>
                          <a:ea typeface="+mn-ea"/>
                          <a:cs typeface="+mn-cs"/>
                        </a:rPr>
                        <a:t>，</a:t>
                      </a:r>
                      <a:br>
                        <a:rPr lang="zh-CN" altLang="en-US" sz="1800" b="0" i="0" kern="1200" dirty="0" smtClean="0">
                          <a:solidFill>
                            <a:schemeClr val="dk1"/>
                          </a:solidFill>
                          <a:effectLst/>
                          <a:latin typeface="+mn-lt"/>
                          <a:ea typeface="+mn-ea"/>
                          <a:cs typeface="+mn-cs"/>
                        </a:rPr>
                      </a:br>
                      <a:r>
                        <a:rPr lang="en-US" altLang="zh-CN" sz="1800" b="0" i="0" kern="1200" dirty="0" smtClean="0">
                          <a:solidFill>
                            <a:schemeClr val="dk1"/>
                          </a:solidFill>
                          <a:effectLst/>
                          <a:latin typeface="+mn-lt"/>
                          <a:ea typeface="+mn-ea"/>
                          <a:cs typeface="+mn-cs"/>
                        </a:rPr>
                        <a:t>RADOM</a:t>
                      </a:r>
                      <a:r>
                        <a:rPr lang="en-US" altLang="zh-CN" dirty="0" smtClean="0"/>
                        <a:t> </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100</a:t>
                      </a:r>
                      <a:r>
                        <a:rPr lang="en-US" altLang="zh-CN" baseline="0" dirty="0" smtClean="0"/>
                        <a:t> km</a:t>
                      </a:r>
                      <a:endParaRPr lang="zh-CN" altLang="en-US" dirty="0" smtClean="0"/>
                    </a:p>
                  </a:txBody>
                  <a:tcPr/>
                </a:tc>
                <a:tc>
                  <a:txBody>
                    <a:bodyPr/>
                    <a:lstStyle/>
                    <a:p>
                      <a:r>
                        <a:rPr lang="zh-CN" altLang="en-US" sz="1800" b="0" i="0" kern="1200" dirty="0" smtClean="0">
                          <a:solidFill>
                            <a:schemeClr val="dk1"/>
                          </a:solidFill>
                          <a:effectLst/>
                          <a:latin typeface="+mn-lt"/>
                          <a:ea typeface="+mn-ea"/>
                          <a:cs typeface="+mn-cs"/>
                        </a:rPr>
                        <a:t>对 </a:t>
                      </a:r>
                      <a:r>
                        <a:rPr lang="en-US" altLang="zh-CN" sz="1800" b="0" i="0" kern="1200" dirty="0" smtClean="0">
                          <a:solidFill>
                            <a:schemeClr val="dk1"/>
                          </a:solidFill>
                          <a:effectLst/>
                          <a:latin typeface="+mn-lt"/>
                          <a:ea typeface="+mn-ea"/>
                          <a:cs typeface="+mn-cs"/>
                        </a:rPr>
                        <a:t>100 km</a:t>
                      </a:r>
                      <a:r>
                        <a:rPr lang="zh-CN" altLang="en-US" sz="1800" b="0" i="0" kern="1200" dirty="0" smtClean="0">
                          <a:solidFill>
                            <a:schemeClr val="dk1"/>
                          </a:solidFill>
                          <a:effectLst/>
                          <a:latin typeface="+mn-lt"/>
                          <a:ea typeface="+mn-ea"/>
                          <a:cs typeface="+mn-cs"/>
                        </a:rPr>
                        <a:t>、</a:t>
                      </a:r>
                      <a:r>
                        <a:rPr lang="en-US" altLang="zh-CN" sz="1800" b="0" i="0" kern="1200" dirty="0" smtClean="0">
                          <a:solidFill>
                            <a:schemeClr val="dk1"/>
                          </a:solidFill>
                          <a:effectLst/>
                          <a:latin typeface="+mn-lt"/>
                          <a:ea typeface="+mn-ea"/>
                          <a:cs typeface="+mn-cs"/>
                        </a:rPr>
                        <a:t>200 km </a:t>
                      </a:r>
                      <a:r>
                        <a:rPr lang="zh-CN" altLang="en-US" sz="1800" b="0" i="0" kern="1200" dirty="0" smtClean="0">
                          <a:solidFill>
                            <a:schemeClr val="dk1"/>
                          </a:solidFill>
                          <a:effectLst/>
                          <a:latin typeface="+mn-lt"/>
                          <a:ea typeface="+mn-ea"/>
                          <a:cs typeface="+mn-cs"/>
                        </a:rPr>
                        <a:t>等轨道高度剂量率和通量进行了探测</a:t>
                      </a:r>
                      <a:r>
                        <a:rPr lang="zh-CN" altLang="en-US" dirty="0" smtClean="0"/>
                        <a:t> </a:t>
                      </a:r>
                      <a:endParaRPr lang="zh-CN" altLang="en-US" dirty="0"/>
                    </a:p>
                  </a:txBody>
                  <a:tcPr/>
                </a:tc>
                <a:extLst>
                  <a:ext uri="{0D108BD9-81ED-4DB2-BD59-A6C34878D82A}">
                    <a16:rowId xmlns:a16="http://schemas.microsoft.com/office/drawing/2014/main" val="2319586018"/>
                  </a:ext>
                </a:extLst>
              </a:tr>
              <a:tr h="205969">
                <a:tc>
                  <a:txBody>
                    <a:bodyPr/>
                    <a:lstStyle/>
                    <a:p>
                      <a:r>
                        <a:rPr lang="en-US" altLang="zh-CN" sz="1800" b="0" i="0" kern="1200" dirty="0" smtClean="0">
                          <a:solidFill>
                            <a:schemeClr val="dk1"/>
                          </a:solidFill>
                          <a:effectLst/>
                          <a:latin typeface="+mn-lt"/>
                          <a:ea typeface="+mn-ea"/>
                          <a:cs typeface="+mn-cs"/>
                        </a:rPr>
                        <a:t>Lunar Reconnaissance Orbiter</a:t>
                      </a:r>
                      <a:r>
                        <a:rPr lang="en-US" altLang="zh-CN" dirty="0" smtClean="0"/>
                        <a:t> </a:t>
                      </a:r>
                      <a:br>
                        <a:rPr lang="en-US" altLang="zh-CN" dirty="0" smtClean="0"/>
                      </a:br>
                      <a:r>
                        <a:rPr lang="zh-CN" altLang="en-US" dirty="0" smtClean="0"/>
                        <a:t>（美国）</a:t>
                      </a:r>
                      <a:endParaRPr lang="zh-CN" altLang="en-US" dirty="0"/>
                    </a:p>
                  </a:txBody>
                  <a:tcPr/>
                </a:tc>
                <a:tc>
                  <a:txBody>
                    <a:bodyPr/>
                    <a:lstStyle/>
                    <a:p>
                      <a:r>
                        <a:rPr lang="en-US" altLang="zh-CN" dirty="0" smtClean="0"/>
                        <a:t>2009</a:t>
                      </a:r>
                      <a:r>
                        <a:rPr lang="zh-CN" altLang="en-US" dirty="0" smtClean="0"/>
                        <a:t>年</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Cosmic Ray Tele‐</a:t>
                      </a:r>
                      <a:br>
                        <a:rPr lang="en-US" altLang="zh-CN" sz="1800" b="0" i="0" kern="1200" dirty="0" smtClean="0">
                          <a:solidFill>
                            <a:schemeClr val="dk1"/>
                          </a:solidFill>
                          <a:effectLst/>
                          <a:latin typeface="+mn-lt"/>
                          <a:ea typeface="+mn-ea"/>
                          <a:cs typeface="+mn-cs"/>
                        </a:rPr>
                      </a:br>
                      <a:r>
                        <a:rPr lang="en-US" altLang="zh-CN" sz="1800" b="0" i="0" kern="1200" dirty="0" smtClean="0">
                          <a:solidFill>
                            <a:schemeClr val="dk1"/>
                          </a:solidFill>
                          <a:effectLst/>
                          <a:latin typeface="+mn-lt"/>
                          <a:ea typeface="+mn-ea"/>
                          <a:cs typeface="+mn-cs"/>
                        </a:rPr>
                        <a:t>scope for the Effects of Radiation</a:t>
                      </a:r>
                      <a:r>
                        <a:rPr lang="en-US" altLang="zh-CN" dirty="0" smtClean="0"/>
                        <a:t> </a:t>
                      </a:r>
                      <a:br>
                        <a:rPr lang="en-US" altLang="zh-CN" dirty="0" smtClean="0"/>
                      </a:br>
                      <a:r>
                        <a:rPr lang="en-US" altLang="zh-CN" sz="1800" b="0" i="0" kern="1200" dirty="0" smtClean="0">
                          <a:solidFill>
                            <a:schemeClr val="dk1"/>
                          </a:solidFill>
                          <a:effectLst/>
                          <a:latin typeface="+mn-lt"/>
                          <a:ea typeface="+mn-ea"/>
                          <a:cs typeface="+mn-cs"/>
                        </a:rPr>
                        <a:t>Lunar</a:t>
                      </a:r>
                      <a:r>
                        <a:rPr lang="en-US" altLang="zh-CN" sz="1800" b="0" i="0" kern="1200" baseline="0" dirty="0" smtClean="0">
                          <a:solidFill>
                            <a:schemeClr val="dk1"/>
                          </a:solidFill>
                          <a:effectLst/>
                          <a:latin typeface="+mn-lt"/>
                          <a:ea typeface="+mn-ea"/>
                          <a:cs typeface="+mn-cs"/>
                        </a:rPr>
                        <a:t> </a:t>
                      </a:r>
                      <a:r>
                        <a:rPr lang="en-US" altLang="zh-CN" sz="1800" b="0" i="0" kern="1200" dirty="0" smtClean="0">
                          <a:solidFill>
                            <a:schemeClr val="dk1"/>
                          </a:solidFill>
                          <a:effectLst/>
                          <a:latin typeface="+mn-lt"/>
                          <a:ea typeface="+mn-ea"/>
                          <a:cs typeface="+mn-cs"/>
                        </a:rPr>
                        <a:t>Exploration Neutron Detector</a:t>
                      </a:r>
                      <a:r>
                        <a:rPr lang="en-US" altLang="zh-CN" dirty="0" smtClean="0"/>
                        <a:t> </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50 </a:t>
                      </a:r>
                      <a:r>
                        <a:rPr lang="en-US" altLang="zh-CN" baseline="0" dirty="0" smtClean="0"/>
                        <a:t>km</a:t>
                      </a:r>
                      <a:endParaRPr lang="zh-CN" altLang="en-US" dirty="0" smtClean="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轨道辐射剂量测量</a:t>
                      </a:r>
                      <a:endParaRPr lang="en-US" altLang="zh-CN" dirty="0" smtClean="0"/>
                    </a:p>
                    <a:p>
                      <a:r>
                        <a:rPr lang="zh-CN" altLang="en-US" dirty="0" smtClean="0"/>
                        <a:t>中子探测：月质、水含量</a:t>
                      </a:r>
                      <a:endParaRPr lang="zh-CN" altLang="en-US" dirty="0"/>
                    </a:p>
                  </a:txBody>
                  <a:tcPr/>
                </a:tc>
                <a:extLst>
                  <a:ext uri="{0D108BD9-81ED-4DB2-BD59-A6C34878D82A}">
                    <a16:rowId xmlns:a16="http://schemas.microsoft.com/office/drawing/2014/main" val="2547697939"/>
                  </a:ext>
                </a:extLst>
              </a:tr>
            </a:tbl>
          </a:graphicData>
        </a:graphic>
      </p:graphicFrame>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5" name="页脚占位符 4"/>
          <p:cNvSpPr>
            <a:spLocks noGrp="1"/>
          </p:cNvSpPr>
          <p:nvPr>
            <p:ph type="ftr" sz="quarter" idx="11"/>
          </p:nvPr>
        </p:nvSpPr>
        <p:spPr/>
        <p:txBody>
          <a:bodyPr/>
          <a:lstStyle/>
          <a:p>
            <a:r>
              <a:rPr lang="en-US" altLang="zh-CN" smtClean="0"/>
              <a:t>RadiationOnMoon</a:t>
            </a:r>
            <a:endParaRPr lang="zh-CN" altLang="en-US"/>
          </a:p>
        </p:txBody>
      </p:sp>
      <p:sp>
        <p:nvSpPr>
          <p:cNvPr id="6" name="灯片编号占位符 5"/>
          <p:cNvSpPr>
            <a:spLocks noGrp="1"/>
          </p:cNvSpPr>
          <p:nvPr>
            <p:ph type="sldNum" sz="quarter" idx="12"/>
          </p:nvPr>
        </p:nvSpPr>
        <p:spPr/>
        <p:txBody>
          <a:bodyPr/>
          <a:lstStyle/>
          <a:p>
            <a:fld id="{F2CE8D42-1D72-4FB0-9E7B-F07FF0D6FF30}" type="slidenum">
              <a:rPr lang="zh-CN" altLang="en-US" smtClean="0"/>
              <a:t>11</a:t>
            </a:fld>
            <a:endParaRPr lang="zh-CN" altLang="en-US"/>
          </a:p>
        </p:txBody>
      </p:sp>
    </p:spTree>
    <p:extLst>
      <p:ext uri="{BB962C8B-B14F-4D97-AF65-F5344CB8AC3E}">
        <p14:creationId xmlns:p14="http://schemas.microsoft.com/office/powerpoint/2010/main" val="348954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350" y="574431"/>
            <a:ext cx="4718265" cy="1575557"/>
          </a:xfrm>
        </p:spPr>
        <p:txBody>
          <a:bodyPr>
            <a:normAutofit fontScale="90000"/>
          </a:bodyPr>
          <a:lstStyle/>
          <a:p>
            <a:r>
              <a:rPr lang="en-US" altLang="zh-CN" dirty="0"/>
              <a:t>Clementine</a:t>
            </a:r>
            <a:br>
              <a:rPr lang="en-US" altLang="zh-CN" dirty="0"/>
            </a:br>
            <a:r>
              <a:rPr lang="en-US" altLang="zh-CN" dirty="0"/>
              <a:t>Charge Particle Telescope</a:t>
            </a:r>
            <a:endParaRPr lang="zh-CN" altLang="en-US" dirty="0"/>
          </a:p>
        </p:txBody>
      </p:sp>
      <p:pic>
        <p:nvPicPr>
          <p:cNvPr id="4" name="图片 3"/>
          <p:cNvPicPr>
            <a:picLocks noChangeAspect="1"/>
          </p:cNvPicPr>
          <p:nvPr/>
        </p:nvPicPr>
        <p:blipFill>
          <a:blip r:embed="rId2"/>
          <a:stretch>
            <a:fillRect/>
          </a:stretch>
        </p:blipFill>
        <p:spPr>
          <a:xfrm>
            <a:off x="234509" y="2919046"/>
            <a:ext cx="4036754" cy="2603222"/>
          </a:xfrm>
          <a:prstGeom prst="rect">
            <a:avLst/>
          </a:prstGeom>
        </p:spPr>
      </p:pic>
      <p:sp>
        <p:nvSpPr>
          <p:cNvPr id="5" name="矩形 4"/>
          <p:cNvSpPr/>
          <p:nvPr/>
        </p:nvSpPr>
        <p:spPr>
          <a:xfrm>
            <a:off x="514350" y="5522268"/>
            <a:ext cx="4202462" cy="1200329"/>
          </a:xfrm>
          <a:prstGeom prst="rect">
            <a:avLst/>
          </a:prstGeom>
        </p:spPr>
        <p:txBody>
          <a:bodyPr wrap="square">
            <a:spAutoFit/>
          </a:bodyPr>
          <a:lstStyle/>
          <a:p>
            <a:r>
              <a:rPr lang="en-US" altLang="zh-CN" dirty="0" smtClean="0"/>
              <a:t>2</a:t>
            </a:r>
            <a:r>
              <a:rPr lang="zh-CN" altLang="en-US" dirty="0" smtClean="0"/>
              <a:t>月19-</a:t>
            </a:r>
            <a:r>
              <a:rPr lang="en-US" altLang="zh-CN" dirty="0" smtClean="0"/>
              <a:t>25</a:t>
            </a:r>
            <a:r>
              <a:rPr lang="zh-CN" altLang="en-US" dirty="0" smtClean="0"/>
              <a:t>号 质子通量变化（</a:t>
            </a:r>
            <a:r>
              <a:rPr lang="en-US" altLang="zh-CN" dirty="0"/>
              <a:t> SAMPEX </a:t>
            </a:r>
            <a:r>
              <a:rPr lang="en-US" altLang="zh-CN" dirty="0" err="1" smtClean="0"/>
              <a:t>spacraft</a:t>
            </a:r>
            <a:r>
              <a:rPr lang="zh-CN" altLang="en-US" dirty="0" smtClean="0"/>
              <a:t>在</a:t>
            </a:r>
            <a:r>
              <a:rPr lang="zh-CN" altLang="en-US" dirty="0"/>
              <a:t>地球</a:t>
            </a:r>
            <a:r>
              <a:rPr lang="zh-CN" altLang="en-US" dirty="0" smtClean="0"/>
              <a:t>极冠</a:t>
            </a:r>
            <a:r>
              <a:rPr lang="zh-CN" altLang="en-US" dirty="0"/>
              <a:t>上测量</a:t>
            </a:r>
            <a:r>
              <a:rPr lang="zh-CN" altLang="en-US" dirty="0" smtClean="0"/>
              <a:t>）。 这一太阳质子事件</a:t>
            </a:r>
            <a:r>
              <a:rPr lang="zh-CN" altLang="en-US" dirty="0"/>
              <a:t>开始2 月 20 日上旬，21 月中旬达到</a:t>
            </a:r>
            <a:r>
              <a:rPr lang="zh-CN" altLang="en-US" dirty="0" smtClean="0"/>
              <a:t>高峰。</a:t>
            </a:r>
            <a:endParaRPr lang="zh-CN" altLang="en-US" dirty="0"/>
          </a:p>
        </p:txBody>
      </p:sp>
      <p:pic>
        <p:nvPicPr>
          <p:cNvPr id="6" name="图片 5"/>
          <p:cNvPicPr>
            <a:picLocks noChangeAspect="1"/>
          </p:cNvPicPr>
          <p:nvPr/>
        </p:nvPicPr>
        <p:blipFill>
          <a:blip r:embed="rId3"/>
          <a:stretch>
            <a:fillRect/>
          </a:stretch>
        </p:blipFill>
        <p:spPr>
          <a:xfrm>
            <a:off x="5057662" y="3551588"/>
            <a:ext cx="3082914" cy="2362807"/>
          </a:xfrm>
          <a:prstGeom prst="rect">
            <a:avLst/>
          </a:prstGeom>
        </p:spPr>
      </p:pic>
      <p:sp>
        <p:nvSpPr>
          <p:cNvPr id="7" name="矩形 6"/>
          <p:cNvSpPr/>
          <p:nvPr/>
        </p:nvSpPr>
        <p:spPr>
          <a:xfrm>
            <a:off x="5150280" y="5829427"/>
            <a:ext cx="3200400" cy="923330"/>
          </a:xfrm>
          <a:prstGeom prst="rect">
            <a:avLst/>
          </a:prstGeom>
        </p:spPr>
        <p:txBody>
          <a:bodyPr wrap="square">
            <a:spAutoFit/>
          </a:bodyPr>
          <a:lstStyle/>
          <a:p>
            <a:r>
              <a:rPr lang="zh-CN" altLang="en-US" dirty="0"/>
              <a:t>来自地球静止轨道上 GOES-7 的数据1994 年 2 月 21 日 00-24 UT</a:t>
            </a:r>
            <a:r>
              <a:rPr lang="zh-CN" altLang="en-US" dirty="0" smtClean="0"/>
              <a:t>。</a:t>
            </a:r>
            <a:endParaRPr lang="zh-CN" altLang="en-US" dirty="0"/>
          </a:p>
        </p:txBody>
      </p:sp>
      <p:pic>
        <p:nvPicPr>
          <p:cNvPr id="8" name="图片 7"/>
          <p:cNvPicPr>
            <a:picLocks noChangeAspect="1"/>
          </p:cNvPicPr>
          <p:nvPr/>
        </p:nvPicPr>
        <p:blipFill>
          <a:blip r:embed="rId4"/>
          <a:stretch>
            <a:fillRect/>
          </a:stretch>
        </p:blipFill>
        <p:spPr>
          <a:xfrm>
            <a:off x="4606483" y="398428"/>
            <a:ext cx="3616217" cy="2229830"/>
          </a:xfrm>
          <a:prstGeom prst="rect">
            <a:avLst/>
          </a:prstGeom>
        </p:spPr>
      </p:pic>
      <p:sp>
        <p:nvSpPr>
          <p:cNvPr id="9" name="矩形 8"/>
          <p:cNvSpPr/>
          <p:nvPr/>
        </p:nvSpPr>
        <p:spPr>
          <a:xfrm>
            <a:off x="4464480" y="2518242"/>
            <a:ext cx="4572000" cy="923330"/>
          </a:xfrm>
          <a:prstGeom prst="rect">
            <a:avLst/>
          </a:prstGeom>
        </p:spPr>
        <p:txBody>
          <a:bodyPr>
            <a:spAutoFit/>
          </a:bodyPr>
          <a:lstStyle/>
          <a:p>
            <a:r>
              <a:rPr lang="en-US" altLang="zh-CN" dirty="0"/>
              <a:t>A detail of </a:t>
            </a:r>
            <a:r>
              <a:rPr lang="en-US" altLang="zh-CN" dirty="0" smtClean="0"/>
              <a:t>CPT </a:t>
            </a:r>
            <a:r>
              <a:rPr lang="en-US" altLang="zh-CN" dirty="0"/>
              <a:t>data for the period </a:t>
            </a:r>
            <a:r>
              <a:rPr lang="en-US" altLang="zh-CN" dirty="0" smtClean="0"/>
              <a:t>0700-1100 </a:t>
            </a:r>
            <a:r>
              <a:rPr lang="en-US" altLang="zh-CN" dirty="0"/>
              <a:t>UT on We see evidence of “shadowing” of particle fluxes due 21 February 1994. </a:t>
            </a:r>
            <a:endParaRPr lang="zh-CN" altLang="en-US" dirty="0"/>
          </a:p>
        </p:txBody>
      </p:sp>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10" name="页脚占位符 9"/>
          <p:cNvSpPr>
            <a:spLocks noGrp="1"/>
          </p:cNvSpPr>
          <p:nvPr>
            <p:ph type="ftr" sz="quarter" idx="11"/>
          </p:nvPr>
        </p:nvSpPr>
        <p:spPr/>
        <p:txBody>
          <a:bodyPr/>
          <a:lstStyle/>
          <a:p>
            <a:r>
              <a:rPr lang="en-US" altLang="zh-CN" smtClean="0"/>
              <a:t>RadiationOnMoon</a:t>
            </a:r>
            <a:endParaRPr lang="zh-CN" altLang="en-US"/>
          </a:p>
        </p:txBody>
      </p:sp>
      <p:sp>
        <p:nvSpPr>
          <p:cNvPr id="11" name="灯片编号占位符 10"/>
          <p:cNvSpPr>
            <a:spLocks noGrp="1"/>
          </p:cNvSpPr>
          <p:nvPr>
            <p:ph type="sldNum" sz="quarter" idx="12"/>
          </p:nvPr>
        </p:nvSpPr>
        <p:spPr/>
        <p:txBody>
          <a:bodyPr/>
          <a:lstStyle/>
          <a:p>
            <a:fld id="{F2CE8D42-1D72-4FB0-9E7B-F07FF0D6FF30}" type="slidenum">
              <a:rPr lang="zh-CN" altLang="en-US" smtClean="0"/>
              <a:t>12</a:t>
            </a:fld>
            <a:endParaRPr lang="zh-CN" altLang="en-US"/>
          </a:p>
        </p:txBody>
      </p:sp>
    </p:spTree>
    <p:extLst>
      <p:ext uri="{BB962C8B-B14F-4D97-AF65-F5344CB8AC3E}">
        <p14:creationId xmlns:p14="http://schemas.microsoft.com/office/powerpoint/2010/main" val="209883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019309" y="360213"/>
            <a:ext cx="3680407" cy="2738797"/>
          </a:xfrm>
          <a:prstGeom prst="rect">
            <a:avLst/>
          </a:prstGeom>
        </p:spPr>
      </p:pic>
      <p:sp>
        <p:nvSpPr>
          <p:cNvPr id="2" name="标题 1"/>
          <p:cNvSpPr>
            <a:spLocks noGrp="1"/>
          </p:cNvSpPr>
          <p:nvPr>
            <p:ph type="title"/>
          </p:nvPr>
        </p:nvSpPr>
        <p:spPr>
          <a:xfrm>
            <a:off x="628650" y="613099"/>
            <a:ext cx="4857750" cy="1975118"/>
          </a:xfrm>
        </p:spPr>
        <p:txBody>
          <a:bodyPr>
            <a:noAutofit/>
          </a:bodyPr>
          <a:lstStyle/>
          <a:p>
            <a:r>
              <a:rPr lang="en-US" altLang="zh-CN" sz="3600" dirty="0"/>
              <a:t>Lunar </a:t>
            </a:r>
            <a:r>
              <a:rPr lang="en-US" altLang="zh-CN" sz="3600" dirty="0" smtClean="0"/>
              <a:t>Prospector</a:t>
            </a:r>
            <a:r>
              <a:rPr lang="zh-CN" altLang="en-US" sz="3600" dirty="0" smtClean="0"/>
              <a:t>：</a:t>
            </a:r>
            <a:r>
              <a:rPr lang="en-US" altLang="zh-CN" sz="3600" dirty="0" smtClean="0"/>
              <a:t> </a:t>
            </a:r>
            <a:r>
              <a:rPr lang="en-US" altLang="zh-CN" sz="3600" dirty="0"/>
              <a:t>gamma-ray </a:t>
            </a:r>
            <a:r>
              <a:rPr lang="en-US" altLang="zh-CN" sz="3600" dirty="0" smtClean="0"/>
              <a:t>spectrometer &amp; thermal </a:t>
            </a:r>
            <a:r>
              <a:rPr lang="en-US" altLang="zh-CN" sz="3600" dirty="0"/>
              <a:t>and </a:t>
            </a:r>
            <a:r>
              <a:rPr lang="en-US" altLang="zh-CN" sz="3600" dirty="0" smtClean="0"/>
              <a:t>epithermal neutron detector </a:t>
            </a:r>
            <a:endParaRPr lang="zh-CN" altLang="en-US" sz="3600" dirty="0"/>
          </a:p>
        </p:txBody>
      </p:sp>
      <p:sp>
        <p:nvSpPr>
          <p:cNvPr id="3" name="内容占位符 2"/>
          <p:cNvSpPr>
            <a:spLocks noGrp="1"/>
          </p:cNvSpPr>
          <p:nvPr>
            <p:ph idx="1"/>
          </p:nvPr>
        </p:nvSpPr>
        <p:spPr>
          <a:xfrm>
            <a:off x="628650" y="3330780"/>
            <a:ext cx="7886700" cy="2776944"/>
          </a:xfrm>
        </p:spPr>
        <p:txBody>
          <a:bodyPr>
            <a:normAutofit/>
          </a:bodyPr>
          <a:lstStyle/>
          <a:p>
            <a:r>
              <a:rPr lang="zh-CN" altLang="en-US" sz="2400" dirty="0">
                <a:solidFill>
                  <a:schemeClr val="dk1"/>
                </a:solidFill>
              </a:rPr>
              <a:t>中子伽马能</a:t>
            </a:r>
            <a:r>
              <a:rPr lang="zh-CN" altLang="en-US" sz="2400" dirty="0" smtClean="0">
                <a:solidFill>
                  <a:schemeClr val="dk1"/>
                </a:solidFill>
              </a:rPr>
              <a:t>谱分析地质组成：</a:t>
            </a:r>
            <a:endParaRPr lang="en-US" altLang="zh-CN" sz="2400" dirty="0">
              <a:solidFill>
                <a:schemeClr val="dk1"/>
              </a:solidFill>
            </a:endParaRPr>
          </a:p>
          <a:p>
            <a:r>
              <a:rPr lang="zh-CN" altLang="en-US" sz="2400" dirty="0">
                <a:solidFill>
                  <a:schemeClr val="dk1"/>
                </a:solidFill>
              </a:rPr>
              <a:t>氢含量高的区域，热中子的计数率增加而超热中子和快中子的计数率减小</a:t>
            </a:r>
            <a:r>
              <a:rPr lang="zh-CN" altLang="en-US" sz="2400" dirty="0"/>
              <a:t> ：因此估计：</a:t>
            </a:r>
            <a:r>
              <a:rPr lang="zh-CN" altLang="en-US" sz="2400" dirty="0">
                <a:solidFill>
                  <a:schemeClr val="dk1"/>
                </a:solidFill>
              </a:rPr>
              <a:t>南极水冰含量占 </a:t>
            </a:r>
            <a:r>
              <a:rPr lang="en-US" altLang="zh-CN" sz="2400" dirty="0">
                <a:solidFill>
                  <a:schemeClr val="dk1"/>
                </a:solidFill>
              </a:rPr>
              <a:t>1.50 ± 8%</a:t>
            </a:r>
            <a:r>
              <a:rPr lang="zh-CN" altLang="en-US" sz="2400" dirty="0"/>
              <a:t> ，且北极的高于</a:t>
            </a:r>
            <a:r>
              <a:rPr lang="zh-CN" altLang="en-US" sz="2400" dirty="0" smtClean="0"/>
              <a:t>南极</a:t>
            </a:r>
            <a:endParaRPr lang="en-US" altLang="zh-CN" sz="2400" dirty="0" smtClean="0"/>
          </a:p>
          <a:p>
            <a:r>
              <a:rPr lang="zh-CN" altLang="en-US" sz="2400" dirty="0"/>
              <a:t>利用热中子俘获产生的</a:t>
            </a:r>
            <a:r>
              <a:rPr lang="en-US" altLang="zh-CN" sz="2400" dirty="0"/>
              <a:t>7.6 </a:t>
            </a:r>
            <a:r>
              <a:rPr lang="en-US" altLang="zh-CN" sz="2400" dirty="0" smtClean="0"/>
              <a:t>MeV</a:t>
            </a:r>
            <a:r>
              <a:rPr lang="zh-CN" altLang="en-US" sz="2400" dirty="0" smtClean="0"/>
              <a:t>伽马射线</a:t>
            </a:r>
            <a:r>
              <a:rPr lang="zh-CN" altLang="en-US" sz="2400" dirty="0"/>
              <a:t>峰值推导出铁的相对丰度，并根据计算</a:t>
            </a:r>
            <a:r>
              <a:rPr lang="zh-CN" altLang="en-US" sz="2400" dirty="0" smtClean="0"/>
              <a:t>结果对</a:t>
            </a:r>
            <a:r>
              <a:rPr lang="zh-CN" altLang="en-US" sz="2400" dirty="0"/>
              <a:t>之前“克莱门汀号”的数据进行了校正 </a:t>
            </a:r>
            <a:r>
              <a:rPr lang="zh-CN" altLang="en-US" sz="2400" dirty="0" smtClean="0"/>
              <a:t>。</a:t>
            </a:r>
            <a:endParaRPr lang="zh-CN" altLang="en-US" sz="2400" dirty="0"/>
          </a:p>
        </p:txBody>
      </p:sp>
      <p:sp>
        <p:nvSpPr>
          <p:cNvPr id="5" name="日期占位符 4"/>
          <p:cNvSpPr>
            <a:spLocks noGrp="1"/>
          </p:cNvSpPr>
          <p:nvPr>
            <p:ph type="dt" sz="half" idx="10"/>
          </p:nvPr>
        </p:nvSpPr>
        <p:spPr/>
        <p:txBody>
          <a:bodyPr/>
          <a:lstStyle/>
          <a:p>
            <a:r>
              <a:rPr lang="en-US" altLang="zh-CN" smtClean="0"/>
              <a:t>2021/8/23</a:t>
            </a:r>
            <a:endParaRPr lang="zh-CN" altLang="en-US"/>
          </a:p>
        </p:txBody>
      </p:sp>
      <p:sp>
        <p:nvSpPr>
          <p:cNvPr id="6" name="页脚占位符 5"/>
          <p:cNvSpPr>
            <a:spLocks noGrp="1"/>
          </p:cNvSpPr>
          <p:nvPr>
            <p:ph type="ftr" sz="quarter" idx="11"/>
          </p:nvPr>
        </p:nvSpPr>
        <p:spPr/>
        <p:txBody>
          <a:bodyPr/>
          <a:lstStyle/>
          <a:p>
            <a:r>
              <a:rPr lang="en-US" altLang="zh-CN" smtClean="0"/>
              <a:t>RadiationOnMoon</a:t>
            </a:r>
            <a:endParaRPr lang="zh-CN" altLang="en-US"/>
          </a:p>
        </p:txBody>
      </p:sp>
      <p:sp>
        <p:nvSpPr>
          <p:cNvPr id="7" name="灯片编号占位符 6"/>
          <p:cNvSpPr>
            <a:spLocks noGrp="1"/>
          </p:cNvSpPr>
          <p:nvPr>
            <p:ph type="sldNum" sz="quarter" idx="12"/>
          </p:nvPr>
        </p:nvSpPr>
        <p:spPr/>
        <p:txBody>
          <a:bodyPr/>
          <a:lstStyle/>
          <a:p>
            <a:fld id="{F2CE8D42-1D72-4FB0-9E7B-F07FF0D6FF30}" type="slidenum">
              <a:rPr lang="zh-CN" altLang="en-US" smtClean="0"/>
              <a:t>13</a:t>
            </a:fld>
            <a:endParaRPr lang="zh-CN" altLang="en-US"/>
          </a:p>
        </p:txBody>
      </p:sp>
    </p:spTree>
    <p:extLst>
      <p:ext uri="{BB962C8B-B14F-4D97-AF65-F5344CB8AC3E}">
        <p14:creationId xmlns:p14="http://schemas.microsoft.com/office/powerpoint/2010/main" val="47702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624396" cy="689124"/>
          </a:xfrm>
        </p:spPr>
        <p:txBody>
          <a:bodyPr>
            <a:normAutofit fontScale="90000"/>
          </a:bodyPr>
          <a:lstStyle/>
          <a:p>
            <a:r>
              <a:rPr lang="en-US" altLang="zh-CN" dirty="0"/>
              <a:t>The </a:t>
            </a:r>
            <a:r>
              <a:rPr lang="en-US" altLang="zh-CN" dirty="0" err="1"/>
              <a:t>RADiatiOn</a:t>
            </a:r>
            <a:r>
              <a:rPr lang="en-US" altLang="zh-CN" dirty="0"/>
              <a:t> </a:t>
            </a:r>
            <a:r>
              <a:rPr lang="en-US" altLang="zh-CN" dirty="0" smtClean="0"/>
              <a:t>Monitor </a:t>
            </a:r>
            <a:r>
              <a:rPr lang="zh-CN" altLang="en-US" dirty="0" smtClean="0"/>
              <a:t>（</a:t>
            </a:r>
            <a:r>
              <a:rPr lang="en-US" altLang="zh-CN" dirty="0" smtClean="0"/>
              <a:t>RADOM</a:t>
            </a:r>
            <a:r>
              <a:rPr lang="zh-CN" altLang="en-US" dirty="0" smtClean="0"/>
              <a:t>）</a:t>
            </a:r>
            <a:endParaRPr lang="zh-CN" altLang="en-US" dirty="0"/>
          </a:p>
        </p:txBody>
      </p:sp>
      <p:pic>
        <p:nvPicPr>
          <p:cNvPr id="4" name="图片 3"/>
          <p:cNvPicPr>
            <a:picLocks noChangeAspect="1"/>
          </p:cNvPicPr>
          <p:nvPr/>
        </p:nvPicPr>
        <p:blipFill>
          <a:blip r:embed="rId2"/>
          <a:stretch>
            <a:fillRect/>
          </a:stretch>
        </p:blipFill>
        <p:spPr>
          <a:xfrm>
            <a:off x="231989" y="1821966"/>
            <a:ext cx="2914650" cy="1800225"/>
          </a:xfrm>
          <a:prstGeom prst="rect">
            <a:avLst/>
          </a:prstGeom>
        </p:spPr>
      </p:pic>
      <p:sp>
        <p:nvSpPr>
          <p:cNvPr id="6" name="矩形 5"/>
          <p:cNvSpPr/>
          <p:nvPr/>
        </p:nvSpPr>
        <p:spPr>
          <a:xfrm>
            <a:off x="511927" y="4243871"/>
            <a:ext cx="8058151" cy="2308324"/>
          </a:xfrm>
          <a:prstGeom prst="rect">
            <a:avLst/>
          </a:prstGeom>
        </p:spPr>
        <p:txBody>
          <a:bodyPr wrap="square">
            <a:spAutoFit/>
          </a:bodyPr>
          <a:lstStyle/>
          <a:p>
            <a:r>
              <a:rPr lang="zh-CN" altLang="en-US" sz="2400" dirty="0">
                <a:solidFill>
                  <a:srgbClr val="242021"/>
                </a:solidFill>
                <a:latin typeface="SimSun" panose="02010600030101010101" pitchFamily="2" charset="-122"/>
                <a:ea typeface="SimSun" panose="02010600030101010101" pitchFamily="2" charset="-122"/>
              </a:rPr>
              <a:t>在</a:t>
            </a:r>
            <a:r>
              <a:rPr lang="en-US" altLang="zh-CN" sz="2400" dirty="0">
                <a:solidFill>
                  <a:srgbClr val="242021"/>
                </a:solidFill>
                <a:latin typeface="TimesNewRomanPSMT"/>
              </a:rPr>
              <a:t>100 km</a:t>
            </a:r>
            <a:r>
              <a:rPr lang="zh-CN" altLang="en-US" sz="2400" dirty="0">
                <a:solidFill>
                  <a:srgbClr val="242021"/>
                </a:solidFill>
                <a:latin typeface="SimSun" panose="02010600030101010101" pitchFamily="2" charset="-122"/>
                <a:ea typeface="SimSun" panose="02010600030101010101" pitchFamily="2" charset="-122"/>
              </a:rPr>
              <a:t>的圆轨道（</a:t>
            </a:r>
            <a:r>
              <a:rPr lang="en-US" altLang="zh-CN" sz="2400" dirty="0">
                <a:solidFill>
                  <a:srgbClr val="242021"/>
                </a:solidFill>
                <a:latin typeface="TimesNewRomanPSMT"/>
              </a:rPr>
              <a:t>2008</a:t>
            </a:r>
            <a:r>
              <a:rPr lang="zh-CN" altLang="en-US" sz="2400" dirty="0">
                <a:solidFill>
                  <a:srgbClr val="242021"/>
                </a:solidFill>
                <a:latin typeface="SimSun" panose="02010600030101010101" pitchFamily="2" charset="-122"/>
                <a:ea typeface="SimSun" panose="02010600030101010101" pitchFamily="2" charset="-122"/>
              </a:rPr>
              <a:t>年</a:t>
            </a:r>
            <a:r>
              <a:rPr lang="en-US" altLang="zh-CN" sz="2400" dirty="0">
                <a:solidFill>
                  <a:srgbClr val="242021"/>
                </a:solidFill>
                <a:latin typeface="TimesNewRomanPSMT"/>
              </a:rPr>
              <a:t>11</a:t>
            </a:r>
            <a:r>
              <a:rPr lang="zh-CN" altLang="en-US" sz="2400" dirty="0">
                <a:solidFill>
                  <a:srgbClr val="242021"/>
                </a:solidFill>
                <a:latin typeface="SimSun" panose="02010600030101010101" pitchFamily="2" charset="-122"/>
                <a:ea typeface="SimSun" panose="02010600030101010101" pitchFamily="2" charset="-122"/>
              </a:rPr>
              <a:t>月</a:t>
            </a:r>
            <a:r>
              <a:rPr lang="en-US" altLang="zh-CN" sz="2400" dirty="0">
                <a:solidFill>
                  <a:srgbClr val="242021"/>
                </a:solidFill>
                <a:latin typeface="TimesNewRomanPSMT"/>
              </a:rPr>
              <a:t>22</a:t>
            </a:r>
            <a:r>
              <a:rPr lang="zh-CN" altLang="en-US" sz="2400" dirty="0">
                <a:solidFill>
                  <a:srgbClr val="242021"/>
                </a:solidFill>
                <a:latin typeface="SimSun" panose="02010600030101010101" pitchFamily="2" charset="-122"/>
                <a:ea typeface="SimSun" panose="02010600030101010101" pitchFamily="2" charset="-122"/>
              </a:rPr>
              <a:t>日</a:t>
            </a:r>
            <a:r>
              <a:rPr lang="en-US" altLang="zh-CN" sz="2400" dirty="0">
                <a:solidFill>
                  <a:srgbClr val="242021"/>
                </a:solidFill>
                <a:latin typeface="SimSun" panose="02010600030101010101" pitchFamily="2" charset="-122"/>
                <a:ea typeface="SimSun" panose="02010600030101010101" pitchFamily="2" charset="-122"/>
              </a:rPr>
              <a:t>—</a:t>
            </a:r>
            <a:r>
              <a:rPr lang="en-US" altLang="zh-CN" sz="2400" dirty="0">
                <a:solidFill>
                  <a:srgbClr val="242021"/>
                </a:solidFill>
                <a:latin typeface="TimesNewRomanPSMT"/>
              </a:rPr>
              <a:t>2009</a:t>
            </a:r>
            <a:r>
              <a:rPr lang="zh-CN" altLang="en-US" sz="2400" dirty="0" smtClean="0">
                <a:solidFill>
                  <a:srgbClr val="242021"/>
                </a:solidFill>
                <a:latin typeface="SimSun" panose="02010600030101010101" pitchFamily="2" charset="-122"/>
                <a:ea typeface="SimSun" panose="02010600030101010101" pitchFamily="2" charset="-122"/>
              </a:rPr>
              <a:t>年</a:t>
            </a:r>
            <a:r>
              <a:rPr lang="en-US" altLang="zh-CN" sz="2400" dirty="0" smtClean="0">
                <a:solidFill>
                  <a:srgbClr val="242021"/>
                </a:solidFill>
                <a:latin typeface="TimesNewRomanPSMT"/>
              </a:rPr>
              <a:t>5 </a:t>
            </a:r>
            <a:r>
              <a:rPr lang="zh-CN" altLang="en-US" sz="2400" dirty="0">
                <a:solidFill>
                  <a:srgbClr val="242021"/>
                </a:solidFill>
                <a:latin typeface="SimSun" panose="02010600030101010101" pitchFamily="2" charset="-122"/>
                <a:ea typeface="SimSun" panose="02010600030101010101" pitchFamily="2" charset="-122"/>
              </a:rPr>
              <a:t>月 </a:t>
            </a:r>
            <a:r>
              <a:rPr lang="en-US" altLang="zh-CN" sz="2400" dirty="0">
                <a:solidFill>
                  <a:srgbClr val="242021"/>
                </a:solidFill>
                <a:latin typeface="TimesNewRomanPSMT"/>
              </a:rPr>
              <a:t>18 </a:t>
            </a:r>
            <a:r>
              <a:rPr lang="zh-CN" altLang="en-US" sz="2400" dirty="0">
                <a:solidFill>
                  <a:srgbClr val="242021"/>
                </a:solidFill>
                <a:latin typeface="SimSun" panose="02010600030101010101" pitchFamily="2" charset="-122"/>
                <a:ea typeface="SimSun" panose="02010600030101010101" pitchFamily="2" charset="-122"/>
              </a:rPr>
              <a:t>日） </a:t>
            </a:r>
            <a:r>
              <a:rPr lang="zh-CN" altLang="en-US" sz="2400" dirty="0" smtClean="0">
                <a:solidFill>
                  <a:srgbClr val="242021"/>
                </a:solidFill>
                <a:latin typeface="SimSun" panose="02010600030101010101" pitchFamily="2" charset="-122"/>
                <a:ea typeface="SimSun" panose="02010600030101010101" pitchFamily="2" charset="-122"/>
              </a:rPr>
              <a:t>测量</a:t>
            </a:r>
            <a:r>
              <a:rPr lang="zh-CN" altLang="en-US" sz="2400" dirty="0">
                <a:solidFill>
                  <a:srgbClr val="242021"/>
                </a:solidFill>
                <a:latin typeface="SimSun" panose="02010600030101010101" pitchFamily="2" charset="-122"/>
                <a:ea typeface="SimSun" panose="02010600030101010101" pitchFamily="2" charset="-122"/>
              </a:rPr>
              <a:t>的平均剂量率为 </a:t>
            </a:r>
            <a:r>
              <a:rPr lang="en-US" altLang="zh-CN" sz="2400" dirty="0" smtClean="0">
                <a:solidFill>
                  <a:srgbClr val="242021"/>
                </a:solidFill>
                <a:latin typeface="TimesNewRomanPSMT"/>
              </a:rPr>
              <a:t>9.46μGy/h</a:t>
            </a:r>
            <a:r>
              <a:rPr lang="zh-CN" altLang="en-US" sz="2400" dirty="0" smtClean="0">
                <a:solidFill>
                  <a:srgbClr val="242021"/>
                </a:solidFill>
                <a:latin typeface="SimSun" panose="02010600030101010101" pitchFamily="2" charset="-122"/>
                <a:ea typeface="SimSun" panose="02010600030101010101" pitchFamily="2" charset="-122"/>
              </a:rPr>
              <a:t>，之后变</a:t>
            </a:r>
            <a:r>
              <a:rPr lang="zh-CN" altLang="en-US" sz="2400" dirty="0">
                <a:solidFill>
                  <a:srgbClr val="242021"/>
                </a:solidFill>
                <a:latin typeface="SimSun" panose="02010600030101010101" pitchFamily="2" charset="-122"/>
                <a:ea typeface="SimSun" panose="02010600030101010101" pitchFamily="2" charset="-122"/>
              </a:rPr>
              <a:t>轨到 </a:t>
            </a:r>
            <a:r>
              <a:rPr lang="en-US" altLang="zh-CN" sz="2400" dirty="0">
                <a:solidFill>
                  <a:srgbClr val="242021"/>
                </a:solidFill>
                <a:latin typeface="TimesNewRomanPSMT"/>
              </a:rPr>
              <a:t>200 km </a:t>
            </a:r>
            <a:r>
              <a:rPr lang="zh-CN" altLang="en-US" sz="2400" dirty="0">
                <a:solidFill>
                  <a:srgbClr val="242021"/>
                </a:solidFill>
                <a:latin typeface="SimSun" panose="02010600030101010101" pitchFamily="2" charset="-122"/>
                <a:ea typeface="SimSun" panose="02010600030101010101" pitchFamily="2" charset="-122"/>
              </a:rPr>
              <a:t>高度（</a:t>
            </a:r>
            <a:r>
              <a:rPr lang="en-US" altLang="zh-CN" sz="2400" dirty="0" smtClean="0">
                <a:solidFill>
                  <a:srgbClr val="242021"/>
                </a:solidFill>
                <a:latin typeface="TimesNewRomanPSMT"/>
              </a:rPr>
              <a:t>2009</a:t>
            </a:r>
            <a:r>
              <a:rPr lang="zh-CN" altLang="en-US" sz="2400" dirty="0" smtClean="0">
                <a:solidFill>
                  <a:srgbClr val="242021"/>
                </a:solidFill>
                <a:latin typeface="SimSun" panose="02010600030101010101" pitchFamily="2" charset="-122"/>
                <a:ea typeface="SimSun" panose="02010600030101010101" pitchFamily="2" charset="-122"/>
              </a:rPr>
              <a:t>年</a:t>
            </a:r>
            <a:r>
              <a:rPr lang="en-US" altLang="zh-CN" sz="2400" dirty="0">
                <a:solidFill>
                  <a:srgbClr val="242021"/>
                </a:solidFill>
                <a:latin typeface="TimesNewRomanPSMT"/>
              </a:rPr>
              <a:t>5</a:t>
            </a:r>
            <a:r>
              <a:rPr lang="zh-CN" altLang="en-US" sz="2400" dirty="0">
                <a:solidFill>
                  <a:srgbClr val="242021"/>
                </a:solidFill>
                <a:latin typeface="SimSun" panose="02010600030101010101" pitchFamily="2" charset="-122"/>
                <a:ea typeface="SimSun" panose="02010600030101010101" pitchFamily="2" charset="-122"/>
              </a:rPr>
              <a:t>月</a:t>
            </a:r>
            <a:r>
              <a:rPr lang="en-US" altLang="zh-CN" sz="2400" dirty="0">
                <a:solidFill>
                  <a:srgbClr val="242021"/>
                </a:solidFill>
                <a:latin typeface="TimesNewRomanPSMT"/>
              </a:rPr>
              <a:t>20</a:t>
            </a:r>
            <a:r>
              <a:rPr lang="zh-CN" altLang="en-US" sz="2400" dirty="0">
                <a:solidFill>
                  <a:srgbClr val="242021"/>
                </a:solidFill>
                <a:latin typeface="SimSun" panose="02010600030101010101" pitchFamily="2" charset="-122"/>
                <a:ea typeface="SimSun" panose="02010600030101010101" pitchFamily="2" charset="-122"/>
              </a:rPr>
              <a:t>日</a:t>
            </a:r>
            <a:r>
              <a:rPr lang="en-US" altLang="zh-CN" sz="2400" dirty="0">
                <a:solidFill>
                  <a:srgbClr val="242021"/>
                </a:solidFill>
                <a:latin typeface="SimSun" panose="02010600030101010101" pitchFamily="2" charset="-122"/>
                <a:ea typeface="SimSun" panose="02010600030101010101" pitchFamily="2" charset="-122"/>
              </a:rPr>
              <a:t>—</a:t>
            </a:r>
            <a:r>
              <a:rPr lang="en-US" altLang="zh-CN" sz="2400" dirty="0">
                <a:solidFill>
                  <a:srgbClr val="242021"/>
                </a:solidFill>
                <a:latin typeface="TimesNewRomanPSMT"/>
              </a:rPr>
              <a:t>2009</a:t>
            </a:r>
            <a:r>
              <a:rPr lang="zh-CN" altLang="en-US" sz="2400" dirty="0">
                <a:solidFill>
                  <a:srgbClr val="242021"/>
                </a:solidFill>
                <a:latin typeface="SimSun" panose="02010600030101010101" pitchFamily="2" charset="-122"/>
                <a:ea typeface="SimSun" panose="02010600030101010101" pitchFamily="2" charset="-122"/>
              </a:rPr>
              <a:t>年</a:t>
            </a:r>
            <a:r>
              <a:rPr lang="en-US" altLang="zh-CN" sz="2400" dirty="0">
                <a:solidFill>
                  <a:srgbClr val="242021"/>
                </a:solidFill>
                <a:latin typeface="TimesNewRomanPSMT"/>
              </a:rPr>
              <a:t>8</a:t>
            </a:r>
            <a:r>
              <a:rPr lang="zh-CN" altLang="en-US" sz="2400" dirty="0">
                <a:solidFill>
                  <a:srgbClr val="242021"/>
                </a:solidFill>
                <a:latin typeface="SimSun" panose="02010600030101010101" pitchFamily="2" charset="-122"/>
                <a:ea typeface="SimSun" panose="02010600030101010101" pitchFamily="2" charset="-122"/>
              </a:rPr>
              <a:t>月</a:t>
            </a:r>
            <a:r>
              <a:rPr lang="en-US" altLang="zh-CN" sz="2400" dirty="0">
                <a:solidFill>
                  <a:srgbClr val="242021"/>
                </a:solidFill>
                <a:latin typeface="TimesNewRomanPSMT"/>
              </a:rPr>
              <a:t>28</a:t>
            </a:r>
            <a:r>
              <a:rPr lang="zh-CN" altLang="en-US" sz="2400" dirty="0">
                <a:solidFill>
                  <a:srgbClr val="242021"/>
                </a:solidFill>
                <a:latin typeface="SimSun" panose="02010600030101010101" pitchFamily="2" charset="-122"/>
                <a:ea typeface="SimSun" panose="02010600030101010101" pitchFamily="2" charset="-122"/>
              </a:rPr>
              <a:t>日</a:t>
            </a:r>
            <a:r>
              <a:rPr lang="zh-CN" altLang="en-US" sz="2400" dirty="0" smtClean="0">
                <a:solidFill>
                  <a:srgbClr val="242021"/>
                </a:solidFill>
                <a:latin typeface="SimSun" panose="02010600030101010101" pitchFamily="2" charset="-122"/>
                <a:ea typeface="SimSun" panose="02010600030101010101" pitchFamily="2" charset="-122"/>
              </a:rPr>
              <a:t>），平均剂量率</a:t>
            </a:r>
            <a:r>
              <a:rPr lang="zh-CN" altLang="en-US" sz="2400" dirty="0">
                <a:solidFill>
                  <a:srgbClr val="242021"/>
                </a:solidFill>
                <a:latin typeface="SimSun" panose="02010600030101010101" pitchFamily="2" charset="-122"/>
                <a:ea typeface="SimSun" panose="02010600030101010101" pitchFamily="2" charset="-122"/>
              </a:rPr>
              <a:t>为</a:t>
            </a:r>
            <a:r>
              <a:rPr lang="en-US" altLang="zh-CN" sz="2400" dirty="0" smtClean="0">
                <a:solidFill>
                  <a:srgbClr val="242021"/>
                </a:solidFill>
                <a:latin typeface="TimesNewRomanPSMT"/>
              </a:rPr>
              <a:t>10.7μGy/h</a:t>
            </a:r>
            <a:r>
              <a:rPr lang="zh-CN" altLang="en-US" sz="2400" dirty="0" smtClean="0">
                <a:solidFill>
                  <a:srgbClr val="242021"/>
                </a:solidFill>
                <a:latin typeface="SimSun" panose="02010600030101010101" pitchFamily="2" charset="-122"/>
                <a:ea typeface="SimSun" panose="02010600030101010101" pitchFamily="2" charset="-122"/>
              </a:rPr>
              <a:t>。长期来看，</a:t>
            </a:r>
            <a:r>
              <a:rPr lang="en-US" altLang="zh-CN" sz="2400" dirty="0">
                <a:solidFill>
                  <a:srgbClr val="242021"/>
                </a:solidFill>
                <a:latin typeface="TimesNewRomanPSMT"/>
              </a:rPr>
              <a:t>RADOM</a:t>
            </a:r>
            <a:r>
              <a:rPr lang="zh-CN" altLang="en-US" sz="2400" dirty="0">
                <a:solidFill>
                  <a:srgbClr val="242021"/>
                </a:solidFill>
                <a:latin typeface="SimSun" panose="02010600030101010101" pitchFamily="2" charset="-122"/>
                <a:ea typeface="SimSun" panose="02010600030101010101" pitchFamily="2" charset="-122"/>
              </a:rPr>
              <a:t>探测到的</a:t>
            </a:r>
            <a:r>
              <a:rPr lang="zh-CN" altLang="en-US" sz="2400" dirty="0" smtClean="0">
                <a:solidFill>
                  <a:srgbClr val="242021"/>
                </a:solidFill>
                <a:latin typeface="SimSun" panose="02010600030101010101" pitchFamily="2" charset="-122"/>
                <a:ea typeface="SimSun" panose="02010600030101010101" pitchFamily="2" charset="-122"/>
              </a:rPr>
              <a:t>剂量率</a:t>
            </a:r>
            <a:r>
              <a:rPr lang="zh-CN" altLang="en-US" sz="2400" dirty="0">
                <a:solidFill>
                  <a:srgbClr val="242021"/>
                </a:solidFill>
                <a:latin typeface="SimSun" panose="02010600030101010101" pitchFamily="2" charset="-122"/>
                <a:ea typeface="SimSun" panose="02010600030101010101" pitchFamily="2" charset="-122"/>
              </a:rPr>
              <a:t>和粒子通量呈增长</a:t>
            </a:r>
            <a:r>
              <a:rPr lang="zh-CN" altLang="en-US" sz="2400" dirty="0" smtClean="0">
                <a:solidFill>
                  <a:srgbClr val="242021"/>
                </a:solidFill>
                <a:latin typeface="SimSun" panose="02010600030101010101" pitchFamily="2" charset="-122"/>
                <a:ea typeface="SimSun" panose="02010600030101010101" pitchFamily="2" charset="-122"/>
              </a:rPr>
              <a:t>趋势，</a:t>
            </a:r>
            <a:r>
              <a:rPr lang="zh-CN" altLang="en-US" sz="2400" dirty="0">
                <a:solidFill>
                  <a:srgbClr val="242021"/>
                </a:solidFill>
                <a:latin typeface="SimSun" panose="02010600030101010101" pitchFamily="2" charset="-122"/>
                <a:ea typeface="SimSun" panose="02010600030101010101" pitchFamily="2" charset="-122"/>
              </a:rPr>
              <a:t>这与地球上</a:t>
            </a:r>
            <a:r>
              <a:rPr lang="zh-CN" altLang="en-US" sz="2400" dirty="0" smtClean="0">
                <a:solidFill>
                  <a:srgbClr val="242021"/>
                </a:solidFill>
                <a:latin typeface="SimSun" panose="02010600030101010101" pitchFamily="2" charset="-122"/>
                <a:ea typeface="SimSun" panose="02010600030101010101" pitchFamily="2" charset="-122"/>
              </a:rPr>
              <a:t>的奥</a:t>
            </a:r>
            <a:r>
              <a:rPr lang="zh-CN" altLang="en-US" sz="2400" dirty="0">
                <a:solidFill>
                  <a:srgbClr val="242021"/>
                </a:solidFill>
                <a:latin typeface="SimSun" panose="02010600030101010101" pitchFamily="2" charset="-122"/>
                <a:ea typeface="SimSun" panose="02010600030101010101" pitchFamily="2" charset="-122"/>
              </a:rPr>
              <a:t>卢中子监测仪的结果</a:t>
            </a:r>
            <a:r>
              <a:rPr lang="zh-CN" altLang="en-US" sz="2400" dirty="0" smtClean="0">
                <a:solidFill>
                  <a:srgbClr val="242021"/>
                </a:solidFill>
                <a:latin typeface="SimSun" panose="02010600030101010101" pitchFamily="2" charset="-122"/>
                <a:ea typeface="SimSun" panose="02010600030101010101" pitchFamily="2" charset="-122"/>
              </a:rPr>
              <a:t>相符。认为</a:t>
            </a:r>
            <a:r>
              <a:rPr lang="zh-CN" altLang="en-US" sz="2400" dirty="0" smtClean="0">
                <a:solidFill>
                  <a:srgbClr val="FF0000"/>
                </a:solidFill>
                <a:latin typeface="SimSun" panose="02010600030101010101" pitchFamily="2" charset="-122"/>
                <a:ea typeface="SimSun" panose="02010600030101010101" pitchFamily="2" charset="-122"/>
              </a:rPr>
              <a:t>可能</a:t>
            </a:r>
            <a:r>
              <a:rPr lang="zh-CN" altLang="en-US" sz="2400" dirty="0">
                <a:solidFill>
                  <a:srgbClr val="FF0000"/>
                </a:solidFill>
                <a:latin typeface="SimSun" panose="02010600030101010101" pitchFamily="2" charset="-122"/>
                <a:ea typeface="SimSun" panose="02010600030101010101" pitchFamily="2" charset="-122"/>
              </a:rPr>
              <a:t>和太阳活动减少</a:t>
            </a:r>
            <a:r>
              <a:rPr lang="zh-CN" altLang="en-US" sz="2400" dirty="0" smtClean="0">
                <a:solidFill>
                  <a:srgbClr val="FF0000"/>
                </a:solidFill>
                <a:latin typeface="SimSun" panose="02010600030101010101" pitchFamily="2" charset="-122"/>
                <a:ea typeface="SimSun" panose="02010600030101010101" pitchFamily="2" charset="-122"/>
              </a:rPr>
              <a:t>导致的</a:t>
            </a:r>
            <a:r>
              <a:rPr lang="en-US" altLang="zh-CN" sz="2400" dirty="0">
                <a:solidFill>
                  <a:srgbClr val="FF0000"/>
                </a:solidFill>
                <a:latin typeface="TimesNewRomanPSMT"/>
              </a:rPr>
              <a:t>GCR</a:t>
            </a:r>
            <a:r>
              <a:rPr lang="zh-CN" altLang="en-US" sz="2400" dirty="0">
                <a:solidFill>
                  <a:srgbClr val="FF0000"/>
                </a:solidFill>
                <a:latin typeface="SimSun" panose="02010600030101010101" pitchFamily="2" charset="-122"/>
                <a:ea typeface="SimSun" panose="02010600030101010101" pitchFamily="2" charset="-122"/>
              </a:rPr>
              <a:t>的增加</a:t>
            </a:r>
            <a:r>
              <a:rPr lang="zh-CN" altLang="en-US" sz="2400" dirty="0" smtClean="0">
                <a:solidFill>
                  <a:srgbClr val="FF0000"/>
                </a:solidFill>
                <a:latin typeface="SimSun" panose="02010600030101010101" pitchFamily="2" charset="-122"/>
                <a:ea typeface="SimSun" panose="02010600030101010101" pitchFamily="2" charset="-122"/>
              </a:rPr>
              <a:t>有关</a:t>
            </a:r>
            <a:r>
              <a:rPr lang="zh-CN" altLang="en-US" sz="2400" dirty="0" smtClean="0">
                <a:solidFill>
                  <a:srgbClr val="242021"/>
                </a:solidFill>
                <a:latin typeface="SimSun" panose="02010600030101010101" pitchFamily="2" charset="-122"/>
                <a:ea typeface="SimSun" panose="02010600030101010101" pitchFamily="2" charset="-122"/>
              </a:rPr>
              <a:t>。</a:t>
            </a:r>
            <a:r>
              <a:rPr lang="zh-CN" altLang="en-US" sz="2400" dirty="0" smtClean="0"/>
              <a:t> </a:t>
            </a:r>
            <a:endParaRPr lang="zh-CN" altLang="en-US" sz="2400" dirty="0"/>
          </a:p>
        </p:txBody>
      </p:sp>
      <p:pic>
        <p:nvPicPr>
          <p:cNvPr id="7" name="图片 6"/>
          <p:cNvPicPr>
            <a:picLocks noChangeAspect="1"/>
          </p:cNvPicPr>
          <p:nvPr/>
        </p:nvPicPr>
        <p:blipFill>
          <a:blip r:embed="rId3"/>
          <a:stretch>
            <a:fillRect/>
          </a:stretch>
        </p:blipFill>
        <p:spPr>
          <a:xfrm>
            <a:off x="6061289" y="1185527"/>
            <a:ext cx="2508789" cy="3098155"/>
          </a:xfrm>
          <a:prstGeom prst="rect">
            <a:avLst/>
          </a:prstGeom>
        </p:spPr>
      </p:pic>
      <p:pic>
        <p:nvPicPr>
          <p:cNvPr id="8" name="图片 7"/>
          <p:cNvPicPr>
            <a:picLocks noChangeAspect="1"/>
          </p:cNvPicPr>
          <p:nvPr/>
        </p:nvPicPr>
        <p:blipFill>
          <a:blip r:embed="rId4"/>
          <a:stretch>
            <a:fillRect/>
          </a:stretch>
        </p:blipFill>
        <p:spPr>
          <a:xfrm>
            <a:off x="3146639" y="1069717"/>
            <a:ext cx="2752680" cy="3171962"/>
          </a:xfrm>
          <a:prstGeom prst="rect">
            <a:avLst/>
          </a:prstGeom>
        </p:spPr>
      </p:pic>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5" name="页脚占位符 4"/>
          <p:cNvSpPr>
            <a:spLocks noGrp="1"/>
          </p:cNvSpPr>
          <p:nvPr>
            <p:ph type="ftr" sz="quarter" idx="11"/>
          </p:nvPr>
        </p:nvSpPr>
        <p:spPr/>
        <p:txBody>
          <a:bodyPr/>
          <a:lstStyle/>
          <a:p>
            <a:r>
              <a:rPr lang="en-US" altLang="zh-CN" smtClean="0"/>
              <a:t>RadiationOnMoon</a:t>
            </a:r>
            <a:endParaRPr lang="zh-CN" altLang="en-US"/>
          </a:p>
        </p:txBody>
      </p:sp>
      <p:sp>
        <p:nvSpPr>
          <p:cNvPr id="9" name="灯片编号占位符 8"/>
          <p:cNvSpPr>
            <a:spLocks noGrp="1"/>
          </p:cNvSpPr>
          <p:nvPr>
            <p:ph type="sldNum" sz="quarter" idx="12"/>
          </p:nvPr>
        </p:nvSpPr>
        <p:spPr/>
        <p:txBody>
          <a:bodyPr/>
          <a:lstStyle/>
          <a:p>
            <a:fld id="{F2CE8D42-1D72-4FB0-9E7B-F07FF0D6FF30}" type="slidenum">
              <a:rPr lang="zh-CN" altLang="en-US" smtClean="0"/>
              <a:t>14</a:t>
            </a:fld>
            <a:endParaRPr lang="zh-CN" altLang="en-US"/>
          </a:p>
        </p:txBody>
      </p:sp>
    </p:spTree>
    <p:extLst>
      <p:ext uri="{BB962C8B-B14F-4D97-AF65-F5344CB8AC3E}">
        <p14:creationId xmlns:p14="http://schemas.microsoft.com/office/powerpoint/2010/main" val="294359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Lunar Reconnaissance Orbiter </a:t>
            </a:r>
            <a:br>
              <a:rPr lang="en-US" altLang="zh-CN" dirty="0"/>
            </a:br>
            <a:endParaRPr lang="zh-CN" altLang="en-US" dirty="0"/>
          </a:p>
        </p:txBody>
      </p:sp>
      <p:sp>
        <p:nvSpPr>
          <p:cNvPr id="3" name="内容占位符 2"/>
          <p:cNvSpPr>
            <a:spLocks noGrp="1"/>
          </p:cNvSpPr>
          <p:nvPr>
            <p:ph idx="1"/>
          </p:nvPr>
        </p:nvSpPr>
        <p:spPr>
          <a:xfrm>
            <a:off x="457200" y="1942856"/>
            <a:ext cx="5709138" cy="4351338"/>
          </a:xfrm>
        </p:spPr>
        <p:txBody>
          <a:bodyPr vert="horz" lIns="91440" tIns="45720" rIns="91440" bIns="45720" rtlCol="0">
            <a:noAutofit/>
          </a:bodyPr>
          <a:lstStyle/>
          <a:p>
            <a:r>
              <a:rPr lang="en-US" altLang="zh-CN" sz="2000" dirty="0" err="1">
                <a:solidFill>
                  <a:schemeClr val="dk1"/>
                </a:solidFill>
              </a:rPr>
              <a:t>CRaTER</a:t>
            </a:r>
            <a:r>
              <a:rPr lang="zh-CN" altLang="en-US" sz="2000" dirty="0">
                <a:solidFill>
                  <a:schemeClr val="dk1"/>
                </a:solidFill>
              </a:rPr>
              <a:t>在</a:t>
            </a:r>
            <a:r>
              <a:rPr lang="en-US" altLang="zh-CN" sz="2000" dirty="0">
                <a:solidFill>
                  <a:schemeClr val="dk1"/>
                </a:solidFill>
              </a:rPr>
              <a:t>3.3 mm</a:t>
            </a:r>
            <a:r>
              <a:rPr lang="zh-CN" altLang="en-US" sz="2000" dirty="0">
                <a:solidFill>
                  <a:schemeClr val="dk1"/>
                </a:solidFill>
              </a:rPr>
              <a:t>的铝遮挡下运行，前 </a:t>
            </a:r>
            <a:r>
              <a:rPr lang="en-US" altLang="zh-CN" sz="2000" dirty="0">
                <a:solidFill>
                  <a:schemeClr val="dk1"/>
                </a:solidFill>
              </a:rPr>
              <a:t>333 </a:t>
            </a:r>
            <a:r>
              <a:rPr lang="zh-CN" altLang="en-US" sz="2000" dirty="0">
                <a:solidFill>
                  <a:schemeClr val="dk1"/>
                </a:solidFill>
              </a:rPr>
              <a:t>天探测到电离总剂量只有</a:t>
            </a:r>
            <a:r>
              <a:rPr lang="en-US" altLang="zh-CN" sz="2000" dirty="0">
                <a:solidFill>
                  <a:schemeClr val="dk1"/>
                </a:solidFill>
              </a:rPr>
              <a:t>12.2 </a:t>
            </a:r>
            <a:r>
              <a:rPr lang="en-US" altLang="zh-CN" sz="2000" dirty="0" err="1">
                <a:solidFill>
                  <a:schemeClr val="dk1"/>
                </a:solidFill>
              </a:rPr>
              <a:t>Rads</a:t>
            </a:r>
            <a:r>
              <a:rPr lang="zh-CN" altLang="en-US" sz="2000" dirty="0">
                <a:solidFill>
                  <a:schemeClr val="dk1"/>
                </a:solidFill>
              </a:rPr>
              <a:t>，比预计的值低 </a:t>
            </a:r>
            <a:r>
              <a:rPr lang="en-US" altLang="zh-CN" sz="2000" dirty="0">
                <a:solidFill>
                  <a:schemeClr val="dk1"/>
                </a:solidFill>
              </a:rPr>
              <a:t>2 </a:t>
            </a:r>
            <a:r>
              <a:rPr lang="zh-CN" altLang="en-US" sz="2000" dirty="0">
                <a:solidFill>
                  <a:schemeClr val="dk1"/>
                </a:solidFill>
              </a:rPr>
              <a:t>个量级（发射前预估值为 </a:t>
            </a:r>
            <a:r>
              <a:rPr lang="en-US" altLang="zh-CN" sz="2000" dirty="0">
                <a:solidFill>
                  <a:schemeClr val="dk1"/>
                </a:solidFill>
              </a:rPr>
              <a:t>4.6 </a:t>
            </a:r>
            <a:r>
              <a:rPr lang="en-US" altLang="zh-CN" sz="2000" dirty="0" err="1">
                <a:solidFill>
                  <a:schemeClr val="dk1"/>
                </a:solidFill>
              </a:rPr>
              <a:t>kRads</a:t>
            </a:r>
            <a:r>
              <a:rPr lang="zh-CN" altLang="en-US" sz="2000" dirty="0">
                <a:solidFill>
                  <a:schemeClr val="dk1"/>
                </a:solidFill>
              </a:rPr>
              <a:t>），这是由于当时正处于第</a:t>
            </a:r>
            <a:r>
              <a:rPr lang="en-US" altLang="zh-CN" sz="2000" dirty="0">
                <a:solidFill>
                  <a:schemeClr val="dk1"/>
                </a:solidFill>
              </a:rPr>
              <a:t>24</a:t>
            </a:r>
            <a:r>
              <a:rPr lang="zh-CN" altLang="en-US" sz="2000" dirty="0">
                <a:solidFill>
                  <a:schemeClr val="dk1"/>
                </a:solidFill>
              </a:rPr>
              <a:t>个太阳活动周上升期，没有强烈的太阳高能粒子事件发生，银河宇宙射线占主导地位。</a:t>
            </a:r>
            <a:endParaRPr lang="en-US" altLang="zh-CN" sz="2000" dirty="0">
              <a:solidFill>
                <a:schemeClr val="dk1"/>
              </a:solidFill>
            </a:endParaRPr>
          </a:p>
          <a:p>
            <a:r>
              <a:rPr lang="zh-CN" altLang="en-US" sz="2000" dirty="0">
                <a:solidFill>
                  <a:schemeClr val="dk1"/>
                </a:solidFill>
              </a:rPr>
              <a:t>测量轨道高度为</a:t>
            </a:r>
            <a:r>
              <a:rPr lang="en-US" altLang="zh-CN" sz="2000" dirty="0">
                <a:solidFill>
                  <a:schemeClr val="dk1"/>
                </a:solidFill>
              </a:rPr>
              <a:t>50 km</a:t>
            </a:r>
            <a:r>
              <a:rPr lang="zh-CN" altLang="en-US" sz="2000" dirty="0">
                <a:solidFill>
                  <a:schemeClr val="dk1"/>
                </a:solidFill>
              </a:rPr>
              <a:t>时剂量率为</a:t>
            </a:r>
            <a:r>
              <a:rPr lang="en-US" altLang="zh-CN" sz="2000" dirty="0">
                <a:solidFill>
                  <a:schemeClr val="dk1"/>
                </a:solidFill>
              </a:rPr>
              <a:t>9.17</a:t>
            </a:r>
            <a:r>
              <a:rPr lang="zh-CN" altLang="en-US" sz="2000" dirty="0">
                <a:solidFill>
                  <a:schemeClr val="dk1"/>
                </a:solidFill>
              </a:rPr>
              <a:t>～</a:t>
            </a:r>
            <a:r>
              <a:rPr lang="en-US" altLang="zh-CN" sz="2000" dirty="0">
                <a:solidFill>
                  <a:schemeClr val="dk1"/>
                </a:solidFill>
              </a:rPr>
              <a:t>11.25 </a:t>
            </a:r>
            <a:r>
              <a:rPr lang="en-US" altLang="zh-CN" sz="2000" dirty="0" err="1">
                <a:solidFill>
                  <a:schemeClr val="dk1"/>
                </a:solidFill>
              </a:rPr>
              <a:t>μGy</a:t>
            </a:r>
            <a:r>
              <a:rPr lang="en-US" altLang="zh-CN" sz="2000" dirty="0">
                <a:solidFill>
                  <a:schemeClr val="dk1"/>
                </a:solidFill>
              </a:rPr>
              <a:t>/h</a:t>
            </a:r>
          </a:p>
          <a:p>
            <a:r>
              <a:rPr lang="zh-CN" altLang="en-US" sz="2000" dirty="0">
                <a:solidFill>
                  <a:schemeClr val="dk1"/>
                </a:solidFill>
              </a:rPr>
              <a:t>首次在月球上直接观测到反照质子。 </a:t>
            </a:r>
            <a:endParaRPr lang="en-US" altLang="zh-CN" sz="2000" dirty="0">
              <a:solidFill>
                <a:schemeClr val="dk1"/>
              </a:solidFill>
            </a:endParaRPr>
          </a:p>
          <a:p>
            <a:r>
              <a:rPr lang="zh-CN" altLang="en-US" sz="2000" dirty="0">
                <a:solidFill>
                  <a:schemeClr val="dk1"/>
                </a:solidFill>
              </a:rPr>
              <a:t>根据中子辐射数据进行了找水的工作</a:t>
            </a:r>
            <a:r>
              <a:rPr lang="zh-CN" altLang="en-US" sz="2000" dirty="0" smtClean="0">
                <a:solidFill>
                  <a:schemeClr val="dk1"/>
                </a:solidFill>
              </a:rPr>
              <a:t>。发现</a:t>
            </a:r>
            <a:r>
              <a:rPr lang="zh-CN" altLang="en-US" sz="2000" dirty="0">
                <a:solidFill>
                  <a:schemeClr val="dk1"/>
                </a:solidFill>
              </a:rPr>
              <a:t>只有南极的舒梅克环形山、凯布斯陨石坑以及北极的罗兹德斯特温斯基陨坑有大量的氢聚集。</a:t>
            </a:r>
            <a:endParaRPr lang="en-US" altLang="zh-CN" sz="2000" dirty="0">
              <a:solidFill>
                <a:schemeClr val="dk1"/>
              </a:solidFill>
            </a:endParaRPr>
          </a:p>
          <a:p>
            <a:r>
              <a:rPr lang="zh-CN" altLang="en-US" sz="2000" dirty="0">
                <a:solidFill>
                  <a:schemeClr val="dk1"/>
                </a:solidFill>
              </a:rPr>
              <a:t>表明两极可能存在水冰，但是水冰的量并没有之前“月球勘探者号”测得的那么多。 </a:t>
            </a:r>
          </a:p>
        </p:txBody>
      </p:sp>
      <p:sp>
        <p:nvSpPr>
          <p:cNvPr id="4" name="矩形 3"/>
          <p:cNvSpPr/>
          <p:nvPr/>
        </p:nvSpPr>
        <p:spPr>
          <a:xfrm>
            <a:off x="628650" y="1044358"/>
            <a:ext cx="6588369" cy="646331"/>
          </a:xfrm>
          <a:prstGeom prst="rect">
            <a:avLst/>
          </a:prstGeom>
        </p:spPr>
        <p:txBody>
          <a:bodyPr wrap="square">
            <a:spAutoFit/>
          </a:bodyPr>
          <a:lstStyle/>
          <a:p>
            <a:r>
              <a:rPr lang="en-US" altLang="zh-CN" dirty="0">
                <a:solidFill>
                  <a:srgbClr val="242021"/>
                </a:solidFill>
                <a:latin typeface="TimesNewRomanPSMT"/>
              </a:rPr>
              <a:t>Cosmic Ray </a:t>
            </a:r>
            <a:r>
              <a:rPr lang="en-US" altLang="zh-CN" dirty="0" smtClean="0">
                <a:solidFill>
                  <a:srgbClr val="242021"/>
                </a:solidFill>
                <a:latin typeface="TimesNewRomanPSMT"/>
              </a:rPr>
              <a:t>Telescope </a:t>
            </a:r>
            <a:r>
              <a:rPr lang="en-US" altLang="zh-CN" dirty="0">
                <a:solidFill>
                  <a:srgbClr val="242021"/>
                </a:solidFill>
                <a:latin typeface="TimesNewRomanPSMT"/>
              </a:rPr>
              <a:t>for the Effects of Radiation</a:t>
            </a:r>
            <a:r>
              <a:rPr lang="zh-CN" altLang="en-US" dirty="0">
                <a:solidFill>
                  <a:srgbClr val="242021"/>
                </a:solidFill>
                <a:latin typeface="SimSun" panose="02010600030101010101" pitchFamily="2" charset="-122"/>
                <a:ea typeface="SimSun" panose="02010600030101010101" pitchFamily="2" charset="-122"/>
              </a:rPr>
              <a:t>，</a:t>
            </a:r>
            <a:r>
              <a:rPr lang="en-US" altLang="zh-CN" dirty="0" err="1">
                <a:solidFill>
                  <a:srgbClr val="242021"/>
                </a:solidFill>
                <a:latin typeface="TimesNewRomanPSMT"/>
              </a:rPr>
              <a:t>CRaTER</a:t>
            </a:r>
            <a:r>
              <a:rPr lang="en-US" altLang="zh-CN" dirty="0"/>
              <a:t> </a:t>
            </a:r>
            <a:r>
              <a:rPr lang="en-US" altLang="zh-CN" dirty="0" smtClean="0"/>
              <a:t> </a:t>
            </a:r>
            <a:r>
              <a:rPr lang="en-US" altLang="zh-CN" dirty="0"/>
              <a:t>Lunar Exploration Neutron Detector </a:t>
            </a:r>
            <a:r>
              <a:rPr lang="en-US" altLang="zh-CN" dirty="0" smtClean="0"/>
              <a:t> </a:t>
            </a:r>
            <a:r>
              <a:rPr lang="en-US" altLang="zh-CN" dirty="0"/>
              <a:t>LEND </a:t>
            </a:r>
            <a:endParaRPr lang="zh-CN" altLang="en-US" dirty="0"/>
          </a:p>
        </p:txBody>
      </p:sp>
      <p:pic>
        <p:nvPicPr>
          <p:cNvPr id="5" name="图片 4"/>
          <p:cNvPicPr>
            <a:picLocks noChangeAspect="1"/>
          </p:cNvPicPr>
          <p:nvPr/>
        </p:nvPicPr>
        <p:blipFill>
          <a:blip r:embed="rId2"/>
          <a:stretch>
            <a:fillRect/>
          </a:stretch>
        </p:blipFill>
        <p:spPr>
          <a:xfrm>
            <a:off x="6166338" y="2036640"/>
            <a:ext cx="2640989" cy="2666773"/>
          </a:xfrm>
          <a:prstGeom prst="rect">
            <a:avLst/>
          </a:prstGeom>
        </p:spPr>
      </p:pic>
      <p:sp>
        <p:nvSpPr>
          <p:cNvPr id="6" name="日期占位符 5"/>
          <p:cNvSpPr>
            <a:spLocks noGrp="1"/>
          </p:cNvSpPr>
          <p:nvPr>
            <p:ph type="dt" sz="half" idx="10"/>
          </p:nvPr>
        </p:nvSpPr>
        <p:spPr/>
        <p:txBody>
          <a:bodyPr/>
          <a:lstStyle/>
          <a:p>
            <a:r>
              <a:rPr lang="en-US" altLang="zh-CN" smtClean="0"/>
              <a:t>2021/8/23</a:t>
            </a:r>
            <a:endParaRPr lang="zh-CN" altLang="en-US"/>
          </a:p>
        </p:txBody>
      </p:sp>
      <p:sp>
        <p:nvSpPr>
          <p:cNvPr id="7" name="页脚占位符 6"/>
          <p:cNvSpPr>
            <a:spLocks noGrp="1"/>
          </p:cNvSpPr>
          <p:nvPr>
            <p:ph type="ftr" sz="quarter" idx="11"/>
          </p:nvPr>
        </p:nvSpPr>
        <p:spPr/>
        <p:txBody>
          <a:bodyPr/>
          <a:lstStyle/>
          <a:p>
            <a:r>
              <a:rPr lang="en-US" altLang="zh-CN" smtClean="0"/>
              <a:t>RadiationOnMoon</a:t>
            </a:r>
            <a:endParaRPr lang="zh-CN" altLang="en-US"/>
          </a:p>
        </p:txBody>
      </p:sp>
      <p:sp>
        <p:nvSpPr>
          <p:cNvPr id="8" name="灯片编号占位符 7"/>
          <p:cNvSpPr>
            <a:spLocks noGrp="1"/>
          </p:cNvSpPr>
          <p:nvPr>
            <p:ph type="sldNum" sz="quarter" idx="12"/>
          </p:nvPr>
        </p:nvSpPr>
        <p:spPr/>
        <p:txBody>
          <a:bodyPr/>
          <a:lstStyle/>
          <a:p>
            <a:fld id="{F2CE8D42-1D72-4FB0-9E7B-F07FF0D6FF30}" type="slidenum">
              <a:rPr lang="zh-CN" altLang="en-US" smtClean="0"/>
              <a:t>15</a:t>
            </a:fld>
            <a:endParaRPr lang="zh-CN" altLang="en-US"/>
          </a:p>
        </p:txBody>
      </p:sp>
    </p:spTree>
    <p:extLst>
      <p:ext uri="{BB962C8B-B14F-4D97-AF65-F5344CB8AC3E}">
        <p14:creationId xmlns:p14="http://schemas.microsoft.com/office/powerpoint/2010/main" val="89465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月球表面辐射探测</a:t>
            </a:r>
            <a:endParaRPr lang="zh-CN" altLang="en-US" dirty="0"/>
          </a:p>
        </p:txBody>
      </p:sp>
      <p:sp>
        <p:nvSpPr>
          <p:cNvPr id="3" name="内容占位符 2"/>
          <p:cNvSpPr>
            <a:spLocks noGrp="1"/>
          </p:cNvSpPr>
          <p:nvPr>
            <p:ph idx="1"/>
          </p:nvPr>
        </p:nvSpPr>
        <p:spPr>
          <a:xfrm>
            <a:off x="628650" y="1394847"/>
            <a:ext cx="7886700" cy="4782116"/>
          </a:xfrm>
        </p:spPr>
        <p:txBody>
          <a:bodyPr>
            <a:normAutofit/>
          </a:bodyPr>
          <a:lstStyle/>
          <a:p>
            <a:r>
              <a:rPr lang="zh-CN" altLang="en-US" sz="1800" dirty="0"/>
              <a:t>嫦娥四号是第一次前往月球背面的任务，由一个着陆器、一个漫游车和一个中继航天器。 </a:t>
            </a:r>
            <a:endParaRPr lang="en-US" altLang="zh-CN" sz="1800" dirty="0"/>
          </a:p>
          <a:p>
            <a:r>
              <a:rPr lang="zh-CN" altLang="en-US" sz="1800" dirty="0"/>
              <a:t>嫦娥四号在月球背面南极艾特肯 </a:t>
            </a:r>
            <a:r>
              <a:rPr lang="en-US" altLang="zh-CN" sz="1800" dirty="0"/>
              <a:t>(South-Pole Aitken </a:t>
            </a:r>
            <a:r>
              <a:rPr lang="zh-CN" altLang="en-US" sz="1800" dirty="0"/>
              <a:t>，</a:t>
            </a:r>
            <a:r>
              <a:rPr lang="en-US" altLang="zh-CN" sz="1800" dirty="0"/>
              <a:t>SPA) </a:t>
            </a:r>
            <a:r>
              <a:rPr lang="zh-CN" altLang="en-US" sz="1800" dirty="0"/>
              <a:t>盆地 这是月球上最大、太阳系最大的撞击陨石坑之一。</a:t>
            </a:r>
            <a:endParaRPr lang="en-US" altLang="zh-CN" sz="1800" dirty="0"/>
          </a:p>
          <a:p>
            <a:r>
              <a:rPr lang="zh-CN" altLang="en-US" sz="1800" dirty="0"/>
              <a:t>嫦娥四号探测器自主着陆在月球背面南极</a:t>
            </a:r>
            <a:r>
              <a:rPr lang="en-US" altLang="zh-CN" sz="1800" dirty="0"/>
              <a:t>-</a:t>
            </a:r>
            <a:r>
              <a:rPr lang="zh-CN" altLang="en-US" sz="1800" dirty="0"/>
              <a:t>艾特肯盆地</a:t>
            </a:r>
            <a:r>
              <a:rPr lang="en-US" altLang="zh-CN" sz="1800" dirty="0"/>
              <a:t>(South Pole-Aitken basin)</a:t>
            </a:r>
            <a:r>
              <a:rPr lang="zh-CN" altLang="en-US" sz="1800" dirty="0"/>
              <a:t>内的冯</a:t>
            </a:r>
            <a:r>
              <a:rPr lang="en-US" altLang="zh-CN" sz="1800" dirty="0"/>
              <a:t>·</a:t>
            </a:r>
            <a:r>
              <a:rPr lang="zh-CN" altLang="en-US" sz="1800" dirty="0"/>
              <a:t>卡门撞击坑</a:t>
            </a:r>
            <a:r>
              <a:rPr lang="en-US" altLang="zh-CN" sz="1800" dirty="0"/>
              <a:t>(Von Kármán crater)</a:t>
            </a:r>
            <a:r>
              <a:rPr lang="zh-CN" altLang="en-US" sz="1800" dirty="0"/>
              <a:t>内，实现人类探测器首次月背软着陆。</a:t>
            </a:r>
            <a:endParaRPr lang="en-US" altLang="zh-CN" sz="1800" dirty="0"/>
          </a:p>
          <a:p>
            <a:r>
              <a:rPr lang="zh-CN" altLang="en-US" sz="1800" dirty="0"/>
              <a:t>着陆器和漫游车于 </a:t>
            </a:r>
            <a:r>
              <a:rPr lang="en-US" altLang="zh-CN" sz="1800" dirty="0"/>
              <a:t>2018 </a:t>
            </a:r>
            <a:r>
              <a:rPr lang="zh-CN" altLang="en-US" sz="1800" dirty="0"/>
              <a:t>年 </a:t>
            </a:r>
            <a:r>
              <a:rPr lang="en-US" altLang="zh-CN" sz="1800" dirty="0"/>
              <a:t>12 </a:t>
            </a:r>
            <a:r>
              <a:rPr lang="zh-CN" altLang="en-US" sz="1800" dirty="0"/>
              <a:t>月 </a:t>
            </a:r>
            <a:r>
              <a:rPr lang="en-US" altLang="zh-CN" sz="1800" dirty="0"/>
              <a:t>7 </a:t>
            </a:r>
            <a:r>
              <a:rPr lang="zh-CN" altLang="en-US" sz="1800" dirty="0"/>
              <a:t>日 </a:t>
            </a:r>
            <a:r>
              <a:rPr lang="en-US" altLang="zh-CN" sz="1800" dirty="0"/>
              <a:t>18:23 </a:t>
            </a:r>
            <a:r>
              <a:rPr lang="zh-CN" altLang="en-US" sz="1800" dirty="0"/>
              <a:t>发射，并于 </a:t>
            </a:r>
            <a:r>
              <a:rPr lang="en-US" altLang="zh-CN" sz="1800" dirty="0"/>
              <a:t>2019 </a:t>
            </a:r>
            <a:r>
              <a:rPr lang="zh-CN" altLang="en-US" sz="1800" dirty="0"/>
              <a:t>年 </a:t>
            </a:r>
            <a:r>
              <a:rPr lang="en-US" altLang="zh-CN" sz="1800" dirty="0"/>
              <a:t>1 </a:t>
            </a:r>
            <a:r>
              <a:rPr lang="zh-CN" altLang="en-US" sz="1800" dirty="0"/>
              <a:t>月 </a:t>
            </a:r>
            <a:r>
              <a:rPr lang="en-US" altLang="zh-CN" sz="1800" dirty="0"/>
              <a:t>3 </a:t>
            </a:r>
            <a:r>
              <a:rPr lang="zh-CN" altLang="en-US" sz="1800" dirty="0"/>
              <a:t>日 </a:t>
            </a:r>
            <a:r>
              <a:rPr lang="en-US" altLang="zh-CN" sz="1800" dirty="0"/>
              <a:t>02:26 </a:t>
            </a:r>
            <a:r>
              <a:rPr lang="zh-CN" altLang="en-US" sz="1800" dirty="0"/>
              <a:t>降落在冯卡门（</a:t>
            </a:r>
            <a:r>
              <a:rPr lang="en-US" altLang="zh-CN" sz="1800" dirty="0"/>
              <a:t>von Kármán </a:t>
            </a:r>
            <a:r>
              <a:rPr lang="zh-CN" altLang="en-US" sz="1800" dirty="0"/>
              <a:t>，位于</a:t>
            </a:r>
            <a:r>
              <a:rPr lang="en-US" altLang="zh-CN" sz="1800" dirty="0"/>
              <a:t>South-Pole Aitken </a:t>
            </a:r>
            <a:r>
              <a:rPr lang="zh-CN" altLang="en-US" sz="1800" dirty="0"/>
              <a:t>内部）陨石坑。月面坐标为</a:t>
            </a:r>
            <a:r>
              <a:rPr lang="en-US" altLang="zh-CN" sz="1800" dirty="0"/>
              <a:t>177.5991° E 45.4446° S </a:t>
            </a:r>
            <a:r>
              <a:rPr lang="zh-CN" altLang="en-US" sz="1800" dirty="0"/>
              <a:t>，海拔 </a:t>
            </a:r>
            <a:r>
              <a:rPr lang="en-US" altLang="zh-CN" sz="1800" dirty="0"/>
              <a:t>-5,935 m </a:t>
            </a:r>
            <a:r>
              <a:rPr lang="zh-CN" altLang="en-US" sz="1800" dirty="0"/>
              <a:t>。</a:t>
            </a:r>
            <a:endParaRPr lang="en-US" altLang="zh-CN" sz="1800" dirty="0"/>
          </a:p>
          <a:p>
            <a:endParaRPr lang="zh-CN" altLang="en-US" sz="1800" dirty="0"/>
          </a:p>
        </p:txBody>
      </p:sp>
      <p:pic>
        <p:nvPicPr>
          <p:cNvPr id="1030" name="Picture 6" descr="2019年1月30日，月球勘测轨道飞行器（LRO）在距离月面85千米的上空，拍摄到的嫦娥四号（箭头方向）。NASA的月球研究员马&#10;&#10;克·罗宾逊(Mark Robinson)说，飞行器在拍摄这张照片时，距离着陆点有330多公里，这使得嫦娥四号着陆器“只有大约两个像&#10;&#10;素那么宽”，而“小月球车在照片中根本找不到”。&#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6536" y="4529217"/>
            <a:ext cx="3897789" cy="177031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980965" y="4763286"/>
            <a:ext cx="2359152" cy="1304231"/>
          </a:xfrm>
          <a:prstGeom prst="rect">
            <a:avLst/>
          </a:prstGeom>
        </p:spPr>
      </p:pic>
      <p:sp>
        <p:nvSpPr>
          <p:cNvPr id="5" name="日期占位符 4"/>
          <p:cNvSpPr>
            <a:spLocks noGrp="1"/>
          </p:cNvSpPr>
          <p:nvPr>
            <p:ph type="dt" sz="half" idx="10"/>
          </p:nvPr>
        </p:nvSpPr>
        <p:spPr/>
        <p:txBody>
          <a:bodyPr/>
          <a:lstStyle/>
          <a:p>
            <a:r>
              <a:rPr lang="en-US" altLang="zh-CN" smtClean="0"/>
              <a:t>2021/8/23</a:t>
            </a:r>
            <a:endParaRPr lang="zh-CN" altLang="en-US"/>
          </a:p>
        </p:txBody>
      </p:sp>
      <p:sp>
        <p:nvSpPr>
          <p:cNvPr id="6" name="页脚占位符 5"/>
          <p:cNvSpPr>
            <a:spLocks noGrp="1"/>
          </p:cNvSpPr>
          <p:nvPr>
            <p:ph type="ftr" sz="quarter" idx="11"/>
          </p:nvPr>
        </p:nvSpPr>
        <p:spPr/>
        <p:txBody>
          <a:bodyPr/>
          <a:lstStyle/>
          <a:p>
            <a:r>
              <a:rPr lang="en-US" altLang="zh-CN" smtClean="0"/>
              <a:t>RadiationOnMoon</a:t>
            </a:r>
            <a:endParaRPr lang="zh-CN" altLang="en-US"/>
          </a:p>
        </p:txBody>
      </p:sp>
      <p:sp>
        <p:nvSpPr>
          <p:cNvPr id="7" name="灯片编号占位符 6"/>
          <p:cNvSpPr>
            <a:spLocks noGrp="1"/>
          </p:cNvSpPr>
          <p:nvPr>
            <p:ph type="sldNum" sz="quarter" idx="12"/>
          </p:nvPr>
        </p:nvSpPr>
        <p:spPr/>
        <p:txBody>
          <a:bodyPr/>
          <a:lstStyle/>
          <a:p>
            <a:fld id="{F2CE8D42-1D72-4FB0-9E7B-F07FF0D6FF30}" type="slidenum">
              <a:rPr lang="zh-CN" altLang="en-US" smtClean="0"/>
              <a:t>16</a:t>
            </a:fld>
            <a:endParaRPr lang="zh-CN" altLang="en-US"/>
          </a:p>
        </p:txBody>
      </p:sp>
    </p:spTree>
    <p:extLst>
      <p:ext uri="{BB962C8B-B14F-4D97-AF65-F5344CB8AC3E}">
        <p14:creationId xmlns:p14="http://schemas.microsoft.com/office/powerpoint/2010/main" val="390680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Lunar Lander Neutrons and Dosimetry experiment </a:t>
            </a:r>
            <a:endParaRPr lang="zh-CN" altLang="en-US" dirty="0"/>
          </a:p>
        </p:txBody>
      </p:sp>
      <p:pic>
        <p:nvPicPr>
          <p:cNvPr id="4" name="图片 3"/>
          <p:cNvPicPr>
            <a:picLocks noChangeAspect="1"/>
          </p:cNvPicPr>
          <p:nvPr/>
        </p:nvPicPr>
        <p:blipFill>
          <a:blip r:embed="rId2"/>
          <a:stretch>
            <a:fillRect/>
          </a:stretch>
        </p:blipFill>
        <p:spPr>
          <a:xfrm>
            <a:off x="799131" y="1877061"/>
            <a:ext cx="3606990" cy="2425308"/>
          </a:xfrm>
          <a:prstGeom prst="rect">
            <a:avLst/>
          </a:prstGeom>
        </p:spPr>
      </p:pic>
      <p:pic>
        <p:nvPicPr>
          <p:cNvPr id="5" name="图片 4"/>
          <p:cNvPicPr>
            <a:picLocks noChangeAspect="1"/>
          </p:cNvPicPr>
          <p:nvPr/>
        </p:nvPicPr>
        <p:blipFill>
          <a:blip r:embed="rId3"/>
          <a:stretch>
            <a:fillRect/>
          </a:stretch>
        </p:blipFill>
        <p:spPr>
          <a:xfrm>
            <a:off x="4525819" y="1877061"/>
            <a:ext cx="3536522" cy="2425308"/>
          </a:xfrm>
          <a:prstGeom prst="rect">
            <a:avLst/>
          </a:prstGeom>
        </p:spPr>
      </p:pic>
      <p:sp>
        <p:nvSpPr>
          <p:cNvPr id="10" name="矩形 9"/>
          <p:cNvSpPr/>
          <p:nvPr/>
        </p:nvSpPr>
        <p:spPr>
          <a:xfrm>
            <a:off x="628650" y="4665761"/>
            <a:ext cx="7886700" cy="1938992"/>
          </a:xfrm>
          <a:prstGeom prst="rect">
            <a:avLst/>
          </a:prstGeom>
        </p:spPr>
        <p:txBody>
          <a:bodyPr wrap="square">
            <a:spAutoFit/>
          </a:bodyPr>
          <a:lstStyle/>
          <a:p>
            <a:pPr marL="342900" indent="-342900">
              <a:buFont typeface="Wingdings" panose="05000000000000000000" pitchFamily="2" charset="2"/>
              <a:buChar char="u"/>
            </a:pPr>
            <a:r>
              <a:rPr lang="zh-CN" altLang="en-US" sz="2000" dirty="0">
                <a:solidFill>
                  <a:srgbClr val="000000"/>
                </a:solidFill>
                <a:latin typeface="Times-Bold"/>
              </a:rPr>
              <a:t>人类探索月球的剂量学：月面复杂</a:t>
            </a:r>
            <a:r>
              <a:rPr lang="zh-CN" altLang="en-US" sz="2000" dirty="0" smtClean="0">
                <a:solidFill>
                  <a:srgbClr val="000000"/>
                </a:solidFill>
                <a:latin typeface="Times-Bold"/>
              </a:rPr>
              <a:t>辐射场下，剂量率</a:t>
            </a:r>
            <a:r>
              <a:rPr lang="zh-CN" altLang="en-US" sz="2000" dirty="0">
                <a:solidFill>
                  <a:srgbClr val="000000"/>
                </a:solidFill>
                <a:latin typeface="Times-Bold"/>
              </a:rPr>
              <a:t>和</a:t>
            </a:r>
            <a:r>
              <a:rPr lang="en-US" altLang="zh-CN" sz="2000" dirty="0" smtClean="0">
                <a:solidFill>
                  <a:srgbClr val="000000"/>
                </a:solidFill>
                <a:latin typeface="Times-Bold"/>
              </a:rPr>
              <a:t>LET</a:t>
            </a:r>
            <a:r>
              <a:rPr lang="zh-CN" altLang="en-US" sz="2000" dirty="0" smtClean="0">
                <a:solidFill>
                  <a:srgbClr val="000000"/>
                </a:solidFill>
                <a:latin typeface="Times-Bold"/>
              </a:rPr>
              <a:t>（</a:t>
            </a:r>
            <a:r>
              <a:rPr lang="en-US" altLang="zh-CN" sz="2000" dirty="0">
                <a:solidFill>
                  <a:srgbClr val="000000"/>
                </a:solidFill>
                <a:latin typeface="Times-Bold"/>
              </a:rPr>
              <a:t>Linear Energy Transfer</a:t>
            </a:r>
            <a:r>
              <a:rPr lang="zh-CN" altLang="en-US" sz="2000" dirty="0" smtClean="0">
                <a:solidFill>
                  <a:srgbClr val="000000"/>
                </a:solidFill>
                <a:latin typeface="Times-Bold"/>
              </a:rPr>
              <a:t>）谱的时间变化测量</a:t>
            </a:r>
            <a:endParaRPr lang="en-US" altLang="zh-CN" sz="2000" dirty="0" smtClean="0">
              <a:solidFill>
                <a:srgbClr val="000000"/>
              </a:solidFill>
              <a:latin typeface="Times-Bold"/>
            </a:endParaRPr>
          </a:p>
          <a:p>
            <a:pPr marL="342900" indent="-342900">
              <a:buFont typeface="Wingdings" panose="05000000000000000000" pitchFamily="2" charset="2"/>
              <a:buChar char="u"/>
            </a:pPr>
            <a:r>
              <a:rPr lang="zh-CN" altLang="en-US" sz="2000" dirty="0" smtClean="0"/>
              <a:t>日球层科学：确定</a:t>
            </a:r>
            <a:r>
              <a:rPr lang="zh-CN" altLang="en-US" sz="2000" dirty="0"/>
              <a:t>月球背面的粒子通量及其时间</a:t>
            </a:r>
            <a:r>
              <a:rPr lang="zh-CN" altLang="en-US" sz="2000" dirty="0" smtClean="0"/>
              <a:t>变化，</a:t>
            </a:r>
            <a:r>
              <a:rPr lang="zh-CN" altLang="en-US" dirty="0"/>
              <a:t>理解粒子在</a:t>
            </a:r>
            <a:br>
              <a:rPr lang="zh-CN" altLang="en-US" dirty="0"/>
            </a:br>
            <a:r>
              <a:rPr lang="zh-CN" altLang="en-US" dirty="0"/>
              <a:t>日球层的加速和传输很</a:t>
            </a:r>
            <a:r>
              <a:rPr lang="zh-CN" altLang="en-US" dirty="0" smtClean="0"/>
              <a:t>有用</a:t>
            </a:r>
            <a:r>
              <a:rPr lang="zh-CN" altLang="en-US" sz="2000" dirty="0" smtClean="0"/>
              <a:t>，</a:t>
            </a:r>
            <a:r>
              <a:rPr lang="zh-CN" altLang="en-US" dirty="0"/>
              <a:t>当太阳粒子事件</a:t>
            </a:r>
            <a:r>
              <a:rPr lang="zh-CN" altLang="en-US" dirty="0" smtClean="0"/>
              <a:t>发生时</a:t>
            </a:r>
            <a:r>
              <a:rPr lang="zh-CN" altLang="en-US" dirty="0"/>
              <a:t>，</a:t>
            </a:r>
            <a:r>
              <a:rPr lang="en-US" altLang="zh-CN" dirty="0"/>
              <a:t>LND </a:t>
            </a:r>
            <a:r>
              <a:rPr lang="zh-CN" altLang="en-US" dirty="0"/>
              <a:t>作为一个重要的探测点，在估算太阳</a:t>
            </a:r>
            <a:r>
              <a:rPr lang="zh-CN" altLang="en-US" dirty="0" smtClean="0"/>
              <a:t>粒子事件</a:t>
            </a:r>
            <a:r>
              <a:rPr lang="zh-CN" altLang="en-US" dirty="0"/>
              <a:t>发生时间的时候有更多的参考数据</a:t>
            </a:r>
            <a:r>
              <a:rPr lang="zh-CN" altLang="en-US" sz="2000" dirty="0"/>
              <a:t> </a:t>
            </a:r>
            <a:endParaRPr lang="en-US" altLang="zh-CN" sz="2000" dirty="0" smtClean="0"/>
          </a:p>
          <a:p>
            <a:pPr marL="342900" indent="-342900">
              <a:buFont typeface="Wingdings" panose="05000000000000000000" pitchFamily="2" charset="2"/>
              <a:buChar char="u"/>
            </a:pPr>
            <a:r>
              <a:rPr lang="zh-CN" altLang="en-US" sz="2000" dirty="0" smtClean="0"/>
              <a:t>月质、找水等：南极</a:t>
            </a:r>
            <a:r>
              <a:rPr lang="zh-CN" altLang="en-US" sz="2000" dirty="0"/>
              <a:t>艾特肯盆地的地下水含量 </a:t>
            </a:r>
            <a:r>
              <a:rPr lang="zh-CN" altLang="en-US" sz="2000" dirty="0" smtClean="0"/>
              <a:t>和 </a:t>
            </a:r>
            <a:r>
              <a:rPr lang="en-US" altLang="zh-CN" sz="2000" dirty="0" err="1"/>
              <a:t>FeO</a:t>
            </a:r>
            <a:r>
              <a:rPr lang="en-US" altLang="zh-CN" sz="2000" dirty="0"/>
              <a:t> </a:t>
            </a:r>
            <a:r>
              <a:rPr lang="zh-CN" altLang="en-US" sz="2000" dirty="0"/>
              <a:t>含量</a:t>
            </a:r>
            <a:endParaRPr lang="en-US" altLang="zh-CN" sz="2000" dirty="0" smtClean="0"/>
          </a:p>
        </p:txBody>
      </p:sp>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6" name="页脚占位符 5"/>
          <p:cNvSpPr>
            <a:spLocks noGrp="1"/>
          </p:cNvSpPr>
          <p:nvPr>
            <p:ph type="ftr" sz="quarter" idx="11"/>
          </p:nvPr>
        </p:nvSpPr>
        <p:spPr/>
        <p:txBody>
          <a:bodyPr/>
          <a:lstStyle/>
          <a:p>
            <a:r>
              <a:rPr lang="en-US" altLang="zh-CN" smtClean="0"/>
              <a:t>RadiationOnMoon</a:t>
            </a:r>
            <a:endParaRPr lang="zh-CN" altLang="en-US"/>
          </a:p>
        </p:txBody>
      </p:sp>
      <p:sp>
        <p:nvSpPr>
          <p:cNvPr id="7" name="灯片编号占位符 6"/>
          <p:cNvSpPr>
            <a:spLocks noGrp="1"/>
          </p:cNvSpPr>
          <p:nvPr>
            <p:ph type="sldNum" sz="quarter" idx="12"/>
          </p:nvPr>
        </p:nvSpPr>
        <p:spPr/>
        <p:txBody>
          <a:bodyPr/>
          <a:lstStyle/>
          <a:p>
            <a:fld id="{F2CE8D42-1D72-4FB0-9E7B-F07FF0D6FF30}" type="slidenum">
              <a:rPr lang="zh-CN" altLang="en-US" smtClean="0"/>
              <a:t>17</a:t>
            </a:fld>
            <a:endParaRPr lang="zh-CN" altLang="en-US"/>
          </a:p>
        </p:txBody>
      </p:sp>
    </p:spTree>
    <p:extLst>
      <p:ext uri="{BB962C8B-B14F-4D97-AF65-F5344CB8AC3E}">
        <p14:creationId xmlns:p14="http://schemas.microsoft.com/office/powerpoint/2010/main" val="3508026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Lunar Lander </a:t>
            </a:r>
            <a:r>
              <a:rPr lang="en-US" altLang="zh-CN" dirty="0" smtClean="0"/>
              <a:t>Neutrons and Dosimetry experiment </a:t>
            </a:r>
            <a:endParaRPr lang="zh-CN" altLang="en-US" dirty="0"/>
          </a:p>
        </p:txBody>
      </p:sp>
      <p:sp>
        <p:nvSpPr>
          <p:cNvPr id="4" name="矩形 3"/>
          <p:cNvSpPr/>
          <p:nvPr/>
        </p:nvSpPr>
        <p:spPr>
          <a:xfrm>
            <a:off x="418455" y="2083410"/>
            <a:ext cx="4531316" cy="3170099"/>
          </a:xfrm>
          <a:prstGeom prst="rect">
            <a:avLst/>
          </a:prstGeom>
        </p:spPr>
        <p:txBody>
          <a:bodyPr wrap="square">
            <a:spAutoFit/>
          </a:bodyPr>
          <a:lstStyle/>
          <a:p>
            <a:r>
              <a:rPr lang="zh-CN" altLang="en-US" sz="2000" dirty="0"/>
              <a:t>LND 检测器系统由 10 </a:t>
            </a:r>
            <a:r>
              <a:rPr lang="zh-CN" altLang="en-US" sz="2000" dirty="0" smtClean="0"/>
              <a:t>个 </a:t>
            </a:r>
            <a:r>
              <a:rPr lang="zh-CN" altLang="en-US" sz="2000" dirty="0"/>
              <a:t>SSD（A 到 J）组成，以蓝色显示和标记。 </a:t>
            </a:r>
            <a:r>
              <a:rPr lang="zh-CN" altLang="en-US" sz="2000" dirty="0" smtClean="0"/>
              <a:t>布置</a:t>
            </a:r>
            <a:r>
              <a:rPr lang="zh-CN" altLang="en-US" sz="2000" dirty="0"/>
              <a:t>成形成一个粒子望远镜，通过有效载荷</a:t>
            </a:r>
            <a:r>
              <a:rPr lang="zh-CN" altLang="en-US" sz="2000" dirty="0" smtClean="0"/>
              <a:t>舱口</a:t>
            </a:r>
            <a:r>
              <a:rPr lang="zh-CN" altLang="en-US" sz="2000" dirty="0"/>
              <a:t>观察天空</a:t>
            </a:r>
            <a:r>
              <a:rPr lang="zh-CN" altLang="en-US" sz="2000" dirty="0">
                <a:solidFill>
                  <a:srgbClr val="00B050"/>
                </a:solidFill>
              </a:rPr>
              <a:t>。 </a:t>
            </a:r>
            <a:r>
              <a:rPr lang="zh-CN" altLang="en-US" sz="2000" dirty="0" smtClean="0">
                <a:solidFill>
                  <a:srgbClr val="00B050"/>
                </a:solidFill>
              </a:rPr>
              <a:t>绿色结构</a:t>
            </a:r>
            <a:r>
              <a:rPr lang="zh-CN" altLang="en-US" sz="2000" dirty="0">
                <a:solidFill>
                  <a:srgbClr val="00B050"/>
                </a:solidFill>
              </a:rPr>
              <a:t>吸收</a:t>
            </a:r>
            <a:r>
              <a:rPr lang="zh-CN" altLang="en-US" sz="2000" dirty="0" smtClean="0">
                <a:solidFill>
                  <a:srgbClr val="00B050"/>
                </a:solidFill>
              </a:rPr>
              <a:t>热中子</a:t>
            </a:r>
            <a:r>
              <a:rPr lang="zh-CN" altLang="en-US" sz="2000" dirty="0" smtClean="0"/>
              <a:t>。 </a:t>
            </a:r>
            <a:endParaRPr lang="en-US" altLang="zh-CN" sz="2000" dirty="0" smtClean="0"/>
          </a:p>
          <a:p>
            <a:r>
              <a:rPr lang="zh-CN" altLang="en-US" sz="2000" dirty="0" smtClean="0"/>
              <a:t>有效载荷</a:t>
            </a:r>
            <a:r>
              <a:rPr lang="zh-CN" altLang="en-US" sz="2000" dirty="0"/>
              <a:t>隔间中的这个开口（由灰色墙壁表示）在农历夜晚关闭，并在农历早晨重新打开。 </a:t>
            </a:r>
            <a:endParaRPr lang="en-US" altLang="zh-CN" sz="2000" dirty="0" smtClean="0"/>
          </a:p>
          <a:p>
            <a:r>
              <a:rPr lang="zh-CN" altLang="en-US" sz="2000" dirty="0" smtClean="0"/>
              <a:t>插图 </a:t>
            </a:r>
            <a:r>
              <a:rPr lang="zh-CN" altLang="en-US" sz="2000" dirty="0"/>
              <a:t>A 显示了 LND 在有效载荷面板上的位置（</a:t>
            </a:r>
            <a:r>
              <a:rPr lang="zh-CN" altLang="en-US" sz="2000" dirty="0">
                <a:solidFill>
                  <a:schemeClr val="accent1">
                    <a:lumMod val="60000"/>
                    <a:lumOff val="40000"/>
                  </a:schemeClr>
                </a:solidFill>
              </a:rPr>
              <a:t>淡蓝色</a:t>
            </a:r>
            <a:r>
              <a:rPr lang="zh-CN" altLang="en-US" sz="2000" dirty="0"/>
              <a:t>）及其 </a:t>
            </a:r>
            <a:r>
              <a:rPr lang="zh-CN" altLang="en-US" sz="2000" dirty="0" smtClean="0">
                <a:solidFill>
                  <a:srgbClr val="FF0000"/>
                </a:solidFill>
              </a:rPr>
              <a:t>热</a:t>
            </a:r>
            <a:r>
              <a:rPr lang="zh-CN" altLang="en-US" sz="2000" dirty="0">
                <a:solidFill>
                  <a:srgbClr val="FF0000"/>
                </a:solidFill>
              </a:rPr>
              <a:t>控制系统 (TCS) 以红色</a:t>
            </a:r>
            <a:r>
              <a:rPr lang="zh-CN" altLang="en-US" sz="2000" dirty="0"/>
              <a:t>表示。</a:t>
            </a:r>
          </a:p>
        </p:txBody>
      </p:sp>
      <p:pic>
        <p:nvPicPr>
          <p:cNvPr id="5" name="图片 4"/>
          <p:cNvPicPr>
            <a:picLocks noChangeAspect="1"/>
          </p:cNvPicPr>
          <p:nvPr/>
        </p:nvPicPr>
        <p:blipFill>
          <a:blip r:embed="rId2"/>
          <a:stretch>
            <a:fillRect/>
          </a:stretch>
        </p:blipFill>
        <p:spPr>
          <a:xfrm>
            <a:off x="5240216" y="2083410"/>
            <a:ext cx="3432028" cy="3413375"/>
          </a:xfrm>
          <a:prstGeom prst="rect">
            <a:avLst/>
          </a:prstGeom>
        </p:spPr>
      </p:pic>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6" name="页脚占位符 5"/>
          <p:cNvSpPr>
            <a:spLocks noGrp="1"/>
          </p:cNvSpPr>
          <p:nvPr>
            <p:ph type="ftr" sz="quarter" idx="11"/>
          </p:nvPr>
        </p:nvSpPr>
        <p:spPr/>
        <p:txBody>
          <a:bodyPr/>
          <a:lstStyle/>
          <a:p>
            <a:r>
              <a:rPr lang="en-US" altLang="zh-CN" smtClean="0"/>
              <a:t>RadiationOnMoon</a:t>
            </a:r>
            <a:endParaRPr lang="zh-CN" altLang="en-US"/>
          </a:p>
        </p:txBody>
      </p:sp>
      <p:sp>
        <p:nvSpPr>
          <p:cNvPr id="7" name="灯片编号占位符 6"/>
          <p:cNvSpPr>
            <a:spLocks noGrp="1"/>
          </p:cNvSpPr>
          <p:nvPr>
            <p:ph type="sldNum" sz="quarter" idx="12"/>
          </p:nvPr>
        </p:nvSpPr>
        <p:spPr/>
        <p:txBody>
          <a:bodyPr/>
          <a:lstStyle/>
          <a:p>
            <a:fld id="{F2CE8D42-1D72-4FB0-9E7B-F07FF0D6FF30}" type="slidenum">
              <a:rPr lang="zh-CN" altLang="en-US" smtClean="0"/>
              <a:t>18</a:t>
            </a:fld>
            <a:endParaRPr lang="zh-CN" altLang="en-US"/>
          </a:p>
        </p:txBody>
      </p:sp>
    </p:spTree>
    <p:extLst>
      <p:ext uri="{BB962C8B-B14F-4D97-AF65-F5344CB8AC3E}">
        <p14:creationId xmlns:p14="http://schemas.microsoft.com/office/powerpoint/2010/main" val="133382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06746"/>
          </a:xfrm>
        </p:spPr>
        <p:txBody>
          <a:bodyPr>
            <a:normAutofit fontScale="90000"/>
          </a:bodyPr>
          <a:lstStyle/>
          <a:p>
            <a:r>
              <a:rPr lang="en-US" altLang="zh-CN" dirty="0"/>
              <a:t>Lunar Lander Neutrons and Dosimetry experiment </a:t>
            </a:r>
            <a:endParaRPr lang="zh-CN" altLang="en-US" dirty="0"/>
          </a:p>
        </p:txBody>
      </p:sp>
      <p:pic>
        <p:nvPicPr>
          <p:cNvPr id="3" name="图片 2"/>
          <p:cNvPicPr>
            <a:picLocks noChangeAspect="1"/>
          </p:cNvPicPr>
          <p:nvPr/>
        </p:nvPicPr>
        <p:blipFill>
          <a:blip r:embed="rId2"/>
          <a:stretch>
            <a:fillRect/>
          </a:stretch>
        </p:blipFill>
        <p:spPr>
          <a:xfrm>
            <a:off x="326351" y="1468950"/>
            <a:ext cx="5434275" cy="3108404"/>
          </a:xfrm>
          <a:prstGeom prst="rect">
            <a:avLst/>
          </a:prstGeom>
        </p:spPr>
      </p:pic>
      <p:grpSp>
        <p:nvGrpSpPr>
          <p:cNvPr id="9" name="组合 8"/>
          <p:cNvGrpSpPr/>
          <p:nvPr/>
        </p:nvGrpSpPr>
        <p:grpSpPr>
          <a:xfrm>
            <a:off x="332044" y="1468950"/>
            <a:ext cx="8540854" cy="5013731"/>
            <a:chOff x="147458" y="1596558"/>
            <a:chExt cx="10471062" cy="6790011"/>
          </a:xfrm>
        </p:grpSpPr>
        <p:pic>
          <p:nvPicPr>
            <p:cNvPr id="11" name="图片 10"/>
            <p:cNvPicPr>
              <a:picLocks noChangeAspect="1"/>
            </p:cNvPicPr>
            <p:nvPr/>
          </p:nvPicPr>
          <p:blipFill>
            <a:blip r:embed="rId3"/>
            <a:stretch>
              <a:fillRect/>
            </a:stretch>
          </p:blipFill>
          <p:spPr>
            <a:xfrm>
              <a:off x="6850917" y="1596558"/>
              <a:ext cx="3767603" cy="6171078"/>
            </a:xfrm>
            <a:prstGeom prst="rect">
              <a:avLst/>
            </a:prstGeom>
          </p:spPr>
        </p:pic>
        <p:pic>
          <p:nvPicPr>
            <p:cNvPr id="12" name="图片 11"/>
            <p:cNvPicPr>
              <a:picLocks noChangeAspect="1"/>
            </p:cNvPicPr>
            <p:nvPr/>
          </p:nvPicPr>
          <p:blipFill>
            <a:blip r:embed="rId4"/>
            <a:stretch>
              <a:fillRect/>
            </a:stretch>
          </p:blipFill>
          <p:spPr>
            <a:xfrm>
              <a:off x="147458" y="5938646"/>
              <a:ext cx="3324222" cy="2447923"/>
            </a:xfrm>
            <a:prstGeom prst="rect">
              <a:avLst/>
            </a:prstGeom>
          </p:spPr>
        </p:pic>
      </p:grpSp>
      <p:sp>
        <p:nvSpPr>
          <p:cNvPr id="4" name="日期占位符 3"/>
          <p:cNvSpPr>
            <a:spLocks noGrp="1"/>
          </p:cNvSpPr>
          <p:nvPr>
            <p:ph type="dt" sz="half" idx="10"/>
          </p:nvPr>
        </p:nvSpPr>
        <p:spPr/>
        <p:txBody>
          <a:bodyPr/>
          <a:lstStyle/>
          <a:p>
            <a:r>
              <a:rPr lang="en-US" altLang="zh-CN" smtClean="0"/>
              <a:t>2021/8/23</a:t>
            </a:r>
            <a:endParaRPr lang="zh-CN" altLang="en-US"/>
          </a:p>
        </p:txBody>
      </p:sp>
      <p:sp>
        <p:nvSpPr>
          <p:cNvPr id="5" name="页脚占位符 4"/>
          <p:cNvSpPr>
            <a:spLocks noGrp="1"/>
          </p:cNvSpPr>
          <p:nvPr>
            <p:ph type="ftr" sz="quarter" idx="11"/>
          </p:nvPr>
        </p:nvSpPr>
        <p:spPr/>
        <p:txBody>
          <a:bodyPr/>
          <a:lstStyle/>
          <a:p>
            <a:r>
              <a:rPr lang="en-US" altLang="zh-CN" smtClean="0"/>
              <a:t>RadiationOnMoon</a:t>
            </a:r>
            <a:endParaRPr lang="zh-CN" altLang="en-US"/>
          </a:p>
        </p:txBody>
      </p:sp>
      <p:sp>
        <p:nvSpPr>
          <p:cNvPr id="6" name="灯片编号占位符 5"/>
          <p:cNvSpPr>
            <a:spLocks noGrp="1"/>
          </p:cNvSpPr>
          <p:nvPr>
            <p:ph type="sldNum" sz="quarter" idx="12"/>
          </p:nvPr>
        </p:nvSpPr>
        <p:spPr/>
        <p:txBody>
          <a:bodyPr/>
          <a:lstStyle/>
          <a:p>
            <a:fld id="{F2CE8D42-1D72-4FB0-9E7B-F07FF0D6FF30}" type="slidenum">
              <a:rPr lang="zh-CN" altLang="en-US" smtClean="0"/>
              <a:t>19</a:t>
            </a:fld>
            <a:endParaRPr lang="zh-CN" altLang="en-US"/>
          </a:p>
        </p:txBody>
      </p:sp>
    </p:spTree>
    <p:extLst>
      <p:ext uri="{BB962C8B-B14F-4D97-AF65-F5344CB8AC3E}">
        <p14:creationId xmlns:p14="http://schemas.microsoft.com/office/powerpoint/2010/main" val="208147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p:txBody>
          <a:bodyPr/>
          <a:lstStyle/>
          <a:p>
            <a:r>
              <a:rPr lang="zh-CN" altLang="en-US" dirty="0" smtClean="0"/>
              <a:t>主要辐射来源</a:t>
            </a:r>
            <a:endParaRPr lang="en-US" altLang="zh-CN" dirty="0" smtClean="0"/>
          </a:p>
          <a:p>
            <a:pPr lvl="1"/>
            <a:r>
              <a:rPr lang="zh-CN" altLang="en-US" dirty="0" smtClean="0"/>
              <a:t>原初和次级</a:t>
            </a:r>
            <a:endParaRPr lang="en-US" altLang="zh-CN" dirty="0"/>
          </a:p>
          <a:p>
            <a:r>
              <a:rPr lang="zh-CN" altLang="en-US" dirty="0" smtClean="0"/>
              <a:t>人类月球探测</a:t>
            </a:r>
            <a:endParaRPr lang="en-US" altLang="zh-CN" dirty="0" smtClean="0"/>
          </a:p>
          <a:p>
            <a:pPr lvl="1"/>
            <a:r>
              <a:rPr lang="zh-CN" altLang="en-US" dirty="0" smtClean="0"/>
              <a:t>月轨和月面</a:t>
            </a:r>
            <a:endParaRPr lang="en-US" altLang="zh-CN" dirty="0" smtClean="0"/>
          </a:p>
          <a:p>
            <a:r>
              <a:rPr lang="zh-CN" altLang="en-US" dirty="0" smtClean="0"/>
              <a:t>辐射测量和目标</a:t>
            </a:r>
            <a:endParaRPr lang="en-US" altLang="zh-CN" dirty="0" smtClean="0"/>
          </a:p>
          <a:p>
            <a:endParaRPr lang="en-US" altLang="zh-CN" dirty="0" smtClean="0"/>
          </a:p>
        </p:txBody>
      </p:sp>
      <p:sp>
        <p:nvSpPr>
          <p:cNvPr id="4" name="日期占位符 3"/>
          <p:cNvSpPr>
            <a:spLocks noGrp="1"/>
          </p:cNvSpPr>
          <p:nvPr>
            <p:ph type="dt" sz="half" idx="10"/>
          </p:nvPr>
        </p:nvSpPr>
        <p:spPr/>
        <p:txBody>
          <a:bodyPr/>
          <a:lstStyle/>
          <a:p>
            <a:r>
              <a:rPr lang="en-US" altLang="zh-CN" smtClean="0"/>
              <a:t>2021/8/23</a:t>
            </a:r>
            <a:endParaRPr lang="zh-CN" altLang="en-US"/>
          </a:p>
        </p:txBody>
      </p:sp>
      <p:sp>
        <p:nvSpPr>
          <p:cNvPr id="5" name="页脚占位符 4"/>
          <p:cNvSpPr>
            <a:spLocks noGrp="1"/>
          </p:cNvSpPr>
          <p:nvPr>
            <p:ph type="ftr" sz="quarter" idx="11"/>
          </p:nvPr>
        </p:nvSpPr>
        <p:spPr/>
        <p:txBody>
          <a:bodyPr/>
          <a:lstStyle/>
          <a:p>
            <a:r>
              <a:rPr lang="en-US" altLang="zh-CN" smtClean="0"/>
              <a:t>RadiationOnMoon</a:t>
            </a:r>
            <a:endParaRPr lang="zh-CN" altLang="en-US"/>
          </a:p>
        </p:txBody>
      </p:sp>
      <p:sp>
        <p:nvSpPr>
          <p:cNvPr id="6" name="灯片编号占位符 5"/>
          <p:cNvSpPr>
            <a:spLocks noGrp="1"/>
          </p:cNvSpPr>
          <p:nvPr>
            <p:ph type="sldNum" sz="quarter" idx="12"/>
          </p:nvPr>
        </p:nvSpPr>
        <p:spPr/>
        <p:txBody>
          <a:bodyPr/>
          <a:lstStyle/>
          <a:p>
            <a:fld id="{F2CE8D42-1D72-4FB0-9E7B-F07FF0D6FF30}" type="slidenum">
              <a:rPr lang="zh-CN" altLang="en-US" smtClean="0"/>
              <a:t>2</a:t>
            </a:fld>
            <a:endParaRPr lang="zh-CN" altLang="en-US"/>
          </a:p>
        </p:txBody>
      </p:sp>
    </p:spTree>
    <p:extLst>
      <p:ext uri="{BB962C8B-B14F-4D97-AF65-F5344CB8AC3E}">
        <p14:creationId xmlns:p14="http://schemas.microsoft.com/office/powerpoint/2010/main" val="235887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Lunar Lander Neutrons and Dosimetry experiment </a:t>
            </a:r>
            <a:endParaRPr lang="zh-CN" altLang="en-US" dirty="0"/>
          </a:p>
        </p:txBody>
      </p:sp>
      <p:pic>
        <p:nvPicPr>
          <p:cNvPr id="4" name="图片 3"/>
          <p:cNvPicPr>
            <a:picLocks noChangeAspect="1"/>
          </p:cNvPicPr>
          <p:nvPr/>
        </p:nvPicPr>
        <p:blipFill>
          <a:blip r:embed="rId2"/>
          <a:stretch>
            <a:fillRect/>
          </a:stretch>
        </p:blipFill>
        <p:spPr>
          <a:xfrm>
            <a:off x="661238" y="1690689"/>
            <a:ext cx="4550753" cy="4373681"/>
          </a:xfrm>
          <a:prstGeom prst="rect">
            <a:avLst/>
          </a:prstGeom>
        </p:spPr>
      </p:pic>
      <p:sp>
        <p:nvSpPr>
          <p:cNvPr id="5" name="矩形 4"/>
          <p:cNvSpPr/>
          <p:nvPr/>
        </p:nvSpPr>
        <p:spPr>
          <a:xfrm>
            <a:off x="5211991" y="1690689"/>
            <a:ext cx="3180672" cy="3693319"/>
          </a:xfrm>
          <a:prstGeom prst="rect">
            <a:avLst/>
          </a:prstGeom>
        </p:spPr>
        <p:txBody>
          <a:bodyPr wrap="square">
            <a:spAutoFit/>
          </a:bodyPr>
          <a:lstStyle/>
          <a:p>
            <a:r>
              <a:rPr lang="zh-CN" altLang="en-US" dirty="0" smtClean="0"/>
              <a:t>嫦娥</a:t>
            </a:r>
            <a:r>
              <a:rPr lang="en-US" altLang="zh-CN" dirty="0" smtClean="0"/>
              <a:t>4</a:t>
            </a:r>
            <a:r>
              <a:rPr lang="zh-CN" altLang="en-US" dirty="0" smtClean="0"/>
              <a:t>号</a:t>
            </a:r>
            <a:r>
              <a:rPr lang="zh-CN" altLang="en-US" dirty="0"/>
              <a:t>着陆后</a:t>
            </a:r>
            <a:r>
              <a:rPr lang="zh-CN" altLang="en-US" dirty="0" smtClean="0"/>
              <a:t>第一</a:t>
            </a:r>
            <a:r>
              <a:rPr lang="zh-CN" altLang="en-US" dirty="0"/>
              <a:t>、</a:t>
            </a:r>
            <a:r>
              <a:rPr lang="zh-CN" altLang="en-US" dirty="0" smtClean="0"/>
              <a:t>二</a:t>
            </a:r>
            <a:r>
              <a:rPr lang="zh-CN" altLang="en-US" dirty="0"/>
              <a:t>个阴历</a:t>
            </a:r>
            <a:r>
              <a:rPr lang="zh-CN" altLang="en-US" dirty="0" smtClean="0"/>
              <a:t>日，LND</a:t>
            </a:r>
            <a:r>
              <a:rPr lang="zh-CN" altLang="en-US" dirty="0"/>
              <a:t>测量的月球辐射环境的时间演变。 左侧面板显示农历第一天的数据，右侧面板显示农历第二天的数据</a:t>
            </a:r>
            <a:r>
              <a:rPr lang="zh-CN" altLang="en-US" dirty="0" smtClean="0"/>
              <a:t>。</a:t>
            </a:r>
            <a:endParaRPr lang="en-US" altLang="zh-CN" dirty="0" smtClean="0"/>
          </a:p>
          <a:p>
            <a:r>
              <a:rPr lang="zh-CN" altLang="en-US" dirty="0" smtClean="0"/>
              <a:t> </a:t>
            </a:r>
            <a:r>
              <a:rPr lang="zh-CN" altLang="en-US" dirty="0"/>
              <a:t>(A) 用 LND B 探测器测量的总吸收剂量率。 </a:t>
            </a:r>
            <a:endParaRPr lang="en-US" altLang="zh-CN" dirty="0" smtClean="0"/>
          </a:p>
          <a:p>
            <a:r>
              <a:rPr lang="zh-CN" altLang="en-US" dirty="0" smtClean="0"/>
              <a:t>(</a:t>
            </a:r>
            <a:r>
              <a:rPr lang="zh-CN" altLang="en-US" dirty="0"/>
              <a:t>B) LND C1 硅探测器中记录的中性粒子剂量率</a:t>
            </a:r>
            <a:r>
              <a:rPr lang="zh-CN" altLang="en-US" dirty="0" smtClean="0"/>
              <a:t>。</a:t>
            </a:r>
            <a:endParaRPr lang="en-US" altLang="zh-CN" dirty="0" smtClean="0"/>
          </a:p>
          <a:p>
            <a:r>
              <a:rPr lang="zh-CN" altLang="en-US" dirty="0" smtClean="0"/>
              <a:t> </a:t>
            </a:r>
            <a:r>
              <a:rPr lang="zh-CN" altLang="en-US" dirty="0"/>
              <a:t>(C) 仅来自带电粒子的总吸收剂量率 [即 (A </a:t>
            </a:r>
            <a:r>
              <a:rPr lang="en-US" altLang="zh-CN" dirty="0" smtClean="0"/>
              <a:t>&amp;&amp;</a:t>
            </a:r>
            <a:r>
              <a:rPr lang="zh-CN" altLang="en-US" dirty="0" smtClean="0"/>
              <a:t> </a:t>
            </a:r>
            <a:r>
              <a:rPr lang="zh-CN" altLang="en-US" dirty="0"/>
              <a:t>B</a:t>
            </a:r>
            <a:r>
              <a:rPr lang="zh-CN" altLang="en-US" dirty="0" smtClean="0"/>
              <a:t>)]</a:t>
            </a:r>
            <a:r>
              <a:rPr lang="en-US" altLang="zh-CN" dirty="0"/>
              <a:t>,</a:t>
            </a:r>
            <a:r>
              <a:rPr lang="zh-CN" altLang="en-US" dirty="0" smtClean="0"/>
              <a:t>来自 </a:t>
            </a:r>
            <a:r>
              <a:rPr lang="zh-CN" altLang="en-US" dirty="0"/>
              <a:t>RTG 和 RHU </a:t>
            </a:r>
            <a:r>
              <a:rPr lang="zh-CN" altLang="en-US" dirty="0" smtClean="0"/>
              <a:t>的</a:t>
            </a:r>
            <a:r>
              <a:rPr lang="zh-CN" altLang="en-US" dirty="0"/>
              <a:t>已知</a:t>
            </a:r>
            <a:r>
              <a:rPr lang="zh-CN" altLang="en-US" dirty="0" smtClean="0"/>
              <a:t>背景已经扣除。 </a:t>
            </a:r>
            <a:r>
              <a:rPr lang="zh-CN" altLang="en-US" dirty="0"/>
              <a:t>(D) 穿透粒子通量的时间演变。</a:t>
            </a:r>
          </a:p>
        </p:txBody>
      </p:sp>
      <p:sp>
        <p:nvSpPr>
          <p:cNvPr id="6" name="矩形 5"/>
          <p:cNvSpPr/>
          <p:nvPr/>
        </p:nvSpPr>
        <p:spPr>
          <a:xfrm>
            <a:off x="5244579" y="5602705"/>
            <a:ext cx="3302679" cy="923330"/>
          </a:xfrm>
          <a:prstGeom prst="rect">
            <a:avLst/>
          </a:prstGeom>
        </p:spPr>
        <p:txBody>
          <a:bodyPr wrap="square">
            <a:spAutoFit/>
          </a:bodyPr>
          <a:lstStyle/>
          <a:p>
            <a:r>
              <a:rPr lang="en-US" altLang="zh-CN" b="1" dirty="0" smtClean="0">
                <a:solidFill>
                  <a:srgbClr val="000000"/>
                </a:solidFill>
                <a:latin typeface="+mj-lt"/>
              </a:rPr>
              <a:t>RTG: </a:t>
            </a:r>
            <a:r>
              <a:rPr lang="en-US" altLang="zh-CN" dirty="0" smtClean="0">
                <a:solidFill>
                  <a:srgbClr val="000000"/>
                </a:solidFill>
                <a:latin typeface="+mj-lt"/>
              </a:rPr>
              <a:t>radioisotope </a:t>
            </a:r>
            <a:r>
              <a:rPr lang="en-US" altLang="zh-CN" dirty="0">
                <a:solidFill>
                  <a:srgbClr val="000000"/>
                </a:solidFill>
                <a:latin typeface="+mj-lt"/>
              </a:rPr>
              <a:t>thermoelectric </a:t>
            </a:r>
            <a:r>
              <a:rPr lang="en-US" altLang="zh-CN" dirty="0" smtClean="0">
                <a:solidFill>
                  <a:srgbClr val="000000"/>
                </a:solidFill>
                <a:latin typeface="+mj-lt"/>
              </a:rPr>
              <a:t>generator</a:t>
            </a:r>
          </a:p>
          <a:p>
            <a:r>
              <a:rPr lang="en-US" altLang="zh-CN" b="1" dirty="0">
                <a:solidFill>
                  <a:srgbClr val="000000"/>
                </a:solidFill>
                <a:latin typeface="+mj-lt"/>
              </a:rPr>
              <a:t>RTG: </a:t>
            </a:r>
            <a:r>
              <a:rPr lang="en-US" altLang="zh-CN" dirty="0" smtClean="0">
                <a:latin typeface="+mj-lt"/>
              </a:rPr>
              <a:t>radioisotope </a:t>
            </a:r>
            <a:r>
              <a:rPr lang="en-US" altLang="zh-CN" dirty="0">
                <a:latin typeface="+mj-lt"/>
              </a:rPr>
              <a:t>heater units </a:t>
            </a:r>
            <a:endParaRPr lang="zh-CN" altLang="en-US" dirty="0">
              <a:latin typeface="+mj-lt"/>
            </a:endParaRPr>
          </a:p>
        </p:txBody>
      </p:sp>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7" name="页脚占位符 6"/>
          <p:cNvSpPr>
            <a:spLocks noGrp="1"/>
          </p:cNvSpPr>
          <p:nvPr>
            <p:ph type="ftr" sz="quarter" idx="11"/>
          </p:nvPr>
        </p:nvSpPr>
        <p:spPr/>
        <p:txBody>
          <a:bodyPr/>
          <a:lstStyle/>
          <a:p>
            <a:r>
              <a:rPr lang="en-US" altLang="zh-CN" smtClean="0"/>
              <a:t>RadiationOnMoon</a:t>
            </a:r>
            <a:endParaRPr lang="zh-CN" altLang="en-US"/>
          </a:p>
        </p:txBody>
      </p:sp>
      <p:sp>
        <p:nvSpPr>
          <p:cNvPr id="8" name="灯片编号占位符 7"/>
          <p:cNvSpPr>
            <a:spLocks noGrp="1"/>
          </p:cNvSpPr>
          <p:nvPr>
            <p:ph type="sldNum" sz="quarter" idx="12"/>
          </p:nvPr>
        </p:nvSpPr>
        <p:spPr/>
        <p:txBody>
          <a:bodyPr/>
          <a:lstStyle/>
          <a:p>
            <a:fld id="{F2CE8D42-1D72-4FB0-9E7B-F07FF0D6FF30}" type="slidenum">
              <a:rPr lang="zh-CN" altLang="en-US" smtClean="0"/>
              <a:t>20</a:t>
            </a:fld>
            <a:endParaRPr lang="zh-CN" altLang="en-US"/>
          </a:p>
        </p:txBody>
      </p:sp>
    </p:spTree>
    <p:extLst>
      <p:ext uri="{BB962C8B-B14F-4D97-AF65-F5344CB8AC3E}">
        <p14:creationId xmlns:p14="http://schemas.microsoft.com/office/powerpoint/2010/main" val="1790840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Lunar Lander Neutrons and Dosimetry experiment </a:t>
            </a:r>
            <a:endParaRPr lang="zh-CN" altLang="en-US" dirty="0"/>
          </a:p>
        </p:txBody>
      </p:sp>
      <p:sp>
        <p:nvSpPr>
          <p:cNvPr id="5" name="矩形 4"/>
          <p:cNvSpPr/>
          <p:nvPr/>
        </p:nvSpPr>
        <p:spPr>
          <a:xfrm>
            <a:off x="4761780" y="2378464"/>
            <a:ext cx="3623096" cy="2954655"/>
          </a:xfrm>
          <a:prstGeom prst="rect">
            <a:avLst/>
          </a:prstGeom>
        </p:spPr>
        <p:txBody>
          <a:bodyPr wrap="square">
            <a:spAutoFit/>
          </a:bodyPr>
          <a:lstStyle/>
          <a:p>
            <a:r>
              <a:rPr lang="zh-CN" altLang="en-US" sz="2400" dirty="0" smtClean="0"/>
              <a:t>四</a:t>
            </a:r>
            <a:r>
              <a:rPr lang="zh-CN" altLang="en-US" sz="2400" dirty="0"/>
              <a:t>个不同时间段内测量的线性能量转移 (LET) </a:t>
            </a:r>
            <a:r>
              <a:rPr lang="zh-CN" altLang="en-US" sz="2400" dirty="0" smtClean="0"/>
              <a:t>谱</a:t>
            </a:r>
            <a:r>
              <a:rPr lang="zh-CN" altLang="en-US" sz="2400" dirty="0"/>
              <a:t>（转换为水中的 LET</a:t>
            </a:r>
            <a:r>
              <a:rPr lang="zh-CN" altLang="en-US" sz="2400" dirty="0" smtClean="0"/>
              <a:t>）变化很小</a:t>
            </a:r>
            <a:r>
              <a:rPr lang="zh-CN" altLang="en-US" dirty="0" smtClean="0"/>
              <a:t>。 </a:t>
            </a:r>
            <a:endParaRPr lang="en-US" altLang="zh-CN" dirty="0" smtClean="0"/>
          </a:p>
          <a:p>
            <a:pPr marL="285750" indent="-285750">
              <a:buFont typeface="Wingdings" panose="05000000000000000000" pitchFamily="2" charset="2"/>
              <a:buChar char="u"/>
            </a:pPr>
            <a:r>
              <a:rPr lang="zh-CN" altLang="en-US" dirty="0" smtClean="0"/>
              <a:t>在</a:t>
            </a:r>
            <a:r>
              <a:rPr lang="zh-CN" altLang="en-US" dirty="0"/>
              <a:t>着陆器和漫游车分离</a:t>
            </a:r>
            <a:r>
              <a:rPr lang="zh-CN" altLang="en-US" dirty="0" smtClean="0"/>
              <a:t>之前；</a:t>
            </a:r>
            <a:endParaRPr lang="en-US" altLang="zh-CN" dirty="0" smtClean="0"/>
          </a:p>
          <a:p>
            <a:pPr marL="285750" indent="-285750">
              <a:buFont typeface="Wingdings" panose="05000000000000000000" pitchFamily="2" charset="2"/>
              <a:buChar char="u"/>
            </a:pPr>
            <a:r>
              <a:rPr lang="zh-CN" altLang="en-US" dirty="0" smtClean="0"/>
              <a:t>火星</a:t>
            </a:r>
            <a:r>
              <a:rPr lang="zh-CN" altLang="en-US" dirty="0"/>
              <a:t>车离开着陆器但盖子仍然</a:t>
            </a:r>
            <a:r>
              <a:rPr lang="zh-CN" altLang="en-US" dirty="0" smtClean="0"/>
              <a:t>关闭；</a:t>
            </a:r>
            <a:endParaRPr lang="en-US" altLang="zh-CN" dirty="0" smtClean="0"/>
          </a:p>
          <a:p>
            <a:pPr marL="285750" indent="-285750">
              <a:buFont typeface="Wingdings" panose="05000000000000000000" pitchFamily="2" charset="2"/>
              <a:buChar char="u"/>
            </a:pPr>
            <a:r>
              <a:rPr lang="zh-CN" altLang="en-US" dirty="0" smtClean="0"/>
              <a:t>LND </a:t>
            </a:r>
            <a:r>
              <a:rPr lang="zh-CN" altLang="en-US" dirty="0"/>
              <a:t>开盖正常运行</a:t>
            </a:r>
            <a:r>
              <a:rPr lang="zh-CN" altLang="en-US" dirty="0" smtClean="0"/>
              <a:t>；</a:t>
            </a:r>
            <a:endParaRPr lang="en-US" altLang="zh-CN" dirty="0" smtClean="0"/>
          </a:p>
          <a:p>
            <a:pPr marL="285750" indent="-285750">
              <a:buFont typeface="Wingdings" panose="05000000000000000000" pitchFamily="2" charset="2"/>
              <a:buChar char="u"/>
            </a:pPr>
            <a:r>
              <a:rPr lang="zh-CN" altLang="en-US" dirty="0" smtClean="0"/>
              <a:t> 嫦娥</a:t>
            </a:r>
            <a:r>
              <a:rPr lang="zh-CN" altLang="en-US" dirty="0"/>
              <a:t>四号加热器</a:t>
            </a:r>
            <a:r>
              <a:rPr lang="zh-CN" altLang="en-US" dirty="0" smtClean="0"/>
              <a:t>电路启动</a:t>
            </a:r>
            <a:r>
              <a:rPr lang="zh-CN" altLang="en-US" dirty="0"/>
              <a:t>。</a:t>
            </a:r>
          </a:p>
        </p:txBody>
      </p:sp>
      <p:pic>
        <p:nvPicPr>
          <p:cNvPr id="6" name="图片 5"/>
          <p:cNvPicPr>
            <a:picLocks noChangeAspect="1"/>
          </p:cNvPicPr>
          <p:nvPr/>
        </p:nvPicPr>
        <p:blipFill>
          <a:blip r:embed="rId2"/>
          <a:stretch>
            <a:fillRect/>
          </a:stretch>
        </p:blipFill>
        <p:spPr>
          <a:xfrm>
            <a:off x="561975" y="2378464"/>
            <a:ext cx="4010025" cy="3343275"/>
          </a:xfrm>
          <a:prstGeom prst="rect">
            <a:avLst/>
          </a:prstGeom>
        </p:spPr>
      </p:pic>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4" name="页脚占位符 3"/>
          <p:cNvSpPr>
            <a:spLocks noGrp="1"/>
          </p:cNvSpPr>
          <p:nvPr>
            <p:ph type="ftr" sz="quarter" idx="11"/>
          </p:nvPr>
        </p:nvSpPr>
        <p:spPr/>
        <p:txBody>
          <a:bodyPr/>
          <a:lstStyle/>
          <a:p>
            <a:r>
              <a:rPr lang="en-US" altLang="zh-CN" smtClean="0"/>
              <a:t>RadiationOnMoon</a:t>
            </a:r>
            <a:endParaRPr lang="zh-CN" altLang="en-US"/>
          </a:p>
        </p:txBody>
      </p:sp>
      <p:sp>
        <p:nvSpPr>
          <p:cNvPr id="7" name="灯片编号占位符 6"/>
          <p:cNvSpPr>
            <a:spLocks noGrp="1"/>
          </p:cNvSpPr>
          <p:nvPr>
            <p:ph type="sldNum" sz="quarter" idx="12"/>
          </p:nvPr>
        </p:nvSpPr>
        <p:spPr/>
        <p:txBody>
          <a:bodyPr/>
          <a:lstStyle/>
          <a:p>
            <a:fld id="{F2CE8D42-1D72-4FB0-9E7B-F07FF0D6FF30}" type="slidenum">
              <a:rPr lang="zh-CN" altLang="en-US" smtClean="0"/>
              <a:t>21</a:t>
            </a:fld>
            <a:endParaRPr lang="zh-CN" altLang="en-US"/>
          </a:p>
        </p:txBody>
      </p:sp>
    </p:spTree>
    <p:extLst>
      <p:ext uri="{BB962C8B-B14F-4D97-AF65-F5344CB8AC3E}">
        <p14:creationId xmlns:p14="http://schemas.microsoft.com/office/powerpoint/2010/main" val="2117476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Lunar </a:t>
            </a:r>
            <a:r>
              <a:rPr lang="en-US" altLang="zh-CN" dirty="0"/>
              <a:t>Lander Neutrons and Dosimetry experiment </a:t>
            </a:r>
            <a:endParaRPr lang="zh-CN" altLang="en-US" dirty="0"/>
          </a:p>
        </p:txBody>
      </p:sp>
      <p:sp>
        <p:nvSpPr>
          <p:cNvPr id="3" name="内容占位符 2"/>
          <p:cNvSpPr>
            <a:spLocks noGrp="1"/>
          </p:cNvSpPr>
          <p:nvPr>
            <p:ph idx="1"/>
          </p:nvPr>
        </p:nvSpPr>
        <p:spPr>
          <a:xfrm>
            <a:off x="872819" y="2119171"/>
            <a:ext cx="4683919" cy="2570060"/>
          </a:xfrm>
        </p:spPr>
        <p:txBody>
          <a:bodyPr>
            <a:normAutofit fontScale="92500" lnSpcReduction="10000"/>
          </a:bodyPr>
          <a:lstStyle/>
          <a:p>
            <a:r>
              <a:rPr lang="zh-CN" altLang="en-US" sz="2400" dirty="0" smtClean="0">
                <a:latin typeface="+mn-ea"/>
              </a:rPr>
              <a:t>首次实现月面辐射直接测量，总辐射剂量率</a:t>
            </a:r>
            <a:r>
              <a:rPr lang="en-US" altLang="zh-CN" sz="2400" dirty="0">
                <a:latin typeface="+mn-ea"/>
              </a:rPr>
              <a:t>13.2 ± 1 </a:t>
            </a:r>
            <a:r>
              <a:rPr lang="el-GR" altLang="zh-CN" sz="2400" dirty="0" smtClean="0">
                <a:latin typeface="+mn-ea"/>
              </a:rPr>
              <a:t>μ</a:t>
            </a:r>
            <a:r>
              <a:rPr lang="en-US" altLang="zh-CN" sz="2400" dirty="0" err="1" smtClean="0">
                <a:latin typeface="+mn-ea"/>
              </a:rPr>
              <a:t>Gy</a:t>
            </a:r>
            <a:r>
              <a:rPr lang="en-US" altLang="zh-CN" sz="2400" dirty="0" smtClean="0">
                <a:latin typeface="+mn-ea"/>
              </a:rPr>
              <a:t>/hour </a:t>
            </a:r>
            <a:r>
              <a:rPr lang="zh-CN" altLang="en-US" sz="2400" dirty="0" smtClean="0">
                <a:latin typeface="+mn-ea"/>
              </a:rPr>
              <a:t>其中中性粒子剂量率</a:t>
            </a:r>
            <a:r>
              <a:rPr lang="en-US" altLang="zh-CN" sz="2400" dirty="0" smtClean="0">
                <a:latin typeface="+mn-ea"/>
              </a:rPr>
              <a:t>3.1 </a:t>
            </a:r>
            <a:r>
              <a:rPr lang="en-US" altLang="zh-CN" sz="2400" dirty="0">
                <a:latin typeface="+mn-ea"/>
              </a:rPr>
              <a:t>± 0.5 </a:t>
            </a:r>
            <a:r>
              <a:rPr lang="el-GR" altLang="zh-CN" sz="2400" dirty="0">
                <a:latin typeface="+mn-ea"/>
              </a:rPr>
              <a:t>μ </a:t>
            </a:r>
            <a:r>
              <a:rPr lang="en-US" altLang="zh-CN" sz="2400" dirty="0" err="1" smtClean="0">
                <a:latin typeface="+mn-ea"/>
              </a:rPr>
              <a:t>Gy</a:t>
            </a:r>
            <a:r>
              <a:rPr lang="en-US" altLang="zh-CN" sz="2400" dirty="0" smtClean="0">
                <a:latin typeface="+mn-ea"/>
              </a:rPr>
              <a:t>/hour </a:t>
            </a:r>
          </a:p>
          <a:p>
            <a:endParaRPr lang="en-US" altLang="zh-CN" sz="2400" dirty="0" smtClean="0">
              <a:latin typeface="+mn-ea"/>
            </a:endParaRPr>
          </a:p>
          <a:p>
            <a:endParaRPr lang="en-US" altLang="zh-CN" sz="2400" dirty="0" smtClean="0">
              <a:latin typeface="+mn-ea"/>
            </a:endParaRPr>
          </a:p>
          <a:p>
            <a:r>
              <a:rPr lang="zh-CN" altLang="en-US" sz="2400" dirty="0" smtClean="0">
                <a:latin typeface="+mn-ea"/>
              </a:rPr>
              <a:t>种棉花发芽，完成人类</a:t>
            </a:r>
            <a:r>
              <a:rPr lang="zh-CN" altLang="en-US" sz="2400" dirty="0">
                <a:latin typeface="+mn-ea"/>
              </a:rPr>
              <a:t>在月面进行的首次生物实验</a:t>
            </a:r>
          </a:p>
        </p:txBody>
      </p:sp>
      <p:sp>
        <p:nvSpPr>
          <p:cNvPr id="5" name="矩形 4"/>
          <p:cNvSpPr/>
          <p:nvPr/>
        </p:nvSpPr>
        <p:spPr>
          <a:xfrm>
            <a:off x="1068044" y="2967678"/>
            <a:ext cx="4572000" cy="523220"/>
          </a:xfrm>
          <a:prstGeom prst="rect">
            <a:avLst/>
          </a:prstGeom>
        </p:spPr>
        <p:txBody>
          <a:bodyPr>
            <a:spAutoFit/>
          </a:bodyPr>
          <a:lstStyle/>
          <a:p>
            <a:r>
              <a:rPr lang="en-US" altLang="zh-CN" sz="1400" dirty="0" err="1"/>
              <a:t>Gy</a:t>
            </a:r>
            <a:r>
              <a:rPr lang="en-US" altLang="zh-CN" sz="1400" dirty="0"/>
              <a:t> = J/kg</a:t>
            </a:r>
            <a:r>
              <a:rPr lang="zh-CN" altLang="en-US" sz="1400" dirty="0"/>
              <a:t>，对生物 </a:t>
            </a:r>
            <a:r>
              <a:rPr lang="en-US" altLang="zh-CN" sz="1400" dirty="0" err="1"/>
              <a:t>Sv</a:t>
            </a:r>
            <a:r>
              <a:rPr lang="en-US" altLang="zh-CN" sz="1400" dirty="0"/>
              <a:t> = </a:t>
            </a:r>
            <a:r>
              <a:rPr lang="en-US" altLang="zh-CN" sz="1400" dirty="0" smtClean="0"/>
              <a:t>J/kg</a:t>
            </a:r>
          </a:p>
          <a:p>
            <a:r>
              <a:rPr lang="zh-CN" altLang="en-US" sz="1400" dirty="0" smtClean="0"/>
              <a:t>通常 </a:t>
            </a:r>
            <a:r>
              <a:rPr lang="zh-CN" altLang="en-US" sz="1400" dirty="0"/>
              <a:t>Si 中测量的</a:t>
            </a:r>
            <a:r>
              <a:rPr lang="zh-CN" altLang="en-US" sz="1400" dirty="0" smtClean="0"/>
              <a:t>值 与水中相应量的转换系数为</a:t>
            </a:r>
            <a:r>
              <a:rPr lang="en-US" altLang="zh-CN" sz="1400" dirty="0" smtClean="0"/>
              <a:t>1.30</a:t>
            </a:r>
            <a:endParaRPr lang="zh-CN" altLang="en-US" sz="1400" dirty="0"/>
          </a:p>
        </p:txBody>
      </p:sp>
      <p:pic>
        <p:nvPicPr>
          <p:cNvPr id="4" name="图片 3"/>
          <p:cNvPicPr>
            <a:picLocks noChangeAspect="1"/>
          </p:cNvPicPr>
          <p:nvPr/>
        </p:nvPicPr>
        <p:blipFill>
          <a:blip r:embed="rId2"/>
          <a:stretch>
            <a:fillRect/>
          </a:stretch>
        </p:blipFill>
        <p:spPr>
          <a:xfrm>
            <a:off x="1068044" y="4504483"/>
            <a:ext cx="2369305" cy="1956397"/>
          </a:xfrm>
          <a:prstGeom prst="rect">
            <a:avLst/>
          </a:prstGeom>
        </p:spPr>
      </p:pic>
      <p:pic>
        <p:nvPicPr>
          <p:cNvPr id="6" name="图片 5"/>
          <p:cNvPicPr>
            <a:picLocks noChangeAspect="1"/>
          </p:cNvPicPr>
          <p:nvPr/>
        </p:nvPicPr>
        <p:blipFill>
          <a:blip r:embed="rId3"/>
          <a:stretch>
            <a:fillRect/>
          </a:stretch>
        </p:blipFill>
        <p:spPr>
          <a:xfrm>
            <a:off x="5974592" y="2022137"/>
            <a:ext cx="2442796" cy="4069411"/>
          </a:xfrm>
          <a:prstGeom prst="rect">
            <a:avLst/>
          </a:prstGeom>
        </p:spPr>
      </p:pic>
      <p:sp>
        <p:nvSpPr>
          <p:cNvPr id="7" name="矩形 6"/>
          <p:cNvSpPr/>
          <p:nvPr/>
        </p:nvSpPr>
        <p:spPr>
          <a:xfrm>
            <a:off x="5640044" y="6136716"/>
            <a:ext cx="2954655" cy="369332"/>
          </a:xfrm>
          <a:prstGeom prst="rect">
            <a:avLst/>
          </a:prstGeom>
        </p:spPr>
        <p:txBody>
          <a:bodyPr wrap="none">
            <a:spAutoFit/>
          </a:bodyPr>
          <a:lstStyle/>
          <a:p>
            <a:r>
              <a:rPr lang="zh-CN" altLang="en-US">
                <a:solidFill>
                  <a:srgbClr val="191919"/>
                </a:solidFill>
                <a:latin typeface="PingFang SC"/>
              </a:rPr>
              <a:t>包括一整套月面微型生态圈</a:t>
            </a:r>
            <a:endParaRPr lang="zh-CN" altLang="en-US"/>
          </a:p>
        </p:txBody>
      </p:sp>
      <p:pic>
        <p:nvPicPr>
          <p:cNvPr id="8" name="图片 7"/>
          <p:cNvPicPr>
            <a:picLocks noChangeAspect="1"/>
          </p:cNvPicPr>
          <p:nvPr/>
        </p:nvPicPr>
        <p:blipFill>
          <a:blip r:embed="rId4"/>
          <a:stretch>
            <a:fillRect/>
          </a:stretch>
        </p:blipFill>
        <p:spPr>
          <a:xfrm>
            <a:off x="3735341" y="4504483"/>
            <a:ext cx="1523404" cy="1929275"/>
          </a:xfrm>
          <a:prstGeom prst="rect">
            <a:avLst/>
          </a:prstGeom>
        </p:spPr>
      </p:pic>
      <p:sp>
        <p:nvSpPr>
          <p:cNvPr id="9" name="日期占位符 8"/>
          <p:cNvSpPr>
            <a:spLocks noGrp="1"/>
          </p:cNvSpPr>
          <p:nvPr>
            <p:ph type="dt" sz="half" idx="10"/>
          </p:nvPr>
        </p:nvSpPr>
        <p:spPr/>
        <p:txBody>
          <a:bodyPr/>
          <a:lstStyle/>
          <a:p>
            <a:r>
              <a:rPr lang="en-US" altLang="zh-CN" smtClean="0"/>
              <a:t>2021/8/23</a:t>
            </a:r>
            <a:endParaRPr lang="zh-CN" altLang="en-US"/>
          </a:p>
        </p:txBody>
      </p:sp>
      <p:sp>
        <p:nvSpPr>
          <p:cNvPr id="10" name="页脚占位符 9"/>
          <p:cNvSpPr>
            <a:spLocks noGrp="1"/>
          </p:cNvSpPr>
          <p:nvPr>
            <p:ph type="ftr" sz="quarter" idx="11"/>
          </p:nvPr>
        </p:nvSpPr>
        <p:spPr/>
        <p:txBody>
          <a:bodyPr/>
          <a:lstStyle/>
          <a:p>
            <a:r>
              <a:rPr lang="en-US" altLang="zh-CN" smtClean="0"/>
              <a:t>RadiationOnMoon</a:t>
            </a:r>
            <a:endParaRPr lang="zh-CN" altLang="en-US"/>
          </a:p>
        </p:txBody>
      </p:sp>
      <p:sp>
        <p:nvSpPr>
          <p:cNvPr id="11" name="灯片编号占位符 10"/>
          <p:cNvSpPr>
            <a:spLocks noGrp="1"/>
          </p:cNvSpPr>
          <p:nvPr>
            <p:ph type="sldNum" sz="quarter" idx="12"/>
          </p:nvPr>
        </p:nvSpPr>
        <p:spPr/>
        <p:txBody>
          <a:bodyPr/>
          <a:lstStyle/>
          <a:p>
            <a:fld id="{F2CE8D42-1D72-4FB0-9E7B-F07FF0D6FF30}" type="slidenum">
              <a:rPr lang="zh-CN" altLang="en-US" smtClean="0"/>
              <a:t>22</a:t>
            </a:fld>
            <a:endParaRPr lang="zh-CN" altLang="en-US"/>
          </a:p>
        </p:txBody>
      </p:sp>
    </p:spTree>
    <p:extLst>
      <p:ext uri="{BB962C8B-B14F-4D97-AF65-F5344CB8AC3E}">
        <p14:creationId xmlns:p14="http://schemas.microsoft.com/office/powerpoint/2010/main" val="807870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a:xfrm>
            <a:off x="628650" y="1420181"/>
            <a:ext cx="7886700" cy="4842595"/>
          </a:xfrm>
        </p:spPr>
        <p:txBody>
          <a:bodyPr>
            <a:normAutofit fontScale="92500" lnSpcReduction="10000"/>
          </a:bodyPr>
          <a:lstStyle/>
          <a:p>
            <a:r>
              <a:rPr lang="zh-CN" altLang="en-US" dirty="0" smtClean="0"/>
              <a:t>月球表面辐射包含</a:t>
            </a:r>
            <a:r>
              <a:rPr lang="en-US" altLang="zh-CN" dirty="0" smtClean="0"/>
              <a:t>GCR</a:t>
            </a:r>
            <a:r>
              <a:rPr lang="zh-CN" altLang="en-US" dirty="0" smtClean="0"/>
              <a:t>和</a:t>
            </a:r>
            <a:r>
              <a:rPr lang="en-US" altLang="zh-CN" dirty="0" smtClean="0"/>
              <a:t>SCR</a:t>
            </a:r>
            <a:r>
              <a:rPr lang="zh-CN" altLang="en-US" dirty="0" smtClean="0"/>
              <a:t>的直接辐射及其与月壤相互产生的反照辐射，前者主要是质子、重离子，后者包含中子和伽马。</a:t>
            </a:r>
            <a:endParaRPr lang="en-US" altLang="zh-CN" dirty="0" smtClean="0"/>
          </a:p>
          <a:p>
            <a:r>
              <a:rPr lang="en-US" altLang="zh-CN" dirty="0" smtClean="0"/>
              <a:t>GCR</a:t>
            </a:r>
            <a:r>
              <a:rPr lang="zh-CN" altLang="en-US" dirty="0" smtClean="0"/>
              <a:t>和</a:t>
            </a:r>
            <a:r>
              <a:rPr lang="en-US" altLang="zh-CN" dirty="0" smtClean="0"/>
              <a:t>SCR</a:t>
            </a:r>
            <a:r>
              <a:rPr lang="zh-CN" altLang="en-US" dirty="0" smtClean="0"/>
              <a:t>都与太阳活动周期（</a:t>
            </a:r>
            <a:r>
              <a:rPr lang="en-US" altLang="zh-CN" dirty="0" smtClean="0"/>
              <a:t>11.2</a:t>
            </a:r>
            <a:r>
              <a:rPr lang="zh-CN" altLang="en-US" dirty="0" smtClean="0"/>
              <a:t>年）直接相关，因此对其观测或预防需要充分考虑太阳活动因素。</a:t>
            </a:r>
            <a:endParaRPr lang="en-US" altLang="zh-CN" dirty="0" smtClean="0"/>
          </a:p>
          <a:p>
            <a:pPr marL="228600" lvl="1">
              <a:spcBef>
                <a:spcPts val="1000"/>
              </a:spcBef>
            </a:pPr>
            <a:r>
              <a:rPr lang="zh-CN" altLang="en-US" sz="2800" dirty="0" smtClean="0"/>
              <a:t>辐射测量动机</a:t>
            </a:r>
            <a:endParaRPr lang="en-US" altLang="zh-CN" sz="2800" dirty="0"/>
          </a:p>
          <a:p>
            <a:pPr marL="1257300" lvl="2" indent="-342900">
              <a:buFont typeface="Wingdings" panose="05000000000000000000" pitchFamily="2" charset="2"/>
              <a:buChar char="u"/>
            </a:pPr>
            <a:r>
              <a:rPr lang="zh-CN" altLang="en-US" dirty="0" smtClean="0">
                <a:solidFill>
                  <a:srgbClr val="000000"/>
                </a:solidFill>
                <a:latin typeface="Times-Bold"/>
              </a:rPr>
              <a:t>月球辐射构成、剂量率及随时间变化</a:t>
            </a:r>
            <a:endParaRPr lang="en-US" altLang="zh-CN" dirty="0" smtClean="0">
              <a:solidFill>
                <a:srgbClr val="000000"/>
              </a:solidFill>
              <a:latin typeface="Times-Bold"/>
            </a:endParaRPr>
          </a:p>
          <a:p>
            <a:pPr marL="1257300" lvl="2" indent="-342900">
              <a:buFont typeface="Wingdings" panose="05000000000000000000" pitchFamily="2" charset="2"/>
              <a:buChar char="u"/>
            </a:pPr>
            <a:r>
              <a:rPr lang="zh-CN" altLang="en-US" dirty="0" smtClean="0">
                <a:solidFill>
                  <a:srgbClr val="000000"/>
                </a:solidFill>
                <a:latin typeface="Times-Bold"/>
              </a:rPr>
              <a:t>月球辐射对人员、设施的影响及防护</a:t>
            </a:r>
            <a:endParaRPr lang="en-US" altLang="zh-CN" dirty="0">
              <a:solidFill>
                <a:srgbClr val="000000"/>
              </a:solidFill>
              <a:latin typeface="Times-Bold"/>
            </a:endParaRPr>
          </a:p>
          <a:p>
            <a:pPr marL="1257300" lvl="2" indent="-342900">
              <a:buFont typeface="Wingdings" panose="05000000000000000000" pitchFamily="2" charset="2"/>
              <a:buChar char="u"/>
            </a:pPr>
            <a:r>
              <a:rPr lang="zh-CN" altLang="en-US" dirty="0" smtClean="0"/>
              <a:t>日球层</a:t>
            </a:r>
            <a:r>
              <a:rPr lang="zh-CN" altLang="en-US" dirty="0"/>
              <a:t>科学</a:t>
            </a:r>
            <a:r>
              <a:rPr lang="zh-CN" altLang="en-US" dirty="0" smtClean="0"/>
              <a:t>：月球粒子</a:t>
            </a:r>
            <a:r>
              <a:rPr lang="zh-CN" altLang="en-US" dirty="0"/>
              <a:t>通量及其时间</a:t>
            </a:r>
            <a:r>
              <a:rPr lang="zh-CN" altLang="en-US" dirty="0" smtClean="0"/>
              <a:t>变化、太阳事件监测</a:t>
            </a:r>
            <a:endParaRPr lang="en-US" altLang="zh-CN" dirty="0"/>
          </a:p>
          <a:p>
            <a:pPr marL="1257300" lvl="2" indent="-342900">
              <a:buFont typeface="Wingdings" panose="05000000000000000000" pitchFamily="2" charset="2"/>
              <a:buChar char="u"/>
            </a:pPr>
            <a:r>
              <a:rPr lang="zh-CN" altLang="en-US" dirty="0" smtClean="0"/>
              <a:t>如月质组成、形成机制；找水，等等</a:t>
            </a:r>
            <a:endParaRPr lang="en-US" altLang="zh-CN" dirty="0" smtClean="0"/>
          </a:p>
          <a:p>
            <a:r>
              <a:rPr lang="zh-CN" altLang="en-US" dirty="0" smtClean="0"/>
              <a:t>现有测量不足之处？</a:t>
            </a:r>
            <a:endParaRPr lang="en-US" altLang="zh-CN" dirty="0"/>
          </a:p>
          <a:p>
            <a:pPr marL="1257300" lvl="2" indent="-342900">
              <a:buFont typeface="Wingdings" panose="05000000000000000000" pitchFamily="2" charset="2"/>
              <a:buChar char="u"/>
            </a:pPr>
            <a:r>
              <a:rPr lang="zh-CN" altLang="en-US" sz="2100" dirty="0">
                <a:solidFill>
                  <a:srgbClr val="000000"/>
                </a:solidFill>
                <a:latin typeface="Times-Bold"/>
              </a:rPr>
              <a:t>探测器谱仪小巧（相比</a:t>
            </a:r>
            <a:r>
              <a:rPr lang="en-US" altLang="zh-CN" sz="2100" dirty="0">
                <a:solidFill>
                  <a:srgbClr val="000000"/>
                </a:solidFill>
                <a:latin typeface="Times-Bold"/>
              </a:rPr>
              <a:t>AMS</a:t>
            </a:r>
            <a:r>
              <a:rPr lang="zh-CN" altLang="en-US" sz="2100" dirty="0">
                <a:solidFill>
                  <a:srgbClr val="000000"/>
                </a:solidFill>
                <a:latin typeface="Times-Bold"/>
              </a:rPr>
              <a:t>，</a:t>
            </a:r>
            <a:r>
              <a:rPr lang="en-US" altLang="zh-CN" sz="2100" dirty="0">
                <a:solidFill>
                  <a:srgbClr val="000000"/>
                </a:solidFill>
                <a:latin typeface="Times-Bold"/>
              </a:rPr>
              <a:t>FERMI-LAT</a:t>
            </a:r>
            <a:r>
              <a:rPr lang="zh-CN" altLang="en-US" sz="2100" dirty="0">
                <a:solidFill>
                  <a:srgbClr val="000000"/>
                </a:solidFill>
                <a:latin typeface="Times-Bold"/>
              </a:rPr>
              <a:t>，</a:t>
            </a:r>
            <a:r>
              <a:rPr lang="en-US" altLang="zh-CN" sz="2100" dirty="0">
                <a:solidFill>
                  <a:srgbClr val="000000"/>
                </a:solidFill>
                <a:latin typeface="Times-Bold"/>
              </a:rPr>
              <a:t>DAMPE</a:t>
            </a:r>
            <a:r>
              <a:rPr lang="zh-CN" altLang="en-US" sz="2100" dirty="0">
                <a:solidFill>
                  <a:srgbClr val="000000"/>
                </a:solidFill>
                <a:latin typeface="Times-Bold"/>
              </a:rPr>
              <a:t>之类</a:t>
            </a:r>
            <a:r>
              <a:rPr lang="zh-CN" altLang="en-US" sz="2100" dirty="0" smtClean="0">
                <a:solidFill>
                  <a:srgbClr val="000000"/>
                </a:solidFill>
                <a:latin typeface="Times-Bold"/>
              </a:rPr>
              <a:t>），主要</a:t>
            </a:r>
            <a:r>
              <a:rPr lang="zh-CN" altLang="en-US" sz="2100" dirty="0">
                <a:solidFill>
                  <a:srgbClr val="000000"/>
                </a:solidFill>
                <a:latin typeface="Times-Bold"/>
              </a:rPr>
              <a:t>瞄准辐射剂量</a:t>
            </a:r>
            <a:r>
              <a:rPr lang="zh-CN" altLang="en-US" sz="2100" dirty="0" smtClean="0">
                <a:solidFill>
                  <a:srgbClr val="000000"/>
                </a:solidFill>
                <a:latin typeface="Times-Bold"/>
              </a:rPr>
              <a:t>测量，缺少全</a:t>
            </a:r>
            <a:r>
              <a:rPr lang="zh-CN" altLang="en-US" sz="2100" dirty="0">
                <a:solidFill>
                  <a:srgbClr val="000000"/>
                </a:solidFill>
                <a:latin typeface="Times-Bold"/>
              </a:rPr>
              <a:t>功能高</a:t>
            </a:r>
            <a:r>
              <a:rPr lang="zh-CN" altLang="en-US" sz="2100" dirty="0" smtClean="0">
                <a:solidFill>
                  <a:srgbClr val="000000"/>
                </a:solidFill>
                <a:latin typeface="Times-Bold"/>
              </a:rPr>
              <a:t>精度谱仪</a:t>
            </a:r>
            <a:endParaRPr lang="en-US" altLang="zh-CN" sz="2100" dirty="0" smtClean="0">
              <a:solidFill>
                <a:srgbClr val="000000"/>
              </a:solidFill>
              <a:latin typeface="Times-Bold"/>
            </a:endParaRPr>
          </a:p>
          <a:p>
            <a:pPr marL="1257300" lvl="2" indent="-342900">
              <a:buFont typeface="Wingdings" panose="05000000000000000000" pitchFamily="2" charset="2"/>
              <a:buChar char="u"/>
            </a:pPr>
            <a:r>
              <a:rPr lang="zh-CN" altLang="en-US" sz="2100" dirty="0" smtClean="0">
                <a:solidFill>
                  <a:srgbClr val="000000"/>
                </a:solidFill>
                <a:latin typeface="Times-Bold"/>
              </a:rPr>
              <a:t>测量信息还比较零散，缺少长周期、多方位测量</a:t>
            </a:r>
            <a:endParaRPr lang="en-US" altLang="zh-CN" dirty="0"/>
          </a:p>
          <a:p>
            <a:pPr marL="1257300" lvl="2" indent="-342900">
              <a:buFont typeface="Wingdings" panose="05000000000000000000" pitchFamily="2" charset="2"/>
              <a:buChar char="u"/>
            </a:pPr>
            <a:endParaRPr lang="en-US" altLang="zh-CN" dirty="0" smtClean="0"/>
          </a:p>
        </p:txBody>
      </p:sp>
      <p:sp>
        <p:nvSpPr>
          <p:cNvPr id="4" name="日期占位符 3"/>
          <p:cNvSpPr>
            <a:spLocks noGrp="1"/>
          </p:cNvSpPr>
          <p:nvPr>
            <p:ph type="dt" sz="half" idx="10"/>
          </p:nvPr>
        </p:nvSpPr>
        <p:spPr/>
        <p:txBody>
          <a:bodyPr/>
          <a:lstStyle/>
          <a:p>
            <a:r>
              <a:rPr lang="en-US" altLang="zh-CN" smtClean="0"/>
              <a:t>2021/8/23</a:t>
            </a:r>
            <a:endParaRPr lang="zh-CN" altLang="en-US"/>
          </a:p>
        </p:txBody>
      </p:sp>
      <p:sp>
        <p:nvSpPr>
          <p:cNvPr id="5" name="页脚占位符 4"/>
          <p:cNvSpPr>
            <a:spLocks noGrp="1"/>
          </p:cNvSpPr>
          <p:nvPr>
            <p:ph type="ftr" sz="quarter" idx="11"/>
          </p:nvPr>
        </p:nvSpPr>
        <p:spPr/>
        <p:txBody>
          <a:bodyPr/>
          <a:lstStyle/>
          <a:p>
            <a:r>
              <a:rPr lang="en-US" altLang="zh-CN" smtClean="0"/>
              <a:t>RadiationOnMoon</a:t>
            </a:r>
            <a:endParaRPr lang="zh-CN" altLang="en-US"/>
          </a:p>
        </p:txBody>
      </p:sp>
      <p:sp>
        <p:nvSpPr>
          <p:cNvPr id="6" name="灯片编号占位符 5"/>
          <p:cNvSpPr>
            <a:spLocks noGrp="1"/>
          </p:cNvSpPr>
          <p:nvPr>
            <p:ph type="sldNum" sz="quarter" idx="12"/>
          </p:nvPr>
        </p:nvSpPr>
        <p:spPr/>
        <p:txBody>
          <a:bodyPr/>
          <a:lstStyle/>
          <a:p>
            <a:fld id="{F2CE8D42-1D72-4FB0-9E7B-F07FF0D6FF30}" type="slidenum">
              <a:rPr lang="zh-CN" altLang="en-US" smtClean="0"/>
              <a:t>23</a:t>
            </a:fld>
            <a:endParaRPr lang="zh-CN" altLang="en-US"/>
          </a:p>
        </p:txBody>
      </p:sp>
    </p:spTree>
    <p:extLst>
      <p:ext uri="{BB962C8B-B14F-4D97-AF65-F5344CB8AC3E}">
        <p14:creationId xmlns:p14="http://schemas.microsoft.com/office/powerpoint/2010/main" val="68468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未来月球基地及科学实验</a:t>
            </a:r>
            <a:endParaRPr lang="zh-CN" altLang="en-US" dirty="0"/>
          </a:p>
        </p:txBody>
      </p:sp>
      <p:pic>
        <p:nvPicPr>
          <p:cNvPr id="4" name="图片 3"/>
          <p:cNvPicPr>
            <a:picLocks noChangeAspect="1"/>
          </p:cNvPicPr>
          <p:nvPr/>
        </p:nvPicPr>
        <p:blipFill>
          <a:blip r:embed="rId2"/>
          <a:stretch>
            <a:fillRect/>
          </a:stretch>
        </p:blipFill>
        <p:spPr>
          <a:xfrm>
            <a:off x="969243" y="1690689"/>
            <a:ext cx="2673664" cy="1972514"/>
          </a:xfrm>
          <a:prstGeom prst="rect">
            <a:avLst/>
          </a:prstGeom>
        </p:spPr>
      </p:pic>
      <p:pic>
        <p:nvPicPr>
          <p:cNvPr id="5" name="图片 4"/>
          <p:cNvPicPr>
            <a:picLocks noChangeAspect="1"/>
          </p:cNvPicPr>
          <p:nvPr/>
        </p:nvPicPr>
        <p:blipFill>
          <a:blip r:embed="rId3"/>
          <a:stretch>
            <a:fillRect/>
          </a:stretch>
        </p:blipFill>
        <p:spPr>
          <a:xfrm>
            <a:off x="4136745" y="1690689"/>
            <a:ext cx="3212960" cy="1972514"/>
          </a:xfrm>
          <a:prstGeom prst="rect">
            <a:avLst/>
          </a:prstGeom>
        </p:spPr>
      </p:pic>
      <p:sp>
        <p:nvSpPr>
          <p:cNvPr id="6" name="文本框 5"/>
          <p:cNvSpPr txBox="1"/>
          <p:nvPr/>
        </p:nvSpPr>
        <p:spPr>
          <a:xfrm>
            <a:off x="969243" y="3844727"/>
            <a:ext cx="6728604" cy="1292662"/>
          </a:xfrm>
          <a:prstGeom prst="rect">
            <a:avLst/>
          </a:prstGeom>
          <a:noFill/>
        </p:spPr>
        <p:txBody>
          <a:bodyPr wrap="square" rtlCol="0">
            <a:spAutoFit/>
          </a:bodyPr>
          <a:lstStyle/>
          <a:p>
            <a:r>
              <a:rPr lang="zh-CN" altLang="en-US" sz="2400" dirty="0" smtClean="0"/>
              <a:t>月球实验基地相对于地球卫星（空间站）：</a:t>
            </a:r>
            <a:endParaRPr lang="en-US" altLang="zh-CN" sz="2400" dirty="0" smtClean="0"/>
          </a:p>
          <a:p>
            <a:endParaRPr lang="en-US" altLang="zh-CN" dirty="0" smtClean="0"/>
          </a:p>
          <a:p>
            <a:r>
              <a:rPr lang="zh-CN" altLang="en-US" dirty="0" smtClean="0"/>
              <a:t>自身无磁场、可大面积铺设、无承重压力、长周期（无</a:t>
            </a:r>
            <a:r>
              <a:rPr lang="zh-CN" altLang="en-US" dirty="0"/>
              <a:t>航天器</a:t>
            </a:r>
            <a:r>
              <a:rPr lang="zh-CN" altLang="en-US" dirty="0" smtClean="0"/>
              <a:t>寿命问题）</a:t>
            </a:r>
            <a:r>
              <a:rPr lang="zh-CN" altLang="en-US" dirty="0"/>
              <a:t>、</a:t>
            </a:r>
            <a:r>
              <a:rPr lang="zh-CN" altLang="en-US" dirty="0" smtClean="0"/>
              <a:t>月球基地建成后维护更加方便</a:t>
            </a:r>
            <a:endParaRPr lang="en-US" altLang="zh-CN" dirty="0" smtClean="0"/>
          </a:p>
        </p:txBody>
      </p:sp>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7" name="页脚占位符 6"/>
          <p:cNvSpPr>
            <a:spLocks noGrp="1"/>
          </p:cNvSpPr>
          <p:nvPr>
            <p:ph type="ftr" sz="quarter" idx="11"/>
          </p:nvPr>
        </p:nvSpPr>
        <p:spPr/>
        <p:txBody>
          <a:bodyPr/>
          <a:lstStyle/>
          <a:p>
            <a:r>
              <a:rPr lang="en-US" altLang="zh-CN" smtClean="0"/>
              <a:t>RadiationOnMoon</a:t>
            </a:r>
            <a:endParaRPr lang="zh-CN" altLang="en-US"/>
          </a:p>
        </p:txBody>
      </p:sp>
      <p:sp>
        <p:nvSpPr>
          <p:cNvPr id="8" name="灯片编号占位符 7"/>
          <p:cNvSpPr>
            <a:spLocks noGrp="1"/>
          </p:cNvSpPr>
          <p:nvPr>
            <p:ph type="sldNum" sz="quarter" idx="12"/>
          </p:nvPr>
        </p:nvSpPr>
        <p:spPr/>
        <p:txBody>
          <a:bodyPr/>
          <a:lstStyle/>
          <a:p>
            <a:fld id="{F2CE8D42-1D72-4FB0-9E7B-F07FF0D6FF30}" type="slidenum">
              <a:rPr lang="zh-CN" altLang="en-US" smtClean="0"/>
              <a:t>24</a:t>
            </a:fld>
            <a:endParaRPr lang="zh-CN" altLang="en-US"/>
          </a:p>
        </p:txBody>
      </p:sp>
    </p:spTree>
    <p:extLst>
      <p:ext uri="{BB962C8B-B14F-4D97-AF65-F5344CB8AC3E}">
        <p14:creationId xmlns:p14="http://schemas.microsoft.com/office/powerpoint/2010/main" val="2339414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56492" y="517620"/>
            <a:ext cx="7707313" cy="5730779"/>
          </a:xfrm>
          <a:prstGeom prst="rect">
            <a:avLst/>
          </a:prstGeom>
        </p:spPr>
      </p:pic>
      <p:sp>
        <p:nvSpPr>
          <p:cNvPr id="2" name="日期占位符 1"/>
          <p:cNvSpPr>
            <a:spLocks noGrp="1"/>
          </p:cNvSpPr>
          <p:nvPr>
            <p:ph type="dt" sz="half" idx="10"/>
          </p:nvPr>
        </p:nvSpPr>
        <p:spPr/>
        <p:txBody>
          <a:bodyPr/>
          <a:lstStyle/>
          <a:p>
            <a:r>
              <a:rPr lang="en-US" altLang="zh-CN" smtClean="0"/>
              <a:t>2021/8/23</a:t>
            </a:r>
            <a:endParaRPr lang="zh-CN" altLang="en-US"/>
          </a:p>
        </p:txBody>
      </p:sp>
      <p:sp>
        <p:nvSpPr>
          <p:cNvPr id="3" name="页脚占位符 2"/>
          <p:cNvSpPr>
            <a:spLocks noGrp="1"/>
          </p:cNvSpPr>
          <p:nvPr>
            <p:ph type="ftr" sz="quarter" idx="11"/>
          </p:nvPr>
        </p:nvSpPr>
        <p:spPr/>
        <p:txBody>
          <a:bodyPr/>
          <a:lstStyle/>
          <a:p>
            <a:r>
              <a:rPr lang="en-US" altLang="zh-CN" smtClean="0"/>
              <a:t>RadiationOnMoon</a:t>
            </a:r>
            <a:endParaRPr lang="zh-CN" altLang="en-US"/>
          </a:p>
        </p:txBody>
      </p:sp>
      <p:sp>
        <p:nvSpPr>
          <p:cNvPr id="5" name="灯片编号占位符 4"/>
          <p:cNvSpPr>
            <a:spLocks noGrp="1"/>
          </p:cNvSpPr>
          <p:nvPr>
            <p:ph type="sldNum" sz="quarter" idx="12"/>
          </p:nvPr>
        </p:nvSpPr>
        <p:spPr/>
        <p:txBody>
          <a:bodyPr/>
          <a:lstStyle/>
          <a:p>
            <a:fld id="{F2CE8D42-1D72-4FB0-9E7B-F07FF0D6FF30}" type="slidenum">
              <a:rPr lang="zh-CN" altLang="en-US" smtClean="0"/>
              <a:t>25</a:t>
            </a:fld>
            <a:endParaRPr lang="zh-CN" altLang="en-US"/>
          </a:p>
        </p:txBody>
      </p:sp>
    </p:spTree>
    <p:extLst>
      <p:ext uri="{BB962C8B-B14F-4D97-AF65-F5344CB8AC3E}">
        <p14:creationId xmlns:p14="http://schemas.microsoft.com/office/powerpoint/2010/main" val="22083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394291"/>
          </a:xfrm>
        </p:spPr>
        <p:txBody>
          <a:bodyPr>
            <a:normAutofit fontScale="90000"/>
          </a:bodyPr>
          <a:lstStyle/>
          <a:p>
            <a:r>
              <a:rPr lang="zh-CN" altLang="en-US" dirty="0" smtClean="0"/>
              <a:t>参考文献</a:t>
            </a:r>
            <a:endParaRPr lang="zh-CN" altLang="en-US" dirty="0"/>
          </a:p>
        </p:txBody>
      </p:sp>
      <p:sp>
        <p:nvSpPr>
          <p:cNvPr id="4" name="内容占位符 3"/>
          <p:cNvSpPr txBox="1">
            <a:spLocks noGrp="1"/>
          </p:cNvSpPr>
          <p:nvPr>
            <p:ph idx="1"/>
          </p:nvPr>
        </p:nvSpPr>
        <p:spPr>
          <a:xfrm>
            <a:off x="628650" y="1143700"/>
            <a:ext cx="7886700" cy="4785156"/>
          </a:xfrm>
          <a:prstGeom prst="rect">
            <a:avLst/>
          </a:prstGeom>
          <a:noFill/>
        </p:spPr>
        <p:txBody>
          <a:bodyPr wrap="square" rtlCol="0">
            <a:spAutoFit/>
          </a:bodyPr>
          <a:lstStyle/>
          <a:p>
            <a:r>
              <a:rPr lang="en-US" altLang="zh-CN" sz="1600" i="1" dirty="0" err="1"/>
              <a:t>Heiken</a:t>
            </a:r>
            <a:r>
              <a:rPr lang="en-US" altLang="zh-CN" sz="1600" i="1" dirty="0"/>
              <a:t> et al, Lunar sourcebook: a user’s guide to the moon, 1991</a:t>
            </a:r>
          </a:p>
          <a:p>
            <a:r>
              <a:rPr lang="en-US" altLang="zh-CN" sz="1600" i="1" dirty="0"/>
              <a:t>Peter </a:t>
            </a:r>
            <a:r>
              <a:rPr lang="en-US" altLang="zh-CN" sz="1600" i="1" dirty="0" err="1"/>
              <a:t>Eckart</a:t>
            </a:r>
            <a:r>
              <a:rPr lang="zh-CN" altLang="en-US" sz="1600" i="1" dirty="0"/>
              <a:t>，</a:t>
            </a:r>
            <a:r>
              <a:rPr lang="en-US" altLang="zh-CN" sz="1600" i="1" dirty="0"/>
              <a:t>Spaceflight Life Support and </a:t>
            </a:r>
            <a:r>
              <a:rPr lang="en-US" altLang="zh-CN" sz="1600" i="1" dirty="0" err="1"/>
              <a:t>Biospherics</a:t>
            </a:r>
            <a:r>
              <a:rPr lang="zh-CN" altLang="en-US" sz="1600" i="1" dirty="0"/>
              <a:t>， </a:t>
            </a:r>
            <a:r>
              <a:rPr lang="en-US" altLang="zh-CN" sz="1600" i="1" dirty="0"/>
              <a:t>1994</a:t>
            </a:r>
          </a:p>
          <a:p>
            <a:r>
              <a:rPr lang="zh-CN" altLang="en-US" sz="1600" i="1" dirty="0"/>
              <a:t>欧阳自远，月球科学概论，中国宇航出版社，</a:t>
            </a:r>
            <a:r>
              <a:rPr lang="en-US" altLang="zh-CN" sz="1600" i="1" dirty="0"/>
              <a:t>2005</a:t>
            </a:r>
            <a:r>
              <a:rPr lang="zh-CN" altLang="en-US" sz="1600" i="1" dirty="0"/>
              <a:t>年</a:t>
            </a:r>
            <a:r>
              <a:rPr lang="en-US" altLang="zh-CN" sz="1600" i="1" dirty="0"/>
              <a:t>9</a:t>
            </a:r>
            <a:r>
              <a:rPr lang="zh-CN" altLang="en-US" sz="1600" i="1" dirty="0" smtClean="0"/>
              <a:t>月 </a:t>
            </a:r>
            <a:endParaRPr lang="en-US" altLang="zh-CN" sz="1600" i="1" dirty="0" smtClean="0"/>
          </a:p>
          <a:p>
            <a:r>
              <a:rPr lang="en-US" altLang="zh-CN" sz="1800" i="1" dirty="0" smtClean="0"/>
              <a:t>Review </a:t>
            </a:r>
            <a:r>
              <a:rPr lang="en-US" altLang="zh-CN" sz="1800" i="1" dirty="0"/>
              <a:t>of particle physics, 2016 Chinese Phys. C 40 100001 </a:t>
            </a:r>
            <a:endParaRPr lang="en-US" altLang="zh-CN" sz="1600" i="1" dirty="0"/>
          </a:p>
          <a:p>
            <a:r>
              <a:rPr lang="zh-CN" altLang="en-US" sz="1600" i="1" dirty="0" smtClean="0"/>
              <a:t>月球</a:t>
            </a:r>
            <a:r>
              <a:rPr lang="zh-CN" altLang="en-US" sz="1600" i="1" dirty="0"/>
              <a:t>粒子辐射环境探测现状，深 空 探 测 学 报，第 </a:t>
            </a:r>
            <a:r>
              <a:rPr lang="en-US" altLang="zh-CN" sz="1600" i="1" dirty="0"/>
              <a:t>6 </a:t>
            </a:r>
            <a:r>
              <a:rPr lang="zh-CN" altLang="en-US" sz="1600" i="1" dirty="0"/>
              <a:t>卷 第 </a:t>
            </a:r>
            <a:r>
              <a:rPr lang="en-US" altLang="zh-CN" sz="1600" i="1" dirty="0"/>
              <a:t>2 </a:t>
            </a:r>
            <a:r>
              <a:rPr lang="zh-CN" altLang="en-US" sz="1600" i="1" dirty="0"/>
              <a:t>期，</a:t>
            </a:r>
            <a:r>
              <a:rPr lang="en-US" altLang="zh-CN" sz="1600" i="1" dirty="0"/>
              <a:t>2019</a:t>
            </a:r>
            <a:r>
              <a:rPr lang="zh-CN" altLang="en-US" sz="1600" i="1" dirty="0"/>
              <a:t>年</a:t>
            </a:r>
            <a:r>
              <a:rPr lang="en-US" altLang="zh-CN" sz="1600" i="1" dirty="0"/>
              <a:t>4 </a:t>
            </a:r>
            <a:r>
              <a:rPr lang="zh-CN" altLang="en-US" sz="1600" i="1" dirty="0"/>
              <a:t>月 </a:t>
            </a:r>
            <a:endParaRPr lang="en-US" altLang="zh-CN" sz="1600" i="1" dirty="0"/>
          </a:p>
          <a:p>
            <a:r>
              <a:rPr lang="en-US" altLang="zh-CN" sz="1600" i="1" dirty="0"/>
              <a:t>High-energy neutrons from the Moon, JOURNAL OF GEOPHYSICAL RESEARCH, VOL. 105, NO. E8, PAGES 20,365-20,375, AUGUST 25, 2000 </a:t>
            </a:r>
            <a:r>
              <a:rPr lang="zh-CN" altLang="en-US" sz="1600" dirty="0"/>
              <a:t>（美国月球勘探者号）</a:t>
            </a:r>
            <a:endParaRPr lang="en-US" altLang="zh-CN" sz="1600" i="1" dirty="0"/>
          </a:p>
          <a:p>
            <a:r>
              <a:rPr lang="en-US" altLang="zh-CN" sz="1600" i="1" dirty="0" smtClean="0"/>
              <a:t>Evidence </a:t>
            </a:r>
            <a:r>
              <a:rPr lang="en-US" altLang="zh-CN" sz="1600" i="1" dirty="0"/>
              <a:t>for water ice near the lunar poles, JOURNAL OF GEOPHYSICAL RESEARCH, VOL. 106, NO. El0, PAGES 23,231-23,251, OCTOBER 25, </a:t>
            </a:r>
            <a:r>
              <a:rPr lang="en-US" altLang="zh-CN" sz="1600" i="1" dirty="0" smtClean="0"/>
              <a:t>2001</a:t>
            </a:r>
            <a:r>
              <a:rPr lang="zh-CN" altLang="en-US" sz="1600" dirty="0" smtClean="0"/>
              <a:t>（美国月球勘探者号）</a:t>
            </a:r>
            <a:endParaRPr lang="en-US" altLang="zh-CN" sz="1600" i="1" dirty="0" smtClean="0"/>
          </a:p>
          <a:p>
            <a:r>
              <a:rPr lang="en-US" altLang="zh-CN" sz="1600" dirty="0"/>
              <a:t>An overview of RADOM results for earth and moon radiation environment on Chandrayaan-1 Advances in Space Research 48 (2011) </a:t>
            </a:r>
            <a:r>
              <a:rPr lang="en-US" altLang="zh-CN" sz="1600" dirty="0" smtClean="0"/>
              <a:t>779–791 </a:t>
            </a:r>
            <a:r>
              <a:rPr lang="zh-CN" altLang="en-US" sz="1600" dirty="0" smtClean="0"/>
              <a:t>（印度月船</a:t>
            </a:r>
            <a:r>
              <a:rPr lang="en-US" altLang="zh-CN" sz="1600" dirty="0" smtClean="0"/>
              <a:t>1</a:t>
            </a:r>
            <a:r>
              <a:rPr lang="zh-CN" altLang="en-US" sz="1600" dirty="0" smtClean="0"/>
              <a:t>号）</a:t>
            </a:r>
            <a:endParaRPr lang="en-US" altLang="zh-CN" sz="1600" dirty="0" smtClean="0"/>
          </a:p>
          <a:p>
            <a:r>
              <a:rPr lang="en-US" altLang="zh-CN" sz="1600" dirty="0" smtClean="0"/>
              <a:t>The </a:t>
            </a:r>
            <a:r>
              <a:rPr lang="en-US" altLang="zh-CN" sz="1600" dirty="0"/>
              <a:t>Lunar Lander Neutron and Dosimetry (</a:t>
            </a:r>
            <a:r>
              <a:rPr lang="en-US" altLang="zh-CN" sz="1600" dirty="0" smtClean="0"/>
              <a:t>LND) Experiment </a:t>
            </a:r>
            <a:r>
              <a:rPr lang="en-US" altLang="zh-CN" sz="1600" dirty="0"/>
              <a:t>on </a:t>
            </a:r>
            <a:r>
              <a:rPr lang="en-US" altLang="zh-CN" sz="1600" dirty="0" err="1"/>
              <a:t>Chang’E</a:t>
            </a:r>
            <a:r>
              <a:rPr lang="en-US" altLang="zh-CN" sz="1600" dirty="0"/>
              <a:t> 4 </a:t>
            </a:r>
            <a:r>
              <a:rPr lang="it-IT" altLang="zh-CN" sz="1600" dirty="0"/>
              <a:t>Space Sci Rev (2020) 216:104 </a:t>
            </a:r>
            <a:r>
              <a:rPr lang="zh-CN" altLang="en-US" sz="1600" dirty="0"/>
              <a:t>（嫦娥</a:t>
            </a:r>
            <a:r>
              <a:rPr lang="en-US" altLang="zh-CN" sz="1600" dirty="0" smtClean="0"/>
              <a:t>4</a:t>
            </a:r>
            <a:r>
              <a:rPr lang="zh-CN" altLang="en-US" sz="1600" dirty="0" smtClean="0"/>
              <a:t>号月面探测器）</a:t>
            </a:r>
            <a:endParaRPr lang="it-IT" altLang="zh-CN" sz="1600" dirty="0" smtClean="0"/>
          </a:p>
          <a:p>
            <a:r>
              <a:rPr lang="en-US" altLang="zh-CN" sz="1600" dirty="0" smtClean="0"/>
              <a:t>First </a:t>
            </a:r>
            <a:r>
              <a:rPr lang="en-US" altLang="zh-CN" sz="1600" dirty="0"/>
              <a:t>measurements of the radiation dose on the lunar surface, </a:t>
            </a:r>
            <a:r>
              <a:rPr lang="pt-BR" altLang="zh-CN" sz="1600" dirty="0"/>
              <a:t>Sci. Adv. 2020; 6 : eaaz1334 25 September 2020 </a:t>
            </a:r>
            <a:r>
              <a:rPr lang="zh-CN" altLang="en-US" sz="1600" dirty="0"/>
              <a:t>（嫦娥</a:t>
            </a:r>
            <a:r>
              <a:rPr lang="en-US" altLang="zh-CN" sz="1600" dirty="0"/>
              <a:t>4</a:t>
            </a:r>
            <a:r>
              <a:rPr lang="zh-CN" altLang="en-US" sz="1600" dirty="0"/>
              <a:t>号月面剂量测量</a:t>
            </a:r>
            <a:r>
              <a:rPr lang="zh-CN" altLang="en-US" sz="1600" dirty="0" smtClean="0"/>
              <a:t>）</a:t>
            </a:r>
            <a:r>
              <a:rPr lang="en-US" altLang="zh-CN" sz="1600" dirty="0"/>
              <a:t/>
            </a:r>
            <a:br>
              <a:rPr lang="en-US" altLang="zh-CN" sz="1600" dirty="0"/>
            </a:br>
            <a:endParaRPr lang="en-US" altLang="zh-CN" sz="1350" i="1" dirty="0" smtClean="0">
              <a:solidFill>
                <a:srgbClr val="FF0000"/>
              </a:solidFill>
            </a:endParaRPr>
          </a:p>
        </p:txBody>
      </p:sp>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5" name="页脚占位符 4"/>
          <p:cNvSpPr>
            <a:spLocks noGrp="1"/>
          </p:cNvSpPr>
          <p:nvPr>
            <p:ph type="ftr" sz="quarter" idx="11"/>
          </p:nvPr>
        </p:nvSpPr>
        <p:spPr/>
        <p:txBody>
          <a:bodyPr/>
          <a:lstStyle/>
          <a:p>
            <a:r>
              <a:rPr lang="en-US" altLang="zh-CN" smtClean="0"/>
              <a:t>RadiationOnMoon</a:t>
            </a:r>
            <a:endParaRPr lang="zh-CN" altLang="en-US"/>
          </a:p>
        </p:txBody>
      </p:sp>
      <p:sp>
        <p:nvSpPr>
          <p:cNvPr id="6" name="灯片编号占位符 5"/>
          <p:cNvSpPr>
            <a:spLocks noGrp="1"/>
          </p:cNvSpPr>
          <p:nvPr>
            <p:ph type="sldNum" sz="quarter" idx="12"/>
          </p:nvPr>
        </p:nvSpPr>
        <p:spPr/>
        <p:txBody>
          <a:bodyPr/>
          <a:lstStyle/>
          <a:p>
            <a:fld id="{F2CE8D42-1D72-4FB0-9E7B-F07FF0D6FF30}" type="slidenum">
              <a:rPr lang="zh-CN" altLang="en-US" smtClean="0"/>
              <a:t>26</a:t>
            </a:fld>
            <a:endParaRPr lang="zh-CN" altLang="en-US"/>
          </a:p>
        </p:txBody>
      </p:sp>
    </p:spTree>
    <p:extLst>
      <p:ext uri="{BB962C8B-B14F-4D97-AF65-F5344CB8AC3E}">
        <p14:creationId xmlns:p14="http://schemas.microsoft.com/office/powerpoint/2010/main" val="24927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月球辐射来源（原初）</a:t>
            </a:r>
            <a:endParaRPr lang="zh-CN" altLang="en-US" dirty="0"/>
          </a:p>
        </p:txBody>
      </p:sp>
      <p:sp>
        <p:nvSpPr>
          <p:cNvPr id="3" name="内容占位符 2"/>
          <p:cNvSpPr>
            <a:spLocks noGrp="1"/>
          </p:cNvSpPr>
          <p:nvPr>
            <p:ph idx="1"/>
          </p:nvPr>
        </p:nvSpPr>
        <p:spPr>
          <a:xfrm>
            <a:off x="339969" y="1690689"/>
            <a:ext cx="8088924" cy="3391144"/>
          </a:xfrm>
        </p:spPr>
        <p:txBody>
          <a:bodyPr>
            <a:noAutofit/>
          </a:bodyPr>
          <a:lstStyle/>
          <a:p>
            <a:r>
              <a:rPr lang="zh-CN" altLang="en-US" sz="2400" dirty="0" smtClean="0"/>
              <a:t>太阳风：</a:t>
            </a:r>
            <a:r>
              <a:rPr lang="zh-CN" altLang="en-US" sz="2000" dirty="0" smtClean="0"/>
              <a:t>发源于高温日冕的稀薄等离子体，</a:t>
            </a:r>
            <a:r>
              <a:rPr lang="zh-CN" altLang="en-US" sz="2000" dirty="0"/>
              <a:t>温度超过</a:t>
            </a:r>
            <a:r>
              <a:rPr lang="en-US" altLang="zh-CN" sz="2000" dirty="0"/>
              <a:t>100</a:t>
            </a:r>
            <a:r>
              <a:rPr lang="zh-CN" altLang="en-US" sz="2000" dirty="0"/>
              <a:t>万开尔文</a:t>
            </a:r>
            <a:r>
              <a:rPr lang="zh-CN" altLang="en-US" sz="2000" dirty="0" smtClean="0"/>
              <a:t>，等离子体脱离太阳引力</a:t>
            </a:r>
            <a:endParaRPr lang="en-US" altLang="zh-CN" sz="2000" dirty="0" smtClean="0"/>
          </a:p>
          <a:p>
            <a:pPr lvl="1"/>
            <a:r>
              <a:rPr lang="zh-CN" altLang="en-US" sz="1800" dirty="0" smtClean="0"/>
              <a:t>在月球阴影区形成等离子体空腔</a:t>
            </a:r>
            <a:endParaRPr lang="en-US" altLang="zh-CN" sz="1800" dirty="0" smtClean="0"/>
          </a:p>
          <a:p>
            <a:pPr lvl="1"/>
            <a:r>
              <a:rPr lang="zh-CN" altLang="en-US" sz="1800" dirty="0" smtClean="0"/>
              <a:t>随地月周期变化，满月时进入地刺保护伞，辐射最低</a:t>
            </a:r>
            <a:endParaRPr lang="en-US" altLang="zh-CN" sz="1800" dirty="0" smtClean="0"/>
          </a:p>
          <a:p>
            <a:r>
              <a:rPr lang="zh-CN" altLang="en-US" sz="2400" b="1" dirty="0" smtClean="0"/>
              <a:t>太阳宇宙射线</a:t>
            </a:r>
            <a:r>
              <a:rPr lang="zh-CN" altLang="en-US" sz="2400" dirty="0" smtClean="0"/>
              <a:t>：伴随太阳爆发活动（太阳耀斑）</a:t>
            </a:r>
            <a:endParaRPr lang="en-US" altLang="zh-CN" sz="2400" dirty="0" smtClean="0"/>
          </a:p>
          <a:p>
            <a:pPr lvl="1"/>
            <a:r>
              <a:rPr lang="zh-CN" altLang="en-US" sz="1800" dirty="0" smtClean="0"/>
              <a:t>间歇性的高能带电粒子流</a:t>
            </a:r>
            <a:endParaRPr lang="en-US" altLang="zh-CN" sz="1800" dirty="0" smtClean="0"/>
          </a:p>
          <a:p>
            <a:pPr lvl="1"/>
            <a:r>
              <a:rPr lang="zh-CN" altLang="en-US" sz="1800" dirty="0" smtClean="0"/>
              <a:t>主要成分是质子，又称太阳质子事件</a:t>
            </a:r>
            <a:endParaRPr lang="en-US" altLang="zh-CN" sz="1800" dirty="0" smtClean="0"/>
          </a:p>
          <a:p>
            <a:pPr lvl="1"/>
            <a:r>
              <a:rPr lang="zh-CN" altLang="en-US" sz="1800" dirty="0" smtClean="0"/>
              <a:t>随机的，一般持续几天</a:t>
            </a:r>
            <a:endParaRPr lang="en-US" altLang="zh-CN" sz="1800" dirty="0" smtClean="0"/>
          </a:p>
          <a:p>
            <a:pPr lvl="1"/>
            <a:r>
              <a:rPr lang="zh-CN" altLang="en-US" sz="1800" dirty="0" smtClean="0"/>
              <a:t>频次随太阳活动周期变化。</a:t>
            </a:r>
            <a:endParaRPr lang="en-US" altLang="zh-CN" sz="1800" dirty="0"/>
          </a:p>
          <a:p>
            <a:r>
              <a:rPr lang="zh-CN" altLang="en-US" sz="2400" b="1" dirty="0" smtClean="0"/>
              <a:t>银河</a:t>
            </a:r>
            <a:r>
              <a:rPr lang="zh-CN" altLang="en-US" sz="2400" b="1" dirty="0"/>
              <a:t>宇宙射线</a:t>
            </a:r>
            <a:endParaRPr lang="en-US" altLang="zh-CN" sz="2400" b="1" dirty="0"/>
          </a:p>
          <a:p>
            <a:pPr lvl="1"/>
            <a:r>
              <a:rPr lang="zh-CN" altLang="en-US" sz="2000" dirty="0" smtClean="0"/>
              <a:t>太阳系之外的银河系高能粒子</a:t>
            </a:r>
            <a:endParaRPr lang="en-US" altLang="zh-CN" sz="2000" dirty="0" smtClean="0"/>
          </a:p>
        </p:txBody>
      </p:sp>
      <p:pic>
        <p:nvPicPr>
          <p:cNvPr id="5" name="图片 4"/>
          <p:cNvPicPr>
            <a:picLocks noChangeAspect="1"/>
          </p:cNvPicPr>
          <p:nvPr/>
        </p:nvPicPr>
        <p:blipFill>
          <a:blip r:embed="rId2"/>
          <a:stretch>
            <a:fillRect/>
          </a:stretch>
        </p:blipFill>
        <p:spPr>
          <a:xfrm>
            <a:off x="4951562" y="3778068"/>
            <a:ext cx="3366207" cy="2629327"/>
          </a:xfrm>
          <a:prstGeom prst="rect">
            <a:avLst/>
          </a:prstGeom>
        </p:spPr>
      </p:pic>
      <p:sp>
        <p:nvSpPr>
          <p:cNvPr id="4" name="日期占位符 3"/>
          <p:cNvSpPr>
            <a:spLocks noGrp="1"/>
          </p:cNvSpPr>
          <p:nvPr>
            <p:ph type="dt" sz="half" idx="10"/>
          </p:nvPr>
        </p:nvSpPr>
        <p:spPr/>
        <p:txBody>
          <a:bodyPr/>
          <a:lstStyle/>
          <a:p>
            <a:r>
              <a:rPr lang="en-US" altLang="zh-CN" smtClean="0"/>
              <a:t>2021/8/23</a:t>
            </a:r>
            <a:endParaRPr lang="zh-CN" altLang="en-US"/>
          </a:p>
        </p:txBody>
      </p:sp>
      <p:sp>
        <p:nvSpPr>
          <p:cNvPr id="6" name="页脚占位符 5"/>
          <p:cNvSpPr>
            <a:spLocks noGrp="1"/>
          </p:cNvSpPr>
          <p:nvPr>
            <p:ph type="ftr" sz="quarter" idx="11"/>
          </p:nvPr>
        </p:nvSpPr>
        <p:spPr/>
        <p:txBody>
          <a:bodyPr/>
          <a:lstStyle/>
          <a:p>
            <a:r>
              <a:rPr lang="en-US" altLang="zh-CN" smtClean="0"/>
              <a:t>RadiationOnMoon</a:t>
            </a:r>
            <a:endParaRPr lang="zh-CN" altLang="en-US"/>
          </a:p>
        </p:txBody>
      </p:sp>
      <p:sp>
        <p:nvSpPr>
          <p:cNvPr id="7" name="灯片编号占位符 6"/>
          <p:cNvSpPr>
            <a:spLocks noGrp="1"/>
          </p:cNvSpPr>
          <p:nvPr>
            <p:ph type="sldNum" sz="quarter" idx="12"/>
          </p:nvPr>
        </p:nvSpPr>
        <p:spPr/>
        <p:txBody>
          <a:bodyPr/>
          <a:lstStyle/>
          <a:p>
            <a:fld id="{F2CE8D42-1D72-4FB0-9E7B-F07FF0D6FF30}" type="slidenum">
              <a:rPr lang="zh-CN" altLang="en-US" smtClean="0"/>
              <a:t>3</a:t>
            </a:fld>
            <a:endParaRPr lang="zh-CN" altLang="en-US"/>
          </a:p>
        </p:txBody>
      </p:sp>
    </p:spTree>
    <p:extLst>
      <p:ext uri="{BB962C8B-B14F-4D97-AF65-F5344CB8AC3E}">
        <p14:creationId xmlns:p14="http://schemas.microsoft.com/office/powerpoint/2010/main" val="73677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89891" y="2230503"/>
            <a:ext cx="6286244" cy="3592016"/>
            <a:chOff x="1586521" y="1831004"/>
            <a:chExt cx="8381659" cy="4789354"/>
          </a:xfrm>
        </p:grpSpPr>
        <p:pic>
          <p:nvPicPr>
            <p:cNvPr id="4" name="图片 3"/>
            <p:cNvPicPr>
              <a:picLocks noChangeAspect="1"/>
            </p:cNvPicPr>
            <p:nvPr/>
          </p:nvPicPr>
          <p:blipFill>
            <a:blip r:embed="rId2"/>
            <a:stretch>
              <a:fillRect/>
            </a:stretch>
          </p:blipFill>
          <p:spPr>
            <a:xfrm>
              <a:off x="2278251" y="1831004"/>
              <a:ext cx="7336752" cy="4789354"/>
            </a:xfrm>
            <a:prstGeom prst="rect">
              <a:avLst/>
            </a:prstGeom>
          </p:spPr>
        </p:pic>
        <p:sp>
          <p:nvSpPr>
            <p:cNvPr id="6" name="文本框 5"/>
            <p:cNvSpPr txBox="1"/>
            <p:nvPr/>
          </p:nvSpPr>
          <p:spPr>
            <a:xfrm>
              <a:off x="1586521" y="2611464"/>
              <a:ext cx="800219" cy="2495229"/>
            </a:xfrm>
            <a:prstGeom prst="rect">
              <a:avLst/>
            </a:prstGeom>
            <a:noFill/>
          </p:spPr>
          <p:txBody>
            <a:bodyPr vert="eaVert" wrap="square" rtlCol="0">
              <a:spAutoFit/>
            </a:bodyPr>
            <a:lstStyle/>
            <a:p>
              <a:pPr algn="ctr"/>
              <a:r>
                <a:rPr lang="zh-CN" altLang="en-US" sz="1350" dirty="0"/>
                <a:t>单个太阳事件粒子通量（</a:t>
              </a:r>
              <a:r>
                <a:rPr lang="en-US" altLang="zh-CN" sz="1350" dirty="0"/>
                <a:t>&gt;30MeV</a:t>
              </a:r>
              <a:r>
                <a:rPr lang="zh-CN" altLang="en-US" sz="1350" dirty="0"/>
                <a:t>）</a:t>
              </a:r>
            </a:p>
          </p:txBody>
        </p:sp>
        <p:sp>
          <p:nvSpPr>
            <p:cNvPr id="7" name="文本框 6"/>
            <p:cNvSpPr txBox="1"/>
            <p:nvPr/>
          </p:nvSpPr>
          <p:spPr>
            <a:xfrm>
              <a:off x="9444960" y="2882684"/>
              <a:ext cx="523220" cy="1952788"/>
            </a:xfrm>
            <a:prstGeom prst="rect">
              <a:avLst/>
            </a:prstGeom>
            <a:noFill/>
          </p:spPr>
          <p:txBody>
            <a:bodyPr vert="eaVert" wrap="square" rtlCol="0">
              <a:spAutoFit/>
            </a:bodyPr>
            <a:lstStyle/>
            <a:p>
              <a:pPr algn="ctr"/>
              <a:r>
                <a:rPr lang="zh-CN" altLang="en-US" sz="1350" dirty="0"/>
                <a:t>太阳黑子数</a:t>
              </a:r>
            </a:p>
          </p:txBody>
        </p:sp>
      </p:grpSp>
      <p:sp>
        <p:nvSpPr>
          <p:cNvPr id="9" name="标题 1"/>
          <p:cNvSpPr>
            <a:spLocks noGrp="1"/>
          </p:cNvSpPr>
          <p:nvPr>
            <p:ph type="title"/>
          </p:nvPr>
        </p:nvSpPr>
        <p:spPr>
          <a:xfrm>
            <a:off x="628650" y="1131094"/>
            <a:ext cx="7886700" cy="994172"/>
          </a:xfrm>
        </p:spPr>
        <p:txBody>
          <a:bodyPr/>
          <a:lstStyle/>
          <a:p>
            <a:r>
              <a:rPr lang="zh-CN" altLang="en-US" dirty="0" smtClean="0"/>
              <a:t>太阳宇宙射线（</a:t>
            </a:r>
            <a:r>
              <a:rPr lang="en-US" altLang="zh-CN" dirty="0" smtClean="0"/>
              <a:t>SCR</a:t>
            </a:r>
            <a:r>
              <a:rPr lang="zh-CN" altLang="en-US" dirty="0" smtClean="0"/>
              <a:t>）</a:t>
            </a:r>
            <a:endParaRPr lang="zh-CN" altLang="en-US" dirty="0"/>
          </a:p>
        </p:txBody>
      </p:sp>
      <p:sp>
        <p:nvSpPr>
          <p:cNvPr id="2" name="日期占位符 1"/>
          <p:cNvSpPr>
            <a:spLocks noGrp="1"/>
          </p:cNvSpPr>
          <p:nvPr>
            <p:ph type="dt" sz="half" idx="10"/>
          </p:nvPr>
        </p:nvSpPr>
        <p:spPr/>
        <p:txBody>
          <a:bodyPr/>
          <a:lstStyle/>
          <a:p>
            <a:r>
              <a:rPr lang="en-US" altLang="zh-CN" smtClean="0"/>
              <a:t>2021/8/23</a:t>
            </a:r>
            <a:endParaRPr lang="zh-CN" altLang="en-US"/>
          </a:p>
        </p:txBody>
      </p:sp>
      <p:sp>
        <p:nvSpPr>
          <p:cNvPr id="3" name="页脚占位符 2"/>
          <p:cNvSpPr>
            <a:spLocks noGrp="1"/>
          </p:cNvSpPr>
          <p:nvPr>
            <p:ph type="ftr" sz="quarter" idx="11"/>
          </p:nvPr>
        </p:nvSpPr>
        <p:spPr/>
        <p:txBody>
          <a:bodyPr/>
          <a:lstStyle/>
          <a:p>
            <a:r>
              <a:rPr lang="en-US" altLang="zh-CN" smtClean="0"/>
              <a:t>RadiationOnMoon</a:t>
            </a:r>
            <a:endParaRPr lang="zh-CN" altLang="en-US"/>
          </a:p>
        </p:txBody>
      </p:sp>
      <p:sp>
        <p:nvSpPr>
          <p:cNvPr id="5" name="灯片编号占位符 4"/>
          <p:cNvSpPr>
            <a:spLocks noGrp="1"/>
          </p:cNvSpPr>
          <p:nvPr>
            <p:ph type="sldNum" sz="quarter" idx="12"/>
          </p:nvPr>
        </p:nvSpPr>
        <p:spPr/>
        <p:txBody>
          <a:bodyPr/>
          <a:lstStyle/>
          <a:p>
            <a:fld id="{F2CE8D42-1D72-4FB0-9E7B-F07FF0D6FF30}" type="slidenum">
              <a:rPr lang="zh-CN" altLang="en-US" smtClean="0"/>
              <a:t>4</a:t>
            </a:fld>
            <a:endParaRPr lang="zh-CN" altLang="en-US"/>
          </a:p>
        </p:txBody>
      </p:sp>
    </p:spTree>
    <p:extLst>
      <p:ext uri="{BB962C8B-B14F-4D97-AF65-F5344CB8AC3E}">
        <p14:creationId xmlns:p14="http://schemas.microsoft.com/office/powerpoint/2010/main" val="38046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太阳</a:t>
            </a:r>
            <a:r>
              <a:rPr lang="zh-CN" altLang="en-US" dirty="0"/>
              <a:t>宇宙射线</a:t>
            </a:r>
            <a:r>
              <a:rPr lang="zh-CN" altLang="en-US" dirty="0" smtClean="0"/>
              <a:t>（</a:t>
            </a:r>
            <a:r>
              <a:rPr lang="en-US" altLang="zh-CN" dirty="0" smtClean="0"/>
              <a:t>SCR</a:t>
            </a:r>
            <a:r>
              <a:rPr lang="zh-CN" altLang="en-US" dirty="0" smtClean="0"/>
              <a:t>）</a:t>
            </a:r>
            <a:endParaRPr lang="zh-CN" altLang="en-US" dirty="0"/>
          </a:p>
        </p:txBody>
      </p:sp>
      <p:pic>
        <p:nvPicPr>
          <p:cNvPr id="4" name="图片 3"/>
          <p:cNvPicPr>
            <a:picLocks noChangeAspect="1"/>
          </p:cNvPicPr>
          <p:nvPr/>
        </p:nvPicPr>
        <p:blipFill>
          <a:blip r:embed="rId2"/>
          <a:stretch>
            <a:fillRect/>
          </a:stretch>
        </p:blipFill>
        <p:spPr>
          <a:xfrm>
            <a:off x="349681" y="2253553"/>
            <a:ext cx="5518769" cy="2439681"/>
          </a:xfrm>
          <a:prstGeom prst="rect">
            <a:avLst/>
          </a:prstGeom>
        </p:spPr>
      </p:pic>
      <p:sp>
        <p:nvSpPr>
          <p:cNvPr id="5" name="矩形 4"/>
          <p:cNvSpPr/>
          <p:nvPr/>
        </p:nvSpPr>
        <p:spPr>
          <a:xfrm>
            <a:off x="477542" y="4921682"/>
            <a:ext cx="5928102" cy="715581"/>
          </a:xfrm>
          <a:prstGeom prst="rect">
            <a:avLst/>
          </a:prstGeom>
        </p:spPr>
        <p:txBody>
          <a:bodyPr wrap="square">
            <a:spAutoFit/>
          </a:bodyPr>
          <a:lstStyle/>
          <a:p>
            <a:pPr algn="ctr"/>
            <a:r>
              <a:rPr lang="zh-CN" altLang="en-US" sz="1350" dirty="0"/>
              <a:t>太阳非常活跃的月份，能量分别为 10、30 和 60 MeV（Kohl 等，1973）质子通量随时间变化。</a:t>
            </a:r>
            <a:endParaRPr lang="en-US" altLang="zh-CN" sz="1350" dirty="0"/>
          </a:p>
          <a:p>
            <a:pPr algn="ctr"/>
            <a:r>
              <a:rPr lang="zh-CN" altLang="en-US" sz="1350" dirty="0"/>
              <a:t>每个事件期间质子通量的急剧（几个小时）上升和长时间（数天）衰减。</a:t>
            </a:r>
          </a:p>
        </p:txBody>
      </p:sp>
      <p:pic>
        <p:nvPicPr>
          <p:cNvPr id="6" name="图片 5"/>
          <p:cNvPicPr>
            <a:picLocks noChangeAspect="1"/>
          </p:cNvPicPr>
          <p:nvPr/>
        </p:nvPicPr>
        <p:blipFill>
          <a:blip r:embed="rId3"/>
          <a:stretch>
            <a:fillRect/>
          </a:stretch>
        </p:blipFill>
        <p:spPr>
          <a:xfrm>
            <a:off x="5868451" y="1088989"/>
            <a:ext cx="2854718" cy="3604245"/>
          </a:xfrm>
          <a:prstGeom prst="rect">
            <a:avLst/>
          </a:prstGeom>
        </p:spPr>
      </p:pic>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7" name="页脚占位符 6"/>
          <p:cNvSpPr>
            <a:spLocks noGrp="1"/>
          </p:cNvSpPr>
          <p:nvPr>
            <p:ph type="ftr" sz="quarter" idx="11"/>
          </p:nvPr>
        </p:nvSpPr>
        <p:spPr/>
        <p:txBody>
          <a:bodyPr/>
          <a:lstStyle/>
          <a:p>
            <a:r>
              <a:rPr lang="en-US" altLang="zh-CN" smtClean="0"/>
              <a:t>RadiationOnMoon</a:t>
            </a:r>
            <a:endParaRPr lang="zh-CN" altLang="en-US"/>
          </a:p>
        </p:txBody>
      </p:sp>
      <p:sp>
        <p:nvSpPr>
          <p:cNvPr id="8" name="灯片编号占位符 7"/>
          <p:cNvSpPr>
            <a:spLocks noGrp="1"/>
          </p:cNvSpPr>
          <p:nvPr>
            <p:ph type="sldNum" sz="quarter" idx="12"/>
          </p:nvPr>
        </p:nvSpPr>
        <p:spPr/>
        <p:txBody>
          <a:bodyPr/>
          <a:lstStyle/>
          <a:p>
            <a:fld id="{F2CE8D42-1D72-4FB0-9E7B-F07FF0D6FF30}" type="slidenum">
              <a:rPr lang="zh-CN" altLang="en-US" smtClean="0"/>
              <a:t>5</a:t>
            </a:fld>
            <a:endParaRPr lang="zh-CN" altLang="en-US"/>
          </a:p>
        </p:txBody>
      </p:sp>
    </p:spTree>
    <p:extLst>
      <p:ext uri="{BB962C8B-B14F-4D97-AF65-F5344CB8AC3E}">
        <p14:creationId xmlns:p14="http://schemas.microsoft.com/office/powerpoint/2010/main" val="14541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银河宇宙射线（</a:t>
            </a:r>
            <a:r>
              <a:rPr lang="en-US" altLang="zh-CN" dirty="0" smtClean="0"/>
              <a:t>GCR</a:t>
            </a:r>
            <a:r>
              <a:rPr lang="zh-CN" altLang="en-US" dirty="0" smtClean="0"/>
              <a:t>）</a:t>
            </a:r>
            <a:endParaRPr lang="zh-CN" altLang="en-US" dirty="0"/>
          </a:p>
        </p:txBody>
      </p:sp>
      <p:pic>
        <p:nvPicPr>
          <p:cNvPr id="4" name="图片 3"/>
          <p:cNvPicPr>
            <a:picLocks noChangeAspect="1"/>
          </p:cNvPicPr>
          <p:nvPr/>
        </p:nvPicPr>
        <p:blipFill>
          <a:blip r:embed="rId2"/>
          <a:stretch>
            <a:fillRect/>
          </a:stretch>
        </p:blipFill>
        <p:spPr>
          <a:xfrm>
            <a:off x="5575515" y="1252392"/>
            <a:ext cx="2939835" cy="4399975"/>
          </a:xfrm>
          <a:prstGeom prst="rect">
            <a:avLst/>
          </a:prstGeom>
        </p:spPr>
      </p:pic>
      <p:sp>
        <p:nvSpPr>
          <p:cNvPr id="5" name="文本框 4"/>
          <p:cNvSpPr txBox="1"/>
          <p:nvPr/>
        </p:nvSpPr>
        <p:spPr>
          <a:xfrm>
            <a:off x="7229960" y="2484572"/>
            <a:ext cx="1069383" cy="300082"/>
          </a:xfrm>
          <a:prstGeom prst="rect">
            <a:avLst/>
          </a:prstGeom>
          <a:noFill/>
        </p:spPr>
        <p:txBody>
          <a:bodyPr wrap="square" rtlCol="0">
            <a:spAutoFit/>
          </a:bodyPr>
          <a:lstStyle/>
          <a:p>
            <a:r>
              <a:rPr lang="zh-CN" altLang="en-US" sz="1350" dirty="0"/>
              <a:t>星际</a:t>
            </a:r>
          </a:p>
        </p:txBody>
      </p:sp>
      <p:sp>
        <p:nvSpPr>
          <p:cNvPr id="6" name="文本框 5"/>
          <p:cNvSpPr txBox="1"/>
          <p:nvPr/>
        </p:nvSpPr>
        <p:spPr>
          <a:xfrm>
            <a:off x="6861390" y="1848267"/>
            <a:ext cx="1069383" cy="300082"/>
          </a:xfrm>
          <a:prstGeom prst="rect">
            <a:avLst/>
          </a:prstGeom>
          <a:noFill/>
        </p:spPr>
        <p:txBody>
          <a:bodyPr wrap="square" rtlCol="0">
            <a:spAutoFit/>
          </a:bodyPr>
          <a:lstStyle/>
          <a:p>
            <a:r>
              <a:rPr lang="zh-CN" altLang="en-US" sz="1350" dirty="0"/>
              <a:t>太阳</a:t>
            </a:r>
          </a:p>
        </p:txBody>
      </p:sp>
      <p:sp>
        <p:nvSpPr>
          <p:cNvPr id="7" name="文本框 6"/>
          <p:cNvSpPr txBox="1"/>
          <p:nvPr/>
        </p:nvSpPr>
        <p:spPr>
          <a:xfrm>
            <a:off x="6044339" y="3178417"/>
            <a:ext cx="1069383" cy="300082"/>
          </a:xfrm>
          <a:prstGeom prst="rect">
            <a:avLst/>
          </a:prstGeom>
          <a:noFill/>
        </p:spPr>
        <p:txBody>
          <a:bodyPr wrap="square" rtlCol="0">
            <a:spAutoFit/>
          </a:bodyPr>
          <a:lstStyle/>
          <a:p>
            <a:r>
              <a:rPr lang="zh-CN" altLang="en-US" sz="1350" dirty="0"/>
              <a:t>银河宇宙线</a:t>
            </a:r>
          </a:p>
        </p:txBody>
      </p:sp>
      <p:sp>
        <p:nvSpPr>
          <p:cNvPr id="8" name="文本框 7"/>
          <p:cNvSpPr txBox="1"/>
          <p:nvPr/>
        </p:nvSpPr>
        <p:spPr>
          <a:xfrm>
            <a:off x="6297639" y="5652367"/>
            <a:ext cx="2196885" cy="300082"/>
          </a:xfrm>
          <a:prstGeom prst="rect">
            <a:avLst/>
          </a:prstGeom>
          <a:noFill/>
        </p:spPr>
        <p:txBody>
          <a:bodyPr wrap="square" rtlCol="0">
            <a:spAutoFit/>
          </a:bodyPr>
          <a:lstStyle/>
          <a:p>
            <a:r>
              <a:rPr lang="zh-CN" altLang="en-US" sz="1350" dirty="0"/>
              <a:t>质子立体角积分通量</a:t>
            </a:r>
          </a:p>
        </p:txBody>
      </p:sp>
      <p:pic>
        <p:nvPicPr>
          <p:cNvPr id="10" name="图片 9"/>
          <p:cNvPicPr>
            <a:picLocks noChangeAspect="1"/>
          </p:cNvPicPr>
          <p:nvPr/>
        </p:nvPicPr>
        <p:blipFill>
          <a:blip r:embed="rId3"/>
          <a:stretch>
            <a:fillRect/>
          </a:stretch>
        </p:blipFill>
        <p:spPr>
          <a:xfrm>
            <a:off x="951935" y="1337903"/>
            <a:ext cx="4114800" cy="4667250"/>
          </a:xfrm>
          <a:prstGeom prst="rect">
            <a:avLst/>
          </a:prstGeom>
        </p:spPr>
      </p:pic>
      <p:sp>
        <p:nvSpPr>
          <p:cNvPr id="11" name="矩形 10"/>
          <p:cNvSpPr/>
          <p:nvPr/>
        </p:nvSpPr>
        <p:spPr>
          <a:xfrm>
            <a:off x="682168" y="6185303"/>
            <a:ext cx="7617175" cy="369332"/>
          </a:xfrm>
          <a:prstGeom prst="rect">
            <a:avLst/>
          </a:prstGeom>
        </p:spPr>
        <p:txBody>
          <a:bodyPr wrap="square">
            <a:spAutoFit/>
          </a:bodyPr>
          <a:lstStyle/>
          <a:p>
            <a:r>
              <a:rPr lang="en-US" altLang="zh-CN" i="1" dirty="0" smtClean="0">
                <a:solidFill>
                  <a:srgbClr val="FF0000"/>
                </a:solidFill>
              </a:rPr>
              <a:t> </a:t>
            </a:r>
            <a:r>
              <a:rPr lang="en-US" altLang="zh-CN" i="1" dirty="0">
                <a:solidFill>
                  <a:srgbClr val="FF0000"/>
                </a:solidFill>
              </a:rPr>
              <a:t>C. </a:t>
            </a:r>
            <a:r>
              <a:rPr lang="en-US" altLang="zh-CN" i="1" dirty="0" err="1" smtClean="0">
                <a:solidFill>
                  <a:srgbClr val="FF0000"/>
                </a:solidFill>
              </a:rPr>
              <a:t>Patrignani</a:t>
            </a:r>
            <a:r>
              <a:rPr lang="zh-CN" altLang="en-US" i="1" dirty="0" smtClean="0">
                <a:solidFill>
                  <a:srgbClr val="FF0000"/>
                </a:solidFill>
              </a:rPr>
              <a:t>，</a:t>
            </a:r>
            <a:r>
              <a:rPr lang="en-US" altLang="zh-CN" i="1" dirty="0">
                <a:solidFill>
                  <a:srgbClr val="FF0000"/>
                </a:solidFill>
              </a:rPr>
              <a:t> Review of particle </a:t>
            </a:r>
            <a:r>
              <a:rPr lang="en-US" altLang="zh-CN" i="1" dirty="0" smtClean="0">
                <a:solidFill>
                  <a:srgbClr val="FF0000"/>
                </a:solidFill>
              </a:rPr>
              <a:t>physics, </a:t>
            </a:r>
            <a:r>
              <a:rPr lang="en-US" altLang="zh-CN" i="1" dirty="0">
                <a:solidFill>
                  <a:srgbClr val="FF0000"/>
                </a:solidFill>
              </a:rPr>
              <a:t>2016 Chinese Phys. C 40 100001 </a:t>
            </a:r>
            <a:endParaRPr lang="zh-CN" altLang="en-US" i="1" dirty="0">
              <a:solidFill>
                <a:srgbClr val="FF0000"/>
              </a:solidFill>
            </a:endParaRPr>
          </a:p>
        </p:txBody>
      </p:sp>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9" name="页脚占位符 8"/>
          <p:cNvSpPr>
            <a:spLocks noGrp="1"/>
          </p:cNvSpPr>
          <p:nvPr>
            <p:ph type="ftr" sz="quarter" idx="11"/>
          </p:nvPr>
        </p:nvSpPr>
        <p:spPr/>
        <p:txBody>
          <a:bodyPr/>
          <a:lstStyle/>
          <a:p>
            <a:r>
              <a:rPr lang="en-US" altLang="zh-CN" smtClean="0"/>
              <a:t>RadiationOnMoon</a:t>
            </a:r>
            <a:endParaRPr lang="zh-CN" altLang="en-US"/>
          </a:p>
        </p:txBody>
      </p:sp>
      <p:sp>
        <p:nvSpPr>
          <p:cNvPr id="12" name="灯片编号占位符 11"/>
          <p:cNvSpPr>
            <a:spLocks noGrp="1"/>
          </p:cNvSpPr>
          <p:nvPr>
            <p:ph type="sldNum" sz="quarter" idx="12"/>
          </p:nvPr>
        </p:nvSpPr>
        <p:spPr/>
        <p:txBody>
          <a:bodyPr/>
          <a:lstStyle/>
          <a:p>
            <a:fld id="{F2CE8D42-1D72-4FB0-9E7B-F07FF0D6FF30}" type="slidenum">
              <a:rPr lang="zh-CN" altLang="en-US" smtClean="0"/>
              <a:t>6</a:t>
            </a:fld>
            <a:endParaRPr lang="zh-CN" altLang="en-US"/>
          </a:p>
        </p:txBody>
      </p:sp>
    </p:spTree>
    <p:extLst>
      <p:ext uri="{BB962C8B-B14F-4D97-AF65-F5344CB8AC3E}">
        <p14:creationId xmlns:p14="http://schemas.microsoft.com/office/powerpoint/2010/main" val="368235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189435" y="760810"/>
            <a:ext cx="6765131" cy="5336381"/>
          </a:xfrm>
          <a:prstGeom prst="rect">
            <a:avLst/>
          </a:prstGeom>
        </p:spPr>
      </p:pic>
      <p:pic>
        <p:nvPicPr>
          <p:cNvPr id="2" name="图片 1"/>
          <p:cNvPicPr>
            <a:picLocks noChangeAspect="1"/>
          </p:cNvPicPr>
          <p:nvPr/>
        </p:nvPicPr>
        <p:blipFill>
          <a:blip r:embed="rId3"/>
          <a:stretch>
            <a:fillRect/>
          </a:stretch>
        </p:blipFill>
        <p:spPr>
          <a:xfrm>
            <a:off x="1353337" y="655359"/>
            <a:ext cx="3553723" cy="1989536"/>
          </a:xfrm>
          <a:prstGeom prst="rect">
            <a:avLst/>
          </a:prstGeom>
        </p:spPr>
      </p:pic>
      <p:sp>
        <p:nvSpPr>
          <p:cNvPr id="3" name="日期占位符 2"/>
          <p:cNvSpPr>
            <a:spLocks noGrp="1"/>
          </p:cNvSpPr>
          <p:nvPr>
            <p:ph type="dt" sz="half" idx="10"/>
          </p:nvPr>
        </p:nvSpPr>
        <p:spPr/>
        <p:txBody>
          <a:bodyPr/>
          <a:lstStyle/>
          <a:p>
            <a:r>
              <a:rPr lang="en-US" altLang="zh-CN" smtClean="0"/>
              <a:t>2021/8/23</a:t>
            </a:r>
            <a:endParaRPr lang="zh-CN" altLang="en-US"/>
          </a:p>
        </p:txBody>
      </p:sp>
      <p:sp>
        <p:nvSpPr>
          <p:cNvPr id="5" name="页脚占位符 4"/>
          <p:cNvSpPr>
            <a:spLocks noGrp="1"/>
          </p:cNvSpPr>
          <p:nvPr>
            <p:ph type="ftr" sz="quarter" idx="11"/>
          </p:nvPr>
        </p:nvSpPr>
        <p:spPr/>
        <p:txBody>
          <a:bodyPr/>
          <a:lstStyle/>
          <a:p>
            <a:r>
              <a:rPr lang="en-US" altLang="zh-CN" smtClean="0"/>
              <a:t>RadiationOnMoon</a:t>
            </a:r>
            <a:endParaRPr lang="zh-CN" altLang="en-US"/>
          </a:p>
        </p:txBody>
      </p:sp>
      <p:sp>
        <p:nvSpPr>
          <p:cNvPr id="6" name="灯片编号占位符 5"/>
          <p:cNvSpPr>
            <a:spLocks noGrp="1"/>
          </p:cNvSpPr>
          <p:nvPr>
            <p:ph type="sldNum" sz="quarter" idx="12"/>
          </p:nvPr>
        </p:nvSpPr>
        <p:spPr/>
        <p:txBody>
          <a:bodyPr/>
          <a:lstStyle/>
          <a:p>
            <a:fld id="{F2CE8D42-1D72-4FB0-9E7B-F07FF0D6FF30}" type="slidenum">
              <a:rPr lang="zh-CN" altLang="en-US" smtClean="0"/>
              <a:t>7</a:t>
            </a:fld>
            <a:endParaRPr lang="zh-CN" altLang="en-US"/>
          </a:p>
        </p:txBody>
      </p:sp>
    </p:spTree>
    <p:extLst>
      <p:ext uri="{BB962C8B-B14F-4D97-AF65-F5344CB8AC3E}">
        <p14:creationId xmlns:p14="http://schemas.microsoft.com/office/powerpoint/2010/main" val="312441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87888" y="525451"/>
            <a:ext cx="7469184" cy="4757443"/>
          </a:xfrm>
          <a:prstGeom prst="rect">
            <a:avLst/>
          </a:prstGeom>
        </p:spPr>
      </p:pic>
      <p:pic>
        <p:nvPicPr>
          <p:cNvPr id="5" name="图片 4"/>
          <p:cNvPicPr>
            <a:picLocks noChangeAspect="1"/>
          </p:cNvPicPr>
          <p:nvPr/>
        </p:nvPicPr>
        <p:blipFill>
          <a:blip r:embed="rId3"/>
          <a:stretch>
            <a:fillRect/>
          </a:stretch>
        </p:blipFill>
        <p:spPr>
          <a:xfrm>
            <a:off x="4543415" y="5486002"/>
            <a:ext cx="3649851" cy="951927"/>
          </a:xfrm>
          <a:prstGeom prst="rect">
            <a:avLst/>
          </a:prstGeom>
        </p:spPr>
      </p:pic>
      <p:sp>
        <p:nvSpPr>
          <p:cNvPr id="2" name="日期占位符 1"/>
          <p:cNvSpPr>
            <a:spLocks noGrp="1"/>
          </p:cNvSpPr>
          <p:nvPr>
            <p:ph type="dt" sz="half" idx="10"/>
          </p:nvPr>
        </p:nvSpPr>
        <p:spPr/>
        <p:txBody>
          <a:bodyPr/>
          <a:lstStyle/>
          <a:p>
            <a:r>
              <a:rPr lang="en-US" altLang="zh-CN" smtClean="0"/>
              <a:t>2021/8/23</a:t>
            </a:r>
            <a:endParaRPr lang="zh-CN" altLang="en-US"/>
          </a:p>
        </p:txBody>
      </p:sp>
      <p:sp>
        <p:nvSpPr>
          <p:cNvPr id="3" name="页脚占位符 2"/>
          <p:cNvSpPr>
            <a:spLocks noGrp="1"/>
          </p:cNvSpPr>
          <p:nvPr>
            <p:ph type="ftr" sz="quarter" idx="11"/>
          </p:nvPr>
        </p:nvSpPr>
        <p:spPr/>
        <p:txBody>
          <a:bodyPr/>
          <a:lstStyle/>
          <a:p>
            <a:r>
              <a:rPr lang="en-US" altLang="zh-CN" smtClean="0"/>
              <a:t>RadiationOnMoon</a:t>
            </a:r>
            <a:endParaRPr lang="zh-CN" altLang="en-US"/>
          </a:p>
        </p:txBody>
      </p:sp>
      <p:sp>
        <p:nvSpPr>
          <p:cNvPr id="6" name="灯片编号占位符 5"/>
          <p:cNvSpPr>
            <a:spLocks noGrp="1"/>
          </p:cNvSpPr>
          <p:nvPr>
            <p:ph type="sldNum" sz="quarter" idx="12"/>
          </p:nvPr>
        </p:nvSpPr>
        <p:spPr/>
        <p:txBody>
          <a:bodyPr/>
          <a:lstStyle/>
          <a:p>
            <a:fld id="{F2CE8D42-1D72-4FB0-9E7B-F07FF0D6FF30}" type="slidenum">
              <a:rPr lang="zh-CN" altLang="en-US" smtClean="0"/>
              <a:t>8</a:t>
            </a:fld>
            <a:endParaRPr lang="zh-CN" altLang="en-US"/>
          </a:p>
        </p:txBody>
      </p:sp>
    </p:spTree>
    <p:extLst>
      <p:ext uri="{BB962C8B-B14F-4D97-AF65-F5344CB8AC3E}">
        <p14:creationId xmlns:p14="http://schemas.microsoft.com/office/powerpoint/2010/main" val="8667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与月球相互作用（次级射线）</a:t>
            </a:r>
            <a:endParaRPr lang="zh-CN" altLang="en-US" dirty="0"/>
          </a:p>
        </p:txBody>
      </p:sp>
      <p:sp>
        <p:nvSpPr>
          <p:cNvPr id="3" name="内容占位符 2"/>
          <p:cNvSpPr>
            <a:spLocks noGrp="1"/>
          </p:cNvSpPr>
          <p:nvPr>
            <p:ph idx="1"/>
          </p:nvPr>
        </p:nvSpPr>
        <p:spPr>
          <a:xfrm>
            <a:off x="628650" y="1825625"/>
            <a:ext cx="7886700" cy="3319812"/>
          </a:xfrm>
        </p:spPr>
        <p:txBody>
          <a:bodyPr>
            <a:normAutofit fontScale="92500" lnSpcReduction="10000"/>
          </a:bodyPr>
          <a:lstStyle/>
          <a:p>
            <a:r>
              <a:rPr lang="zh-CN" altLang="en-US" dirty="0" smtClean="0"/>
              <a:t>高能宇宙射线粒子与月球相互作用</a:t>
            </a:r>
            <a:endParaRPr lang="en-US" altLang="zh-CN" dirty="0" smtClean="0"/>
          </a:p>
          <a:p>
            <a:pPr lvl="1"/>
            <a:r>
              <a:rPr lang="zh-CN" altLang="en-US" dirty="0"/>
              <a:t>银河宇宙射线和</a:t>
            </a:r>
            <a:r>
              <a:rPr lang="zh-CN" altLang="en-US" dirty="0" smtClean="0"/>
              <a:t>太阳粒子</a:t>
            </a:r>
            <a:r>
              <a:rPr lang="zh-CN" altLang="en-US" dirty="0"/>
              <a:t>事件与月壤作用均可能发生反照辐射，产生的</a:t>
            </a:r>
            <a:r>
              <a:rPr lang="zh-CN" altLang="en-US" dirty="0" smtClean="0"/>
              <a:t>次级</a:t>
            </a:r>
            <a:r>
              <a:rPr lang="zh-CN" altLang="en-US" dirty="0"/>
              <a:t>粒子是月球表面中子最主要的</a:t>
            </a:r>
            <a:r>
              <a:rPr lang="zh-CN" altLang="en-US" dirty="0" smtClean="0"/>
              <a:t>来源</a:t>
            </a:r>
            <a:endParaRPr lang="en-US" altLang="zh-CN" dirty="0" smtClean="0"/>
          </a:p>
          <a:p>
            <a:pPr lvl="1"/>
            <a:r>
              <a:rPr lang="zh-CN" altLang="en-US" dirty="0" smtClean="0"/>
              <a:t>中子剂量受</a:t>
            </a:r>
            <a:r>
              <a:rPr lang="zh-CN" altLang="en-US" dirty="0"/>
              <a:t>银河宇宙射线和太阳质子事件的影响较大。</a:t>
            </a:r>
            <a:r>
              <a:rPr lang="zh-CN" altLang="en-US" dirty="0" smtClean="0"/>
              <a:t>反照中子</a:t>
            </a:r>
            <a:r>
              <a:rPr lang="zh-CN" altLang="en-US" dirty="0"/>
              <a:t>的能量一般在 </a:t>
            </a:r>
            <a:r>
              <a:rPr lang="en-US" altLang="zh-CN" dirty="0">
                <a:solidFill>
                  <a:srgbClr val="FF0000"/>
                </a:solidFill>
              </a:rPr>
              <a:t>1</a:t>
            </a:r>
            <a:r>
              <a:rPr lang="zh-CN" altLang="en-US" dirty="0">
                <a:solidFill>
                  <a:srgbClr val="FF0000"/>
                </a:solidFill>
              </a:rPr>
              <a:t>～</a:t>
            </a:r>
            <a:r>
              <a:rPr lang="en-US" altLang="zh-CN" dirty="0">
                <a:solidFill>
                  <a:srgbClr val="FF0000"/>
                </a:solidFill>
              </a:rPr>
              <a:t>20 MeV </a:t>
            </a:r>
            <a:r>
              <a:rPr lang="zh-CN" altLang="en-US" dirty="0"/>
              <a:t>之间，产生的</a:t>
            </a:r>
            <a:r>
              <a:rPr lang="zh-CN" altLang="en-US" dirty="0" smtClean="0"/>
              <a:t>反照中子会</a:t>
            </a:r>
            <a:r>
              <a:rPr lang="zh-CN" altLang="en-US" dirty="0"/>
              <a:t>继续与土壤碰撞或衰变而损失能量，因此逸出</a:t>
            </a:r>
            <a:r>
              <a:rPr lang="zh-CN" altLang="en-US" dirty="0" smtClean="0"/>
              <a:t>月球表面</a:t>
            </a:r>
            <a:r>
              <a:rPr lang="zh-CN" altLang="en-US" dirty="0"/>
              <a:t>的中子既可能有热中子又会有快中子。不同</a:t>
            </a:r>
            <a:r>
              <a:rPr lang="zh-CN" altLang="en-US" dirty="0" smtClean="0"/>
              <a:t>辐射环境</a:t>
            </a:r>
            <a:r>
              <a:rPr lang="zh-CN" altLang="en-US" dirty="0"/>
              <a:t>反照中子对有效剂量贡献不同，当辐射环境</a:t>
            </a:r>
            <a:r>
              <a:rPr lang="zh-CN" altLang="en-US" dirty="0" smtClean="0"/>
              <a:t>主要是 </a:t>
            </a:r>
            <a:r>
              <a:rPr lang="en-US" altLang="zh-CN" dirty="0"/>
              <a:t>GCR </a:t>
            </a:r>
            <a:r>
              <a:rPr lang="zh-CN" altLang="en-US" dirty="0"/>
              <a:t>时，反照中子对有效剂量的贡献约为 </a:t>
            </a:r>
            <a:r>
              <a:rPr lang="en-US" altLang="zh-CN" dirty="0"/>
              <a:t>20%</a:t>
            </a:r>
            <a:r>
              <a:rPr lang="zh-CN" altLang="en-US" dirty="0" smtClean="0"/>
              <a:t>。</a:t>
            </a:r>
            <a:r>
              <a:rPr lang="en-US" altLang="zh-CN" dirty="0" smtClean="0"/>
              <a:t>SCR</a:t>
            </a:r>
            <a:r>
              <a:rPr lang="zh-CN" altLang="en-US" dirty="0" smtClean="0"/>
              <a:t>占</a:t>
            </a:r>
            <a:r>
              <a:rPr lang="zh-CN" altLang="en-US" dirty="0"/>
              <a:t>主导时中子对有效剂量的贡献约为</a:t>
            </a:r>
            <a:r>
              <a:rPr lang="en-US" altLang="zh-CN" dirty="0"/>
              <a:t>2</a:t>
            </a:r>
            <a:r>
              <a:rPr lang="en-US" altLang="zh-CN" dirty="0" smtClean="0"/>
              <a:t>%</a:t>
            </a:r>
            <a:r>
              <a:rPr lang="zh-CN" altLang="en-US" dirty="0" smtClean="0"/>
              <a:t>。</a:t>
            </a:r>
            <a:r>
              <a:rPr lang="zh-CN" altLang="en-US" dirty="0"/>
              <a:t/>
            </a:r>
            <a:br>
              <a:rPr lang="zh-CN" altLang="en-US" dirty="0"/>
            </a:br>
            <a:r>
              <a:rPr lang="zh-CN" altLang="en-US" dirty="0"/>
              <a:t> </a:t>
            </a:r>
            <a:endParaRPr lang="zh-CN" altLang="en-US" dirty="0" smtClean="0"/>
          </a:p>
        </p:txBody>
      </p:sp>
      <p:sp>
        <p:nvSpPr>
          <p:cNvPr id="4" name="矩形 3"/>
          <p:cNvSpPr/>
          <p:nvPr/>
        </p:nvSpPr>
        <p:spPr>
          <a:xfrm>
            <a:off x="628650" y="5034189"/>
            <a:ext cx="7600950" cy="1015663"/>
          </a:xfrm>
          <a:prstGeom prst="rect">
            <a:avLst/>
          </a:prstGeom>
        </p:spPr>
        <p:txBody>
          <a:bodyPr wrap="square">
            <a:spAutoFit/>
          </a:bodyPr>
          <a:lstStyle/>
          <a:p>
            <a:r>
              <a:rPr lang="zh-CN" altLang="en-US" sz="2000" dirty="0" smtClean="0"/>
              <a:t>另外：月球</a:t>
            </a:r>
            <a:r>
              <a:rPr lang="zh-CN" altLang="en-US" sz="2000" dirty="0"/>
              <a:t>上有天然放射性核素：钍系、铀系、钾等，这些</a:t>
            </a:r>
            <a:r>
              <a:rPr lang="zh-CN" altLang="en-US" sz="2000" dirty="0" smtClean="0"/>
              <a:t>核素的</a:t>
            </a:r>
            <a:r>
              <a:rPr lang="zh-CN" altLang="en-US" sz="2000" dirty="0"/>
              <a:t>衰变是月球上伽马射线的主要来源。月球粒子辐射环境的探测有利于人类进一步了解月球并探寻在月球建立基地的可能性 </a:t>
            </a:r>
            <a:r>
              <a:rPr lang="zh-CN" altLang="en-US" sz="2000" dirty="0" smtClean="0"/>
              <a:t>。</a:t>
            </a:r>
            <a:endParaRPr lang="zh-CN" altLang="en-US" sz="2000" dirty="0"/>
          </a:p>
        </p:txBody>
      </p:sp>
      <p:sp>
        <p:nvSpPr>
          <p:cNvPr id="5" name="日期占位符 4"/>
          <p:cNvSpPr>
            <a:spLocks noGrp="1"/>
          </p:cNvSpPr>
          <p:nvPr>
            <p:ph type="dt" sz="half" idx="10"/>
          </p:nvPr>
        </p:nvSpPr>
        <p:spPr/>
        <p:txBody>
          <a:bodyPr/>
          <a:lstStyle/>
          <a:p>
            <a:r>
              <a:rPr lang="en-US" altLang="zh-CN" smtClean="0"/>
              <a:t>2021/8/23</a:t>
            </a:r>
            <a:endParaRPr lang="zh-CN" altLang="en-US"/>
          </a:p>
        </p:txBody>
      </p:sp>
      <p:sp>
        <p:nvSpPr>
          <p:cNvPr id="6" name="页脚占位符 5"/>
          <p:cNvSpPr>
            <a:spLocks noGrp="1"/>
          </p:cNvSpPr>
          <p:nvPr>
            <p:ph type="ftr" sz="quarter" idx="11"/>
          </p:nvPr>
        </p:nvSpPr>
        <p:spPr/>
        <p:txBody>
          <a:bodyPr/>
          <a:lstStyle/>
          <a:p>
            <a:r>
              <a:rPr lang="en-US" altLang="zh-CN" smtClean="0"/>
              <a:t>RadiationOnMoon</a:t>
            </a:r>
            <a:endParaRPr lang="zh-CN" altLang="en-US"/>
          </a:p>
        </p:txBody>
      </p:sp>
      <p:sp>
        <p:nvSpPr>
          <p:cNvPr id="7" name="灯片编号占位符 6"/>
          <p:cNvSpPr>
            <a:spLocks noGrp="1"/>
          </p:cNvSpPr>
          <p:nvPr>
            <p:ph type="sldNum" sz="quarter" idx="12"/>
          </p:nvPr>
        </p:nvSpPr>
        <p:spPr/>
        <p:txBody>
          <a:bodyPr/>
          <a:lstStyle/>
          <a:p>
            <a:fld id="{F2CE8D42-1D72-4FB0-9E7B-F07FF0D6FF30}" type="slidenum">
              <a:rPr lang="zh-CN" altLang="en-US" smtClean="0"/>
              <a:t>9</a:t>
            </a:fld>
            <a:endParaRPr lang="zh-CN" altLang="en-US"/>
          </a:p>
        </p:txBody>
      </p:sp>
    </p:spTree>
    <p:extLst>
      <p:ext uri="{BB962C8B-B14F-4D97-AF65-F5344CB8AC3E}">
        <p14:creationId xmlns:p14="http://schemas.microsoft.com/office/powerpoint/2010/main" val="220887447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12417</TotalTime>
  <Words>2174</Words>
  <Application>Microsoft Office PowerPoint</Application>
  <PresentationFormat>全屏显示(4:3)</PresentationFormat>
  <Paragraphs>230</Paragraphs>
  <Slides>26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PingFang SC</vt:lpstr>
      <vt:lpstr>Times-Bold</vt:lpstr>
      <vt:lpstr>TimesNewRomanPSMT</vt:lpstr>
      <vt:lpstr>等线</vt:lpstr>
      <vt:lpstr>等线 Light</vt:lpstr>
      <vt:lpstr>宋体</vt:lpstr>
      <vt:lpstr>Arial</vt:lpstr>
      <vt:lpstr>Calibri</vt:lpstr>
      <vt:lpstr>Calibri Light</vt:lpstr>
      <vt:lpstr>Wingdings</vt:lpstr>
      <vt:lpstr>Office 主题​​</vt:lpstr>
      <vt:lpstr>月球辐射环境及探测</vt:lpstr>
      <vt:lpstr>目录</vt:lpstr>
      <vt:lpstr>月球辐射来源（原初）</vt:lpstr>
      <vt:lpstr>太阳宇宙射线（SCR）</vt:lpstr>
      <vt:lpstr>太阳宇宙射线（SCR）</vt:lpstr>
      <vt:lpstr>银河宇宙射线（GCR）</vt:lpstr>
      <vt:lpstr>PowerPoint 演示文稿</vt:lpstr>
      <vt:lpstr>PowerPoint 演示文稿</vt:lpstr>
      <vt:lpstr>与月球相互作用（次级射线）</vt:lpstr>
      <vt:lpstr>人类探月之旅</vt:lpstr>
      <vt:lpstr>月球轨道辐射探测器</vt:lpstr>
      <vt:lpstr>Clementine Charge Particle Telescope</vt:lpstr>
      <vt:lpstr>Lunar Prospector： gamma-ray spectrometer &amp; thermal and epithermal neutron detector </vt:lpstr>
      <vt:lpstr>The RADiatiOn Monitor （RADOM）</vt:lpstr>
      <vt:lpstr>Lunar Reconnaissance Orbiter  </vt:lpstr>
      <vt:lpstr>月球表面辐射探测</vt:lpstr>
      <vt:lpstr>Lunar Lander Neutrons and Dosimetry experiment </vt:lpstr>
      <vt:lpstr>Lunar Lander Neutrons and Dosimetry experiment </vt:lpstr>
      <vt:lpstr>Lunar Lander Neutrons and Dosimetry experiment </vt:lpstr>
      <vt:lpstr>Lunar Lander Neutrons and Dosimetry experiment </vt:lpstr>
      <vt:lpstr>Lunar Lander Neutrons and Dosimetry experiment </vt:lpstr>
      <vt:lpstr>Lunar Lander Neutrons and Dosimetry experiment </vt:lpstr>
      <vt:lpstr>小结</vt:lpstr>
      <vt:lpstr>未来月球基地及科学实验</vt:lpstr>
      <vt:lpstr>PowerPoint 演示文稿</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月球表面辐射环境</dc:title>
  <dc:creator>Windows 用户</dc:creator>
  <cp:lastModifiedBy>Windows 用户</cp:lastModifiedBy>
  <cp:revision>91</cp:revision>
  <dcterms:created xsi:type="dcterms:W3CDTF">2021-08-10T02:51:49Z</dcterms:created>
  <dcterms:modified xsi:type="dcterms:W3CDTF">2021-08-22T15:31:35Z</dcterms:modified>
</cp:coreProperties>
</file>