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42" r:id="rId1"/>
  </p:sldMasterIdLst>
  <p:notesMasterIdLst>
    <p:notesMasterId r:id="rId14"/>
  </p:notesMasterIdLst>
  <p:handoutMasterIdLst>
    <p:handoutMasterId r:id="rId15"/>
  </p:handoutMasterIdLst>
  <p:sldIdLst>
    <p:sldId id="403" r:id="rId2"/>
    <p:sldId id="404" r:id="rId3"/>
    <p:sldId id="405" r:id="rId4"/>
    <p:sldId id="390" r:id="rId5"/>
    <p:sldId id="395" r:id="rId6"/>
    <p:sldId id="396" r:id="rId7"/>
    <p:sldId id="394" r:id="rId8"/>
    <p:sldId id="393" r:id="rId9"/>
    <p:sldId id="392" r:id="rId10"/>
    <p:sldId id="398" r:id="rId11"/>
    <p:sldId id="401" r:id="rId12"/>
    <p:sldId id="402" r:id="rId13"/>
  </p:sldIdLst>
  <p:sldSz cx="9144000" cy="6858000" type="screen4x3"/>
  <p:notesSz cx="7099300" cy="10234613"/>
  <p:embeddedFontLst>
    <p:embeddedFont>
      <p:font typeface="Wingdings 2" panose="05020102010507070707" pitchFamily="18" charset="2"/>
      <p:regular r:id="rId16"/>
    </p:embeddedFont>
    <p:embeddedFont>
      <p:font typeface="Maiandra GD" panose="020E0502030308020204" pitchFamily="34" charset="0"/>
      <p:regular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隶书" panose="02010509060101010101" pitchFamily="49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华文宋体" panose="02010600040101010101" pitchFamily="2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华文楷体" panose="02010600040101010101" pitchFamily="2" charset="-122"/>
      <p:regular r:id="rId30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默认节" id="{4C03415F-5020-4064-8634-E437B2983D8D}">
          <p14:sldIdLst>
            <p14:sldId id="403"/>
            <p14:sldId id="404"/>
            <p14:sldId id="405"/>
            <p14:sldId id="390"/>
            <p14:sldId id="395"/>
            <p14:sldId id="396"/>
            <p14:sldId id="394"/>
            <p14:sldId id="393"/>
            <p14:sldId id="392"/>
            <p14:sldId id="398"/>
            <p14:sldId id="401"/>
            <p14:sldId id="4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CC"/>
    <a:srgbClr val="FFFF99"/>
    <a:srgbClr val="008000"/>
    <a:srgbClr val="FFCCFF"/>
    <a:srgbClr val="FFCC99"/>
    <a:srgbClr val="66FFCC"/>
    <a:srgbClr val="FF3300"/>
    <a:srgbClr val="CCFFFF"/>
    <a:srgbClr val="99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7" autoAdjust="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5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32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1745D1-DC25-48DD-951F-2A7314589C74}" type="datetimeFigureOut">
              <a:rPr lang="en-US"/>
              <a:pPr>
                <a:defRPr/>
              </a:pPr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zh-CN" altLang="en-US" smtClean="0"/>
              <a:t>近代物理系 朱莹春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14668E-69A0-49A1-8FDF-B58E7DC61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243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E7D9D0D-D902-47B4-A7B4-1C7CD210EC2A}" type="datetimeFigureOut">
              <a:rPr lang="en-US"/>
              <a:pPr>
                <a:defRPr/>
              </a:pPr>
              <a:t>4/23/2019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zh-CN" altLang="en-US" smtClean="0"/>
              <a:t>近代物理系 朱莹春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44CB8A-8223-48C9-82D1-EC4A75BD3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24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44CB8A-8223-48C9-82D1-EC4A75BD348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25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44CB8A-8223-48C9-82D1-EC4A75BD348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97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44CB8A-8223-48C9-82D1-EC4A75BD348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1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2372F7-A118-4556-8A17-44B36CEF5296}" type="datetime1">
              <a:rPr lang="en-US" altLang="zh-CN" smtClean="0"/>
              <a:t>4/23/2019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F942B-5951-4A5B-A7ED-88F092A2124C}" type="datetime1">
              <a:rPr lang="en-US" altLang="zh-CN" smtClean="0"/>
              <a:t>4/23/2019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63658A-31AC-4C20-A0EF-BBD6DF39EF59}" type="datetime1">
              <a:rPr lang="en-US" altLang="zh-CN" smtClean="0"/>
              <a:t>4/23/2019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85A9E-1134-455E-9BF1-9996A8715102}" type="datetime1">
              <a:rPr lang="en-US" altLang="zh-CN" smtClean="0"/>
              <a:t>4/23/2019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D94185-A084-444E-BC23-ABDE26804257}" type="datetime1">
              <a:rPr lang="en-US" altLang="zh-CN" smtClean="0"/>
              <a:t>4/23/2019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27B544-3565-4A30-A9CF-844C9403F4D4}" type="datetime1">
              <a:rPr lang="en-US" altLang="zh-CN" smtClean="0"/>
              <a:t>4/23/2019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F6E249-07A3-4B43-908C-587B18AC26D4}" type="datetime1">
              <a:rPr lang="en-US" altLang="zh-CN" smtClean="0"/>
              <a:t>4/23/2019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2793D1-6310-41CF-8458-DA4B678B60E6}" type="datetime1">
              <a:rPr lang="en-US" altLang="zh-CN" smtClean="0"/>
              <a:t>4/23/2019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41EB1C-76C0-4C84-910B-854DE224894A}" type="datetime1">
              <a:rPr lang="en-US" altLang="zh-CN" smtClean="0"/>
              <a:t>4/23/2019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A2FACB-9B8A-43F9-A778-F0769F5E2A80}" type="datetime1">
              <a:rPr lang="en-US" altLang="zh-CN" smtClean="0"/>
              <a:t>4/23/2019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2F99F-215B-4801-82B4-D1ABC296092C}" type="datetime1">
              <a:rPr lang="en-US" altLang="zh-CN" smtClean="0"/>
              <a:t>4/23/2019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0122C5-DAED-413E-8C1B-AE16B48D6700}" type="datetime1">
              <a:rPr lang="en-US" altLang="zh-CN" smtClean="0"/>
              <a:t>4/23/2019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A59849-3861-45B3-928E-43E26A0AEC20}" type="datetime1">
              <a:rPr lang="en-US" altLang="zh-CN" smtClean="0"/>
              <a:t>4/23/2019</a:t>
            </a:fld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387625" y="663461"/>
            <a:ext cx="801093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讨论议题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35326" y="1863238"/>
            <a:ext cx="4488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I. 2020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年实验室评估准备</a:t>
            </a:r>
            <a:endParaRPr lang="zh-CN" altLang="en-US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35326" y="2784023"/>
            <a:ext cx="527900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II. 2019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年会议准备工作</a:t>
            </a:r>
            <a:endParaRPr lang="en-US" altLang="zh-CN" sz="28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1.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半导体探测器合作组年会</a:t>
            </a:r>
            <a:endParaRPr lang="en-US" altLang="zh-CN" sz="28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2.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先进气体探测器合作组年会</a:t>
            </a:r>
            <a:endParaRPr lang="en-US" altLang="zh-CN" sz="28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3.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实验室战略研讨会</a:t>
            </a:r>
            <a:endParaRPr lang="zh-CN" altLang="en-US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35326" y="4892809"/>
            <a:ext cx="3321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III.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实验室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LOGO</a:t>
            </a:r>
            <a:endParaRPr lang="zh-CN" altLang="en-US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61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529BA2-3402-4363-9FED-51708BB26E39}" type="datetime1">
              <a:rPr lang="en-US" altLang="zh-CN" smtClean="0"/>
              <a:t>4/23/2019</a:t>
            </a:fld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159026" y="339402"/>
            <a:ext cx="1197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+mn-ea"/>
                <a:ea typeface="+mn-ea"/>
              </a:rPr>
              <a:t>设计</a:t>
            </a:r>
            <a:r>
              <a:rPr lang="en-US" altLang="zh-CN" sz="3200" dirty="0" smtClean="0">
                <a:solidFill>
                  <a:srgbClr val="FF0000"/>
                </a:solidFill>
                <a:latin typeface="+mn-ea"/>
                <a:ea typeface="+mn-ea"/>
              </a:rPr>
              <a:t>7</a:t>
            </a:r>
            <a:endParaRPr lang="zh-CN" altLang="en-US" sz="3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6" name="图片 5" descr="D:\实验室\核探测与核电子学国家重点实验室\实验室LOGO\严雄波\log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78" y="339402"/>
            <a:ext cx="3463787" cy="33181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566529" y="3631316"/>
            <a:ext cx="82892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0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设计说明</a:t>
            </a:r>
            <a:r>
              <a:rPr lang="zh-CN" altLang="zh-CN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：</a:t>
            </a:r>
            <a:endParaRPr lang="en-US" altLang="zh-CN" sz="2000" kern="0" dirty="0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en-US" altLang="zh-CN" sz="20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.</a:t>
            </a:r>
            <a:r>
              <a:rPr lang="zh-CN" altLang="zh-CN" sz="20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可以看出子母组合</a:t>
            </a:r>
            <a:r>
              <a:rPr lang="en-US" altLang="zh-CN" sz="20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 SKLPDE</a:t>
            </a:r>
            <a:r>
              <a:rPr lang="zh-CN" altLang="zh-CN" sz="20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，</a:t>
            </a:r>
            <a:r>
              <a:rPr lang="en-US" altLang="zh-CN" sz="20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USTC</a:t>
            </a:r>
            <a:r>
              <a:rPr lang="zh-CN" altLang="zh-CN" sz="20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，</a:t>
            </a:r>
            <a:r>
              <a:rPr lang="en-US" altLang="zh-CN" sz="20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IHEP</a:t>
            </a:r>
            <a:r>
              <a:rPr lang="zh-CN" altLang="zh-CN" sz="20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等，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000" kern="0" dirty="0">
                <a:solidFill>
                  <a:srgbClr val="000000"/>
                </a:solidFill>
                <a:latin typeface="微软雅黑" panose="020B0503020204020204" pitchFamily="34" charset="-122"/>
                <a:cs typeface="宋体" panose="02010600030101010101" pitchFamily="2" charset="-122"/>
              </a:rPr>
              <a:t>2.</a:t>
            </a:r>
            <a:r>
              <a:rPr lang="zh-CN" altLang="zh-CN" sz="20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整体为探测器模型，正负电子（红蓝光束）对撞。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000" kern="0" dirty="0">
                <a:solidFill>
                  <a:srgbClr val="000000"/>
                </a:solidFill>
                <a:latin typeface="微软雅黑" panose="020B0503020204020204" pitchFamily="34" charset="-122"/>
                <a:cs typeface="宋体" panose="02010600030101010101" pitchFamily="2" charset="-122"/>
              </a:rPr>
              <a:t>3. </a:t>
            </a:r>
            <a:r>
              <a:rPr lang="zh-CN" altLang="zh-CN" sz="20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产生不同带电，不带电粒子；</a:t>
            </a:r>
            <a:r>
              <a:rPr lang="en-US" altLang="zh-CN" sz="20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S</a:t>
            </a:r>
            <a:r>
              <a:rPr lang="zh-CN" altLang="zh-CN" sz="20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带电粒子在磁场中偏转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000" kern="0" dirty="0">
                <a:solidFill>
                  <a:srgbClr val="000000"/>
                </a:solidFill>
                <a:latin typeface="微软雅黑" panose="020B0503020204020204" pitchFamily="34" charset="-122"/>
                <a:cs typeface="宋体" panose="02010600030101010101" pitchFamily="2" charset="-122"/>
              </a:rPr>
              <a:t>4.</a:t>
            </a:r>
            <a:r>
              <a:rPr lang="zh-CN" altLang="zh-CN" sz="20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核辐射标志，让人很容易联想“核”，并且粒子在探测器中雪崩放大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kern="0" dirty="0">
                <a:solidFill>
                  <a:srgbClr val="000000"/>
                </a:solidFill>
                <a:latin typeface="微软雅黑" panose="020B0503020204020204" pitchFamily="34" charset="-122"/>
                <a:cs typeface="宋体" panose="02010600030101010101" pitchFamily="2" charset="-122"/>
              </a:rPr>
              <a:t>5. </a:t>
            </a:r>
            <a:r>
              <a:rPr lang="zh-CN" altLang="zh-CN" sz="20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字母也可联想</a:t>
            </a:r>
            <a:r>
              <a:rPr lang="en-US" altLang="zh-CN" sz="2000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e,k</a:t>
            </a:r>
            <a:r>
              <a:rPr lang="en-US" altLang="zh-CN" sz="20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, pi, </a:t>
            </a:r>
            <a:r>
              <a:rPr lang="en-US" altLang="zh-CN" sz="2000" kern="0" dirty="0" err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u,s,d</a:t>
            </a:r>
            <a:r>
              <a:rPr lang="zh-CN" altLang="zh-CN" sz="20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等基本粒子。</a:t>
            </a:r>
            <a:endParaRPr lang="zh-CN" altLang="zh-CN" sz="2000" kern="1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98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6A7795-8453-4DC8-B5EE-5A3B32617D5A}" type="datetime1">
              <a:rPr lang="en-US" altLang="zh-CN" smtClean="0"/>
              <a:t>4/23/2019</a:t>
            </a:fld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159026" y="339402"/>
            <a:ext cx="1197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+mn-ea"/>
                <a:ea typeface="+mn-ea"/>
              </a:rPr>
              <a:t>设计</a:t>
            </a:r>
            <a:r>
              <a:rPr lang="en-US" altLang="zh-CN" sz="3200" dirty="0">
                <a:solidFill>
                  <a:srgbClr val="FF0000"/>
                </a:solidFill>
                <a:latin typeface="+mn-ea"/>
                <a:ea typeface="+mn-ea"/>
              </a:rPr>
              <a:t>8</a:t>
            </a:r>
            <a:endParaRPr lang="zh-CN" altLang="en-US" sz="3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886" y="631789"/>
            <a:ext cx="4353339" cy="43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03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0763C1-20E4-4430-BB57-ED2D88330017}" type="datetime1">
              <a:rPr lang="en-US" altLang="zh-CN" smtClean="0"/>
              <a:t>4/23/2019</a:t>
            </a:fld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44" y="931379"/>
            <a:ext cx="3552825" cy="35242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837" y="931379"/>
            <a:ext cx="3514725" cy="39909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9026" y="339402"/>
            <a:ext cx="1197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+mn-ea"/>
                <a:ea typeface="+mn-ea"/>
              </a:rPr>
              <a:t>设计</a:t>
            </a:r>
            <a:r>
              <a:rPr lang="en-US" altLang="zh-CN" sz="3200" dirty="0" smtClean="0">
                <a:solidFill>
                  <a:srgbClr val="FF0000"/>
                </a:solidFill>
                <a:latin typeface="+mn-ea"/>
                <a:ea typeface="+mn-ea"/>
              </a:rPr>
              <a:t>9</a:t>
            </a:r>
            <a:endParaRPr lang="zh-CN" altLang="en-US" sz="3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847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A59849-3861-45B3-928E-43E26A0AEC20}" type="datetime1">
              <a:rPr lang="en-US" altLang="zh-CN" smtClean="0"/>
              <a:t>4/23/2019</a:t>
            </a:fld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文本框 5"/>
          <p:cNvSpPr txBox="1"/>
          <p:nvPr/>
        </p:nvSpPr>
        <p:spPr>
          <a:xfrm>
            <a:off x="218661" y="431738"/>
            <a:ext cx="835880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I. 2020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年实验室评估准备</a:t>
            </a:r>
            <a:endParaRPr lang="zh-CN" altLang="en-US" sz="32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8046" y="1163539"/>
            <a:ext cx="790426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SzPct val="75000"/>
            </a:pPr>
            <a:r>
              <a:rPr lang="zh-CN" altLang="en-US" sz="2400" dirty="0">
                <a:solidFill>
                  <a:srgbClr val="A50021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  <a:sym typeface="Wingdings 2" panose="05020102010507070707" pitchFamily="18" charset="2"/>
              </a:rPr>
              <a:t></a:t>
            </a:r>
            <a:r>
              <a:rPr lang="zh-CN" altLang="en-US" sz="2400" dirty="0" smtClean="0">
                <a:solidFill>
                  <a:srgbClr val="0E0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  <a:sym typeface="Wingdings 2" panose="05020102010507070707" pitchFamily="18" charset="2"/>
              </a:rPr>
              <a:t>适应国家对实验室的新要求</a:t>
            </a:r>
            <a:endParaRPr lang="en-US" altLang="zh-CN" sz="2400" dirty="0" smtClean="0">
              <a:solidFill>
                <a:srgbClr val="0E00C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marL="800100" lvl="1" indent="-342900">
              <a:spcBef>
                <a:spcPts val="1200"/>
              </a:spcBef>
              <a:buSzPct val="75000"/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0E0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  <a:sym typeface="Wingdings 2" panose="05020102010507070707" pitchFamily="18" charset="2"/>
              </a:rPr>
              <a:t>凝练研究课题，集中力量做大事</a:t>
            </a:r>
            <a:endParaRPr lang="en-US" altLang="zh-CN" sz="2000" dirty="0" smtClean="0">
              <a:solidFill>
                <a:srgbClr val="0E00C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marL="800100" lvl="1" indent="-342900">
              <a:spcBef>
                <a:spcPts val="1200"/>
              </a:spcBef>
              <a:buSzPct val="75000"/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0E0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  <a:sym typeface="Wingdings 2" panose="05020102010507070707" pitchFamily="18" charset="2"/>
              </a:rPr>
              <a:t>学科建设与有组织地部署科研</a:t>
            </a:r>
            <a:endParaRPr lang="en-US" altLang="zh-CN" sz="2000" dirty="0" smtClean="0">
              <a:solidFill>
                <a:srgbClr val="0E00C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marL="800100" lvl="1" indent="-342900">
              <a:spcBef>
                <a:spcPts val="1200"/>
              </a:spcBef>
              <a:buSzPct val="75000"/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0E0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  <a:sym typeface="Wingdings 2" panose="05020102010507070707" pitchFamily="18" charset="2"/>
              </a:rPr>
              <a:t>人才培养与队伍建设，特别是学术支撑队伍建设</a:t>
            </a:r>
            <a:endParaRPr lang="en-US" altLang="zh-CN" sz="2000" dirty="0" smtClean="0">
              <a:solidFill>
                <a:srgbClr val="0E00C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marL="800100" lvl="1" indent="-342900">
              <a:spcBef>
                <a:spcPts val="1200"/>
              </a:spcBef>
              <a:buSzPct val="75000"/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0E0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  <a:sym typeface="Wingdings 2" panose="05020102010507070707" pitchFamily="18" charset="2"/>
              </a:rPr>
              <a:t>评价机制，</a:t>
            </a:r>
            <a:r>
              <a:rPr lang="en-US" altLang="zh-CN" sz="2000" dirty="0" smtClean="0">
                <a:solidFill>
                  <a:srgbClr val="0E0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  <a:sym typeface="Wingdings 2" panose="05020102010507070707" pitchFamily="18" charset="2"/>
              </a:rPr>
              <a:t>0-1</a:t>
            </a:r>
            <a:r>
              <a:rPr lang="zh-CN" altLang="en-US" sz="2000" dirty="0" smtClean="0">
                <a:solidFill>
                  <a:srgbClr val="0E0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  <a:sym typeface="Wingdings 2" panose="05020102010507070707" pitchFamily="18" charset="2"/>
              </a:rPr>
              <a:t>原始创新，卡脖子的关键技术攻关</a:t>
            </a:r>
            <a:endParaRPr lang="en-US" altLang="zh-CN" sz="2000" dirty="0" smtClean="0">
              <a:solidFill>
                <a:srgbClr val="0E00C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>
              <a:spcBef>
                <a:spcPts val="1200"/>
              </a:spcBef>
              <a:buSzPct val="75000"/>
            </a:pPr>
            <a:r>
              <a:rPr lang="zh-CN" altLang="en-US" sz="2400" dirty="0">
                <a:solidFill>
                  <a:srgbClr val="A50021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  <a:sym typeface="Wingdings 2" panose="05020102010507070707" pitchFamily="18" charset="2"/>
              </a:rPr>
              <a:t></a:t>
            </a:r>
            <a:r>
              <a:rPr lang="zh-CN" altLang="en-US" sz="2400" dirty="0" smtClean="0">
                <a:solidFill>
                  <a:srgbClr val="0E0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尽快启动</a:t>
            </a:r>
            <a:r>
              <a:rPr lang="en-US" altLang="zh-CN" sz="2400" dirty="0" smtClean="0">
                <a:solidFill>
                  <a:srgbClr val="0E0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2020</a:t>
            </a:r>
            <a:r>
              <a:rPr lang="zh-CN" altLang="en-US" sz="2400" dirty="0">
                <a:solidFill>
                  <a:srgbClr val="0E0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年科技部</a:t>
            </a:r>
            <a:r>
              <a:rPr lang="zh-CN" altLang="en-US" sz="2400" dirty="0" smtClean="0">
                <a:solidFill>
                  <a:srgbClr val="0E0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评估的各项准备</a:t>
            </a:r>
            <a:endParaRPr lang="en-US" altLang="zh-CN" sz="2400" dirty="0">
              <a:solidFill>
                <a:srgbClr val="0E00C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0E0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到</a:t>
            </a:r>
            <a:r>
              <a:rPr lang="zh-CN" altLang="en-US" sz="2000" dirty="0">
                <a:solidFill>
                  <a:srgbClr val="0E0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其他国家重点实验室学习调研</a:t>
            </a:r>
            <a:endParaRPr lang="en-US" altLang="zh-CN" sz="2000" dirty="0">
              <a:solidFill>
                <a:srgbClr val="0E00C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0E0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成立</a:t>
            </a:r>
            <a:r>
              <a:rPr lang="zh-CN" altLang="en-US" sz="2000" dirty="0">
                <a:solidFill>
                  <a:srgbClr val="0E0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总结报告</a:t>
            </a:r>
            <a:r>
              <a:rPr lang="zh-CN" altLang="en-US" sz="2000" dirty="0" smtClean="0">
                <a:solidFill>
                  <a:srgbClr val="0E0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组、</a:t>
            </a:r>
            <a:r>
              <a:rPr lang="zh-CN" altLang="en-US" sz="2000" dirty="0">
                <a:solidFill>
                  <a:srgbClr val="0E0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代表性成果组、附件材料组、仪器设备组、</a:t>
            </a:r>
            <a:endParaRPr lang="en-US" altLang="zh-CN" sz="2000" dirty="0" smtClean="0">
              <a:solidFill>
                <a:srgbClr val="0E00C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</a:pPr>
            <a:r>
              <a:rPr lang="en-US" altLang="zh-CN" sz="2000" dirty="0">
                <a:solidFill>
                  <a:srgbClr val="0E0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E0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2000" dirty="0" smtClean="0">
                <a:solidFill>
                  <a:srgbClr val="0E0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宣传组、</a:t>
            </a:r>
            <a:r>
              <a:rPr lang="zh-CN" altLang="en-US" sz="2000" dirty="0">
                <a:solidFill>
                  <a:srgbClr val="0E0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网络组、接待</a:t>
            </a:r>
            <a:r>
              <a:rPr lang="zh-CN" altLang="en-US" sz="2000" dirty="0" smtClean="0">
                <a:solidFill>
                  <a:srgbClr val="0E0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组（向优冲刺）</a:t>
            </a:r>
            <a:endParaRPr lang="en-US" altLang="zh-CN" sz="2000" dirty="0">
              <a:solidFill>
                <a:srgbClr val="0E00C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0E0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听取学术委员会的指导建议</a:t>
            </a:r>
            <a:endParaRPr lang="en-US" altLang="zh-CN" sz="2000" dirty="0">
              <a:solidFill>
                <a:srgbClr val="0E00C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CN" altLang="en-US" sz="2400" dirty="0" smtClean="0">
                <a:solidFill>
                  <a:srgbClr val="A50021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  <a:sym typeface="Wingdings 2" panose="05020102010507070707" pitchFamily="18" charset="2"/>
              </a:rPr>
              <a:t> </a:t>
            </a:r>
            <a:r>
              <a:rPr lang="zh-CN" altLang="en-US" sz="2400" dirty="0" smtClean="0">
                <a:solidFill>
                  <a:srgbClr val="0E0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科大实验室</a:t>
            </a:r>
            <a:r>
              <a:rPr lang="zh-CN" altLang="en-US" sz="2400" dirty="0">
                <a:solidFill>
                  <a:srgbClr val="0E00C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装修、搬迁</a:t>
            </a:r>
            <a:endParaRPr lang="en-US" altLang="zh-CN" sz="2400" dirty="0">
              <a:solidFill>
                <a:srgbClr val="0E00C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30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A59849-3861-45B3-928E-43E26A0AEC20}" type="datetime1">
              <a:rPr lang="en-US" altLang="zh-CN" smtClean="0"/>
              <a:t>4/23/2019</a:t>
            </a:fld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文本框 5"/>
          <p:cNvSpPr txBox="1"/>
          <p:nvPr/>
        </p:nvSpPr>
        <p:spPr>
          <a:xfrm>
            <a:off x="218661" y="431738"/>
            <a:ext cx="835880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II. 2019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年会议准备工作</a:t>
            </a:r>
            <a:endParaRPr lang="zh-CN" altLang="en-US" sz="32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7687" y="3274569"/>
            <a:ext cx="483016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.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先进气体探测器合作组年会</a:t>
            </a:r>
            <a:endParaRPr lang="en-US" altLang="zh-CN" sz="28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地点：东莞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CSNS</a:t>
            </a:r>
          </a:p>
          <a:p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时间窗口：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2019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11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7687" y="4914731"/>
            <a:ext cx="672491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.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实验室战略研讨会</a:t>
            </a:r>
            <a:endParaRPr lang="en-US" altLang="zh-CN" sz="28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dirty="0" smtClean="0">
                <a:latin typeface="+mn-ea"/>
                <a:ea typeface="+mn-ea"/>
              </a:rPr>
              <a:t>    </a:t>
            </a:r>
            <a:r>
              <a:rPr lang="zh-CN" altLang="zh-CN" sz="2400" dirty="0" smtClean="0">
                <a:latin typeface="+mn-ea"/>
                <a:ea typeface="+mn-ea"/>
              </a:rPr>
              <a:t>地点</a:t>
            </a:r>
            <a:r>
              <a:rPr lang="zh-CN" altLang="zh-CN" sz="2400" dirty="0">
                <a:latin typeface="+mn-ea"/>
                <a:ea typeface="+mn-ea"/>
              </a:rPr>
              <a:t>：东莞，</a:t>
            </a:r>
            <a:r>
              <a:rPr lang="zh-CN" altLang="zh-CN" sz="2400" dirty="0" smtClean="0">
                <a:latin typeface="+mn-ea"/>
                <a:ea typeface="+mn-ea"/>
              </a:rPr>
              <a:t>中科院高能物理研究所东莞分部 </a:t>
            </a:r>
            <a:endParaRPr lang="zh-CN" altLang="zh-CN" sz="2400" dirty="0">
              <a:latin typeface="+mn-ea"/>
              <a:ea typeface="+mn-ea"/>
            </a:endParaRPr>
          </a:p>
          <a:p>
            <a:r>
              <a:rPr lang="en-US" altLang="zh-CN" sz="2400" dirty="0" smtClean="0">
                <a:latin typeface="+mn-ea"/>
                <a:ea typeface="+mn-ea"/>
              </a:rPr>
              <a:t>    </a:t>
            </a: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时间</a:t>
            </a: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窗口：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2019 </a:t>
            </a: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10 </a:t>
            </a: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11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7687" y="1435614"/>
            <a:ext cx="447109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半导体探测器合作组年会</a:t>
            </a:r>
            <a:endParaRPr lang="en-US" altLang="zh-CN" sz="28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地点：科大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时间窗口：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2019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9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920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DD399C-992C-4663-8246-670E6953AC60}" type="datetime1">
              <a:rPr lang="en-US" altLang="zh-CN" smtClean="0"/>
              <a:t>4/23/2019</a:t>
            </a:fld>
            <a:endParaRPr lang="en-US"/>
          </a:p>
        </p:txBody>
      </p:sp>
      <p:sp>
        <p:nvSpPr>
          <p:cNvPr id="6" name="文本框 5"/>
          <p:cNvSpPr txBox="1"/>
          <p:nvPr/>
        </p:nvSpPr>
        <p:spPr>
          <a:xfrm>
            <a:off x="159026" y="1248491"/>
            <a:ext cx="1197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+mn-ea"/>
                <a:ea typeface="+mn-ea"/>
              </a:rPr>
              <a:t>设计</a:t>
            </a:r>
            <a:r>
              <a:rPr lang="en-US" altLang="zh-CN" sz="3200" dirty="0" smtClean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zh-CN" altLang="en-US" sz="3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9" name="图片 8" descr="D:\实验室\核探测与核电子学国家重点实验室\实验室LOGO\董静\SKL logo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80" y="2175110"/>
            <a:ext cx="8051037" cy="17126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566531" y="4102601"/>
            <a:ext cx="801093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000" dirty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设计说明：</a:t>
            </a:r>
            <a:endParaRPr lang="zh-CN" altLang="zh-CN"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cs typeface="宋体" panose="02010600030101010101" pitchFamily="2" charset="-122"/>
              </a:rPr>
              <a:t>1.</a:t>
            </a:r>
            <a:r>
              <a:rPr lang="zh-CN" altLang="zh-CN" sz="2000" dirty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大写的‘</a:t>
            </a:r>
            <a:r>
              <a:rPr lang="en-US" altLang="zh-CN" sz="2000" dirty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SKL</a:t>
            </a:r>
            <a:r>
              <a:rPr lang="zh-CN" altLang="zh-CN" sz="2000" dirty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’代表</a:t>
            </a:r>
            <a:r>
              <a:rPr lang="en-US" altLang="zh-CN" sz="2000" dirty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 State key lab</a:t>
            </a:r>
            <a:r>
              <a:rPr lang="zh-CN" altLang="zh-CN" sz="2000" dirty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，国家重点实验室，</a:t>
            </a:r>
            <a:endParaRPr lang="zh-CN" altLang="zh-CN"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cs typeface="宋体" panose="02010600030101010101" pitchFamily="2" charset="-122"/>
              </a:rPr>
              <a:t>2.</a:t>
            </a:r>
            <a:r>
              <a:rPr lang="zh-CN" altLang="zh-CN" sz="2000" dirty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小写的文字是表示我们核探测与核电子学，但我们因为基本上是粒子物理比较多，所以写成</a:t>
            </a:r>
            <a:r>
              <a:rPr lang="en-US" altLang="zh-CN" sz="2000" dirty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particle detection and electric</a:t>
            </a:r>
            <a:r>
              <a:rPr lang="zh-CN" altLang="zh-CN" sz="2000" dirty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zh-CN"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8661" y="431738"/>
            <a:ext cx="835880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III. 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实验室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LOGO</a:t>
            </a:r>
            <a:endParaRPr lang="zh-CN" altLang="en-US" sz="32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145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5983BB-CDDB-4494-A4DA-637B7E6E9BB5}" type="datetime1">
              <a:rPr lang="en-US" altLang="zh-CN" smtClean="0"/>
              <a:t>4/23/2019</a:t>
            </a:fld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159026" y="339402"/>
            <a:ext cx="1197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+mn-ea"/>
                <a:ea typeface="+mn-ea"/>
              </a:rPr>
              <a:t>设计</a:t>
            </a:r>
            <a:r>
              <a:rPr lang="en-US" altLang="zh-CN" sz="3200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zh-CN" altLang="en-US" sz="3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6" name="图片 5" descr="D:\实验室\核探测与核电子学国家重点实验室\实验室LOGO\梁晓华\核探测与核电子学国家重点实验室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790" y="503995"/>
            <a:ext cx="7161557" cy="42369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378200" y="3612895"/>
            <a:ext cx="81401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935990" algn="l"/>
              </a:tabLst>
            </a:pPr>
            <a:r>
              <a:rPr lang="zh-CN" altLang="zh-CN" sz="2000" dirty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设计说明：</a:t>
            </a:r>
            <a:r>
              <a:rPr lang="en-US" altLang="zh-CN" sz="2000" dirty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	</a:t>
            </a:r>
            <a:endParaRPr lang="zh-CN" altLang="zh-CN"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zh-CN" sz="2000" dirty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）取形于人的眼睛，意味着我们要通过核探测和核电子学的技术</a:t>
            </a:r>
            <a:r>
              <a:rPr lang="zh-CN" altLang="zh-CN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窥视</a:t>
            </a:r>
            <a:r>
              <a:rPr lang="en-US" altLang="zh-CN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  </a:t>
            </a:r>
            <a:r>
              <a:rPr lang="zh-CN" altLang="zh-CN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终极</a:t>
            </a:r>
            <a:r>
              <a:rPr lang="zh-CN" altLang="zh-CN" sz="2000" dirty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理论的秘密；</a:t>
            </a:r>
            <a:r>
              <a:rPr lang="en-US" altLang="zh-CN" sz="2000" dirty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zh-CN" sz="2000" dirty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）形状像对撞机谱仪的横截面，代表重点实验室的重要应用领域；</a:t>
            </a:r>
            <a:endParaRPr lang="zh-CN" altLang="zh-CN"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cs typeface="宋体" panose="02010600030101010101" pitchFamily="2" charset="-122"/>
              </a:rPr>
              <a:t>3</a:t>
            </a:r>
            <a:r>
              <a:rPr lang="zh-CN" altLang="zh-CN" sz="2000" dirty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）形同宇宙大爆炸后空间膨胀的辐射景象，既是重点实验室空间研究的领域之一，也是终极物理验证的源头所在。</a:t>
            </a:r>
            <a:endParaRPr lang="zh-CN" altLang="zh-CN"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49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1F08D7-D5C2-412A-A956-4AFE41BABE79}" type="datetime1">
              <a:rPr lang="en-US" altLang="zh-CN" smtClean="0"/>
              <a:t>4/23/2019</a:t>
            </a:fld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159026" y="339402"/>
            <a:ext cx="1197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+mn-ea"/>
                <a:ea typeface="+mn-ea"/>
              </a:rPr>
              <a:t>设计</a:t>
            </a:r>
            <a:r>
              <a:rPr lang="en-US" altLang="zh-CN" sz="3200" dirty="0" smtClean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zh-CN" altLang="en-US" sz="3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6" name="图片 5" descr="D:\实验室\核探测与核电子学国家重点实验室\实验室LOGO\梁志均\logo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565" y="631789"/>
            <a:ext cx="3928235" cy="30059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757908" y="4107454"/>
            <a:ext cx="7421996" cy="95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000" dirty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设计说明：</a:t>
            </a:r>
            <a:endParaRPr lang="zh-CN" altLang="zh-CN"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000" dirty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圆形蓝色代表核电子学的电路。黑色的曲线代表探测器信号。</a:t>
            </a:r>
            <a:endParaRPr lang="zh-CN" altLang="zh-CN"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0830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A6F54-FE5D-4BF0-BA2C-56BDA3600843}" type="datetime1">
              <a:rPr lang="en-US" altLang="zh-CN" smtClean="0"/>
              <a:t>4/23/2019</a:t>
            </a:fld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159026" y="339402"/>
            <a:ext cx="1197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+mn-ea"/>
                <a:ea typeface="+mn-ea"/>
              </a:rPr>
              <a:t>设计</a:t>
            </a:r>
            <a:r>
              <a:rPr lang="en-US" altLang="zh-CN" sz="3200" dirty="0">
                <a:solidFill>
                  <a:srgbClr val="FF0000"/>
                </a:solidFill>
                <a:latin typeface="+mn-ea"/>
                <a:ea typeface="+mn-ea"/>
              </a:rPr>
              <a:t>4</a:t>
            </a:r>
            <a:endParaRPr lang="zh-CN" altLang="en-US" sz="3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6" name="图片 5" descr="D:\实验室\核探测与核电子学国家重点实验室\实验室LOGO\森特尔\图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809" y="185572"/>
            <a:ext cx="3024781" cy="3034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 descr="D:\实验室\核探测与核电子学国家重点实验室\实验室LOGO\森特尔\图\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" y="2847964"/>
            <a:ext cx="8388626" cy="1753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 descr="D:\实验室\核探测与核电子学国家重点实验室\实验室LOGO\森特尔\图\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" y="4701208"/>
            <a:ext cx="8388626" cy="1754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934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EFE81-CFAE-4338-BB9E-F078CB8CFED7}" type="datetime1">
              <a:rPr lang="en-US" altLang="zh-CN" smtClean="0"/>
              <a:t>4/23/2019</a:t>
            </a:fld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159026" y="339402"/>
            <a:ext cx="1197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+mn-ea"/>
                <a:ea typeface="+mn-ea"/>
              </a:rPr>
              <a:t>设计</a:t>
            </a:r>
            <a:r>
              <a:rPr lang="en-US" altLang="zh-CN" sz="3200" dirty="0">
                <a:solidFill>
                  <a:srgbClr val="FF0000"/>
                </a:solidFill>
                <a:latin typeface="+mn-ea"/>
                <a:ea typeface="+mn-ea"/>
              </a:rPr>
              <a:t>5</a:t>
            </a:r>
            <a:endParaRPr lang="zh-CN" altLang="en-US" sz="3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6" name="图片 5" descr="D:\实验室\核探测与核电子学国家重点实验室\实验室LOGO\史欣\sklpde-logo-xshi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4" y="924177"/>
            <a:ext cx="5274310" cy="56826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5983357" y="1369430"/>
            <a:ext cx="28922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设计说明</a:t>
            </a:r>
            <a:r>
              <a:rPr lang="zh-CN" altLang="zh-CN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：</a:t>
            </a:r>
            <a:endParaRPr lang="en-US" altLang="zh-CN" sz="2000" dirty="0" smtClean="0">
              <a:solidFill>
                <a:srgbClr val="000000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整体</a:t>
            </a:r>
            <a:r>
              <a:rPr lang="zh-CN" altLang="zh-CN" sz="2000" dirty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是一个原子核结构，体现实验室名称中的两个“核”字，中心的“</a:t>
            </a:r>
            <a:r>
              <a:rPr lang="en-US" altLang="zh-CN" sz="2000" dirty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P</a:t>
            </a:r>
            <a:r>
              <a:rPr lang="zh-CN" altLang="zh-CN" sz="2000" dirty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” </a:t>
            </a:r>
            <a:r>
              <a:rPr lang="zh-CN" altLang="zh-CN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隐含</a:t>
            </a:r>
            <a:r>
              <a:rPr lang="zh-CN" altLang="en-US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“</a:t>
            </a:r>
            <a:r>
              <a:rPr lang="en-US" altLang="zh-CN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Physics</a:t>
            </a:r>
            <a:r>
              <a:rPr lang="zh-CN" altLang="zh-CN" sz="2000" dirty="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”，五个围绕的电子与带状径迹体现 “探测”与“电子学”的相辅相成关系</a:t>
            </a:r>
            <a:endParaRPr lang="zh-CN" altLang="zh-CN"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8864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96EA5-0327-4D2B-B9BD-4960DB42FF74}" type="datetime1">
              <a:rPr lang="en-US" altLang="zh-CN" smtClean="0"/>
              <a:t>4/23/2019</a:t>
            </a:fld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159026" y="339402"/>
            <a:ext cx="1197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+mn-ea"/>
                <a:ea typeface="+mn-ea"/>
              </a:rPr>
              <a:t>设计</a:t>
            </a:r>
            <a:r>
              <a:rPr lang="en-US" altLang="zh-CN" sz="3200" dirty="0">
                <a:solidFill>
                  <a:srgbClr val="FF0000"/>
                </a:solidFill>
                <a:latin typeface="+mn-ea"/>
                <a:ea typeface="+mn-ea"/>
              </a:rPr>
              <a:t>6</a:t>
            </a:r>
            <a:endParaRPr lang="zh-CN" altLang="en-US" sz="3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6" name="图片 5" descr="D:\实验室\核探测与核电子学国家重点实验室\实验室LOGO\谢宇广\EPC_Logo_New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97" y="1394377"/>
            <a:ext cx="4469711" cy="3853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6951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25350</TotalTime>
  <Words>480</Words>
  <Application>Microsoft Office PowerPoint</Application>
  <PresentationFormat>全屏显示(4:3)</PresentationFormat>
  <Paragraphs>83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Wingdings 2</vt:lpstr>
      <vt:lpstr>Maiandra GD</vt:lpstr>
      <vt:lpstr>Cambria</vt:lpstr>
      <vt:lpstr>Arial</vt:lpstr>
      <vt:lpstr>隶书</vt:lpstr>
      <vt:lpstr>微软雅黑</vt:lpstr>
      <vt:lpstr>华文宋体</vt:lpstr>
      <vt:lpstr>Calibri</vt:lpstr>
      <vt:lpstr>Times New Roman</vt:lpstr>
      <vt:lpstr>宋体</vt:lpstr>
      <vt:lpstr>华文楷体</vt:lpstr>
      <vt:lpstr>Wingdings</vt:lpstr>
      <vt:lpstr>龙腾四海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INFN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Coordination Meeting December 6th, 2010</dc:title>
  <dc:creator>Aleandro Nisati</dc:creator>
  <cp:lastModifiedBy>Windows 用户</cp:lastModifiedBy>
  <cp:revision>1966</cp:revision>
  <cp:lastPrinted>2013-04-28T07:31:00Z</cp:lastPrinted>
  <dcterms:created xsi:type="dcterms:W3CDTF">2010-12-10T10:40:02Z</dcterms:created>
  <dcterms:modified xsi:type="dcterms:W3CDTF">2019-04-23T04:03:54Z</dcterms:modified>
</cp:coreProperties>
</file>