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sdx" ContentType="application/vnd.ms-visio.drawing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9"/>
  </p:notesMasterIdLst>
  <p:sldIdLst>
    <p:sldId id="256" r:id="rId2"/>
    <p:sldId id="257" r:id="rId3"/>
    <p:sldId id="258" r:id="rId4"/>
    <p:sldId id="272" r:id="rId5"/>
    <p:sldId id="259" r:id="rId6"/>
    <p:sldId id="273" r:id="rId7"/>
    <p:sldId id="260" r:id="rId8"/>
    <p:sldId id="268" r:id="rId9"/>
    <p:sldId id="269" r:id="rId10"/>
    <p:sldId id="274" r:id="rId11"/>
    <p:sldId id="270" r:id="rId12"/>
    <p:sldId id="263" r:id="rId13"/>
    <p:sldId id="265" r:id="rId14"/>
    <p:sldId id="266" r:id="rId15"/>
    <p:sldId id="271" r:id="rId16"/>
    <p:sldId id="275" r:id="rId17"/>
    <p:sldId id="261" r:id="rId18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76968" autoAdjust="0"/>
  </p:normalViewPr>
  <p:slideViewPr>
    <p:cSldViewPr>
      <p:cViewPr varScale="1">
        <p:scale>
          <a:sx n="116" d="100"/>
          <a:sy n="116" d="100"/>
        </p:scale>
        <p:origin x="144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 dirty="0"/>
              <a:t>Compression Rate</a:t>
            </a:r>
            <a:endParaRPr lang="zh-CN" alt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Sheet1!$A$2:$A$3</c:f>
              <c:strCache>
                <c:ptCount val="2"/>
                <c:pt idx="0">
                  <c:v>Situation1</c:v>
                </c:pt>
                <c:pt idx="1">
                  <c:v>Situation2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43</c:v>
                </c:pt>
                <c:pt idx="1">
                  <c:v>57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5D2-46A0-8BB9-A316D290F05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Sheet1!$A$2:$A$3</c:f>
              <c:strCache>
                <c:ptCount val="2"/>
                <c:pt idx="0">
                  <c:v>Situation1</c:v>
                </c:pt>
                <c:pt idx="1">
                  <c:v>Situation2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30</c:v>
                </c:pt>
                <c:pt idx="1">
                  <c:v>70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5D2-46A0-8BB9-A316D290F0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1065983216"/>
        <c:axId val="-1065978320"/>
        <c:axId val="0"/>
      </c:bar3DChart>
      <c:catAx>
        <c:axId val="-1065983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-1065978320"/>
        <c:crosses val="autoZero"/>
        <c:auto val="1"/>
        <c:lblAlgn val="ctr"/>
        <c:lblOffset val="100"/>
        <c:noMultiLvlLbl val="0"/>
      </c:catAx>
      <c:valAx>
        <c:axId val="-1065978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-1065983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36163B-237C-4C9D-914B-566E907DD95E}" type="doc">
      <dgm:prSet loTypeId="urn:microsoft.com/office/officeart/2009/3/layout/Descending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89059F2F-D9EC-42A4-BFE5-6CA2291E1A35}">
      <dgm:prSet phldrT="[文本]"/>
      <dgm:spPr/>
      <dgm:t>
        <a:bodyPr/>
        <a:lstStyle/>
        <a:p>
          <a:r>
            <a:rPr lang="en-US" altLang="zh-CN" dirty="0">
              <a:solidFill>
                <a:srgbClr val="FF0000"/>
              </a:solidFill>
            </a:rPr>
            <a:t>Raw Data</a:t>
          </a:r>
          <a:endParaRPr lang="zh-CN" altLang="en-US" dirty="0">
            <a:solidFill>
              <a:srgbClr val="FF0000"/>
            </a:solidFill>
          </a:endParaRPr>
        </a:p>
      </dgm:t>
    </dgm:pt>
    <dgm:pt modelId="{8B5B588A-DC26-47F5-852F-5D1C80DF8054}" type="parTrans" cxnId="{C5162088-A4F8-4266-8F86-EBD67D258BF5}">
      <dgm:prSet/>
      <dgm:spPr/>
      <dgm:t>
        <a:bodyPr/>
        <a:lstStyle/>
        <a:p>
          <a:endParaRPr lang="zh-CN" altLang="en-US"/>
        </a:p>
      </dgm:t>
    </dgm:pt>
    <dgm:pt modelId="{EE34F7F2-02BF-4512-BBAF-5B3EFE5553B2}" type="sibTrans" cxnId="{C5162088-A4F8-4266-8F86-EBD67D258BF5}">
      <dgm:prSet/>
      <dgm:spPr/>
      <dgm:t>
        <a:bodyPr/>
        <a:lstStyle/>
        <a:p>
          <a:endParaRPr lang="zh-CN" altLang="en-US"/>
        </a:p>
      </dgm:t>
    </dgm:pt>
    <dgm:pt modelId="{EA9C9EC7-5B29-4199-B5A9-76A27820BE7A}">
      <dgm:prSet phldrT="[文本]"/>
      <dgm:spPr/>
      <dgm:t>
        <a:bodyPr/>
        <a:lstStyle/>
        <a:p>
          <a:r>
            <a:rPr lang="en-US" altLang="zh-CN" dirty="0"/>
            <a:t>Preprocessing</a:t>
          </a:r>
          <a:endParaRPr lang="zh-CN" altLang="en-US" dirty="0"/>
        </a:p>
      </dgm:t>
    </dgm:pt>
    <dgm:pt modelId="{A10ADD81-A45D-43CE-9AA5-DD7C25A10908}" type="parTrans" cxnId="{FE2F237E-E887-43D1-8FC9-8B01787337ED}">
      <dgm:prSet/>
      <dgm:spPr/>
      <dgm:t>
        <a:bodyPr/>
        <a:lstStyle/>
        <a:p>
          <a:endParaRPr lang="zh-CN" altLang="en-US"/>
        </a:p>
      </dgm:t>
    </dgm:pt>
    <dgm:pt modelId="{0F3E9F51-70CB-4263-BDCB-3FD215E4AEBE}" type="sibTrans" cxnId="{FE2F237E-E887-43D1-8FC9-8B01787337ED}">
      <dgm:prSet/>
      <dgm:spPr/>
      <dgm:t>
        <a:bodyPr/>
        <a:lstStyle/>
        <a:p>
          <a:endParaRPr lang="zh-CN" altLang="en-US"/>
        </a:p>
      </dgm:t>
    </dgm:pt>
    <dgm:pt modelId="{C92A0693-9D17-4771-8841-BFDB2C1EE7DC}">
      <dgm:prSet phldrT="[文本]"/>
      <dgm:spPr/>
      <dgm:t>
        <a:bodyPr/>
        <a:lstStyle/>
        <a:p>
          <a:r>
            <a:rPr lang="en-US" altLang="zh-CN" dirty="0"/>
            <a:t>Compression</a:t>
          </a:r>
          <a:endParaRPr lang="zh-CN" altLang="en-US" dirty="0"/>
        </a:p>
      </dgm:t>
    </dgm:pt>
    <dgm:pt modelId="{6E893E9B-B789-4C81-AA99-16F6FE1E7A40}" type="parTrans" cxnId="{87980C7F-0F1B-4AF1-8BC1-821866A898CE}">
      <dgm:prSet/>
      <dgm:spPr/>
      <dgm:t>
        <a:bodyPr/>
        <a:lstStyle/>
        <a:p>
          <a:endParaRPr lang="zh-CN" altLang="en-US"/>
        </a:p>
      </dgm:t>
    </dgm:pt>
    <dgm:pt modelId="{3CA8FB9E-0199-4702-9EA8-0B5F90E59067}" type="sibTrans" cxnId="{87980C7F-0F1B-4AF1-8BC1-821866A898CE}">
      <dgm:prSet/>
      <dgm:spPr/>
      <dgm:t>
        <a:bodyPr/>
        <a:lstStyle/>
        <a:p>
          <a:endParaRPr lang="zh-CN" altLang="en-US"/>
        </a:p>
      </dgm:t>
    </dgm:pt>
    <dgm:pt modelId="{3E83E955-4A61-43F5-8D88-3D5C82196BD7}">
      <dgm:prSet phldrT="[文本]"/>
      <dgm:spPr/>
      <dgm:t>
        <a:bodyPr/>
        <a:lstStyle/>
        <a:p>
          <a:r>
            <a:rPr lang="en-US" altLang="zh-CN" dirty="0">
              <a:solidFill>
                <a:srgbClr val="FF0000"/>
              </a:solidFill>
            </a:rPr>
            <a:t>Compressed Data</a:t>
          </a:r>
          <a:endParaRPr lang="zh-CN" altLang="en-US" dirty="0">
            <a:solidFill>
              <a:srgbClr val="FF0000"/>
            </a:solidFill>
          </a:endParaRPr>
        </a:p>
      </dgm:t>
    </dgm:pt>
    <dgm:pt modelId="{DC762D6B-D1B2-440A-AA5F-CD794684CD0B}" type="parTrans" cxnId="{C88E932F-25F7-4D7B-A8D0-A0F1029D9C29}">
      <dgm:prSet/>
      <dgm:spPr/>
      <dgm:t>
        <a:bodyPr/>
        <a:lstStyle/>
        <a:p>
          <a:endParaRPr lang="zh-CN" altLang="en-US"/>
        </a:p>
      </dgm:t>
    </dgm:pt>
    <dgm:pt modelId="{277F04DE-5E23-47F9-B183-B6D1348F3B8A}" type="sibTrans" cxnId="{C88E932F-25F7-4D7B-A8D0-A0F1029D9C29}">
      <dgm:prSet/>
      <dgm:spPr/>
      <dgm:t>
        <a:bodyPr/>
        <a:lstStyle/>
        <a:p>
          <a:endParaRPr lang="zh-CN" altLang="en-US"/>
        </a:p>
      </dgm:t>
    </dgm:pt>
    <dgm:pt modelId="{D2CFB6F6-70F8-4EE5-B788-C513357C4CBC}">
      <dgm:prSet phldrT="[文本]"/>
      <dgm:spPr/>
      <dgm:t>
        <a:bodyPr/>
        <a:lstStyle/>
        <a:p>
          <a:r>
            <a:rPr lang="en-US" altLang="zh-CN" dirty="0"/>
            <a:t>Trig Strategy/</a:t>
          </a:r>
          <a:br>
            <a:rPr lang="en-US" altLang="zh-CN" dirty="0"/>
          </a:br>
          <a:r>
            <a:rPr lang="en-US" altLang="zh-CN" dirty="0"/>
            <a:t>Zero Compression</a:t>
          </a:r>
          <a:endParaRPr lang="zh-CN" altLang="en-US" dirty="0"/>
        </a:p>
      </dgm:t>
    </dgm:pt>
    <dgm:pt modelId="{80A37339-109C-4DE2-9FEB-060EF835394E}" type="parTrans" cxnId="{ACB34FCE-23FC-4278-93ED-C2B13703EB01}">
      <dgm:prSet/>
      <dgm:spPr/>
      <dgm:t>
        <a:bodyPr/>
        <a:lstStyle/>
        <a:p>
          <a:endParaRPr lang="zh-CN" altLang="en-US"/>
        </a:p>
      </dgm:t>
    </dgm:pt>
    <dgm:pt modelId="{B6F8969E-551A-4CC5-9619-B6B5790E208A}" type="sibTrans" cxnId="{ACB34FCE-23FC-4278-93ED-C2B13703EB01}">
      <dgm:prSet/>
      <dgm:spPr/>
      <dgm:t>
        <a:bodyPr/>
        <a:lstStyle/>
        <a:p>
          <a:endParaRPr lang="zh-CN" altLang="en-US"/>
        </a:p>
      </dgm:t>
    </dgm:pt>
    <dgm:pt modelId="{D052D59E-AB0D-4917-95F1-30C7704451E9}" type="pres">
      <dgm:prSet presAssocID="{7436163B-237C-4C9D-914B-566E907DD95E}" presName="Name0" presStyleCnt="0">
        <dgm:presLayoutVars>
          <dgm:chMax val="7"/>
          <dgm:chPref val="5"/>
        </dgm:presLayoutVars>
      </dgm:prSet>
      <dgm:spPr/>
      <dgm:t>
        <a:bodyPr/>
        <a:lstStyle/>
        <a:p>
          <a:endParaRPr lang="zh-CN" altLang="en-US"/>
        </a:p>
      </dgm:t>
    </dgm:pt>
    <dgm:pt modelId="{147EA6EB-6659-444E-ABED-A473B5411925}" type="pres">
      <dgm:prSet presAssocID="{7436163B-237C-4C9D-914B-566E907DD95E}" presName="arrowNode" presStyleLbl="node1" presStyleIdx="0" presStyleCnt="1"/>
      <dgm:spPr/>
    </dgm:pt>
    <dgm:pt modelId="{7C5890BA-C99E-470A-879F-9055CBA1416F}" type="pres">
      <dgm:prSet presAssocID="{89059F2F-D9EC-42A4-BFE5-6CA2291E1A35}" presName="txNode1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AEB6AC9-A251-4E01-B96D-91ED496D8E99}" type="pres">
      <dgm:prSet presAssocID="{D2CFB6F6-70F8-4EE5-B788-C513357C4CBC}" presName="txNode2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9892192-90C5-437D-BADE-DB858A05B85A}" type="pres">
      <dgm:prSet presAssocID="{B6F8969E-551A-4CC5-9619-B6B5790E208A}" presName="dotNode2" presStyleCnt="0"/>
      <dgm:spPr/>
    </dgm:pt>
    <dgm:pt modelId="{20FECA86-E2F2-4317-B65B-BBAD47A06E54}" type="pres">
      <dgm:prSet presAssocID="{B6F8969E-551A-4CC5-9619-B6B5790E208A}" presName="dotRepeatNode" presStyleLbl="fgShp" presStyleIdx="0" presStyleCnt="3"/>
      <dgm:spPr/>
      <dgm:t>
        <a:bodyPr/>
        <a:lstStyle/>
        <a:p>
          <a:endParaRPr lang="zh-CN" altLang="en-US"/>
        </a:p>
      </dgm:t>
    </dgm:pt>
    <dgm:pt modelId="{FEBD227E-8E09-45F6-8E53-8F7BE4BC6BE9}" type="pres">
      <dgm:prSet presAssocID="{EA9C9EC7-5B29-4199-B5A9-76A27820BE7A}" presName="txNode3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1C3F618-CF17-41F8-869D-5224D1020843}" type="pres">
      <dgm:prSet presAssocID="{0F3E9F51-70CB-4263-BDCB-3FD215E4AEBE}" presName="dotNode3" presStyleCnt="0"/>
      <dgm:spPr/>
    </dgm:pt>
    <dgm:pt modelId="{BAC47055-F813-4CC0-BDC3-03762F8D132C}" type="pres">
      <dgm:prSet presAssocID="{0F3E9F51-70CB-4263-BDCB-3FD215E4AEBE}" presName="dotRepeatNode" presStyleLbl="fgShp" presStyleIdx="1" presStyleCnt="3"/>
      <dgm:spPr/>
      <dgm:t>
        <a:bodyPr/>
        <a:lstStyle/>
        <a:p>
          <a:endParaRPr lang="zh-CN" altLang="en-US"/>
        </a:p>
      </dgm:t>
    </dgm:pt>
    <dgm:pt modelId="{07D4281F-F4FF-40D2-9476-D4F0C4D724F3}" type="pres">
      <dgm:prSet presAssocID="{C92A0693-9D17-4771-8841-BFDB2C1EE7DC}" presName="txNode4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1694AB4-32CD-4720-B8D8-4210C578B11D}" type="pres">
      <dgm:prSet presAssocID="{3CA8FB9E-0199-4702-9EA8-0B5F90E59067}" presName="dotNode4" presStyleCnt="0"/>
      <dgm:spPr/>
    </dgm:pt>
    <dgm:pt modelId="{E29E0DF2-54F0-4667-B34F-970510A7EE66}" type="pres">
      <dgm:prSet presAssocID="{3CA8FB9E-0199-4702-9EA8-0B5F90E59067}" presName="dotRepeatNode" presStyleLbl="fgShp" presStyleIdx="2" presStyleCnt="3"/>
      <dgm:spPr/>
      <dgm:t>
        <a:bodyPr/>
        <a:lstStyle/>
        <a:p>
          <a:endParaRPr lang="zh-CN" altLang="en-US"/>
        </a:p>
      </dgm:t>
    </dgm:pt>
    <dgm:pt modelId="{DF2B7E0A-A766-4073-B209-4CFDF9FB75BE}" type="pres">
      <dgm:prSet presAssocID="{3E83E955-4A61-43F5-8D88-3D5C82196BD7}" presName="txNode5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C5162088-A4F8-4266-8F86-EBD67D258BF5}" srcId="{7436163B-237C-4C9D-914B-566E907DD95E}" destId="{89059F2F-D9EC-42A4-BFE5-6CA2291E1A35}" srcOrd="0" destOrd="0" parTransId="{8B5B588A-DC26-47F5-852F-5D1C80DF8054}" sibTransId="{EE34F7F2-02BF-4512-BBAF-5B3EFE5553B2}"/>
    <dgm:cxn modelId="{253EE3CD-E71A-4B66-913C-4A69DD5C6EBD}" type="presOf" srcId="{3CA8FB9E-0199-4702-9EA8-0B5F90E59067}" destId="{E29E0DF2-54F0-4667-B34F-970510A7EE66}" srcOrd="0" destOrd="0" presId="urn:microsoft.com/office/officeart/2009/3/layout/DescendingProcess"/>
    <dgm:cxn modelId="{83540F3F-0545-482A-9220-BD928B7BA5FB}" type="presOf" srcId="{0F3E9F51-70CB-4263-BDCB-3FD215E4AEBE}" destId="{BAC47055-F813-4CC0-BDC3-03762F8D132C}" srcOrd="0" destOrd="0" presId="urn:microsoft.com/office/officeart/2009/3/layout/DescendingProcess"/>
    <dgm:cxn modelId="{C88E932F-25F7-4D7B-A8D0-A0F1029D9C29}" srcId="{7436163B-237C-4C9D-914B-566E907DD95E}" destId="{3E83E955-4A61-43F5-8D88-3D5C82196BD7}" srcOrd="4" destOrd="0" parTransId="{DC762D6B-D1B2-440A-AA5F-CD794684CD0B}" sibTransId="{277F04DE-5E23-47F9-B183-B6D1348F3B8A}"/>
    <dgm:cxn modelId="{B10121F6-CBD4-4E82-994E-51D7E775E93C}" type="presOf" srcId="{7436163B-237C-4C9D-914B-566E907DD95E}" destId="{D052D59E-AB0D-4917-95F1-30C7704451E9}" srcOrd="0" destOrd="0" presId="urn:microsoft.com/office/officeart/2009/3/layout/DescendingProcess"/>
    <dgm:cxn modelId="{FE2F237E-E887-43D1-8FC9-8B01787337ED}" srcId="{7436163B-237C-4C9D-914B-566E907DD95E}" destId="{EA9C9EC7-5B29-4199-B5A9-76A27820BE7A}" srcOrd="2" destOrd="0" parTransId="{A10ADD81-A45D-43CE-9AA5-DD7C25A10908}" sibTransId="{0F3E9F51-70CB-4263-BDCB-3FD215E4AEBE}"/>
    <dgm:cxn modelId="{87980C7F-0F1B-4AF1-8BC1-821866A898CE}" srcId="{7436163B-237C-4C9D-914B-566E907DD95E}" destId="{C92A0693-9D17-4771-8841-BFDB2C1EE7DC}" srcOrd="3" destOrd="0" parTransId="{6E893E9B-B789-4C81-AA99-16F6FE1E7A40}" sibTransId="{3CA8FB9E-0199-4702-9EA8-0B5F90E59067}"/>
    <dgm:cxn modelId="{29683651-5BB1-4B4B-BD6B-6E12BD2AEA3A}" type="presOf" srcId="{B6F8969E-551A-4CC5-9619-B6B5790E208A}" destId="{20FECA86-E2F2-4317-B65B-BBAD47A06E54}" srcOrd="0" destOrd="0" presId="urn:microsoft.com/office/officeart/2009/3/layout/DescendingProcess"/>
    <dgm:cxn modelId="{E113D91F-8FE2-40FC-AA04-B798994B60FC}" type="presOf" srcId="{3E83E955-4A61-43F5-8D88-3D5C82196BD7}" destId="{DF2B7E0A-A766-4073-B209-4CFDF9FB75BE}" srcOrd="0" destOrd="0" presId="urn:microsoft.com/office/officeart/2009/3/layout/DescendingProcess"/>
    <dgm:cxn modelId="{B172954E-AE25-449B-AB0A-9DA486BB6441}" type="presOf" srcId="{D2CFB6F6-70F8-4EE5-B788-C513357C4CBC}" destId="{DAEB6AC9-A251-4E01-B96D-91ED496D8E99}" srcOrd="0" destOrd="0" presId="urn:microsoft.com/office/officeart/2009/3/layout/DescendingProcess"/>
    <dgm:cxn modelId="{A0722AF4-171A-4FEC-B55A-E17B8E9A0C77}" type="presOf" srcId="{EA9C9EC7-5B29-4199-B5A9-76A27820BE7A}" destId="{FEBD227E-8E09-45F6-8E53-8F7BE4BC6BE9}" srcOrd="0" destOrd="0" presId="urn:microsoft.com/office/officeart/2009/3/layout/DescendingProcess"/>
    <dgm:cxn modelId="{EB2D00B5-1EA5-4DB5-B422-1F5238A4EF21}" type="presOf" srcId="{C92A0693-9D17-4771-8841-BFDB2C1EE7DC}" destId="{07D4281F-F4FF-40D2-9476-D4F0C4D724F3}" srcOrd="0" destOrd="0" presId="urn:microsoft.com/office/officeart/2009/3/layout/DescendingProcess"/>
    <dgm:cxn modelId="{0B1E93D0-8869-4BD3-B004-4CE2097F39E6}" type="presOf" srcId="{89059F2F-D9EC-42A4-BFE5-6CA2291E1A35}" destId="{7C5890BA-C99E-470A-879F-9055CBA1416F}" srcOrd="0" destOrd="0" presId="urn:microsoft.com/office/officeart/2009/3/layout/DescendingProcess"/>
    <dgm:cxn modelId="{ACB34FCE-23FC-4278-93ED-C2B13703EB01}" srcId="{7436163B-237C-4C9D-914B-566E907DD95E}" destId="{D2CFB6F6-70F8-4EE5-B788-C513357C4CBC}" srcOrd="1" destOrd="0" parTransId="{80A37339-109C-4DE2-9FEB-060EF835394E}" sibTransId="{B6F8969E-551A-4CC5-9619-B6B5790E208A}"/>
    <dgm:cxn modelId="{91B3944A-35FE-4DCB-BDDA-FB6B0F2121DA}" type="presParOf" srcId="{D052D59E-AB0D-4917-95F1-30C7704451E9}" destId="{147EA6EB-6659-444E-ABED-A473B5411925}" srcOrd="0" destOrd="0" presId="urn:microsoft.com/office/officeart/2009/3/layout/DescendingProcess"/>
    <dgm:cxn modelId="{EC18D6F4-A43F-4B06-8936-D4962CE80B94}" type="presParOf" srcId="{D052D59E-AB0D-4917-95F1-30C7704451E9}" destId="{7C5890BA-C99E-470A-879F-9055CBA1416F}" srcOrd="1" destOrd="0" presId="urn:microsoft.com/office/officeart/2009/3/layout/DescendingProcess"/>
    <dgm:cxn modelId="{BD0CEA29-EFF1-44D7-AD28-D3E8CBBD2C06}" type="presParOf" srcId="{D052D59E-AB0D-4917-95F1-30C7704451E9}" destId="{DAEB6AC9-A251-4E01-B96D-91ED496D8E99}" srcOrd="2" destOrd="0" presId="urn:microsoft.com/office/officeart/2009/3/layout/DescendingProcess"/>
    <dgm:cxn modelId="{70CA03F7-C630-4100-9484-2D97EF1E17BC}" type="presParOf" srcId="{D052D59E-AB0D-4917-95F1-30C7704451E9}" destId="{29892192-90C5-437D-BADE-DB858A05B85A}" srcOrd="3" destOrd="0" presId="urn:microsoft.com/office/officeart/2009/3/layout/DescendingProcess"/>
    <dgm:cxn modelId="{F72792AF-6942-4BE2-90D2-33E5EE6941C7}" type="presParOf" srcId="{29892192-90C5-437D-BADE-DB858A05B85A}" destId="{20FECA86-E2F2-4317-B65B-BBAD47A06E54}" srcOrd="0" destOrd="0" presId="urn:microsoft.com/office/officeart/2009/3/layout/DescendingProcess"/>
    <dgm:cxn modelId="{4AB59CDF-B851-4F98-B41D-FAAA4207B4A0}" type="presParOf" srcId="{D052D59E-AB0D-4917-95F1-30C7704451E9}" destId="{FEBD227E-8E09-45F6-8E53-8F7BE4BC6BE9}" srcOrd="4" destOrd="0" presId="urn:microsoft.com/office/officeart/2009/3/layout/DescendingProcess"/>
    <dgm:cxn modelId="{EF742798-7590-45A9-9A6E-6C915E541780}" type="presParOf" srcId="{D052D59E-AB0D-4917-95F1-30C7704451E9}" destId="{71C3F618-CF17-41F8-869D-5224D1020843}" srcOrd="5" destOrd="0" presId="urn:microsoft.com/office/officeart/2009/3/layout/DescendingProcess"/>
    <dgm:cxn modelId="{1C197EC3-3BA6-4BF4-AA6A-9BE335DCF355}" type="presParOf" srcId="{71C3F618-CF17-41F8-869D-5224D1020843}" destId="{BAC47055-F813-4CC0-BDC3-03762F8D132C}" srcOrd="0" destOrd="0" presId="urn:microsoft.com/office/officeart/2009/3/layout/DescendingProcess"/>
    <dgm:cxn modelId="{A42E8F21-5789-4C63-82E0-22A9EFA9FCB5}" type="presParOf" srcId="{D052D59E-AB0D-4917-95F1-30C7704451E9}" destId="{07D4281F-F4FF-40D2-9476-D4F0C4D724F3}" srcOrd="6" destOrd="0" presId="urn:microsoft.com/office/officeart/2009/3/layout/DescendingProcess"/>
    <dgm:cxn modelId="{670E5CD8-D055-40BC-8476-8B5BFAA2E43E}" type="presParOf" srcId="{D052D59E-AB0D-4917-95F1-30C7704451E9}" destId="{61694AB4-32CD-4720-B8D8-4210C578B11D}" srcOrd="7" destOrd="0" presId="urn:microsoft.com/office/officeart/2009/3/layout/DescendingProcess"/>
    <dgm:cxn modelId="{76AE54F5-BDAB-44ED-B48C-137A8B951B6F}" type="presParOf" srcId="{61694AB4-32CD-4720-B8D8-4210C578B11D}" destId="{E29E0DF2-54F0-4667-B34F-970510A7EE66}" srcOrd="0" destOrd="0" presId="urn:microsoft.com/office/officeart/2009/3/layout/DescendingProcess"/>
    <dgm:cxn modelId="{84A70D98-D875-49EF-96EB-3AEE840209BC}" type="presParOf" srcId="{D052D59E-AB0D-4917-95F1-30C7704451E9}" destId="{DF2B7E0A-A766-4073-B209-4CFDF9FB75BE}" srcOrd="8" destOrd="0" presId="urn:microsoft.com/office/officeart/2009/3/layout/Descending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7EA6EB-6659-444E-ABED-A473B5411925}">
      <dsp:nvSpPr>
        <dsp:cNvPr id="0" name=""/>
        <dsp:cNvSpPr/>
      </dsp:nvSpPr>
      <dsp:spPr>
        <a:xfrm rot="4396374">
          <a:off x="1615844" y="1071779"/>
          <a:ext cx="4649549" cy="3242480"/>
        </a:xfrm>
        <a:prstGeom prst="swooshArrow">
          <a:avLst>
            <a:gd name="adj1" fmla="val 16310"/>
            <a:gd name="adj2" fmla="val 313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FECA86-E2F2-4317-B65B-BBAD47A06E54}">
      <dsp:nvSpPr>
        <dsp:cNvPr id="0" name=""/>
        <dsp:cNvSpPr/>
      </dsp:nvSpPr>
      <dsp:spPr>
        <a:xfrm>
          <a:off x="3357579" y="1495164"/>
          <a:ext cx="117415" cy="117415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C47055-F813-4CC0-BDC3-03762F8D132C}">
      <dsp:nvSpPr>
        <dsp:cNvPr id="0" name=""/>
        <dsp:cNvSpPr/>
      </dsp:nvSpPr>
      <dsp:spPr>
        <a:xfrm>
          <a:off x="4161553" y="2143643"/>
          <a:ext cx="117415" cy="117415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9E0DF2-54F0-4667-B34F-970510A7EE66}">
      <dsp:nvSpPr>
        <dsp:cNvPr id="0" name=""/>
        <dsp:cNvSpPr/>
      </dsp:nvSpPr>
      <dsp:spPr>
        <a:xfrm>
          <a:off x="4764090" y="2901998"/>
          <a:ext cx="117415" cy="117415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5890BA-C99E-470A-879F-9055CBA1416F}">
      <dsp:nvSpPr>
        <dsp:cNvPr id="0" name=""/>
        <dsp:cNvSpPr/>
      </dsp:nvSpPr>
      <dsp:spPr>
        <a:xfrm>
          <a:off x="1304151" y="0"/>
          <a:ext cx="2192118" cy="8617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b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200" kern="1200" dirty="0">
              <a:solidFill>
                <a:srgbClr val="FF0000"/>
              </a:solidFill>
            </a:rPr>
            <a:t>Raw Data</a:t>
          </a:r>
          <a:endParaRPr lang="zh-CN" altLang="en-US" sz="2200" kern="1200" dirty="0">
            <a:solidFill>
              <a:srgbClr val="FF0000"/>
            </a:solidFill>
          </a:endParaRPr>
        </a:p>
      </dsp:txBody>
      <dsp:txXfrm>
        <a:off x="1304151" y="0"/>
        <a:ext cx="2192118" cy="861766"/>
      </dsp:txXfrm>
    </dsp:sp>
    <dsp:sp modelId="{DAEB6AC9-A251-4E01-B96D-91ED496D8E99}">
      <dsp:nvSpPr>
        <dsp:cNvPr id="0" name=""/>
        <dsp:cNvSpPr/>
      </dsp:nvSpPr>
      <dsp:spPr>
        <a:xfrm>
          <a:off x="4029488" y="1122989"/>
          <a:ext cx="3199307" cy="8617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200" kern="1200" dirty="0"/>
            <a:t>Trig Strategy/</a:t>
          </a:r>
          <a:br>
            <a:rPr lang="en-US" altLang="zh-CN" sz="2200" kern="1200" dirty="0"/>
          </a:br>
          <a:r>
            <a:rPr lang="en-US" altLang="zh-CN" sz="2200" kern="1200" dirty="0"/>
            <a:t>Zero Compression</a:t>
          </a:r>
          <a:endParaRPr lang="zh-CN" altLang="en-US" sz="2200" kern="1200" dirty="0"/>
        </a:p>
      </dsp:txBody>
      <dsp:txXfrm>
        <a:off x="4029488" y="1122989"/>
        <a:ext cx="3199307" cy="861766"/>
      </dsp:txXfrm>
    </dsp:sp>
    <dsp:sp modelId="{FEBD227E-8E09-45F6-8E53-8F7BE4BC6BE9}">
      <dsp:nvSpPr>
        <dsp:cNvPr id="0" name=""/>
        <dsp:cNvSpPr/>
      </dsp:nvSpPr>
      <dsp:spPr>
        <a:xfrm>
          <a:off x="1304151" y="1771468"/>
          <a:ext cx="2547596" cy="8617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200" kern="1200" dirty="0"/>
            <a:t>Preprocessing</a:t>
          </a:r>
          <a:endParaRPr lang="zh-CN" altLang="en-US" sz="2200" kern="1200" dirty="0"/>
        </a:p>
      </dsp:txBody>
      <dsp:txXfrm>
        <a:off x="1304151" y="1771468"/>
        <a:ext cx="2547596" cy="861766"/>
      </dsp:txXfrm>
    </dsp:sp>
    <dsp:sp modelId="{07D4281F-F4FF-40D2-9476-D4F0C4D724F3}">
      <dsp:nvSpPr>
        <dsp:cNvPr id="0" name=""/>
        <dsp:cNvSpPr/>
      </dsp:nvSpPr>
      <dsp:spPr>
        <a:xfrm>
          <a:off x="5273663" y="2529822"/>
          <a:ext cx="1955132" cy="8617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200" kern="1200" dirty="0"/>
            <a:t>Compression</a:t>
          </a:r>
          <a:endParaRPr lang="zh-CN" altLang="en-US" sz="2200" kern="1200" dirty="0"/>
        </a:p>
      </dsp:txBody>
      <dsp:txXfrm>
        <a:off x="5273663" y="2529822"/>
        <a:ext cx="1955132" cy="861766"/>
      </dsp:txXfrm>
    </dsp:sp>
    <dsp:sp modelId="{DF2B7E0A-A766-4073-B209-4CFDF9FB75BE}">
      <dsp:nvSpPr>
        <dsp:cNvPr id="0" name=""/>
        <dsp:cNvSpPr/>
      </dsp:nvSpPr>
      <dsp:spPr>
        <a:xfrm>
          <a:off x="4266474" y="4524273"/>
          <a:ext cx="2962322" cy="8617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t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200" kern="1200" dirty="0">
              <a:solidFill>
                <a:srgbClr val="FF0000"/>
              </a:solidFill>
            </a:rPr>
            <a:t>Compressed Data</a:t>
          </a:r>
          <a:endParaRPr lang="zh-CN" altLang="en-US" sz="2200" kern="1200" dirty="0">
            <a:solidFill>
              <a:srgbClr val="FF0000"/>
            </a:solidFill>
          </a:endParaRPr>
        </a:p>
      </dsp:txBody>
      <dsp:txXfrm>
        <a:off x="4266474" y="4524273"/>
        <a:ext cx="2962322" cy="8617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98901E-F8BD-43BB-B3A9-22BF967FAF2A}" type="datetimeFigureOut">
              <a:rPr lang="zh-CN" altLang="en-US" smtClean="0"/>
              <a:t>2019/4/22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EE6819-5B3E-46D7-A41A-F94EFE2191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0788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角三角形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矩形 4"/>
          <p:cNvSpPr/>
          <p:nvPr userDrawn="1"/>
        </p:nvSpPr>
        <p:spPr>
          <a:xfrm flipV="1">
            <a:off x="0" y="3571875"/>
            <a:ext cx="9144000" cy="46038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6" name="图片 13" descr="未命名-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16632"/>
            <a:ext cx="1373295" cy="1380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标题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l">
              <a:defRPr sz="4800" b="1"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  <a:extLst/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7" name="副标题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l">
              <a:buNone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467901"/>
      </p:ext>
    </p:extLst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4BB326-8CB3-4B7B-8E14-E951D1AF819E}" type="datetime1">
              <a:rPr lang="zh-CN" altLang="en-US">
                <a:solidFill>
                  <a:prstClr val="black"/>
                </a:solidFill>
              </a:rPr>
              <a:pPr>
                <a:defRPr/>
              </a:pPr>
              <a:t>2019/4/22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6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A9702E-6EFF-424A-9F16-A184A5A4656C}" type="slidenum">
              <a:rPr lang="en-US" altLang="zh-CN">
                <a:solidFill>
                  <a:prstClr val="black"/>
                </a:solidFill>
              </a:rPr>
              <a:pPr/>
              <a:t>‹#›</a:t>
            </a:fld>
            <a:endParaRPr lang="en-US" altLang="zh-C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972646"/>
      </p:ext>
    </p:extLst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C0D89-8961-4B0D-99C8-17872191AB6D}" type="datetime1">
              <a:rPr lang="zh-CN" altLang="en-US">
                <a:solidFill>
                  <a:prstClr val="black"/>
                </a:solidFill>
              </a:rPr>
              <a:pPr>
                <a:defRPr/>
              </a:pPr>
              <a:t>2019/4/22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6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AFACE0-DE5A-4A10-A0DB-9DCBBFAC5C73}" type="slidenum">
              <a:rPr lang="en-US" altLang="zh-CN">
                <a:solidFill>
                  <a:prstClr val="black"/>
                </a:solidFill>
              </a:rPr>
              <a:pPr/>
              <a:t>‹#›</a:t>
            </a:fld>
            <a:endParaRPr lang="en-US" altLang="zh-C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686193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SzPct val="70000"/>
              <a:buFont typeface="宋体" pitchFamily="2" charset="-122"/>
              <a:buChar char="◇"/>
              <a:defRPr/>
            </a:lvl2pPr>
            <a:extLst/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4" name="日期占位符 9"/>
          <p:cNvSpPr>
            <a:spLocks noGrp="1"/>
          </p:cNvSpPr>
          <p:nvPr>
            <p:ph type="dt" sz="half" idx="10"/>
          </p:nvPr>
        </p:nvSpPr>
        <p:spPr>
          <a:xfrm>
            <a:off x="7572375" y="6408738"/>
            <a:ext cx="10747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>
                <a:solidFill>
                  <a:prstClr val="black"/>
                </a:solidFill>
              </a:rPr>
              <a:t>2018/6/14</a:t>
            </a:r>
          </a:p>
        </p:txBody>
      </p:sp>
      <p:sp>
        <p:nvSpPr>
          <p:cNvPr id="6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259F91-715E-4CA3-9356-63EE0492BF41}" type="slidenum">
              <a:rPr lang="en-US" altLang="zh-CN">
                <a:solidFill>
                  <a:prstClr val="black"/>
                </a:solidFill>
              </a:rPr>
              <a:pPr/>
              <a:t>‹#›</a:t>
            </a:fld>
            <a:endParaRPr lang="en-US" altLang="zh-C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257819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燕尾形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燕尾形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4759F72-DD34-4130-9258-565D6200FE9D}" type="datetime1">
              <a:rPr lang="zh-CN" altLang="en-US">
                <a:solidFill>
                  <a:prstClr val="white"/>
                </a:solidFill>
              </a:rPr>
              <a:pPr>
                <a:defRPr/>
              </a:pPr>
              <a:t>2019/4/22</a:t>
            </a:fld>
            <a:endParaRPr lang="en-US" altLang="zh-CN">
              <a:solidFill>
                <a:prstClr val="white"/>
              </a:solidFill>
            </a:endParaRPr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5C1466-5021-4E64-A8C1-8DEB1B72E2DD}" type="slidenum">
              <a:rPr lang="en-US" altLang="zh-CN">
                <a:solidFill>
                  <a:prstClr val="white"/>
                </a:solidFill>
              </a:rPr>
              <a:pPr/>
              <a:t>‹#›</a:t>
            </a:fld>
            <a:endParaRPr lang="en-US" altLang="zh-CN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494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659F838-1AD5-4177-9E13-F4764A4C9044}" type="datetime1">
              <a:rPr lang="zh-CN" altLang="en-US">
                <a:solidFill>
                  <a:prstClr val="white"/>
                </a:solidFill>
              </a:rPr>
              <a:pPr>
                <a:defRPr/>
              </a:pPr>
              <a:t>2019/4/22</a:t>
            </a:fld>
            <a:endParaRPr lang="en-US" altLang="zh-CN">
              <a:solidFill>
                <a:prstClr val="white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676F5E-ED8E-463B-8C4D-132334E5DE08}" type="slidenum">
              <a:rPr lang="en-US" altLang="zh-CN">
                <a:solidFill>
                  <a:prstClr val="white"/>
                </a:solidFill>
              </a:rPr>
              <a:pPr/>
              <a:t>‹#›</a:t>
            </a:fld>
            <a:endParaRPr lang="en-US" altLang="zh-CN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485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D244087-8AA7-45F8-A5C2-75368CD866D2}" type="datetime1">
              <a:rPr lang="zh-CN" altLang="en-US">
                <a:solidFill>
                  <a:prstClr val="black"/>
                </a:solidFill>
              </a:rPr>
              <a:pPr>
                <a:defRPr/>
              </a:pPr>
              <a:t>2019/4/22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520A90-7A10-4E29-AED0-6D47E0B2AE9D}" type="slidenum">
              <a:rPr lang="en-US" altLang="zh-CN">
                <a:solidFill>
                  <a:prstClr val="black"/>
                </a:solidFill>
              </a:rPr>
              <a:pPr/>
              <a:t>‹#›</a:t>
            </a:fld>
            <a:endParaRPr lang="en-US" altLang="zh-C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3069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175211C-BBB8-4845-965F-C40CF7B51B3F}" type="datetime1">
              <a:rPr lang="zh-CN" altLang="en-US">
                <a:solidFill>
                  <a:prstClr val="white"/>
                </a:solidFill>
              </a:rPr>
              <a:pPr>
                <a:defRPr/>
              </a:pPr>
              <a:t>2019/4/22</a:t>
            </a:fld>
            <a:endParaRPr lang="en-US" altLang="zh-CN">
              <a:solidFill>
                <a:prstClr val="white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1CCC23-2C2E-4919-82FE-D764D77D976D}" type="slidenum">
              <a:rPr lang="en-US" altLang="zh-CN">
                <a:solidFill>
                  <a:prstClr val="white"/>
                </a:solidFill>
              </a:rPr>
              <a:pPr/>
              <a:t>‹#›</a:t>
            </a:fld>
            <a:endParaRPr lang="en-US" altLang="zh-CN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5432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3C725-6DB8-4718-BBFB-9C842D8D09CE}" type="datetime1">
              <a:rPr lang="zh-CN" altLang="en-US">
                <a:solidFill>
                  <a:prstClr val="black"/>
                </a:solidFill>
              </a:rPr>
              <a:pPr>
                <a:defRPr/>
              </a:pPr>
              <a:t>2019/4/22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4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7CAEEC-C0B3-4E7E-B66A-317A69EF5957}" type="slidenum">
              <a:rPr lang="en-US" altLang="zh-CN">
                <a:solidFill>
                  <a:prstClr val="black"/>
                </a:solidFill>
              </a:rPr>
              <a:pPr/>
              <a:t>‹#›</a:t>
            </a:fld>
            <a:endParaRPr lang="en-US" altLang="zh-C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759421"/>
      </p:ext>
    </p:extLst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7202349-2B1C-499C-995B-6056577EFE91}" type="datetime1">
              <a:rPr lang="zh-CN" altLang="en-US">
                <a:solidFill>
                  <a:prstClr val="black"/>
                </a:solidFill>
              </a:rPr>
              <a:pPr>
                <a:defRPr/>
              </a:pPr>
              <a:t>2019/4/22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0041B-A971-4DF4-979B-180BE26C92A5}" type="slidenum">
              <a:rPr lang="en-US" altLang="zh-CN">
                <a:solidFill>
                  <a:prstClr val="black"/>
                </a:solidFill>
              </a:rPr>
              <a:pPr/>
              <a:t>‹#›</a:t>
            </a:fld>
            <a:endParaRPr lang="en-US" altLang="zh-C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0226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  <a:latin typeface="Arial" charset="0"/>
              <a:ea typeface="宋体" charset="-122"/>
            </a:endParaRPr>
          </a:p>
        </p:txBody>
      </p:sp>
      <p:sp>
        <p:nvSpPr>
          <p:cNvPr id="6" name="任意多边形 13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6 w 5591"/>
              <a:gd name="T3" fmla="*/ 0 h 588"/>
              <a:gd name="T4" fmla="*/ 2147483646 w 5591"/>
              <a:gd name="T5" fmla="*/ 2147483646 h 588"/>
              <a:gd name="T6" fmla="*/ 2147483646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white"/>
              </a:solidFill>
              <a:latin typeface="Arial" charset="0"/>
              <a:ea typeface="宋体" charset="-122"/>
            </a:endParaRPr>
          </a:p>
        </p:txBody>
      </p:sp>
      <p:sp>
        <p:nvSpPr>
          <p:cNvPr id="7" name="直角三角形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燕尾形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燕尾形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zh-CN" altLang="en-US" noProof="0"/>
              <a:t>单击图标添加图片</a:t>
            </a:r>
            <a:endParaRPr lang="en-US" noProof="0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11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0FAA3FB5-77FB-47C8-8926-DFB1697C4BAD}" type="datetime1">
              <a:rPr lang="zh-CN" altLang="en-US">
                <a:solidFill>
                  <a:prstClr val="white"/>
                </a:solidFill>
              </a:rPr>
              <a:pPr>
                <a:defRPr/>
              </a:pPr>
              <a:t>2019/4/22</a:t>
            </a:fld>
            <a:endParaRPr lang="en-US" altLang="zh-CN">
              <a:solidFill>
                <a:prstClr val="white"/>
              </a:solidFill>
            </a:endParaRPr>
          </a:p>
        </p:txBody>
      </p:sp>
      <p:sp>
        <p:nvSpPr>
          <p:cNvPr id="13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F9575A-7100-4348-9AB6-3DC49CD23889}" type="slidenum">
              <a:rPr lang="en-US" altLang="zh-CN">
                <a:solidFill>
                  <a:prstClr val="white"/>
                </a:solidFill>
              </a:rPr>
              <a:pPr/>
              <a:t>‹#›</a:t>
            </a:fld>
            <a:endParaRPr lang="en-US" altLang="zh-CN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5084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占位符 8"/>
          <p:cNvSpPr>
            <a:spLocks noGrp="1"/>
          </p:cNvSpPr>
          <p:nvPr>
            <p:ph type="title"/>
          </p:nvPr>
        </p:nvSpPr>
        <p:spPr>
          <a:xfrm>
            <a:off x="357188" y="203200"/>
            <a:ext cx="8229600" cy="796925"/>
          </a:xfrm>
          <a:prstGeom prst="rect">
            <a:avLst/>
          </a:prstGeom>
          <a:noFill/>
        </p:spPr>
        <p:txBody>
          <a:bodyPr vert="horz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1027" name="文本占位符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altLang="zh-CN"/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2"/>
          </p:nvPr>
        </p:nvSpPr>
        <p:spPr>
          <a:xfrm>
            <a:off x="7072313" y="6408738"/>
            <a:ext cx="15748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CACDF92-8A97-4AE3-AEDE-A8931EF90074}" type="datetime1">
              <a:rPr lang="zh-CN" alt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2019/4/22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22" name="页脚占位符 21"/>
          <p:cNvSpPr>
            <a:spLocks noGrp="1"/>
          </p:cNvSpPr>
          <p:nvPr>
            <p:ph type="ftr" sz="quarter" idx="3"/>
          </p:nvPr>
        </p:nvSpPr>
        <p:spPr>
          <a:xfrm>
            <a:off x="3913188" y="6408738"/>
            <a:ext cx="3159125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>
                <a:solidFill>
                  <a:prstClr val="black"/>
                </a:solidFill>
              </a:rPr>
              <a:t>中国科学技术大学   博士论文答辩</a:t>
            </a:r>
            <a:endParaRPr lang="en-US" altLang="zh-CN" dirty="0">
              <a:solidFill>
                <a:prstClr val="black"/>
              </a:solidFill>
            </a:endParaRPr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996C23D-8FA7-4383-A979-5C84FD3A0394}" type="slidenum">
              <a:rPr lang="en-US" altLang="zh-CN">
                <a:solidFill>
                  <a:prstClr val="black"/>
                </a:solidFill>
                <a:latin typeface="Arial" charset="0"/>
                <a:ea typeface="宋体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CN">
              <a:solidFill>
                <a:prstClr val="black"/>
              </a:solidFill>
              <a:latin typeface="Arial" charset="0"/>
              <a:ea typeface="宋体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42875" y="0"/>
            <a:ext cx="36513" cy="6858000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0" y="1071563"/>
            <a:ext cx="9144000" cy="46037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500034" y="6500834"/>
            <a:ext cx="3679212" cy="2462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000" b="1" cap="all" dirty="0">
                <a:ln w="9000" cmpd="sng">
                  <a:solidFill>
                    <a:srgbClr val="39639D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39639D">
                        <a:shade val="20000"/>
                        <a:satMod val="245000"/>
                      </a:srgbClr>
                    </a:gs>
                    <a:gs pos="43000">
                      <a:srgbClr val="39639D">
                        <a:satMod val="255000"/>
                      </a:srgbClr>
                    </a:gs>
                    <a:gs pos="48000">
                      <a:srgbClr val="39639D">
                        <a:shade val="85000"/>
                        <a:satMod val="255000"/>
                      </a:srgbClr>
                    </a:gs>
                    <a:gs pos="100000">
                      <a:srgbClr val="39639D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6350" stA="60000" endA="900" endPos="60000" dist="60007" dir="5400000" sy="-100000" algn="bl" rotWithShape="0"/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University of Science and Technology of China</a:t>
            </a:r>
            <a:endParaRPr lang="zh-CN" altLang="en-US" sz="1000" b="1" cap="all" dirty="0">
              <a:ln w="9000" cmpd="sng">
                <a:solidFill>
                  <a:srgbClr val="39639D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39639D">
                      <a:shade val="20000"/>
                      <a:satMod val="245000"/>
                    </a:srgbClr>
                  </a:gs>
                  <a:gs pos="43000">
                    <a:srgbClr val="39639D">
                      <a:satMod val="255000"/>
                    </a:srgbClr>
                  </a:gs>
                  <a:gs pos="48000">
                    <a:srgbClr val="39639D">
                      <a:shade val="85000"/>
                      <a:satMod val="255000"/>
                    </a:srgbClr>
                  </a:gs>
                  <a:gs pos="100000">
                    <a:srgbClr val="39639D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6350" stA="60000" endA="900" endPos="60000" dist="60007" dir="5400000" sy="-100000" algn="bl" rotWithShape="0"/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68415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>
    <p:random/>
  </p:transition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US" altLang="en-US" sz="4400" b="1" kern="1200" dirty="0">
          <a:solidFill>
            <a:srgbClr val="000066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Arial" pitchFamily="34" charset="0"/>
          <a:ea typeface="+mn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66"/>
          </a:solidFill>
          <a:latin typeface="Arial" charset="0"/>
          <a:ea typeface="黑体" pitchFamily="49" charset="-122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66"/>
          </a:solidFill>
          <a:latin typeface="Arial" charset="0"/>
          <a:ea typeface="黑体" pitchFamily="49" charset="-122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66"/>
          </a:solidFill>
          <a:latin typeface="Arial" charset="0"/>
          <a:ea typeface="黑体" pitchFamily="49" charset="-122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66"/>
          </a:solidFill>
          <a:latin typeface="Arial" charset="0"/>
          <a:ea typeface="黑体" pitchFamily="49" charset="-122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Lucida Sans Unicode" pitchFamily="34" charset="0"/>
          <a:ea typeface="黑体" pitchFamily="49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Lucida Sans Unicode" pitchFamily="34" charset="0"/>
          <a:ea typeface="黑体" pitchFamily="49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Lucida Sans Unicode" pitchFamily="34" charset="0"/>
          <a:ea typeface="黑体" pitchFamily="49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Lucida Sans Unicode" pitchFamily="34" charset="0"/>
          <a:ea typeface="黑体" pitchFamily="49" charset="-122"/>
        </a:defRPr>
      </a:lvl9pPr>
      <a:extLst/>
    </p:titleStyle>
    <p:bodyStyle>
      <a:lvl1pPr marL="365125" indent="-255588" algn="l" rtl="0" eaLnBrk="1" fontAlgn="base" hangingPunct="1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20713" indent="-228600" algn="l" rtl="0" eaLnBrk="1" fontAlgn="base" hangingPunct="1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lang="zh-CN" altLang="en-US" sz="2300" kern="1200" dirty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858838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143000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371600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__1.vs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4.png"/><Relationship Id="rId4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5B7C45A-655E-482C-A1C0-C8F4122650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760" y="2060848"/>
            <a:ext cx="8892480" cy="936104"/>
          </a:xfrm>
        </p:spPr>
        <p:txBody>
          <a:bodyPr/>
          <a:lstStyle/>
          <a:p>
            <a:pPr algn="ctr"/>
            <a:r>
              <a:rPr lang="zh-CN" altLang="en-US" sz="4400" dirty="0" smtClean="0"/>
              <a:t>无损数据压缩在物理实验中的应用</a:t>
            </a:r>
            <a:endParaRPr lang="zh-CN" altLang="en-US" sz="4400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4CEBB2E9-C384-44E4-99F8-027EA1873F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4365104"/>
            <a:ext cx="7772400" cy="1800200"/>
          </a:xfrm>
        </p:spPr>
        <p:txBody>
          <a:bodyPr/>
          <a:lstStyle/>
          <a:p>
            <a:pPr algn="ctr"/>
            <a:r>
              <a:rPr lang="zh-CN" altLang="en-US" sz="2000" b="1" dirty="0" smtClean="0"/>
              <a:t>沈仲弢 王淑文</a:t>
            </a:r>
            <a:endParaRPr lang="en-US" altLang="zh-CN" sz="2000" b="1" dirty="0" smtClean="0"/>
          </a:p>
          <a:p>
            <a:pPr algn="ctr"/>
            <a:r>
              <a:rPr lang="en-US" altLang="zh-CN" sz="2000" b="1" dirty="0" smtClean="0"/>
              <a:t>2019</a:t>
            </a:r>
            <a:r>
              <a:rPr lang="zh-CN" altLang="en-US" sz="2000" b="1" dirty="0" smtClean="0"/>
              <a:t>年</a:t>
            </a:r>
            <a:r>
              <a:rPr lang="en-US" altLang="zh-CN" sz="2000" b="1" dirty="0" smtClean="0"/>
              <a:t>4</a:t>
            </a:r>
            <a:r>
              <a:rPr lang="zh-CN" altLang="en-US" sz="2000" b="1" dirty="0" smtClean="0"/>
              <a:t>月</a:t>
            </a:r>
            <a:r>
              <a:rPr lang="en-US" altLang="zh-CN" sz="2000" b="1" dirty="0" smtClean="0"/>
              <a:t>23</a:t>
            </a:r>
            <a:r>
              <a:rPr lang="zh-CN" altLang="en-US" sz="2000" b="1" dirty="0" smtClean="0"/>
              <a:t>日 合肥</a:t>
            </a:r>
            <a:endParaRPr lang="en-US" altLang="zh-CN" sz="2000" b="1" dirty="0" smtClean="0"/>
          </a:p>
          <a:p>
            <a:pPr algn="ctr"/>
            <a:endParaRPr lang="en-US" altLang="zh-CN" sz="2000" dirty="0"/>
          </a:p>
          <a:p>
            <a:pPr algn="ctr"/>
            <a:r>
              <a:rPr lang="zh-CN" altLang="en-US" sz="1800" dirty="0" smtClean="0"/>
              <a:t>核探测与核电子学国家重点实验室</a:t>
            </a:r>
            <a:endParaRPr lang="en-US" altLang="zh-CN" sz="1800" dirty="0" smtClean="0"/>
          </a:p>
          <a:p>
            <a:pPr algn="ctr"/>
            <a:r>
              <a:rPr lang="zh-CN" altLang="en-US" sz="1800" dirty="0" smtClean="0"/>
              <a:t>中国科学技术大学</a:t>
            </a:r>
            <a:endParaRPr lang="en-US" altLang="zh-CN" sz="1800" dirty="0" smtClean="0"/>
          </a:p>
        </p:txBody>
      </p:sp>
    </p:spTree>
    <p:extLst>
      <p:ext uri="{BB962C8B-B14F-4D97-AF65-F5344CB8AC3E}">
        <p14:creationId xmlns:p14="http://schemas.microsoft.com/office/powerpoint/2010/main" val="542185193"/>
      </p:ext>
    </p:extLst>
  </p:cSld>
  <p:clrMapOvr>
    <a:masterClrMapping/>
  </p:clrMapOvr>
  <p:transition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xmlns="" id="{D5616938-271D-4788-AC40-A34DAD21B9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138"/>
            <a:ext cx="8229600" cy="1477328"/>
          </a:xfrm>
        </p:spPr>
        <p:txBody>
          <a:bodyPr/>
          <a:lstStyle/>
          <a:p>
            <a:r>
              <a:rPr lang="en-US" altLang="zh-CN" sz="2000" dirty="0"/>
              <a:t>Coding according to the frequency</a:t>
            </a:r>
          </a:p>
          <a:p>
            <a:pPr lvl="1"/>
            <a:r>
              <a:rPr lang="en-US" altLang="zh-CN" sz="1800" dirty="0"/>
              <a:t>Higher frequency, shorter code</a:t>
            </a:r>
          </a:p>
          <a:p>
            <a:r>
              <a:rPr lang="en-US" altLang="zh-CN" sz="2000" dirty="0"/>
              <a:t>Dynamic table VS </a:t>
            </a:r>
            <a:r>
              <a:rPr lang="en-US" altLang="zh-CN" sz="2000" dirty="0">
                <a:solidFill>
                  <a:srgbClr val="FF0000"/>
                </a:solidFill>
              </a:rPr>
              <a:t>Static table</a:t>
            </a:r>
          </a:p>
          <a:p>
            <a:r>
              <a:rPr lang="en-US" altLang="zh-CN" sz="2000" dirty="0"/>
              <a:t>Parallel Huffman core in FPGA to improve the speed</a:t>
            </a:r>
            <a:endParaRPr lang="zh-CN" altLang="en-US" sz="2000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xmlns="" id="{5A607176-701D-438C-804D-22F44EA46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Huffman Coding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6CB3F556-2E6F-4FFE-AD89-75E69F2A7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115A3A-9213-43D5-8FCE-161F3EC011B2}" type="datetime1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2019/4/22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F66FFDA7-52C5-44C6-A0EC-A4FB07B15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59F91-715E-4CA3-9356-63EE0492BF41}" type="slidenum">
              <a:rPr lang="en-US" altLang="zh-CN" smtClean="0">
                <a:solidFill>
                  <a:prstClr val="black"/>
                </a:solidFill>
              </a:rPr>
              <a:pPr/>
              <a:t>10</a:t>
            </a:fld>
            <a:endParaRPr lang="en-US" altLang="zh-CN">
              <a:solidFill>
                <a:prstClr val="black"/>
              </a:solidFill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D52E8280-C376-4332-940F-A8320DF622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137" y="4604464"/>
            <a:ext cx="5809238" cy="1804552"/>
          </a:xfrm>
          <a:prstGeom prst="rect">
            <a:avLst/>
          </a:prstGeom>
        </p:spPr>
      </p:pic>
      <p:sp>
        <p:nvSpPr>
          <p:cNvPr id="9" name="Text Box 4">
            <a:extLst>
              <a:ext uri="{FF2B5EF4-FFF2-40B4-BE49-F238E27FC236}">
                <a16:creationId xmlns:a16="http://schemas.microsoft.com/office/drawing/2014/main" xmlns="" id="{690D39C6-AD81-49A0-9E43-2047547D84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9952" y="2978368"/>
            <a:ext cx="138325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110000"/>
              </a:lnSpc>
              <a:spcBef>
                <a:spcPct val="20000"/>
              </a:spcBef>
              <a:buClr>
                <a:srgbClr val="9900FF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33CC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 b="1">
                <a:solidFill>
                  <a:srgbClr val="0000CC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10000"/>
              </a:lnSpc>
              <a:spcBef>
                <a:spcPct val="20000"/>
              </a:spcBef>
              <a:buClr>
                <a:srgbClr val="FF33CC"/>
              </a:buClr>
              <a:buSzPct val="80000"/>
              <a:buFont typeface="Wingdings" panose="05000000000000000000" pitchFamily="2" charset="2"/>
              <a:buBlip>
                <a:blip r:embed="rId5"/>
              </a:buBlip>
              <a:defRPr sz="2400" b="1">
                <a:solidFill>
                  <a:srgbClr val="006699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33CC"/>
              </a:buClr>
              <a:buSzPct val="80000"/>
              <a:buFont typeface="Wingdings" panose="05000000000000000000" pitchFamily="2" charset="2"/>
              <a:buBlip>
                <a:blip r:embed="rId6"/>
              </a:buBlip>
              <a:defRPr sz="2000" b="1">
                <a:solidFill>
                  <a:srgbClr val="FF33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33CC"/>
              </a:buClr>
              <a:buSzPct val="80000"/>
              <a:buFont typeface="Wingdings" panose="05000000000000000000" pitchFamily="2" charset="2"/>
              <a:buBlip>
                <a:blip r:embed="rId5"/>
              </a:buBlip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CC"/>
              </a:buClr>
              <a:buSzPct val="80000"/>
              <a:buFont typeface="Wingdings" panose="05000000000000000000" pitchFamily="2" charset="2"/>
              <a:buBlip>
                <a:blip r:embed="rId5"/>
              </a:buBlip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CC"/>
              </a:buClr>
              <a:buSzPct val="80000"/>
              <a:buFont typeface="Wingdings" panose="05000000000000000000" pitchFamily="2" charset="2"/>
              <a:buBlip>
                <a:blip r:embed="rId5"/>
              </a:buBlip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CC"/>
              </a:buClr>
              <a:buSzPct val="80000"/>
              <a:buFont typeface="Wingdings" panose="05000000000000000000" pitchFamily="2" charset="2"/>
              <a:buBlip>
                <a:blip r:embed="rId5"/>
              </a:buBlip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CC"/>
              </a:buClr>
              <a:buSzPct val="80000"/>
              <a:buFont typeface="Wingdings" panose="05000000000000000000" pitchFamily="2" charset="2"/>
              <a:buBlip>
                <a:blip r:embed="rId5"/>
              </a:buBlip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>
                <a:solidFill>
                  <a:srgbClr val="0000FF"/>
                </a:solidFill>
                <a:ea typeface="宋体" panose="02010600030101010101" pitchFamily="2" charset="-122"/>
              </a:rPr>
              <a:t>E  = 01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>
                <a:solidFill>
                  <a:srgbClr val="0000FF"/>
                </a:solidFill>
                <a:ea typeface="宋体" panose="02010600030101010101" pitchFamily="2" charset="-122"/>
              </a:rPr>
              <a:t>I = 00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>
                <a:solidFill>
                  <a:srgbClr val="0000FF"/>
                </a:solidFill>
                <a:ea typeface="宋体" panose="02010600030101010101" pitchFamily="2" charset="-122"/>
              </a:rPr>
              <a:t>C = 10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>
                <a:solidFill>
                  <a:srgbClr val="0000FF"/>
                </a:solidFill>
                <a:ea typeface="宋体" panose="02010600030101010101" pitchFamily="2" charset="-122"/>
              </a:rPr>
              <a:t>A = 111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>
                <a:solidFill>
                  <a:srgbClr val="0000FF"/>
                </a:solidFill>
                <a:ea typeface="宋体" panose="02010600030101010101" pitchFamily="2" charset="-122"/>
              </a:rPr>
              <a:t>H = 110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18DF8B05-2482-4F29-8853-07FAB54F406D}"/>
              </a:ext>
            </a:extLst>
          </p:cNvPr>
          <p:cNvSpPr txBox="1"/>
          <p:nvPr/>
        </p:nvSpPr>
        <p:spPr>
          <a:xfrm>
            <a:off x="357188" y="3532366"/>
            <a:ext cx="3305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ACAIEEIEAHIIECICIEEICCEEH</a:t>
            </a:r>
            <a:endParaRPr lang="zh-CN" altLang="en-US" dirty="0"/>
          </a:p>
        </p:txBody>
      </p:sp>
      <p:graphicFrame>
        <p:nvGraphicFramePr>
          <p:cNvPr id="12" name="表格 11">
            <a:extLst>
              <a:ext uri="{FF2B5EF4-FFF2-40B4-BE49-F238E27FC236}">
                <a16:creationId xmlns:a16="http://schemas.microsoft.com/office/drawing/2014/main" xmlns="" id="{F9383058-04EB-4F37-822F-ABCC2D20FF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8787946"/>
              </p:ext>
            </p:extLst>
          </p:nvPr>
        </p:nvGraphicFramePr>
        <p:xfrm>
          <a:off x="6000666" y="3288884"/>
          <a:ext cx="2951906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5953">
                  <a:extLst>
                    <a:ext uri="{9D8B030D-6E8A-4147-A177-3AD203B41FA5}">
                      <a16:colId xmlns:a16="http://schemas.microsoft.com/office/drawing/2014/main" xmlns="" val="1215952642"/>
                    </a:ext>
                  </a:extLst>
                </a:gridCol>
                <a:gridCol w="1475953">
                  <a:extLst>
                    <a:ext uri="{9D8B030D-6E8A-4147-A177-3AD203B41FA5}">
                      <a16:colId xmlns:a16="http://schemas.microsoft.com/office/drawing/2014/main" xmlns="" val="30222697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Before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After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65556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75bits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55bits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962019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7709848"/>
      </p:ext>
    </p:extLst>
  </p:cSld>
  <p:clrMapOvr>
    <a:masterClrMapping/>
  </p:clrMapOvr>
  <p:transition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xmlns="" id="{444268C5-2412-4362-883B-EE0D1ECD88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137"/>
            <a:ext cx="8229600" cy="1515803"/>
          </a:xfrm>
        </p:spPr>
        <p:txBody>
          <a:bodyPr/>
          <a:lstStyle/>
          <a:p>
            <a:r>
              <a:rPr lang="en-US" altLang="zh-CN" sz="2000" dirty="0"/>
              <a:t>Xlinx Zynq-7000 (xc7z045ffg676-2)</a:t>
            </a:r>
          </a:p>
          <a:p>
            <a:r>
              <a:rPr lang="en-US" altLang="zh-CN" sz="2000" dirty="0"/>
              <a:t>Runs well under the clock of 100MHz</a:t>
            </a:r>
          </a:p>
          <a:p>
            <a:r>
              <a:rPr lang="en-US" altLang="zh-CN" sz="2000" dirty="0"/>
              <a:t>Compression Delay: 150~450 clock cycles (1.5us ~ 4.5us)</a:t>
            </a:r>
            <a:endParaRPr lang="zh-CN" altLang="en-US" sz="2000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xmlns="" id="{425241BC-5ADB-48C3-BA91-024C54860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FPGA Implementation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BF148EBC-A1BA-4AA4-95AB-52A382B0A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115A3A-9213-43D5-8FCE-161F3EC011B2}" type="datetime1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2019/4/22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09590EB6-DBB6-43BD-93F7-B362A91A4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59F91-715E-4CA3-9356-63EE0492BF41}" type="slidenum">
              <a:rPr lang="en-US" altLang="zh-CN" smtClean="0">
                <a:solidFill>
                  <a:prstClr val="black"/>
                </a:solidFill>
              </a:rPr>
              <a:pPr/>
              <a:t>11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xmlns="" id="{F692D43F-37C8-4634-A882-FAD9669865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5816" y="393305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ED418B61-F736-406A-9D0C-797A993DDC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20" t="7503" r="19761" b="11977"/>
          <a:stretch/>
        </p:blipFill>
        <p:spPr>
          <a:xfrm>
            <a:off x="1259632" y="2767746"/>
            <a:ext cx="2398935" cy="1837482"/>
          </a:xfrm>
          <a:prstGeom prst="rect">
            <a:avLst/>
          </a:prstGeom>
        </p:spPr>
      </p:pic>
      <p:graphicFrame>
        <p:nvGraphicFramePr>
          <p:cNvPr id="10" name="表格 9">
            <a:extLst>
              <a:ext uri="{FF2B5EF4-FFF2-40B4-BE49-F238E27FC236}">
                <a16:creationId xmlns:a16="http://schemas.microsoft.com/office/drawing/2014/main" xmlns="" id="{2AB86223-CAF6-4F85-8B47-CFF053B8F3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0325388"/>
              </p:ext>
            </p:extLst>
          </p:nvPr>
        </p:nvGraphicFramePr>
        <p:xfrm>
          <a:off x="1619672" y="4892303"/>
          <a:ext cx="6096000" cy="122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xmlns="" val="696978615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xmlns="" val="222638815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xmlns="" val="291100295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xmlns="" val="10431761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Calibri" panose="020F0502020204030204" pitchFamily="34" charset="0"/>
                        </a:rPr>
                        <a:t>Slice LUTS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Calibri" panose="020F0502020204030204" pitchFamily="34" charset="0"/>
                        </a:rPr>
                        <a:t>(218600)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Calibri" panose="020F0502020204030204" pitchFamily="34" charset="0"/>
                        </a:rPr>
                        <a:t>Slice Registers</a:t>
                      </a:r>
                      <a:endParaRPr lang="zh-CN" sz="1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Calibri" panose="020F0502020204030204" pitchFamily="34" charset="0"/>
                        </a:rPr>
                        <a:t>(437200)</a:t>
                      </a:r>
                      <a:endParaRPr lang="zh-CN" sz="1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Calibri" panose="020F0502020204030204" pitchFamily="34" charset="0"/>
                        </a:rPr>
                        <a:t>Block RAM Tile</a:t>
                      </a:r>
                      <a:endParaRPr lang="zh-CN" sz="1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Calibri" panose="020F0502020204030204" pitchFamily="34" charset="0"/>
                        </a:rPr>
                        <a:t>(545)</a:t>
                      </a:r>
                      <a:endParaRPr lang="zh-CN" sz="1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Calibri" panose="020F0502020204030204" pitchFamily="34" charset="0"/>
                        </a:rPr>
                        <a:t>DSP</a:t>
                      </a:r>
                      <a:endParaRPr lang="zh-CN" sz="1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7694902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kern="100" dirty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Calibri" panose="020F0502020204030204" pitchFamily="34" charset="0"/>
                        </a:rPr>
                        <a:t>438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kern="100" dirty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Calibri" panose="020F0502020204030204" pitchFamily="34" charset="0"/>
                        </a:rPr>
                        <a:t>372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kern="100" dirty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Calibri" panose="020F0502020204030204" pitchFamily="34" charset="0"/>
                        </a:rPr>
                        <a:t>5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Calibri" panose="020F0502020204030204" pitchFamily="34" charset="0"/>
                        </a:rPr>
                        <a:t>0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808486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Calibri" panose="020F0502020204030204" pitchFamily="34" charset="0"/>
                        </a:rPr>
                        <a:t>0.</a:t>
                      </a:r>
                      <a:r>
                        <a:rPr lang="en-US" altLang="zh-CN" sz="1600" kern="100" dirty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Calibri" panose="020F0502020204030204" pitchFamily="34" charset="0"/>
                        </a:rPr>
                        <a:t>20</a:t>
                      </a:r>
                      <a:r>
                        <a:rPr lang="en-US" sz="1600" kern="100" dirty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Calibri" panose="020F0502020204030204" pitchFamily="34" charset="0"/>
                        </a:rPr>
                        <a:t>%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Calibri" panose="020F0502020204030204" pitchFamily="34" charset="0"/>
                        </a:rPr>
                        <a:t>0.0</a:t>
                      </a:r>
                      <a:r>
                        <a:rPr lang="en-US" altLang="zh-CN" sz="1600" kern="100" dirty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Calibri" panose="020F0502020204030204" pitchFamily="34" charset="0"/>
                        </a:rPr>
                        <a:t>9</a:t>
                      </a:r>
                      <a:r>
                        <a:rPr lang="en-US" sz="1600" kern="100" dirty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Calibri" panose="020F0502020204030204" pitchFamily="34" charset="0"/>
                        </a:rPr>
                        <a:t>%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Calibri" panose="020F0502020204030204" pitchFamily="34" charset="0"/>
                        </a:rPr>
                        <a:t>0.</a:t>
                      </a:r>
                      <a:r>
                        <a:rPr lang="en-US" altLang="zh-CN" sz="1600" kern="100" dirty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Calibri" panose="020F0502020204030204" pitchFamily="34" charset="0"/>
                        </a:rPr>
                        <a:t>92</a:t>
                      </a:r>
                      <a:r>
                        <a:rPr lang="en-US" sz="1600" kern="100" dirty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Calibri" panose="020F0502020204030204" pitchFamily="34" charset="0"/>
                        </a:rPr>
                        <a:t>%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Calibri" panose="020F0502020204030204" pitchFamily="34" charset="0"/>
                        </a:rPr>
                        <a:t>0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832484360"/>
                  </a:ext>
                </a:extLst>
              </a:tr>
            </a:tbl>
          </a:graphicData>
        </a:graphic>
      </p:graphicFrame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BFABC4CB-8054-4345-933E-0E618976A9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7209" y="2767746"/>
            <a:ext cx="4479579" cy="1837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175720"/>
      </p:ext>
    </p:extLst>
  </p:cSld>
  <p:clrMapOvr>
    <a:masterClrMapping/>
  </p:clrMapOvr>
  <p:transition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xmlns="" id="{F0C539C0-C8A6-457D-87D3-002ED6AB8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138"/>
            <a:ext cx="8229600" cy="2473204"/>
          </a:xfrm>
        </p:spPr>
        <p:txBody>
          <a:bodyPr/>
          <a:lstStyle/>
          <a:p>
            <a:r>
              <a:rPr lang="en-US" altLang="zh-CN" dirty="0" err="1"/>
              <a:t>PandaX</a:t>
            </a:r>
            <a:r>
              <a:rPr lang="en-US" altLang="zh-CN" dirty="0"/>
              <a:t>-III</a:t>
            </a:r>
          </a:p>
          <a:p>
            <a:pPr lvl="1"/>
            <a:r>
              <a:rPr lang="en-US" altLang="zh-CN" dirty="0"/>
              <a:t>Searching for </a:t>
            </a:r>
            <a:r>
              <a:rPr lang="en-US" altLang="zh-CN" dirty="0" err="1"/>
              <a:t>neutrinoless</a:t>
            </a:r>
            <a:r>
              <a:rPr lang="en-US" altLang="zh-CN" dirty="0"/>
              <a:t> double β decay</a:t>
            </a:r>
          </a:p>
          <a:p>
            <a:pPr lvl="1"/>
            <a:r>
              <a:rPr lang="en-US" altLang="zh-CN" baseline="30000" dirty="0"/>
              <a:t>136</a:t>
            </a:r>
            <a:r>
              <a:rPr lang="en-US" altLang="zh-CN" dirty="0"/>
              <a:t>Xe TPC, Micromegas  </a:t>
            </a:r>
          </a:p>
          <a:p>
            <a:r>
              <a:rPr lang="en-US" altLang="zh-CN" dirty="0"/>
              <a:t>Signal</a:t>
            </a:r>
          </a:p>
          <a:p>
            <a:pPr lvl="1"/>
            <a:r>
              <a:rPr lang="en-US" altLang="zh-CN" dirty="0"/>
              <a:t>May be as long as 100us</a:t>
            </a:r>
          </a:p>
          <a:p>
            <a:pPr lvl="1"/>
            <a:r>
              <a:rPr lang="en-US" altLang="zh-CN" dirty="0"/>
              <a:t>Get the signal information by integrating the waveform</a:t>
            </a:r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xmlns="" id="{41375CBE-621F-483C-A042-552276A2B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Situation2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250360F1-D938-487C-9BDA-E3C94011E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115A3A-9213-43D5-8FCE-161F3EC011B2}" type="datetime1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2019/4/22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7103E03C-DAF4-4210-88D6-8D149EDF7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59F91-715E-4CA3-9356-63EE0492BF41}" type="slidenum">
              <a:rPr lang="en-US" altLang="zh-CN" smtClean="0">
                <a:solidFill>
                  <a:prstClr val="black"/>
                </a:solidFill>
              </a:rPr>
              <a:pPr/>
              <a:t>12</a:t>
            </a:fld>
            <a:endParaRPr lang="en-US" altLang="zh-CN">
              <a:solidFill>
                <a:prstClr val="black"/>
              </a:solidFill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85A11E0F-F2B4-44DD-94D9-E66ABF86D7D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490" y="4108043"/>
            <a:ext cx="4456573" cy="220589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415C1C55-3CF3-43F7-8E75-AE84EEB1B7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490" y="3954342"/>
            <a:ext cx="3448533" cy="2494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164570"/>
      </p:ext>
    </p:extLst>
  </p:cSld>
  <p:clrMapOvr>
    <a:masterClrMapping/>
  </p:clrMapOvr>
  <p:transition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xmlns="" id="{5DD6DBEB-C587-4699-AFC7-CE9B344627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138"/>
            <a:ext cx="8229600" cy="1947862"/>
          </a:xfrm>
        </p:spPr>
        <p:txBody>
          <a:bodyPr/>
          <a:lstStyle/>
          <a:p>
            <a:r>
              <a:rPr lang="en-US" altLang="zh-CN" sz="2400" dirty="0"/>
              <a:t>Preprocessing</a:t>
            </a:r>
          </a:p>
          <a:p>
            <a:pPr lvl="1"/>
            <a:r>
              <a:rPr lang="en-US" altLang="zh-CN" sz="2000" dirty="0"/>
              <a:t>Calculation the differential of the wave</a:t>
            </a:r>
          </a:p>
          <a:p>
            <a:pPr lvl="1"/>
            <a:r>
              <a:rPr lang="en-US" altLang="zh-CN" sz="2000" dirty="0"/>
              <a:t>Results are </a:t>
            </a:r>
            <a:r>
              <a:rPr lang="en-US" altLang="zh-CN" sz="2000" dirty="0" err="1"/>
              <a:t>centred</a:t>
            </a:r>
            <a:r>
              <a:rPr lang="en-US" altLang="zh-CN" sz="2000" dirty="0"/>
              <a:t> around zero</a:t>
            </a:r>
          </a:p>
          <a:p>
            <a:r>
              <a:rPr lang="en-US" altLang="zh-CN" sz="2400" dirty="0"/>
              <a:t>Compression</a:t>
            </a:r>
          </a:p>
          <a:p>
            <a:pPr lvl="1"/>
            <a:r>
              <a:rPr lang="en-US" altLang="zh-CN" sz="2000" dirty="0"/>
              <a:t>Huffman coding</a:t>
            </a:r>
            <a:endParaRPr lang="zh-CN" altLang="en-US" sz="2000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xmlns="" id="{BC4CE633-4006-4E57-B0B0-B04AF4EDA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Compression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6CFD39D3-DC6A-4516-8C39-182A10F74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115A3A-9213-43D5-8FCE-161F3EC011B2}" type="datetime1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2019/4/22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6BEC8DA6-050E-47E1-A941-7D43D9007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59F91-715E-4CA3-9356-63EE0492BF41}" type="slidenum">
              <a:rPr lang="en-US" altLang="zh-CN" smtClean="0">
                <a:solidFill>
                  <a:prstClr val="black"/>
                </a:solidFill>
              </a:rPr>
              <a:pPr/>
              <a:t>13</a:t>
            </a:fld>
            <a:endParaRPr lang="en-US" altLang="zh-CN">
              <a:solidFill>
                <a:prstClr val="black"/>
              </a:solidFill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094F3C19-7243-45CD-B784-BCD8376D2A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456763"/>
            <a:ext cx="3144341" cy="1627317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BB6F9BD5-45C6-4F0D-B5AE-6C9DFEF774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3847" y="4413343"/>
            <a:ext cx="3347864" cy="1714156"/>
          </a:xfrm>
          <a:prstGeom prst="rect">
            <a:avLst/>
          </a:prstGeom>
        </p:spPr>
      </p:pic>
      <p:sp>
        <p:nvSpPr>
          <p:cNvPr id="12" name="箭头: 右 11">
            <a:extLst>
              <a:ext uri="{FF2B5EF4-FFF2-40B4-BE49-F238E27FC236}">
                <a16:creationId xmlns:a16="http://schemas.microsoft.com/office/drawing/2014/main" xmlns="" id="{290E7B93-5E8E-48F3-B5C8-59C385153B75}"/>
              </a:ext>
            </a:extLst>
          </p:cNvPr>
          <p:cNvSpPr/>
          <p:nvPr/>
        </p:nvSpPr>
        <p:spPr>
          <a:xfrm>
            <a:off x="4031940" y="5018393"/>
            <a:ext cx="1080120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CFDB8280-3ED8-468D-A93B-01D327F205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0501" y="1335551"/>
            <a:ext cx="2894531" cy="2239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599824"/>
      </p:ext>
    </p:extLst>
  </p:cSld>
  <p:clrMapOvr>
    <a:masterClrMapping/>
  </p:clrMapOvr>
  <p:transition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xmlns="" id="{FE44F3EF-0460-4011-8CDC-901CBC6251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138"/>
            <a:ext cx="8229600" cy="1227782"/>
          </a:xfrm>
        </p:spPr>
        <p:txBody>
          <a:bodyPr/>
          <a:lstStyle/>
          <a:p>
            <a:r>
              <a:rPr lang="en-US" altLang="zh-CN" sz="2000" dirty="0"/>
              <a:t>Xlinx Zynq-7000 (xc7z045ffg676-2)</a:t>
            </a:r>
          </a:p>
          <a:p>
            <a:r>
              <a:rPr lang="en-US" altLang="zh-CN" sz="2000" dirty="0"/>
              <a:t>Runs well under the clock of 100MHz </a:t>
            </a:r>
          </a:p>
          <a:p>
            <a:r>
              <a:rPr lang="en-US" altLang="zh-CN" sz="2000" dirty="0"/>
              <a:t>Compression Delay: &lt;10 clock cycles (100ns)</a:t>
            </a:r>
            <a:endParaRPr lang="zh-CN" altLang="en-US" sz="2000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xmlns="" id="{013677A6-6F27-49A8-8521-10B988E0F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FPGA Implementation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637E4AEB-FDC7-4503-9702-EB12D67AA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115A3A-9213-43D5-8FCE-161F3EC011B2}" type="datetime1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2019/4/22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4764097A-F98C-467B-8B65-F6096F8AD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59F91-715E-4CA3-9356-63EE0492BF41}" type="slidenum">
              <a:rPr lang="en-US" altLang="zh-CN" smtClean="0">
                <a:solidFill>
                  <a:prstClr val="black"/>
                </a:solidFill>
              </a:rPr>
              <a:pPr/>
              <a:t>14</a:t>
            </a:fld>
            <a:endParaRPr lang="en-US" altLang="zh-CN">
              <a:solidFill>
                <a:prstClr val="black"/>
              </a:solidFill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4D9FCD6F-A84C-4E09-98FD-DBB5117C0C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9947" y="2663492"/>
            <a:ext cx="3597094" cy="208902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7098D4EC-5A62-4791-8762-0726B2384F1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20" t="7503" r="19761" b="11977"/>
          <a:stretch/>
        </p:blipFill>
        <p:spPr>
          <a:xfrm>
            <a:off x="1043608" y="2811975"/>
            <a:ext cx="2398935" cy="1837482"/>
          </a:xfrm>
          <a:prstGeom prst="rect">
            <a:avLst/>
          </a:prstGeom>
        </p:spPr>
      </p:pic>
      <p:graphicFrame>
        <p:nvGraphicFramePr>
          <p:cNvPr id="9" name="表格 8">
            <a:extLst>
              <a:ext uri="{FF2B5EF4-FFF2-40B4-BE49-F238E27FC236}">
                <a16:creationId xmlns:a16="http://schemas.microsoft.com/office/drawing/2014/main" xmlns="" id="{9F6910EB-4F63-43B7-B800-A28E2C5347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3387723"/>
              </p:ext>
            </p:extLst>
          </p:nvPr>
        </p:nvGraphicFramePr>
        <p:xfrm>
          <a:off x="1524000" y="5134993"/>
          <a:ext cx="6096000" cy="122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xmlns="" val="696978615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xmlns="" val="222638815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xmlns="" val="291100295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xmlns="" val="10431761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Calibri" panose="020F0502020204030204" pitchFamily="34" charset="0"/>
                        </a:rPr>
                        <a:t>Slice LUTS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Calibri" panose="020F0502020204030204" pitchFamily="34" charset="0"/>
                        </a:rPr>
                        <a:t>(218600)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Calibri" panose="020F0502020204030204" pitchFamily="34" charset="0"/>
                        </a:rPr>
                        <a:t>Slice Registers</a:t>
                      </a:r>
                      <a:endParaRPr lang="zh-CN" sz="1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Calibri" panose="020F0502020204030204" pitchFamily="34" charset="0"/>
                        </a:rPr>
                        <a:t>(437200)</a:t>
                      </a:r>
                      <a:endParaRPr lang="zh-CN" sz="1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Calibri" panose="020F0502020204030204" pitchFamily="34" charset="0"/>
                        </a:rPr>
                        <a:t>Block RAM Tile</a:t>
                      </a:r>
                      <a:endParaRPr lang="zh-CN" sz="1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Calibri" panose="020F0502020204030204" pitchFamily="34" charset="0"/>
                        </a:rPr>
                        <a:t>(545)</a:t>
                      </a:r>
                      <a:endParaRPr lang="zh-CN" sz="1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Calibri" panose="020F0502020204030204" pitchFamily="34" charset="0"/>
                        </a:rPr>
                        <a:t>DSP</a:t>
                      </a:r>
                      <a:endParaRPr lang="zh-CN" sz="1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7694902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Calibri" panose="020F0502020204030204" pitchFamily="34" charset="0"/>
                        </a:rPr>
                        <a:t>394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Calibri" panose="020F0502020204030204" pitchFamily="34" charset="0"/>
                        </a:rPr>
                        <a:t>293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Calibri" panose="020F0502020204030204" pitchFamily="34" charset="0"/>
                        </a:rPr>
                        <a:t>1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Calibri" panose="020F0502020204030204" pitchFamily="34" charset="0"/>
                        </a:rPr>
                        <a:t>0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808486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Calibri" panose="020F0502020204030204" pitchFamily="34" charset="0"/>
                        </a:rPr>
                        <a:t>0.18%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Calibri" panose="020F0502020204030204" pitchFamily="34" charset="0"/>
                        </a:rPr>
                        <a:t>0.07%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Calibri" panose="020F0502020204030204" pitchFamily="34" charset="0"/>
                        </a:rPr>
                        <a:t>0.18%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Calibri" panose="020F0502020204030204" pitchFamily="34" charset="0"/>
                        </a:rPr>
                        <a:t>0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8324843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9555898"/>
      </p:ext>
    </p:extLst>
  </p:cSld>
  <p:clrMapOvr>
    <a:masterClrMapping/>
  </p:clrMapOvr>
  <p:transition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xmlns="" id="{7ABF6255-9499-42AE-8ADA-31594C14DE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137"/>
            <a:ext cx="8229600" cy="2019871"/>
          </a:xfrm>
        </p:spPr>
        <p:txBody>
          <a:bodyPr/>
          <a:lstStyle/>
          <a:p>
            <a:r>
              <a:rPr lang="en-US" altLang="zh-CN" sz="2000" dirty="0"/>
              <a:t>Test with signal generator</a:t>
            </a:r>
          </a:p>
          <a:p>
            <a:pPr lvl="1"/>
            <a:r>
              <a:rPr lang="en-US" altLang="zh-CN" sz="1800" dirty="0"/>
              <a:t>A step signal is generated</a:t>
            </a:r>
          </a:p>
          <a:p>
            <a:pPr lvl="1"/>
            <a:r>
              <a:rPr lang="en-US" altLang="zh-CN" sz="1800" dirty="0"/>
              <a:t>A charge signal is generated after C1</a:t>
            </a:r>
          </a:p>
          <a:p>
            <a:pPr lvl="1"/>
            <a:r>
              <a:rPr lang="en-US" altLang="zh-CN" sz="1800" dirty="0"/>
              <a:t>Width of charge signal is decided by the</a:t>
            </a:r>
            <a:br>
              <a:rPr lang="en-US" altLang="zh-CN" sz="1800" dirty="0"/>
            </a:br>
            <a:r>
              <a:rPr lang="en-US" altLang="zh-CN" sz="1800" dirty="0"/>
              <a:t>rising edge of the step signal</a:t>
            </a:r>
          </a:p>
          <a:p>
            <a:r>
              <a:rPr lang="en-US" altLang="zh-CN" sz="2000" dirty="0"/>
              <a:t>Compression rate</a:t>
            </a:r>
          </a:p>
          <a:p>
            <a:pPr lvl="1"/>
            <a:r>
              <a:rPr lang="en-US" altLang="zh-CN" sz="1800" dirty="0"/>
              <a:t>Situation1: 43%</a:t>
            </a:r>
          </a:p>
          <a:p>
            <a:pPr lvl="1"/>
            <a:r>
              <a:rPr lang="en-US" altLang="zh-CN" sz="1800" dirty="0"/>
              <a:t>Situation2: 30%</a:t>
            </a:r>
            <a:endParaRPr lang="en-US" altLang="zh-CN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xmlns="" id="{11F37810-ABE1-43E7-97BE-D846C0234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Test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8B081FB6-DADA-41D4-8402-7F768E307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115A3A-9213-43D5-8FCE-161F3EC011B2}" type="datetime1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2019/4/22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4A9DB9AE-7343-42A9-A780-23E5D741A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59F91-715E-4CA3-9356-63EE0492BF41}" type="slidenum">
              <a:rPr lang="en-US" altLang="zh-CN" smtClean="0">
                <a:solidFill>
                  <a:prstClr val="black"/>
                </a:solidFill>
              </a:rPr>
              <a:pPr/>
              <a:t>15</a:t>
            </a:fld>
            <a:endParaRPr lang="en-US" altLang="zh-CN">
              <a:solidFill>
                <a:prstClr val="black"/>
              </a:solidFill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4AF53A7F-9F2B-4E7A-8363-ABFDE82EBE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933" y="4106117"/>
            <a:ext cx="3096344" cy="232225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6FC92586-E149-4A5A-AA0E-30DD562DD0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5646" y="4176985"/>
            <a:ext cx="4148951" cy="1931793"/>
          </a:xfrm>
          <a:prstGeom prst="rect">
            <a:avLst/>
          </a:prstGeom>
        </p:spPr>
      </p:pic>
      <p:graphicFrame>
        <p:nvGraphicFramePr>
          <p:cNvPr id="15" name="图表 14">
            <a:extLst>
              <a:ext uri="{FF2B5EF4-FFF2-40B4-BE49-F238E27FC236}">
                <a16:creationId xmlns:a16="http://schemas.microsoft.com/office/drawing/2014/main" xmlns="" id="{8EAF4252-F41B-4E10-83C6-5F14FA5FC3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3463136"/>
              </p:ext>
            </p:extLst>
          </p:nvPr>
        </p:nvGraphicFramePr>
        <p:xfrm>
          <a:off x="5036949" y="1052736"/>
          <a:ext cx="3816424" cy="2695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61214032"/>
      </p:ext>
    </p:extLst>
  </p:cSld>
  <p:clrMapOvr>
    <a:masterClrMapping/>
  </p:clrMapOvr>
  <p:transition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21st IEEE Real Time </a:t>
            </a:r>
            <a:r>
              <a:rPr lang="en-US" altLang="zh-CN" dirty="0" smtClean="0"/>
              <a:t>Conference</a:t>
            </a:r>
            <a:r>
              <a:rPr lang="zh-CN" altLang="en-US" dirty="0" smtClean="0"/>
              <a:t>，大会报告</a:t>
            </a:r>
            <a:endParaRPr lang="en-US" altLang="zh-CN" dirty="0" smtClean="0"/>
          </a:p>
          <a:p>
            <a:r>
              <a:rPr lang="en-US" altLang="zh-CN" sz="2000" dirty="0" smtClean="0"/>
              <a:t>“Study </a:t>
            </a:r>
            <a:r>
              <a:rPr lang="en-US" altLang="zh-CN" sz="2000" dirty="0"/>
              <a:t>on the Real-time Lossless Data Compression Method Used in the Readout System for Micro-pattern Gas Detector”, </a:t>
            </a:r>
            <a:r>
              <a:rPr lang="en-US" altLang="zh-CN" sz="2000" i="1" dirty="0"/>
              <a:t>IEEE Transactions on Nuclear Science</a:t>
            </a:r>
            <a:r>
              <a:rPr lang="en-US" altLang="zh-CN" sz="2000" i="1" dirty="0" smtClean="0"/>
              <a:t>, </a:t>
            </a:r>
            <a:r>
              <a:rPr lang="en-US" altLang="zh-CN" sz="2000" dirty="0" smtClean="0"/>
              <a:t>under review</a:t>
            </a:r>
            <a:r>
              <a:rPr lang="en-US" altLang="zh-CN" sz="2000" i="1" dirty="0" smtClean="0"/>
              <a:t>.</a:t>
            </a:r>
            <a:endParaRPr lang="zh-CN" altLang="en-US" sz="2000" i="1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学术交流</a:t>
            </a:r>
            <a:r>
              <a:rPr lang="en-US" altLang="zh-CN" dirty="0" smtClean="0"/>
              <a:t>&amp;</a:t>
            </a:r>
            <a:r>
              <a:rPr lang="zh-CN" altLang="en-US" dirty="0" smtClean="0"/>
              <a:t>论文发表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>
                <a:solidFill>
                  <a:prstClr val="black"/>
                </a:solidFill>
              </a:rPr>
              <a:t>2018/6/14</a:t>
            </a:r>
            <a:endParaRPr lang="en-US" altLang="zh-CN" dirty="0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59F91-715E-4CA3-9356-63EE0492BF41}" type="slidenum">
              <a:rPr lang="en-US" altLang="zh-CN" smtClean="0">
                <a:solidFill>
                  <a:prstClr val="black"/>
                </a:solidFill>
              </a:rPr>
              <a:pPr/>
              <a:t>16</a:t>
            </a:fld>
            <a:endParaRPr lang="en-US" altLang="zh-C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547848"/>
      </p:ext>
    </p:extLst>
  </p:cSld>
  <p:clrMapOvr>
    <a:masterClrMapping/>
  </p:clrMapOvr>
  <p:transition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xmlns="" id="{3B661EFD-4CB4-42F3-A05F-A0C61272DA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Considering using data compression in physical experiments</a:t>
            </a:r>
          </a:p>
          <a:p>
            <a:r>
              <a:rPr lang="en-US" altLang="zh-CN" dirty="0"/>
              <a:t>Based on a MPGD readout system, for two different situations, implementation two different real-time compression algorithms</a:t>
            </a:r>
          </a:p>
          <a:p>
            <a:r>
              <a:rPr lang="en-US" altLang="zh-CN" dirty="0"/>
              <a:t>More than MPGD </a:t>
            </a:r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xmlns="" id="{0B4354D4-00F9-454F-9746-5BFACCE0E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Summary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995E645B-B40E-4636-A774-178FAC8D1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115A3A-9213-43D5-8FCE-161F3EC011B2}" type="datetime1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2019/4/22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7875170A-F85B-4BB4-A62E-6A284FA6D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59F91-715E-4CA3-9356-63EE0492BF41}" type="slidenum">
              <a:rPr lang="en-US" altLang="zh-CN" smtClean="0">
                <a:solidFill>
                  <a:prstClr val="black"/>
                </a:solidFill>
              </a:rPr>
              <a:pPr/>
              <a:t>17</a:t>
            </a:fld>
            <a:endParaRPr lang="en-US" altLang="zh-C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086578"/>
      </p:ext>
    </p:extLst>
  </p:cSld>
  <p:clrMapOvr>
    <a:masterClrMapping/>
  </p:clrMapOvr>
  <p:transition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xmlns="" id="{D86D8E57-77C1-4B3F-8F2E-34DC669559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Data Compression &amp; Physical experiments</a:t>
            </a:r>
          </a:p>
          <a:p>
            <a:r>
              <a:rPr lang="en-US" altLang="zh-CN" dirty="0"/>
              <a:t>MPGD Readout System</a:t>
            </a:r>
          </a:p>
          <a:p>
            <a:r>
              <a:rPr lang="en-US" altLang="zh-CN" dirty="0"/>
              <a:t>Situation1</a:t>
            </a:r>
          </a:p>
          <a:p>
            <a:r>
              <a:rPr lang="en-US" altLang="zh-CN" dirty="0"/>
              <a:t>Situation2</a:t>
            </a:r>
          </a:p>
          <a:p>
            <a:r>
              <a:rPr lang="en-US" altLang="zh-CN" dirty="0"/>
              <a:t>Summary</a:t>
            </a:r>
          </a:p>
          <a:p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xmlns="" id="{C7B280DE-D7E1-4B2F-BF90-1E6FF8341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Outline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01C944E9-55C9-43E9-8493-851A4F541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115A3A-9213-43D5-8FCE-161F3EC011B2}" type="datetime1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2019/4/22</a:t>
            </a:fld>
            <a:endParaRPr lang="en-US" altLang="zh-CN" dirty="0">
              <a:solidFill>
                <a:prstClr val="black"/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799EE794-0290-4764-A7F7-6050B73BD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59F91-715E-4CA3-9356-63EE0492BF41}" type="slidenum">
              <a:rPr lang="en-US" altLang="zh-CN" smtClean="0">
                <a:solidFill>
                  <a:prstClr val="black"/>
                </a:solidFill>
              </a:rPr>
              <a:pPr/>
              <a:t>2</a:t>
            </a:fld>
            <a:endParaRPr lang="en-US" altLang="zh-C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156066"/>
      </p:ext>
    </p:extLst>
  </p:cSld>
  <p:clrMapOvr>
    <a:masterClrMapping/>
  </p:clrMapOvr>
  <p:transition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xmlns="" id="{E6EE7BB4-991F-409B-892E-D474551237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138"/>
            <a:ext cx="8229600" cy="1443806"/>
          </a:xfrm>
        </p:spPr>
        <p:txBody>
          <a:bodyPr/>
          <a:lstStyle/>
          <a:p>
            <a:r>
              <a:rPr lang="en-US" altLang="zh-CN" dirty="0"/>
              <a:t>Data</a:t>
            </a:r>
            <a:r>
              <a:rPr lang="zh-CN" altLang="en-US" dirty="0"/>
              <a:t> </a:t>
            </a:r>
            <a:r>
              <a:rPr lang="en-US" altLang="zh-CN" dirty="0"/>
              <a:t>Compression</a:t>
            </a:r>
            <a:r>
              <a:rPr lang="zh-CN" altLang="en-US" dirty="0"/>
              <a:t> </a:t>
            </a:r>
            <a:r>
              <a:rPr lang="en-US" altLang="zh-CN" dirty="0"/>
              <a:t>is about storing and sending a smaller number of bits</a:t>
            </a:r>
          </a:p>
          <a:p>
            <a:r>
              <a:rPr lang="en-US" altLang="zh-CN" dirty="0"/>
              <a:t>See a lot of usage in the fields of audio, video </a:t>
            </a:r>
            <a:r>
              <a:rPr lang="en-US" altLang="zh-CN" dirty="0" err="1"/>
              <a:t>etc</a:t>
            </a:r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xmlns="" id="{62339874-18BB-4FC4-A02A-96E3F26C9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Data Compression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01585DC3-FFC4-4E71-BC80-A90D28914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115A3A-9213-43D5-8FCE-161F3EC011B2}" type="datetime1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2019/4/22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6EC24546-2FDF-4638-927C-CAC4C9EDB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59F91-715E-4CA3-9356-63EE0492BF41}" type="slidenum">
              <a:rPr lang="en-US" altLang="zh-CN" smtClean="0">
                <a:solidFill>
                  <a:prstClr val="black"/>
                </a:solidFill>
              </a:rPr>
              <a:pPr/>
              <a:t>3</a:t>
            </a:fld>
            <a:endParaRPr lang="en-US" altLang="zh-CN">
              <a:solidFill>
                <a:prstClr val="black"/>
              </a:solidFill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7318BCE6-860D-4126-AC3A-4AD0C49E83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589728"/>
            <a:ext cx="4464496" cy="281901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4528414D-26C2-43E8-B0A8-38D176AD93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998439"/>
            <a:ext cx="2664296" cy="3410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459537"/>
      </p:ext>
    </p:extLst>
  </p:cSld>
  <p:clrMapOvr>
    <a:masterClrMapping/>
  </p:clrMapOvr>
  <p:transition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xmlns="" id="{326998D4-414B-4F2A-B853-244D9C8350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138"/>
            <a:ext cx="8229600" cy="2288170"/>
          </a:xfrm>
        </p:spPr>
        <p:txBody>
          <a:bodyPr/>
          <a:lstStyle/>
          <a:p>
            <a:r>
              <a:rPr lang="en-US" altLang="zh-CN" sz="2400" dirty="0"/>
              <a:t>More and more detector channels, higher and higher measure precision, higher and higher sample rate</a:t>
            </a:r>
          </a:p>
          <a:p>
            <a:pPr lvl="1"/>
            <a:r>
              <a:rPr lang="en-US" altLang="zh-CN" sz="2000" dirty="0"/>
              <a:t>Give high pressure on data transmission and  storage</a:t>
            </a:r>
          </a:p>
          <a:p>
            <a:r>
              <a:rPr lang="en-US" altLang="zh-CN" sz="2400" dirty="0"/>
              <a:t>Low entropy system</a:t>
            </a:r>
          </a:p>
          <a:p>
            <a:pPr lvl="1"/>
            <a:r>
              <a:rPr lang="en-US" altLang="zh-CN" sz="2000" dirty="0"/>
              <a:t>The physical process, the detectors and readout electronics feature the signals</a:t>
            </a:r>
          </a:p>
          <a:p>
            <a:pPr lvl="1"/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xmlns="" id="{26E12D7B-CA7D-4EBA-992C-A4D05FB45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Modern Physical Experiments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6033217E-DF69-4FAA-994F-D0F1490E4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115A3A-9213-43D5-8FCE-161F3EC011B2}" type="datetime1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2019/4/22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C25C65F4-0906-4E31-A8DD-03B348228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59F91-715E-4CA3-9356-63EE0492BF41}" type="slidenum">
              <a:rPr lang="en-US" altLang="zh-CN" smtClean="0">
                <a:solidFill>
                  <a:prstClr val="black"/>
                </a:solidFill>
              </a:rPr>
              <a:pPr/>
              <a:t>4</a:t>
            </a:fld>
            <a:endParaRPr lang="en-US" altLang="zh-CN">
              <a:solidFill>
                <a:prstClr val="black"/>
              </a:solidFill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4AC645FD-1076-4539-9AD7-885A206563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716" y="4077072"/>
            <a:ext cx="3969224" cy="1385094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0652C290-104F-417E-8860-87545524F36E}"/>
              </a:ext>
            </a:extLst>
          </p:cNvPr>
          <p:cNvSpPr txBox="1"/>
          <p:nvPr/>
        </p:nvSpPr>
        <p:spPr>
          <a:xfrm>
            <a:off x="854426" y="5599338"/>
            <a:ext cx="2808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LHC: </a:t>
            </a:r>
          </a:p>
          <a:p>
            <a:r>
              <a:rPr lang="en-US" altLang="zh-CN" b="1" dirty="0"/>
              <a:t>10~100Mchannels</a:t>
            </a:r>
          </a:p>
          <a:p>
            <a:r>
              <a:rPr lang="en-US" altLang="zh-CN" b="1" dirty="0"/>
              <a:t>~100Gbyte/s</a:t>
            </a:r>
            <a:endParaRPr lang="zh-CN" altLang="en-US" b="1" dirty="0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20AA3929-7B2B-4C40-B367-EA1B718F65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5724" y="3370407"/>
            <a:ext cx="3329186" cy="2228931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xmlns="" id="{5C0023D7-A68A-4BC7-B3C7-5ABF6B4700DE}"/>
              </a:ext>
            </a:extLst>
          </p:cNvPr>
          <p:cNvSpPr txBox="1"/>
          <p:nvPr/>
        </p:nvSpPr>
        <p:spPr>
          <a:xfrm>
            <a:off x="5148064" y="5599338"/>
            <a:ext cx="2808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PANDA: </a:t>
            </a:r>
          </a:p>
          <a:p>
            <a:r>
              <a:rPr lang="en-US" altLang="zh-CN" b="1" dirty="0"/>
              <a:t>~10GHz</a:t>
            </a:r>
          </a:p>
          <a:p>
            <a:r>
              <a:rPr lang="en-US" altLang="zh-CN" b="1" dirty="0"/>
              <a:t>40~200Gbyte/s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3777061790"/>
      </p:ext>
    </p:extLst>
  </p:cSld>
  <p:clrMapOvr>
    <a:masterClrMapping/>
  </p:clrMapOvr>
  <p:transition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xmlns="" id="{9194E6F5-54CE-49D2-AFA0-D1B96EAF9E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138"/>
            <a:ext cx="8229600" cy="3274416"/>
          </a:xfrm>
        </p:spPr>
        <p:txBody>
          <a:bodyPr/>
          <a:lstStyle/>
          <a:p>
            <a:r>
              <a:rPr lang="en-US" altLang="zh-CN" dirty="0"/>
              <a:t>Loss Compression VS </a:t>
            </a:r>
            <a:r>
              <a:rPr lang="en-US" altLang="zh-CN" dirty="0">
                <a:solidFill>
                  <a:srgbClr val="FF0000"/>
                </a:solidFill>
              </a:rPr>
              <a:t>Lossless Compression</a:t>
            </a:r>
          </a:p>
          <a:p>
            <a:r>
              <a:rPr lang="en-US" altLang="zh-CN" dirty="0"/>
              <a:t>Two Step</a:t>
            </a:r>
          </a:p>
          <a:p>
            <a:pPr lvl="1"/>
            <a:r>
              <a:rPr lang="en-US" altLang="zh-CN" dirty="0"/>
              <a:t>Preprocessing</a:t>
            </a:r>
          </a:p>
          <a:p>
            <a:pPr lvl="2"/>
            <a:r>
              <a:rPr lang="en-US" altLang="zh-CN" dirty="0"/>
              <a:t>According to the characteristics of the data.</a:t>
            </a:r>
          </a:p>
          <a:p>
            <a:pPr lvl="1"/>
            <a:r>
              <a:rPr lang="en-US" altLang="zh-CN" dirty="0"/>
              <a:t>Compression</a:t>
            </a:r>
          </a:p>
          <a:p>
            <a:pPr lvl="2"/>
            <a:r>
              <a:rPr lang="en-US" altLang="zh-CN" dirty="0"/>
              <a:t>Huffman coding</a:t>
            </a:r>
          </a:p>
          <a:p>
            <a:pPr lvl="2"/>
            <a:r>
              <a:rPr lang="en-US" altLang="zh-CN" dirty="0"/>
              <a:t>LZ coding</a:t>
            </a:r>
          </a:p>
          <a:p>
            <a:pPr lvl="2"/>
            <a:r>
              <a:rPr lang="en-US" altLang="zh-CN" dirty="0"/>
              <a:t>Run-length coding</a:t>
            </a:r>
          </a:p>
          <a:p>
            <a:pPr lvl="2"/>
            <a:endParaRPr lang="en-US" altLang="zh-CN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xmlns="" id="{78C23A96-4E46-4E44-9AD5-D399386D6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Compression Strategy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3C170A75-BC0B-4AB4-8C15-826C0A051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115A3A-9213-43D5-8FCE-161F3EC011B2}" type="datetime1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2019/4/22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FCEC7CFE-E076-443C-A7DA-6B610408B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59F91-715E-4CA3-9356-63EE0492BF41}" type="slidenum">
              <a:rPr lang="en-US" altLang="zh-CN" smtClean="0">
                <a:solidFill>
                  <a:prstClr val="black"/>
                </a:solidFill>
              </a:rPr>
              <a:pPr/>
              <a:t>5</a:t>
            </a:fld>
            <a:endParaRPr lang="en-US" altLang="zh-CN">
              <a:solidFill>
                <a:prstClr val="black"/>
              </a:solidFill>
            </a:endParaRP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xmlns="" id="{A512847F-D8C1-4EDA-8122-8A8F6D25E576}"/>
              </a:ext>
            </a:extLst>
          </p:cNvPr>
          <p:cNvGrpSpPr/>
          <p:nvPr/>
        </p:nvGrpSpPr>
        <p:grpSpPr>
          <a:xfrm>
            <a:off x="4572000" y="4941168"/>
            <a:ext cx="3384376" cy="1530777"/>
            <a:chOff x="4471988" y="4877961"/>
            <a:chExt cx="3384376" cy="1530777"/>
          </a:xfrm>
        </p:grpSpPr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xmlns="" id="{5A6E2609-5EDB-43B7-A8C4-DFE454CF6648}"/>
                </a:ext>
              </a:extLst>
            </p:cNvPr>
            <p:cNvSpPr txBox="1"/>
            <p:nvPr/>
          </p:nvSpPr>
          <p:spPr>
            <a:xfrm>
              <a:off x="4471988" y="4877961"/>
              <a:ext cx="33843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1, 2, 3, 5, 5, 6, 8, 7, 8, …</a:t>
              </a:r>
              <a:endParaRPr lang="zh-CN" altLang="en-US" dirty="0"/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xmlns="" id="{AAD68391-A222-4A04-B601-37F028344ADD}"/>
                </a:ext>
              </a:extLst>
            </p:cNvPr>
            <p:cNvSpPr txBox="1"/>
            <p:nvPr/>
          </p:nvSpPr>
          <p:spPr>
            <a:xfrm>
              <a:off x="4471988" y="6039406"/>
              <a:ext cx="33843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0, 0, 0, 1, 0, 0, 2, 0, 0, …</a:t>
              </a:r>
              <a:endParaRPr lang="zh-CN" altLang="en-US" dirty="0"/>
            </a:p>
          </p:txBody>
        </p:sp>
        <p:sp>
          <p:nvSpPr>
            <p:cNvPr id="8" name="箭头: 下 7">
              <a:extLst>
                <a:ext uri="{FF2B5EF4-FFF2-40B4-BE49-F238E27FC236}">
                  <a16:creationId xmlns:a16="http://schemas.microsoft.com/office/drawing/2014/main" xmlns="" id="{E6DC4230-047B-46B3-B503-0379B72EBDBD}"/>
                </a:ext>
              </a:extLst>
            </p:cNvPr>
            <p:cNvSpPr/>
            <p:nvPr/>
          </p:nvSpPr>
          <p:spPr>
            <a:xfrm>
              <a:off x="5740128" y="5310343"/>
              <a:ext cx="648072" cy="64807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xmlns="" id="{D1EB8BBB-6551-4835-B263-D890B24FEF56}"/>
                </a:ext>
              </a:extLst>
            </p:cNvPr>
            <p:cNvSpPr txBox="1"/>
            <p:nvPr/>
          </p:nvSpPr>
          <p:spPr>
            <a:xfrm>
              <a:off x="6668232" y="5444913"/>
              <a:ext cx="10721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Y = X</a:t>
              </a:r>
              <a:endParaRPr lang="zh-CN" altLang="en-US" dirty="0"/>
            </a:p>
          </p:txBody>
        </p:sp>
      </p:grp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F7FEE7CB-2FA7-4AD1-B254-C8F28180B4F8}"/>
              </a:ext>
            </a:extLst>
          </p:cNvPr>
          <p:cNvSpPr txBox="1"/>
          <p:nvPr/>
        </p:nvSpPr>
        <p:spPr>
          <a:xfrm>
            <a:off x="1043608" y="4877961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Preprocessing example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493265122"/>
      </p:ext>
    </p:extLst>
  </p:cSld>
  <p:clrMapOvr>
    <a:masterClrMapping/>
  </p:clrMapOvr>
  <p:transition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xmlns="" id="{11107D2E-A10D-43A8-9ECB-517720406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Data Compression in physics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6B26D9B1-ED4E-4CCB-A671-5A9218093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115A3A-9213-43D5-8FCE-161F3EC011B2}" type="datetime1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2019/4/22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5E543C65-420F-4F23-9D9A-FC883C9CD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59F91-715E-4CA3-9356-63EE0492BF41}" type="slidenum">
              <a:rPr lang="en-US" altLang="zh-CN" smtClean="0">
                <a:solidFill>
                  <a:prstClr val="black"/>
                </a:solidFill>
              </a:rPr>
              <a:pPr/>
              <a:t>6</a:t>
            </a:fld>
            <a:endParaRPr lang="en-US" altLang="zh-CN">
              <a:solidFill>
                <a:prstClr val="black"/>
              </a:solidFill>
            </a:endParaRPr>
          </a:p>
        </p:txBody>
      </p:sp>
      <p:graphicFrame>
        <p:nvGraphicFramePr>
          <p:cNvPr id="8" name="图示 7">
            <a:extLst>
              <a:ext uri="{FF2B5EF4-FFF2-40B4-BE49-F238E27FC236}">
                <a16:creationId xmlns:a16="http://schemas.microsoft.com/office/drawing/2014/main" xmlns="" id="{85640165-1A01-4B16-AA4B-3582EF8FB5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2897903"/>
              </p:ext>
            </p:extLst>
          </p:nvPr>
        </p:nvGraphicFramePr>
        <p:xfrm>
          <a:off x="205514" y="1205260"/>
          <a:ext cx="8532948" cy="5386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73349571"/>
      </p:ext>
    </p:extLst>
  </p:cSld>
  <p:clrMapOvr>
    <a:masterClrMapping/>
  </p:clrMapOvr>
  <p:transition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xmlns="" id="{4D12753E-2CFE-487D-B222-862D013ACC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138"/>
            <a:ext cx="8229600" cy="2667942"/>
          </a:xfrm>
        </p:spPr>
        <p:txBody>
          <a:bodyPr/>
          <a:lstStyle/>
          <a:p>
            <a:r>
              <a:rPr lang="en-US" altLang="zh-CN" sz="2400" dirty="0"/>
              <a:t>Micro-pattern Gas Detectors (MPGD) Readout System</a:t>
            </a:r>
          </a:p>
          <a:p>
            <a:pPr lvl="1"/>
            <a:r>
              <a:rPr lang="en-US" altLang="zh-CN" sz="2000" dirty="0"/>
              <a:t>FEC &amp; DCC</a:t>
            </a:r>
          </a:p>
          <a:p>
            <a:pPr lvl="1"/>
            <a:r>
              <a:rPr lang="en-US" altLang="zh-CN" sz="2000" dirty="0"/>
              <a:t>Scalable</a:t>
            </a:r>
          </a:p>
          <a:p>
            <a:r>
              <a:rPr lang="en-US" altLang="zh-CN" sz="2400" dirty="0"/>
              <a:t>AGET Chip</a:t>
            </a:r>
          </a:p>
          <a:p>
            <a:pPr lvl="1"/>
            <a:r>
              <a:rPr lang="en-US" altLang="zh-CN" sz="2000" dirty="0"/>
              <a:t>Designed by GET collaboration for MPGD readout</a:t>
            </a:r>
          </a:p>
          <a:p>
            <a:pPr lvl="1"/>
            <a:r>
              <a:rPr lang="en-US" altLang="zh-CN" sz="2000" dirty="0"/>
              <a:t>64 channels</a:t>
            </a:r>
          </a:p>
          <a:p>
            <a:pPr lvl="1"/>
            <a:r>
              <a:rPr lang="en-US" altLang="zh-CN" sz="2000" dirty="0"/>
              <a:t>CSA, Shaping, SCA (512 sample deep)</a:t>
            </a:r>
          </a:p>
          <a:p>
            <a:pPr lvl="1"/>
            <a:endParaRPr lang="en-US" altLang="zh-CN" sz="2000" dirty="0"/>
          </a:p>
          <a:p>
            <a:pPr lvl="1"/>
            <a:endParaRPr lang="zh-CN" altLang="en-US" sz="2000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xmlns="" id="{2FB71796-E4F9-4367-B727-70C15AF68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MPGD Readout System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49D338AB-6167-4A90-B79C-27A5EF611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115A3A-9213-43D5-8FCE-161F3EC011B2}" type="datetime1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2019/4/22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8461C7FA-1415-4A9C-9D98-2A807B438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59F91-715E-4CA3-9356-63EE0492BF41}" type="slidenum">
              <a:rPr lang="en-US" altLang="zh-CN" smtClean="0">
                <a:solidFill>
                  <a:prstClr val="black"/>
                </a:solidFill>
              </a:rPr>
              <a:pPr/>
              <a:t>7</a:t>
            </a:fld>
            <a:endParaRPr lang="en-US" altLang="zh-CN">
              <a:solidFill>
                <a:prstClr val="black"/>
              </a:solidFill>
            </a:endParaRPr>
          </a:p>
        </p:txBody>
      </p:sp>
      <p:pic>
        <p:nvPicPr>
          <p:cNvPr id="6" name="图片 5" descr="F:\Licheng_Design\PandaXIII_System\LiCheng文档\paper\pictures\fig.1.tif">
            <a:extLst>
              <a:ext uri="{FF2B5EF4-FFF2-40B4-BE49-F238E27FC236}">
                <a16:creationId xmlns:a16="http://schemas.microsoft.com/office/drawing/2014/main" xmlns="" id="{2E7DE5E1-E975-427E-855B-2A0498ECA1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4221088"/>
            <a:ext cx="4387417" cy="18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图片 6" descr="董家宁博士毕业论文">
            <a:extLst>
              <a:ext uri="{FF2B5EF4-FFF2-40B4-BE49-F238E27FC236}">
                <a16:creationId xmlns:a16="http://schemas.microsoft.com/office/drawing/2014/main" xmlns="" id="{05B672C4-469F-4833-92C0-D9B5D57CD6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7480" y="4221088"/>
            <a:ext cx="3612989" cy="18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AAC4C121-A47D-416D-8EAD-05772F9FA9F6}"/>
              </a:ext>
            </a:extLst>
          </p:cNvPr>
          <p:cNvSpPr txBox="1"/>
          <p:nvPr/>
        </p:nvSpPr>
        <p:spPr>
          <a:xfrm>
            <a:off x="1043608" y="6093296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/>
              <a:t>Structure of MPGD system</a:t>
            </a:r>
            <a:endParaRPr lang="zh-CN" altLang="en-US" b="1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0B0C7898-1E2A-4807-AB34-6FB7954351A2}"/>
              </a:ext>
            </a:extLst>
          </p:cNvPr>
          <p:cNvSpPr txBox="1"/>
          <p:nvPr/>
        </p:nvSpPr>
        <p:spPr>
          <a:xfrm>
            <a:off x="5202412" y="6032674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/>
              <a:t>Analog part of AGET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961011672"/>
      </p:ext>
    </p:extLst>
  </p:cSld>
  <p:clrMapOvr>
    <a:masterClrMapping/>
  </p:clrMapOvr>
  <p:transition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xmlns="" id="{D079F45F-6E9E-4906-930D-438E2EDD88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138"/>
            <a:ext cx="8229600" cy="1515814"/>
          </a:xfrm>
        </p:spPr>
        <p:txBody>
          <a:bodyPr/>
          <a:lstStyle/>
          <a:p>
            <a:r>
              <a:rPr lang="en-US" altLang="zh-CN" dirty="0"/>
              <a:t>Output</a:t>
            </a:r>
            <a:r>
              <a:rPr lang="zh-CN" altLang="en-US" dirty="0"/>
              <a:t> </a:t>
            </a:r>
            <a:r>
              <a:rPr lang="en-US" altLang="zh-CN" dirty="0"/>
              <a:t>wave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AGET</a:t>
            </a:r>
          </a:p>
          <a:p>
            <a:pPr lvl="1"/>
            <a:r>
              <a:rPr lang="en-US" altLang="zh-CN" dirty="0"/>
              <a:t>Gaussian waveform</a:t>
            </a:r>
          </a:p>
          <a:p>
            <a:pPr lvl="1"/>
            <a:r>
              <a:rPr lang="en-US" altLang="zh-CN" dirty="0"/>
              <a:t>Determined by the shaping circuit</a:t>
            </a:r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xmlns="" id="{4837751F-4665-461C-B128-0984DEAF3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Situaton1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468D24BB-76F8-40DD-B0FF-3845CD17E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115A3A-9213-43D5-8FCE-161F3EC011B2}" type="datetime1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2019/4/22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B656B05B-2E83-44C0-9F86-FE5CEB49D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59F91-715E-4CA3-9356-63EE0492BF41}" type="slidenum">
              <a:rPr lang="en-US" altLang="zh-CN" smtClean="0">
                <a:solidFill>
                  <a:prstClr val="black"/>
                </a:solidFill>
              </a:rPr>
              <a:pPr/>
              <a:t>8</a:t>
            </a:fld>
            <a:endParaRPr lang="en-US" altLang="zh-CN">
              <a:solidFill>
                <a:prstClr val="black"/>
              </a:solidFill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3DFDED0C-C4BA-4E0D-95A7-E20DD790F3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170" y="3771215"/>
            <a:ext cx="3719574" cy="151581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CC882279-2CCE-4E2F-B72A-655C0FEF60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988" y="3212976"/>
            <a:ext cx="4065842" cy="2632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097207"/>
      </p:ext>
    </p:extLst>
  </p:cSld>
  <p:clrMapOvr>
    <a:masterClrMapping/>
  </p:clrMapOvr>
  <p:transition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xmlns="" id="{3CC669C6-6F3C-46D0-8296-E8786D71C0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138"/>
            <a:ext cx="8229600" cy="2235894"/>
          </a:xfrm>
        </p:spPr>
        <p:txBody>
          <a:bodyPr/>
          <a:lstStyle/>
          <a:p>
            <a:r>
              <a:rPr lang="en-US" altLang="zh-CN" dirty="0"/>
              <a:t>Preprocessing</a:t>
            </a:r>
          </a:p>
          <a:p>
            <a:pPr lvl="1"/>
            <a:r>
              <a:rPr lang="en-US" altLang="zh-CN" dirty="0"/>
              <a:t>Compared with the reference wave</a:t>
            </a:r>
          </a:p>
          <a:p>
            <a:r>
              <a:rPr lang="en-US" altLang="zh-CN" dirty="0"/>
              <a:t>Compression</a:t>
            </a:r>
          </a:p>
          <a:p>
            <a:pPr lvl="1"/>
            <a:r>
              <a:rPr lang="en-US" altLang="zh-CN" dirty="0"/>
              <a:t>Huffman coding</a:t>
            </a:r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xmlns="" id="{43355770-8709-4553-A791-46CC95C22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Compression Method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18946858-9747-4EC4-87D2-56939D808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115A3A-9213-43D5-8FCE-161F3EC011B2}" type="datetime1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2019/4/22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4CE2CEEB-7C6C-4841-BD16-65D3BEA12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59F91-715E-4CA3-9356-63EE0492BF41}" type="slidenum">
              <a:rPr lang="en-US" altLang="zh-CN" smtClean="0">
                <a:solidFill>
                  <a:prstClr val="black"/>
                </a:solidFill>
              </a:rPr>
              <a:pPr/>
              <a:t>9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xmlns="" id="{ED5DA0B3-7491-4EC9-9C65-4B608C9C36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600" y="393305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7" name="对象 6">
            <a:extLst>
              <a:ext uri="{FF2B5EF4-FFF2-40B4-BE49-F238E27FC236}">
                <a16:creationId xmlns:a16="http://schemas.microsoft.com/office/drawing/2014/main" xmlns="" id="{6132B7C6-DED3-4DBA-A421-CFE03F00A6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6717084"/>
              </p:ext>
            </p:extLst>
          </p:nvPr>
        </p:nvGraphicFramePr>
        <p:xfrm>
          <a:off x="357188" y="3742251"/>
          <a:ext cx="4275038" cy="24055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0" name="Visio" r:id="rId3" imgW="16154400" imgH="9105914" progId="Visio.Drawing.15">
                  <p:embed/>
                </p:oleObj>
              </mc:Choice>
              <mc:Fallback>
                <p:oleObj name="Visio" r:id="rId3" imgW="16154400" imgH="9105914" progId="Visio.Drawing.15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88" y="3742251"/>
                        <a:ext cx="4275038" cy="240556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7AA611A8-9D1F-4A64-A94E-884F69AECA6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442" y="3796887"/>
            <a:ext cx="3978772" cy="22962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7826798"/>
      </p:ext>
    </p:extLst>
  </p:cSld>
  <p:clrMapOvr>
    <a:masterClrMapping/>
  </p:clrMapOvr>
  <p:transition>
    <p:random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5_聚合">
  <a:themeElements>
    <a:clrScheme name="聚合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聚合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聚合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stc .potx" id="{12CAF4A1-0A0A-481E-BAF7-39FB01D550B0}" vid="{BE7CCC23-5B25-4150-9D33-7F13D8822A17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聚合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聚合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聚合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聚合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ustc </Template>
  <TotalTime>4597</TotalTime>
  <Words>594</Words>
  <Application>Microsoft Office PowerPoint</Application>
  <PresentationFormat>全屏显示(4:3)</PresentationFormat>
  <Paragraphs>178</Paragraphs>
  <Slides>17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7" baseType="lpstr">
      <vt:lpstr>黑体</vt:lpstr>
      <vt:lpstr>宋体</vt:lpstr>
      <vt:lpstr>Arial</vt:lpstr>
      <vt:lpstr>Calibri</vt:lpstr>
      <vt:lpstr>Lucida Sans Unicode</vt:lpstr>
      <vt:lpstr>Verdana</vt:lpstr>
      <vt:lpstr>Wingdings 2</vt:lpstr>
      <vt:lpstr>Wingdings 3</vt:lpstr>
      <vt:lpstr>5_聚合</vt:lpstr>
      <vt:lpstr>Visio</vt:lpstr>
      <vt:lpstr>无损数据压缩在物理实验中的应用</vt:lpstr>
      <vt:lpstr>Outline</vt:lpstr>
      <vt:lpstr>Data Compression</vt:lpstr>
      <vt:lpstr>Modern Physical Experiments</vt:lpstr>
      <vt:lpstr>Compression Strategy</vt:lpstr>
      <vt:lpstr>Data Compression in physics</vt:lpstr>
      <vt:lpstr>MPGD Readout System</vt:lpstr>
      <vt:lpstr>Situaton1</vt:lpstr>
      <vt:lpstr>Compression Method</vt:lpstr>
      <vt:lpstr>Huffman Coding</vt:lpstr>
      <vt:lpstr>FPGA Implementation</vt:lpstr>
      <vt:lpstr>Situation2</vt:lpstr>
      <vt:lpstr>Compression</vt:lpstr>
      <vt:lpstr>FPGA Implementation</vt:lpstr>
      <vt:lpstr>Test</vt:lpstr>
      <vt:lpstr>学术交流&amp;论文发表</vt:lpstr>
      <vt:lpstr>Summary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fel</dc:creator>
  <cp:lastModifiedBy>henzt shen</cp:lastModifiedBy>
  <cp:revision>71</cp:revision>
  <dcterms:created xsi:type="dcterms:W3CDTF">2018-06-09T05:49:03Z</dcterms:created>
  <dcterms:modified xsi:type="dcterms:W3CDTF">2019-04-22T07:57:48Z</dcterms:modified>
</cp:coreProperties>
</file>