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99" r:id="rId5"/>
    <p:sldId id="300" r:id="rId6"/>
    <p:sldId id="290" r:id="rId7"/>
    <p:sldId id="285" r:id="rId8"/>
    <p:sldId id="292" r:id="rId9"/>
    <p:sldId id="301" r:id="rId10"/>
    <p:sldId id="298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5" autoAdjust="0"/>
    <p:restoredTop sz="94574"/>
  </p:normalViewPr>
  <p:slideViewPr>
    <p:cSldViewPr>
      <p:cViewPr varScale="1">
        <p:scale>
          <a:sx n="78" d="100"/>
          <a:sy n="78" d="100"/>
        </p:scale>
        <p:origin x="17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zhuchengguang/Downloads/2019-03-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energy</a:t>
            </a:r>
            <a:r>
              <a:rPr lang="en-US" altLang="zh-CN" baseline="0"/>
              <a:t> spectrum of electrons from MCP</a:t>
            </a:r>
            <a:endParaRPr 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'[2019-03-18.xlsx]Sheet3'!$B$1:$B$90</c:f>
            </c:numRef>
          </c:val>
          <c:smooth val="0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'[2019-03-18.xlsx]Sheet3'!$A$1:$A$90</c:f>
              <c:numCache>
                <c:formatCode>General</c:formatCode>
                <c:ptCount val="9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55.0</c:v>
                </c:pt>
                <c:pt idx="52">
                  <c:v>60.0</c:v>
                </c:pt>
                <c:pt idx="53">
                  <c:v>65.0</c:v>
                </c:pt>
                <c:pt idx="54">
                  <c:v>70.0</c:v>
                </c:pt>
                <c:pt idx="55">
                  <c:v>75.0</c:v>
                </c:pt>
                <c:pt idx="56">
                  <c:v>80.0</c:v>
                </c:pt>
                <c:pt idx="57">
                  <c:v>85.0</c:v>
                </c:pt>
                <c:pt idx="58">
                  <c:v>90.0</c:v>
                </c:pt>
                <c:pt idx="59">
                  <c:v>95.0</c:v>
                </c:pt>
                <c:pt idx="60">
                  <c:v>100.0</c:v>
                </c:pt>
                <c:pt idx="61">
                  <c:v>105.0</c:v>
                </c:pt>
                <c:pt idx="62">
                  <c:v>110.0</c:v>
                </c:pt>
                <c:pt idx="63">
                  <c:v>115.0</c:v>
                </c:pt>
                <c:pt idx="64">
                  <c:v>120.0</c:v>
                </c:pt>
                <c:pt idx="65">
                  <c:v>125.0</c:v>
                </c:pt>
                <c:pt idx="66">
                  <c:v>130.0</c:v>
                </c:pt>
                <c:pt idx="67">
                  <c:v>135.0</c:v>
                </c:pt>
                <c:pt idx="68">
                  <c:v>140.0</c:v>
                </c:pt>
                <c:pt idx="69">
                  <c:v>145.0</c:v>
                </c:pt>
                <c:pt idx="70">
                  <c:v>150.0</c:v>
                </c:pt>
                <c:pt idx="71">
                  <c:v>160.0</c:v>
                </c:pt>
                <c:pt idx="72">
                  <c:v>170.0</c:v>
                </c:pt>
                <c:pt idx="73">
                  <c:v>180.0</c:v>
                </c:pt>
                <c:pt idx="74">
                  <c:v>190.0</c:v>
                </c:pt>
                <c:pt idx="75">
                  <c:v>200.0</c:v>
                </c:pt>
                <c:pt idx="76">
                  <c:v>210.0</c:v>
                </c:pt>
                <c:pt idx="77">
                  <c:v>220.0</c:v>
                </c:pt>
                <c:pt idx="78">
                  <c:v>230.0</c:v>
                </c:pt>
                <c:pt idx="79">
                  <c:v>240.0</c:v>
                </c:pt>
                <c:pt idx="80">
                  <c:v>250.0</c:v>
                </c:pt>
                <c:pt idx="81">
                  <c:v>260.0</c:v>
                </c:pt>
                <c:pt idx="82">
                  <c:v>270.0</c:v>
                </c:pt>
                <c:pt idx="83">
                  <c:v>280.0</c:v>
                </c:pt>
                <c:pt idx="84">
                  <c:v>290.0</c:v>
                </c:pt>
                <c:pt idx="85">
                  <c:v>300.0</c:v>
                </c:pt>
                <c:pt idx="86">
                  <c:v>312.0</c:v>
                </c:pt>
                <c:pt idx="87">
                  <c:v>325.0</c:v>
                </c:pt>
                <c:pt idx="88">
                  <c:v>340.0</c:v>
                </c:pt>
                <c:pt idx="89">
                  <c:v>360.0</c:v>
                </c:pt>
              </c:numCache>
            </c:numRef>
          </c:cat>
          <c:val>
            <c:numRef>
              <c:f>'[2019-03-18.xlsx]Sheet3'!$C$1:$C$90</c:f>
              <c:numCache>
                <c:formatCode>General</c:formatCode>
                <c:ptCount val="90"/>
                <c:pt idx="0">
                  <c:v>0.0839999999999996</c:v>
                </c:pt>
                <c:pt idx="1">
                  <c:v>0.140000000000001</c:v>
                </c:pt>
                <c:pt idx="2">
                  <c:v>0.141999999999999</c:v>
                </c:pt>
                <c:pt idx="3">
                  <c:v>0.121</c:v>
                </c:pt>
                <c:pt idx="4">
                  <c:v>0.131</c:v>
                </c:pt>
                <c:pt idx="5">
                  <c:v>0.165</c:v>
                </c:pt>
                <c:pt idx="6">
                  <c:v>0.208</c:v>
                </c:pt>
                <c:pt idx="7">
                  <c:v>0.22</c:v>
                </c:pt>
                <c:pt idx="8">
                  <c:v>0.213</c:v>
                </c:pt>
                <c:pt idx="9">
                  <c:v>0.178</c:v>
                </c:pt>
                <c:pt idx="10">
                  <c:v>0.157</c:v>
                </c:pt>
                <c:pt idx="11">
                  <c:v>0.136</c:v>
                </c:pt>
                <c:pt idx="12">
                  <c:v>0.116</c:v>
                </c:pt>
                <c:pt idx="13">
                  <c:v>0.101</c:v>
                </c:pt>
                <c:pt idx="14">
                  <c:v>0.0939999999999998</c:v>
                </c:pt>
                <c:pt idx="15">
                  <c:v>0.0840000000000001</c:v>
                </c:pt>
                <c:pt idx="16">
                  <c:v>0.0819999999999998</c:v>
                </c:pt>
                <c:pt idx="17">
                  <c:v>0.068</c:v>
                </c:pt>
                <c:pt idx="18">
                  <c:v>0.068</c:v>
                </c:pt>
                <c:pt idx="19">
                  <c:v>0.0579999999999998</c:v>
                </c:pt>
                <c:pt idx="20">
                  <c:v>0.0590000000000002</c:v>
                </c:pt>
                <c:pt idx="21">
                  <c:v>0.0571999999999999</c:v>
                </c:pt>
                <c:pt idx="22">
                  <c:v>0.0516000000000001</c:v>
                </c:pt>
                <c:pt idx="23">
                  <c:v>0.0521999999999998</c:v>
                </c:pt>
                <c:pt idx="24">
                  <c:v>0.0495000000000001</c:v>
                </c:pt>
                <c:pt idx="25">
                  <c:v>0.0478000000000001</c:v>
                </c:pt>
                <c:pt idx="26">
                  <c:v>0.0418999999999998</c:v>
                </c:pt>
                <c:pt idx="27">
                  <c:v>0.0436000000000001</c:v>
                </c:pt>
                <c:pt idx="28">
                  <c:v>0.0430999999999999</c:v>
                </c:pt>
                <c:pt idx="29">
                  <c:v>0.0387000000000002</c:v>
                </c:pt>
                <c:pt idx="30">
                  <c:v>0.0384</c:v>
                </c:pt>
                <c:pt idx="31">
                  <c:v>0.036</c:v>
                </c:pt>
                <c:pt idx="32">
                  <c:v>0.0354999999999999</c:v>
                </c:pt>
                <c:pt idx="33">
                  <c:v>0.0326</c:v>
                </c:pt>
                <c:pt idx="34">
                  <c:v>0.0325</c:v>
                </c:pt>
                <c:pt idx="35">
                  <c:v>0.0302</c:v>
                </c:pt>
                <c:pt idx="36">
                  <c:v>0.0323</c:v>
                </c:pt>
                <c:pt idx="37">
                  <c:v>0.0284000000000002</c:v>
                </c:pt>
                <c:pt idx="38">
                  <c:v>0.0270999999999999</c:v>
                </c:pt>
                <c:pt idx="39">
                  <c:v>0.0266999999999999</c:v>
                </c:pt>
                <c:pt idx="40">
                  <c:v>0.0279</c:v>
                </c:pt>
                <c:pt idx="41">
                  <c:v>0.0241</c:v>
                </c:pt>
                <c:pt idx="42">
                  <c:v>0.0253000000000001</c:v>
                </c:pt>
                <c:pt idx="43">
                  <c:v>0.0261</c:v>
                </c:pt>
                <c:pt idx="44">
                  <c:v>0.0228999999999999</c:v>
                </c:pt>
                <c:pt idx="45">
                  <c:v>0.0199</c:v>
                </c:pt>
                <c:pt idx="46">
                  <c:v>0.024</c:v>
                </c:pt>
                <c:pt idx="47">
                  <c:v>0.0207999999999999</c:v>
                </c:pt>
                <c:pt idx="48">
                  <c:v>0.0206999999999999</c:v>
                </c:pt>
                <c:pt idx="49">
                  <c:v>0.0208000000000001</c:v>
                </c:pt>
                <c:pt idx="50">
                  <c:v>0.01918</c:v>
                </c:pt>
                <c:pt idx="51">
                  <c:v>0.01696</c:v>
                </c:pt>
                <c:pt idx="52">
                  <c:v>0.0152</c:v>
                </c:pt>
                <c:pt idx="53">
                  <c:v>0.0131</c:v>
                </c:pt>
                <c:pt idx="54">
                  <c:v>0.01218</c:v>
                </c:pt>
                <c:pt idx="55">
                  <c:v>0.0112</c:v>
                </c:pt>
                <c:pt idx="56">
                  <c:v>0.00986</c:v>
                </c:pt>
                <c:pt idx="57">
                  <c:v>0.00901999999999998</c:v>
                </c:pt>
                <c:pt idx="58">
                  <c:v>0.00820000000000001</c:v>
                </c:pt>
                <c:pt idx="59">
                  <c:v>0.00724</c:v>
                </c:pt>
                <c:pt idx="60">
                  <c:v>0.00694</c:v>
                </c:pt>
                <c:pt idx="61">
                  <c:v>0.00629999999999999</c:v>
                </c:pt>
                <c:pt idx="62">
                  <c:v>0.00554</c:v>
                </c:pt>
                <c:pt idx="63">
                  <c:v>0.00526</c:v>
                </c:pt>
                <c:pt idx="64">
                  <c:v>0.0043</c:v>
                </c:pt>
                <c:pt idx="65">
                  <c:v>0.00442</c:v>
                </c:pt>
                <c:pt idx="66">
                  <c:v>0.00386</c:v>
                </c:pt>
                <c:pt idx="67">
                  <c:v>0.00352</c:v>
                </c:pt>
                <c:pt idx="68">
                  <c:v>0.00372</c:v>
                </c:pt>
                <c:pt idx="69">
                  <c:v>0.00252</c:v>
                </c:pt>
                <c:pt idx="70">
                  <c:v>0.00277</c:v>
                </c:pt>
                <c:pt idx="71">
                  <c:v>0.00231</c:v>
                </c:pt>
                <c:pt idx="72">
                  <c:v>0.00206</c:v>
                </c:pt>
                <c:pt idx="73">
                  <c:v>0.00159</c:v>
                </c:pt>
                <c:pt idx="74">
                  <c:v>0.00172</c:v>
                </c:pt>
                <c:pt idx="75">
                  <c:v>0.00105</c:v>
                </c:pt>
                <c:pt idx="76">
                  <c:v>0.00117</c:v>
                </c:pt>
                <c:pt idx="77">
                  <c:v>0.00101</c:v>
                </c:pt>
                <c:pt idx="78">
                  <c:v>0.000629999999999999</c:v>
                </c:pt>
                <c:pt idx="79">
                  <c:v>0.00082</c:v>
                </c:pt>
                <c:pt idx="80">
                  <c:v>0.000679999999999999</c:v>
                </c:pt>
                <c:pt idx="81">
                  <c:v>0.0004</c:v>
                </c:pt>
                <c:pt idx="82">
                  <c:v>0.00059</c:v>
                </c:pt>
                <c:pt idx="83">
                  <c:v>0.00043</c:v>
                </c:pt>
                <c:pt idx="84">
                  <c:v>0.00018</c:v>
                </c:pt>
                <c:pt idx="85">
                  <c:v>0.000466666666666667</c:v>
                </c:pt>
                <c:pt idx="86">
                  <c:v>0.0002</c:v>
                </c:pt>
                <c:pt idx="87">
                  <c:v>0.000226666666666667</c:v>
                </c:pt>
                <c:pt idx="88">
                  <c:v>0.000235</c:v>
                </c:pt>
                <c:pt idx="89">
                  <c:v>8.5E-5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212000"/>
        <c:axId val="917213776"/>
      </c:lineChart>
      <c:catAx>
        <c:axId val="91721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17213776"/>
        <c:crosses val="autoZero"/>
        <c:auto val="1"/>
        <c:lblAlgn val="ctr"/>
        <c:lblOffset val="100"/>
        <c:noMultiLvlLbl val="0"/>
      </c:catAx>
      <c:valAx>
        <c:axId val="91721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1721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268F5-7139-4AE2-B003-F6BFF2727B52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A74D6-8C92-4882-829C-3DDED0F388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2ADC-B56A-4778-A6CC-17400FD713E8}" type="datetime1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91F-0CA2-4EE1-9FB1-6F4820FE475C}" type="datetime1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084C-F5E4-4FAA-9C9B-F61CF57239CC}" type="datetime1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2FC3-E99B-4A12-9116-7020943B4758}" type="datetime1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AF2C-711F-428D-BDF2-1DD61F593C0E}" type="datetime1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A241-801A-4C06-8529-9D7DB5FF2C42}" type="datetime1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3BA9-7B4F-4704-8898-D78F03211CC1}" type="datetime1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3841-A0A4-4F1F-8DEE-4CE37360CFAA}" type="datetime1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61BA-81EF-4B4D-8FEB-B4129BBB2EA1}" type="datetime1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D7C1-46E7-4E92-A0D0-9E3FCEC87480}" type="datetime1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3885-0726-4F03-A327-5C5576ABDF04}" type="datetime1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1822-2A0A-4010-942A-79B7B0B1D091}" type="datetime1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Study of transparency of graphene to low energy electrons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776864" cy="1752600"/>
          </a:xfrm>
        </p:spPr>
        <p:txBody>
          <a:bodyPr/>
          <a:lstStyle/>
          <a:p>
            <a:r>
              <a:rPr lang="en-US" altLang="zh-CN" dirty="0" smtClean="0"/>
              <a:t>ZHU </a:t>
            </a:r>
            <a:r>
              <a:rPr lang="en-US" altLang="zh-CN" dirty="0" err="1" smtClean="0"/>
              <a:t>Chengguang</a:t>
            </a:r>
            <a:endParaRPr lang="en-US" altLang="zh-CN" dirty="0" smtClean="0"/>
          </a:p>
          <a:p>
            <a:r>
              <a:rPr lang="en-US" altLang="zh-CN" dirty="0" smtClean="0"/>
              <a:t>Shandong University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main instruments are installed</a:t>
            </a:r>
          </a:p>
          <a:p>
            <a:r>
              <a:rPr lang="en-US" altLang="zh-CN" dirty="0" smtClean="0"/>
              <a:t>Hard to control low energy electrons, problems from the re-emit</a:t>
            </a:r>
          </a:p>
          <a:p>
            <a:r>
              <a:rPr lang="en-US" altLang="zh-CN" dirty="0" smtClean="0"/>
              <a:t>Plan to move to a new way to produce electrons.</a:t>
            </a:r>
          </a:p>
          <a:p>
            <a:r>
              <a:rPr lang="en-US" altLang="zh-CN" dirty="0" smtClean="0"/>
              <a:t>With the problem solved, the test is quite </a:t>
            </a:r>
            <a:r>
              <a:rPr lang="en-US" altLang="zh-CN" dirty="0" err="1" smtClean="0"/>
              <a:t>straitforward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Use graphene to prevent ions from contaminating TPC volume, which looks impressive in preliminary test.</a:t>
            </a:r>
          </a:p>
          <a:p>
            <a:r>
              <a:rPr lang="en-US" altLang="zh-CN" dirty="0" smtClean="0"/>
              <a:t>The transparency of graphene to low energy electrons is critical to be understood.</a:t>
            </a:r>
          </a:p>
          <a:p>
            <a:pPr lvl="1"/>
            <a:r>
              <a:rPr lang="en-US" altLang="zh-CN" dirty="0" smtClean="0"/>
              <a:t>Due to the scattering of electron with gas molecules, the energy of electron in gas can’t increase much(&lt;10eV).</a:t>
            </a:r>
          </a:p>
          <a:p>
            <a:pPr lvl="1"/>
            <a:r>
              <a:rPr lang="en-US" altLang="zh-CN" dirty="0" smtClean="0"/>
              <a:t>Energy of electrons can be improved but limited.</a:t>
            </a:r>
          </a:p>
          <a:p>
            <a:r>
              <a:rPr lang="en-US" altLang="zh-CN" dirty="0" smtClean="0"/>
              <a:t>Transparency of high energy(&gt;1keV) electron has been reported in literature but not for very low energy electrons</a:t>
            </a:r>
          </a:p>
          <a:p>
            <a:r>
              <a:rPr lang="en-US" altLang="zh-CN" dirty="0" smtClean="0"/>
              <a:t>The cost, stability, manufacture of a working detector is not covered by now.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84110" y="1285398"/>
            <a:ext cx="2955923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zh-CN" sz="3200" dirty="0" smtClean="0"/>
              <a:t>Schematic setup</a:t>
            </a:r>
            <a:endParaRPr lang="zh-CN" altLang="en-US" sz="3200" dirty="0"/>
          </a:p>
        </p:txBody>
      </p:sp>
      <p:grpSp>
        <p:nvGrpSpPr>
          <p:cNvPr id="6" name="组合 5"/>
          <p:cNvGrpSpPr/>
          <p:nvPr/>
        </p:nvGrpSpPr>
        <p:grpSpPr>
          <a:xfrm>
            <a:off x="827584" y="1268760"/>
            <a:ext cx="4392488" cy="4176464"/>
            <a:chOff x="899592" y="2132856"/>
            <a:chExt cx="7200800" cy="3600400"/>
          </a:xfrm>
        </p:grpSpPr>
        <p:sp>
          <p:nvSpPr>
            <p:cNvPr id="4" name="矩形 3"/>
            <p:cNvSpPr/>
            <p:nvPr/>
          </p:nvSpPr>
          <p:spPr>
            <a:xfrm>
              <a:off x="899592" y="2132856"/>
              <a:ext cx="7200800" cy="3600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1475656" y="2470393"/>
              <a:ext cx="6048672" cy="28690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1638482" y="3356992"/>
            <a:ext cx="1133318" cy="74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9" name="矩形 8"/>
          <p:cNvSpPr/>
          <p:nvPr/>
        </p:nvSpPr>
        <p:spPr>
          <a:xfrm>
            <a:off x="2771800" y="2636912"/>
            <a:ext cx="14401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cxnSp>
        <p:nvCxnSpPr>
          <p:cNvPr id="13" name="直接连接符 12"/>
          <p:cNvCxnSpPr/>
          <p:nvPr/>
        </p:nvCxnSpPr>
        <p:spPr>
          <a:xfrm>
            <a:off x="2771800" y="2636912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24237" y="2265543"/>
            <a:ext cx="1280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Electron collector</a:t>
            </a:r>
            <a:endParaRPr lang="zh-CN" altLang="en-US" sz="1200" dirty="0"/>
          </a:p>
        </p:txBody>
      </p:sp>
      <p:sp>
        <p:nvSpPr>
          <p:cNvPr id="21" name="矩形 20"/>
          <p:cNvSpPr/>
          <p:nvPr/>
        </p:nvSpPr>
        <p:spPr>
          <a:xfrm>
            <a:off x="8460432" y="3284984"/>
            <a:ext cx="8640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9" name="矩形 28"/>
          <p:cNvSpPr/>
          <p:nvPr/>
        </p:nvSpPr>
        <p:spPr>
          <a:xfrm>
            <a:off x="8172400" y="321297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44" name="矩形 43"/>
          <p:cNvSpPr/>
          <p:nvPr/>
        </p:nvSpPr>
        <p:spPr>
          <a:xfrm>
            <a:off x="3495870" y="2642042"/>
            <a:ext cx="48604" cy="18573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544474" y="2642042"/>
            <a:ext cx="18053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710052" y="2642042"/>
            <a:ext cx="48604" cy="18573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627784" y="306896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矩形 10"/>
          <p:cNvSpPr/>
          <p:nvPr/>
        </p:nvSpPr>
        <p:spPr>
          <a:xfrm>
            <a:off x="2699792" y="3717032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42" name="矩形 41"/>
          <p:cNvSpPr/>
          <p:nvPr/>
        </p:nvSpPr>
        <p:spPr>
          <a:xfrm>
            <a:off x="1547664" y="2923203"/>
            <a:ext cx="43204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6" name="矩形 55"/>
          <p:cNvSpPr/>
          <p:nvPr/>
        </p:nvSpPr>
        <p:spPr>
          <a:xfrm>
            <a:off x="1619672" y="3283243"/>
            <a:ext cx="288032" cy="639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1" name="矩形 60"/>
          <p:cNvSpPr/>
          <p:nvPr/>
        </p:nvSpPr>
        <p:spPr>
          <a:xfrm>
            <a:off x="1835696" y="3571275"/>
            <a:ext cx="36004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5" name="灯片编号占位符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cxnSp>
        <p:nvCxnSpPr>
          <p:cNvPr id="7" name="直线连接符 6"/>
          <p:cNvCxnSpPr/>
          <p:nvPr/>
        </p:nvCxnSpPr>
        <p:spPr>
          <a:xfrm>
            <a:off x="2699792" y="2636912"/>
            <a:ext cx="0" cy="1862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6"/>
          <p:cNvSpPr txBox="1"/>
          <p:nvPr/>
        </p:nvSpPr>
        <p:spPr>
          <a:xfrm>
            <a:off x="2461298" y="2263212"/>
            <a:ext cx="774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graphene</a:t>
            </a:r>
            <a:endParaRPr lang="zh-CN" altLang="en-US" sz="1200" dirty="0"/>
          </a:p>
        </p:txBody>
      </p:sp>
      <p:sp>
        <p:nvSpPr>
          <p:cNvPr id="63" name="TextBox 16"/>
          <p:cNvSpPr txBox="1"/>
          <p:nvPr/>
        </p:nvSpPr>
        <p:spPr>
          <a:xfrm>
            <a:off x="1446106" y="2267986"/>
            <a:ext cx="969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Electron gun</a:t>
            </a:r>
            <a:endParaRPr lang="zh-CN" altLang="en-US" sz="1200" dirty="0"/>
          </a:p>
        </p:txBody>
      </p:sp>
      <p:sp>
        <p:nvSpPr>
          <p:cNvPr id="12" name="椭圆 11"/>
          <p:cNvSpPr/>
          <p:nvPr/>
        </p:nvSpPr>
        <p:spPr>
          <a:xfrm>
            <a:off x="2123728" y="3573016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直线箭头连接符 15"/>
          <p:cNvCxnSpPr/>
          <p:nvPr/>
        </p:nvCxnSpPr>
        <p:spPr>
          <a:xfrm>
            <a:off x="2205141" y="3603087"/>
            <a:ext cx="2561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5571471" y="2923203"/>
            <a:ext cx="31153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zh-CN" dirty="0" smtClean="0"/>
              <a:t>Electron emitter/gun produce  electrons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dirty="0" smtClean="0"/>
              <a:t>Electrons are pushed to graphene by electric field and energy is determined.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dirty="0" smtClean="0"/>
              <a:t>Part of electrons pass through graphene and collected by receiver/pico-</a:t>
            </a:r>
            <a:r>
              <a:rPr kumimoji="1" lang="en-US" altLang="zh-CN" dirty="0" err="1" smtClean="0"/>
              <a:t>amiter</a:t>
            </a:r>
            <a:r>
              <a:rPr kumimoji="1" lang="en-US" altLang="zh-CN" dirty="0" smtClean="0"/>
              <a:t>. </a:t>
            </a:r>
            <a:endParaRPr kumimoji="1"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3773608" y="4484176"/>
            <a:ext cx="99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Vacuum 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Setup in Lab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2636912"/>
            <a:ext cx="4320422" cy="2946144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3953" y="2636912"/>
            <a:ext cx="3069779" cy="294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7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Electron producer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9589"/>
            <a:ext cx="6096000" cy="2548880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Photon-electron effect to produce the initial electrons</a:t>
            </a:r>
          </a:p>
          <a:p>
            <a:r>
              <a:rPr kumimoji="1" lang="en-US" altLang="zh-CN" dirty="0" smtClean="0"/>
              <a:t>MCP to magnify the electrons</a:t>
            </a:r>
          </a:p>
          <a:p>
            <a:r>
              <a:rPr kumimoji="1" lang="en-US" altLang="zh-CN" dirty="0" smtClean="0"/>
              <a:t>The main problem is the big energy spreading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212134"/>
              </p:ext>
            </p:extLst>
          </p:nvPr>
        </p:nvGraphicFramePr>
        <p:xfrm>
          <a:off x="1619672" y="4054051"/>
          <a:ext cx="6408712" cy="250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518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5232" y="980728"/>
            <a:ext cx="411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Beam focusing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100" dirty="0" smtClean="0"/>
              <a:t>without focusing, the beam profile is quite large</a:t>
            </a:r>
            <a:endParaRPr lang="zh-CN" alt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1004128" y="5784991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Based on Garfield++, compose focusing simulation software</a:t>
            </a:r>
          </a:p>
          <a:p>
            <a:pPr marL="342900" indent="-342900"/>
            <a:r>
              <a:rPr lang="en-US" altLang="zh-CN" dirty="0" err="1" smtClean="0"/>
              <a:t>Ansys</a:t>
            </a:r>
            <a:r>
              <a:rPr lang="en-US" altLang="zh-CN" dirty="0" smtClean="0"/>
              <a:t> for the electric field generation</a:t>
            </a:r>
          </a:p>
          <a:p>
            <a:pPr marL="342900" indent="-342900"/>
            <a:r>
              <a:rPr lang="en-US" altLang="zh-CN" dirty="0" smtClean="0"/>
              <a:t>Not tested in reality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936" y="3378466"/>
            <a:ext cx="3042447" cy="2370373"/>
          </a:xfrm>
        </p:spPr>
      </p:pic>
      <p:sp>
        <p:nvSpPr>
          <p:cNvPr id="6" name="AutoShape 1" descr="https://note.youdao.com/yws/api/group/32361656/noteresource/46119F5713034C26A2A9873656212C5C/version/5579?method=get-resourc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2" descr="https://note.youdao.com/yws/api/group/32361656/noteresource/46119F5713034C26A2A9873656212C5C/version/5579?method=get-resourc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28" y="3378466"/>
            <a:ext cx="2952328" cy="22242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310953"/>
            <a:ext cx="3240360" cy="27818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dirty="0" smtClean="0"/>
              <a:t>Current measurement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The current measured by pico-</a:t>
            </a:r>
            <a:r>
              <a:rPr lang="en-US" altLang="zh-CN" dirty="0" err="1" smtClean="0"/>
              <a:t>ameter</a:t>
            </a:r>
            <a:r>
              <a:rPr lang="en-US" altLang="zh-CN" dirty="0"/>
              <a:t> </a:t>
            </a:r>
            <a:r>
              <a:rPr lang="en-US" altLang="zh-CN" dirty="0" smtClean="0"/>
              <a:t>with a precision we can reach at 10pA.</a:t>
            </a:r>
          </a:p>
          <a:p>
            <a:r>
              <a:rPr lang="en-US" altLang="zh-CN" dirty="0" smtClean="0"/>
              <a:t>The main problem is the secondary electron emitting from surface of instrument.</a:t>
            </a:r>
          </a:p>
          <a:p>
            <a:pPr lvl="1"/>
            <a:r>
              <a:rPr lang="en-US" altLang="zh-CN" dirty="0" smtClean="0"/>
              <a:t>The electron re-emit is very complicated and depends heavily on the conditions of the surface.</a:t>
            </a:r>
          </a:p>
          <a:p>
            <a:pPr lvl="1"/>
            <a:r>
              <a:rPr lang="en-US" altLang="zh-CN" dirty="0" smtClean="0"/>
              <a:t>Simulating the re-emit to understand the effects</a:t>
            </a:r>
          </a:p>
          <a:p>
            <a:pPr lvl="1"/>
            <a:r>
              <a:rPr lang="en-US" altLang="zh-CN" dirty="0" smtClean="0"/>
              <a:t>Search for low re-emit material and surface treatment.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4653136"/>
            <a:ext cx="2940524" cy="18775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20072" y="5126451"/>
            <a:ext cx="3640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Well controlled precision</a:t>
            </a:r>
          </a:p>
          <a:p>
            <a:r>
              <a:rPr kumimoji="1" lang="en-US" altLang="zh-CN" dirty="0" smtClean="0"/>
              <a:t>Several sources to affect its precision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25544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Silicon Nitride </a:t>
            </a:r>
            <a:r>
              <a:rPr lang="en-US" altLang="zh-CN" smtClean="0"/>
              <a:t>supported graphene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978" y="3429000"/>
            <a:ext cx="4608512" cy="2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331640" y="1907704"/>
            <a:ext cx="6522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cs typeface="+mj-cs"/>
              </a:rPr>
              <a:t>Film thickness 0.2 micros</a:t>
            </a:r>
          </a:p>
          <a:p>
            <a:r>
              <a:rPr lang="en-US" altLang="zh-CN" sz="2000" dirty="0" smtClean="0">
                <a:solidFill>
                  <a:prstClr val="black"/>
                </a:solidFill>
                <a:cs typeface="+mj-cs"/>
              </a:rPr>
              <a:t>with graphene covered </a:t>
            </a:r>
            <a:br>
              <a:rPr lang="en-US" altLang="zh-CN" sz="2000" dirty="0" smtClean="0">
                <a:solidFill>
                  <a:prstClr val="black"/>
                </a:solidFill>
                <a:cs typeface="+mj-cs"/>
              </a:rPr>
            </a:br>
            <a:r>
              <a:rPr lang="en-US" altLang="zh-CN" sz="2000" dirty="0" smtClean="0">
                <a:solidFill>
                  <a:prstClr val="black"/>
                </a:solidFill>
                <a:cs typeface="+mj-cs"/>
              </a:rPr>
              <a:t>holes diameter 2.5micro</a:t>
            </a:r>
          </a:p>
          <a:p>
            <a:r>
              <a:rPr lang="en-US" altLang="zh-CN" sz="2000" dirty="0" smtClean="0">
                <a:solidFill>
                  <a:prstClr val="black"/>
                </a:solidFill>
                <a:cs typeface="+mj-cs"/>
              </a:rPr>
              <a:t>Get cooperated from material institute.</a:t>
            </a:r>
            <a:br>
              <a:rPr lang="en-US" altLang="zh-CN" sz="2000" dirty="0" smtClean="0">
                <a:solidFill>
                  <a:prstClr val="black"/>
                </a:solidFill>
                <a:cs typeface="+mj-cs"/>
              </a:rPr>
            </a:br>
            <a:endParaRPr lang="zh-CN" altLang="en-US" sz="1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9506" y="3429000"/>
            <a:ext cx="2362831" cy="23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Graphene samples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5035" y="4430722"/>
            <a:ext cx="6923112" cy="1747794"/>
          </a:xfrm>
        </p:spPr>
        <p:txBody>
          <a:bodyPr/>
          <a:lstStyle/>
          <a:p>
            <a:r>
              <a:rPr kumimoji="1" lang="en-US" altLang="zh-CN" dirty="0" smtClean="0"/>
              <a:t>Graphene on the 0.5*0.5mm square</a:t>
            </a:r>
          </a:p>
          <a:p>
            <a:r>
              <a:rPr kumimoji="1" lang="en-US" altLang="zh-CN" dirty="0" smtClean="0"/>
              <a:t>The area around graphene coated by gold layer for electric connection.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066922" y="610120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772816"/>
            <a:ext cx="3853940" cy="21678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396" y="1772816"/>
            <a:ext cx="2571319" cy="21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solidFill>
            <a:srgbClr val="FFC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3647</TotalTime>
  <Words>348</Words>
  <Application>Microsoft Macintosh PowerPoint</Application>
  <PresentationFormat>全屏显示(4:3)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Calibri</vt:lpstr>
      <vt:lpstr>宋体</vt:lpstr>
      <vt:lpstr>Arial</vt:lpstr>
      <vt:lpstr>Office 主题</vt:lpstr>
      <vt:lpstr>Study of transparency of graphene to low energy electrons</vt:lpstr>
      <vt:lpstr>Motivation</vt:lpstr>
      <vt:lpstr>Schematic setup</vt:lpstr>
      <vt:lpstr>Setup in Lab</vt:lpstr>
      <vt:lpstr>Electron producer</vt:lpstr>
      <vt:lpstr>Beam focusing  without focusing, the beam profile is quite large</vt:lpstr>
      <vt:lpstr>Current measurement</vt:lpstr>
      <vt:lpstr>Silicon Nitride supported graphene </vt:lpstr>
      <vt:lpstr>Graphene samples</vt:lpstr>
      <vt:lpstr>Summary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真空测试设备</dc:title>
  <dc:creator>zhucg</dc:creator>
  <cp:lastModifiedBy>chengguang zhu</cp:lastModifiedBy>
  <cp:revision>214</cp:revision>
  <dcterms:created xsi:type="dcterms:W3CDTF">2016-06-10T08:20:14Z</dcterms:created>
  <dcterms:modified xsi:type="dcterms:W3CDTF">2019-04-23T03:16:02Z</dcterms:modified>
</cp:coreProperties>
</file>