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0" r:id="rId7"/>
    <p:sldId id="259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0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4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4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8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38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37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2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89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8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5D53-738A-4334-99DC-592DA6C440FF}" type="datetimeFigureOut">
              <a:rPr lang="zh-CN" altLang="en-US" smtClean="0"/>
              <a:t>2019-4-23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4671-2B89-427E-B566-6C72568FE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16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CLYC</a:t>
            </a:r>
            <a:r>
              <a:rPr lang="zh-CN" altLang="en-US" dirty="0" smtClean="0"/>
              <a:t>中子探测器研究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孙希磊</a:t>
            </a:r>
            <a:endParaRPr lang="en-US" altLang="zh-CN" dirty="0" smtClean="0"/>
          </a:p>
          <a:p>
            <a:r>
              <a:rPr lang="zh-CN" altLang="en-US" dirty="0" smtClean="0"/>
              <a:t>中科院高能所</a:t>
            </a:r>
            <a:endParaRPr lang="en-US" altLang="zh-CN" dirty="0" smtClean="0"/>
          </a:p>
          <a:p>
            <a:r>
              <a:rPr lang="zh-CN" altLang="en-US" dirty="0"/>
              <a:t>核</a:t>
            </a:r>
            <a:r>
              <a:rPr lang="zh-CN" altLang="en-US" dirty="0" smtClean="0"/>
              <a:t>探测与</a:t>
            </a:r>
            <a:r>
              <a:rPr lang="zh-CN" altLang="en-US" dirty="0" smtClean="0"/>
              <a:t>核电子学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核物理重点</a:t>
            </a:r>
            <a:r>
              <a:rPr lang="zh-CN" altLang="en-US" dirty="0" smtClean="0"/>
              <a:t>实验室年会</a:t>
            </a:r>
            <a:r>
              <a:rPr lang="en-US" altLang="zh-CN" dirty="0" smtClean="0"/>
              <a:t>2019.4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41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70460"/>
          </a:xfrm>
        </p:spPr>
        <p:txBody>
          <a:bodyPr/>
          <a:lstStyle/>
          <a:p>
            <a:r>
              <a:rPr lang="zh-CN" altLang="en-US" dirty="0" smtClean="0"/>
              <a:t>能量分辨率</a:t>
            </a:r>
            <a:endParaRPr lang="zh-CN" altLang="en-US" dirty="0"/>
          </a:p>
        </p:txBody>
      </p:sp>
      <p:pic>
        <p:nvPicPr>
          <p:cNvPr id="5122" name="Picture 2" descr="2018-12-22_18-06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8" y="797075"/>
            <a:ext cx="6214163" cy="30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018-12-22_18-01-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8" y="3851920"/>
            <a:ext cx="6035654" cy="29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6668" y="564151"/>
            <a:ext cx="5767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其对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662 </a:t>
            </a:r>
            <a:r>
              <a:rPr lang="en-US" altLang="zh-CN" dirty="0" err="1">
                <a:latin typeface="Times New Roman" panose="02020603050405020304" pitchFamily="18" charset="0"/>
                <a:ea typeface="仿宋_GB2312"/>
              </a:rPr>
              <a:t>keV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 gamma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射线的能量分辨率为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11%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81592" y="3991784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热中子的能量分辨率为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4.37%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81592" y="426951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等效电子能量为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3.142 MeV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55" y="1067014"/>
            <a:ext cx="2857180" cy="26080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31236" y="4612827"/>
            <a:ext cx="197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能量分辨率比较差，说明晶体生长和封装工艺还需要进一步提高。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436640" y="3204860"/>
            <a:ext cx="137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国产晶体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540136" y="1757635"/>
            <a:ext cx="137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714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5544"/>
          </a:xfrm>
        </p:spPr>
        <p:txBody>
          <a:bodyPr/>
          <a:lstStyle/>
          <a:p>
            <a:r>
              <a:rPr lang="en-US" altLang="zh-CN" dirty="0" smtClean="0"/>
              <a:t>PSD</a:t>
            </a:r>
            <a:r>
              <a:rPr lang="zh-CN" altLang="en-US" dirty="0" smtClean="0"/>
              <a:t>电子学概念设计</a:t>
            </a:r>
            <a:endParaRPr lang="zh-CN" altLang="en-US" dirty="0"/>
          </a:p>
        </p:txBody>
      </p:sp>
      <p:pic>
        <p:nvPicPr>
          <p:cNvPr id="6146" name="Picture 2" descr="2018-12-23 15-24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" y="593860"/>
            <a:ext cx="8813033" cy="521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52540" y="5773876"/>
            <a:ext cx="862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zh-CN" dirty="0"/>
              <a:t>通道信号先通过</a:t>
            </a:r>
            <a:r>
              <a:rPr lang="en-US" altLang="zh-CN" dirty="0"/>
              <a:t>FADC</a:t>
            </a:r>
            <a:r>
              <a:rPr lang="zh-CN" altLang="zh-CN" dirty="0"/>
              <a:t>进行数字化，然后通过</a:t>
            </a:r>
            <a:r>
              <a:rPr lang="en-US" altLang="zh-CN" dirty="0"/>
              <a:t>FPGA</a:t>
            </a:r>
            <a:r>
              <a:rPr lang="zh-CN" altLang="zh-CN" dirty="0"/>
              <a:t>对数字化信号进行处理，包括信号极性选取、通道求和、设置触发阈值、快慢积分宽度，最后将处理后得到的快慢积分数值存储在内存里，通过</a:t>
            </a:r>
            <a:r>
              <a:rPr lang="en-US" altLang="zh-CN" dirty="0"/>
              <a:t>USB</a:t>
            </a:r>
            <a:r>
              <a:rPr lang="zh-CN" altLang="zh-CN" dirty="0"/>
              <a:t>与电脑通讯。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26047" y="801611"/>
            <a:ext cx="198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FADC+FPGA</a:t>
            </a:r>
            <a:r>
              <a:rPr lang="zh-CN" altLang="en-US" dirty="0" smtClean="0"/>
              <a:t>的框架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122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667" y="69164"/>
            <a:ext cx="7886700" cy="802662"/>
          </a:xfrm>
        </p:spPr>
        <p:txBody>
          <a:bodyPr/>
          <a:lstStyle/>
          <a:p>
            <a:r>
              <a:rPr lang="en-US" altLang="zh-CN" dirty="0" smtClean="0"/>
              <a:t>PSD</a:t>
            </a:r>
            <a:r>
              <a:rPr lang="zh-CN" altLang="en-US" dirty="0"/>
              <a:t>数采板</a:t>
            </a:r>
          </a:p>
        </p:txBody>
      </p:sp>
      <p:pic>
        <p:nvPicPr>
          <p:cNvPr id="7170" name="Picture 2" descr="2018-12-23_21-54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07" y="1062728"/>
            <a:ext cx="5838939" cy="43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5590" y="5626471"/>
            <a:ext cx="8604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最终电路选取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ADC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性能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10bit, 40MSPS, 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输入范围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-1V to 1V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，供电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Micro USB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口，数据传输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Micro USB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口，功耗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700mW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，最大事件传输率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20k cps</a:t>
            </a:r>
            <a:r>
              <a:rPr lang="zh-CN" altLang="zh-CN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  <a:endParaRPr lang="en-US" altLang="zh-CN" dirty="0" smtClean="0">
              <a:latin typeface="Times New Roman" panose="02020603050405020304" pitchFamily="18" charset="0"/>
              <a:ea typeface="仿宋_GB2312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尺寸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50mm x 50mm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，数据保存格式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: CSV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Altera </a:t>
            </a:r>
            <a:r>
              <a:rPr lang="en-US" altLang="zh-CN" dirty="0" smtClean="0">
                <a:latin typeface="Times New Roman" panose="02020603050405020304" pitchFamily="18" charset="0"/>
                <a:ea typeface="仿宋_GB2312"/>
              </a:rPr>
              <a:t>FPGA</a:t>
            </a:r>
            <a:r>
              <a:rPr lang="zh-CN" altLang="en-US" dirty="0" smtClean="0">
                <a:latin typeface="Times New Roman" panose="02020603050405020304" pitchFamily="18" charset="0"/>
                <a:ea typeface="仿宋_GB2312"/>
              </a:rPr>
              <a:t>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67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4617"/>
            <a:ext cx="7886700" cy="985609"/>
          </a:xfrm>
        </p:spPr>
        <p:txBody>
          <a:bodyPr/>
          <a:lstStyle/>
          <a:p>
            <a:r>
              <a:rPr lang="zh-CN" altLang="en-US" dirty="0"/>
              <a:t>数</a:t>
            </a:r>
            <a:r>
              <a:rPr lang="zh-CN" altLang="en-US" dirty="0" smtClean="0"/>
              <a:t>采性能验证 </a:t>
            </a:r>
            <a:r>
              <a:rPr lang="en-US" altLang="zh-CN" dirty="0" smtClean="0"/>
              <a:t>PMT+80 MS/s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PMT_80M_200ns_2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108"/>
            <a:ext cx="9107948" cy="50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0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58594"/>
          </a:xfrm>
        </p:spPr>
        <p:txBody>
          <a:bodyPr/>
          <a:lstStyle/>
          <a:p>
            <a:r>
              <a:rPr lang="en-US" altLang="zh-CN" dirty="0" err="1" smtClean="0"/>
              <a:t>SiPM</a:t>
            </a:r>
            <a:r>
              <a:rPr lang="en-US" altLang="zh-CN" dirty="0" smtClean="0"/>
              <a:t> </a:t>
            </a:r>
            <a:r>
              <a:rPr lang="zh-CN" altLang="en-US" dirty="0" smtClean="0"/>
              <a:t>读出研究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758594"/>
            <a:ext cx="7886700" cy="4351338"/>
          </a:xfrm>
        </p:spPr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可是探测器小型化，特别适合个人计量仪等手持设备使用</a:t>
            </a:r>
            <a:endParaRPr lang="zh-CN" altLang="en-US" dirty="0"/>
          </a:p>
        </p:txBody>
      </p:sp>
      <p:pic>
        <p:nvPicPr>
          <p:cNvPr id="9218" name="Picture 2" descr="2018-12-23_22-48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6" y="1240503"/>
            <a:ext cx="27035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2018-12-23_20-53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2" y="4246257"/>
            <a:ext cx="36274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iPM_600ns_4000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49" y="1302299"/>
            <a:ext cx="4756879" cy="267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018-12-23_20-44-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62" y="4251297"/>
            <a:ext cx="3389619" cy="26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762862" y="1332522"/>
            <a:ext cx="13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SiPM+1GS/s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22046" y="3682294"/>
            <a:ext cx="218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寸</a:t>
            </a:r>
            <a:r>
              <a:rPr lang="en-US" altLang="zh-CN" dirty="0" err="1" smtClean="0">
                <a:solidFill>
                  <a:srgbClr val="FF0000"/>
                </a:solidFill>
              </a:rPr>
              <a:t>SiPM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5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0628"/>
          </a:xfrm>
        </p:spPr>
        <p:txBody>
          <a:bodyPr/>
          <a:lstStyle/>
          <a:p>
            <a:r>
              <a:rPr lang="en-US" altLang="zh-CN" b="1" dirty="0" smtClean="0"/>
              <a:t>3</a:t>
            </a:r>
            <a:r>
              <a:rPr lang="zh-CN" altLang="en-US" b="1" dirty="0" smtClean="0"/>
              <a:t>寸</a:t>
            </a:r>
            <a:r>
              <a:rPr lang="en-US" altLang="zh-CN" b="1" dirty="0" err="1" smtClean="0"/>
              <a:t>SiPM</a:t>
            </a:r>
            <a:r>
              <a:rPr lang="en-US" altLang="zh-CN" b="1" dirty="0" smtClean="0"/>
              <a:t>+ </a:t>
            </a:r>
            <a:r>
              <a:rPr lang="en-US" altLang="zh-CN" b="1" dirty="0">
                <a:latin typeface="Times New Roman" panose="02020603050405020304" pitchFamily="18" charset="0"/>
                <a:ea typeface="仿宋_GB2312"/>
              </a:rPr>
              <a:t>80MS/s</a:t>
            </a:r>
            <a:endParaRPr lang="zh-CN" altLang="en-US" b="1" dirty="0"/>
          </a:p>
        </p:txBody>
      </p:sp>
      <p:pic>
        <p:nvPicPr>
          <p:cNvPr id="10242" name="Picture 2" descr="SiPM_80M_600ns_4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9" y="1285798"/>
            <a:ext cx="8397553" cy="423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25418" y="5659493"/>
            <a:ext cx="7864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PSD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数据采集处理板在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80MS/s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采样率下得到的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600ns/4us n/gamma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分辨图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5418" y="6028825"/>
            <a:ext cx="7589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需要对</a:t>
            </a:r>
            <a:r>
              <a:rPr lang="en-US" altLang="zh-CN" dirty="0" err="1" smtClean="0">
                <a:latin typeface="Times New Roman" panose="02020603050405020304" pitchFamily="18" charset="0"/>
                <a:ea typeface="仿宋_GB2312"/>
              </a:rPr>
              <a:t>SiPM</a:t>
            </a:r>
            <a:r>
              <a:rPr lang="zh-CN" altLang="en-US" dirty="0" smtClean="0">
                <a:latin typeface="Times New Roman" panose="02020603050405020304" pitchFamily="18" charset="0"/>
                <a:ea typeface="仿宋_GB2312"/>
              </a:rPr>
              <a:t>面积和采样率</a:t>
            </a:r>
            <a:r>
              <a:rPr lang="zh-CN" altLang="zh-CN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进行</a:t>
            </a:r>
            <a:r>
              <a:rPr lang="zh-CN" altLang="en-US" dirty="0" smtClean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平衡考虑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07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CLYC</a:t>
            </a:r>
            <a:r>
              <a:rPr lang="zh-CN" altLang="en-US" dirty="0" smtClean="0"/>
              <a:t>晶体具有优异的</a:t>
            </a:r>
            <a:r>
              <a:rPr lang="en-US" altLang="zh-CN" dirty="0" smtClean="0"/>
              <a:t>n/g</a:t>
            </a:r>
            <a:r>
              <a:rPr lang="zh-CN" altLang="en-US" dirty="0" smtClean="0"/>
              <a:t>分辨和快中能量探测能力。</a:t>
            </a:r>
            <a:endParaRPr lang="en-US" altLang="zh-CN" dirty="0" smtClean="0"/>
          </a:p>
          <a:p>
            <a:r>
              <a:rPr lang="zh-CN" altLang="en-US" dirty="0"/>
              <a:t>已经实现</a:t>
            </a:r>
            <a:r>
              <a:rPr lang="zh-CN" altLang="en-US" dirty="0" smtClean="0"/>
              <a:t>国产</a:t>
            </a:r>
            <a:r>
              <a:rPr lang="en-US" altLang="zh-CN" dirty="0" smtClean="0"/>
              <a:t>CLYC</a:t>
            </a:r>
            <a:r>
              <a:rPr lang="zh-CN" altLang="en-US" dirty="0" smtClean="0"/>
              <a:t>晶体，</a:t>
            </a:r>
            <a:r>
              <a:rPr lang="en-US" altLang="zh-CN" dirty="0" smtClean="0"/>
              <a:t>n/g</a:t>
            </a:r>
            <a:r>
              <a:rPr lang="zh-CN" altLang="en-US" dirty="0" smtClean="0"/>
              <a:t>分辨性能优良，能量分辨率有待提高。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FADC+FPGA</a:t>
            </a:r>
            <a:r>
              <a:rPr lang="zh-CN" altLang="en-US" dirty="0" smtClean="0"/>
              <a:t>的设计可以匹配</a:t>
            </a:r>
            <a:r>
              <a:rPr lang="en-US" altLang="zh-CN" dirty="0" smtClean="0"/>
              <a:t>CLYC</a:t>
            </a:r>
            <a:r>
              <a:rPr lang="zh-CN" altLang="en-US" dirty="0" smtClean="0"/>
              <a:t>晶体进行实时</a:t>
            </a:r>
            <a:r>
              <a:rPr lang="en-US" altLang="zh-CN" dirty="0" smtClean="0"/>
              <a:t>n/g</a:t>
            </a:r>
            <a:r>
              <a:rPr lang="zh-CN" altLang="en-US" dirty="0" smtClean="0"/>
              <a:t>分辨和能谱测量。</a:t>
            </a:r>
            <a:endParaRPr lang="en-US" altLang="zh-CN" dirty="0" smtClean="0"/>
          </a:p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的读出方案可行，读出面积和采样率需要平衡考虑。</a:t>
            </a:r>
            <a:endParaRPr lang="en-US" altLang="zh-CN" dirty="0" smtClean="0"/>
          </a:p>
          <a:p>
            <a:r>
              <a:rPr lang="zh-CN" altLang="en-US" dirty="0" smtClean="0"/>
              <a:t>希望基于</a:t>
            </a:r>
            <a:r>
              <a:rPr lang="en-US" altLang="zh-CN" dirty="0" smtClean="0"/>
              <a:t>CLYC</a:t>
            </a:r>
            <a:r>
              <a:rPr lang="zh-CN" altLang="en-US" dirty="0" smtClean="0"/>
              <a:t>晶体的中子探测器在个人剂量、安检、空间环境、中子成像等领域将有越来越多的应用。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感谢重点实验室对本项目两年的支持。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89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CLYC</a:t>
            </a:r>
            <a:r>
              <a:rPr lang="zh-CN" altLang="en-US" dirty="0" smtClean="0"/>
              <a:t>晶体</a:t>
            </a:r>
            <a:r>
              <a:rPr lang="zh-CN" altLang="en-US" dirty="0"/>
              <a:t>介绍</a:t>
            </a:r>
            <a:endParaRPr lang="en-US" altLang="zh-CN" dirty="0" smtClean="0"/>
          </a:p>
          <a:p>
            <a:r>
              <a:rPr lang="en-US" altLang="zh-CN" dirty="0" smtClean="0"/>
              <a:t>CLYC</a:t>
            </a:r>
            <a:r>
              <a:rPr lang="zh-CN" altLang="en-US" dirty="0" smtClean="0"/>
              <a:t>晶体性能研究</a:t>
            </a:r>
            <a:endParaRPr lang="en-US" altLang="zh-CN" dirty="0" smtClean="0"/>
          </a:p>
          <a:p>
            <a:r>
              <a:rPr lang="en-US" altLang="zh-CN" dirty="0" smtClean="0"/>
              <a:t>PSD</a:t>
            </a:r>
            <a:r>
              <a:rPr lang="zh-CN" altLang="en-US" dirty="0" smtClean="0"/>
              <a:t>电路研制</a:t>
            </a:r>
            <a:endParaRPr lang="en-US" altLang="zh-CN" dirty="0" smtClean="0"/>
          </a:p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读出</a:t>
            </a:r>
            <a:r>
              <a:rPr lang="zh-CN" altLang="en-US" dirty="0"/>
              <a:t>研究</a:t>
            </a:r>
            <a:endParaRPr lang="en-US" altLang="zh-CN" dirty="0" smtClean="0"/>
          </a:p>
          <a:p>
            <a:r>
              <a:rPr lang="zh-CN" altLang="en-US" dirty="0" smtClean="0"/>
              <a:t>总结和展望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10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117664"/>
            <a:ext cx="7886700" cy="802662"/>
          </a:xfrm>
        </p:spPr>
        <p:txBody>
          <a:bodyPr/>
          <a:lstStyle/>
          <a:p>
            <a:r>
              <a:rPr lang="en-US" altLang="zh-CN" dirty="0"/>
              <a:t>CLYC</a:t>
            </a:r>
            <a:r>
              <a:rPr lang="zh-CN" altLang="en-US" dirty="0" smtClean="0"/>
              <a:t>晶体</a:t>
            </a:r>
            <a:r>
              <a:rPr lang="zh-CN" altLang="en-US" dirty="0"/>
              <a:t>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422" y="1178804"/>
            <a:ext cx="8593155" cy="5332164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六氯化钇</a:t>
            </a:r>
            <a:r>
              <a:rPr lang="zh-CN" altLang="en-US" b="1" dirty="0">
                <a:solidFill>
                  <a:srgbClr val="0070C0"/>
                </a:solidFill>
              </a:rPr>
              <a:t>锂二铯闪烁晶体</a:t>
            </a:r>
            <a:r>
              <a:rPr lang="en-US" altLang="zh-CN" b="1" dirty="0">
                <a:solidFill>
                  <a:srgbClr val="0070C0"/>
                </a:solidFill>
              </a:rPr>
              <a:t>Cs</a:t>
            </a:r>
            <a:r>
              <a:rPr lang="en-US" altLang="zh-CN" b="1" baseline="-25000" dirty="0">
                <a:solidFill>
                  <a:srgbClr val="0070C0"/>
                </a:solidFill>
              </a:rPr>
              <a:t>2</a:t>
            </a:r>
            <a:r>
              <a:rPr lang="en-US" altLang="zh-CN" b="1" dirty="0">
                <a:solidFill>
                  <a:srgbClr val="0070C0"/>
                </a:solidFill>
              </a:rPr>
              <a:t>LiYCl</a:t>
            </a:r>
            <a:r>
              <a:rPr lang="en-US" altLang="zh-CN" b="1" baseline="-25000" dirty="0">
                <a:solidFill>
                  <a:srgbClr val="0070C0"/>
                </a:solidFill>
              </a:rPr>
              <a:t>6</a:t>
            </a:r>
            <a:r>
              <a:rPr lang="en-US" altLang="zh-CN" b="1" dirty="0">
                <a:solidFill>
                  <a:srgbClr val="0070C0"/>
                </a:solidFill>
              </a:rPr>
              <a:t>:Ce</a:t>
            </a:r>
            <a:r>
              <a:rPr lang="zh-CN" altLang="en-US" b="1" dirty="0">
                <a:solidFill>
                  <a:srgbClr val="0070C0"/>
                </a:solidFill>
              </a:rPr>
              <a:t>（</a:t>
            </a:r>
            <a:r>
              <a:rPr lang="en-US" altLang="zh-CN" b="1" dirty="0">
                <a:solidFill>
                  <a:srgbClr val="0070C0"/>
                </a:solidFill>
              </a:rPr>
              <a:t>CLYC</a:t>
            </a:r>
            <a:r>
              <a:rPr lang="zh-CN" altLang="en-US" b="1" dirty="0" smtClean="0">
                <a:solidFill>
                  <a:srgbClr val="0070C0"/>
                </a:solidFill>
              </a:rPr>
              <a:t>）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优良的</a:t>
            </a:r>
            <a:r>
              <a:rPr lang="en-US" altLang="zh-CN" b="1" dirty="0" smtClean="0"/>
              <a:t>n/g</a:t>
            </a:r>
            <a:r>
              <a:rPr lang="zh-CN" altLang="en-US" b="1" dirty="0" smtClean="0"/>
              <a:t>鉴别能力 ，脉冲幅度，脉冲波形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baseline="30000" dirty="0" smtClean="0"/>
              <a:t>6</a:t>
            </a:r>
            <a:r>
              <a:rPr lang="en-US" altLang="zh-CN" b="1" dirty="0" smtClean="0"/>
              <a:t>Li</a:t>
            </a:r>
            <a:r>
              <a:rPr lang="zh-CN" altLang="en-US" b="1" dirty="0" smtClean="0"/>
              <a:t>热中子探测能力，相同体积</a:t>
            </a:r>
            <a:r>
              <a:rPr lang="en-US" altLang="zh-CN" b="1" dirty="0" smtClean="0"/>
              <a:t>10Bar </a:t>
            </a:r>
            <a:r>
              <a:rPr lang="en-US" altLang="zh-CN" b="1" baseline="30000" dirty="0" smtClean="0"/>
              <a:t>3</a:t>
            </a:r>
            <a:r>
              <a:rPr lang="en-US" altLang="zh-CN" b="1" dirty="0" smtClean="0"/>
              <a:t>He2.3</a:t>
            </a:r>
            <a:r>
              <a:rPr lang="zh-CN" altLang="en-US" b="1" dirty="0" smtClean="0"/>
              <a:t>倍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baseline="30000" dirty="0" smtClean="0"/>
              <a:t>7</a:t>
            </a:r>
            <a:r>
              <a:rPr lang="en-US" altLang="zh-CN" b="1" dirty="0" smtClean="0"/>
              <a:t>Li</a:t>
            </a:r>
            <a:r>
              <a:rPr lang="zh-CN" altLang="en-US" b="1" dirty="0" smtClean="0"/>
              <a:t>快中能谱测量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首个</a:t>
            </a:r>
            <a:r>
              <a:rPr lang="en-US" altLang="zh-CN" b="1" dirty="0" smtClean="0"/>
              <a:t>gamma/</a:t>
            </a:r>
            <a:r>
              <a:rPr lang="zh-CN" altLang="en-US" b="1" dirty="0" smtClean="0"/>
              <a:t>热中子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快中子三探测闪烁晶体</a:t>
            </a:r>
            <a:endParaRPr lang="en-US" altLang="zh-CN" b="1" dirty="0" smtClean="0"/>
          </a:p>
          <a:p>
            <a:pPr lvl="0"/>
            <a:r>
              <a:rPr lang="en-US" altLang="zh-CN" b="1" dirty="0" smtClean="0">
                <a:solidFill>
                  <a:srgbClr val="0070C0"/>
                </a:solidFill>
              </a:rPr>
              <a:t>CLYC</a:t>
            </a:r>
            <a:r>
              <a:rPr lang="zh-CN" altLang="en-US" b="1" dirty="0" smtClean="0">
                <a:solidFill>
                  <a:srgbClr val="0070C0"/>
                </a:solidFill>
              </a:rPr>
              <a:t>晶体研究历史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CN" b="1" dirty="0"/>
              <a:t>1999</a:t>
            </a:r>
            <a:r>
              <a:rPr lang="zh-CN" altLang="en-US" b="1" dirty="0"/>
              <a:t>年，荷兰</a:t>
            </a:r>
            <a:r>
              <a:rPr lang="en-US" altLang="zh-CN" b="1" dirty="0"/>
              <a:t>Delft</a:t>
            </a:r>
            <a:r>
              <a:rPr lang="zh-CN" altLang="en-US" b="1" dirty="0"/>
              <a:t>理工大学的</a:t>
            </a:r>
            <a:r>
              <a:rPr lang="en-US" altLang="zh-CN" b="1" dirty="0" err="1"/>
              <a:t>C.M.Combes</a:t>
            </a:r>
            <a:r>
              <a:rPr lang="zh-CN" altLang="en-US" b="1" dirty="0" smtClean="0"/>
              <a:t>小组发明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/>
              <a:t>2009</a:t>
            </a:r>
            <a:r>
              <a:rPr lang="zh-CN" altLang="en-US" b="1" dirty="0"/>
              <a:t>年，加拿大的</a:t>
            </a:r>
            <a:r>
              <a:rPr lang="en-US" altLang="zh-CN" b="1" dirty="0" smtClean="0"/>
              <a:t>BTI</a:t>
            </a:r>
            <a:r>
              <a:rPr lang="zh-CN" altLang="en-US" b="1" dirty="0" smtClean="0"/>
              <a:t>公司</a:t>
            </a:r>
            <a:r>
              <a:rPr lang="zh-CN" altLang="en-US" b="1" dirty="0"/>
              <a:t>首先报道了</a:t>
            </a:r>
            <a:r>
              <a:rPr lang="en-US" altLang="zh-CN" b="1" dirty="0"/>
              <a:t>CLYC</a:t>
            </a:r>
            <a:r>
              <a:rPr lang="zh-CN" altLang="en-US" b="1" dirty="0"/>
              <a:t>晶体可对</a:t>
            </a:r>
            <a:r>
              <a:rPr lang="zh-CN" altLang="en-US" b="1" dirty="0" smtClean="0"/>
              <a:t>快中子</a:t>
            </a:r>
            <a:r>
              <a:rPr lang="zh-CN" altLang="en-US" b="1" dirty="0"/>
              <a:t>的</a:t>
            </a:r>
            <a:r>
              <a:rPr lang="zh-CN" altLang="en-US" b="1" dirty="0" smtClean="0"/>
              <a:t>探测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/>
              <a:t>2012</a:t>
            </a:r>
            <a:r>
              <a:rPr lang="zh-CN" altLang="en-US" b="1" dirty="0" smtClean="0"/>
              <a:t>年，</a:t>
            </a:r>
            <a:r>
              <a:rPr lang="en-US" altLang="zh-CN" b="1" dirty="0" smtClean="0"/>
              <a:t>RMD</a:t>
            </a:r>
            <a:r>
              <a:rPr lang="zh-CN" altLang="en-US" b="1" dirty="0"/>
              <a:t>公司</a:t>
            </a:r>
            <a:r>
              <a:rPr lang="zh-CN" altLang="en-US" b="1" dirty="0" smtClean="0"/>
              <a:t>实现</a:t>
            </a:r>
            <a:r>
              <a:rPr lang="zh-CN" altLang="en-US" b="1" dirty="0"/>
              <a:t>工业化生产和商业化</a:t>
            </a:r>
            <a:r>
              <a:rPr lang="zh-CN" altLang="en-US" b="1" dirty="0" smtClean="0"/>
              <a:t>应用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baseline="30000" dirty="0"/>
              <a:t>6</a:t>
            </a:r>
            <a:r>
              <a:rPr lang="en-US" altLang="zh-CN" b="1" dirty="0"/>
              <a:t>Li </a:t>
            </a:r>
            <a:r>
              <a:rPr lang="zh-CN" altLang="en-US" b="1" dirty="0" smtClean="0"/>
              <a:t>晶体，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寸以上晶体对我国禁售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2017</a:t>
            </a:r>
            <a:r>
              <a:rPr lang="zh-CN" altLang="en-US" b="1" dirty="0" smtClean="0"/>
              <a:t>年，北玻院实现</a:t>
            </a:r>
            <a:r>
              <a:rPr lang="en-US" altLang="zh-CN" b="1" baseline="30000" dirty="0"/>
              <a:t>6</a:t>
            </a:r>
            <a:r>
              <a:rPr lang="en-US" altLang="zh-CN" b="1" dirty="0"/>
              <a:t>Li </a:t>
            </a:r>
            <a:r>
              <a:rPr lang="en-US" altLang="zh-CN" b="1" dirty="0" smtClean="0"/>
              <a:t>CLYC</a:t>
            </a:r>
            <a:r>
              <a:rPr lang="zh-CN" altLang="en-US" b="1" dirty="0" smtClean="0"/>
              <a:t>晶体国产化（</a:t>
            </a:r>
            <a:r>
              <a:rPr lang="zh-CN" altLang="en-US" b="1" dirty="0"/>
              <a:t>重点</a:t>
            </a:r>
            <a:r>
              <a:rPr lang="zh-CN" altLang="en-US" b="1" dirty="0" smtClean="0"/>
              <a:t>实验室开放课题资助）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2018</a:t>
            </a:r>
            <a:r>
              <a:rPr lang="zh-CN" altLang="en-US" b="1" dirty="0" smtClean="0"/>
              <a:t>年，</a:t>
            </a:r>
            <a:r>
              <a:rPr lang="en-US" altLang="zh-CN" b="1" dirty="0" smtClean="0"/>
              <a:t>CLYC</a:t>
            </a:r>
            <a:r>
              <a:rPr lang="zh-CN" altLang="en-US" b="1" dirty="0" smtClean="0"/>
              <a:t>中子探测器研究（重点实验室课题资助）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2019</a:t>
            </a:r>
            <a:r>
              <a:rPr lang="zh-CN" altLang="en-US" b="1" dirty="0" smtClean="0"/>
              <a:t>年，自然科学基金面上项目申请中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01" y="1956049"/>
            <a:ext cx="1563840" cy="3502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25" y="2276998"/>
            <a:ext cx="1231001" cy="374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64" y="2306253"/>
            <a:ext cx="1390476" cy="4095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550" y="5422573"/>
            <a:ext cx="1602411" cy="13468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17" y="172274"/>
            <a:ext cx="2070482" cy="1669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2" y="241034"/>
            <a:ext cx="1478484" cy="15317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98252" y="6440795"/>
            <a:ext cx="15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φ</a:t>
            </a:r>
            <a:r>
              <a:rPr lang="en-US" altLang="zh-CN" dirty="0" smtClean="0"/>
              <a:t>30x12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365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" y="365126"/>
            <a:ext cx="8823618" cy="6166951"/>
          </a:xfrm>
        </p:spPr>
      </p:pic>
      <p:sp>
        <p:nvSpPr>
          <p:cNvPr id="5" name="矩形 4"/>
          <p:cNvSpPr/>
          <p:nvPr/>
        </p:nvSpPr>
        <p:spPr>
          <a:xfrm>
            <a:off x="7249602" y="64886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MT"/>
              </a:rPr>
              <a:t>David Jenkins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8956758" cy="6178299"/>
          </a:xfrm>
        </p:spPr>
      </p:pic>
      <p:sp>
        <p:nvSpPr>
          <p:cNvPr id="5" name="矩形 4"/>
          <p:cNvSpPr/>
          <p:nvPr/>
        </p:nvSpPr>
        <p:spPr>
          <a:xfrm>
            <a:off x="7271681" y="654342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MT"/>
              </a:rPr>
              <a:t>David Jenkins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58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2493"/>
          </a:xfrm>
        </p:spPr>
        <p:txBody>
          <a:bodyPr/>
          <a:lstStyle/>
          <a:p>
            <a:r>
              <a:rPr lang="en-US" altLang="zh-CN" dirty="0" smtClean="0"/>
              <a:t>CLYC</a:t>
            </a:r>
            <a:r>
              <a:rPr lang="zh-CN" altLang="en-US" dirty="0" smtClean="0"/>
              <a:t>晶体的快中子能量测量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26" y="1998739"/>
            <a:ext cx="4756374" cy="382918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571"/>
            <a:ext cx="5304762" cy="257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194"/>
            <a:ext cx="4638101" cy="33996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0" y="1275396"/>
            <a:ext cx="634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飞行时间法之外的快中子能量测量方法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667" y="1"/>
            <a:ext cx="7886700" cy="740278"/>
          </a:xfrm>
        </p:spPr>
        <p:txBody>
          <a:bodyPr/>
          <a:lstStyle/>
          <a:p>
            <a:r>
              <a:rPr lang="en-US" altLang="zh-CN" dirty="0"/>
              <a:t>CLYC</a:t>
            </a:r>
            <a:r>
              <a:rPr lang="zh-CN" altLang="en-US" dirty="0" smtClean="0"/>
              <a:t>晶体发光性质</a:t>
            </a:r>
            <a:endParaRPr lang="zh-CN" altLang="en-US" dirty="0"/>
          </a:p>
        </p:txBody>
      </p:sp>
      <p:pic>
        <p:nvPicPr>
          <p:cNvPr id="2050" name="Picture 2" descr="2018-12-22_17-39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3" y="559988"/>
            <a:ext cx="5910135" cy="45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41999" y="2292793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</a:rPr>
              <a:t>CVL</a:t>
            </a:r>
            <a:r>
              <a:rPr lang="zh-CN" altLang="en-US" dirty="0">
                <a:latin typeface="宋体" panose="02010600030101010101" pitchFamily="2" charset="-122"/>
              </a:rPr>
              <a:t>发光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93" y="5057396"/>
            <a:ext cx="6419048" cy="1714286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 rot="6665135">
            <a:off x="3230949" y="1881473"/>
            <a:ext cx="332341" cy="8226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5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906"/>
            <a:ext cx="7886700" cy="1325563"/>
          </a:xfrm>
        </p:spPr>
        <p:txBody>
          <a:bodyPr/>
          <a:lstStyle/>
          <a:p>
            <a:r>
              <a:rPr lang="en-US" altLang="zh-CN" dirty="0"/>
              <a:t>CLYC</a:t>
            </a:r>
            <a:r>
              <a:rPr lang="zh-CN" altLang="en-US" dirty="0"/>
              <a:t>晶体</a:t>
            </a:r>
            <a:r>
              <a:rPr lang="en-US" altLang="zh-CN" dirty="0" smtClean="0"/>
              <a:t>n/g </a:t>
            </a:r>
            <a:r>
              <a:rPr lang="zh-CN" altLang="en-US" dirty="0" smtClean="0"/>
              <a:t>分辨</a:t>
            </a:r>
            <a:endParaRPr lang="zh-CN" altLang="en-US" dirty="0"/>
          </a:p>
        </p:txBody>
      </p:sp>
      <p:pic>
        <p:nvPicPr>
          <p:cNvPr id="3074" name="Picture 2" descr="2018-12-22_8-50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8" y="1212267"/>
            <a:ext cx="8441437" cy="50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761822" y="960094"/>
            <a:ext cx="150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Cf252</a:t>
            </a:r>
            <a:r>
              <a:rPr lang="zh-CN" altLang="en-US" dirty="0" smtClean="0"/>
              <a:t>中子源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61822" y="430921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1GS/s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的快速</a:t>
            </a:r>
            <a:r>
              <a:rPr lang="en-US" altLang="zh-CN" dirty="0" smtClean="0">
                <a:latin typeface="Times New Roman" panose="02020603050405020304" pitchFamily="18" charset="0"/>
                <a:ea typeface="仿宋_GB2312"/>
              </a:rPr>
              <a:t>ADC</a:t>
            </a:r>
          </a:p>
          <a:p>
            <a:r>
              <a:rPr lang="en-US" altLang="zh-CN" dirty="0" smtClean="0">
                <a:latin typeface="Times New Roman" panose="02020603050405020304" pitchFamily="18" charset="0"/>
              </a:rPr>
              <a:t>PMT R8778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33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48090"/>
            <a:ext cx="7886700" cy="932412"/>
          </a:xfrm>
        </p:spPr>
        <p:txBody>
          <a:bodyPr/>
          <a:lstStyle/>
          <a:p>
            <a:r>
              <a:rPr lang="en-US" altLang="zh-CN" dirty="0"/>
              <a:t>CLYC</a:t>
            </a:r>
            <a:r>
              <a:rPr lang="zh-CN" altLang="en-US" dirty="0"/>
              <a:t>晶体</a:t>
            </a:r>
            <a:r>
              <a:rPr lang="en-US" altLang="zh-CN" dirty="0"/>
              <a:t>n/g </a:t>
            </a:r>
            <a:r>
              <a:rPr lang="zh-CN" altLang="en-US" dirty="0"/>
              <a:t>分辨</a:t>
            </a:r>
            <a:r>
              <a:rPr lang="en-US" altLang="zh-CN" dirty="0" err="1" smtClean="0"/>
              <a:t>FoM</a:t>
            </a:r>
            <a:endParaRPr lang="zh-CN" altLang="en-US" dirty="0"/>
          </a:p>
        </p:txBody>
      </p:sp>
      <p:pic>
        <p:nvPicPr>
          <p:cNvPr id="4099" name="Picture 3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" y="1117000"/>
            <a:ext cx="7812129" cy="54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2018-12-22_17-52-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26" y="1014229"/>
            <a:ext cx="4542891" cy="26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76" y="1014229"/>
            <a:ext cx="3009524" cy="761905"/>
          </a:xfrm>
        </p:spPr>
      </p:pic>
      <p:sp>
        <p:nvSpPr>
          <p:cNvPr id="5" name="文本框 4"/>
          <p:cNvSpPr txBox="1"/>
          <p:nvPr/>
        </p:nvSpPr>
        <p:spPr>
          <a:xfrm>
            <a:off x="6698787" y="3664862"/>
            <a:ext cx="2257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FoM</a:t>
            </a:r>
            <a:r>
              <a:rPr lang="zh-CN" altLang="en-US" dirty="0" smtClean="0"/>
              <a:t>相比较</a:t>
            </a:r>
            <a:endParaRPr lang="en-US" altLang="zh-CN" dirty="0" smtClean="0"/>
          </a:p>
          <a:p>
            <a:r>
              <a:rPr lang="zh-CN" altLang="en-US" dirty="0"/>
              <a:t>液闪</a:t>
            </a:r>
            <a:r>
              <a:rPr lang="en-US" altLang="zh-CN" dirty="0" smtClean="0"/>
              <a:t>BC501A 2.2</a:t>
            </a:r>
          </a:p>
          <a:p>
            <a:r>
              <a:rPr lang="en-US" altLang="zh-CN" dirty="0" smtClean="0"/>
              <a:t>AMD 3.9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44" y="4505727"/>
            <a:ext cx="2494673" cy="22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546</Words>
  <Application>Microsoft Office PowerPoint</Application>
  <PresentationFormat>全屏显示(4:3)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ArialMT</vt:lpstr>
      <vt:lpstr>仿宋_GB2312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CLYC中子探测器研究</vt:lpstr>
      <vt:lpstr>报告内容</vt:lpstr>
      <vt:lpstr>CLYC晶体介绍</vt:lpstr>
      <vt:lpstr>PowerPoint 演示文稿</vt:lpstr>
      <vt:lpstr>PowerPoint 演示文稿</vt:lpstr>
      <vt:lpstr>CLYC晶体的快中子能量测量</vt:lpstr>
      <vt:lpstr>CLYC晶体发光性质</vt:lpstr>
      <vt:lpstr>CLYC晶体n/g 分辨</vt:lpstr>
      <vt:lpstr>CLYC晶体n/g 分辨FoM</vt:lpstr>
      <vt:lpstr>能量分辨率</vt:lpstr>
      <vt:lpstr>PSD电子学概念设计</vt:lpstr>
      <vt:lpstr>PSD数采板</vt:lpstr>
      <vt:lpstr>数采性能验证 PMT+80 MS/s</vt:lpstr>
      <vt:lpstr>SiPM 读出研究</vt:lpstr>
      <vt:lpstr>3寸SiPM+ 80MS/s</vt:lpstr>
      <vt:lpstr>总结和展望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CLYC中子探测器研究</dc:title>
  <dc:creator>Sun Xilei</dc:creator>
  <cp:lastModifiedBy>Sun Xilei</cp:lastModifiedBy>
  <cp:revision>87</cp:revision>
  <dcterms:created xsi:type="dcterms:W3CDTF">2019-04-22T06:04:48Z</dcterms:created>
  <dcterms:modified xsi:type="dcterms:W3CDTF">2019-04-22T19:15:33Z</dcterms:modified>
</cp:coreProperties>
</file>