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1" r:id="rId4"/>
    <p:sldId id="292" r:id="rId5"/>
    <p:sldId id="293" r:id="rId6"/>
    <p:sldId id="267" r:id="rId7"/>
    <p:sldId id="291" r:id="rId8"/>
    <p:sldId id="306" r:id="rId9"/>
    <p:sldId id="290" r:id="rId10"/>
    <p:sldId id="302" r:id="rId11"/>
    <p:sldId id="305" r:id="rId12"/>
    <p:sldId id="307" r:id="rId13"/>
    <p:sldId id="298" r:id="rId14"/>
    <p:sldId id="297" r:id="rId15"/>
    <p:sldId id="277" r:id="rId16"/>
    <p:sldId id="303" r:id="rId17"/>
    <p:sldId id="304" r:id="rId18"/>
    <p:sldId id="269" r:id="rId19"/>
    <p:sldId id="270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40" autoAdjust="0"/>
  </p:normalViewPr>
  <p:slideViewPr>
    <p:cSldViewPr>
      <p:cViewPr>
        <p:scale>
          <a:sx n="66" d="100"/>
          <a:sy n="66" d="100"/>
        </p:scale>
        <p:origin x="-2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ISK_K\&#24037;&#20316;&#26376;&#21382;\&#22522;&#37329;&#30003;&#35831;\&#26680;&#25506;&#27979;&#19982;&#26680;&#30005;&#23376;&#23398;&#22269;&#23478;&#37325;&#28857;&#23454;&#39564;&#23460;\2019&#24180;&#33258;&#20027;&#35838;&#39064;&#30003;&#35831;\2019&#24180;&#24180;&#20250;\&#24180;&#20250;&#20303;&#23487;&#20449;&#2468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metal"/>
            </c:spPr>
          </c:dPt>
          <c:xVal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</c:v>
                </c:pt>
                <c:pt idx="3">
                  <c:v>9</c:v>
                </c:pt>
              </c:numCache>
            </c:numRef>
          </c:yVal>
          <c:bubbleSize>
            <c:numRef>
              <c:f>Sheet1!$C$2:$C$5</c:f>
              <c:numCache>
                <c:formatCode>General</c:formatCode>
                <c:ptCount val="4"/>
                <c:pt idx="0">
                  <c:v>0.25</c:v>
                </c:pt>
                <c:pt idx="1">
                  <c:v>0.09</c:v>
                </c:pt>
                <c:pt idx="2">
                  <c:v>1</c:v>
                </c:pt>
                <c:pt idx="3">
                  <c:v>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84538752"/>
        <c:axId val="284803072"/>
      </c:bubbleChart>
      <c:valAx>
        <c:axId val="28453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803072"/>
        <c:crosses val="autoZero"/>
        <c:crossBetween val="midCat"/>
        <c:majorUnit val="1"/>
      </c:valAx>
      <c:valAx>
        <c:axId val="28480307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453875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708561526460765"/>
          <c:y val="0.20140055409740448"/>
          <c:w val="0.7125030816991611"/>
          <c:h val="0.619569732150973"/>
        </c:manualLayout>
      </c:layout>
      <c:lineChart>
        <c:grouping val="standard"/>
        <c:varyColors val="0"/>
        <c:ser>
          <c:idx val="1"/>
          <c:order val="0"/>
          <c:tx>
            <c:strRef>
              <c:f>Sheet2!$C$1</c:f>
              <c:strCache>
                <c:ptCount val="1"/>
                <c:pt idx="0">
                  <c:v>P（Li|α）</c:v>
                </c:pt>
              </c:strCache>
            </c:strRef>
          </c:tx>
          <c:cat>
            <c:numRef>
              <c:f>Sheet2!$B$2:$B$6</c:f>
              <c:numCache>
                <c:formatCode>General</c:formatCode>
                <c:ptCount val="5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</c:numCache>
            </c:numRef>
          </c:cat>
          <c:val>
            <c:numRef>
              <c:f>Sheet2!$C$2:$C$6</c:f>
              <c:numCache>
                <c:formatCode>0%</c:formatCode>
                <c:ptCount val="5"/>
                <c:pt idx="0">
                  <c:v>0.24</c:v>
                </c:pt>
                <c:pt idx="1">
                  <c:v>0.3</c:v>
                </c:pt>
                <c:pt idx="2">
                  <c:v>0.36</c:v>
                </c:pt>
                <c:pt idx="3">
                  <c:v>0.42</c:v>
                </c:pt>
                <c:pt idx="4">
                  <c:v>0.48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/>
        <c:marker val="1"/>
        <c:smooth val="0"/>
        <c:axId val="182498432"/>
        <c:axId val="257488000"/>
      </c:lineChart>
      <c:catAx>
        <c:axId val="182498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l-GR" altLang="zh-CN" sz="1400"/>
                  <a:t>μ</a:t>
                </a:r>
                <a:r>
                  <a:rPr lang="en-US" altLang="zh-CN" sz="1400"/>
                  <a:t>g/cm2</a:t>
                </a:r>
                <a:endParaRPr lang="zh-CN" altLang="en-US" sz="1400"/>
              </a:p>
            </c:rich>
          </c:tx>
          <c:layout>
            <c:manualLayout>
              <c:xMode val="edge"/>
              <c:yMode val="edge"/>
              <c:x val="0.85492729993975725"/>
              <c:y val="0.84068184343153796"/>
            </c:manualLayout>
          </c:layout>
          <c:overlay val="0"/>
        </c:title>
        <c:numFmt formatCode="#,##0;[Red]&quot;¥&quot;#,##0.0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257488000"/>
        <c:crosses val="autoZero"/>
        <c:auto val="1"/>
        <c:lblAlgn val="ctr"/>
        <c:lblOffset val="50"/>
        <c:noMultiLvlLbl val="0"/>
      </c:catAx>
      <c:valAx>
        <c:axId val="2574880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zh-CN" altLang="en-US" sz="1200"/>
                  <a:t>误判率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182498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9238E-84E5-482A-9B82-727C012C921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131A957-150A-4272-B812-94D33AFDDA7B}">
      <dgm:prSet phldrT="[文本]"/>
      <dgm:spPr/>
      <dgm:t>
        <a:bodyPr/>
        <a:lstStyle/>
        <a:p>
          <a:r>
            <a:rPr lang="en-US" altLang="zh-CN" dirty="0" err="1" smtClean="0">
              <a:latin typeface="黑体" panose="02010609060101010101" pitchFamily="49" charset="-122"/>
              <a:ea typeface="黑体" panose="02010609060101010101" pitchFamily="49" charset="-122"/>
            </a:rPr>
            <a:t>SiC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宽禁带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半导体探测器特点研究基础</a:t>
          </a:r>
          <a:endParaRPr lang="zh-CN" altLang="en-US" dirty="0"/>
        </a:p>
      </dgm:t>
    </dgm:pt>
    <dgm:pt modelId="{2BCDC34D-158A-46F4-A621-C927A9C627AE}" type="parTrans" cxnId="{8F7B8975-DAF9-4294-9FFF-98993F4517FB}">
      <dgm:prSet/>
      <dgm:spPr/>
      <dgm:t>
        <a:bodyPr/>
        <a:lstStyle/>
        <a:p>
          <a:endParaRPr lang="zh-CN" altLang="en-US"/>
        </a:p>
      </dgm:t>
    </dgm:pt>
    <dgm:pt modelId="{2A42C929-D72C-4EE4-9D0C-6C370269777B}" type="sibTrans" cxnId="{8F7B8975-DAF9-4294-9FFF-98993F4517FB}">
      <dgm:prSet/>
      <dgm:spPr/>
      <dgm:t>
        <a:bodyPr/>
        <a:lstStyle/>
        <a:p>
          <a:endParaRPr lang="zh-CN" altLang="en-US"/>
        </a:p>
      </dgm:t>
    </dgm:pt>
    <dgm:pt modelId="{BF849197-D0EB-468F-BA56-B7638F8A3C15}">
      <dgm:prSet phldrT="[文本]"/>
      <dgm:spPr/>
      <dgm:t>
        <a:bodyPr/>
        <a:lstStyle/>
        <a:p>
          <a:r>
            <a:rPr lang="zh-CN" altLang="en-US" dirty="0" smtClean="0"/>
            <a:t>结论和展望</a:t>
          </a:r>
          <a:endParaRPr lang="zh-CN" altLang="en-US" dirty="0"/>
        </a:p>
      </dgm:t>
    </dgm:pt>
    <dgm:pt modelId="{0218E970-DD4A-4277-8D98-A15564622989}" type="parTrans" cxnId="{6CED5913-3919-463C-BF68-C649CD77674B}">
      <dgm:prSet/>
      <dgm:spPr/>
      <dgm:t>
        <a:bodyPr/>
        <a:lstStyle/>
        <a:p>
          <a:endParaRPr lang="zh-CN" altLang="en-US"/>
        </a:p>
      </dgm:t>
    </dgm:pt>
    <dgm:pt modelId="{9E33D71B-FF2C-4406-8D6A-A874A7C8E813}" type="sibTrans" cxnId="{6CED5913-3919-463C-BF68-C649CD77674B}">
      <dgm:prSet/>
      <dgm:spPr/>
      <dgm:t>
        <a:bodyPr/>
        <a:lstStyle/>
        <a:p>
          <a:endParaRPr lang="zh-CN" altLang="en-US"/>
        </a:p>
      </dgm:t>
    </dgm:pt>
    <dgm:pt modelId="{800E5393-6D08-42CB-BA35-A34BF0A5E261}">
      <dgm:prSet phldrT="[文本]"/>
      <dgm:spPr/>
      <dgm:t>
        <a:bodyPr/>
        <a:lstStyle/>
        <a:p>
          <a:r>
            <a: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10B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中子转换层</a:t>
          </a:r>
          <a:r>
            <a:rPr lang="en-US" altLang="zh-CN" dirty="0" err="1" smtClean="0">
              <a:latin typeface="黑体" panose="02010609060101010101" pitchFamily="49" charset="-122"/>
              <a:ea typeface="黑体" panose="02010609060101010101" pitchFamily="49" charset="-122"/>
            </a:rPr>
            <a:t>SiC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探测器研制</a:t>
          </a:r>
          <a:endParaRPr lang="zh-CN" altLang="en-US" dirty="0"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3DC62C79-22E2-4B6A-8197-40A47C73FAE4}" type="parTrans" cxnId="{BDF4A958-63A6-4827-9B67-BB2E29025516}">
      <dgm:prSet/>
      <dgm:spPr/>
      <dgm:t>
        <a:bodyPr/>
        <a:lstStyle/>
        <a:p>
          <a:endParaRPr lang="zh-CN" altLang="en-US"/>
        </a:p>
      </dgm:t>
    </dgm:pt>
    <dgm:pt modelId="{5ED4C858-95C3-4097-9688-3EE8D2944B45}" type="sibTrans" cxnId="{BDF4A958-63A6-4827-9B67-BB2E29025516}">
      <dgm:prSet/>
      <dgm:spPr/>
      <dgm:t>
        <a:bodyPr/>
        <a:lstStyle/>
        <a:p>
          <a:endParaRPr lang="zh-CN" altLang="en-US"/>
        </a:p>
      </dgm:t>
    </dgm:pt>
    <dgm:pt modelId="{70D8F032-6CFC-4CC4-97D9-E7436B4EE49B}">
      <dgm:prSet/>
      <dgm:spPr/>
      <dgm:t>
        <a:bodyPr/>
        <a:lstStyle/>
        <a:p>
          <a:r>
            <a: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rPr>
            <a:t>6Li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中子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转换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层</a:t>
          </a:r>
          <a:r>
            <a:rPr lang="en-US" altLang="zh-CN" dirty="0" err="1" smtClean="0">
              <a:latin typeface="黑体" panose="02010609060101010101" pitchFamily="49" charset="-122"/>
              <a:ea typeface="黑体" panose="02010609060101010101" pitchFamily="49" charset="-122"/>
            </a:rPr>
            <a:t>SiC</a:t>
          </a:r>
          <a:r>
            <a: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rPr>
            <a:t>探测器研制</a:t>
          </a:r>
          <a:endParaRPr lang="zh-CN" altLang="en-US" dirty="0"/>
        </a:p>
      </dgm:t>
    </dgm:pt>
    <dgm:pt modelId="{B51DE4CC-1669-4CD2-986C-BB1B05A76131}" type="parTrans" cxnId="{E8C4A5E0-CEE6-406B-AB1D-AC744635845C}">
      <dgm:prSet/>
      <dgm:spPr/>
      <dgm:t>
        <a:bodyPr/>
        <a:lstStyle/>
        <a:p>
          <a:endParaRPr lang="zh-CN" altLang="en-US"/>
        </a:p>
      </dgm:t>
    </dgm:pt>
    <dgm:pt modelId="{06175FDB-3409-40E5-B40B-8165D6593BC9}" type="sibTrans" cxnId="{E8C4A5E0-CEE6-406B-AB1D-AC744635845C}">
      <dgm:prSet/>
      <dgm:spPr/>
      <dgm:t>
        <a:bodyPr/>
        <a:lstStyle/>
        <a:p>
          <a:endParaRPr lang="zh-CN" altLang="en-US"/>
        </a:p>
      </dgm:t>
    </dgm:pt>
    <dgm:pt modelId="{6D32C304-51D3-42DB-A21F-B2D878AAB0B7}" type="pres">
      <dgm:prSet presAssocID="{3F49238E-84E5-482A-9B82-727C012C921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C993022-1FFD-43E1-871A-E2448C07EFDE}" type="pres">
      <dgm:prSet presAssocID="{6131A957-150A-4272-B812-94D33AFDDA7B}" presName="parentLin" presStyleCnt="0"/>
      <dgm:spPr/>
    </dgm:pt>
    <dgm:pt modelId="{2C2A471A-F641-4EB1-822E-154D155CB4CB}" type="pres">
      <dgm:prSet presAssocID="{6131A957-150A-4272-B812-94D33AFDDA7B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9E174749-2ADD-490B-AEA0-40005AFDF27C}" type="pres">
      <dgm:prSet presAssocID="{6131A957-150A-4272-B812-94D33AFDDA7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97C64D-BEB8-4C2F-94B4-7609B3FB38D2}" type="pres">
      <dgm:prSet presAssocID="{6131A957-150A-4272-B812-94D33AFDDA7B}" presName="negativeSpace" presStyleCnt="0"/>
      <dgm:spPr/>
    </dgm:pt>
    <dgm:pt modelId="{123A995F-5F01-44A0-8292-13C3A31054C2}" type="pres">
      <dgm:prSet presAssocID="{6131A957-150A-4272-B812-94D33AFDDA7B}" presName="childText" presStyleLbl="conFgAcc1" presStyleIdx="0" presStyleCnt="4">
        <dgm:presLayoutVars>
          <dgm:bulletEnabled val="1"/>
        </dgm:presLayoutVars>
      </dgm:prSet>
      <dgm:spPr/>
    </dgm:pt>
    <dgm:pt modelId="{5FFB6A11-7D77-4F2B-8058-57067C7269DF}" type="pres">
      <dgm:prSet presAssocID="{2A42C929-D72C-4EE4-9D0C-6C370269777B}" presName="spaceBetweenRectangles" presStyleCnt="0"/>
      <dgm:spPr/>
    </dgm:pt>
    <dgm:pt modelId="{F0077253-C95E-4EEF-8419-61AF123DDECB}" type="pres">
      <dgm:prSet presAssocID="{70D8F032-6CFC-4CC4-97D9-E7436B4EE49B}" presName="parentLin" presStyleCnt="0"/>
      <dgm:spPr/>
    </dgm:pt>
    <dgm:pt modelId="{629918C7-8F3D-49A8-94FE-0C58E63FC071}" type="pres">
      <dgm:prSet presAssocID="{70D8F032-6CFC-4CC4-97D9-E7436B4EE49B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C7F440B9-02EE-4BEE-97E6-13A93839B2CE}" type="pres">
      <dgm:prSet presAssocID="{70D8F032-6CFC-4CC4-97D9-E7436B4EE49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765901-7318-4671-A2D0-9037A3FCA03E}" type="pres">
      <dgm:prSet presAssocID="{70D8F032-6CFC-4CC4-97D9-E7436B4EE49B}" presName="negativeSpace" presStyleCnt="0"/>
      <dgm:spPr/>
    </dgm:pt>
    <dgm:pt modelId="{4C0C1E5D-F002-402B-9B00-E841AC5B7100}" type="pres">
      <dgm:prSet presAssocID="{70D8F032-6CFC-4CC4-97D9-E7436B4EE49B}" presName="childText" presStyleLbl="conFgAcc1" presStyleIdx="1" presStyleCnt="4">
        <dgm:presLayoutVars>
          <dgm:bulletEnabled val="1"/>
        </dgm:presLayoutVars>
      </dgm:prSet>
      <dgm:spPr/>
    </dgm:pt>
    <dgm:pt modelId="{62CA8D9B-6313-4381-BBD1-6933028EAD34}" type="pres">
      <dgm:prSet presAssocID="{06175FDB-3409-40E5-B40B-8165D6593BC9}" presName="spaceBetweenRectangles" presStyleCnt="0"/>
      <dgm:spPr/>
    </dgm:pt>
    <dgm:pt modelId="{17E7BD2D-E4E8-4830-8FBF-6E781B6AB078}" type="pres">
      <dgm:prSet presAssocID="{800E5393-6D08-42CB-BA35-A34BF0A5E261}" presName="parentLin" presStyleCnt="0"/>
      <dgm:spPr/>
    </dgm:pt>
    <dgm:pt modelId="{9F565B85-1467-4462-990C-6FE95D79E245}" type="pres">
      <dgm:prSet presAssocID="{800E5393-6D08-42CB-BA35-A34BF0A5E261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1D358336-5D81-471E-8669-1E0200E41580}" type="pres">
      <dgm:prSet presAssocID="{800E5393-6D08-42CB-BA35-A34BF0A5E26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DE6FDE-DA55-4646-AED9-857D95765CE9}" type="pres">
      <dgm:prSet presAssocID="{800E5393-6D08-42CB-BA35-A34BF0A5E261}" presName="negativeSpace" presStyleCnt="0"/>
      <dgm:spPr/>
    </dgm:pt>
    <dgm:pt modelId="{45EBF726-43D5-469C-9E56-B1D79AB3A45D}" type="pres">
      <dgm:prSet presAssocID="{800E5393-6D08-42CB-BA35-A34BF0A5E261}" presName="childText" presStyleLbl="conFgAcc1" presStyleIdx="2" presStyleCnt="4">
        <dgm:presLayoutVars>
          <dgm:bulletEnabled val="1"/>
        </dgm:presLayoutVars>
      </dgm:prSet>
      <dgm:spPr/>
    </dgm:pt>
    <dgm:pt modelId="{850B535B-39EF-4C6D-89B3-67216306ADBE}" type="pres">
      <dgm:prSet presAssocID="{5ED4C858-95C3-4097-9688-3EE8D2944B45}" presName="spaceBetweenRectangles" presStyleCnt="0"/>
      <dgm:spPr/>
    </dgm:pt>
    <dgm:pt modelId="{D31F3A4A-728C-471F-8D8B-0F4837A74864}" type="pres">
      <dgm:prSet presAssocID="{BF849197-D0EB-468F-BA56-B7638F8A3C15}" presName="parentLin" presStyleCnt="0"/>
      <dgm:spPr/>
    </dgm:pt>
    <dgm:pt modelId="{6088B20F-4142-469E-BAD0-319A3CC8D1C5}" type="pres">
      <dgm:prSet presAssocID="{BF849197-D0EB-468F-BA56-B7638F8A3C15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18BDE08C-0D4F-48E1-81EC-5B350BCE9BE1}" type="pres">
      <dgm:prSet presAssocID="{BF849197-D0EB-468F-BA56-B7638F8A3C1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B4AC75D-3312-42D0-874F-810B95A0095A}" type="pres">
      <dgm:prSet presAssocID="{BF849197-D0EB-468F-BA56-B7638F8A3C15}" presName="negativeSpace" presStyleCnt="0"/>
      <dgm:spPr/>
    </dgm:pt>
    <dgm:pt modelId="{84FFA38A-6686-4ADD-A011-F8A85B8E9EA5}" type="pres">
      <dgm:prSet presAssocID="{BF849197-D0EB-468F-BA56-B7638F8A3C1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082A537-9D29-4BD0-B1E0-6F3A568839E5}" type="presOf" srcId="{BF849197-D0EB-468F-BA56-B7638F8A3C15}" destId="{6088B20F-4142-469E-BAD0-319A3CC8D1C5}" srcOrd="0" destOrd="0" presId="urn:microsoft.com/office/officeart/2005/8/layout/list1"/>
    <dgm:cxn modelId="{F5450CC5-0382-4244-B8F8-A8020F834E2A}" type="presOf" srcId="{BF849197-D0EB-468F-BA56-B7638F8A3C15}" destId="{18BDE08C-0D4F-48E1-81EC-5B350BCE9BE1}" srcOrd="1" destOrd="0" presId="urn:microsoft.com/office/officeart/2005/8/layout/list1"/>
    <dgm:cxn modelId="{86F68AC1-9406-44E6-812B-D0822E30329D}" type="presOf" srcId="{70D8F032-6CFC-4CC4-97D9-E7436B4EE49B}" destId="{C7F440B9-02EE-4BEE-97E6-13A93839B2CE}" srcOrd="1" destOrd="0" presId="urn:microsoft.com/office/officeart/2005/8/layout/list1"/>
    <dgm:cxn modelId="{BDF4A958-63A6-4827-9B67-BB2E29025516}" srcId="{3F49238E-84E5-482A-9B82-727C012C921B}" destId="{800E5393-6D08-42CB-BA35-A34BF0A5E261}" srcOrd="2" destOrd="0" parTransId="{3DC62C79-22E2-4B6A-8197-40A47C73FAE4}" sibTransId="{5ED4C858-95C3-4097-9688-3EE8D2944B45}"/>
    <dgm:cxn modelId="{6CED5913-3919-463C-BF68-C649CD77674B}" srcId="{3F49238E-84E5-482A-9B82-727C012C921B}" destId="{BF849197-D0EB-468F-BA56-B7638F8A3C15}" srcOrd="3" destOrd="0" parTransId="{0218E970-DD4A-4277-8D98-A15564622989}" sibTransId="{9E33D71B-FF2C-4406-8D6A-A874A7C8E813}"/>
    <dgm:cxn modelId="{B54272C9-875B-408C-8BA6-D52609F6D125}" type="presOf" srcId="{6131A957-150A-4272-B812-94D33AFDDA7B}" destId="{2C2A471A-F641-4EB1-822E-154D155CB4CB}" srcOrd="0" destOrd="0" presId="urn:microsoft.com/office/officeart/2005/8/layout/list1"/>
    <dgm:cxn modelId="{857D68BA-CE8F-4CC4-BD50-96B601480698}" type="presOf" srcId="{800E5393-6D08-42CB-BA35-A34BF0A5E261}" destId="{9F565B85-1467-4462-990C-6FE95D79E245}" srcOrd="0" destOrd="0" presId="urn:microsoft.com/office/officeart/2005/8/layout/list1"/>
    <dgm:cxn modelId="{8F7B8975-DAF9-4294-9FFF-98993F4517FB}" srcId="{3F49238E-84E5-482A-9B82-727C012C921B}" destId="{6131A957-150A-4272-B812-94D33AFDDA7B}" srcOrd="0" destOrd="0" parTransId="{2BCDC34D-158A-46F4-A621-C927A9C627AE}" sibTransId="{2A42C929-D72C-4EE4-9D0C-6C370269777B}"/>
    <dgm:cxn modelId="{D512F3C5-387C-4B4E-9AF7-519BE4D46ABB}" type="presOf" srcId="{3F49238E-84E5-482A-9B82-727C012C921B}" destId="{6D32C304-51D3-42DB-A21F-B2D878AAB0B7}" srcOrd="0" destOrd="0" presId="urn:microsoft.com/office/officeart/2005/8/layout/list1"/>
    <dgm:cxn modelId="{8BE73254-92DC-41C7-8043-65365C8F1A98}" type="presOf" srcId="{6131A957-150A-4272-B812-94D33AFDDA7B}" destId="{9E174749-2ADD-490B-AEA0-40005AFDF27C}" srcOrd="1" destOrd="0" presId="urn:microsoft.com/office/officeart/2005/8/layout/list1"/>
    <dgm:cxn modelId="{E8C4A5E0-CEE6-406B-AB1D-AC744635845C}" srcId="{3F49238E-84E5-482A-9B82-727C012C921B}" destId="{70D8F032-6CFC-4CC4-97D9-E7436B4EE49B}" srcOrd="1" destOrd="0" parTransId="{B51DE4CC-1669-4CD2-986C-BB1B05A76131}" sibTransId="{06175FDB-3409-40E5-B40B-8165D6593BC9}"/>
    <dgm:cxn modelId="{98932DE8-BB42-4713-9D3C-089A74479B58}" type="presOf" srcId="{800E5393-6D08-42CB-BA35-A34BF0A5E261}" destId="{1D358336-5D81-471E-8669-1E0200E41580}" srcOrd="1" destOrd="0" presId="urn:microsoft.com/office/officeart/2005/8/layout/list1"/>
    <dgm:cxn modelId="{D034DD44-6CE3-4D92-8DA3-5EDFB95E1B05}" type="presOf" srcId="{70D8F032-6CFC-4CC4-97D9-E7436B4EE49B}" destId="{629918C7-8F3D-49A8-94FE-0C58E63FC071}" srcOrd="0" destOrd="0" presId="urn:microsoft.com/office/officeart/2005/8/layout/list1"/>
    <dgm:cxn modelId="{AA33C1DB-1AEB-4353-9BD9-0D6E457F09E4}" type="presParOf" srcId="{6D32C304-51D3-42DB-A21F-B2D878AAB0B7}" destId="{EC993022-1FFD-43E1-871A-E2448C07EFDE}" srcOrd="0" destOrd="0" presId="urn:microsoft.com/office/officeart/2005/8/layout/list1"/>
    <dgm:cxn modelId="{84A9658C-284E-4773-8506-C1B8C672EEAB}" type="presParOf" srcId="{EC993022-1FFD-43E1-871A-E2448C07EFDE}" destId="{2C2A471A-F641-4EB1-822E-154D155CB4CB}" srcOrd="0" destOrd="0" presId="urn:microsoft.com/office/officeart/2005/8/layout/list1"/>
    <dgm:cxn modelId="{87A4F2BF-90A0-4E17-8F8F-0316D50660EB}" type="presParOf" srcId="{EC993022-1FFD-43E1-871A-E2448C07EFDE}" destId="{9E174749-2ADD-490B-AEA0-40005AFDF27C}" srcOrd="1" destOrd="0" presId="urn:microsoft.com/office/officeart/2005/8/layout/list1"/>
    <dgm:cxn modelId="{1C24AA6A-0377-4202-A51D-2E1F3A5A8A74}" type="presParOf" srcId="{6D32C304-51D3-42DB-A21F-B2D878AAB0B7}" destId="{3C97C64D-BEB8-4C2F-94B4-7609B3FB38D2}" srcOrd="1" destOrd="0" presId="urn:microsoft.com/office/officeart/2005/8/layout/list1"/>
    <dgm:cxn modelId="{E7683BF6-0334-4F2E-8B83-75C2823D2E4F}" type="presParOf" srcId="{6D32C304-51D3-42DB-A21F-B2D878AAB0B7}" destId="{123A995F-5F01-44A0-8292-13C3A31054C2}" srcOrd="2" destOrd="0" presId="urn:microsoft.com/office/officeart/2005/8/layout/list1"/>
    <dgm:cxn modelId="{D5E13C74-DAE9-44E1-A591-8B31E9475C8D}" type="presParOf" srcId="{6D32C304-51D3-42DB-A21F-B2D878AAB0B7}" destId="{5FFB6A11-7D77-4F2B-8058-57067C7269DF}" srcOrd="3" destOrd="0" presId="urn:microsoft.com/office/officeart/2005/8/layout/list1"/>
    <dgm:cxn modelId="{FE76506B-7E77-4605-86B7-2BDA53FB6B3C}" type="presParOf" srcId="{6D32C304-51D3-42DB-A21F-B2D878AAB0B7}" destId="{F0077253-C95E-4EEF-8419-61AF123DDECB}" srcOrd="4" destOrd="0" presId="urn:microsoft.com/office/officeart/2005/8/layout/list1"/>
    <dgm:cxn modelId="{4FE2FEC0-C4EC-4B63-A9DC-028772018D87}" type="presParOf" srcId="{F0077253-C95E-4EEF-8419-61AF123DDECB}" destId="{629918C7-8F3D-49A8-94FE-0C58E63FC071}" srcOrd="0" destOrd="0" presId="urn:microsoft.com/office/officeart/2005/8/layout/list1"/>
    <dgm:cxn modelId="{BE6EDA04-C9DF-4ABA-87BD-F03882AE7E4D}" type="presParOf" srcId="{F0077253-C95E-4EEF-8419-61AF123DDECB}" destId="{C7F440B9-02EE-4BEE-97E6-13A93839B2CE}" srcOrd="1" destOrd="0" presId="urn:microsoft.com/office/officeart/2005/8/layout/list1"/>
    <dgm:cxn modelId="{4029C7B9-3110-4AAE-AAC9-B34873B11B3E}" type="presParOf" srcId="{6D32C304-51D3-42DB-A21F-B2D878AAB0B7}" destId="{0F765901-7318-4671-A2D0-9037A3FCA03E}" srcOrd="5" destOrd="0" presId="urn:microsoft.com/office/officeart/2005/8/layout/list1"/>
    <dgm:cxn modelId="{6205CE4E-5B0D-41F8-BEEA-5D57A532FC8B}" type="presParOf" srcId="{6D32C304-51D3-42DB-A21F-B2D878AAB0B7}" destId="{4C0C1E5D-F002-402B-9B00-E841AC5B7100}" srcOrd="6" destOrd="0" presId="urn:microsoft.com/office/officeart/2005/8/layout/list1"/>
    <dgm:cxn modelId="{BA5D8516-4933-4ACC-BC4F-96D843D56829}" type="presParOf" srcId="{6D32C304-51D3-42DB-A21F-B2D878AAB0B7}" destId="{62CA8D9B-6313-4381-BBD1-6933028EAD34}" srcOrd="7" destOrd="0" presId="urn:microsoft.com/office/officeart/2005/8/layout/list1"/>
    <dgm:cxn modelId="{F5B6F74A-E10E-41D1-A117-C1871550E987}" type="presParOf" srcId="{6D32C304-51D3-42DB-A21F-B2D878AAB0B7}" destId="{17E7BD2D-E4E8-4830-8FBF-6E781B6AB078}" srcOrd="8" destOrd="0" presId="urn:microsoft.com/office/officeart/2005/8/layout/list1"/>
    <dgm:cxn modelId="{5DFE89AB-AD09-494D-BC01-B5D5EC3DEB19}" type="presParOf" srcId="{17E7BD2D-E4E8-4830-8FBF-6E781B6AB078}" destId="{9F565B85-1467-4462-990C-6FE95D79E245}" srcOrd="0" destOrd="0" presId="urn:microsoft.com/office/officeart/2005/8/layout/list1"/>
    <dgm:cxn modelId="{C9596D48-BE58-4D19-B53A-367D25DE80C2}" type="presParOf" srcId="{17E7BD2D-E4E8-4830-8FBF-6E781B6AB078}" destId="{1D358336-5D81-471E-8669-1E0200E41580}" srcOrd="1" destOrd="0" presId="urn:microsoft.com/office/officeart/2005/8/layout/list1"/>
    <dgm:cxn modelId="{A64BA133-60FE-49E7-8CB2-C6A1915120FA}" type="presParOf" srcId="{6D32C304-51D3-42DB-A21F-B2D878AAB0B7}" destId="{9EDE6FDE-DA55-4646-AED9-857D95765CE9}" srcOrd="9" destOrd="0" presId="urn:microsoft.com/office/officeart/2005/8/layout/list1"/>
    <dgm:cxn modelId="{C277C5E2-C651-4704-938A-50B85DBBFE5F}" type="presParOf" srcId="{6D32C304-51D3-42DB-A21F-B2D878AAB0B7}" destId="{45EBF726-43D5-469C-9E56-B1D79AB3A45D}" srcOrd="10" destOrd="0" presId="urn:microsoft.com/office/officeart/2005/8/layout/list1"/>
    <dgm:cxn modelId="{BED36322-849C-4640-BA07-6E9E193BBCA6}" type="presParOf" srcId="{6D32C304-51D3-42DB-A21F-B2D878AAB0B7}" destId="{850B535B-39EF-4C6D-89B3-67216306ADBE}" srcOrd="11" destOrd="0" presId="urn:microsoft.com/office/officeart/2005/8/layout/list1"/>
    <dgm:cxn modelId="{3A19CEE4-AFAA-42D8-8E47-EDCB9133FBAD}" type="presParOf" srcId="{6D32C304-51D3-42DB-A21F-B2D878AAB0B7}" destId="{D31F3A4A-728C-471F-8D8B-0F4837A74864}" srcOrd="12" destOrd="0" presId="urn:microsoft.com/office/officeart/2005/8/layout/list1"/>
    <dgm:cxn modelId="{0C63474D-B266-48CE-9692-A1101266DC40}" type="presParOf" srcId="{D31F3A4A-728C-471F-8D8B-0F4837A74864}" destId="{6088B20F-4142-469E-BAD0-319A3CC8D1C5}" srcOrd="0" destOrd="0" presId="urn:microsoft.com/office/officeart/2005/8/layout/list1"/>
    <dgm:cxn modelId="{92C00E97-A3C4-499A-B80F-E45F7FE81002}" type="presParOf" srcId="{D31F3A4A-728C-471F-8D8B-0F4837A74864}" destId="{18BDE08C-0D4F-48E1-81EC-5B350BCE9BE1}" srcOrd="1" destOrd="0" presId="urn:microsoft.com/office/officeart/2005/8/layout/list1"/>
    <dgm:cxn modelId="{D24C76F7-B74A-405B-AA4B-4C059ECE5276}" type="presParOf" srcId="{6D32C304-51D3-42DB-A21F-B2D878AAB0B7}" destId="{5B4AC75D-3312-42D0-874F-810B95A0095A}" srcOrd="13" destOrd="0" presId="urn:microsoft.com/office/officeart/2005/8/layout/list1"/>
    <dgm:cxn modelId="{E7E17655-A082-4342-B889-2F5896CFD1F4}" type="presParOf" srcId="{6D32C304-51D3-42DB-A21F-B2D878AAB0B7}" destId="{84FFA38A-6686-4ADD-A011-F8A85B8E9EA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3773DC-26C3-4911-B6FF-4E1CAEC6991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FA740A5-D460-40ED-9882-DFE710F80BEC}">
      <dgm:prSet phldrT="[文本]"/>
      <dgm:spPr/>
      <dgm:t>
        <a:bodyPr/>
        <a:lstStyle/>
        <a:p>
          <a:r>
            <a:rPr lang="en-US" altLang="zh-CN" dirty="0" smtClean="0"/>
            <a:t>α</a:t>
          </a:r>
          <a:endParaRPr lang="zh-CN" altLang="en-US" dirty="0"/>
        </a:p>
      </dgm:t>
    </dgm:pt>
    <dgm:pt modelId="{97A55EF3-884E-45FB-A3EA-EC2273C574BE}" type="parTrans" cxnId="{43FC0EA3-1210-4500-8211-CBB995E46735}">
      <dgm:prSet/>
      <dgm:spPr/>
      <dgm:t>
        <a:bodyPr/>
        <a:lstStyle/>
        <a:p>
          <a:endParaRPr lang="zh-CN" altLang="en-US"/>
        </a:p>
      </dgm:t>
    </dgm:pt>
    <dgm:pt modelId="{F4345FA8-ABEF-48E5-8810-53E1F21B6EB7}" type="sibTrans" cxnId="{43FC0EA3-1210-4500-8211-CBB995E46735}">
      <dgm:prSet/>
      <dgm:spPr/>
      <dgm:t>
        <a:bodyPr/>
        <a:lstStyle/>
        <a:p>
          <a:endParaRPr lang="zh-CN" altLang="en-US"/>
        </a:p>
      </dgm:t>
    </dgm:pt>
    <dgm:pt modelId="{33ECE829-C6CF-4AEC-AC07-C40B270566EF}">
      <dgm:prSet phldrT="[文本]"/>
      <dgm:spPr/>
      <dgm:t>
        <a:bodyPr/>
        <a:lstStyle/>
        <a:p>
          <a:r>
            <a:rPr lang="en-US" altLang="zh-CN" dirty="0" smtClean="0"/>
            <a:t>α</a:t>
          </a:r>
          <a:endParaRPr lang="zh-CN" altLang="en-US" dirty="0"/>
        </a:p>
      </dgm:t>
    </dgm:pt>
    <dgm:pt modelId="{FBD69122-5543-4B53-A8AC-A0472C1EF4E6}" type="parTrans" cxnId="{2E7B0939-D9BA-4459-90F9-015D1139A990}">
      <dgm:prSet/>
      <dgm:spPr/>
      <dgm:t>
        <a:bodyPr/>
        <a:lstStyle/>
        <a:p>
          <a:endParaRPr lang="zh-CN" altLang="en-US"/>
        </a:p>
      </dgm:t>
    </dgm:pt>
    <dgm:pt modelId="{5E275D61-2AC7-4D70-AFF1-AC58247DC813}" type="sibTrans" cxnId="{2E7B0939-D9BA-4459-90F9-015D1139A990}">
      <dgm:prSet/>
      <dgm:spPr/>
      <dgm:t>
        <a:bodyPr/>
        <a:lstStyle/>
        <a:p>
          <a:endParaRPr lang="zh-CN" altLang="en-US"/>
        </a:p>
      </dgm:t>
    </dgm:pt>
    <dgm:pt modelId="{38A4689D-DE6D-49E4-936E-869EBDE48BED}">
      <dgm:prSet phldrT="[文本]"/>
      <dgm:spPr/>
      <dgm:t>
        <a:bodyPr/>
        <a:lstStyle/>
        <a:p>
          <a:r>
            <a:rPr lang="en-US" altLang="zh-CN" dirty="0" smtClean="0"/>
            <a:t>α/ </a:t>
          </a:r>
          <a:r>
            <a:rPr lang="en-US" altLang="zh-CN" dirty="0" smtClean="0">
              <a:solidFill>
                <a:srgbClr val="FF0000"/>
              </a:solidFill>
            </a:rPr>
            <a:t>n</a:t>
          </a:r>
          <a:endParaRPr lang="zh-CN" altLang="en-US" dirty="0">
            <a:solidFill>
              <a:srgbClr val="FF0000"/>
            </a:solidFill>
          </a:endParaRPr>
        </a:p>
      </dgm:t>
    </dgm:pt>
    <dgm:pt modelId="{16726DB0-CAF4-4747-B9E9-8C183A634E96}" type="parTrans" cxnId="{5DA0BA32-5735-4A8E-B19B-754D05069664}">
      <dgm:prSet/>
      <dgm:spPr/>
      <dgm:t>
        <a:bodyPr/>
        <a:lstStyle/>
        <a:p>
          <a:endParaRPr lang="zh-CN" altLang="en-US"/>
        </a:p>
      </dgm:t>
    </dgm:pt>
    <dgm:pt modelId="{BD16158D-BA50-40B3-A7A7-C19A00A37A0D}" type="sibTrans" cxnId="{5DA0BA32-5735-4A8E-B19B-754D05069664}">
      <dgm:prSet/>
      <dgm:spPr/>
      <dgm:t>
        <a:bodyPr/>
        <a:lstStyle/>
        <a:p>
          <a:endParaRPr lang="zh-CN" altLang="en-US"/>
        </a:p>
      </dgm:t>
    </dgm:pt>
    <dgm:pt modelId="{5EB575EA-4714-4F82-9F83-7282458C9042}">
      <dgm:prSet phldrT="[文本]"/>
      <dgm:spPr/>
      <dgm:t>
        <a:bodyPr/>
        <a:lstStyle/>
        <a:p>
          <a:r>
            <a:rPr lang="en-US" altLang="zh-CN" dirty="0" smtClean="0"/>
            <a:t>α/n/</a:t>
          </a:r>
          <a:r>
            <a:rPr lang="en-US" altLang="zh-CN" dirty="0" smtClean="0">
              <a:solidFill>
                <a:srgbClr val="FF0000"/>
              </a:solidFill>
            </a:rPr>
            <a:t>e-</a:t>
          </a:r>
          <a:r>
            <a:rPr lang="en-US" altLang="zh-CN" dirty="0" smtClean="0"/>
            <a:t>/</a:t>
          </a:r>
          <a:r>
            <a:rPr lang="en-US" altLang="zh-CN" dirty="0" smtClean="0">
              <a:solidFill>
                <a:srgbClr val="FF0000"/>
              </a:solidFill>
            </a:rPr>
            <a:t>x</a:t>
          </a:r>
          <a:endParaRPr lang="zh-CN" altLang="en-US" dirty="0">
            <a:solidFill>
              <a:srgbClr val="FF0000"/>
            </a:solidFill>
          </a:endParaRPr>
        </a:p>
      </dgm:t>
    </dgm:pt>
    <dgm:pt modelId="{80261AE4-0E3B-4FD7-938B-6750E4EF55EF}" type="parTrans" cxnId="{77C94C83-68E8-491A-B033-6376F215B656}">
      <dgm:prSet/>
      <dgm:spPr/>
      <dgm:t>
        <a:bodyPr/>
        <a:lstStyle/>
        <a:p>
          <a:endParaRPr lang="zh-CN" altLang="en-US"/>
        </a:p>
      </dgm:t>
    </dgm:pt>
    <dgm:pt modelId="{89CBE742-BEE1-4D10-A31B-4F8B08964D1D}" type="sibTrans" cxnId="{77C94C83-68E8-491A-B033-6376F215B656}">
      <dgm:prSet/>
      <dgm:spPr/>
      <dgm:t>
        <a:bodyPr/>
        <a:lstStyle/>
        <a:p>
          <a:endParaRPr lang="zh-CN" altLang="en-US"/>
        </a:p>
      </dgm:t>
    </dgm:pt>
    <dgm:pt modelId="{3EBD1F74-118B-4AB2-A474-0E7E9E5D0AA6}" type="pres">
      <dgm:prSet presAssocID="{A73773DC-26C3-4911-B6FF-4E1CAEC6991A}" presName="arrowDiagram" presStyleCnt="0">
        <dgm:presLayoutVars>
          <dgm:chMax val="5"/>
          <dgm:dir/>
          <dgm:resizeHandles val="exact"/>
        </dgm:presLayoutVars>
      </dgm:prSet>
      <dgm:spPr/>
    </dgm:pt>
    <dgm:pt modelId="{AE670153-163C-41FA-9171-BBDF64020FCC}" type="pres">
      <dgm:prSet presAssocID="{A73773DC-26C3-4911-B6FF-4E1CAEC6991A}" presName="arrow" presStyleLbl="bgShp" presStyleIdx="0" presStyleCnt="1" custScaleX="94728" custScaleY="79754" custLinFactNeighborX="6027" custLinFactNeighborY="9459"/>
      <dgm:spPr>
        <a:solidFill>
          <a:srgbClr val="92D050">
            <a:alpha val="54000"/>
          </a:srgbClr>
        </a:solidFill>
      </dgm:spPr>
    </dgm:pt>
    <dgm:pt modelId="{1572D68D-AA5E-4713-8BFB-9A99CD890FF1}" type="pres">
      <dgm:prSet presAssocID="{A73773DC-26C3-4911-B6FF-4E1CAEC6991A}" presName="arrowDiagram4" presStyleCnt="0"/>
      <dgm:spPr/>
    </dgm:pt>
    <dgm:pt modelId="{19655BE9-B8D8-40FA-BC07-6A6CD67A4F16}" type="pres">
      <dgm:prSet presAssocID="{BFA740A5-D460-40ED-9882-DFE710F80BEC}" presName="bullet4a" presStyleLbl="node1" presStyleIdx="0" presStyleCnt="4"/>
      <dgm:spPr>
        <a:noFill/>
        <a:ln>
          <a:noFill/>
        </a:ln>
      </dgm:spPr>
    </dgm:pt>
    <dgm:pt modelId="{BE63589A-4786-4FA2-A028-C4090CEC24EE}" type="pres">
      <dgm:prSet presAssocID="{BFA740A5-D460-40ED-9882-DFE710F80BEC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859937B-58D7-43A6-8A5D-235BE85CE021}" type="pres">
      <dgm:prSet presAssocID="{33ECE829-C6CF-4AEC-AC07-C40B270566EF}" presName="bullet4b" presStyleLbl="node1" presStyleIdx="1" presStyleCnt="4"/>
      <dgm:spPr>
        <a:noFill/>
        <a:ln>
          <a:noFill/>
        </a:ln>
      </dgm:spPr>
    </dgm:pt>
    <dgm:pt modelId="{1D37567A-8734-4069-8DE3-40925C85913A}" type="pres">
      <dgm:prSet presAssocID="{33ECE829-C6CF-4AEC-AC07-C40B270566EF}" presName="textBox4b" presStyleLbl="revTx" presStyleIdx="1" presStyleCnt="4" custScaleX="45597" custScaleY="39893" custLinFactNeighborX="6763" custLinFactNeighborY="-1948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0A8010-D292-4B64-8614-7093F2A2C59F}" type="pres">
      <dgm:prSet presAssocID="{38A4689D-DE6D-49E4-936E-869EBDE48BED}" presName="bullet4c" presStyleLbl="node1" presStyleIdx="2" presStyleCnt="4"/>
      <dgm:spPr>
        <a:noFill/>
        <a:ln>
          <a:noFill/>
        </a:ln>
      </dgm:spPr>
    </dgm:pt>
    <dgm:pt modelId="{FDD99ABA-9318-46E2-BC51-2D0F1CF15C75}" type="pres">
      <dgm:prSet presAssocID="{38A4689D-DE6D-49E4-936E-869EBDE48BED}" presName="textBox4c" presStyleLbl="revTx" presStyleIdx="2" presStyleCnt="4" custScaleX="136512" custScaleY="21535" custLinFactNeighborX="22979" custLinFactNeighborY="1043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5C318F-A7F6-454F-88D2-7C7E81C907B3}" type="pres">
      <dgm:prSet presAssocID="{5EB575EA-4714-4F82-9F83-7282458C9042}" presName="bullet4d" presStyleLbl="node1" presStyleIdx="3" presStyleCnt="4"/>
      <dgm:spPr>
        <a:noFill/>
        <a:ln>
          <a:noFill/>
        </a:ln>
      </dgm:spPr>
    </dgm:pt>
    <dgm:pt modelId="{70817AE1-8796-4E37-BEEB-EB33B059919A}" type="pres">
      <dgm:prSet presAssocID="{5EB575EA-4714-4F82-9F83-7282458C9042}" presName="textBox4d" presStyleLbl="revTx" presStyleIdx="3" presStyleCnt="4" custScaleX="151094" custScaleY="24246" custLinFactNeighborX="15329" custLinFactNeighborY="-501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7C94C83-68E8-491A-B033-6376F215B656}" srcId="{A73773DC-26C3-4911-B6FF-4E1CAEC6991A}" destId="{5EB575EA-4714-4F82-9F83-7282458C9042}" srcOrd="3" destOrd="0" parTransId="{80261AE4-0E3B-4FD7-938B-6750E4EF55EF}" sibTransId="{89CBE742-BEE1-4D10-A31B-4F8B08964D1D}"/>
    <dgm:cxn modelId="{5DA0BA32-5735-4A8E-B19B-754D05069664}" srcId="{A73773DC-26C3-4911-B6FF-4E1CAEC6991A}" destId="{38A4689D-DE6D-49E4-936E-869EBDE48BED}" srcOrd="2" destOrd="0" parTransId="{16726DB0-CAF4-4747-B9E9-8C183A634E96}" sibTransId="{BD16158D-BA50-40B3-A7A7-C19A00A37A0D}"/>
    <dgm:cxn modelId="{43FC0EA3-1210-4500-8211-CBB995E46735}" srcId="{A73773DC-26C3-4911-B6FF-4E1CAEC6991A}" destId="{BFA740A5-D460-40ED-9882-DFE710F80BEC}" srcOrd="0" destOrd="0" parTransId="{97A55EF3-884E-45FB-A3EA-EC2273C574BE}" sibTransId="{F4345FA8-ABEF-48E5-8810-53E1F21B6EB7}"/>
    <dgm:cxn modelId="{1714D9A6-9764-4400-AFF0-1E3A286CC9CB}" type="presOf" srcId="{A73773DC-26C3-4911-B6FF-4E1CAEC6991A}" destId="{3EBD1F74-118B-4AB2-A474-0E7E9E5D0AA6}" srcOrd="0" destOrd="0" presId="urn:microsoft.com/office/officeart/2005/8/layout/arrow2"/>
    <dgm:cxn modelId="{70C5C48A-F98D-4F10-AAD0-1F0CD5FBE2EF}" type="presOf" srcId="{33ECE829-C6CF-4AEC-AC07-C40B270566EF}" destId="{1D37567A-8734-4069-8DE3-40925C85913A}" srcOrd="0" destOrd="0" presId="urn:microsoft.com/office/officeart/2005/8/layout/arrow2"/>
    <dgm:cxn modelId="{3FA0C215-05AD-4EA9-B20B-AE64194BBD23}" type="presOf" srcId="{38A4689D-DE6D-49E4-936E-869EBDE48BED}" destId="{FDD99ABA-9318-46E2-BC51-2D0F1CF15C75}" srcOrd="0" destOrd="0" presId="urn:microsoft.com/office/officeart/2005/8/layout/arrow2"/>
    <dgm:cxn modelId="{2E7B0939-D9BA-4459-90F9-015D1139A990}" srcId="{A73773DC-26C3-4911-B6FF-4E1CAEC6991A}" destId="{33ECE829-C6CF-4AEC-AC07-C40B270566EF}" srcOrd="1" destOrd="0" parTransId="{FBD69122-5543-4B53-A8AC-A0472C1EF4E6}" sibTransId="{5E275D61-2AC7-4D70-AFF1-AC58247DC813}"/>
    <dgm:cxn modelId="{C05E6341-B544-4809-BB21-7F77F3BD1B21}" type="presOf" srcId="{BFA740A5-D460-40ED-9882-DFE710F80BEC}" destId="{BE63589A-4786-4FA2-A028-C4090CEC24EE}" srcOrd="0" destOrd="0" presId="urn:microsoft.com/office/officeart/2005/8/layout/arrow2"/>
    <dgm:cxn modelId="{37182D58-1A67-4292-8EAB-A1408A612C51}" type="presOf" srcId="{5EB575EA-4714-4F82-9F83-7282458C9042}" destId="{70817AE1-8796-4E37-BEEB-EB33B059919A}" srcOrd="0" destOrd="0" presId="urn:microsoft.com/office/officeart/2005/8/layout/arrow2"/>
    <dgm:cxn modelId="{6E7669C2-E9BC-4759-9A26-7714F513DCD0}" type="presParOf" srcId="{3EBD1F74-118B-4AB2-A474-0E7E9E5D0AA6}" destId="{AE670153-163C-41FA-9171-BBDF64020FCC}" srcOrd="0" destOrd="0" presId="urn:microsoft.com/office/officeart/2005/8/layout/arrow2"/>
    <dgm:cxn modelId="{7239971C-B77A-4C13-A8F7-3AB10E0857B7}" type="presParOf" srcId="{3EBD1F74-118B-4AB2-A474-0E7E9E5D0AA6}" destId="{1572D68D-AA5E-4713-8BFB-9A99CD890FF1}" srcOrd="1" destOrd="0" presId="urn:microsoft.com/office/officeart/2005/8/layout/arrow2"/>
    <dgm:cxn modelId="{5DE247B1-DBD8-428D-B5F5-D442E92AE2B6}" type="presParOf" srcId="{1572D68D-AA5E-4713-8BFB-9A99CD890FF1}" destId="{19655BE9-B8D8-40FA-BC07-6A6CD67A4F16}" srcOrd="0" destOrd="0" presId="urn:microsoft.com/office/officeart/2005/8/layout/arrow2"/>
    <dgm:cxn modelId="{3E7692B3-12F9-4967-9428-44DCC3B6409A}" type="presParOf" srcId="{1572D68D-AA5E-4713-8BFB-9A99CD890FF1}" destId="{BE63589A-4786-4FA2-A028-C4090CEC24EE}" srcOrd="1" destOrd="0" presId="urn:microsoft.com/office/officeart/2005/8/layout/arrow2"/>
    <dgm:cxn modelId="{B6F6B51E-B4F8-4967-BC17-2EF8C489101D}" type="presParOf" srcId="{1572D68D-AA5E-4713-8BFB-9A99CD890FF1}" destId="{7859937B-58D7-43A6-8A5D-235BE85CE021}" srcOrd="2" destOrd="0" presId="urn:microsoft.com/office/officeart/2005/8/layout/arrow2"/>
    <dgm:cxn modelId="{5342AADF-9EAB-472E-8DE9-12BA6DCC70BF}" type="presParOf" srcId="{1572D68D-AA5E-4713-8BFB-9A99CD890FF1}" destId="{1D37567A-8734-4069-8DE3-40925C85913A}" srcOrd="3" destOrd="0" presId="urn:microsoft.com/office/officeart/2005/8/layout/arrow2"/>
    <dgm:cxn modelId="{5B13321E-8363-450A-A61A-00BA6EA55A43}" type="presParOf" srcId="{1572D68D-AA5E-4713-8BFB-9A99CD890FF1}" destId="{3B0A8010-D292-4B64-8614-7093F2A2C59F}" srcOrd="4" destOrd="0" presId="urn:microsoft.com/office/officeart/2005/8/layout/arrow2"/>
    <dgm:cxn modelId="{7546274C-9BA3-4ACB-90C3-6965D1686823}" type="presParOf" srcId="{1572D68D-AA5E-4713-8BFB-9A99CD890FF1}" destId="{FDD99ABA-9318-46E2-BC51-2D0F1CF15C75}" srcOrd="5" destOrd="0" presId="urn:microsoft.com/office/officeart/2005/8/layout/arrow2"/>
    <dgm:cxn modelId="{A6D379FC-12CF-46E9-9F01-F463A9A4FBB5}" type="presParOf" srcId="{1572D68D-AA5E-4713-8BFB-9A99CD890FF1}" destId="{375C318F-A7F6-454F-88D2-7C7E81C907B3}" srcOrd="6" destOrd="0" presId="urn:microsoft.com/office/officeart/2005/8/layout/arrow2"/>
    <dgm:cxn modelId="{470937D0-7773-4211-AE12-E4A4474107F7}" type="presParOf" srcId="{1572D68D-AA5E-4713-8BFB-9A99CD890FF1}" destId="{70817AE1-8796-4E37-BEEB-EB33B059919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A995F-5F01-44A0-8292-13C3A31054C2}">
      <dsp:nvSpPr>
        <dsp:cNvPr id="0" name=""/>
        <dsp:cNvSpPr/>
      </dsp:nvSpPr>
      <dsp:spPr>
        <a:xfrm>
          <a:off x="0" y="803051"/>
          <a:ext cx="66967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74749-2ADD-490B-AEA0-40005AFDF27C}">
      <dsp:nvSpPr>
        <dsp:cNvPr id="0" name=""/>
        <dsp:cNvSpPr/>
      </dsp:nvSpPr>
      <dsp:spPr>
        <a:xfrm>
          <a:off x="334837" y="507851"/>
          <a:ext cx="4687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err="1" smtClean="0">
              <a:latin typeface="黑体" panose="02010609060101010101" pitchFamily="49" charset="-122"/>
              <a:ea typeface="黑体" panose="02010609060101010101" pitchFamily="49" charset="-122"/>
            </a:rPr>
            <a:t>SiC</a:t>
          </a: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宽禁带</a:t>
          </a: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半导体探测器特点研究基础</a:t>
          </a:r>
          <a:endParaRPr lang="zh-CN" altLang="en-US" sz="2000" kern="1200" dirty="0"/>
        </a:p>
      </dsp:txBody>
      <dsp:txXfrm>
        <a:off x="363658" y="536672"/>
        <a:ext cx="4630078" cy="532758"/>
      </dsp:txXfrm>
    </dsp:sp>
    <dsp:sp modelId="{4C0C1E5D-F002-402B-9B00-E841AC5B7100}">
      <dsp:nvSpPr>
        <dsp:cNvPr id="0" name=""/>
        <dsp:cNvSpPr/>
      </dsp:nvSpPr>
      <dsp:spPr>
        <a:xfrm>
          <a:off x="0" y="1710251"/>
          <a:ext cx="66967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440B9-02EE-4BEE-97E6-13A93839B2CE}">
      <dsp:nvSpPr>
        <dsp:cNvPr id="0" name=""/>
        <dsp:cNvSpPr/>
      </dsp:nvSpPr>
      <dsp:spPr>
        <a:xfrm>
          <a:off x="334837" y="1415051"/>
          <a:ext cx="4687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6Li</a:t>
          </a: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中子</a:t>
          </a: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转换</a:t>
          </a: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层</a:t>
          </a:r>
          <a:r>
            <a:rPr lang="en-US" altLang="zh-CN" sz="2000" kern="1200" dirty="0" err="1" smtClean="0">
              <a:latin typeface="黑体" panose="02010609060101010101" pitchFamily="49" charset="-122"/>
              <a:ea typeface="黑体" panose="02010609060101010101" pitchFamily="49" charset="-122"/>
            </a:rPr>
            <a:t>SiC</a:t>
          </a: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探测器研制</a:t>
          </a:r>
          <a:endParaRPr lang="zh-CN" altLang="en-US" sz="2000" kern="1200" dirty="0"/>
        </a:p>
      </dsp:txBody>
      <dsp:txXfrm>
        <a:off x="363658" y="1443872"/>
        <a:ext cx="4630078" cy="532758"/>
      </dsp:txXfrm>
    </dsp:sp>
    <dsp:sp modelId="{45EBF726-43D5-469C-9E56-B1D79AB3A45D}">
      <dsp:nvSpPr>
        <dsp:cNvPr id="0" name=""/>
        <dsp:cNvSpPr/>
      </dsp:nvSpPr>
      <dsp:spPr>
        <a:xfrm>
          <a:off x="0" y="2617451"/>
          <a:ext cx="66967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58336-5D81-471E-8669-1E0200E41580}">
      <dsp:nvSpPr>
        <dsp:cNvPr id="0" name=""/>
        <dsp:cNvSpPr/>
      </dsp:nvSpPr>
      <dsp:spPr>
        <a:xfrm>
          <a:off x="334837" y="2322252"/>
          <a:ext cx="4687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10B</a:t>
          </a: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中子转换层</a:t>
          </a:r>
          <a:r>
            <a:rPr lang="en-US" altLang="zh-CN" sz="2000" kern="1200" dirty="0" err="1" smtClean="0">
              <a:latin typeface="黑体" panose="02010609060101010101" pitchFamily="49" charset="-122"/>
              <a:ea typeface="黑体" panose="02010609060101010101" pitchFamily="49" charset="-122"/>
            </a:rPr>
            <a:t>SiC</a:t>
          </a:r>
          <a:r>
            <a:rPr lang="zh-CN" altLang="en-US" sz="2000" kern="1200" dirty="0" smtClean="0">
              <a:latin typeface="黑体" panose="02010609060101010101" pitchFamily="49" charset="-122"/>
              <a:ea typeface="黑体" panose="02010609060101010101" pitchFamily="49" charset="-122"/>
            </a:rPr>
            <a:t>探测器研制</a:t>
          </a:r>
          <a:endParaRPr lang="zh-CN" altLang="en-US" sz="2000" kern="1200" dirty="0"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63658" y="2351073"/>
        <a:ext cx="4630078" cy="532758"/>
      </dsp:txXfrm>
    </dsp:sp>
    <dsp:sp modelId="{84FFA38A-6686-4ADD-A011-F8A85B8E9EA5}">
      <dsp:nvSpPr>
        <dsp:cNvPr id="0" name=""/>
        <dsp:cNvSpPr/>
      </dsp:nvSpPr>
      <dsp:spPr>
        <a:xfrm>
          <a:off x="0" y="3524652"/>
          <a:ext cx="669674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DE08C-0D4F-48E1-81EC-5B350BCE9BE1}">
      <dsp:nvSpPr>
        <dsp:cNvPr id="0" name=""/>
        <dsp:cNvSpPr/>
      </dsp:nvSpPr>
      <dsp:spPr>
        <a:xfrm>
          <a:off x="334837" y="3229451"/>
          <a:ext cx="468772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185" tIns="0" rIns="17718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结论和展望</a:t>
          </a:r>
          <a:endParaRPr lang="zh-CN" altLang="en-US" sz="2000" kern="1200" dirty="0"/>
        </a:p>
      </dsp:txBody>
      <dsp:txXfrm>
        <a:off x="363658" y="3258272"/>
        <a:ext cx="46300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70153-163C-41FA-9171-BBDF64020FCC}">
      <dsp:nvSpPr>
        <dsp:cNvPr id="0" name=""/>
        <dsp:cNvSpPr/>
      </dsp:nvSpPr>
      <dsp:spPr>
        <a:xfrm>
          <a:off x="1146169" y="587822"/>
          <a:ext cx="6135682" cy="3228620"/>
        </a:xfrm>
        <a:prstGeom prst="swooshArrow">
          <a:avLst>
            <a:gd name="adj1" fmla="val 25000"/>
            <a:gd name="adj2" fmla="val 25000"/>
          </a:avLst>
        </a:prstGeom>
        <a:solidFill>
          <a:srgbClr val="92D050">
            <a:alpha val="54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655BE9-B8D8-40FA-BC07-6A6CD67A4F16}">
      <dsp:nvSpPr>
        <dsp:cNvPr id="0" name=""/>
        <dsp:cNvSpPr/>
      </dsp:nvSpPr>
      <dsp:spPr>
        <a:xfrm>
          <a:off x="1223053" y="2805358"/>
          <a:ext cx="148974" cy="148974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3589A-4786-4FA2-A028-C4090CEC24EE}">
      <dsp:nvSpPr>
        <dsp:cNvPr id="0" name=""/>
        <dsp:cNvSpPr/>
      </dsp:nvSpPr>
      <dsp:spPr>
        <a:xfrm>
          <a:off x="1297540" y="2879845"/>
          <a:ext cx="1107594" cy="963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39" tIns="0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α</a:t>
          </a:r>
          <a:endParaRPr lang="zh-CN" altLang="en-US" sz="3700" kern="1200" dirty="0"/>
        </a:p>
      </dsp:txBody>
      <dsp:txXfrm>
        <a:off x="1297540" y="2879845"/>
        <a:ext cx="1107594" cy="963477"/>
      </dsp:txXfrm>
    </dsp:sp>
    <dsp:sp modelId="{7859937B-58D7-43A6-8A5D-235BE85CE021}">
      <dsp:nvSpPr>
        <dsp:cNvPr id="0" name=""/>
        <dsp:cNvSpPr/>
      </dsp:nvSpPr>
      <dsp:spPr>
        <a:xfrm>
          <a:off x="2275591" y="1863741"/>
          <a:ext cx="259086" cy="25908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7567A-8734-4069-8DE3-40925C85913A}">
      <dsp:nvSpPr>
        <dsp:cNvPr id="0" name=""/>
        <dsp:cNvSpPr/>
      </dsp:nvSpPr>
      <dsp:spPr>
        <a:xfrm>
          <a:off x="2867120" y="2188824"/>
          <a:ext cx="620211" cy="738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284" tIns="0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α</a:t>
          </a:r>
          <a:endParaRPr lang="zh-CN" altLang="en-US" sz="3700" kern="1200" dirty="0"/>
        </a:p>
      </dsp:txBody>
      <dsp:txXfrm>
        <a:off x="2867120" y="2188824"/>
        <a:ext cx="620211" cy="738035"/>
      </dsp:txXfrm>
    </dsp:sp>
    <dsp:sp modelId="{3B0A8010-D292-4B64-8614-7093F2A2C59F}">
      <dsp:nvSpPr>
        <dsp:cNvPr id="0" name=""/>
        <dsp:cNvSpPr/>
      </dsp:nvSpPr>
      <dsp:spPr>
        <a:xfrm>
          <a:off x="3619601" y="1169876"/>
          <a:ext cx="343289" cy="343289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99ABA-9318-46E2-BC51-2D0F1CF15C75}">
      <dsp:nvSpPr>
        <dsp:cNvPr id="0" name=""/>
        <dsp:cNvSpPr/>
      </dsp:nvSpPr>
      <dsp:spPr>
        <a:xfrm>
          <a:off x="3855488" y="2584178"/>
          <a:ext cx="1856840" cy="53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902" tIns="0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α/ </a:t>
          </a:r>
          <a:r>
            <a:rPr lang="en-US" altLang="zh-CN" sz="3700" kern="1200" dirty="0" smtClean="0">
              <a:solidFill>
                <a:srgbClr val="FF0000"/>
              </a:solidFill>
            </a:rPr>
            <a:t>n</a:t>
          </a:r>
          <a:endParaRPr lang="zh-CN" altLang="en-US" sz="3700" kern="1200" dirty="0">
            <a:solidFill>
              <a:srgbClr val="FF0000"/>
            </a:solidFill>
          </a:endParaRPr>
        </a:p>
      </dsp:txBody>
      <dsp:txXfrm>
        <a:off x="3855488" y="2584178"/>
        <a:ext cx="1856840" cy="538763"/>
      </dsp:txXfrm>
    </dsp:sp>
    <dsp:sp modelId="{375C318F-A7F6-454F-88D2-7C7E81C907B3}">
      <dsp:nvSpPr>
        <dsp:cNvPr id="0" name=""/>
        <dsp:cNvSpPr/>
      </dsp:nvSpPr>
      <dsp:spPr>
        <a:xfrm>
          <a:off x="5083439" y="710807"/>
          <a:ext cx="459878" cy="459878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17AE1-8796-4E37-BEEB-EB33B059919A}">
      <dsp:nvSpPr>
        <dsp:cNvPr id="0" name=""/>
        <dsp:cNvSpPr/>
      </dsp:nvSpPr>
      <dsp:spPr>
        <a:xfrm>
          <a:off x="5174393" y="585790"/>
          <a:ext cx="2055185" cy="703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680" tIns="0" rIns="0" bIns="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700" kern="1200" dirty="0" smtClean="0"/>
            <a:t>α/n/</a:t>
          </a:r>
          <a:r>
            <a:rPr lang="en-US" altLang="zh-CN" sz="3700" kern="1200" dirty="0" smtClean="0">
              <a:solidFill>
                <a:srgbClr val="FF0000"/>
              </a:solidFill>
            </a:rPr>
            <a:t>e-</a:t>
          </a:r>
          <a:r>
            <a:rPr lang="en-US" altLang="zh-CN" sz="3700" kern="1200" dirty="0" smtClean="0"/>
            <a:t>/</a:t>
          </a:r>
          <a:r>
            <a:rPr lang="en-US" altLang="zh-CN" sz="3700" kern="1200" dirty="0" smtClean="0">
              <a:solidFill>
                <a:srgbClr val="FF0000"/>
              </a:solidFill>
            </a:rPr>
            <a:t>x</a:t>
          </a:r>
          <a:endParaRPr lang="zh-CN" altLang="en-US" sz="3700" kern="1200" dirty="0">
            <a:solidFill>
              <a:srgbClr val="FF0000"/>
            </a:solidFill>
          </a:endParaRPr>
        </a:p>
      </dsp:txBody>
      <dsp:txXfrm>
        <a:off x="5174393" y="585790"/>
        <a:ext cx="2055185" cy="703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A543-8C51-4AAA-94BD-02A6049FD623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7C70B-411A-41BD-92BB-40D0CDD3A6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48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C70B-411A-41BD-92BB-40D0CDD3A6E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86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临近位移能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C70B-411A-41BD-92BB-40D0CDD3A6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339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C70B-411A-41BD-92BB-40D0CDD3A6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26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132440" cy="1470025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SiC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中子探测器研究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624736" cy="201622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梁晓华  代表团队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核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探测与核电子学重点实验室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中国科学院高能物理研究所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20190423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08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LiF</a:t>
            </a:r>
            <a:r>
              <a:rPr lang="zh-CN" altLang="en-US" dirty="0"/>
              <a:t>中子转换层</a:t>
            </a:r>
            <a:r>
              <a:rPr lang="en-US" altLang="zh-CN" dirty="0" err="1"/>
              <a:t>SiC</a:t>
            </a:r>
            <a:r>
              <a:rPr lang="zh-CN" altLang="en-US" dirty="0"/>
              <a:t>探测器</a:t>
            </a:r>
            <a:r>
              <a:rPr lang="en-US" altLang="zh-CN" dirty="0" smtClean="0"/>
              <a:t>----α</a:t>
            </a:r>
            <a:r>
              <a:rPr lang="zh-CN" altLang="en-US" dirty="0" smtClean="0"/>
              <a:t>测试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215056"/>
            <a:ext cx="6372200" cy="3438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1916832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1cm2SiC</a:t>
            </a:r>
            <a:r>
              <a:rPr lang="zh-CN" altLang="en-US" dirty="0" smtClean="0"/>
              <a:t>探测器</a:t>
            </a:r>
            <a:r>
              <a:rPr lang="en-US" altLang="zh-CN" dirty="0" smtClean="0"/>
              <a:t>α</a:t>
            </a:r>
            <a:r>
              <a:rPr lang="zh-CN" altLang="en-US" dirty="0" smtClean="0"/>
              <a:t>能量分辨</a:t>
            </a:r>
            <a:r>
              <a:rPr lang="en-US" altLang="zh-CN" dirty="0" smtClean="0"/>
              <a:t>2.27%@5.4MeV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52936"/>
            <a:ext cx="6840760" cy="39360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9952" y="4005064"/>
            <a:ext cx="4538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0.25cm2SiC</a:t>
            </a:r>
            <a:r>
              <a:rPr lang="zh-CN" altLang="en-US" dirty="0" smtClean="0"/>
              <a:t>探测器</a:t>
            </a:r>
            <a:r>
              <a:rPr lang="en-US" altLang="zh-CN" dirty="0" smtClean="0"/>
              <a:t>α</a:t>
            </a:r>
            <a:r>
              <a:rPr lang="zh-CN" altLang="en-US" dirty="0" smtClean="0"/>
              <a:t>能量分辨</a:t>
            </a:r>
            <a:r>
              <a:rPr lang="en-US" altLang="zh-CN" dirty="0" smtClean="0"/>
              <a:t>2.03%@5.4MeV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38797"/>
            <a:ext cx="1948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漏电流</a:t>
            </a:r>
            <a:r>
              <a:rPr lang="en-US" altLang="zh-CN" sz="2000" dirty="0" smtClean="0"/>
              <a:t>~100pA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474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2368"/>
            <a:ext cx="5857875" cy="301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LiF</a:t>
            </a:r>
            <a:r>
              <a:rPr lang="zh-CN" altLang="en-US" dirty="0"/>
              <a:t>中子转换层</a:t>
            </a:r>
            <a:r>
              <a:rPr lang="en-US" altLang="zh-CN" dirty="0" err="1"/>
              <a:t>SiC</a:t>
            </a:r>
            <a:r>
              <a:rPr lang="zh-CN" altLang="en-US" dirty="0"/>
              <a:t>探测器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中子源测试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95536" y="1268760"/>
                <a:ext cx="8352928" cy="1914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总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中子探测效率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/>
                        <a:ea typeface="黑体" panose="02010609060101010101" pitchFamily="49" charset="-122"/>
                      </a:rPr>
                      <m:t>𝜀</m:t>
                    </m:r>
                    <m:r>
                      <a:rPr lang="en-US" altLang="zh-CN" sz="2800" b="0" i="1" smtClean="0">
                        <a:latin typeface="Cambria Math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CN" sz="2800" b="0" i="1" smtClean="0">
                            <a:latin typeface="Cambria Math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黑体" panose="02010609060101010101" pitchFamily="49" charset="-122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ea typeface="黑体" panose="02010609060101010101" pitchFamily="49" charset="-122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b="0" i="1" smtClean="0">
                                <a:latin typeface="Cambria Math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黑体" panose="02010609060101010101" pitchFamily="49" charset="-122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ea typeface="黑体" panose="02010609060101010101" pitchFamily="49" charset="-122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/>
                            <a:ea typeface="黑体" panose="02010609060101010101" pitchFamily="49" charset="-122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/>
                                <a:ea typeface="黑体" panose="02010609060101010101" pitchFamily="49" charset="-122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/>
                                <a:ea typeface="黑体" panose="02010609060101010101" pitchFamily="49" charset="-122"/>
                              </a:rPr>
                              <m:t>𝑐</m:t>
                            </m:r>
                          </m:sub>
                        </m:sSub>
                        <m:r>
                          <a:rPr lang="en-US" altLang="zh-CN" sz="28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/>
                                <a:ea typeface="黑体" panose="02010609060101010101" pitchFamily="49" charset="-122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ea typeface="黑体" panose="02010609060101010101" pitchFamily="49" charset="-122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CN" sz="280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黑体" panose="02010609060101010101" pitchFamily="49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ea typeface="黑体" panose="02010609060101010101" pitchFamily="49" charset="-122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  <a:ea typeface="黑体" panose="02010609060101010101" pitchFamily="49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ea typeface="黑体" panose="02010609060101010101" pitchFamily="49" charset="-122"/>
                              </a:rPr>
                              <m:t>𝑔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/>
                                <a:ea typeface="黑体" panose="02010609060101010101" pitchFamily="49" charset="-122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/>
                                <a:ea typeface="黑体" panose="02010609060101010101" pitchFamily="49" charset="-122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转换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层中子转换效率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latin typeface="Cambria Math"/>
                            <a:ea typeface="黑体" panose="02010609060101010101" pitchFamily="49" charset="-122"/>
                          </a:rPr>
                          <m:t>𝜀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  <a:ea typeface="黑体" panose="02010609060101010101" pitchFamily="49" charset="-122"/>
                          </a:rPr>
                          <m:t>𝑐</m:t>
                        </m:r>
                      </m:sub>
                    </m:sSub>
                    <m:r>
                      <a:rPr lang="en-US" altLang="zh-CN" sz="280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zh-CN" altLang="en-US" sz="28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zh-CN" altLang="en-US" sz="2800" b="0" i="1" smtClean="0"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</m:e>
                        </m:d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sup>
                    </m:sSup>
                  </m:oMath>
                </a14:m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探测器粒子探测效率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latin typeface="Cambria Math"/>
                            <a:ea typeface="黑体" panose="02010609060101010101" pitchFamily="49" charset="-122"/>
                          </a:rPr>
                          <m:t>𝜀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  <a:ea typeface="黑体" panose="02010609060101010101" pitchFamily="49" charset="-122"/>
                          </a:rPr>
                          <m:t>𝑑</m:t>
                        </m:r>
                      </m:sub>
                    </m:sSub>
                    <m:r>
                      <a:rPr lang="en-US" altLang="zh-CN" sz="280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altLang="zh-CN" sz="28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CN" sz="2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p>
                        <m:r>
                          <a:rPr lang="en-US" altLang="zh-CN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  <a:ea typeface="黑体" panose="02010609060101010101" pitchFamily="49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黑体" panose="02010609060101010101" pitchFamily="49" charset="-122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800" dirty="0" smtClean="0">
                    <a:ea typeface="黑体" panose="02010609060101010101" pitchFamily="49" charset="-122"/>
                  </a:rPr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  <a:ea typeface="黑体" panose="02010609060101010101" pitchFamily="49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黑体" panose="02010609060101010101" pitchFamily="49" charset="-122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/>
                            <a:ea typeface="黑体" panose="02010609060101010101" pitchFamily="49" charset="-122"/>
                          </a:rPr>
                          <m:t>𝑓</m:t>
                        </m:r>
                      </m:e>
                      <m:sub>
                        <m:r>
                          <a:rPr lang="en-US" altLang="zh-CN" sz="2800" i="1">
                            <a:latin typeface="Cambria Math"/>
                            <a:ea typeface="黑体" panose="02010609060101010101" pitchFamily="49" charset="-12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为修正因子</a:t>
                </a:r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352928" cy="1914948"/>
              </a:xfrm>
              <a:prstGeom prst="rect">
                <a:avLst/>
              </a:prstGeom>
              <a:blipFill rotWithShape="1">
                <a:blip r:embed="rId3"/>
                <a:stretch>
                  <a:fillRect l="-1314" t="-4140" b="-70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5537" y="357301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239Pu-C</a:t>
            </a:r>
            <a:r>
              <a:rPr lang="zh-CN" altLang="en-US" dirty="0" smtClean="0"/>
              <a:t>中子源，</a:t>
            </a:r>
            <a:r>
              <a:rPr lang="en-US" altLang="zh-CN" dirty="0" smtClean="0"/>
              <a:t>14649</a:t>
            </a:r>
            <a:r>
              <a:rPr lang="en-US" altLang="zh-CN" dirty="0" smtClean="0"/>
              <a:t>cnts/d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33" y="3152368"/>
            <a:ext cx="4464496" cy="32289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669489" y="6444044"/>
                <a:ext cx="799288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n</m:t>
                      </m:r>
                      <m:r>
                        <a:rPr lang="en-US" altLang="zh-CN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i="1">
                              <a:latin typeface="Cambria Math"/>
                            </a:rPr>
                            <m:t>6</m:t>
                          </m:r>
                        </m:sup>
                        <m:e>
                          <m:r>
                            <a:rPr lang="en-US" altLang="zh-CN" i="1">
                              <a:latin typeface="Cambria Math"/>
                            </a:rPr>
                            <m:t>𝐿𝑖</m:t>
                          </m:r>
                        </m:e>
                      </m:sPre>
                      <m:r>
                        <a:rPr lang="en-US" altLang="zh-CN" i="1">
                          <a:latin typeface="Cambria Math"/>
                        </a:rPr>
                        <m:t>→</m:t>
                      </m:r>
                      <m:r>
                        <a:rPr lang="en-US" altLang="zh-CN" i="1">
                          <a:latin typeface="Cambria Math"/>
                        </a:rPr>
                        <m:t>𝛼</m:t>
                      </m:r>
                      <m:r>
                        <a:rPr lang="zh-CN" altLang="en-US" i="1">
                          <a:latin typeface="Cambria Math"/>
                        </a:rPr>
                        <m:t>（</m:t>
                      </m:r>
                      <m:r>
                        <a:rPr lang="en-US" altLang="zh-CN" i="1">
                          <a:latin typeface="Cambria Math"/>
                        </a:rPr>
                        <m:t>2.051</m:t>
                      </m:r>
                      <m:r>
                        <a:rPr lang="zh-CN" altLang="en-US" i="1">
                          <a:latin typeface="Cambria Math"/>
                        </a:rPr>
                        <m:t>）</m:t>
                      </m:r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i="1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altLang="zh-CN" i="1">
                              <a:latin typeface="Cambria Math"/>
                            </a:rPr>
                            <m:t>𝑇</m:t>
                          </m:r>
                        </m:e>
                      </m:sPre>
                      <m:r>
                        <a:rPr lang="zh-CN" altLang="en-US" i="1">
                          <a:latin typeface="Cambria Math"/>
                        </a:rPr>
                        <m:t>（</m:t>
                      </m:r>
                      <m:r>
                        <a:rPr lang="en-US" altLang="zh-CN" i="1">
                          <a:latin typeface="Cambria Math"/>
                        </a:rPr>
                        <m:t>2.</m:t>
                      </m:r>
                      <m:r>
                        <a:rPr lang="en-US" altLang="zh-CN" i="1">
                          <a:latin typeface="Cambria Math"/>
                        </a:rPr>
                        <m:t>735</m:t>
                      </m:r>
                      <m:r>
                        <a:rPr lang="zh-CN" altLang="en-US" i="1">
                          <a:latin typeface="Cambria Math"/>
                        </a:rPr>
                        <m:t>）</m:t>
                      </m:r>
                      <m:r>
                        <a:rPr lang="en-US" altLang="zh-CN" i="1">
                          <a:latin typeface="Cambria Math"/>
                        </a:rPr>
                        <m:t>+4.786</m:t>
                      </m:r>
                      <m:r>
                        <a:rPr lang="en-US" altLang="zh-CN" i="1">
                          <a:latin typeface="Cambria Math"/>
                        </a:rPr>
                        <m:t>𝑀𝑒𝑉</m:t>
                      </m:r>
                      <m:r>
                        <a:rPr lang="en-US" altLang="zh-CN" i="1">
                          <a:latin typeface="Cambria Math"/>
                        </a:rPr>
                        <m:t>     </m:t>
                      </m:r>
                      <m:r>
                        <a:rPr lang="en-US" altLang="zh-CN" i="1">
                          <a:latin typeface="Cambria Math"/>
                        </a:rPr>
                        <m:t>𝜎</m:t>
                      </m:r>
                      <m:r>
                        <a:rPr lang="en-US" altLang="zh-CN" i="1">
                          <a:latin typeface="Cambria Math"/>
                        </a:rPr>
                        <m:t>=940±4</m:t>
                      </m:r>
                      <m:r>
                        <a:rPr lang="en-US" altLang="zh-CN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zh-CN" altLang="zh-CN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89" y="6444044"/>
                <a:ext cx="799288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14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dirty="0"/>
              <a:t>中子转换层</a:t>
            </a:r>
            <a:r>
              <a:rPr lang="en-US" altLang="zh-CN" dirty="0" err="1"/>
              <a:t>SiC</a:t>
            </a:r>
            <a:r>
              <a:rPr lang="zh-CN" altLang="en-US" dirty="0"/>
              <a:t>探测器</a:t>
            </a:r>
            <a:r>
              <a:rPr lang="en-US" altLang="zh-CN" dirty="0" smtClean="0"/>
              <a:t>----</a:t>
            </a:r>
            <a:r>
              <a:rPr lang="zh-CN" altLang="en-US" dirty="0"/>
              <a:t>设计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45" y="1988840"/>
            <a:ext cx="3892804" cy="3960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988840"/>
            <a:ext cx="417723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US" altLang="zh-CN" b="1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dirty="0" smtClean="0"/>
              <a:t>中子</a:t>
            </a:r>
            <a:r>
              <a:rPr lang="zh-CN" altLang="en-US" dirty="0" smtClean="0"/>
              <a:t>转换层</a:t>
            </a:r>
            <a:r>
              <a:rPr lang="en-US" altLang="zh-CN" dirty="0" err="1" smtClean="0"/>
              <a:t>SiC</a:t>
            </a:r>
            <a:r>
              <a:rPr lang="zh-CN" altLang="en-US" dirty="0" smtClean="0"/>
              <a:t>探测器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模拟</a:t>
            </a:r>
            <a:r>
              <a:rPr lang="zh-CN" altLang="en-US" dirty="0" smtClean="0"/>
              <a:t>计算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35496" y="1476994"/>
            <a:ext cx="4031873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err="1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SiC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镀膜厚度模拟计算与分析</a:t>
            </a:r>
            <a:endParaRPr lang="zh-CN" altLang="en-US" sz="2400" b="1" dirty="0"/>
          </a:p>
        </p:txBody>
      </p:sp>
      <p:sp>
        <p:nvSpPr>
          <p:cNvPr id="31" name="矩形 30"/>
          <p:cNvSpPr/>
          <p:nvPr/>
        </p:nvSpPr>
        <p:spPr>
          <a:xfrm>
            <a:off x="2051432" y="2489290"/>
            <a:ext cx="295563" cy="179185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959994" y="2480055"/>
            <a:ext cx="45719" cy="18103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005713" y="2480055"/>
            <a:ext cx="45719" cy="18103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 flipV="1">
            <a:off x="968485" y="4345445"/>
            <a:ext cx="959078" cy="938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9"/>
          <p:cNvSpPr txBox="1"/>
          <p:nvPr/>
        </p:nvSpPr>
        <p:spPr>
          <a:xfrm>
            <a:off x="439402" y="5282273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aseline="30000" dirty="0" smtClean="0"/>
              <a:t>10</a:t>
            </a:r>
            <a:r>
              <a:rPr lang="en-US" altLang="zh-CN" dirty="0" smtClean="0"/>
              <a:t>B</a:t>
            </a:r>
            <a:r>
              <a:rPr lang="zh-CN" altLang="en-US" dirty="0" smtClean="0"/>
              <a:t>膜</a:t>
            </a:r>
            <a:endParaRPr lang="zh-CN" altLang="en-US" dirty="0"/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1746589" y="4290382"/>
            <a:ext cx="281983" cy="150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14"/>
          <p:cNvSpPr txBox="1"/>
          <p:nvPr/>
        </p:nvSpPr>
        <p:spPr>
          <a:xfrm>
            <a:off x="758979" y="5793753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200nm Ni/Au</a:t>
            </a:r>
            <a:r>
              <a:rPr lang="zh-CN" altLang="en-US" dirty="0" smtClean="0"/>
              <a:t>合金</a:t>
            </a:r>
            <a:endParaRPr lang="zh-CN" altLang="en-US" dirty="0"/>
          </a:p>
        </p:txBody>
      </p:sp>
      <p:cxnSp>
        <p:nvCxnSpPr>
          <p:cNvPr id="38" name="直接箭头连接符 37"/>
          <p:cNvCxnSpPr>
            <a:endCxn id="31" idx="2"/>
          </p:cNvCxnSpPr>
          <p:nvPr/>
        </p:nvCxnSpPr>
        <p:spPr>
          <a:xfrm flipH="1" flipV="1">
            <a:off x="2199214" y="4281145"/>
            <a:ext cx="461096" cy="932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19"/>
          <p:cNvSpPr txBox="1"/>
          <p:nvPr/>
        </p:nvSpPr>
        <p:spPr>
          <a:xfrm>
            <a:off x="2292027" y="5326115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21um </a:t>
            </a:r>
            <a:r>
              <a:rPr lang="en-US" altLang="zh-CN" dirty="0" err="1" smtClean="0"/>
              <a:t>SiC</a:t>
            </a:r>
            <a:endParaRPr lang="zh-CN" altLang="en-US" dirty="0"/>
          </a:p>
        </p:txBody>
      </p:sp>
      <p:cxnSp>
        <p:nvCxnSpPr>
          <p:cNvPr id="40" name="直接箭头连接符 39"/>
          <p:cNvCxnSpPr/>
          <p:nvPr/>
        </p:nvCxnSpPr>
        <p:spPr>
          <a:xfrm>
            <a:off x="444875" y="3422102"/>
            <a:ext cx="1311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444875" y="3181957"/>
            <a:ext cx="1311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444875" y="3634539"/>
            <a:ext cx="1311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文本框 23"/>
          <p:cNvSpPr txBox="1"/>
          <p:nvPr/>
        </p:nvSpPr>
        <p:spPr>
          <a:xfrm>
            <a:off x="506175" y="448526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中子</a:t>
            </a:r>
            <a:endParaRPr lang="zh-CN" altLang="en-US" dirty="0"/>
          </a:p>
        </p:txBody>
      </p:sp>
      <p:cxnSp>
        <p:nvCxnSpPr>
          <p:cNvPr id="44" name="直接箭头连接符 43"/>
          <p:cNvCxnSpPr/>
          <p:nvPr/>
        </p:nvCxnSpPr>
        <p:spPr>
          <a:xfrm>
            <a:off x="439428" y="2692428"/>
            <a:ext cx="1311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>
            <a:off x="439428" y="2452283"/>
            <a:ext cx="1311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439428" y="2904865"/>
            <a:ext cx="1311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444875" y="4081422"/>
            <a:ext cx="1311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444875" y="3841277"/>
            <a:ext cx="1311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435025" y="4290382"/>
            <a:ext cx="1311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文本框 31"/>
          <p:cNvSpPr txBox="1"/>
          <p:nvPr/>
        </p:nvSpPr>
        <p:spPr>
          <a:xfrm>
            <a:off x="3347865" y="2010320"/>
            <a:ext cx="55446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样品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：法线方向与束流夹角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0°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，质量厚度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 – 250 </a:t>
            </a:r>
            <a:r>
              <a:rPr lang="en-US" altLang="zh-CN" i="1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/cm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baseline="-25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baseline="-250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核</a:t>
            </a:r>
            <a:r>
              <a:rPr lang="zh-CN" altLang="en-US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数据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：截面和角分布数据采用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ENDF/B-VIII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数据。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探测器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SiC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探测器，</a:t>
            </a:r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SiC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厚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en-US" altLang="zh-CN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Ni/Au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层为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200nm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l-GR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Φ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l-GR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 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bin</a:t>
            </a:r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方式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1×10</a:t>
            </a:r>
            <a:r>
              <a:rPr lang="en-US" altLang="zh-CN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-7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~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 MeV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按照对数形式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分为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500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个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bin 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布局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：见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          </a:t>
            </a:r>
            <a:endParaRPr lang="en-US" altLang="zh-CN" baseline="-25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1" name="直接箭头连接符 50"/>
          <p:cNvCxnSpPr/>
          <p:nvPr/>
        </p:nvCxnSpPr>
        <p:spPr>
          <a:xfrm>
            <a:off x="435025" y="4485263"/>
            <a:ext cx="13115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652121" y="6165304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摘自北大张国锋老师</a:t>
            </a:r>
            <a:endParaRPr lang="en-US" altLang="zh-CN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dirty="0"/>
              <a:t>中子转换层</a:t>
            </a:r>
            <a:r>
              <a:rPr lang="en-US" altLang="zh-CN" dirty="0" err="1"/>
              <a:t>SiC</a:t>
            </a:r>
            <a:r>
              <a:rPr lang="zh-CN" altLang="en-US" dirty="0"/>
              <a:t>探测器</a:t>
            </a:r>
            <a:r>
              <a:rPr lang="en-US" altLang="zh-CN" dirty="0"/>
              <a:t>----</a:t>
            </a:r>
            <a:r>
              <a:rPr lang="zh-CN" altLang="en-US" dirty="0"/>
              <a:t>模拟计算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61" y="1690183"/>
            <a:ext cx="4515001" cy="3395001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1107" y="1331476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质量厚度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b="1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/cm</a:t>
            </a:r>
            <a:r>
              <a:rPr lang="en-US" altLang="zh-CN" b="1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b="1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1813294" y="2853912"/>
            <a:ext cx="0" cy="1450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3"/>
          <p:cNvSpPr txBox="1"/>
          <p:nvPr/>
        </p:nvSpPr>
        <p:spPr>
          <a:xfrm>
            <a:off x="1554859" y="255905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阈值位置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" name="文本框 14"/>
          <p:cNvSpPr txBox="1"/>
          <p:nvPr/>
        </p:nvSpPr>
        <p:spPr>
          <a:xfrm>
            <a:off x="8389" y="5086925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中子能量在低能时的事件能谱图</a:t>
            </a:r>
            <a:endParaRPr lang="en-US" altLang="zh-CN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 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</a:t>
            </a:r>
            <a:r>
              <a:rPr lang="en-US" altLang="zh-CN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μ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g/cm</a:t>
            </a:r>
            <a:r>
              <a:rPr lang="en-US" altLang="zh-CN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厚度下，低能时</a:t>
            </a:r>
            <a:r>
              <a:rPr lang="en-US" altLang="zh-CN" i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α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的阈下份额为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24%</a:t>
            </a:r>
          </a:p>
        </p:txBody>
      </p:sp>
      <p:sp>
        <p:nvSpPr>
          <p:cNvPr id="23" name="文本框 17"/>
          <p:cNvSpPr txBox="1"/>
          <p:nvPr/>
        </p:nvSpPr>
        <p:spPr>
          <a:xfrm>
            <a:off x="58780" y="5734997"/>
            <a:ext cx="811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(Ps: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低能时，不同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bin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的能谱相对强度有变化，但是形状基本一样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405044"/>
              </p:ext>
            </p:extLst>
          </p:nvPr>
        </p:nvGraphicFramePr>
        <p:xfrm>
          <a:off x="4355975" y="1700808"/>
          <a:ext cx="463624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971600" y="6228020"/>
                <a:ext cx="755341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n</m:t>
                      </m:r>
                      <m:r>
                        <a:rPr lang="en-US" altLang="zh-CN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i="1">
                              <a:latin typeface="Cambria Math"/>
                            </a:rPr>
                            <m:t>10</m:t>
                          </m:r>
                        </m:sup>
                        <m:e>
                          <m:r>
                            <a:rPr lang="en-US" altLang="zh-CN" i="1">
                              <a:latin typeface="Cambria Math"/>
                            </a:rPr>
                            <m:t>𝐵</m:t>
                          </m:r>
                        </m:e>
                      </m:sPre>
                      <m:r>
                        <a:rPr lang="en-US" altLang="zh-CN" i="1">
                          <a:latin typeface="Cambria Math"/>
                        </a:rPr>
                        <m:t>→</m:t>
                      </m:r>
                      <m:r>
                        <a:rPr lang="en-US" altLang="zh-CN" i="1">
                          <a:latin typeface="Cambria Math"/>
                        </a:rPr>
                        <m:t>𝛼</m:t>
                      </m:r>
                      <m:r>
                        <a:rPr lang="zh-CN" altLang="en-US" i="1">
                          <a:latin typeface="Cambria Math"/>
                        </a:rPr>
                        <m:t>（</m:t>
                      </m:r>
                      <m:r>
                        <a:rPr lang="en-US" altLang="zh-CN" i="1">
                          <a:latin typeface="Cambria Math"/>
                        </a:rPr>
                        <m:t>1.777</m:t>
                      </m:r>
                      <m:r>
                        <a:rPr lang="zh-CN" altLang="en-US" i="1">
                          <a:latin typeface="Cambria Math"/>
                        </a:rPr>
                        <m:t>）</m:t>
                      </m:r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i="1">
                              <a:latin typeface="Cambria Math"/>
                            </a:rPr>
                            <m:t>7</m:t>
                          </m:r>
                        </m:sup>
                        <m:e>
                          <m:r>
                            <a:rPr lang="en-US" altLang="zh-CN" i="1">
                              <a:latin typeface="Cambria Math"/>
                            </a:rPr>
                            <m:t>𝐿𝑖</m:t>
                          </m:r>
                        </m:e>
                      </m:sPre>
                      <m:r>
                        <a:rPr lang="zh-CN" altLang="en-US" i="1">
                          <a:latin typeface="Cambria Math"/>
                        </a:rPr>
                        <m:t>（</m:t>
                      </m:r>
                      <m:r>
                        <a:rPr lang="en-US" altLang="zh-CN" i="1">
                          <a:latin typeface="Cambria Math"/>
                        </a:rPr>
                        <m:t>1.015</m:t>
                      </m:r>
                      <m:r>
                        <a:rPr lang="zh-CN" altLang="en-US" i="1">
                          <a:latin typeface="Cambria Math"/>
                        </a:rPr>
                        <m:t>）</m:t>
                      </m:r>
                      <m:r>
                        <a:rPr lang="en-US" altLang="zh-CN" i="1">
                          <a:latin typeface="Cambria Math"/>
                        </a:rPr>
                        <m:t>+2.792</m:t>
                      </m:r>
                      <m:r>
                        <a:rPr lang="en-US" altLang="zh-CN" i="1">
                          <a:latin typeface="Cambria Math"/>
                        </a:rPr>
                        <m:t>𝑀𝑒𝑉</m:t>
                      </m:r>
                      <m:r>
                        <a:rPr lang="en-US" altLang="zh-CN" i="1">
                          <a:latin typeface="Cambria Math"/>
                        </a:rPr>
                        <m:t>     </m:t>
                      </m:r>
                      <m:r>
                        <a:rPr lang="en-US" altLang="zh-CN" i="1">
                          <a:latin typeface="Cambria Math"/>
                        </a:rPr>
                        <m:t>𝜎</m:t>
                      </m:r>
                      <m:r>
                        <a:rPr lang="en-US" altLang="zh-CN" i="1">
                          <a:latin typeface="Cambria Math"/>
                        </a:rPr>
                        <m:t>=3837±9</m:t>
                      </m:r>
                      <m:r>
                        <a:rPr lang="en-US" altLang="zh-CN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6228020"/>
                <a:ext cx="755341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61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dirty="0"/>
              <a:t>中子转换层</a:t>
            </a:r>
            <a:r>
              <a:rPr lang="en-US" altLang="zh-CN" dirty="0" err="1"/>
              <a:t>SiC</a:t>
            </a:r>
            <a:r>
              <a:rPr lang="zh-CN" altLang="en-US" dirty="0"/>
              <a:t>探测器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束流测试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56892"/>
            <a:ext cx="5868144" cy="4401108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"/>
          <a:stretch>
            <a:fillRect/>
          </a:stretch>
        </p:blipFill>
        <p:spPr bwMode="auto">
          <a:xfrm>
            <a:off x="35496" y="1412776"/>
            <a:ext cx="4468966" cy="3243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3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dirty="0"/>
              <a:t>中子转换层</a:t>
            </a:r>
            <a:r>
              <a:rPr lang="en-US" altLang="zh-CN" dirty="0" err="1"/>
              <a:t>SiC</a:t>
            </a:r>
            <a:r>
              <a:rPr lang="zh-CN" altLang="en-US" dirty="0"/>
              <a:t>探测器</a:t>
            </a:r>
            <a:r>
              <a:rPr lang="en-US" altLang="zh-CN" dirty="0"/>
              <a:t>----</a:t>
            </a:r>
            <a:r>
              <a:rPr lang="zh-CN" altLang="en-US" dirty="0"/>
              <a:t>束流测试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95" y="2348880"/>
            <a:ext cx="5628117" cy="42210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89280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dirty="0"/>
              <a:t>中子转换层</a:t>
            </a:r>
            <a:r>
              <a:rPr lang="en-US" altLang="zh-CN" dirty="0" err="1"/>
              <a:t>SiC</a:t>
            </a:r>
            <a:r>
              <a:rPr lang="zh-CN" altLang="en-US" dirty="0"/>
              <a:t>探测器</a:t>
            </a:r>
            <a:r>
              <a:rPr lang="en-US" altLang="zh-CN" dirty="0"/>
              <a:t>----</a:t>
            </a:r>
            <a:r>
              <a:rPr lang="zh-CN" altLang="en-US" dirty="0"/>
              <a:t>束流测试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97152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单个探测器正入射</a:t>
            </a:r>
            <a:r>
              <a:rPr lang="en-US" altLang="zh-CN" sz="2400" dirty="0" smtClean="0"/>
              <a:t>100</a:t>
            </a:r>
            <a:r>
              <a:rPr lang="zh-CN" altLang="en-US" sz="2400" dirty="0" smtClean="0"/>
              <a:t>小时测试结果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6300028"/>
            <a:ext cx="3691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期望夹心探测器测试结果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96753"/>
            <a:ext cx="5904655" cy="333538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89040"/>
            <a:ext cx="3467100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6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结论和展望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268759"/>
            <a:ext cx="9001000" cy="3001417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dirty="0" smtClean="0"/>
              <a:t>结论：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 smtClean="0"/>
              <a:t>镀硼</a:t>
            </a:r>
            <a:r>
              <a:rPr lang="en-US" altLang="zh-CN" dirty="0" err="1" smtClean="0"/>
              <a:t>SiC</a:t>
            </a:r>
            <a:r>
              <a:rPr lang="zh-CN" altLang="en-US" dirty="0" smtClean="0"/>
              <a:t>探测器测中子可行，至少能耐受</a:t>
            </a:r>
            <a:r>
              <a:rPr lang="en-US" altLang="zh-CN" dirty="0" smtClean="0"/>
              <a:t>1E11</a:t>
            </a:r>
            <a:r>
              <a:rPr lang="zh-CN" altLang="en-US" dirty="0" smtClean="0"/>
              <a:t>中子辐射不损坏</a:t>
            </a:r>
            <a:endParaRPr lang="en-US" altLang="zh-CN" dirty="0" smtClean="0"/>
          </a:p>
          <a:p>
            <a:r>
              <a:rPr lang="zh-CN" altLang="en-US" dirty="0" smtClean="0"/>
              <a:t>展望：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测试</a:t>
            </a:r>
            <a:r>
              <a:rPr lang="zh-CN" altLang="en-US" dirty="0" smtClean="0"/>
              <a:t>夹心式</a:t>
            </a:r>
            <a:r>
              <a:rPr lang="en-US" altLang="zh-CN" dirty="0" err="1" smtClean="0"/>
              <a:t>SiC</a:t>
            </a:r>
            <a:r>
              <a:rPr lang="zh-CN" altLang="en-US" dirty="0" smtClean="0"/>
              <a:t>中子探测器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测试</a:t>
            </a:r>
            <a:r>
              <a:rPr lang="zh-CN" altLang="en-US" dirty="0"/>
              <a:t>多</a:t>
            </a:r>
            <a:r>
              <a:rPr lang="zh-CN" altLang="en-US" dirty="0" smtClean="0"/>
              <a:t>路夹心</a:t>
            </a:r>
            <a:r>
              <a:rPr lang="zh-CN" altLang="en-US" dirty="0"/>
              <a:t>式</a:t>
            </a:r>
            <a:r>
              <a:rPr lang="en-US" altLang="zh-CN" dirty="0" err="1"/>
              <a:t>SiC</a:t>
            </a:r>
            <a:r>
              <a:rPr lang="zh-CN" altLang="en-US" dirty="0"/>
              <a:t>中子探测器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en-US" altLang="zh-CN" dirty="0" err="1" smtClean="0"/>
              <a:t>SiC</a:t>
            </a:r>
            <a:r>
              <a:rPr lang="zh-CN" altLang="en-US" dirty="0" smtClean="0"/>
              <a:t>中子探测器在核数据和核天体物理中的应用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24309" y="4270177"/>
            <a:ext cx="8229600" cy="2471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800" dirty="0" smtClean="0"/>
              <a:t>文章：辐照后</a:t>
            </a:r>
            <a:r>
              <a:rPr lang="en-US" altLang="zh-CN" sz="2800" dirty="0" smtClean="0"/>
              <a:t>4H-SiC</a:t>
            </a:r>
            <a:r>
              <a:rPr lang="zh-CN" altLang="zh-CN" sz="2800" dirty="0" smtClean="0"/>
              <a:t>带电粒子探测器的特性研究，核电子学与探测技术，外审中；</a:t>
            </a:r>
          </a:p>
          <a:p>
            <a:r>
              <a:rPr lang="zh-CN" altLang="zh-CN" sz="2800" dirty="0" smtClean="0"/>
              <a:t>专利：一种</a:t>
            </a:r>
            <a:r>
              <a:rPr lang="en-US" altLang="zh-CN" sz="2800" dirty="0" smtClean="0"/>
              <a:t>4H-SiC</a:t>
            </a:r>
            <a:r>
              <a:rPr lang="zh-CN" altLang="zh-CN" sz="2800" dirty="0" smtClean="0"/>
              <a:t>像素肖特基辐射探测器结构设计及其制备方法，交由专利代理机构申请中，预计完成时间</a:t>
            </a:r>
            <a:r>
              <a:rPr lang="en-US" altLang="zh-CN" sz="2800" dirty="0" smtClean="0"/>
              <a:t>2019</a:t>
            </a:r>
            <a:r>
              <a:rPr lang="zh-CN" altLang="zh-CN" sz="2800" dirty="0" smtClean="0"/>
              <a:t>年</a:t>
            </a:r>
            <a:r>
              <a:rPr lang="en-US" altLang="zh-CN" sz="2800" dirty="0" smtClean="0"/>
              <a:t>5</a:t>
            </a:r>
            <a:r>
              <a:rPr lang="zh-CN" altLang="zh-CN" sz="2800" dirty="0" smtClean="0"/>
              <a:t>月。</a:t>
            </a: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7143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结语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48273"/>
            <a:ext cx="8229600" cy="2476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十分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感谢核探测与核电子学国家重点实验室的经费支持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78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主要内容</a:t>
            </a:r>
            <a:endParaRPr lang="zh-CN" altLang="en-US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05352578"/>
              </p:ext>
            </p:extLst>
          </p:nvPr>
        </p:nvGraphicFramePr>
        <p:xfrm>
          <a:off x="1259632" y="1772816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69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SiC</a:t>
            </a:r>
            <a:r>
              <a:rPr lang="zh-CN" altLang="en-US" dirty="0"/>
              <a:t>探测器的优势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68941"/>
              </p:ext>
            </p:extLst>
          </p:nvPr>
        </p:nvGraphicFramePr>
        <p:xfrm>
          <a:off x="467544" y="1246951"/>
          <a:ext cx="8136903" cy="3406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503"/>
                <a:gridCol w="3339961"/>
                <a:gridCol w="3960439"/>
              </a:tblGrid>
              <a:tr h="404181"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序号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参数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影响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9557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禁带宽度大（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3.26eV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低漏电流和低噪声，耐高温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</a:tr>
              <a:tr h="598796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载流子迁移率寿命积大</a:t>
                      </a:r>
                      <a:endParaRPr lang="en-US" altLang="zh-CN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altLang="zh-CN" sz="1800" dirty="0" err="1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μe</a:t>
                      </a:r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=20E6cm2/s</a:t>
                      </a: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高的电荷收集效率和能量分辨率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82696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3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相对介电常数低（</a:t>
                      </a:r>
                      <a:r>
                        <a:rPr lang="el-GR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ε</a:t>
                      </a:r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r=10</a:t>
                      </a: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结电容小，从而附加噪声小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432883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4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临界位移能高（</a:t>
                      </a:r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Ed=22~35</a:t>
                      </a: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辐照损伤小，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耐辐照能力好</a:t>
                      </a:r>
                      <a:endParaRPr lang="zh-CN" altLang="en-US" sz="1800" dirty="0" smtClean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76420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5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热导率大（</a:t>
                      </a:r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4.9W/</a:t>
                      </a:r>
                      <a:r>
                        <a:rPr lang="en-US" altLang="zh-CN" sz="1800" dirty="0" err="1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cm.K</a:t>
                      </a: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自冷却能力高，高温操作特性好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342169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晶格常数小（</a:t>
                      </a:r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a=3.073</a:t>
                      </a:r>
                      <a:r>
                        <a:rPr lang="en-US" altLang="zh-CN" sz="1800" kern="100" dirty="0" smtClean="0">
                          <a:effectLst/>
                        </a:rPr>
                        <a:t>À,C=10À</a:t>
                      </a: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C-Si</a:t>
                      </a: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键能大，机械强度、硬度大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424608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7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击穿电场高（</a:t>
                      </a:r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3E6V/cm</a:t>
                      </a: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）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高速，小型化器件。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71218" y="501317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宽禁带半导体探测器</a:t>
            </a:r>
            <a:r>
              <a:rPr lang="en-US" altLang="zh-CN" dirty="0"/>
              <a:t>—</a:t>
            </a:r>
            <a:r>
              <a:rPr lang="zh-CN" altLang="en-US" dirty="0"/>
              <a:t>优点：禁带宽度大（是硅的</a:t>
            </a:r>
            <a:r>
              <a:rPr lang="en-US" altLang="zh-CN" dirty="0"/>
              <a:t>2~3</a:t>
            </a:r>
            <a:r>
              <a:rPr lang="zh-CN" altLang="en-US" dirty="0"/>
              <a:t>倍，甚至更高）；击穿电场高（</a:t>
            </a:r>
            <a:r>
              <a:rPr lang="en-US" altLang="zh-CN" dirty="0"/>
              <a:t>4</a:t>
            </a:r>
            <a:r>
              <a:rPr lang="zh-CN" altLang="en-US" dirty="0"/>
              <a:t>倍以上）；电子饱和速度高（</a:t>
            </a:r>
            <a:r>
              <a:rPr lang="en-US" altLang="zh-CN" dirty="0"/>
              <a:t>2</a:t>
            </a:r>
            <a:r>
              <a:rPr lang="zh-CN" altLang="en-US" dirty="0"/>
              <a:t>倍左右）；本征温度高（</a:t>
            </a:r>
            <a:r>
              <a:rPr lang="en-US" altLang="zh-CN" dirty="0"/>
              <a:t>2</a:t>
            </a:r>
            <a:r>
              <a:rPr lang="zh-CN" altLang="en-US" dirty="0"/>
              <a:t>倍，暗电流小）；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en-US" altLang="zh-CN" dirty="0" smtClean="0"/>
              <a:t> </a:t>
            </a:r>
            <a:r>
              <a:rPr lang="zh-CN" altLang="en-US" dirty="0"/>
              <a:t>可以用来制作高温、高速、低暗电流、大功率、小型化，抗辐照器件。适合场合自然就是极端的工作环境下的特殊工作场景：空间环境、加速器、核电站。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59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半导体探测器物理需要</a:t>
            </a:r>
            <a:r>
              <a:rPr lang="en-US" altLang="zh-CN" dirty="0" smtClean="0"/>
              <a:t>—</a:t>
            </a:r>
            <a:r>
              <a:rPr lang="zh-CN" altLang="en-US" dirty="0" smtClean="0"/>
              <a:t>粒子物理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5536" y="1268760"/>
                <a:ext cx="8496944" cy="5549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D/C-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夸克与</a:t>
                </a:r>
                <a:r>
                  <a:rPr lang="el-GR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τ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轻子鉴别需要横向碰撞参数分辨：</a:t>
                </a:r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latin typeface="Cambria Math"/>
                            <a:ea typeface="黑体" panose="02010609060101010101" pitchFamily="49" charset="-122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/>
                            <a:ea typeface="黑体" panose="02010609060101010101" pitchFamily="49" charset="-122"/>
                          </a:rPr>
                          <m:t>𝑟</m:t>
                        </m:r>
                        <m:r>
                          <a:rPr lang="en-US" altLang="zh-CN" sz="2800" b="0" i="1" smtClean="0">
                            <a:latin typeface="Cambria Math"/>
                            <a:ea typeface="Cambria Math"/>
                          </a:rPr>
                          <m:t>∅</m:t>
                        </m:r>
                      </m:sub>
                    </m:sSub>
                    <m:r>
                      <a:rPr lang="en-US" altLang="zh-CN" sz="2800" b="0" i="1" smtClean="0">
                        <a:latin typeface="Cambria Math"/>
                        <a:ea typeface="黑体" panose="02010609060101010101" pitchFamily="49" charset="-122"/>
                      </a:rPr>
                      <m:t>=5⊕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  <a:ea typeface="黑体" panose="02010609060101010101" pitchFamily="49" charset="-122"/>
                          </a:rPr>
                          <m:t>10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  <a:ea typeface="黑体" panose="02010609060101010101" pitchFamily="49" charset="-122"/>
                          </a:rPr>
                          <m:t>𝑝</m:t>
                        </m:r>
                        <m:r>
                          <a:rPr lang="zh-CN" altLang="en-US" sz="2800" i="1">
                            <a:latin typeface="Cambria Math"/>
                            <a:ea typeface="黑体" panose="02010609060101010101" pitchFamily="49" charset="-122"/>
                          </a:rPr>
                          <m:t>∙</m:t>
                        </m:r>
                        <m:sSup>
                          <m:sSupPr>
                            <m:ctrlPr>
                              <a:rPr lang="en-US" altLang="zh-CN" sz="2800" i="1" smtClean="0">
                                <a:latin typeface="Cambria Math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 i="1">
                                <a:latin typeface="Cambria Math"/>
                                <a:ea typeface="黑体" panose="02010609060101010101" pitchFamily="49" charset="-122"/>
                              </a:rPr>
                              <m:t>sin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altLang="zh-CN" sz="2800" i="1" smtClean="0">
                                    <a:latin typeface="Cambria Math"/>
                                    <a:ea typeface="黑体" panose="02010609060101010101" pitchFamily="49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 b="0" i="1" smtClean="0">
                                    <a:latin typeface="Cambria Math"/>
                                    <a:ea typeface="黑体" panose="02010609060101010101" pitchFamily="49" charset="-122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altLang="zh-CN" sz="2800" b="0" i="1" smtClean="0">
                                    <a:latin typeface="Cambria Math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zh-CN" altLang="en-US" sz="2800" i="1" smtClean="0">
                            <a:latin typeface="Cambria Math"/>
                            <a:ea typeface="黑体" panose="02010609060101010101" pitchFamily="49" charset="-122"/>
                          </a:rPr>
                          <m:t>𝜃</m:t>
                        </m:r>
                      </m:den>
                    </m:f>
                    <m:r>
                      <m:rPr>
                        <m:sty m:val="p"/>
                      </m:rPr>
                      <a:rPr lang="el-GR" altLang="zh-CN" sz="2800" b="0" i="1" smtClean="0">
                        <a:latin typeface="Cambria Math"/>
                        <a:ea typeface="黑体" panose="02010609060101010101" pitchFamily="49" charset="-122"/>
                      </a:rPr>
                      <m:t>μ</m:t>
                    </m:r>
                    <m:r>
                      <a:rPr lang="en-US" altLang="zh-CN" sz="2800" b="0" i="1" smtClean="0">
                        <a:latin typeface="Cambria Math"/>
                        <a:ea typeface="黑体" panose="02010609060101010101" pitchFamily="49" charset="-122"/>
                      </a:rPr>
                      <m:t>𝑚</m:t>
                    </m:r>
                  </m:oMath>
                </a14:m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CEPC</a:t>
                </a: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顶点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探测器物理指标：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  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-- 3</a:t>
                </a:r>
                <a:r>
                  <a:rPr lang="el-GR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μ</a:t>
                </a:r>
                <a:r>
                  <a:rPr lang="en-US" altLang="zh-CN" sz="2800" dirty="0" err="1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m@IP</a:t>
                </a:r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-- 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层物质量≤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0.15%X0</a:t>
                </a:r>
              </a:p>
              <a:p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-- r=16mm@IP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顶点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探测器工程指标：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  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-- 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位置分辨＜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l-GR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μ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m                  </a:t>
                </a:r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-- </a:t>
                </a:r>
                <a:r>
                  <a:rPr lang="en-US" altLang="zh-CN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W&lt;50mW/cm2                      </a:t>
                </a:r>
                <a:endParaRPr lang="en-US" altLang="zh-CN" sz="2800" b="1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-- </a:t>
                </a:r>
                <a:r>
                  <a:rPr lang="zh-CN" altLang="en-US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读出时间</a:t>
                </a:r>
                <a:r>
                  <a:rPr lang="en-US" altLang="zh-CN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&lt; 20</a:t>
                </a:r>
                <a:r>
                  <a:rPr lang="el-GR" altLang="zh-CN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μ</a:t>
                </a:r>
                <a:r>
                  <a:rPr lang="en-US" altLang="zh-CN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s                 </a:t>
                </a:r>
                <a:endParaRPr lang="en-US" altLang="zh-CN" sz="2800" b="1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-- </a:t>
                </a:r>
                <a:r>
                  <a:rPr lang="en-US" altLang="zh-CN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TID &gt;100krad</a:t>
                </a:r>
                <a:r>
                  <a:rPr lang="zh-CN" altLang="en-US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Si</a:t>
                </a:r>
                <a:r>
                  <a:rPr lang="zh-CN" altLang="en-US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r>
                  <a:rPr lang="en-US" altLang="zh-CN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/</a:t>
                </a:r>
                <a:r>
                  <a:rPr lang="en-US" altLang="zh-CN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year         </a:t>
                </a:r>
                <a:endParaRPr lang="en-US" altLang="zh-CN" sz="2800" b="1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-- </a:t>
                </a:r>
                <a:r>
                  <a:rPr lang="en-US" altLang="zh-CN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NIEL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zh-CN" sz="2800" b="1" i="1" smtClean="0">
                            <a:latin typeface="Cambria Math"/>
                            <a:ea typeface="Cambria Math"/>
                          </a:rPr>
                          <m:t>𝟏𝟐</m:t>
                        </m:r>
                      </m:sup>
                    </m:sSup>
                    <m:r>
                      <a:rPr lang="en-US" altLang="zh-CN" sz="2800" b="1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altLang="zh-CN" sz="2800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zh-CN" sz="2800" b="1" i="1" smtClean="0">
                        <a:latin typeface="Cambria Math"/>
                        <a:ea typeface="Cambria Math"/>
                      </a:rPr>
                      <m:t>𝑴𝒆𝑽</m:t>
                    </m:r>
                    <m:sSub>
                      <m:sSubPr>
                        <m:ctrlPr>
                          <a:rPr lang="en-US" altLang="zh-CN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/>
                            <a:ea typeface="Cambria Math"/>
                          </a:rPr>
                          <m:t>𝒆𝒒</m:t>
                        </m:r>
                      </m:sub>
                    </m:sSub>
                    <m:r>
                      <a:rPr lang="en-US" altLang="zh-CN" sz="2800" b="1" i="1" smtClean="0">
                        <a:latin typeface="Cambria Math"/>
                        <a:ea typeface="Cambria Math"/>
                      </a:rPr>
                      <m:t>/</m:t>
                    </m:r>
                    <m:r>
                      <a:rPr lang="en-US" altLang="zh-CN" sz="2800" b="1" i="1">
                        <a:latin typeface="Cambria Math"/>
                        <a:ea typeface="Cambria Math"/>
                      </a:rPr>
                      <m:t>𝒚𝒆𝒂𝒓</m:t>
                    </m:r>
                  </m:oMath>
                </a14:m>
                <a:r>
                  <a:rPr lang="zh-CN" altLang="en-US" sz="2800" b="1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   </a:t>
                </a:r>
                <a:endPara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496944" cy="5549404"/>
              </a:xfrm>
              <a:prstGeom prst="rect">
                <a:avLst/>
              </a:prstGeom>
              <a:blipFill rotWithShape="1">
                <a:blip r:embed="rId2"/>
                <a:stretch>
                  <a:fillRect l="-1291" t="-1099" b="-9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4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半导体探测器物理需要</a:t>
            </a:r>
            <a:r>
              <a:rPr lang="en-US" altLang="zh-CN" dirty="0" smtClean="0"/>
              <a:t>—</a:t>
            </a:r>
            <a:r>
              <a:rPr lang="zh-CN" altLang="en-US" dirty="0"/>
              <a:t>核</a:t>
            </a:r>
            <a:r>
              <a:rPr lang="zh-CN" altLang="en-US" dirty="0" smtClean="0"/>
              <a:t>数据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1268760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当前核数据库的不足：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数据点少、能区窄；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数据误差大，精度低；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核数据库测量物理量：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中子全截面和微分截面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--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中子裂变截面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--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中子引起的原子位移和气体产生截面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核数据库需要探测器指标：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-- γ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敏感                        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--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高探测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效率                      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--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TID                           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--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NIEL                          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48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30umSiC</a:t>
            </a:r>
            <a:r>
              <a:rPr lang="zh-CN" altLang="en-US" dirty="0" smtClean="0"/>
              <a:t>与</a:t>
            </a:r>
            <a:r>
              <a:rPr lang="en-US" altLang="zh-CN" dirty="0" smtClean="0"/>
              <a:t>Si</a:t>
            </a:r>
            <a:r>
              <a:rPr lang="zh-CN" altLang="en-US" dirty="0" smtClean="0"/>
              <a:t>探测器全能峰效率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092298"/>
              </p:ext>
            </p:extLst>
          </p:nvPr>
        </p:nvGraphicFramePr>
        <p:xfrm>
          <a:off x="467545" y="1315555"/>
          <a:ext cx="7992887" cy="5480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400"/>
                <a:gridCol w="2351472"/>
                <a:gridCol w="1744881"/>
                <a:gridCol w="2098134"/>
              </a:tblGrid>
              <a:tr h="31324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粒子种类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入射粒子能量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SiC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Si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 smtClean="0">
                          <a:effectLst/>
                        </a:rPr>
                        <a:t>电子</a:t>
                      </a:r>
                      <a:endParaRPr lang="en-US" altLang="zh-CN" sz="2000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0.1~1MeV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</a:rPr>
                        <a:t>60.16%</a:t>
                      </a:r>
                      <a:endParaRPr lang="zh-CN" sz="2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33.45%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</a:rPr>
                        <a:t>0.2254‰</a:t>
                      </a:r>
                      <a:endParaRPr lang="zh-CN" sz="2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0.016‰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row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 smtClean="0">
                          <a:effectLst/>
                        </a:rPr>
                        <a:t>质子</a:t>
                      </a:r>
                      <a:endParaRPr lang="en-US" altLang="zh-CN" sz="2000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0.1~9MeV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90.80%</a:t>
                      </a:r>
                      <a:endParaRPr lang="zh-CN" sz="2000" kern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97.15%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5.35%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7.94%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0.27%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0.57%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</a:rPr>
                        <a:t>1.00‰</a:t>
                      </a:r>
                      <a:endParaRPr lang="zh-CN" sz="2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0.99‰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</a:rPr>
                        <a:t>1.03‰</a:t>
                      </a:r>
                      <a:endParaRPr lang="zh-CN" sz="2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0.48‰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row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α</a:t>
                      </a:r>
                      <a:r>
                        <a:rPr lang="zh-CN" sz="2000" kern="0" dirty="0" smtClean="0">
                          <a:effectLst/>
                        </a:rPr>
                        <a:t>粒子</a:t>
                      </a:r>
                      <a:endParaRPr lang="en-US" altLang="zh-CN" sz="2000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4~10MeV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4MeV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</a:rPr>
                        <a:t>99.99%</a:t>
                      </a:r>
                      <a:endParaRPr lang="zh-CN" sz="2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99.94%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5.4MeV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</a:rPr>
                        <a:t>99.91%</a:t>
                      </a:r>
                      <a:endParaRPr lang="zh-CN" sz="2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99.74%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6MeV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</a:rPr>
                        <a:t>99.83%</a:t>
                      </a:r>
                      <a:endParaRPr lang="zh-CN" sz="2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5.614‰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8MeV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</a:rPr>
                        <a:t>0.672‰</a:t>
                      </a:r>
                      <a:endParaRPr lang="zh-CN" sz="2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0.154‰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rowSpan="9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X</a:t>
                      </a:r>
                      <a:r>
                        <a:rPr lang="zh-CN" sz="2000" kern="0" dirty="0" smtClean="0">
                          <a:effectLst/>
                        </a:rPr>
                        <a:t>射线</a:t>
                      </a:r>
                      <a:endParaRPr lang="en-US" altLang="zh-CN" sz="2000" kern="0" dirty="0" smtClean="0">
                        <a:effectLst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1~9keV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</a:rPr>
                        <a:t>99.88%</a:t>
                      </a:r>
                      <a:endParaRPr lang="zh-CN" sz="2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99.85%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</a:rPr>
                        <a:t>98.51%</a:t>
                      </a:r>
                      <a:endParaRPr lang="zh-CN" sz="2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97.66%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</a:rPr>
                        <a:t>98.81%</a:t>
                      </a:r>
                      <a:endParaRPr lang="zh-CN" sz="2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98.31%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</a:rPr>
                        <a:t>94.88%</a:t>
                      </a:r>
                      <a:endParaRPr lang="zh-CN" sz="2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94.53%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C00000"/>
                          </a:solidFill>
                          <a:effectLst/>
                        </a:rPr>
                        <a:t>81.02%</a:t>
                      </a:r>
                      <a:endParaRPr lang="zh-CN" sz="2000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80.88%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63.13%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63.16%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47.42%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47.49%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8keV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35.31%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35.46%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5837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26.58%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26.66%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4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团队</a:t>
            </a:r>
            <a:r>
              <a:rPr lang="en-US" altLang="zh-CN" dirty="0" err="1" smtClean="0"/>
              <a:t>SiC</a:t>
            </a:r>
            <a:r>
              <a:rPr lang="zh-CN" altLang="en-US" dirty="0" smtClean="0"/>
              <a:t>探测器</a:t>
            </a:r>
            <a:r>
              <a:rPr lang="zh-CN" altLang="en-US" dirty="0" smtClean="0"/>
              <a:t>研究进展</a:t>
            </a:r>
            <a:endParaRPr lang="zh-CN" altLang="en-US" dirty="0"/>
          </a:p>
        </p:txBody>
      </p:sp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3474789744"/>
              </p:ext>
            </p:extLst>
          </p:nvPr>
        </p:nvGraphicFramePr>
        <p:xfrm>
          <a:off x="107504" y="1700808"/>
          <a:ext cx="892899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1401201689"/>
              </p:ext>
            </p:extLst>
          </p:nvPr>
        </p:nvGraphicFramePr>
        <p:xfrm>
          <a:off x="827584" y="1628800"/>
          <a:ext cx="7776864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609329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探测器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研制与重点实验室的持续支持密不可分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4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zh-CN" b="1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LiF</a:t>
            </a:r>
            <a:r>
              <a:rPr lang="zh-CN" altLang="en-US" dirty="0"/>
              <a:t>中子转换层</a:t>
            </a:r>
            <a:r>
              <a:rPr lang="en-US" altLang="zh-CN" dirty="0" err="1"/>
              <a:t>SiC</a:t>
            </a:r>
            <a:r>
              <a:rPr lang="zh-CN" altLang="en-US" dirty="0"/>
              <a:t>探测器</a:t>
            </a:r>
            <a:r>
              <a:rPr lang="en-US" altLang="zh-CN" dirty="0"/>
              <a:t>----</a:t>
            </a:r>
            <a:r>
              <a:rPr lang="zh-CN" altLang="en-US" dirty="0"/>
              <a:t>设计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1268760"/>
                <a:ext cx="8352928" cy="4888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飞行时间法</a:t>
                </a:r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活化方法</a:t>
                </a:r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核反冲法</a:t>
                </a:r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核反应法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-- 6Li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n</m:t>
                      </m:r>
                      <m:r>
                        <a:rPr lang="en-US" altLang="zh-CN" sz="200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sz="2000" i="1">
                              <a:latin typeface="Cambria Math"/>
                            </a:rPr>
                            <m:t>6</m:t>
                          </m:r>
                        </m:sup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𝐿𝑖</m:t>
                          </m:r>
                        </m:e>
                      </m:sPre>
                      <m:r>
                        <a:rPr lang="en-US" altLang="zh-CN" sz="2000" i="1">
                          <a:latin typeface="Cambria Math"/>
                        </a:rPr>
                        <m:t>→</m:t>
                      </m:r>
                      <m:r>
                        <a:rPr lang="en-US" altLang="zh-CN" sz="2000" i="1">
                          <a:latin typeface="Cambria Math"/>
                        </a:rPr>
                        <m:t>𝛼</m:t>
                      </m:r>
                      <m:r>
                        <a:rPr lang="zh-CN" altLang="en-US" sz="2000" b="0" i="1" smtClean="0">
                          <a:latin typeface="Cambria Math"/>
                        </a:rPr>
                        <m:t>（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2.051</m:t>
                      </m:r>
                      <m:r>
                        <a:rPr lang="zh-CN" altLang="en-US" sz="2000" b="0" i="1" smtClean="0">
                          <a:latin typeface="Cambria Math"/>
                        </a:rPr>
                        <m:t>）</m:t>
                      </m:r>
                      <m:r>
                        <a:rPr lang="en-US" altLang="zh-CN" sz="2000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sz="2000" i="1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𝑇</m:t>
                          </m:r>
                        </m:e>
                      </m:sPre>
                      <m:r>
                        <a:rPr lang="zh-CN" altLang="en-US" sz="2000" i="1">
                          <a:latin typeface="Cambria Math"/>
                        </a:rPr>
                        <m:t>（</m:t>
                      </m:r>
                      <m:r>
                        <a:rPr lang="en-US" altLang="zh-CN" sz="2000" i="1">
                          <a:latin typeface="Cambria Math"/>
                        </a:rPr>
                        <m:t>2.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735</m:t>
                      </m:r>
                      <m:r>
                        <a:rPr lang="zh-CN" altLang="en-US" sz="2000" i="1">
                          <a:latin typeface="Cambria Math"/>
                        </a:rPr>
                        <m:t>）</m:t>
                      </m:r>
                      <m:r>
                        <a:rPr lang="en-US" altLang="zh-CN" sz="2000" i="1">
                          <a:latin typeface="Cambria Math"/>
                        </a:rPr>
                        <m:t>+4.786</m:t>
                      </m:r>
                      <m:r>
                        <a:rPr lang="en-US" altLang="zh-CN" sz="2000" i="1">
                          <a:latin typeface="Cambria Math"/>
                        </a:rPr>
                        <m:t>𝑀𝑒𝑉</m:t>
                      </m:r>
                      <m:r>
                        <a:rPr lang="en-US" altLang="zh-CN" sz="2000" i="1">
                          <a:latin typeface="Cambria Math"/>
                        </a:rPr>
                        <m:t>     </m:t>
                      </m:r>
                      <m:r>
                        <a:rPr lang="en-US" altLang="zh-CN" sz="2000" i="1">
                          <a:latin typeface="Cambria Math"/>
                        </a:rPr>
                        <m:t>𝜎</m:t>
                      </m:r>
                      <m:r>
                        <a:rPr lang="en-US" altLang="zh-CN" sz="2000" i="1">
                          <a:latin typeface="Cambria Math"/>
                        </a:rPr>
                        <m:t>=940±4</m:t>
                      </m:r>
                      <m:r>
                        <a:rPr lang="en-US" altLang="zh-CN" sz="20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zh-CN" altLang="zh-CN" sz="2000" dirty="0"/>
              </a:p>
              <a:p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-- 10B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n</m:t>
                      </m:r>
                      <m:r>
                        <a:rPr lang="en-US" altLang="zh-CN" sz="200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sz="2000" i="1">
                              <a:latin typeface="Cambria Math"/>
                            </a:rPr>
                            <m:t>10</m:t>
                          </m:r>
                        </m:sup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𝐵</m:t>
                          </m:r>
                        </m:e>
                      </m:sPre>
                      <m:r>
                        <a:rPr lang="en-US" altLang="zh-CN" sz="2000" i="1">
                          <a:latin typeface="Cambria Math"/>
                        </a:rPr>
                        <m:t>→</m:t>
                      </m:r>
                      <m:r>
                        <a:rPr lang="en-US" altLang="zh-CN" sz="2000" i="1">
                          <a:latin typeface="Cambria Math"/>
                        </a:rPr>
                        <m:t>𝛼</m:t>
                      </m:r>
                      <m:r>
                        <a:rPr lang="zh-CN" altLang="en-US" sz="2000" b="0" i="1" smtClean="0">
                          <a:latin typeface="Cambria Math"/>
                        </a:rPr>
                        <m:t>（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1.777</m:t>
                      </m:r>
                      <m:r>
                        <a:rPr lang="zh-CN" altLang="en-US" sz="2000" b="0" i="1" smtClean="0">
                          <a:latin typeface="Cambria Math"/>
                        </a:rPr>
                        <m:t>）</m:t>
                      </m:r>
                      <m:r>
                        <a:rPr lang="en-US" altLang="zh-CN" sz="2000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sz="2000" i="1">
                              <a:latin typeface="Cambria Math"/>
                            </a:rPr>
                            <m:t>7</m:t>
                          </m:r>
                        </m:sup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𝐿𝑖</m:t>
                          </m:r>
                        </m:e>
                      </m:sPre>
                      <m:r>
                        <a:rPr lang="zh-CN" altLang="en-US" sz="2000" b="0" i="1" smtClean="0">
                          <a:latin typeface="Cambria Math"/>
                        </a:rPr>
                        <m:t>（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1.015</m:t>
                      </m:r>
                      <m:r>
                        <a:rPr lang="zh-CN" altLang="en-US" sz="2000" b="0" i="1" smtClean="0">
                          <a:latin typeface="Cambria Math"/>
                        </a:rPr>
                        <m:t>）</m:t>
                      </m:r>
                      <m:r>
                        <a:rPr lang="en-US" altLang="zh-CN" sz="2000" i="1">
                          <a:latin typeface="Cambria Math"/>
                        </a:rPr>
                        <m:t>+2.792</m:t>
                      </m:r>
                      <m:r>
                        <a:rPr lang="en-US" altLang="zh-CN" sz="2000" i="1">
                          <a:latin typeface="Cambria Math"/>
                        </a:rPr>
                        <m:t>𝑀𝑒𝑉</m:t>
                      </m:r>
                      <m:r>
                        <a:rPr lang="en-US" altLang="zh-CN" sz="2000" i="1">
                          <a:latin typeface="Cambria Math"/>
                        </a:rPr>
                        <m:t>     </m:t>
                      </m:r>
                      <m:r>
                        <a:rPr lang="en-US" altLang="zh-CN" sz="2000" i="1">
                          <a:latin typeface="Cambria Math"/>
                        </a:rPr>
                        <m:t>𝜎</m:t>
                      </m:r>
                      <m:r>
                        <a:rPr lang="en-US" altLang="zh-CN" sz="2000" i="1">
                          <a:latin typeface="Cambria Math"/>
                        </a:rPr>
                        <m:t>=3837±9</m:t>
                      </m:r>
                      <m:r>
                        <a:rPr lang="en-US" altLang="zh-CN" sz="20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-- 3He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000">
                          <a:latin typeface="Cambria Math"/>
                        </a:rPr>
                        <m:t>n</m:t>
                      </m:r>
                      <m:r>
                        <a:rPr lang="en-US" altLang="zh-CN" sz="2000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sz="2000" i="1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𝐻𝑒</m:t>
                          </m:r>
                        </m:e>
                      </m:sPre>
                      <m:r>
                        <a:rPr lang="en-US" altLang="zh-CN" sz="2000" i="1">
                          <a:latin typeface="Cambria Math"/>
                        </a:rPr>
                        <m:t>→</m:t>
                      </m:r>
                      <m:r>
                        <a:rPr lang="en-US" altLang="zh-CN" sz="2000" i="1">
                          <a:latin typeface="Cambria Math"/>
                        </a:rPr>
                        <m:t>𝑝</m:t>
                      </m:r>
                      <m:r>
                        <a:rPr lang="zh-CN" altLang="en-US" sz="2000" b="0" i="1" smtClean="0">
                          <a:latin typeface="Cambria Math"/>
                        </a:rPr>
                        <m:t>（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0.574</m:t>
                      </m:r>
                      <m:r>
                        <a:rPr lang="zh-CN" altLang="en-US" sz="2000" b="0" i="1" smtClean="0">
                          <a:latin typeface="Cambria Math"/>
                        </a:rPr>
                        <m:t>）</m:t>
                      </m:r>
                      <m:r>
                        <a:rPr lang="en-US" altLang="zh-CN" sz="2000" i="1">
                          <a:latin typeface="Cambria Math"/>
                        </a:rPr>
                        <m:t>+</m:t>
                      </m:r>
                      <m:sPre>
                        <m:sPrePr>
                          <m:ctrlPr>
                            <a:rPr lang="zh-CN" altLang="zh-CN" sz="2000" i="1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en-US" altLang="zh-CN" sz="2000" i="1">
                              <a:latin typeface="Cambria Math"/>
                            </a:rPr>
                            <m:t>3</m:t>
                          </m:r>
                        </m:sup>
                        <m:e>
                          <m:r>
                            <a:rPr lang="en-US" altLang="zh-CN" sz="2000" i="1">
                              <a:latin typeface="Cambria Math"/>
                            </a:rPr>
                            <m:t>𝑇</m:t>
                          </m:r>
                        </m:e>
                      </m:sPre>
                      <m:r>
                        <a:rPr lang="zh-CN" altLang="en-US" sz="2000" i="1">
                          <a:latin typeface="Cambria Math"/>
                        </a:rPr>
                        <m:t>（</m:t>
                      </m:r>
                      <m:r>
                        <a:rPr lang="en-US" altLang="zh-CN" sz="2000" i="1">
                          <a:latin typeface="Cambria Math"/>
                        </a:rPr>
                        <m:t>0.</m:t>
                      </m:r>
                      <m:r>
                        <a:rPr lang="en-US" altLang="zh-CN" sz="2000" b="0" i="1" smtClean="0">
                          <a:latin typeface="Cambria Math"/>
                        </a:rPr>
                        <m:t>191</m:t>
                      </m:r>
                      <m:r>
                        <a:rPr lang="zh-CN" altLang="en-US" sz="2000" i="1">
                          <a:latin typeface="Cambria Math"/>
                        </a:rPr>
                        <m:t>）</m:t>
                      </m:r>
                      <m:r>
                        <a:rPr lang="en-US" altLang="zh-CN" sz="2000" i="1">
                          <a:latin typeface="Cambria Math"/>
                        </a:rPr>
                        <m:t>+0.765</m:t>
                      </m:r>
                      <m:r>
                        <a:rPr lang="en-US" altLang="zh-CN" sz="2000" i="1">
                          <a:latin typeface="Cambria Math"/>
                        </a:rPr>
                        <m:t>𝑀𝑒𝑉</m:t>
                      </m:r>
                      <m:r>
                        <a:rPr lang="en-US" altLang="zh-CN" sz="2000" i="1">
                          <a:latin typeface="Cambria Math"/>
                        </a:rPr>
                        <m:t>     </m:t>
                      </m:r>
                      <m:r>
                        <a:rPr lang="en-US" altLang="zh-CN" sz="2000" i="1">
                          <a:latin typeface="Cambria Math"/>
                        </a:rPr>
                        <m:t>𝜎</m:t>
                      </m:r>
                      <m:r>
                        <a:rPr lang="en-US" altLang="zh-CN" sz="2000" i="1">
                          <a:latin typeface="Cambria Math"/>
                        </a:rPr>
                        <m:t>=5333±4</m:t>
                      </m:r>
                      <m:r>
                        <a:rPr lang="en-US" altLang="zh-CN" sz="20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zh-CN" altLang="zh-CN" sz="2000" dirty="0"/>
              </a:p>
              <a:p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-- </a:t>
                </a:r>
                <a:r>
                  <a:rPr lang="en-US" altLang="zh-CN" sz="2800" dirty="0" err="1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Gd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</a:p>
              <a:p>
                <a:r>
                  <a:rPr lang="en-US" altLang="zh-CN" sz="2000" dirty="0" smtClean="0"/>
                  <a:t>                  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zh-CN" altLang="zh-CN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/>
                          </a:rPr>
                          <m:t>157</m:t>
                        </m:r>
                      </m:sup>
                      <m:e>
                        <m:r>
                          <a:rPr lang="en-US" altLang="zh-CN" sz="2000" i="1">
                            <a:latin typeface="Cambria Math"/>
                          </a:rPr>
                          <m:t>𝐺𝑑</m:t>
                        </m:r>
                      </m:e>
                    </m:sPre>
                    <m:r>
                      <a:rPr lang="en-US" altLang="zh-CN" sz="2000" i="1">
                        <a:latin typeface="Cambria Math"/>
                      </a:rPr>
                      <m:t>+</m:t>
                    </m:r>
                    <m:r>
                      <a:rPr lang="en-US" altLang="zh-CN" sz="2000" i="1">
                        <a:latin typeface="Cambria Math"/>
                      </a:rPr>
                      <m:t>𝑛</m:t>
                    </m:r>
                    <m:r>
                      <a:rPr lang="en-US" altLang="zh-CN" sz="2000" i="1">
                        <a:latin typeface="Cambria Math"/>
                      </a:rPr>
                      <m:t>→</m:t>
                    </m:r>
                    <m:sPre>
                      <m:sPrePr>
                        <m:ctrlPr>
                          <a:rPr lang="zh-CN" altLang="zh-CN" sz="2000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en-US" altLang="zh-CN" sz="2000" i="1">
                            <a:latin typeface="Cambria Math"/>
                          </a:rPr>
                          <m:t>158</m:t>
                        </m:r>
                      </m:sup>
                      <m:e>
                        <m:r>
                          <a:rPr lang="en-US" altLang="zh-CN" sz="2000" i="1">
                            <a:latin typeface="Cambria Math"/>
                          </a:rPr>
                          <m:t>𝐺𝑑</m:t>
                        </m:r>
                      </m:e>
                    </m:sPre>
                    <m:r>
                      <a:rPr lang="en-US" altLang="zh-CN" sz="2000" i="1">
                        <a:latin typeface="Cambria Math"/>
                      </a:rPr>
                      <m:t>+3</m:t>
                    </m:r>
                    <m:r>
                      <a:rPr lang="en-US" altLang="zh-CN" sz="2000" i="1">
                        <a:latin typeface="Cambria Math"/>
                      </a:rPr>
                      <m:t>𝛾</m:t>
                    </m:r>
                    <m:r>
                      <a:rPr lang="en-US" altLang="zh-CN" sz="2000" i="1">
                        <a:latin typeface="Cambria Math"/>
                      </a:rPr>
                      <m:t>    </m:t>
                    </m:r>
                    <m:r>
                      <a:rPr lang="en-US" altLang="zh-CN" sz="2000" i="1">
                        <a:latin typeface="Cambria Math"/>
                      </a:rPr>
                      <m:t>𝜎</m:t>
                    </m:r>
                    <m:d>
                      <m:dPr>
                        <m:ctrlPr>
                          <a:rPr lang="zh-CN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/>
                          </a:rPr>
                          <m:t>𝑛</m:t>
                        </m:r>
                        <m:r>
                          <a:rPr lang="en-US" altLang="zh-CN" sz="2000" i="1">
                            <a:latin typeface="Cambria Math"/>
                          </a:rPr>
                          <m:t>,</m:t>
                        </m:r>
                        <m:r>
                          <a:rPr lang="en-US" altLang="zh-CN" sz="2000" i="1">
                            <a:latin typeface="Cambria Math"/>
                          </a:rPr>
                          <m:t>𝛾</m:t>
                        </m:r>
                      </m:e>
                    </m:d>
                    <m:r>
                      <a:rPr lang="en-US" altLang="zh-CN" sz="2000" i="1">
                        <a:latin typeface="Cambria Math"/>
                      </a:rPr>
                      <m:t>=254000</m:t>
                    </m:r>
                    <m:r>
                      <a:rPr lang="zh-CN" altLang="zh-CN" sz="2000" i="1">
                        <a:latin typeface="Cambria Math"/>
                      </a:rPr>
                      <m:t>±</m:t>
                    </m:r>
                    <m:r>
                      <a:rPr lang="en-US" altLang="zh-CN" sz="2000" i="1">
                        <a:latin typeface="Cambria Math"/>
                      </a:rPr>
                      <m:t>2000</m:t>
                    </m:r>
                    <m:r>
                      <a:rPr lang="zh-CN" altLang="zh-CN" sz="2000" i="1">
                        <a:latin typeface="Cambria Math"/>
                      </a:rPr>
                      <m:t>）</m:t>
                    </m:r>
                    <m:r>
                      <a:rPr lang="en-US" altLang="zh-CN" sz="2000" i="1">
                        <a:latin typeface="Cambria Math"/>
                      </a:rPr>
                      <m:t>𝑏</m:t>
                    </m:r>
                  </m:oMath>
                </a14:m>
                <a:endPara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352928" cy="4888902"/>
              </a:xfrm>
              <a:prstGeom prst="rect">
                <a:avLst/>
              </a:prstGeom>
              <a:blipFill rotWithShape="1">
                <a:blip r:embed="rId3"/>
                <a:stretch>
                  <a:fillRect l="-1314" t="-1247" b="-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69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altLang="zh-CN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LiF</a:t>
            </a:r>
            <a:r>
              <a:rPr lang="zh-CN" altLang="en-US" dirty="0" smtClean="0"/>
              <a:t>中子</a:t>
            </a:r>
            <a:r>
              <a:rPr lang="zh-CN" altLang="en-US" dirty="0"/>
              <a:t>转换层</a:t>
            </a:r>
            <a:r>
              <a:rPr lang="en-US" altLang="zh-CN" dirty="0" err="1"/>
              <a:t>SiC</a:t>
            </a:r>
            <a:r>
              <a:rPr lang="zh-CN" altLang="en-US" dirty="0"/>
              <a:t>探测器</a:t>
            </a:r>
            <a:r>
              <a:rPr lang="en-US" altLang="zh-CN" dirty="0" smtClean="0"/>
              <a:t>----</a:t>
            </a:r>
            <a:r>
              <a:rPr lang="zh-CN" altLang="en-US" dirty="0" smtClean="0"/>
              <a:t>设计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2592288" cy="48975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2937" y="2322860"/>
            <a:ext cx="4825570" cy="3005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048" y="6341258"/>
            <a:ext cx="4788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SiC</a:t>
            </a:r>
            <a:r>
              <a:rPr lang="zh-CN" altLang="en-US" sz="2000" dirty="0" smtClean="0"/>
              <a:t>有机械切割</a:t>
            </a:r>
            <a:r>
              <a:rPr lang="en-US" altLang="zh-CN" sz="2000" dirty="0" smtClean="0"/>
              <a:t>6LiF</a:t>
            </a:r>
            <a:r>
              <a:rPr lang="zh-CN" altLang="en-US" sz="2000" dirty="0" smtClean="0"/>
              <a:t>膜（上），无膜（下）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0105" y="6373620"/>
            <a:ext cx="2102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碳基底</a:t>
            </a:r>
            <a:r>
              <a:rPr lang="en-US" altLang="zh-CN" sz="2000" dirty="0" smtClean="0"/>
              <a:t>6LiF</a:t>
            </a:r>
            <a:r>
              <a:rPr lang="zh-CN" altLang="en-US" sz="2000" dirty="0" smtClean="0"/>
              <a:t>膜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3046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10321</TotalTime>
  <Words>1162</Words>
  <Application>Microsoft Office PowerPoint</Application>
  <PresentationFormat>全屏显示(4:3)</PresentationFormat>
  <Paragraphs>215</Paragraphs>
  <Slides>19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SiC中子探测器研究</vt:lpstr>
      <vt:lpstr>主要内容</vt:lpstr>
      <vt:lpstr>SiC探测器的优势</vt:lpstr>
      <vt:lpstr>半导体探测器物理需要—粒子物理</vt:lpstr>
      <vt:lpstr>半导体探测器物理需要—核数据</vt:lpstr>
      <vt:lpstr>30umSiC与Si探测器全能峰效率</vt:lpstr>
      <vt:lpstr>团队SiC探测器研究进展</vt:lpstr>
      <vt:lpstr>6LiF中子转换层SiC探测器----设计</vt:lpstr>
      <vt:lpstr>6LiF中子转换层SiC探测器----设计</vt:lpstr>
      <vt:lpstr>6LiF中子转换层SiC探测器----α测试</vt:lpstr>
      <vt:lpstr>6LiF中子转换层SiC探测器----中子源测试</vt:lpstr>
      <vt:lpstr>10B中子转换层SiC探测器----设计</vt:lpstr>
      <vt:lpstr>10B中子转换层SiC探测器----模拟计算</vt:lpstr>
      <vt:lpstr>10B中子转换层SiC探测器----模拟计算</vt:lpstr>
      <vt:lpstr>10B中子转换层SiC探测器----束流测试</vt:lpstr>
      <vt:lpstr>10B中子转换层SiC探测器----束流测试</vt:lpstr>
      <vt:lpstr>10B中子转换层SiC探测器----束流测试</vt:lpstr>
      <vt:lpstr>结论和展望</vt:lpstr>
      <vt:lpstr>结语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joshua lrving</dc:creator>
  <cp:lastModifiedBy>Joshualrving</cp:lastModifiedBy>
  <cp:revision>261</cp:revision>
  <dcterms:created xsi:type="dcterms:W3CDTF">2017-03-28T02:56:47Z</dcterms:created>
  <dcterms:modified xsi:type="dcterms:W3CDTF">2019-04-23T02:56:04Z</dcterms:modified>
</cp:coreProperties>
</file>