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7"/>
  </p:notes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58" r:id="rId21"/>
    <p:sldId id="271" r:id="rId22"/>
    <p:sldId id="274" r:id="rId23"/>
    <p:sldId id="27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73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FB7E-7C11-4308-9BA8-5CC0EBF14C64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3F71-B4B5-40E4-A31B-3FDF8C454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59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5AD9-A4F5-465F-ABD0-2DBC58E4ACFC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8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1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71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5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3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94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6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684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74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24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8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6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6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4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2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92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37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78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86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39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89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2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49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16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46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68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8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021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9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11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9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49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9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958-4100-4638-ADB4-FDA078A47F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88E2-D91A-44BC-94D8-08C446D0156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58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E6A-FE72-40A6-9466-24553E258D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12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C8C9-BE9E-43FF-8FA8-F76ADE6291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49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1EAE-1D3F-4C73-A50C-7D38A984B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1873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7760-6412-4AFD-96CD-14046F1C39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0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A7BD-B1B5-4312-8D77-0925F6FFE2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13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EFBF-93F1-42DA-B8F8-A287136CB6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4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CDF2-77A2-48E0-BC20-8725E9BB5E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54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9F8B-BF8C-419F-991A-A316ECC9AD9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2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E49-937B-4440-BF78-C3C76C2327A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09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958-4100-4638-ADB4-FDA078A47F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1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88E2-D91A-44BC-94D8-08C446D0156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2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E6A-FE72-40A6-9466-24553E258D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82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C8C9-BE9E-43FF-8FA8-F76ADE6291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24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1EAE-1D3F-4C73-A50C-7D38A984B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89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7760-6412-4AFD-96CD-14046F1C39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7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A7BD-B1B5-4312-8D77-0925F6FFE2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57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EFBF-93F1-42DA-B8F8-A287136CB6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05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CDF2-77A2-48E0-BC20-8725E9BB5E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18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9F8B-BF8C-419F-991A-A316ECC9AD9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3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E49-937B-4440-BF78-C3C76C2327A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4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9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0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05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D9AB-45C8-4DF6-AAB1-E44AC6E0E535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C896-2CE0-49F1-8FB5-21F317F22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07E4-1F05-45BC-8911-67C6893EFD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865F-CF74-4C10-8F5D-B9C22475E0A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0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F381-50E9-4242-AEBE-A6013A48B5E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3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F381-50E9-4242-AEBE-A6013A48B5E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应用新</a:t>
            </a:r>
            <a:r>
              <a:rPr lang="zh-CN" altLang="en-US" dirty="0" smtClean="0"/>
              <a:t>进展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JUNO-TAO&amp;GECAM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999" y="3602038"/>
            <a:ext cx="7714561" cy="1655762"/>
          </a:xfrm>
        </p:spPr>
        <p:txBody>
          <a:bodyPr>
            <a:normAutofit fontScale="77500" lnSpcReduction="20000"/>
          </a:bodyPr>
          <a:lstStyle/>
          <a:p>
            <a:endParaRPr lang="en-US" altLang="zh-CN" dirty="0" smtClean="0"/>
          </a:p>
          <a:p>
            <a:r>
              <a:rPr lang="zh-CN" altLang="en-US" dirty="0"/>
              <a:t>孙希磊</a:t>
            </a:r>
            <a:endParaRPr lang="en-US" altLang="zh-CN" dirty="0"/>
          </a:p>
          <a:p>
            <a:r>
              <a:rPr lang="zh-CN" altLang="en-US" dirty="0"/>
              <a:t>中科院高能所</a:t>
            </a:r>
            <a:endParaRPr lang="en-US" altLang="zh-CN" dirty="0"/>
          </a:p>
          <a:p>
            <a:r>
              <a:rPr lang="zh-CN" altLang="en-US" dirty="0"/>
              <a:t>核探测与核电子学</a:t>
            </a:r>
            <a:r>
              <a:rPr lang="en-US" altLang="zh-CN" dirty="0"/>
              <a:t>&amp;</a:t>
            </a:r>
            <a:r>
              <a:rPr lang="zh-CN" altLang="en-US" dirty="0"/>
              <a:t>核物理重点实验室</a:t>
            </a:r>
            <a:r>
              <a:rPr lang="zh-CN" altLang="en-US" dirty="0" smtClean="0"/>
              <a:t>年会</a:t>
            </a:r>
            <a:endParaRPr lang="en-US" altLang="zh-CN" dirty="0" smtClean="0"/>
          </a:p>
          <a:p>
            <a:r>
              <a:rPr lang="zh-CN" altLang="en-US" dirty="0"/>
              <a:t>合肥</a:t>
            </a:r>
            <a:r>
              <a:rPr lang="en-US" altLang="zh-CN" dirty="0" smtClean="0"/>
              <a:t>2019.4.23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19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Dark noise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4100"/>
            <a:ext cx="4673861" cy="326350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29" y="2125267"/>
            <a:ext cx="4888871" cy="34136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7644" y="4574116"/>
            <a:ext cx="1978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i="1" dirty="0">
                <a:solidFill>
                  <a:srgbClr val="FF0000"/>
                </a:solidFill>
              </a:rPr>
              <a:t>Preliminary</a:t>
            </a:r>
            <a:endParaRPr lang="zh-CN" altLang="en-US" sz="1350" i="1" dirty="0">
              <a:solidFill>
                <a:srgbClr val="FF0000"/>
              </a:solidFill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6021506" y="4574116"/>
            <a:ext cx="1978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i="1" dirty="0">
                <a:solidFill>
                  <a:srgbClr val="FF0000"/>
                </a:solidFill>
              </a:rPr>
              <a:t>Preliminary</a:t>
            </a:r>
            <a:endParaRPr lang="zh-CN" altLang="en-US" sz="1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4705"/>
            <a:ext cx="7886700" cy="593735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resolution and SNR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667"/>
            <a:ext cx="4857690" cy="3391861"/>
          </a:xfr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15" y="2036667"/>
            <a:ext cx="4930486" cy="3442690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234942" y="4475834"/>
            <a:ext cx="1978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i="1" dirty="0">
                <a:solidFill>
                  <a:srgbClr val="FF0000"/>
                </a:solidFill>
              </a:rPr>
              <a:t>Preliminary</a:t>
            </a:r>
            <a:endParaRPr lang="zh-CN" altLang="en-US" sz="1350" i="1" dirty="0">
              <a:solidFill>
                <a:srgbClr val="FF0000"/>
              </a:solidFill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5908128" y="4475834"/>
            <a:ext cx="1978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i="1" dirty="0">
                <a:solidFill>
                  <a:srgbClr val="FF0000"/>
                </a:solidFill>
              </a:rPr>
              <a:t>Preliminary</a:t>
            </a:r>
            <a:endParaRPr lang="zh-CN" altLang="en-US" sz="1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9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" y="2689929"/>
            <a:ext cx="4770002" cy="33306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11" y="1405009"/>
            <a:ext cx="2255563" cy="16224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31" y="857250"/>
            <a:ext cx="7886700" cy="547758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Sampling Rate VS Energy resolution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74" y="3282967"/>
            <a:ext cx="3783341" cy="26417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6" y="1405009"/>
            <a:ext cx="2255564" cy="16224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28621" y="1513298"/>
            <a:ext cx="35570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1G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S/s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SensL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to 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 </a:t>
            </a:r>
          </a:p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sample rate results</a:t>
            </a:r>
            <a:endParaRPr lang="zh-CN" altLang="en-US" sz="13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1202" y="2079858"/>
            <a:ext cx="3399392" cy="1546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Contribution to energy resolution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GS/s, 19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%/sqrt(4000)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=0.3%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 MS/s,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%/sqrt(4000)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=0.38%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40MS/s, 32%/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sqrt(4000)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=0.51%</a:t>
            </a:r>
          </a:p>
          <a:p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MPPC should have better performance</a:t>
            </a:r>
          </a:p>
          <a:p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8820" y="2314085"/>
            <a:ext cx="655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1 GS/s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53594" y="2338565"/>
            <a:ext cx="8669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100 MS/s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1128820" y="5161634"/>
            <a:ext cx="1978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i="1" dirty="0">
                <a:solidFill>
                  <a:srgbClr val="FF0000"/>
                </a:solidFill>
              </a:rPr>
              <a:t>Preliminary</a:t>
            </a:r>
            <a:endParaRPr lang="zh-CN" altLang="en-US" sz="1350" i="1" dirty="0">
              <a:solidFill>
                <a:srgbClr val="FF0000"/>
              </a:solidFill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6021114" y="5161634"/>
            <a:ext cx="1978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i="1" dirty="0">
                <a:solidFill>
                  <a:srgbClr val="FF0000"/>
                </a:solidFill>
              </a:rPr>
              <a:t>Preliminary</a:t>
            </a:r>
            <a:endParaRPr lang="zh-CN" altLang="en-US" sz="1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>
            <a:extLst>
              <a:ext uri="{FF2B5EF4-FFF2-40B4-BE49-F238E27FC236}">
                <a16:creationId xmlns:a16="http://schemas.microsoft.com/office/drawing/2014/main" xmlns="" id="{E6E63A93-7193-48FC-9ADF-4C82F6CDFE10}"/>
              </a:ext>
            </a:extLst>
          </p:cNvPr>
          <p:cNvSpPr txBox="1"/>
          <p:nvPr/>
        </p:nvSpPr>
        <p:spPr>
          <a:xfrm rot="5400000">
            <a:off x="556447" y="2493948"/>
            <a:ext cx="5245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</a:rPr>
              <a:t>……</a:t>
            </a:r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xmlns="" id="{1F4F1EEB-0F73-4017-BDB4-0ADA42189708}"/>
              </a:ext>
            </a:extLst>
          </p:cNvPr>
          <p:cNvSpPr/>
          <p:nvPr/>
        </p:nvSpPr>
        <p:spPr>
          <a:xfrm>
            <a:off x="2981112" y="2290323"/>
            <a:ext cx="1425521" cy="615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Low-Level</a:t>
            </a:r>
          </a:p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Buffer Card 1</a:t>
            </a:r>
            <a:endParaRPr lang="zh-CN" altLang="en-US" sz="1050" b="1" u="sng" dirty="0">
              <a:solidFill>
                <a:prstClr val="white"/>
              </a:solidFill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xmlns="" id="{3C2C8CE6-51D2-49F8-A409-E684404873B2}"/>
              </a:ext>
            </a:extLst>
          </p:cNvPr>
          <p:cNvSpPr/>
          <p:nvPr/>
        </p:nvSpPr>
        <p:spPr>
          <a:xfrm>
            <a:off x="4998721" y="2291695"/>
            <a:ext cx="970385" cy="177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High-Level Buffer Card</a:t>
            </a:r>
            <a:endParaRPr lang="zh-CN" altLang="en-US" sz="1050" b="1" u="sng" dirty="0">
              <a:solidFill>
                <a:prstClr val="white"/>
              </a:solidFill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xmlns="" id="{1FE04F42-2EFC-4D70-824B-B13A8DB6B4EC}"/>
              </a:ext>
            </a:extLst>
          </p:cNvPr>
          <p:cNvSpPr/>
          <p:nvPr/>
        </p:nvSpPr>
        <p:spPr>
          <a:xfrm>
            <a:off x="2987047" y="3469573"/>
            <a:ext cx="1425521" cy="593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Low-Level</a:t>
            </a:r>
          </a:p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Buffer Card 32</a:t>
            </a:r>
            <a:endParaRPr lang="zh-CN" altLang="en-US" sz="1050" b="1" u="sng" dirty="0">
              <a:solidFill>
                <a:prstClr val="white"/>
              </a:solidFill>
            </a:endParaRPr>
          </a:p>
        </p:txBody>
      </p:sp>
      <p:cxnSp>
        <p:nvCxnSpPr>
          <p:cNvPr id="134" name="连接符: 肘形 133">
            <a:extLst>
              <a:ext uri="{FF2B5EF4-FFF2-40B4-BE49-F238E27FC236}">
                <a16:creationId xmlns:a16="http://schemas.microsoft.com/office/drawing/2014/main" xmlns="" id="{DCBA9811-932B-427D-ADF5-F4E04EE57460}"/>
              </a:ext>
            </a:extLst>
          </p:cNvPr>
          <p:cNvCxnSpPr/>
          <p:nvPr/>
        </p:nvCxnSpPr>
        <p:spPr>
          <a:xfrm>
            <a:off x="1655569" y="1682883"/>
            <a:ext cx="1289585" cy="72688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连接符: 肘形 135">
            <a:extLst>
              <a:ext uri="{FF2B5EF4-FFF2-40B4-BE49-F238E27FC236}">
                <a16:creationId xmlns:a16="http://schemas.microsoft.com/office/drawing/2014/main" xmlns="" id="{B143EDB4-2D0C-403C-863E-50515E9E2F99}"/>
              </a:ext>
            </a:extLst>
          </p:cNvPr>
          <p:cNvCxnSpPr>
            <a:cxnSpLocks/>
          </p:cNvCxnSpPr>
          <p:nvPr/>
        </p:nvCxnSpPr>
        <p:spPr>
          <a:xfrm flipV="1">
            <a:off x="1687795" y="2813673"/>
            <a:ext cx="1257359" cy="89859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矩形 142">
            <a:extLst>
              <a:ext uri="{FF2B5EF4-FFF2-40B4-BE49-F238E27FC236}">
                <a16:creationId xmlns:a16="http://schemas.microsoft.com/office/drawing/2014/main" xmlns="" id="{6FC3A962-DC81-4AD7-9AE9-728F9EDECF61}"/>
              </a:ext>
            </a:extLst>
          </p:cNvPr>
          <p:cNvSpPr/>
          <p:nvPr/>
        </p:nvSpPr>
        <p:spPr>
          <a:xfrm>
            <a:off x="6381139" y="2274399"/>
            <a:ext cx="2119657" cy="178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PC Motherboard</a:t>
            </a:r>
            <a:endParaRPr lang="zh-CN" altLang="en-US" sz="1050" b="1" u="sng" dirty="0">
              <a:solidFill>
                <a:prstClr val="white"/>
              </a:solidFill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xmlns="" id="{F6DFC9FF-7FE4-4F37-9C5D-0D5A66D1D2E0}"/>
              </a:ext>
            </a:extLst>
          </p:cNvPr>
          <p:cNvSpPr/>
          <p:nvPr/>
        </p:nvSpPr>
        <p:spPr>
          <a:xfrm>
            <a:off x="7312874" y="3583453"/>
            <a:ext cx="1100469" cy="2576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PCIe slot </a:t>
            </a:r>
            <a:endParaRPr lang="zh-CN" altLang="en-US" sz="1050" b="1" u="sng" dirty="0">
              <a:solidFill>
                <a:prstClr val="white"/>
              </a:solidFill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xmlns="" id="{99CB5467-13F4-4AB1-A0F2-8DE411D4173F}"/>
              </a:ext>
            </a:extLst>
          </p:cNvPr>
          <p:cNvSpPr/>
          <p:nvPr/>
        </p:nvSpPr>
        <p:spPr>
          <a:xfrm>
            <a:off x="6389671" y="2290322"/>
            <a:ext cx="979999" cy="6042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GPU Card</a:t>
            </a:r>
            <a:endParaRPr lang="zh-CN" altLang="en-US" sz="1050" b="1" u="sng" dirty="0">
              <a:solidFill>
                <a:prstClr val="white"/>
              </a:solidFill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1832915D-B901-4465-8AFB-1C87F51A161B}"/>
              </a:ext>
            </a:extLst>
          </p:cNvPr>
          <p:cNvSpPr/>
          <p:nvPr/>
        </p:nvSpPr>
        <p:spPr>
          <a:xfrm>
            <a:off x="6388138" y="3418355"/>
            <a:ext cx="953099" cy="587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prstClr val="white"/>
                </a:solidFill>
              </a:rPr>
              <a:t>32-Ch High speed LVDS</a:t>
            </a:r>
            <a:endParaRPr lang="zh-CN" altLang="en-US" sz="1050" u="sng" dirty="0">
              <a:solidFill>
                <a:prstClr val="white"/>
              </a:solidFill>
            </a:endParaRPr>
          </a:p>
        </p:txBody>
      </p:sp>
      <p:sp>
        <p:nvSpPr>
          <p:cNvPr id="148" name="箭头: 上下 147">
            <a:extLst>
              <a:ext uri="{FF2B5EF4-FFF2-40B4-BE49-F238E27FC236}">
                <a16:creationId xmlns:a16="http://schemas.microsoft.com/office/drawing/2014/main" xmlns="" id="{1DA85045-206A-4497-8C65-BA6279FA8852}"/>
              </a:ext>
            </a:extLst>
          </p:cNvPr>
          <p:cNvSpPr/>
          <p:nvPr/>
        </p:nvSpPr>
        <p:spPr>
          <a:xfrm>
            <a:off x="8089641" y="2734277"/>
            <a:ext cx="174949" cy="794178"/>
          </a:xfrm>
          <a:prstGeom prst="up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sp>
        <p:nvSpPr>
          <p:cNvPr id="150" name="箭头: 左右 149">
            <a:extLst>
              <a:ext uri="{FF2B5EF4-FFF2-40B4-BE49-F238E27FC236}">
                <a16:creationId xmlns:a16="http://schemas.microsoft.com/office/drawing/2014/main" xmlns="" id="{05351E11-1489-4B5C-83DE-19D6038F19F2}"/>
              </a:ext>
            </a:extLst>
          </p:cNvPr>
          <p:cNvSpPr/>
          <p:nvPr/>
        </p:nvSpPr>
        <p:spPr>
          <a:xfrm>
            <a:off x="4406633" y="2477623"/>
            <a:ext cx="571514" cy="227089"/>
          </a:xfrm>
          <a:prstGeom prst="left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xmlns="" id="{AD2631F1-8830-4EC4-86A6-3104D846A916}"/>
              </a:ext>
            </a:extLst>
          </p:cNvPr>
          <p:cNvSpPr txBox="1"/>
          <p:nvPr/>
        </p:nvSpPr>
        <p:spPr>
          <a:xfrm rot="5400000">
            <a:off x="3477689" y="3104454"/>
            <a:ext cx="4990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</a:rPr>
              <a:t>……</a:t>
            </a:r>
            <a:endParaRPr lang="zh-CN" altLang="en-US" sz="1350" dirty="0">
              <a:solidFill>
                <a:prstClr val="black"/>
              </a:solidFill>
            </a:endParaRPr>
          </a:p>
        </p:txBody>
      </p:sp>
      <p:pic>
        <p:nvPicPr>
          <p:cNvPr id="168" name="图片 167">
            <a:extLst>
              <a:ext uri="{FF2B5EF4-FFF2-40B4-BE49-F238E27FC236}">
                <a16:creationId xmlns:a16="http://schemas.microsoft.com/office/drawing/2014/main" xmlns="" id="{20289053-86C1-4544-B728-0780F8CF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091"/>
            <a:ext cx="2560542" cy="877900"/>
          </a:xfrm>
          <a:prstGeom prst="rect">
            <a:avLst/>
          </a:prstGeom>
        </p:spPr>
      </p:pic>
      <p:pic>
        <p:nvPicPr>
          <p:cNvPr id="185" name="图片 184">
            <a:extLst>
              <a:ext uri="{FF2B5EF4-FFF2-40B4-BE49-F238E27FC236}">
                <a16:creationId xmlns:a16="http://schemas.microsoft.com/office/drawing/2014/main" xmlns="" id="{9297CCCE-308C-4410-A6C0-623AAC80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" y="3238278"/>
            <a:ext cx="2601694" cy="877900"/>
          </a:xfrm>
          <a:prstGeom prst="rect">
            <a:avLst/>
          </a:prstGeom>
        </p:spPr>
      </p:pic>
      <p:sp>
        <p:nvSpPr>
          <p:cNvPr id="186" name="文本框 185">
            <a:extLst>
              <a:ext uri="{FF2B5EF4-FFF2-40B4-BE49-F238E27FC236}">
                <a16:creationId xmlns:a16="http://schemas.microsoft.com/office/drawing/2014/main" xmlns="" id="{AE28CC9E-AD81-46E3-BB66-705F6EDCFF26}"/>
              </a:ext>
            </a:extLst>
          </p:cNvPr>
          <p:cNvSpPr txBox="1"/>
          <p:nvPr/>
        </p:nvSpPr>
        <p:spPr>
          <a:xfrm>
            <a:off x="4919659" y="3427406"/>
            <a:ext cx="14737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</a:rPr>
              <a:t>Global trigger</a:t>
            </a:r>
            <a:endParaRPr lang="zh-CN" altLang="en-US" sz="1350" dirty="0">
              <a:solidFill>
                <a:prstClr val="black"/>
              </a:solidFill>
            </a:endParaRPr>
          </a:p>
          <a:p>
            <a:r>
              <a:rPr lang="en-US" altLang="zh-CN" sz="1350" dirty="0">
                <a:solidFill>
                  <a:prstClr val="black"/>
                </a:solidFill>
              </a:rPr>
              <a:t>Global clock</a:t>
            </a:r>
          </a:p>
          <a:p>
            <a:r>
              <a:rPr lang="en-US" altLang="zh-CN" sz="1350" dirty="0">
                <a:solidFill>
                  <a:prstClr val="black"/>
                </a:solidFill>
              </a:rPr>
              <a:t>Power supply</a:t>
            </a:r>
            <a:endParaRPr lang="en-US" altLang="zh-CN" sz="1350" dirty="0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6" y="4322630"/>
            <a:ext cx="2700871" cy="1638529"/>
          </a:xfrm>
          <a:prstGeom prst="rect">
            <a:avLst/>
          </a:prstGeom>
        </p:spPr>
      </p:pic>
      <p:sp>
        <p:nvSpPr>
          <p:cNvPr id="26" name="箭头: 左右 149">
            <a:extLst>
              <a:ext uri="{FF2B5EF4-FFF2-40B4-BE49-F238E27FC236}">
                <a16:creationId xmlns:a16="http://schemas.microsoft.com/office/drawing/2014/main" xmlns="" id="{05351E11-1489-4B5C-83DE-19D6038F19F2}"/>
              </a:ext>
            </a:extLst>
          </p:cNvPr>
          <p:cNvSpPr/>
          <p:nvPr/>
        </p:nvSpPr>
        <p:spPr>
          <a:xfrm>
            <a:off x="5976426" y="3564878"/>
            <a:ext cx="404391" cy="294786"/>
          </a:xfrm>
          <a:prstGeom prst="left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箭头: 左右 149">
            <a:extLst>
              <a:ext uri="{FF2B5EF4-FFF2-40B4-BE49-F238E27FC236}">
                <a16:creationId xmlns:a16="http://schemas.microsoft.com/office/drawing/2014/main" xmlns="" id="{05351E11-1489-4B5C-83DE-19D6038F19F2}"/>
              </a:ext>
            </a:extLst>
          </p:cNvPr>
          <p:cNvSpPr/>
          <p:nvPr/>
        </p:nvSpPr>
        <p:spPr>
          <a:xfrm>
            <a:off x="4419888" y="3636390"/>
            <a:ext cx="571514" cy="227089"/>
          </a:xfrm>
          <a:prstGeom prst="left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F6DFC9FF-7FE4-4F37-9C5D-0D5A66D1D2E0}"/>
              </a:ext>
            </a:extLst>
          </p:cNvPr>
          <p:cNvSpPr/>
          <p:nvPr/>
        </p:nvSpPr>
        <p:spPr>
          <a:xfrm>
            <a:off x="7369670" y="2462350"/>
            <a:ext cx="1100469" cy="2576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u="sng" dirty="0">
                <a:solidFill>
                  <a:prstClr val="white"/>
                </a:solidFill>
              </a:rPr>
              <a:t>PCIe slot </a:t>
            </a:r>
            <a:endParaRPr lang="zh-CN" altLang="en-US" sz="1050" b="1" u="sng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7804" y="2686402"/>
            <a:ext cx="10522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prstClr val="black"/>
                </a:solidFill>
              </a:rPr>
              <a:t>Local trigger</a:t>
            </a:r>
          </a:p>
        </p:txBody>
      </p:sp>
      <p:sp>
        <p:nvSpPr>
          <p:cNvPr id="31" name="矩形 30"/>
          <p:cNvSpPr/>
          <p:nvPr/>
        </p:nvSpPr>
        <p:spPr>
          <a:xfrm>
            <a:off x="1877915" y="4743714"/>
            <a:ext cx="423216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 array + </a:t>
            </a:r>
            <a:r>
              <a:rPr lang="en-US" altLang="zh-CN" sz="135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PreAmp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4000</a:t>
            </a:r>
          </a:p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-Ch ADC boards: 1024</a:t>
            </a:r>
          </a:p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-level data buffer boards: 32</a:t>
            </a:r>
          </a:p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-level data buffer boards: 1</a:t>
            </a:r>
          </a:p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32-Ch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LVDS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capture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card: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graphics cards: 1</a:t>
            </a:r>
          </a:p>
          <a:p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Dell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workstation computers: 1</a:t>
            </a: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103506" y="859278"/>
            <a:ext cx="7886700" cy="4100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Acquisition scheme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6236" y="1885759"/>
            <a:ext cx="1658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</a:rPr>
              <a:t>ADC 100MS/s 12bit</a:t>
            </a:r>
          </a:p>
          <a:p>
            <a:r>
              <a:rPr lang="en-US" altLang="zh-CN" sz="1350" dirty="0">
                <a:solidFill>
                  <a:prstClr val="black"/>
                </a:solidFill>
              </a:rPr>
              <a:t>FPGA 100Mbps</a:t>
            </a:r>
          </a:p>
          <a:p>
            <a:r>
              <a:rPr lang="en-US" altLang="zh-CN" sz="1350" dirty="0" err="1">
                <a:solidFill>
                  <a:prstClr val="black"/>
                </a:solidFill>
              </a:rPr>
              <a:t>Charge&amp;T</a:t>
            </a:r>
            <a:endParaRPr lang="en-US" altLang="zh-CN" sz="1350" dirty="0">
              <a:solidFill>
                <a:prstClr val="black"/>
              </a:solidFill>
            </a:endParaRPr>
          </a:p>
          <a:p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90555" y="5227081"/>
            <a:ext cx="79220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</a:rPr>
              <a:t>4096 </a:t>
            </a:r>
            <a:r>
              <a:rPr lang="en-US" altLang="zh-CN" sz="1350" dirty="0" err="1">
                <a:solidFill>
                  <a:prstClr val="black"/>
                </a:solidFill>
              </a:rPr>
              <a:t>ch</a:t>
            </a:r>
            <a:endParaRPr lang="en-US" altLang="zh-CN" sz="1350" dirty="0">
              <a:solidFill>
                <a:prstClr val="black"/>
              </a:solidFill>
            </a:endParaRPr>
          </a:p>
          <a:p>
            <a:r>
              <a:rPr lang="en-US" altLang="zh-CN" sz="1350" dirty="0">
                <a:solidFill>
                  <a:prstClr val="black"/>
                </a:solidFill>
              </a:rPr>
              <a:t>1 million</a:t>
            </a:r>
          </a:p>
          <a:p>
            <a:r>
              <a:rPr lang="en-US" altLang="zh-CN" sz="1350" dirty="0">
                <a:solidFill>
                  <a:prstClr val="black"/>
                </a:solidFill>
              </a:rPr>
              <a:t> RMB</a:t>
            </a:r>
          </a:p>
        </p:txBody>
      </p:sp>
      <p:sp>
        <p:nvSpPr>
          <p:cNvPr id="10" name="右大括号 9"/>
          <p:cNvSpPr/>
          <p:nvPr/>
        </p:nvSpPr>
        <p:spPr>
          <a:xfrm>
            <a:off x="5050591" y="4942550"/>
            <a:ext cx="275489" cy="124728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79703" y="4040167"/>
            <a:ext cx="7192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</a:rPr>
              <a:t>22Gbps</a:t>
            </a:r>
            <a:endParaRPr lang="en-US" altLang="zh-CN" sz="1350" dirty="0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77" y="864213"/>
            <a:ext cx="3023336" cy="76553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865692" y="1344416"/>
            <a:ext cx="2784758" cy="734384"/>
            <a:chOff x="5023443" y="658975"/>
            <a:chExt cx="3713010" cy="979179"/>
          </a:xfrm>
        </p:grpSpPr>
        <p:grpSp>
          <p:nvGrpSpPr>
            <p:cNvPr id="6" name="组合 5"/>
            <p:cNvGrpSpPr/>
            <p:nvPr/>
          </p:nvGrpSpPr>
          <p:grpSpPr>
            <a:xfrm>
              <a:off x="6206269" y="658975"/>
              <a:ext cx="980040" cy="463145"/>
              <a:chOff x="5068657" y="783967"/>
              <a:chExt cx="980040" cy="463145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5068657" y="783967"/>
                <a:ext cx="829647" cy="46314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068657" y="827574"/>
                <a:ext cx="98004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>
                    <a:solidFill>
                      <a:prstClr val="black"/>
                    </a:solidFill>
                  </a:rPr>
                  <a:t>High G</a:t>
                </a:r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206269" y="1175009"/>
              <a:ext cx="980040" cy="463145"/>
              <a:chOff x="5068657" y="783967"/>
              <a:chExt cx="980040" cy="463145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5068657" y="783967"/>
                <a:ext cx="829647" cy="46314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068657" y="827574"/>
                <a:ext cx="98004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>
                    <a:solidFill>
                      <a:prstClr val="black"/>
                    </a:solidFill>
                  </a:rPr>
                  <a:t>Low G</a:t>
                </a:r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7035916" y="717032"/>
              <a:ext cx="133321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1-150 </a:t>
              </a:r>
              <a:r>
                <a:rPr lang="en-US" altLang="zh-CN" sz="1350" dirty="0" err="1">
                  <a:solidFill>
                    <a:prstClr val="black"/>
                  </a:solidFill>
                </a:rPr>
                <a:t>p.e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035916" y="1204165"/>
              <a:ext cx="170053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100-20000 </a:t>
              </a:r>
              <a:r>
                <a:rPr lang="en-US" altLang="zh-CN" sz="1350" dirty="0" err="1">
                  <a:solidFill>
                    <a:prstClr val="black"/>
                  </a:solidFill>
                </a:rPr>
                <a:t>p.e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5023443" y="937305"/>
              <a:ext cx="869740" cy="463145"/>
              <a:chOff x="5068657" y="783967"/>
              <a:chExt cx="869740" cy="463145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5068657" y="783967"/>
                <a:ext cx="829647" cy="46314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5068657" y="827574"/>
                <a:ext cx="86974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>
                    <a:solidFill>
                      <a:prstClr val="black"/>
                    </a:solidFill>
                  </a:rPr>
                  <a:t>SiPM</a:t>
                </a:r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4" name="直接箭头连接符 13"/>
            <p:cNvCxnSpPr>
              <a:stCxn id="55" idx="3"/>
              <a:endCxn id="5" idx="1"/>
            </p:cNvCxnSpPr>
            <p:nvPr/>
          </p:nvCxnSpPr>
          <p:spPr>
            <a:xfrm flipV="1">
              <a:off x="5893183" y="902636"/>
              <a:ext cx="313087" cy="278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>
              <a:stCxn id="55" idx="3"/>
              <a:endCxn id="35" idx="1"/>
            </p:cNvCxnSpPr>
            <p:nvPr/>
          </p:nvCxnSpPr>
          <p:spPr>
            <a:xfrm>
              <a:off x="5893183" y="1180966"/>
              <a:ext cx="313087" cy="2256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01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49662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JUNO-TAO Summary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71169"/>
            <a:ext cx="7886700" cy="4529581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JUNO-TAO, using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SiPM instead of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PMT, goal 1.7%</a:t>
            </a:r>
          </a:p>
          <a:p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SiPM array + </a:t>
            </a:r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PreAmps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has been designed and works well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Size 5x5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Single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photon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sensitive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SensL/Hamamatsu arrays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 the requirements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resolution&lt; 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p.e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SNR&gt;7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DCR &lt;140 Hz/mm</a:t>
            </a:r>
            <a:r>
              <a:rPr lang="en-US" altLang="zh-CN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Low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Power 0.2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en-US" altLang="zh-CN" baseline="30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Acquisition 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scheme is preliminarily selected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 gain, low gain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 MS/s FADC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Two level buffer and trigger scheme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LVDS DAQ card</a:t>
            </a:r>
          </a:p>
          <a:p>
            <a:r>
              <a:rPr lang="en-US" altLang="zh-CN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General compatibility 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considerations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1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Consider the possibility of compatible </a:t>
            </a:r>
            <a:r>
              <a:rPr lang="en-US" altLang="zh-CN" sz="217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LXe</a:t>
            </a:r>
            <a:r>
              <a:rPr lang="en-US" altLang="zh-CN" sz="21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17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LAr</a:t>
            </a:r>
            <a:r>
              <a:rPr lang="en-US" altLang="zh-CN" sz="21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</a:t>
            </a:r>
            <a:endParaRPr lang="en-US" altLang="zh-CN" sz="217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403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967" cy="6858000"/>
          </a:xfrm>
        </p:spPr>
      </p:pic>
    </p:spTree>
    <p:extLst>
      <p:ext uri="{BB962C8B-B14F-4D97-AF65-F5344CB8AC3E}">
        <p14:creationId xmlns:p14="http://schemas.microsoft.com/office/powerpoint/2010/main" val="23919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030" cy="6709272"/>
          </a:xfrm>
        </p:spPr>
      </p:pic>
    </p:spTree>
    <p:extLst>
      <p:ext uri="{BB962C8B-B14F-4D97-AF65-F5344CB8AC3E}">
        <p14:creationId xmlns:p14="http://schemas.microsoft.com/office/powerpoint/2010/main" val="368696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T</a:t>
            </a:r>
            <a:r>
              <a:rPr lang="en-US" altLang="zh-CN" b="1" dirty="0" smtClean="0"/>
              <a:t>he </a:t>
            </a:r>
            <a:r>
              <a:rPr lang="en-US" altLang="zh-CN" b="1" dirty="0"/>
              <a:t>new era of gravitational </a:t>
            </a:r>
            <a:r>
              <a:rPr lang="en-US" altLang="zh-CN" b="1" dirty="0" smtClean="0"/>
              <a:t>wave multi-messenger </a:t>
            </a:r>
            <a:r>
              <a:rPr lang="en-US" altLang="zh-CN" b="1" dirty="0"/>
              <a:t>astronomy</a:t>
            </a:r>
            <a:endParaRPr lang="zh-CN" altLang="en-US" b="1" dirty="0"/>
          </a:p>
        </p:txBody>
      </p:sp>
      <p:sp>
        <p:nvSpPr>
          <p:cNvPr id="4" name="object 6"/>
          <p:cNvSpPr/>
          <p:nvPr/>
        </p:nvSpPr>
        <p:spPr>
          <a:xfrm>
            <a:off x="662055" y="1194488"/>
            <a:ext cx="4222875" cy="5532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15"/>
          <p:cNvSpPr/>
          <p:nvPr/>
        </p:nvSpPr>
        <p:spPr>
          <a:xfrm>
            <a:off x="4904706" y="3960707"/>
            <a:ext cx="2187021" cy="150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12"/>
          <p:cNvSpPr/>
          <p:nvPr/>
        </p:nvSpPr>
        <p:spPr>
          <a:xfrm>
            <a:off x="5633270" y="2177492"/>
            <a:ext cx="3231768" cy="1732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6601447" y="850081"/>
            <a:ext cx="1295414" cy="1304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2321" y="6491578"/>
            <a:ext cx="141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GW17081</a:t>
            </a:r>
            <a:r>
              <a:rPr lang="en-US" altLang="zh-CN" b="1" spc="-10" dirty="0">
                <a:solidFill>
                  <a:prstClr val="black"/>
                </a:solidFill>
              </a:rPr>
              <a:t>7A</a:t>
            </a:r>
            <a:r>
              <a:rPr lang="en-US" altLang="zh-CN" spc="-10" dirty="0">
                <a:solidFill>
                  <a:prstClr val="black"/>
                </a:solidFill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86274" y="4312862"/>
            <a:ext cx="658152" cy="762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064012" y="5902578"/>
            <a:ext cx="982002" cy="58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4"/>
          <p:cNvSpPr/>
          <p:nvPr/>
        </p:nvSpPr>
        <p:spPr>
          <a:xfrm>
            <a:off x="4904706" y="5553846"/>
            <a:ext cx="1724116" cy="1238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65049" y="4280256"/>
            <a:ext cx="1130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4</a:t>
            </a:r>
            <a:r>
              <a:rPr lang="el-GR" altLang="zh-CN" b="1" dirty="0">
                <a:solidFill>
                  <a:prstClr val="black"/>
                </a:solidFill>
              </a:rPr>
              <a:t>π</a:t>
            </a:r>
            <a:endParaRPr lang="en-US" altLang="zh-CN" b="1" dirty="0">
              <a:solidFill>
                <a:prstClr val="black"/>
              </a:solidFill>
            </a:endParaRPr>
          </a:p>
          <a:p>
            <a:r>
              <a:rPr lang="en-US" altLang="zh-CN" b="1" dirty="0">
                <a:solidFill>
                  <a:prstClr val="black"/>
                </a:solidFill>
              </a:rPr>
              <a:t>ears</a:t>
            </a:r>
          </a:p>
          <a:p>
            <a:r>
              <a:rPr lang="en-US" altLang="zh-CN" b="1" dirty="0">
                <a:solidFill>
                  <a:prstClr val="black"/>
                </a:solidFill>
              </a:rPr>
              <a:t>is ready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6781802" y="6154228"/>
            <a:ext cx="383247" cy="15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65049" y="5657671"/>
            <a:ext cx="1229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Need a new </a:t>
            </a:r>
          </a:p>
          <a:p>
            <a:r>
              <a:rPr lang="en-US" altLang="zh-CN" b="1" dirty="0">
                <a:solidFill>
                  <a:prstClr val="black"/>
                </a:solidFill>
              </a:rPr>
              <a:t>4</a:t>
            </a:r>
            <a:r>
              <a:rPr lang="el-GR" altLang="zh-CN" b="1" dirty="0">
                <a:solidFill>
                  <a:prstClr val="black"/>
                </a:solidFill>
              </a:rPr>
              <a:t>π</a:t>
            </a:r>
            <a:r>
              <a:rPr lang="en-US" altLang="zh-CN" b="1" dirty="0">
                <a:solidFill>
                  <a:prstClr val="black"/>
                </a:solidFill>
              </a:rPr>
              <a:t> eyes</a:t>
            </a:r>
          </a:p>
          <a:p>
            <a:r>
              <a:rPr lang="en-US" altLang="zh-CN" sz="2400" b="1" dirty="0">
                <a:solidFill>
                  <a:srgbClr val="00B050"/>
                </a:solidFill>
              </a:rPr>
              <a:t>GECAM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4571" y="6446391"/>
            <a:ext cx="288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5725"/>
            <a:r>
              <a:rPr lang="en-US" altLang="zh-CN" b="1" spc="-5" dirty="0">
                <a:solidFill>
                  <a:srgbClr val="FFFF00"/>
                </a:solidFill>
                <a:latin typeface="微软雅黑"/>
                <a:cs typeface="微软雅黑"/>
              </a:rPr>
              <a:t>Fermi/GBM</a:t>
            </a:r>
            <a:endParaRPr lang="en-US" altLang="zh-CN" dirty="0">
              <a:solidFill>
                <a:prstClr val="black"/>
              </a:solidFill>
              <a:latin typeface="微软雅黑"/>
              <a:cs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81517" y="5161069"/>
            <a:ext cx="212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5725"/>
            <a:r>
              <a:rPr lang="en-US" altLang="zh-CN" b="1" spc="-5" dirty="0">
                <a:solidFill>
                  <a:srgbClr val="FFFF00"/>
                </a:solidFill>
                <a:latin typeface="微软雅黑"/>
                <a:cs typeface="微软雅黑"/>
              </a:rPr>
              <a:t>LIGO</a:t>
            </a:r>
            <a:endParaRPr lang="en-US" altLang="zh-CN" dirty="0">
              <a:solidFill>
                <a:prstClr val="black"/>
              </a:solidFill>
              <a:latin typeface="微软雅黑"/>
              <a:cs typeface="微软雅黑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88" cy="6577070"/>
          </a:xfrm>
        </p:spPr>
      </p:pic>
    </p:spTree>
    <p:extLst>
      <p:ext uri="{BB962C8B-B14F-4D97-AF65-F5344CB8AC3E}">
        <p14:creationId xmlns:p14="http://schemas.microsoft.com/office/powerpoint/2010/main" val="239026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279" y="0"/>
            <a:ext cx="7886700" cy="838658"/>
          </a:xfrm>
        </p:spPr>
        <p:txBody>
          <a:bodyPr/>
          <a:lstStyle/>
          <a:p>
            <a:r>
              <a:rPr lang="en-US" altLang="zh-CN" b="1" dirty="0"/>
              <a:t>The detectors </a:t>
            </a:r>
            <a:r>
              <a:rPr lang="en-US" altLang="zh-CN" b="1" dirty="0" smtClean="0"/>
              <a:t>solution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25" y="1223371"/>
            <a:ext cx="2710674" cy="1216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4" y="1010716"/>
            <a:ext cx="1632252" cy="31565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32057" y="691920"/>
            <a:ext cx="51558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PMT, has </a:t>
            </a:r>
            <a:r>
              <a:rPr lang="en-US" altLang="zh-CN" dirty="0">
                <a:solidFill>
                  <a:prstClr val="black"/>
                </a:solidFill>
              </a:rPr>
              <a:t>a large volume and a high operating voltage, which make it inappropriate for </a:t>
            </a:r>
            <a:r>
              <a:rPr lang="en-US" altLang="zh-CN" dirty="0">
                <a:solidFill>
                  <a:srgbClr val="FF0000"/>
                </a:solidFill>
              </a:rPr>
              <a:t>microsatellites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/>
                </a:solidFill>
              </a:rPr>
              <a:t>SiPM</a:t>
            </a:r>
            <a:r>
              <a:rPr lang="en-US" altLang="zh-CN" dirty="0">
                <a:solidFill>
                  <a:prstClr val="black"/>
                </a:solidFill>
              </a:rPr>
              <a:t>,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greatly improved over the past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size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arge </a:t>
            </a:r>
            <a:r>
              <a:rPr lang="en-US" altLang="zh-CN" dirty="0">
                <a:solidFill>
                  <a:prstClr val="black"/>
                </a:solidFill>
              </a:rPr>
              <a:t>dynamic </a:t>
            </a:r>
            <a:r>
              <a:rPr lang="en-US" altLang="zh-CN" dirty="0">
                <a:solidFill>
                  <a:prstClr val="black"/>
                </a:solidFill>
              </a:rPr>
              <a:t>range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ingle-photon sensitivity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H</a:t>
            </a:r>
            <a:r>
              <a:rPr lang="en-US" altLang="zh-CN" dirty="0">
                <a:solidFill>
                  <a:prstClr val="black"/>
                </a:solidFill>
              </a:rPr>
              <a:t>igh </a:t>
            </a:r>
            <a:r>
              <a:rPr lang="en-US" altLang="zh-CN" dirty="0">
                <a:solidFill>
                  <a:prstClr val="black"/>
                </a:solidFill>
              </a:rPr>
              <a:t>photon </a:t>
            </a:r>
            <a:r>
              <a:rPr lang="en-US" altLang="zh-CN" dirty="0">
                <a:solidFill>
                  <a:prstClr val="black"/>
                </a:solidFill>
              </a:rPr>
              <a:t>detection efficiency</a:t>
            </a:r>
            <a:endParaRPr lang="en-US" altLang="zh-CN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I</a:t>
            </a:r>
            <a:r>
              <a:rPr lang="en-US" altLang="zh-CN" dirty="0">
                <a:solidFill>
                  <a:prstClr val="black"/>
                </a:solidFill>
              </a:rPr>
              <a:t>nsusceptibility to magnetic fields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low </a:t>
            </a:r>
            <a:r>
              <a:rPr lang="en-US" altLang="zh-CN" dirty="0">
                <a:solidFill>
                  <a:prstClr val="black"/>
                </a:solidFill>
              </a:rPr>
              <a:t>power </a:t>
            </a:r>
            <a:r>
              <a:rPr lang="en-US" altLang="zh-CN" dirty="0">
                <a:solidFill>
                  <a:prstClr val="black"/>
                </a:solidFill>
              </a:rPr>
              <a:t>supply and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However, the high </a:t>
            </a:r>
            <a:r>
              <a:rPr lang="en-US" altLang="zh-CN" dirty="0">
                <a:solidFill>
                  <a:prstClr val="black"/>
                </a:solidFill>
              </a:rPr>
              <a:t>thermal-noise of </a:t>
            </a:r>
            <a:r>
              <a:rPr lang="en-US" altLang="zh-CN" dirty="0" err="1">
                <a:solidFill>
                  <a:prstClr val="black"/>
                </a:solidFill>
              </a:rPr>
              <a:t>SiPMs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~100 kHz/mm</a:t>
            </a:r>
            <a:r>
              <a:rPr lang="en-US" altLang="zh-CN" b="1" baseline="30000" dirty="0">
                <a:solidFill>
                  <a:srgbClr val="FF0000"/>
                </a:solidFill>
              </a:rPr>
              <a:t>2 </a:t>
            </a:r>
            <a:r>
              <a:rPr lang="en-US" altLang="zh-CN" dirty="0">
                <a:solidFill>
                  <a:prstClr val="black"/>
                </a:solidFill>
              </a:rPr>
              <a:t>is </a:t>
            </a:r>
            <a:r>
              <a:rPr lang="en-US" altLang="zh-CN" dirty="0">
                <a:solidFill>
                  <a:prstClr val="black"/>
                </a:solidFill>
              </a:rPr>
              <a:t>an obstacle to detect low-energy </a:t>
            </a:r>
            <a:r>
              <a:rPr lang="en-US" altLang="zh-CN" dirty="0">
                <a:solidFill>
                  <a:prstClr val="black"/>
                </a:solidFill>
              </a:rPr>
              <a:t>X-rays </a:t>
            </a:r>
            <a:r>
              <a:rPr lang="en-US" altLang="zh-CN" dirty="0">
                <a:solidFill>
                  <a:prstClr val="black"/>
                </a:solidFill>
              </a:rPr>
              <a:t>especially below 10 </a:t>
            </a:r>
            <a:r>
              <a:rPr lang="en-US" altLang="zh-CN" dirty="0" err="1">
                <a:solidFill>
                  <a:prstClr val="black"/>
                </a:solidFill>
              </a:rPr>
              <a:t>keV</a:t>
            </a:r>
            <a:r>
              <a:rPr lang="en-US" altLang="zh-CN" dirty="0">
                <a:solidFill>
                  <a:prstClr val="black"/>
                </a:solidFill>
              </a:rPr>
              <a:t>.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05" y="2666772"/>
            <a:ext cx="2334552" cy="15853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" y="4834296"/>
            <a:ext cx="4042264" cy="1434892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320179" y="5783855"/>
            <a:ext cx="3360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0179" y="5020042"/>
            <a:ext cx="3360145" cy="11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0178" y="5424108"/>
            <a:ext cx="3360145" cy="110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319224" y="4702656"/>
            <a:ext cx="4781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So the high light yield </a:t>
            </a:r>
            <a:r>
              <a:rPr lang="en-US" altLang="zh-CN" dirty="0">
                <a:solidFill>
                  <a:prstClr val="black"/>
                </a:solidFill>
              </a:rPr>
              <a:t>and fast </a:t>
            </a:r>
            <a:r>
              <a:rPr lang="en-US" altLang="zh-CN" dirty="0">
                <a:solidFill>
                  <a:prstClr val="black"/>
                </a:solidFill>
              </a:rPr>
              <a:t>decay time of the scintillator are the key factors to suppress the </a:t>
            </a:r>
            <a:r>
              <a:rPr lang="en-US" altLang="zh-CN" dirty="0" err="1">
                <a:solidFill>
                  <a:prstClr val="black"/>
                </a:solidFill>
              </a:rPr>
              <a:t>SiPM’s</a:t>
            </a:r>
            <a:r>
              <a:rPr lang="en-US" altLang="zh-CN" dirty="0">
                <a:solidFill>
                  <a:prstClr val="black"/>
                </a:solidFill>
              </a:rPr>
              <a:t> noise for low </a:t>
            </a:r>
            <a:r>
              <a:rPr lang="en-US" altLang="zh-CN" dirty="0">
                <a:solidFill>
                  <a:prstClr val="black"/>
                </a:solidFill>
              </a:rPr>
              <a:t>energy X-rays detection.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LaBr3 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&gt;</a:t>
            </a:r>
            <a:r>
              <a:rPr lang="en-US" altLang="zh-CN" dirty="0">
                <a:solidFill>
                  <a:prstClr val="black"/>
                </a:solidFill>
              </a:rPr>
              <a:t>60,000 </a:t>
            </a:r>
            <a:r>
              <a:rPr lang="en-US" altLang="zh-CN" dirty="0">
                <a:solidFill>
                  <a:prstClr val="black"/>
                </a:solidFill>
              </a:rPr>
              <a:t>photons/MeV, </a:t>
            </a:r>
            <a:r>
              <a:rPr lang="en-US" altLang="zh-CN" dirty="0">
                <a:solidFill>
                  <a:prstClr val="black"/>
                </a:solidFill>
              </a:rPr>
              <a:t>fast decay time (16 ns)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19224" y="6220402"/>
            <a:ext cx="4322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prstClr val="black"/>
                </a:solidFill>
              </a:rPr>
              <a:t>SiPM</a:t>
            </a:r>
            <a:r>
              <a:rPr lang="en-US" altLang="zh-CN" sz="2800" b="1" dirty="0">
                <a:solidFill>
                  <a:prstClr val="black"/>
                </a:solidFill>
              </a:rPr>
              <a:t> + LaBr</a:t>
            </a:r>
            <a:r>
              <a:rPr lang="en-US" altLang="zh-CN" sz="2800" b="1" baseline="-25000" dirty="0">
                <a:solidFill>
                  <a:prstClr val="black"/>
                </a:solidFill>
              </a:rPr>
              <a:t>3</a:t>
            </a:r>
            <a:r>
              <a:rPr lang="en-US" altLang="zh-CN" sz="2800" b="1" dirty="0">
                <a:solidFill>
                  <a:prstClr val="black"/>
                </a:solidFill>
              </a:rPr>
              <a:t> is the solution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2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介绍</a:t>
            </a:r>
            <a:endParaRPr lang="en-US" altLang="zh-CN" dirty="0" smtClean="0"/>
          </a:p>
          <a:p>
            <a:r>
              <a:rPr lang="en-US" altLang="zh-CN" dirty="0"/>
              <a:t>JUNO-TAO</a:t>
            </a:r>
            <a:r>
              <a:rPr lang="zh-CN" altLang="en-US" dirty="0"/>
              <a:t>应用</a:t>
            </a:r>
            <a:endParaRPr lang="en-US" altLang="zh-CN" dirty="0"/>
          </a:p>
          <a:p>
            <a:r>
              <a:rPr lang="en-US" altLang="zh-CN" dirty="0" smtClean="0"/>
              <a:t>GECAM</a:t>
            </a:r>
            <a:r>
              <a:rPr lang="zh-CN" altLang="en-US" dirty="0" smtClean="0"/>
              <a:t>应用</a:t>
            </a:r>
            <a:endParaRPr lang="en-US" altLang="zh-CN" dirty="0" smtClean="0"/>
          </a:p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206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85577"/>
            <a:ext cx="7886700" cy="637409"/>
          </a:xfrm>
        </p:spPr>
        <p:txBody>
          <a:bodyPr/>
          <a:lstStyle/>
          <a:p>
            <a:r>
              <a:rPr lang="en-US" altLang="zh-CN" b="1" dirty="0" smtClean="0"/>
              <a:t>The detector structure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1360"/>
            <a:ext cx="5949108" cy="1851581"/>
          </a:xfrm>
        </p:spPr>
      </p:pic>
      <p:sp>
        <p:nvSpPr>
          <p:cNvPr id="8" name="文本框 7"/>
          <p:cNvSpPr txBox="1"/>
          <p:nvPr/>
        </p:nvSpPr>
        <p:spPr>
          <a:xfrm>
            <a:off x="6577758" y="1558486"/>
            <a:ext cx="239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</a:t>
            </a:r>
            <a:r>
              <a:rPr lang="en-US" altLang="zh-CN" dirty="0">
                <a:solidFill>
                  <a:prstClr val="black"/>
                </a:solidFill>
              </a:rPr>
              <a:t>ransmission ~80% for 5 </a:t>
            </a:r>
            <a:r>
              <a:rPr lang="en-US" altLang="zh-CN" dirty="0" err="1">
                <a:solidFill>
                  <a:prstClr val="black"/>
                </a:solidFill>
              </a:rPr>
              <a:t>keV</a:t>
            </a:r>
            <a:r>
              <a:rPr lang="en-US" altLang="zh-CN" dirty="0">
                <a:solidFill>
                  <a:prstClr val="black"/>
                </a:solidFill>
              </a:rPr>
              <a:t> X-rays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absorption efficiency &gt;35% for </a:t>
            </a:r>
            <a:r>
              <a:rPr lang="en-US" altLang="zh-CN" dirty="0">
                <a:solidFill>
                  <a:prstClr val="black"/>
                </a:solidFill>
              </a:rPr>
              <a:t>1MeV gamma</a:t>
            </a:r>
            <a:endParaRPr lang="zh-CN" altLang="en-US" dirty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1" y="3410067"/>
            <a:ext cx="6770725" cy="335429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6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44"/>
          </a:xfrm>
        </p:spPr>
        <p:txBody>
          <a:bodyPr/>
          <a:lstStyle/>
          <a:p>
            <a:r>
              <a:rPr lang="en-US" altLang="zh-CN" b="1" dirty="0" smtClean="0"/>
              <a:t>The test system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0" y="1217817"/>
            <a:ext cx="8842058" cy="2290475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52" y="3635438"/>
            <a:ext cx="6438095" cy="284761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5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3" y="3575660"/>
            <a:ext cx="7533333" cy="30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98323"/>
          </a:xfrm>
        </p:spPr>
        <p:txBody>
          <a:bodyPr/>
          <a:lstStyle/>
          <a:p>
            <a:r>
              <a:rPr lang="en-US" altLang="zh-CN" b="1" dirty="0" smtClean="0"/>
              <a:t>The low energy  performance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3" y="684983"/>
            <a:ext cx="6653086" cy="26933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95757" y="3395408"/>
            <a:ext cx="9055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The typical waveform of </a:t>
            </a:r>
            <a:r>
              <a:rPr lang="en-US" altLang="zh-CN" dirty="0" err="1">
                <a:solidFill>
                  <a:prstClr val="black"/>
                </a:solidFill>
              </a:rPr>
              <a:t>of</a:t>
            </a:r>
            <a:r>
              <a:rPr lang="en-US" altLang="zh-CN" dirty="0">
                <a:solidFill>
                  <a:prstClr val="black"/>
                </a:solidFill>
              </a:rPr>
              <a:t> 5.9 </a:t>
            </a:r>
            <a:r>
              <a:rPr lang="en-US" altLang="zh-CN" dirty="0" err="1">
                <a:solidFill>
                  <a:prstClr val="black"/>
                </a:solidFill>
              </a:rPr>
              <a:t>keV</a:t>
            </a:r>
            <a:r>
              <a:rPr lang="en-US" altLang="zh-CN" dirty="0">
                <a:solidFill>
                  <a:prstClr val="black"/>
                </a:solidFill>
              </a:rPr>
              <a:t> X-rays and the dark noise of </a:t>
            </a:r>
            <a:r>
              <a:rPr lang="en-US" altLang="zh-CN" dirty="0" err="1">
                <a:solidFill>
                  <a:prstClr val="black"/>
                </a:solidFill>
              </a:rPr>
              <a:t>SiPM</a:t>
            </a:r>
            <a:r>
              <a:rPr lang="en-US" altLang="zh-CN" dirty="0">
                <a:solidFill>
                  <a:prstClr val="black"/>
                </a:solidFill>
              </a:rPr>
              <a:t> at room temperature.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98888" y="6447438"/>
            <a:ext cx="641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The spectra of Fe55 and inner radioactive sources.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582" y="220535"/>
            <a:ext cx="7886700" cy="700526"/>
          </a:xfrm>
        </p:spPr>
        <p:txBody>
          <a:bodyPr/>
          <a:lstStyle/>
          <a:p>
            <a:r>
              <a:rPr lang="en-US" altLang="zh-CN" b="1" dirty="0" smtClean="0"/>
              <a:t>Detection Efficiency of 5.9 </a:t>
            </a:r>
            <a:r>
              <a:rPr lang="en-US" altLang="zh-CN" b="1" dirty="0" err="1" smtClean="0"/>
              <a:t>keV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4157636" y="2765669"/>
            <a:ext cx="486090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700" kern="2200" dirty="0">
                <a:solidFill>
                  <a:prstClr val="black"/>
                </a:solidFill>
              </a:rPr>
              <a:t>Fe55 5.9 </a:t>
            </a:r>
            <a:r>
              <a:rPr lang="en-US" altLang="zh-CN" sz="2700" kern="2200" dirty="0" err="1">
                <a:solidFill>
                  <a:prstClr val="black"/>
                </a:solidFill>
              </a:rPr>
              <a:t>keV</a:t>
            </a:r>
            <a:endParaRPr lang="en-US" altLang="zh-CN" sz="2700" kern="2200" dirty="0">
              <a:solidFill>
                <a:prstClr val="black"/>
              </a:solidFill>
            </a:endParaRPr>
          </a:p>
          <a:p>
            <a:pPr algn="just"/>
            <a:r>
              <a:rPr lang="en-US" altLang="zh-CN" kern="2200" dirty="0">
                <a:solidFill>
                  <a:prstClr val="black"/>
                </a:solidFill>
              </a:rPr>
              <a:t>4</a:t>
            </a:r>
            <a:r>
              <a:rPr lang="el-GR" altLang="zh-CN" kern="2200" dirty="0">
                <a:solidFill>
                  <a:prstClr val="black"/>
                </a:solidFill>
              </a:rPr>
              <a:t>π</a:t>
            </a:r>
            <a:r>
              <a:rPr lang="en-US" altLang="zh-CN" kern="2200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2536 </a:t>
            </a:r>
            <a:r>
              <a:rPr lang="en-US" altLang="zh-CN" dirty="0" err="1">
                <a:solidFill>
                  <a:prstClr val="black"/>
                </a:solidFill>
              </a:rPr>
              <a:t>Bq</a:t>
            </a:r>
            <a:r>
              <a:rPr lang="en-US" altLang="zh-CN" dirty="0">
                <a:solidFill>
                  <a:prstClr val="black"/>
                </a:solidFill>
              </a:rPr>
              <a:t> in 2017</a:t>
            </a:r>
          </a:p>
          <a:p>
            <a:pPr algn="just"/>
            <a:r>
              <a:rPr lang="en-US" altLang="zh-CN" dirty="0">
                <a:solidFill>
                  <a:prstClr val="black"/>
                </a:solidFill>
              </a:rPr>
              <a:t>Face to the Be window ~2</a:t>
            </a:r>
            <a:r>
              <a:rPr lang="el-GR" altLang="zh-CN" dirty="0">
                <a:solidFill>
                  <a:prstClr val="black"/>
                </a:solidFill>
              </a:rPr>
              <a:t>π</a:t>
            </a:r>
            <a:r>
              <a:rPr lang="en-US" altLang="zh-CN" dirty="0">
                <a:solidFill>
                  <a:prstClr val="black"/>
                </a:solidFill>
              </a:rPr>
              <a:t> is 1268 </a:t>
            </a:r>
            <a:r>
              <a:rPr lang="en-US" altLang="zh-CN" dirty="0" err="1">
                <a:solidFill>
                  <a:prstClr val="black"/>
                </a:solidFill>
              </a:rPr>
              <a:t>Bq</a:t>
            </a:r>
            <a:endParaRPr lang="en-US" altLang="zh-CN" dirty="0">
              <a:solidFill>
                <a:prstClr val="black"/>
              </a:solidFill>
            </a:endParaRPr>
          </a:p>
          <a:p>
            <a:pPr algn="just"/>
            <a:r>
              <a:rPr lang="en-US" altLang="zh-CN" dirty="0">
                <a:solidFill>
                  <a:prstClr val="black"/>
                </a:solidFill>
              </a:rPr>
              <a:t>Fe55 </a:t>
            </a:r>
            <a:r>
              <a:rPr lang="en-US" altLang="zh-CN" dirty="0">
                <a:solidFill>
                  <a:prstClr val="black"/>
                </a:solidFill>
              </a:rPr>
              <a:t>+background  1170 Hz</a:t>
            </a:r>
            <a:r>
              <a:rPr lang="zh-CN" altLang="en-US" dirty="0">
                <a:solidFill>
                  <a:prstClr val="black"/>
                </a:solidFill>
              </a:rPr>
              <a:t>，</a:t>
            </a:r>
            <a:endParaRPr lang="en-US" altLang="zh-CN" dirty="0">
              <a:solidFill>
                <a:prstClr val="black"/>
              </a:solidFill>
            </a:endParaRPr>
          </a:p>
          <a:p>
            <a:pPr algn="just"/>
            <a:r>
              <a:rPr lang="en-US" altLang="zh-CN" dirty="0">
                <a:solidFill>
                  <a:prstClr val="black"/>
                </a:solidFill>
              </a:rPr>
              <a:t>Background 280 Hz</a:t>
            </a:r>
            <a:r>
              <a:rPr lang="zh-CN" altLang="en-US" dirty="0">
                <a:solidFill>
                  <a:prstClr val="black"/>
                </a:solidFill>
              </a:rPr>
              <a:t>，</a:t>
            </a:r>
            <a:endParaRPr lang="en-US" altLang="zh-CN" dirty="0">
              <a:solidFill>
                <a:prstClr val="black"/>
              </a:solidFill>
            </a:endParaRPr>
          </a:p>
          <a:p>
            <a:pPr algn="just"/>
            <a:r>
              <a:rPr lang="en-US" altLang="zh-CN" dirty="0">
                <a:solidFill>
                  <a:prstClr val="black"/>
                </a:solidFill>
              </a:rPr>
              <a:t>Fe55 count rate is 1170-280=890 </a:t>
            </a:r>
            <a:r>
              <a:rPr lang="en-US" altLang="zh-CN" dirty="0">
                <a:solidFill>
                  <a:prstClr val="black"/>
                </a:solidFill>
              </a:rPr>
              <a:t>Hz</a:t>
            </a:r>
            <a:endParaRPr lang="en-US" altLang="zh-CN" kern="1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algn="just"/>
            <a:r>
              <a:rPr lang="en-US" altLang="zh-CN" sz="2000" kern="100" dirty="0">
                <a:solidFill>
                  <a:prstClr val="black"/>
                </a:solidFill>
                <a:highlight>
                  <a:srgbClr val="FFFF00"/>
                </a:highlight>
              </a:rPr>
              <a:t>890/1268</a:t>
            </a:r>
            <a:endParaRPr lang="en-US" altLang="zh-CN" sz="2000" kern="1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algn="just"/>
            <a:r>
              <a:rPr lang="en-US" altLang="zh-CN" sz="2000" b="1" dirty="0">
                <a:solidFill>
                  <a:srgbClr val="FF0000"/>
                </a:solidFill>
              </a:rPr>
              <a:t>Detection </a:t>
            </a:r>
            <a:r>
              <a:rPr lang="en-US" altLang="zh-CN" sz="2000" b="1" dirty="0">
                <a:solidFill>
                  <a:srgbClr val="FF0000"/>
                </a:solidFill>
              </a:rPr>
              <a:t>Efficiency  </a:t>
            </a:r>
            <a:r>
              <a:rPr lang="en-US" altLang="zh-CN" sz="2000" b="1" kern="100" dirty="0">
                <a:solidFill>
                  <a:srgbClr val="FF0000"/>
                </a:solidFill>
                <a:highlight>
                  <a:srgbClr val="FFFF00"/>
                </a:highlight>
              </a:rPr>
              <a:t>&gt;</a:t>
            </a:r>
            <a:r>
              <a:rPr lang="en-US" altLang="zh-CN" sz="2000" b="1" kern="100" dirty="0">
                <a:solidFill>
                  <a:srgbClr val="FF0000"/>
                </a:solidFill>
                <a:highlight>
                  <a:srgbClr val="FFFF00"/>
                </a:highlight>
              </a:rPr>
              <a:t>70</a:t>
            </a:r>
            <a:r>
              <a:rPr lang="en-US" altLang="zh-CN" sz="2000" b="1" kern="100" dirty="0">
                <a:solidFill>
                  <a:srgbClr val="FF0000"/>
                </a:solidFill>
                <a:highlight>
                  <a:srgbClr val="FFFF00"/>
                </a:highlight>
              </a:rPr>
              <a:t>%.</a:t>
            </a:r>
            <a:endParaRPr lang="zh-CN" altLang="en-US" sz="2000" b="1" kern="1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596"/>
            <a:ext cx="9144000" cy="79553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527932" y="2385724"/>
            <a:ext cx="36576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2528469"/>
            <a:ext cx="4164245" cy="3123184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4682169" y="2367926"/>
            <a:ext cx="1674564" cy="88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356733" y="2363691"/>
            <a:ext cx="1718631" cy="55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706738" y="2391318"/>
            <a:ext cx="649995" cy="114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356733" y="2391318"/>
            <a:ext cx="726195" cy="1371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356733" y="2414651"/>
            <a:ext cx="231354" cy="137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6169446" y="2411993"/>
            <a:ext cx="187288" cy="139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6356733" y="2446572"/>
            <a:ext cx="1" cy="125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165397" y="5274048"/>
            <a:ext cx="320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Consistent with the </a:t>
            </a:r>
            <a:r>
              <a:rPr lang="zh-CN" altLang="en-US" dirty="0">
                <a:solidFill>
                  <a:prstClr val="black"/>
                </a:solidFill>
              </a:rPr>
              <a:t>simulation</a:t>
            </a:r>
            <a:r>
              <a:rPr lang="en-US" altLang="zh-CN" dirty="0">
                <a:solidFill>
                  <a:prstClr val="black"/>
                </a:solidFill>
              </a:rPr>
              <a:t> 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187824"/>
            <a:ext cx="7886700" cy="679264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b="1" dirty="0"/>
              <a:t>T</a:t>
            </a:r>
            <a:r>
              <a:rPr lang="en-US" altLang="zh-CN" b="1" dirty="0" smtClean="0"/>
              <a:t>he </a:t>
            </a:r>
            <a:r>
              <a:rPr lang="en-US" altLang="zh-CN" b="1" dirty="0"/>
              <a:t>e</a:t>
            </a:r>
            <a:r>
              <a:rPr lang="en-US" altLang="zh-CN" b="1" dirty="0" smtClean="0"/>
              <a:t>nergy resolution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957468"/>
            <a:ext cx="5271571" cy="386242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33" y="1388470"/>
            <a:ext cx="2529821" cy="16252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99" y="2509319"/>
            <a:ext cx="3011251" cy="1949949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3005171" y="3517025"/>
            <a:ext cx="3463694" cy="5373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1208389" y="2354141"/>
            <a:ext cx="2617995" cy="14983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20194" y="2077142"/>
            <a:ext cx="20073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prstClr val="black"/>
                </a:solidFill>
              </a:rPr>
              <a:t>FWHM </a:t>
            </a:r>
            <a:r>
              <a:rPr lang="zh-CN" altLang="en-US" sz="1350" b="1" dirty="0">
                <a:solidFill>
                  <a:prstClr val="black"/>
                </a:solidFill>
              </a:rPr>
              <a:t>15.9</a:t>
            </a:r>
            <a:r>
              <a:rPr lang="en-US" altLang="zh-CN" sz="1350" b="1" dirty="0">
                <a:solidFill>
                  <a:prstClr val="black"/>
                </a:solidFill>
              </a:rPr>
              <a:t>%</a:t>
            </a:r>
            <a:r>
              <a:rPr lang="zh-CN" altLang="en-US" sz="1350" b="1" dirty="0">
                <a:solidFill>
                  <a:prstClr val="black"/>
                </a:solidFill>
              </a:rPr>
              <a:t> </a:t>
            </a:r>
            <a:r>
              <a:rPr lang="en-US" altLang="zh-CN" sz="1350" b="1" dirty="0">
                <a:solidFill>
                  <a:prstClr val="black"/>
                </a:solidFill>
              </a:rPr>
              <a:t>@ 59.5 </a:t>
            </a:r>
            <a:r>
              <a:rPr lang="en-US" altLang="zh-CN" sz="1350" b="1" dirty="0" err="1">
                <a:solidFill>
                  <a:prstClr val="black"/>
                </a:solidFill>
              </a:rPr>
              <a:t>keV</a:t>
            </a:r>
            <a:endParaRPr lang="zh-CN" altLang="en-US" sz="1350" b="1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2412" y="3378525"/>
            <a:ext cx="18726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prstClr val="black"/>
                </a:solidFill>
              </a:rPr>
              <a:t>FWHM 6.5%</a:t>
            </a:r>
            <a:r>
              <a:rPr lang="zh-CN" altLang="en-US" sz="1350" b="1" dirty="0">
                <a:solidFill>
                  <a:prstClr val="black"/>
                </a:solidFill>
              </a:rPr>
              <a:t> </a:t>
            </a:r>
            <a:r>
              <a:rPr lang="en-US" altLang="zh-CN" sz="1350" b="1" dirty="0">
                <a:solidFill>
                  <a:prstClr val="black"/>
                </a:solidFill>
              </a:rPr>
              <a:t>@ 662 </a:t>
            </a:r>
            <a:r>
              <a:rPr lang="en-US" altLang="zh-CN" sz="1350" b="1" dirty="0" err="1">
                <a:solidFill>
                  <a:prstClr val="black"/>
                </a:solidFill>
              </a:rPr>
              <a:t>keV</a:t>
            </a:r>
            <a:endParaRPr lang="zh-CN" altLang="en-US" sz="1350" b="1" dirty="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3245" y="1264881"/>
            <a:ext cx="13837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prstClr val="black"/>
                </a:solidFill>
              </a:rPr>
              <a:t>95.6</a:t>
            </a:r>
            <a:r>
              <a:rPr lang="en-US" altLang="zh-CN" sz="1350" b="1" dirty="0">
                <a:solidFill>
                  <a:prstClr val="black"/>
                </a:solidFill>
              </a:rPr>
              <a:t>% @ 5.9 </a:t>
            </a:r>
            <a:r>
              <a:rPr lang="en-US" altLang="zh-CN" sz="1350" b="1" dirty="0" err="1">
                <a:solidFill>
                  <a:prstClr val="black"/>
                </a:solidFill>
              </a:rPr>
              <a:t>keV</a:t>
            </a:r>
            <a:endParaRPr lang="zh-CN" altLang="en-US" sz="1350" b="1" dirty="0">
              <a:solidFill>
                <a:prstClr val="black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1077871" y="1535395"/>
            <a:ext cx="664749" cy="616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08232" y="4904267"/>
            <a:ext cx="8207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Slightly worse energy </a:t>
            </a:r>
            <a:r>
              <a:rPr lang="en-US" altLang="zh-CN" dirty="0">
                <a:solidFill>
                  <a:prstClr val="black"/>
                </a:solidFill>
              </a:rPr>
              <a:t>resolution mainly </a:t>
            </a:r>
            <a:r>
              <a:rPr lang="en-US" altLang="zh-CN" dirty="0">
                <a:solidFill>
                  <a:prstClr val="black"/>
                </a:solidFill>
              </a:rPr>
              <a:t>affected by two factors compared to traditional </a:t>
            </a:r>
            <a:r>
              <a:rPr lang="en-US" altLang="zh-CN" dirty="0">
                <a:solidFill>
                  <a:prstClr val="black"/>
                </a:solidFill>
              </a:rPr>
              <a:t>PMT: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One is the dark noise </a:t>
            </a:r>
            <a:r>
              <a:rPr lang="en-US" altLang="zh-CN" dirty="0">
                <a:solidFill>
                  <a:prstClr val="black"/>
                </a:solidFill>
              </a:rPr>
              <a:t>of the </a:t>
            </a:r>
            <a:r>
              <a:rPr lang="en-US" altLang="zh-CN" dirty="0" err="1">
                <a:solidFill>
                  <a:prstClr val="black"/>
                </a:solidFill>
              </a:rPr>
              <a:t>SiPM</a:t>
            </a:r>
            <a:r>
              <a:rPr lang="en-US" altLang="zh-CN" dirty="0">
                <a:solidFill>
                  <a:prstClr val="black"/>
                </a:solidFill>
              </a:rPr>
              <a:t>, both cross talk and after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Another is the uniformity of the light </a:t>
            </a:r>
            <a:r>
              <a:rPr lang="en-US" altLang="zh-CN" dirty="0">
                <a:solidFill>
                  <a:prstClr val="black"/>
                </a:solidFill>
              </a:rPr>
              <a:t>collection, </a:t>
            </a:r>
            <a:r>
              <a:rPr lang="en-US" altLang="zh-CN" dirty="0">
                <a:solidFill>
                  <a:prstClr val="black"/>
                </a:solidFill>
              </a:rPr>
              <a:t>the edge position lost more photons than the center position because </a:t>
            </a:r>
            <a:r>
              <a:rPr lang="en-US" altLang="zh-CN" dirty="0">
                <a:solidFill>
                  <a:prstClr val="black"/>
                </a:solidFill>
              </a:rPr>
              <a:t>the square </a:t>
            </a:r>
            <a:r>
              <a:rPr lang="en-US" altLang="zh-CN" dirty="0" err="1">
                <a:solidFill>
                  <a:prstClr val="black"/>
                </a:solidFill>
              </a:rPr>
              <a:t>SiPM</a:t>
            </a:r>
            <a:r>
              <a:rPr lang="en-US" altLang="zh-CN" dirty="0">
                <a:solidFill>
                  <a:prstClr val="black"/>
                </a:solidFill>
              </a:rPr>
              <a:t> cannot cover the round crystal window </a:t>
            </a:r>
            <a:r>
              <a:rPr lang="en-US" altLang="zh-CN" dirty="0">
                <a:solidFill>
                  <a:prstClr val="black"/>
                </a:solidFill>
              </a:rPr>
              <a:t>completely.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内容占位符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6" y="2202624"/>
            <a:ext cx="5479116" cy="410272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307" y="326631"/>
            <a:ext cx="7886700" cy="6574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The Uniformity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00563" y="1171096"/>
            <a:ext cx="1503802" cy="1583192"/>
            <a:chOff x="6751179" y="1984208"/>
            <a:chExt cx="1503802" cy="1583192"/>
          </a:xfrm>
        </p:grpSpPr>
        <p:sp>
          <p:nvSpPr>
            <p:cNvPr id="5" name="椭圆 4"/>
            <p:cNvSpPr/>
            <p:nvPr/>
          </p:nvSpPr>
          <p:spPr>
            <a:xfrm>
              <a:off x="6751179" y="1984208"/>
              <a:ext cx="1503802" cy="158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20280" y="2282613"/>
              <a:ext cx="949770" cy="1013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8" name="直接连接符 7"/>
            <p:cNvCxnSpPr>
              <a:endCxn id="5" idx="6"/>
            </p:cNvCxnSpPr>
            <p:nvPr/>
          </p:nvCxnSpPr>
          <p:spPr>
            <a:xfrm flipV="1">
              <a:off x="7500441" y="2775804"/>
              <a:ext cx="754540" cy="6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endCxn id="5" idx="7"/>
            </p:cNvCxnSpPr>
            <p:nvPr/>
          </p:nvCxnSpPr>
          <p:spPr>
            <a:xfrm flipV="1">
              <a:off x="7500441" y="2216061"/>
              <a:ext cx="534313" cy="5733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5" name="直接箭头连接符 24"/>
          <p:cNvCxnSpPr/>
          <p:nvPr/>
        </p:nvCxnSpPr>
        <p:spPr>
          <a:xfrm>
            <a:off x="3981949" y="1972316"/>
            <a:ext cx="440355" cy="266578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2788989" y="1723742"/>
            <a:ext cx="836973" cy="198015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82" y="1132320"/>
            <a:ext cx="1468492" cy="1350788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 flipV="1">
            <a:off x="6728259" y="2485057"/>
            <a:ext cx="1480197" cy="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129570" y="2426336"/>
            <a:ext cx="10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50mm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19" y="3249374"/>
            <a:ext cx="2358566" cy="234662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14563" y="6275676"/>
            <a:ext cx="8829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light collection efficiency declines 5%-7% as the location moves from the center to the edge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10042"/>
            <a:ext cx="7886700" cy="703510"/>
          </a:xfrm>
        </p:spPr>
        <p:txBody>
          <a:bodyPr/>
          <a:lstStyle/>
          <a:p>
            <a:r>
              <a:rPr lang="en-US" altLang="zh-CN" b="1" dirty="0" smtClean="0"/>
              <a:t>The Linearity</a:t>
            </a:r>
            <a:endParaRPr lang="zh-CN" altLang="en-US" b="1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5292"/>
            <a:ext cx="4635882" cy="3263504"/>
          </a:xfrm>
        </p:spPr>
      </p:pic>
      <p:sp>
        <p:nvSpPr>
          <p:cNvPr id="8" name="文本框 7"/>
          <p:cNvSpPr txBox="1"/>
          <p:nvPr/>
        </p:nvSpPr>
        <p:spPr>
          <a:xfrm>
            <a:off x="6304400" y="4621792"/>
            <a:ext cx="22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5.6 - 662 </a:t>
            </a:r>
            <a:r>
              <a:rPr lang="en-US" altLang="zh-CN" dirty="0" err="1">
                <a:solidFill>
                  <a:prstClr val="black"/>
                </a:solidFill>
              </a:rPr>
              <a:t>keV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1" name="内容占位符 2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" y="2237017"/>
            <a:ext cx="4705353" cy="32635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1937"/>
            <a:ext cx="3460444" cy="2486651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3503364" y="2159306"/>
            <a:ext cx="914400" cy="88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36862" y="5723683"/>
            <a:ext cx="8670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The maximum signal amplitudes that can be collected by DT5751 is only 1 V, next work is to design dual-gain circuit, high gain for low-energy rays and a low gain for high-energy rays.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45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41" y="144790"/>
            <a:ext cx="2913273" cy="38843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4790"/>
            <a:ext cx="7886700" cy="802662"/>
          </a:xfrm>
        </p:spPr>
        <p:txBody>
          <a:bodyPr/>
          <a:lstStyle/>
          <a:p>
            <a:r>
              <a:rPr lang="en-US" altLang="zh-CN" b="1" dirty="0" smtClean="0"/>
              <a:t>The new round </a:t>
            </a:r>
            <a:r>
              <a:rPr lang="en-US" altLang="zh-CN" b="1" dirty="0" err="1" smtClean="0"/>
              <a:t>SiPM</a:t>
            </a:r>
            <a:r>
              <a:rPr lang="en-US" altLang="zh-CN" b="1" dirty="0" smtClean="0"/>
              <a:t> array</a:t>
            </a:r>
            <a:endParaRPr lang="zh-CN" altLang="en-US" b="1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" y="1525436"/>
            <a:ext cx="4428092" cy="4457130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13" y="2706729"/>
            <a:ext cx="4291144" cy="32228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56556" y="5955210"/>
            <a:ext cx="349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Excellent uniformity &lt;1%</a:t>
            </a:r>
            <a:r>
              <a:rPr lang="en-US" altLang="zh-CN" dirty="0">
                <a:solidFill>
                  <a:prstClr val="black"/>
                </a:solidFill>
              </a:rPr>
              <a:t> from 7%</a:t>
            </a:r>
          </a:p>
          <a:p>
            <a:r>
              <a:rPr lang="en-US" altLang="zh-CN" b="1" dirty="0">
                <a:solidFill>
                  <a:prstClr val="black"/>
                </a:solidFill>
              </a:rPr>
              <a:t>Energy resolution 4.1% </a:t>
            </a:r>
            <a:r>
              <a:rPr lang="en-US" altLang="zh-CN" dirty="0">
                <a:solidFill>
                  <a:prstClr val="black"/>
                </a:solidFill>
              </a:rPr>
              <a:t>from 6.5%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78545" y="5792121"/>
            <a:ext cx="362454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8545" y="1608463"/>
            <a:ext cx="689" cy="4054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03094" y="1608462"/>
            <a:ext cx="689" cy="4054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817094" y="5792121"/>
            <a:ext cx="94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76mm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1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10" y="436940"/>
            <a:ext cx="7886700" cy="818809"/>
          </a:xfrm>
        </p:spPr>
        <p:txBody>
          <a:bodyPr/>
          <a:lstStyle/>
          <a:p>
            <a:r>
              <a:rPr lang="en-US" altLang="zh-CN" b="1" dirty="0" smtClean="0"/>
              <a:t>Internal radiation</a:t>
            </a:r>
            <a:endParaRPr lang="zh-CN" altLang="en-US" b="1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4" y="1850186"/>
            <a:ext cx="6360176" cy="3876520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71" y="2253157"/>
            <a:ext cx="1222849" cy="8699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25" y="2748876"/>
            <a:ext cx="600371" cy="54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87" y="3451648"/>
            <a:ext cx="1224395" cy="336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0" y="2004082"/>
            <a:ext cx="1345685" cy="2041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86" y="3735318"/>
            <a:ext cx="720374" cy="4597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38" y="3653353"/>
            <a:ext cx="691322" cy="4450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959">
            <a:off x="1647489" y="2194221"/>
            <a:ext cx="558843" cy="71341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92680" y="2465884"/>
            <a:ext cx="2236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the internal </a:t>
            </a:r>
          </a:p>
          <a:p>
            <a:r>
              <a:rPr lang="en-US" altLang="zh-CN" b="1" dirty="0">
                <a:solidFill>
                  <a:prstClr val="black"/>
                </a:solidFill>
              </a:rPr>
              <a:t>La138, Ac227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~1 cps/cc</a:t>
            </a:r>
          </a:p>
          <a:p>
            <a:r>
              <a:rPr lang="en-US" altLang="zh-CN" b="1" dirty="0">
                <a:solidFill>
                  <a:prstClr val="black"/>
                </a:solidFill>
              </a:rPr>
              <a:t>5.6 </a:t>
            </a:r>
            <a:r>
              <a:rPr lang="en-US" altLang="zh-CN" b="1" dirty="0" err="1">
                <a:solidFill>
                  <a:prstClr val="black"/>
                </a:solidFill>
              </a:rPr>
              <a:t>keV</a:t>
            </a:r>
            <a:r>
              <a:rPr lang="en-US" altLang="zh-CN" b="1" dirty="0">
                <a:solidFill>
                  <a:prstClr val="black"/>
                </a:solidFill>
              </a:rPr>
              <a:t>, </a:t>
            </a:r>
          </a:p>
          <a:p>
            <a:r>
              <a:rPr lang="en-US" altLang="zh-CN" b="1" dirty="0">
                <a:solidFill>
                  <a:prstClr val="black"/>
                </a:solidFill>
              </a:rPr>
              <a:t>37.4 </a:t>
            </a:r>
            <a:r>
              <a:rPr lang="en-US" altLang="zh-CN" b="1" dirty="0" err="1">
                <a:solidFill>
                  <a:prstClr val="black"/>
                </a:solidFill>
              </a:rPr>
              <a:t>keV</a:t>
            </a:r>
            <a:r>
              <a:rPr lang="en-US" altLang="zh-CN" b="1" dirty="0">
                <a:solidFill>
                  <a:prstClr val="black"/>
                </a:solidFill>
              </a:rPr>
              <a:t> </a:t>
            </a:r>
          </a:p>
          <a:p>
            <a:r>
              <a:rPr lang="en-US" altLang="zh-CN" b="1" dirty="0">
                <a:solidFill>
                  <a:prstClr val="black"/>
                </a:solidFill>
              </a:rPr>
              <a:t>1.4 MeV 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peaks can be used to </a:t>
            </a:r>
            <a:r>
              <a:rPr lang="en-US" altLang="zh-CN" b="1" dirty="0">
                <a:solidFill>
                  <a:prstClr val="black"/>
                </a:solidFill>
              </a:rPr>
              <a:t>do the  detector calibration in space 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GECAM Summary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GECAM is proposed for the All-sky searches for the GRB from gravitational wave events.</a:t>
            </a:r>
          </a:p>
          <a:p>
            <a:pPr marL="0" indent="0">
              <a:buNone/>
            </a:pPr>
            <a:r>
              <a:rPr lang="en-US" altLang="zh-CN" sz="2400" dirty="0" smtClean="0"/>
              <a:t>   launched in 2020, two microsatellites, 2-10 events/year</a:t>
            </a:r>
          </a:p>
          <a:p>
            <a:r>
              <a:rPr lang="en-US" altLang="zh-CN" sz="2400" b="1" dirty="0"/>
              <a:t>A low-energy sensitive compact gamma-ray </a:t>
            </a:r>
            <a:r>
              <a:rPr lang="en-US" altLang="zh-CN" sz="2400" b="1" dirty="0" smtClean="0"/>
              <a:t>detector has been developed for GECAM and works </a:t>
            </a:r>
            <a:r>
              <a:rPr lang="en-US" altLang="zh-CN" sz="2400" b="1" dirty="0"/>
              <a:t>well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prstClr val="black"/>
                </a:solidFill>
              </a:rPr>
              <a:t>Based </a:t>
            </a:r>
            <a:r>
              <a:rPr lang="en-US" altLang="zh-CN" sz="1800" b="1" dirty="0" smtClean="0">
                <a:solidFill>
                  <a:prstClr val="black"/>
                </a:solidFill>
              </a:rPr>
              <a:t>on LaBr3 </a:t>
            </a:r>
            <a:r>
              <a:rPr lang="en-US" altLang="zh-CN" sz="1800" b="1" dirty="0">
                <a:solidFill>
                  <a:prstClr val="black"/>
                </a:solidFill>
              </a:rPr>
              <a:t>and </a:t>
            </a:r>
            <a:r>
              <a:rPr lang="en-US" altLang="zh-CN" sz="1800" b="1" dirty="0" err="1" smtClean="0">
                <a:solidFill>
                  <a:prstClr val="black"/>
                </a:solidFill>
              </a:rPr>
              <a:t>SiPM</a:t>
            </a:r>
            <a:endParaRPr lang="en-US" altLang="zh-CN" sz="18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Low energy x-ray to </a:t>
            </a:r>
            <a:r>
              <a:rPr lang="en-US" altLang="zh-CN" sz="1800" b="1" dirty="0" smtClean="0"/>
              <a:t>~6 </a:t>
            </a:r>
            <a:r>
              <a:rPr lang="en-US" altLang="zh-CN" sz="1800" b="1" dirty="0" err="1" smtClean="0"/>
              <a:t>keV</a:t>
            </a:r>
            <a:endParaRPr lang="en-US" altLang="zh-CN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Energy </a:t>
            </a:r>
            <a:r>
              <a:rPr lang="en-US" altLang="zh-CN" sz="1800" dirty="0"/>
              <a:t>resolution </a:t>
            </a:r>
            <a:r>
              <a:rPr lang="en-US" altLang="zh-CN" sz="1800" b="1" dirty="0"/>
              <a:t>4</a:t>
            </a:r>
            <a:r>
              <a:rPr lang="en-US" altLang="zh-CN" sz="1800" b="1" dirty="0" smtClean="0"/>
              <a:t>%@</a:t>
            </a:r>
            <a:r>
              <a:rPr lang="en-US" altLang="zh-CN" sz="1800" b="1" dirty="0"/>
              <a:t>662keV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Efficiency of 5.9 </a:t>
            </a:r>
            <a:r>
              <a:rPr lang="en-US" altLang="zh-CN" sz="1800" dirty="0" err="1"/>
              <a:t>keV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&gt;</a:t>
            </a:r>
            <a:r>
              <a:rPr lang="en-US" altLang="zh-CN" sz="1800" b="1" dirty="0" smtClean="0"/>
              <a:t>70%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Uniformity </a:t>
            </a:r>
            <a:r>
              <a:rPr lang="en-US" altLang="zh-CN" sz="1800" b="1" dirty="0"/>
              <a:t>&lt;1</a:t>
            </a:r>
            <a:r>
              <a:rPr lang="en-US" altLang="zh-CN" sz="1800" b="1" dirty="0" smtClean="0"/>
              <a:t>%</a:t>
            </a:r>
            <a:endParaRPr lang="en-US" altLang="zh-CN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Internal </a:t>
            </a:r>
            <a:r>
              <a:rPr lang="en-US" altLang="zh-CN" sz="1800" dirty="0" smtClean="0"/>
              <a:t>radiation for calibration</a:t>
            </a:r>
            <a:endParaRPr lang="en-US" altLang="zh-CN" sz="1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B3B-7049-4CD7-97F4-4B3AD07FA3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4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2083"/>
            <a:ext cx="7886700" cy="434441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SiPMs Performance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8472" y="726524"/>
            <a:ext cx="9144000" cy="228108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High </a:t>
            </a:r>
            <a:r>
              <a:rPr lang="en-US" altLang="zh-CN" b="1" dirty="0">
                <a:solidFill>
                  <a:srgbClr val="FF0000"/>
                </a:solidFill>
              </a:rPr>
              <a:t>PDE </a:t>
            </a:r>
            <a:r>
              <a:rPr lang="en-US" altLang="zh-CN" b="1" dirty="0" smtClean="0">
                <a:solidFill>
                  <a:srgbClr val="0070C0"/>
                </a:solidFill>
              </a:rPr>
              <a:t>and High </a:t>
            </a:r>
            <a:r>
              <a:rPr lang="en-US" altLang="zh-CN" b="1" dirty="0">
                <a:solidFill>
                  <a:srgbClr val="0070C0"/>
                </a:solidFill>
              </a:rPr>
              <a:t>dynamic </a:t>
            </a:r>
            <a:r>
              <a:rPr lang="en-US" altLang="zh-CN" b="1" dirty="0" smtClean="0">
                <a:solidFill>
                  <a:srgbClr val="0070C0"/>
                </a:solidFill>
              </a:rPr>
              <a:t>range two </a:t>
            </a:r>
            <a:r>
              <a:rPr lang="en-US" altLang="zh-CN" b="1" dirty="0">
                <a:solidFill>
                  <a:srgbClr val="0070C0"/>
                </a:solidFill>
              </a:rPr>
              <a:t>directions</a:t>
            </a:r>
          </a:p>
          <a:p>
            <a:r>
              <a:rPr lang="en-US" altLang="zh-CN" b="1" dirty="0" err="1" smtClean="0">
                <a:solidFill>
                  <a:srgbClr val="0070C0"/>
                </a:solidFill>
              </a:rPr>
              <a:t>SiPM</a:t>
            </a:r>
            <a:r>
              <a:rPr lang="en-US" altLang="zh-CN" b="1" dirty="0" smtClean="0">
                <a:solidFill>
                  <a:srgbClr val="0070C0"/>
                </a:solidFill>
              </a:rPr>
              <a:t> technology has made great progress in the past 10 years</a:t>
            </a:r>
          </a:p>
          <a:p>
            <a:r>
              <a:rPr lang="en-US" altLang="zh-CN" sz="1800" dirty="0" smtClean="0"/>
              <a:t>Fill </a:t>
            </a:r>
            <a:r>
              <a:rPr lang="en-US" altLang="zh-CN" sz="1800" dirty="0"/>
              <a:t>factor&gt;70%, PDE&gt;50%, DCR&lt;100 kHz/mm</a:t>
            </a:r>
            <a:r>
              <a:rPr lang="en-US" altLang="zh-CN" sz="1800" baseline="30000" dirty="0"/>
              <a:t>2</a:t>
            </a:r>
            <a:r>
              <a:rPr lang="en-US" altLang="zh-CN" sz="1800" dirty="0"/>
              <a:t>, CT&lt;10</a:t>
            </a:r>
            <a:r>
              <a:rPr lang="en-US" altLang="zh-CN" sz="1800" dirty="0" smtClean="0"/>
              <a:t>%</a:t>
            </a:r>
            <a:endParaRPr lang="en-US" altLang="zh-CN" sz="1800" dirty="0"/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O </a:t>
            </a:r>
            <a:r>
              <a:rPr lang="en-US" altLang="zh-CN" b="1" dirty="0" smtClean="0">
                <a:solidFill>
                  <a:srgbClr val="0070C0"/>
                </a:solidFill>
              </a:rPr>
              <a:t>(m</a:t>
            </a:r>
            <a:r>
              <a:rPr lang="en-US" altLang="zh-CN" b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zh-CN" b="1" dirty="0">
                <a:solidFill>
                  <a:srgbClr val="0070C0"/>
                </a:solidFill>
              </a:rPr>
              <a:t>) </a:t>
            </a:r>
            <a:r>
              <a:rPr lang="en-US" altLang="zh-CN" b="1" dirty="0" smtClean="0">
                <a:solidFill>
                  <a:srgbClr val="0070C0"/>
                </a:solidFill>
              </a:rPr>
              <a:t>SiPMs </a:t>
            </a:r>
            <a:r>
              <a:rPr lang="en-US" altLang="zh-CN" b="1" dirty="0">
                <a:solidFill>
                  <a:srgbClr val="0070C0"/>
                </a:solidFill>
              </a:rPr>
              <a:t>has been or is planned to be used in high-energy physics </a:t>
            </a:r>
            <a:r>
              <a:rPr lang="en-US" altLang="zh-CN" b="1" dirty="0" smtClean="0">
                <a:solidFill>
                  <a:srgbClr val="0070C0"/>
                </a:solidFill>
              </a:rPr>
              <a:t>experiments</a:t>
            </a:r>
          </a:p>
          <a:p>
            <a:r>
              <a:rPr lang="en-US" altLang="zh-CN" sz="1875" dirty="0"/>
              <a:t>MEGII(0.9 m</a:t>
            </a:r>
            <a:r>
              <a:rPr lang="en-US" altLang="zh-CN" sz="1875" baseline="30000" dirty="0"/>
              <a:t>2</a:t>
            </a:r>
            <a:r>
              <a:rPr lang="en-US" altLang="zh-CN" sz="1875" dirty="0"/>
              <a:t>), </a:t>
            </a:r>
            <a:r>
              <a:rPr lang="en-US" altLang="zh-CN" sz="1875" dirty="0" err="1"/>
              <a:t>nEXO</a:t>
            </a:r>
            <a:r>
              <a:rPr lang="en-US" altLang="zh-CN" sz="1875" dirty="0"/>
              <a:t>(4 m</a:t>
            </a:r>
            <a:r>
              <a:rPr lang="en-US" altLang="zh-CN" sz="1875" baseline="30000" dirty="0"/>
              <a:t>2</a:t>
            </a:r>
            <a:r>
              <a:rPr lang="en-US" altLang="zh-CN" sz="1875" dirty="0"/>
              <a:t>), </a:t>
            </a:r>
            <a:r>
              <a:rPr lang="en-US" altLang="zh-CN" sz="1875" dirty="0"/>
              <a:t>Darkside-20k(14 m</a:t>
            </a:r>
            <a:r>
              <a:rPr lang="en-US" altLang="zh-CN" sz="1875" baseline="30000" dirty="0"/>
              <a:t>2</a:t>
            </a:r>
            <a:r>
              <a:rPr lang="en-US" altLang="zh-CN" sz="1875" dirty="0"/>
              <a:t>), </a:t>
            </a:r>
            <a:r>
              <a:rPr lang="en-US" altLang="zh-CN" sz="1875" dirty="0"/>
              <a:t>DUNE(10 m</a:t>
            </a:r>
            <a:r>
              <a:rPr lang="en-US" altLang="zh-CN" sz="1875" baseline="30000" dirty="0"/>
              <a:t>2</a:t>
            </a:r>
            <a:r>
              <a:rPr lang="en-US" altLang="zh-CN" sz="1875" dirty="0"/>
              <a:t>), </a:t>
            </a:r>
            <a:r>
              <a:rPr lang="en-US" altLang="zh-CN" sz="1875" dirty="0">
                <a:solidFill>
                  <a:srgbClr val="0070C0"/>
                </a:solidFill>
              </a:rPr>
              <a:t>JUNO-TAO (</a:t>
            </a:r>
            <a:r>
              <a:rPr lang="en-US" altLang="zh-CN" sz="1875" dirty="0" smtClean="0">
                <a:solidFill>
                  <a:srgbClr val="0070C0"/>
                </a:solidFill>
              </a:rPr>
              <a:t>10.2 </a:t>
            </a:r>
            <a:r>
              <a:rPr lang="en-US" altLang="zh-CN" sz="1875" dirty="0">
                <a:solidFill>
                  <a:srgbClr val="0070C0"/>
                </a:solidFill>
              </a:rPr>
              <a:t>m</a:t>
            </a:r>
            <a:r>
              <a:rPr lang="en-US" altLang="zh-CN" sz="1875" baseline="30000" dirty="0">
                <a:solidFill>
                  <a:srgbClr val="0070C0"/>
                </a:solidFill>
              </a:rPr>
              <a:t>2</a:t>
            </a:r>
            <a:r>
              <a:rPr lang="en-US" altLang="zh-CN" sz="1875" dirty="0">
                <a:solidFill>
                  <a:srgbClr val="0070C0"/>
                </a:solidFill>
              </a:rPr>
              <a:t>)</a:t>
            </a:r>
            <a:endParaRPr lang="zh-CN" altLang="en-US" sz="1875" dirty="0">
              <a:solidFill>
                <a:srgbClr val="0070C0"/>
              </a:solidFill>
            </a:endParaRPr>
          </a:p>
        </p:txBody>
      </p:sp>
      <p:graphicFrame>
        <p:nvGraphicFramePr>
          <p:cNvPr id="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054023"/>
              </p:ext>
            </p:extLst>
          </p:nvPr>
        </p:nvGraphicFramePr>
        <p:xfrm>
          <a:off x="628650" y="2882097"/>
          <a:ext cx="7886701" cy="385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701"/>
                <a:gridCol w="1752713"/>
                <a:gridCol w="1768758"/>
                <a:gridCol w="1945529"/>
              </a:tblGrid>
              <a:tr h="346424"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err="1" smtClean="0"/>
                        <a:t>SensL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Hamamatsu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FBK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</a:rPr>
                        <a:t>Type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MicroFJ-60035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S14160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NUV-HD 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</a:rPr>
                        <a:t>Cell size (um)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35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50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35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</a:rPr>
                        <a:t>Cell Fill</a:t>
                      </a:r>
                      <a:r>
                        <a:rPr lang="en-US" altLang="zh-CN" sz="1500" baseline="0" dirty="0" smtClean="0">
                          <a:solidFill>
                            <a:srgbClr val="0070C0"/>
                          </a:solidFill>
                        </a:rPr>
                        <a:t> factor (%)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76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74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81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PDE </a:t>
                      </a:r>
                      <a:r>
                        <a:rPr lang="en-US" altLang="zh-CN" sz="1500" dirty="0" smtClean="0">
                          <a:solidFill>
                            <a:schemeClr val="accent5"/>
                          </a:solidFill>
                        </a:rPr>
                        <a:t>(%)</a:t>
                      </a:r>
                      <a:endParaRPr lang="zh-CN" altLang="en-US" sz="15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51 (Vbr+5V)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50 (Vbr+2.7V)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56  (Vbr+5V)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</a:rPr>
                        <a:t>Peak wavelength (nm)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420 (250-900)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450 (270-900)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410 (280-700)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</a:tr>
              <a:tr h="38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Dark count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rate </a:t>
                      </a:r>
                      <a:r>
                        <a:rPr lang="en-US" altLang="zh-CN" sz="1500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</a:rPr>
                        <a:t>kHz/mm</a:t>
                      </a:r>
                      <a:r>
                        <a:rPr lang="en-US" altLang="zh-CN" sz="1500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altLang="zh-CN" sz="1500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CN" altLang="en-US" sz="1500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70 (Vbr+5V)</a:t>
                      </a:r>
                      <a:endParaRPr lang="zh-CN" alt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166 (Vbr+2.7V)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150 (Vbr+5V)</a:t>
                      </a:r>
                      <a:endParaRPr lang="zh-CN" alt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</a:rPr>
                        <a:t>Gain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6.0X10</a:t>
                      </a:r>
                      <a:r>
                        <a:rPr lang="en-US" altLang="zh-CN" sz="1500" baseline="30000" dirty="0" smtClean="0"/>
                        <a:t>6 </a:t>
                      </a:r>
                      <a:r>
                        <a:rPr lang="en-US" altLang="zh-CN" sz="1500" dirty="0" smtClean="0"/>
                        <a:t>(Vbr+5V)</a:t>
                      </a:r>
                      <a:endParaRPr lang="zh-CN" altLang="en-US" sz="15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2.5X10</a:t>
                      </a:r>
                      <a:r>
                        <a:rPr lang="en-US" altLang="zh-CN" sz="1500" baseline="30000" dirty="0" smtClean="0"/>
                        <a:t>6 </a:t>
                      </a:r>
                      <a:r>
                        <a:rPr lang="en-US" altLang="zh-CN" sz="1500" dirty="0" smtClean="0"/>
                        <a:t>(Vbr+2.7V)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3.5X10</a:t>
                      </a:r>
                      <a:r>
                        <a:rPr lang="en-US" altLang="zh-CN" sz="1500" baseline="30000" dirty="0" smtClean="0"/>
                        <a:t>6 </a:t>
                      </a:r>
                      <a:r>
                        <a:rPr lang="en-US" altLang="zh-CN" sz="1500" dirty="0" smtClean="0"/>
                        <a:t>(Vbr+4.5V)</a:t>
                      </a:r>
                      <a:endParaRPr lang="zh-CN" altLang="en-US" sz="1500" dirty="0" smtClean="0"/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Crosstalk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probability </a:t>
                      </a:r>
                      <a:r>
                        <a:rPr lang="en-US" altLang="zh-CN" sz="1500" baseline="0" dirty="0" smtClean="0">
                          <a:solidFill>
                            <a:srgbClr val="0070C0"/>
                          </a:solidFill>
                        </a:rPr>
                        <a:t>(%)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20 (Vbr+5V)</a:t>
                      </a:r>
                      <a:endParaRPr lang="zh-CN" alt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7 (Vbr+2.7V)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(Vbr+5V)</a:t>
                      </a:r>
                      <a:endParaRPr lang="zh-CN" alt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</a:rPr>
                        <a:t>Break-down</a:t>
                      </a:r>
                      <a:r>
                        <a:rPr lang="en-US" altLang="zh-CN" sz="1500" baseline="0" dirty="0" smtClean="0">
                          <a:solidFill>
                            <a:srgbClr val="0070C0"/>
                          </a:solidFill>
                        </a:rPr>
                        <a:t> voltage (V)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24.5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37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26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</a:tr>
              <a:tr h="34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500" dirty="0" smtClean="0">
                          <a:solidFill>
                            <a:srgbClr val="0070C0"/>
                          </a:solidFill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1500" dirty="0" err="1" smtClean="0">
                          <a:solidFill>
                            <a:srgbClr val="0070C0"/>
                          </a:solidFill>
                          <a:ea typeface="宋体" panose="02010600030101010101" pitchFamily="2" charset="-122"/>
                        </a:rPr>
                        <a:t>TVop</a:t>
                      </a:r>
                      <a:r>
                        <a:rPr lang="en-US" altLang="zh-CN" sz="1500" dirty="0" smtClean="0">
                          <a:solidFill>
                            <a:srgbClr val="0070C0"/>
                          </a:solidFill>
                          <a:ea typeface="宋体" panose="02010600030101010101" pitchFamily="2" charset="-122"/>
                        </a:rPr>
                        <a:t>(mV/℃)</a:t>
                      </a:r>
                      <a:endParaRPr lang="zh-CN" alt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21.5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34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20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CF07-AFC9-436D-ABD4-286ADA2927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88" y="67786"/>
            <a:ext cx="1808355" cy="10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技术进步迅速，在越来越多的方向正在采用。</a:t>
            </a:r>
            <a:endParaRPr lang="en-US" altLang="zh-CN" dirty="0" smtClean="0"/>
          </a:p>
          <a:p>
            <a:r>
              <a:rPr lang="zh-CN" altLang="en-US" dirty="0" smtClean="0"/>
              <a:t>热噪声问题是限制</a:t>
            </a:r>
            <a:r>
              <a:rPr lang="en-US" altLang="zh-CN" dirty="0" err="1" smtClean="0"/>
              <a:t>SiPM</a:t>
            </a:r>
            <a:r>
              <a:rPr lang="zh-CN" altLang="en-US" dirty="0" smtClean="0"/>
              <a:t>大面积应用的主要因素，决定因素是信噪比</a:t>
            </a:r>
            <a:endParaRPr lang="en-US" altLang="zh-CN" dirty="0" smtClean="0"/>
          </a:p>
          <a:p>
            <a:r>
              <a:rPr lang="en-US" altLang="zh-CN" dirty="0" err="1"/>
              <a:t>SiPM</a:t>
            </a:r>
            <a:r>
              <a:rPr lang="zh-CN" altLang="en-US" dirty="0"/>
              <a:t>本质上是数字器件</a:t>
            </a:r>
            <a:r>
              <a:rPr lang="zh-CN" altLang="en-US" dirty="0" smtClean="0"/>
              <a:t>，但目前</a:t>
            </a:r>
            <a:r>
              <a:rPr lang="en-US" altLang="zh-CN" dirty="0" err="1" smtClean="0"/>
              <a:t>SiPM</a:t>
            </a:r>
            <a:r>
              <a:rPr lang="zh-CN" altLang="en-US" dirty="0" smtClean="0"/>
              <a:t>大多还是模拟读出，前端数字化是</a:t>
            </a:r>
            <a:r>
              <a:rPr lang="en-US" altLang="zh-CN" dirty="0" err="1" smtClean="0"/>
              <a:t>SiPM</a:t>
            </a:r>
            <a:r>
              <a:rPr lang="zh-CN" altLang="en-US" dirty="0" smtClean="0"/>
              <a:t>技术发展方向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希望重点实验室支持</a:t>
            </a:r>
            <a:r>
              <a:rPr lang="en-US" altLang="zh-CN" dirty="0" err="1" smtClean="0"/>
              <a:t>SiPM</a:t>
            </a:r>
            <a:r>
              <a:rPr lang="zh-CN" altLang="en-US" dirty="0" smtClean="0"/>
              <a:t>的大面积应用研究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04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61" y="2725647"/>
            <a:ext cx="1687766" cy="7573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65315D9-8E07-46D7-8E26-DC2DC81BBE5F}"/>
              </a:ext>
            </a:extLst>
          </p:cNvPr>
          <p:cNvSpPr txBox="1"/>
          <p:nvPr/>
        </p:nvSpPr>
        <p:spPr>
          <a:xfrm>
            <a:off x="277951" y="1395996"/>
            <a:ext cx="3405203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5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5000p.e</a:t>
            </a:r>
            <a:r>
              <a:rPr lang="en-US" altLang="zh-CN" sz="14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., 1.7</a:t>
            </a:r>
            <a:r>
              <a:rPr lang="en-US" altLang="zh-CN" sz="14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 @</a:t>
            </a:r>
            <a:r>
              <a:rPr lang="en-US" altLang="zh-CN" sz="14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1MeV</a:t>
            </a:r>
            <a:endParaRPr lang="en-US" altLang="zh-CN" sz="142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3154" y="4126714"/>
            <a:ext cx="2831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sz="135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capability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sz="135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resolution ~20%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SNR of 1 </a:t>
            </a:r>
            <a:r>
              <a:rPr lang="en-US" altLang="zh-CN" sz="135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 range ~100 </a:t>
            </a:r>
            <a:r>
              <a:rPr lang="en-US" altLang="zh-CN" sz="135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(FV)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 consumption &lt;0.25 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PDE &gt;50%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DCR ~100 Hz/mm</a:t>
            </a:r>
            <a:r>
              <a:rPr lang="en-US" altLang="zh-CN" sz="135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@-50</a:t>
            </a:r>
            <a:r>
              <a:rPr lang="en-US" altLang="zh-CN" sz="135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 </a:t>
            </a: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~10%</a:t>
            </a:r>
            <a:endParaRPr lang="en-US" altLang="zh-CN" sz="135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" y="2120689"/>
            <a:ext cx="3460973" cy="3620492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51905" y="105255"/>
            <a:ext cx="6535196" cy="68103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JUNO-TAO Introduction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3571878" y="1625551"/>
          <a:ext cx="2924448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675"/>
                <a:gridCol w="1004773"/>
              </a:tblGrid>
              <a:tr h="285750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Compare w/ JUNO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Cov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 75%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~100%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 1.33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PDE 27% 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 50%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 1.85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33" y="2576919"/>
            <a:ext cx="1307920" cy="97627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952559" y="2840980"/>
            <a:ext cx="418213" cy="448147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89833" y="1885791"/>
            <a:ext cx="2924448" cy="594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01" y="1531468"/>
            <a:ext cx="2347805" cy="202172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683154" y="3826632"/>
            <a:ext cx="59774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~4000 x 25 cm</a:t>
            </a:r>
            <a:r>
              <a:rPr lang="en-US" altLang="zh-CN" sz="15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SiPM arrays to cover area of ~10 m</a:t>
            </a:r>
            <a:r>
              <a:rPr lang="en-US" altLang="zh-CN" sz="15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1905" y="810022"/>
            <a:ext cx="94086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 instead of PMT is the determinants of energy resolution</a:t>
            </a:r>
          </a:p>
          <a:p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PMT 2.5%      SiPM 1.7% </a:t>
            </a: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87101" y="4571852"/>
            <a:ext cx="21049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 and readout design</a:t>
            </a:r>
            <a:endParaRPr lang="zh-CN" altLang="en-US" sz="13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71580" y="5334872"/>
            <a:ext cx="2104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 type selection</a:t>
            </a:r>
          </a:p>
          <a:p>
            <a:r>
              <a:rPr lang="en-US" altLang="zh-CN" sz="135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3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大括号 17"/>
          <p:cNvSpPr/>
          <p:nvPr/>
        </p:nvSpPr>
        <p:spPr>
          <a:xfrm>
            <a:off x="6514282" y="4259090"/>
            <a:ext cx="157580" cy="9098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>
            <a:off x="6513341" y="5228452"/>
            <a:ext cx="158520" cy="512729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1323988" y="1108141"/>
            <a:ext cx="195947" cy="170031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951" y="6048260"/>
            <a:ext cx="861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为了压低</a:t>
            </a:r>
            <a:r>
              <a:rPr lang="en-US" altLang="zh-CN" dirty="0" err="1" smtClean="0"/>
              <a:t>SiPM</a:t>
            </a:r>
            <a:r>
              <a:rPr lang="zh-CN" altLang="en-US" dirty="0" smtClean="0"/>
              <a:t>热噪声，必须</a:t>
            </a:r>
            <a:r>
              <a:rPr lang="en-US" altLang="zh-CN" dirty="0" smtClean="0"/>
              <a:t>-50</a:t>
            </a:r>
            <a:r>
              <a:rPr lang="zh-CN" altLang="en-US" dirty="0" smtClean="0"/>
              <a:t>度运行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068192"/>
      </p:ext>
    </p:extLst>
  </p:cSld>
  <p:clrMapOvr>
    <a:masterClrMapping/>
  </p:clrMapOvr>
  <p:transition spd="slow" advTm="101675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29885" y="1008873"/>
            <a:ext cx="5095404" cy="43232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Read out options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453468" y="1110918"/>
            <a:ext cx="459850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basic different readout schemes: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SiPM—</a:t>
            </a:r>
            <a:r>
              <a:rPr lang="en-US" altLang="zh-CN" sz="1350" dirty="0" err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PreAmps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Anolog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—FADC—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Trigger&amp;DAQ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SiPM—</a:t>
            </a:r>
            <a:r>
              <a:rPr lang="en-US" altLang="zh-CN" sz="1350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—Digital—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Trigger&amp;DAQ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93957" y="1905460"/>
            <a:ext cx="4407071" cy="3735888"/>
            <a:chOff x="479834" y="223518"/>
            <a:chExt cx="5876094" cy="4981185"/>
          </a:xfrm>
        </p:grpSpPr>
        <p:sp>
          <p:nvSpPr>
            <p:cNvPr id="64" name="圆角矩形 63"/>
            <p:cNvSpPr/>
            <p:nvPr/>
          </p:nvSpPr>
          <p:spPr>
            <a:xfrm>
              <a:off x="479834" y="305267"/>
              <a:ext cx="3297208" cy="2257128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00B0F0"/>
                </a:solidFill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5015063" y="309344"/>
              <a:ext cx="938239" cy="51232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781015" y="648819"/>
              <a:ext cx="204326" cy="151240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482241" y="2112375"/>
              <a:ext cx="1668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SiPM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2563760" y="920566"/>
              <a:ext cx="206195" cy="96000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433275" y="2094483"/>
              <a:ext cx="134046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PreAmps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>
              <a:off x="2024572" y="1274754"/>
              <a:ext cx="501333" cy="328735"/>
            </a:xfrm>
            <a:prstGeom prst="rightArrow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7" name="右箭头 56"/>
            <p:cNvSpPr/>
            <p:nvPr/>
          </p:nvSpPr>
          <p:spPr>
            <a:xfrm>
              <a:off x="2804065" y="1336511"/>
              <a:ext cx="784613" cy="18364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8" name="右箭头 57"/>
            <p:cNvSpPr/>
            <p:nvPr/>
          </p:nvSpPr>
          <p:spPr>
            <a:xfrm>
              <a:off x="3902043" y="1336512"/>
              <a:ext cx="1097249" cy="16369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039871" y="1216868"/>
              <a:ext cx="938239" cy="367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986684" y="223518"/>
              <a:ext cx="13692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Trigger &amp;</a:t>
              </a:r>
            </a:p>
            <a:p>
              <a:r>
                <a:rPr lang="en-US" altLang="zh-CN" sz="1350" dirty="0">
                  <a:solidFill>
                    <a:prstClr val="black"/>
                  </a:solidFill>
                </a:rPr>
                <a:t>DAQ 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755387" y="231733"/>
              <a:ext cx="219944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Cryostat </a:t>
              </a:r>
              <a:r>
                <a:rPr lang="en-US" altLang="zh-CN" dirty="0">
                  <a:solidFill>
                    <a:prstClr val="black"/>
                  </a:solidFill>
                </a:rPr>
                <a:t>LAB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941066" y="2088382"/>
              <a:ext cx="209123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Analog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680606" y="553974"/>
              <a:ext cx="1074781" cy="1675418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626110" y="1220747"/>
              <a:ext cx="275933" cy="4016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020929" y="1161010"/>
              <a:ext cx="47628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LS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199604" y="1043182"/>
              <a:ext cx="68865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(5m)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884484" y="1052239"/>
              <a:ext cx="68865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(2m)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479834" y="2801562"/>
              <a:ext cx="5876094" cy="2396347"/>
              <a:chOff x="579422" y="1876859"/>
              <a:chExt cx="5876094" cy="2396347"/>
            </a:xfrm>
          </p:grpSpPr>
          <p:sp>
            <p:nvSpPr>
              <p:cNvPr id="85" name="圆角矩形 84"/>
              <p:cNvSpPr/>
              <p:nvPr/>
            </p:nvSpPr>
            <p:spPr>
              <a:xfrm>
                <a:off x="579422" y="1973655"/>
                <a:ext cx="3297208" cy="2257128"/>
              </a:xfrm>
              <a:prstGeom prst="roundRect">
                <a:avLst/>
              </a:prstGeom>
              <a:solidFill>
                <a:schemeClr val="accent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1880603" y="2317207"/>
                <a:ext cx="204326" cy="151240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581829" y="3780763"/>
                <a:ext cx="16683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SiPM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2663348" y="2588954"/>
                <a:ext cx="206195" cy="960004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2532863" y="3762871"/>
                <a:ext cx="5636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右箭头 76"/>
              <p:cNvSpPr/>
              <p:nvPr/>
            </p:nvSpPr>
            <p:spPr>
              <a:xfrm>
                <a:off x="2124160" y="2943142"/>
                <a:ext cx="501333" cy="328735"/>
              </a:xfrm>
              <a:prstGeom prst="rightArrow">
                <a:avLst/>
              </a:prstGeom>
              <a:no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右箭头 77"/>
              <p:cNvSpPr/>
              <p:nvPr/>
            </p:nvSpPr>
            <p:spPr>
              <a:xfrm>
                <a:off x="2903653" y="3004899"/>
                <a:ext cx="784613" cy="1836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右箭头 78"/>
              <p:cNvSpPr/>
              <p:nvPr/>
            </p:nvSpPr>
            <p:spPr>
              <a:xfrm>
                <a:off x="4001631" y="3004900"/>
                <a:ext cx="1097249" cy="163696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圆角矩形 79"/>
              <p:cNvSpPr/>
              <p:nvPr/>
            </p:nvSpPr>
            <p:spPr>
              <a:xfrm>
                <a:off x="5114651" y="2522528"/>
                <a:ext cx="938239" cy="11167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5086272" y="2778948"/>
                <a:ext cx="13692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>
                    <a:solidFill>
                      <a:prstClr val="black"/>
                    </a:solidFill>
                  </a:rPr>
                  <a:t>Trigger &amp;</a:t>
                </a:r>
              </a:p>
              <a:p>
                <a:r>
                  <a:rPr lang="en-US" altLang="zh-CN" sz="1350" dirty="0">
                    <a:solidFill>
                      <a:prstClr val="black"/>
                    </a:solidFill>
                  </a:rPr>
                  <a:t>DAQ </a:t>
                </a:r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916235" y="1876859"/>
                <a:ext cx="194742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Cryostat LAB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4051830" y="3780763"/>
                <a:ext cx="2091234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Digital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780194" y="2222362"/>
                <a:ext cx="1074781" cy="1675418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725698" y="2889135"/>
                <a:ext cx="275933" cy="40164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1120517" y="2829398"/>
                <a:ext cx="476289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LS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4299192" y="2711570"/>
                <a:ext cx="688651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50" dirty="0">
                    <a:solidFill>
                      <a:prstClr val="black"/>
                    </a:solidFill>
                  </a:rPr>
                  <a:t>(5m)</a:t>
                </a:r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2984072" y="2720627"/>
                <a:ext cx="688651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50" dirty="0">
                    <a:solidFill>
                      <a:prstClr val="black"/>
                    </a:solidFill>
                  </a:rPr>
                  <a:t>(2m)</a:t>
                </a:r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2433275" y="4712260"/>
              <a:ext cx="8588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ASIC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212464" y="1243666"/>
              <a:ext cx="917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FADC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72" name="左右箭头 71"/>
            <p:cNvSpPr/>
            <p:nvPr/>
          </p:nvSpPr>
          <p:spPr>
            <a:xfrm rot="5400000">
              <a:off x="5354451" y="901111"/>
              <a:ext cx="322792" cy="221856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655774" y="5628601"/>
            <a:ext cx="2629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</a:rPr>
              <a:t>Tow different read out Schemes</a:t>
            </a:r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689075" y="1803415"/>
            <a:ext cx="458287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PreAmps</a:t>
            </a: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scheme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Traditional scheme, technology is mature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structure in LTLS, 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PreAmps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cable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DAQ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outside, easy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maintain for long-term operational stability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Compatible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lower temperature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usage 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LXe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697662" y="4936180"/>
            <a:ext cx="426599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Disadvantage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Complex circuit structure in LTLS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Inconvenient maintenance in LTLS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ASIC is difficult to be compatible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LXe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experiments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4702267" y="3819203"/>
            <a:ext cx="44417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ASIC scheme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on chip, High integration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Front-end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digitization, Digital signal transmission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 cables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350" dirty="0">
              <a:solidFill>
                <a:prstClr val="black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686595" y="3299110"/>
            <a:ext cx="45378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Disadvantage</a:t>
            </a:r>
            <a:endParaRPr lang="en-US" altLang="zh-CN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Analog signal transmission requires coaxial cables</a:t>
            </a:r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2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9" y="3582276"/>
            <a:ext cx="2425432" cy="1088413"/>
          </a:xfrm>
          <a:prstGeom prst="rect">
            <a:avLst/>
          </a:prstGeom>
        </p:spPr>
      </p:pic>
      <p:pic>
        <p:nvPicPr>
          <p:cNvPr id="33" name="内容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37" y="3375859"/>
            <a:ext cx="2254979" cy="16407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39" y="1819461"/>
            <a:ext cx="4295561" cy="30920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3486150" cy="40516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PreAmps design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9589" y="4884186"/>
            <a:ext cx="42556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challenges(1 chip — 64 chips)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 SiPM chip size 6*6 mm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 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signal is very clear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 array size 50*50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m, 64 chips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Simple parallel can't do 1 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readout</a:t>
            </a:r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" y="2127837"/>
            <a:ext cx="1551127" cy="95933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518238" y="1764417"/>
            <a:ext cx="2156988" cy="1644104"/>
            <a:chOff x="8978616" y="63375"/>
            <a:chExt cx="3081273" cy="234456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616" y="63375"/>
              <a:ext cx="3081273" cy="230655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189229" y="590996"/>
              <a:ext cx="706170" cy="72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FF0000"/>
                  </a:solidFill>
                </a:rPr>
                <a:t>1 </a:t>
              </a:r>
              <a:r>
                <a:rPr lang="en-US" altLang="zh-CN" sz="1350" dirty="0" err="1">
                  <a:solidFill>
                    <a:srgbClr val="FF0000"/>
                  </a:solidFill>
                </a:rPr>
                <a:t>p.e.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189229" y="975904"/>
              <a:ext cx="706170" cy="72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FF0000"/>
                  </a:solidFill>
                </a:rPr>
                <a:t>2 </a:t>
              </a:r>
              <a:r>
                <a:rPr lang="en-US" altLang="zh-CN" sz="1350" dirty="0" err="1">
                  <a:solidFill>
                    <a:srgbClr val="FF0000"/>
                  </a:solidFill>
                </a:rPr>
                <a:t>p.e.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189269" y="1338277"/>
              <a:ext cx="706170" cy="72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FF0000"/>
                  </a:solidFill>
                </a:rPr>
                <a:t>3 </a:t>
              </a:r>
              <a:r>
                <a:rPr lang="en-US" altLang="zh-CN" sz="1350" dirty="0" err="1">
                  <a:solidFill>
                    <a:srgbClr val="FF0000"/>
                  </a:solidFill>
                </a:rPr>
                <a:t>p.e.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89229" y="1683750"/>
              <a:ext cx="706170" cy="72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FF0000"/>
                  </a:solidFill>
                </a:rPr>
                <a:t>4 </a:t>
              </a:r>
              <a:r>
                <a:rPr lang="en-US" altLang="zh-CN" sz="1350" dirty="0" err="1">
                  <a:solidFill>
                    <a:srgbClr val="FF0000"/>
                  </a:solidFill>
                </a:rPr>
                <a:t>p.e.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589964" y="896293"/>
              <a:ext cx="516048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9589964" y="1274243"/>
              <a:ext cx="516048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9589964" y="1636617"/>
              <a:ext cx="516048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9589964" y="1998990"/>
              <a:ext cx="516048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下箭头 22"/>
          <p:cNvSpPr/>
          <p:nvPr/>
        </p:nvSpPr>
        <p:spPr>
          <a:xfrm>
            <a:off x="1094575" y="3138695"/>
            <a:ext cx="597529" cy="4535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noFill/>
            </a:endParaRPr>
          </a:p>
        </p:txBody>
      </p:sp>
      <p:cxnSp>
        <p:nvCxnSpPr>
          <p:cNvPr id="25" name="直接箭头连接符 24"/>
          <p:cNvCxnSpPr>
            <a:endCxn id="23" idx="2"/>
          </p:cNvCxnSpPr>
          <p:nvPr/>
        </p:nvCxnSpPr>
        <p:spPr>
          <a:xfrm flipV="1">
            <a:off x="414936" y="3592247"/>
            <a:ext cx="978404" cy="4485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904138" y="2194656"/>
            <a:ext cx="83878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24498" y="1885651"/>
            <a:ext cx="590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6 mm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 rot="20018161">
            <a:off x="556580" y="3495705"/>
            <a:ext cx="7750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50 mm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22785" y="49203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Hybrid Series parallel 4p(2p2s), 1—16 chips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active ganging</a:t>
            </a: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improve SNR, 16—64 chips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-50 </a:t>
            </a:r>
            <a:r>
              <a:rPr lang="en-US" altLang="zh-CN" sz="135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 to reduce signal stacking 100k-100Hz/mm</a:t>
            </a:r>
            <a:r>
              <a:rPr lang="en-US" altLang="zh-CN" sz="135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848439" y="985405"/>
            <a:ext cx="43329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design </a:t>
            </a: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considerations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Series for timing but larger charge attenuation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Parallel for charge but poor time performance</a:t>
            </a:r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96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60" y="3263046"/>
            <a:ext cx="5205086" cy="2574797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857250"/>
            <a:ext cx="7886700" cy="91262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PreAmps boards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38945" y="1657381"/>
            <a:ext cx="2942563" cy="2741634"/>
            <a:chOff x="234793" y="690517"/>
            <a:chExt cx="3923417" cy="3655511"/>
          </a:xfrm>
        </p:grpSpPr>
        <p:grpSp>
          <p:nvGrpSpPr>
            <p:cNvPr id="6" name="组合 5"/>
            <p:cNvGrpSpPr/>
            <p:nvPr/>
          </p:nvGrpSpPr>
          <p:grpSpPr>
            <a:xfrm>
              <a:off x="731403" y="730344"/>
              <a:ext cx="2618380" cy="2882712"/>
              <a:chOff x="7414760" y="3500050"/>
              <a:chExt cx="817835" cy="288271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749346" y="3520690"/>
                <a:ext cx="302855" cy="286207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414760" y="3520690"/>
                <a:ext cx="71025" cy="2862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476641" y="4356992"/>
                <a:ext cx="573946" cy="16249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485785" y="5369877"/>
                <a:ext cx="573946" cy="16249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059731" y="3520690"/>
                <a:ext cx="71025" cy="286207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671816" y="3602736"/>
                <a:ext cx="539496" cy="822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689157" y="6188242"/>
                <a:ext cx="539496" cy="822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5400000">
                <a:off x="8045644" y="3619842"/>
                <a:ext cx="306743" cy="671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 rot="5400000">
                <a:off x="8041701" y="6195811"/>
                <a:ext cx="306743" cy="671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34793" y="3668920"/>
              <a:ext cx="122061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SiPM array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89426" y="3695102"/>
              <a:ext cx="122061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</a:rPr>
                <a:t>Cu shell 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26853" y="3700966"/>
              <a:ext cx="122061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err="1">
                  <a:solidFill>
                    <a:prstClr val="black"/>
                  </a:solidFill>
                </a:rPr>
                <a:t>PreAmp</a:t>
              </a:r>
              <a:r>
                <a:rPr lang="en-US" altLang="zh-CN" sz="1350" dirty="0">
                  <a:solidFill>
                    <a:prstClr val="black"/>
                  </a:solidFill>
                </a:rPr>
                <a:t> 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20883" y="1483866"/>
              <a:ext cx="1227173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dirty="0">
                  <a:solidFill>
                    <a:prstClr val="black"/>
                  </a:solidFill>
                </a:rPr>
                <a:t>Connector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349783" y="690517"/>
              <a:ext cx="80842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dirty="0">
                  <a:solidFill>
                    <a:prstClr val="black"/>
                  </a:solidFill>
                </a:rPr>
                <a:t>Screw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21626" y="2471369"/>
              <a:ext cx="1227173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dirty="0">
                  <a:solidFill>
                    <a:prstClr val="black"/>
                  </a:solidFill>
                </a:rPr>
                <a:t>Connector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960765" y="1487404"/>
            <a:ext cx="495631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consideration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convenience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installation and assembly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Compatibility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LAB, mechanical connection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 and </a:t>
            </a:r>
            <a:r>
              <a:rPr lang="en-US" altLang="zh-CN" sz="135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PreAmp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are located on both sides of the copper shell, SiPM temperature uniformity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 can be fine-tuned, array gap&lt; 0.2 mm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connector is also the SiPM array support rod</a:t>
            </a:r>
          </a:p>
          <a:p>
            <a:endParaRPr lang="en-US" altLang="zh-CN" sz="1350" dirty="0">
              <a:solidFill>
                <a:prstClr val="black"/>
              </a:solidFill>
            </a:endParaRPr>
          </a:p>
          <a:p>
            <a:endParaRPr lang="en-US" altLang="zh-CN" sz="1350" dirty="0">
              <a:solidFill>
                <a:prstClr val="black"/>
              </a:solidFill>
            </a:endParaRPr>
          </a:p>
          <a:p>
            <a:endParaRPr lang="zh-CN" altLang="en-US" sz="1350" dirty="0">
              <a:solidFill>
                <a:prstClr val="black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1949" y="4206146"/>
            <a:ext cx="1469446" cy="1345059"/>
            <a:chOff x="1421394" y="4897609"/>
            <a:chExt cx="1959261" cy="1793412"/>
          </a:xfrm>
        </p:grpSpPr>
        <p:sp>
          <p:nvSpPr>
            <p:cNvPr id="24" name="矩形 23"/>
            <p:cNvSpPr/>
            <p:nvPr/>
          </p:nvSpPr>
          <p:spPr>
            <a:xfrm>
              <a:off x="1421394" y="4897609"/>
              <a:ext cx="1959261" cy="17934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976705" y="5467879"/>
              <a:ext cx="259501" cy="706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11511" y="5467879"/>
              <a:ext cx="259501" cy="706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467542" y="4973820"/>
              <a:ext cx="220520" cy="208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085403" y="4973820"/>
              <a:ext cx="220520" cy="208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63487" y="6455076"/>
              <a:ext cx="220520" cy="208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83771" y="6468538"/>
              <a:ext cx="220520" cy="208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99" y="3263045"/>
            <a:ext cx="890158" cy="25747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2533" y="5691442"/>
            <a:ext cx="284481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 </a:t>
            </a:r>
            <a:r>
              <a:rPr lang="en-US" altLang="zh-CN" sz="135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with connectors</a:t>
            </a:r>
            <a:endParaRPr lang="en-US" altLang="zh-CN" sz="13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4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69" y="833079"/>
            <a:ext cx="6154659" cy="597529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SiPM arrays and test setup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8169" y="1848300"/>
            <a:ext cx="4492683" cy="4152451"/>
            <a:chOff x="135665" y="775628"/>
            <a:chExt cx="5990244" cy="553660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65" y="1422842"/>
              <a:ext cx="2660538" cy="226638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179" y="1421961"/>
              <a:ext cx="2445898" cy="226726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526285" y="796703"/>
              <a:ext cx="237287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Hamamatsu</a:t>
              </a:r>
            </a:p>
            <a:p>
              <a:r>
                <a:rPr lang="en-US" altLang="zh-CN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S14161-6050HS-04</a:t>
              </a: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46869" y="775628"/>
              <a:ext cx="238296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SensL</a:t>
              </a:r>
            </a:p>
            <a:p>
              <a:r>
                <a:rPr lang="en-US" altLang="zh-CN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MicroFJ-60035-TSV</a:t>
              </a: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67" y="3885384"/>
              <a:ext cx="2660538" cy="237764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347" y="3885384"/>
              <a:ext cx="2975562" cy="2426845"/>
            </a:xfrm>
            <a:prstGeom prst="rect">
              <a:avLst/>
            </a:prstGeom>
          </p:spPr>
        </p:pic>
      </p:grpSp>
      <p:pic>
        <p:nvPicPr>
          <p:cNvPr id="12" name="内容占位符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4" y="3176365"/>
            <a:ext cx="3716650" cy="2787488"/>
          </a:xfrm>
        </p:spPr>
      </p:pic>
      <p:sp>
        <p:nvSpPr>
          <p:cNvPr id="14" name="矩形 13"/>
          <p:cNvSpPr/>
          <p:nvPr/>
        </p:nvSpPr>
        <p:spPr>
          <a:xfrm>
            <a:off x="88169" y="1434842"/>
            <a:ext cx="534050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SiPM/MPPC </a:t>
            </a:r>
            <a:r>
              <a: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Arrays from SensL and Hamamatsu were built out</a:t>
            </a:r>
            <a:endParaRPr lang="zh-CN" altLang="en-US" sz="13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85552" y="1559198"/>
            <a:ext cx="3214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 setup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Cryogenic device -80—+80 </a:t>
            </a:r>
            <a:r>
              <a:rPr lang="en-US" altLang="zh-CN" sz="135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FADC: </a:t>
            </a: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DT5751 1GS/s 10bit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Cables: 2m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Temperature Sensor: pt100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 supply</a:t>
            </a:r>
          </a:p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NIM General Plugin</a:t>
            </a:r>
          </a:p>
          <a:p>
            <a:endParaRPr lang="zh-CN" altLang="en-US" sz="1350" dirty="0">
              <a:solidFill>
                <a:prstClr val="black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8169" y="3898031"/>
            <a:ext cx="190996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30"/>
          <p:cNvSpPr txBox="1"/>
          <p:nvPr/>
        </p:nvSpPr>
        <p:spPr>
          <a:xfrm>
            <a:off x="852562" y="3621032"/>
            <a:ext cx="7750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b="1" dirty="0">
                <a:solidFill>
                  <a:srgbClr val="FF0000"/>
                </a:solidFill>
              </a:rPr>
              <a:t>5 cm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670887" y="3895046"/>
            <a:ext cx="1511647" cy="29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30"/>
          <p:cNvSpPr txBox="1"/>
          <p:nvPr/>
        </p:nvSpPr>
        <p:spPr>
          <a:xfrm>
            <a:off x="3193870" y="3641662"/>
            <a:ext cx="7750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b="1" dirty="0">
                <a:solidFill>
                  <a:srgbClr val="FF0000"/>
                </a:solidFill>
              </a:rPr>
              <a:t>5 cm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52" y="857250"/>
            <a:ext cx="7886700" cy="5002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Trigger and Data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processing method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38" y="1808612"/>
            <a:ext cx="4595326" cy="3036450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9" y="1741272"/>
            <a:ext cx="3244595" cy="317113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0120" y="2933572"/>
            <a:ext cx="536418" cy="332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1047" y="2933572"/>
            <a:ext cx="545584" cy="6586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5120" y="5017290"/>
            <a:ext cx="38628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Baseline calculation: sum(0-400)/400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Waveform integration:  sum(A-baseline)</a:t>
            </a:r>
            <a:endParaRPr lang="zh-CN" altLang="en-US" sz="13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Threshold: 0.5 </a:t>
            </a:r>
            <a:r>
              <a:rPr lang="en-US" altLang="zh-CN" sz="135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DCR, 1.5 </a:t>
            </a:r>
            <a:r>
              <a:rPr lang="en-US" altLang="zh-CN" sz="135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CT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78228" y="3286656"/>
            <a:ext cx="3401838" cy="67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669146" y="3262879"/>
            <a:ext cx="16359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Trigger Threshold</a:t>
            </a:r>
            <a:endParaRPr lang="zh-CN" altLang="en-US" sz="13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76538" y="3655424"/>
            <a:ext cx="18038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70AD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Integration window</a:t>
            </a:r>
            <a:endParaRPr lang="en-US" altLang="zh-CN" sz="1350" dirty="0">
              <a:solidFill>
                <a:srgbClr val="70AD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1800" y="1808612"/>
            <a:ext cx="655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1 </a:t>
            </a:r>
            <a:r>
              <a:rPr lang="en-US" altLang="zh-CN" sz="1350" dirty="0" err="1">
                <a:solidFill>
                  <a:srgbClr val="FF0000"/>
                </a:solidFill>
              </a:rPr>
              <a:t>p.e.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18095" y="2085611"/>
            <a:ext cx="655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2 </a:t>
            </a:r>
            <a:r>
              <a:rPr lang="en-US" altLang="zh-CN" sz="1350" dirty="0" err="1">
                <a:solidFill>
                  <a:srgbClr val="FF0000"/>
                </a:solidFill>
              </a:rPr>
              <a:t>p.e.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6051" y="2321704"/>
            <a:ext cx="655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3 </a:t>
            </a:r>
            <a:r>
              <a:rPr lang="en-US" altLang="zh-CN" sz="1350" dirty="0" err="1">
                <a:solidFill>
                  <a:srgbClr val="FF0000"/>
                </a:solidFill>
              </a:rPr>
              <a:t>p.e.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74007" y="2533009"/>
            <a:ext cx="655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4 </a:t>
            </a:r>
            <a:r>
              <a:rPr lang="en-US" altLang="zh-CN" sz="1350" dirty="0" err="1">
                <a:solidFill>
                  <a:srgbClr val="FF0000"/>
                </a:solidFill>
              </a:rPr>
              <a:t>p.e.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80551" y="2692773"/>
            <a:ext cx="655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5 </a:t>
            </a:r>
            <a:r>
              <a:rPr lang="en-US" altLang="zh-CN" sz="1350" dirty="0" err="1">
                <a:solidFill>
                  <a:srgbClr val="FF0000"/>
                </a:solidFill>
              </a:rPr>
              <a:t>p.e.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91759" y="1988718"/>
            <a:ext cx="655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0 </a:t>
            </a:r>
            <a:r>
              <a:rPr lang="en-US" altLang="zh-CN" sz="1350" dirty="0" err="1">
                <a:solidFill>
                  <a:srgbClr val="FF0000"/>
                </a:solidFill>
              </a:rPr>
              <a:t>p.e.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91759" y="4725848"/>
            <a:ext cx="385302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-50 </a:t>
            </a:r>
            <a:r>
              <a:rPr lang="en-US" altLang="zh-CN" sz="135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SensL @5V overvoltage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sz="135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resolution:  ~18%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SNR: peak (1 </a:t>
            </a:r>
            <a:r>
              <a:rPr lang="en-US" altLang="zh-CN" sz="135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)/sigma(0 </a:t>
            </a:r>
            <a:r>
              <a:rPr lang="en-US" altLang="zh-CN" sz="135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p.e.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~7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PreAmp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 consumption: ~0.2 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DCR: 130 Hz/mm</a:t>
            </a:r>
            <a:r>
              <a:rPr lang="en-US" altLang="zh-CN" sz="1350" baseline="30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3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18095" y="3871383"/>
            <a:ext cx="1978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i="1" dirty="0">
                <a:solidFill>
                  <a:srgbClr val="FF0000"/>
                </a:solidFill>
              </a:rPr>
              <a:t>Preliminary</a:t>
            </a:r>
            <a:endParaRPr lang="zh-CN" altLang="en-US" sz="1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7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1620</Words>
  <Application>Microsoft Office PowerPoint</Application>
  <PresentationFormat>全屏显示(4:3)</PresentationFormat>
  <Paragraphs>359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SiPM应用新进展 JUNO-TAO&amp;GECAM</vt:lpstr>
      <vt:lpstr>报告内容</vt:lpstr>
      <vt:lpstr>SiPMs Performance</vt:lpstr>
      <vt:lpstr>JUNO-TAO Introduction</vt:lpstr>
      <vt:lpstr>Read out options</vt:lpstr>
      <vt:lpstr>PreAmps design</vt:lpstr>
      <vt:lpstr>PreAmps boards  </vt:lpstr>
      <vt:lpstr>SiPM arrays and test setup</vt:lpstr>
      <vt:lpstr>Trigger and Data processing method</vt:lpstr>
      <vt:lpstr>Dark noise</vt:lpstr>
      <vt:lpstr>1 p.e. resolution and SNR </vt:lpstr>
      <vt:lpstr>Sampling Rate VS Energy resolution</vt:lpstr>
      <vt:lpstr>Data Acquisition scheme</vt:lpstr>
      <vt:lpstr>JUNO-TAO Summary</vt:lpstr>
      <vt:lpstr>PowerPoint 演示文稿</vt:lpstr>
      <vt:lpstr>PowerPoint 演示文稿</vt:lpstr>
      <vt:lpstr>The new era of gravitational wave multi-messenger astronomy</vt:lpstr>
      <vt:lpstr>PowerPoint 演示文稿</vt:lpstr>
      <vt:lpstr>The detectors solution</vt:lpstr>
      <vt:lpstr>The detector structure</vt:lpstr>
      <vt:lpstr>The test system</vt:lpstr>
      <vt:lpstr>The low energy  performance</vt:lpstr>
      <vt:lpstr>Detection Efficiency of 5.9 keV</vt:lpstr>
      <vt:lpstr> The energy resolution</vt:lpstr>
      <vt:lpstr> The Uniformity</vt:lpstr>
      <vt:lpstr>The Linearity</vt:lpstr>
      <vt:lpstr>The new round SiPM array</vt:lpstr>
      <vt:lpstr>Internal radiation</vt:lpstr>
      <vt:lpstr>GECAM Summary</vt:lpstr>
      <vt:lpstr>总结和展望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SiPM应用新进展GECAM &amp; JUNO-TAO</dc:title>
  <dc:creator>Sun Xilei</dc:creator>
  <cp:lastModifiedBy>Sun Xilei</cp:lastModifiedBy>
  <cp:revision>27</cp:revision>
  <dcterms:created xsi:type="dcterms:W3CDTF">2019-04-22T19:16:54Z</dcterms:created>
  <dcterms:modified xsi:type="dcterms:W3CDTF">2019-04-23T02:25:55Z</dcterms:modified>
</cp:coreProperties>
</file>