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4" r:id="rId3"/>
  </p:sldMasterIdLst>
  <p:notesMasterIdLst>
    <p:notesMasterId r:id="rId46"/>
  </p:notesMasterIdLst>
  <p:sldIdLst>
    <p:sldId id="257" r:id="rId4"/>
    <p:sldId id="256" r:id="rId5"/>
    <p:sldId id="470" r:id="rId6"/>
    <p:sldId id="489" r:id="rId7"/>
    <p:sldId id="491" r:id="rId8"/>
    <p:sldId id="471" r:id="rId9"/>
    <p:sldId id="460" r:id="rId10"/>
    <p:sldId id="419" r:id="rId11"/>
    <p:sldId id="463" r:id="rId12"/>
    <p:sldId id="452" r:id="rId13"/>
    <p:sldId id="457" r:id="rId14"/>
    <p:sldId id="473" r:id="rId15"/>
    <p:sldId id="475" r:id="rId16"/>
    <p:sldId id="474" r:id="rId17"/>
    <p:sldId id="472" r:id="rId18"/>
    <p:sldId id="478" r:id="rId19"/>
    <p:sldId id="479" r:id="rId20"/>
    <p:sldId id="492" r:id="rId21"/>
    <p:sldId id="493" r:id="rId22"/>
    <p:sldId id="494" r:id="rId23"/>
    <p:sldId id="495" r:id="rId24"/>
    <p:sldId id="496" r:id="rId25"/>
    <p:sldId id="497" r:id="rId26"/>
    <p:sldId id="480" r:id="rId27"/>
    <p:sldId id="498" r:id="rId28"/>
    <p:sldId id="499" r:id="rId29"/>
    <p:sldId id="500" r:id="rId30"/>
    <p:sldId id="501" r:id="rId31"/>
    <p:sldId id="502" r:id="rId32"/>
    <p:sldId id="482" r:id="rId33"/>
    <p:sldId id="503" r:id="rId34"/>
    <p:sldId id="488" r:id="rId35"/>
    <p:sldId id="504" r:id="rId36"/>
    <p:sldId id="505" r:id="rId37"/>
    <p:sldId id="506" r:id="rId38"/>
    <p:sldId id="507" r:id="rId39"/>
    <p:sldId id="508" r:id="rId40"/>
    <p:sldId id="468" r:id="rId41"/>
    <p:sldId id="483" r:id="rId42"/>
    <p:sldId id="485" r:id="rId43"/>
    <p:sldId id="429" r:id="rId44"/>
    <p:sldId id="464" r:id="rId4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99"/>
    <a:srgbClr val="660066"/>
    <a:srgbClr val="0000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58" autoAdjust="0"/>
    <p:restoredTop sz="94607"/>
  </p:normalViewPr>
  <p:slideViewPr>
    <p:cSldViewPr>
      <p:cViewPr varScale="1">
        <p:scale>
          <a:sx n="92" d="100"/>
          <a:sy n="92" d="100"/>
        </p:scale>
        <p:origin x="1290"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3E3ACA-17FF-4CC3-9FA1-18D129C75FA8}" type="datetimeFigureOut">
              <a:rPr lang="zh-CN" altLang="en-US" smtClean="0"/>
              <a:pPr/>
              <a:t>2019/4/22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5DABFF-8B11-44F2-AA5A-21A885247FB9}" type="slidenum">
              <a:rPr lang="zh-CN" altLang="en-US" smtClean="0"/>
              <a:pPr/>
              <a:t>‹#›</a:t>
            </a:fld>
            <a:endParaRPr lang="zh-CN" altLang="en-US"/>
          </a:p>
        </p:txBody>
      </p:sp>
    </p:spTree>
    <p:extLst>
      <p:ext uri="{BB962C8B-B14F-4D97-AF65-F5344CB8AC3E}">
        <p14:creationId xmlns:p14="http://schemas.microsoft.com/office/powerpoint/2010/main" val="358401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5DABFF-8B11-44F2-AA5A-21A885247FB9}" type="slidenum">
              <a:rPr lang="zh-CN" altLang="en-US" smtClean="0"/>
              <a:pPr/>
              <a:t>1</a:t>
            </a:fld>
            <a:endParaRPr lang="zh-CN" altLang="en-US"/>
          </a:p>
        </p:txBody>
      </p:sp>
    </p:spTree>
    <p:extLst>
      <p:ext uri="{BB962C8B-B14F-4D97-AF65-F5344CB8AC3E}">
        <p14:creationId xmlns:p14="http://schemas.microsoft.com/office/powerpoint/2010/main" val="97118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D0EA5A-33A7-46AE-9646-03FE08BB12B5}" type="slidenum">
              <a:rPr lang="en-US" smtClean="0"/>
              <a:t>20</a:t>
            </a:fld>
            <a:endParaRPr lang="en-US"/>
          </a:p>
        </p:txBody>
      </p:sp>
    </p:spTree>
    <p:extLst>
      <p:ext uri="{BB962C8B-B14F-4D97-AF65-F5344CB8AC3E}">
        <p14:creationId xmlns:p14="http://schemas.microsoft.com/office/powerpoint/2010/main" val="2999486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D0EA5A-33A7-46AE-9646-03FE08BB12B5}" type="slidenum">
              <a:rPr lang="en-US" smtClean="0"/>
              <a:t>21</a:t>
            </a:fld>
            <a:endParaRPr lang="en-US"/>
          </a:p>
        </p:txBody>
      </p:sp>
    </p:spTree>
    <p:extLst>
      <p:ext uri="{BB962C8B-B14F-4D97-AF65-F5344CB8AC3E}">
        <p14:creationId xmlns:p14="http://schemas.microsoft.com/office/powerpoint/2010/main" val="553769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D0EA5A-33A7-46AE-9646-03FE08BB12B5}" type="slidenum">
              <a:rPr lang="en-US" smtClean="0"/>
              <a:t>22</a:t>
            </a:fld>
            <a:endParaRPr lang="en-US"/>
          </a:p>
        </p:txBody>
      </p:sp>
    </p:spTree>
    <p:extLst>
      <p:ext uri="{BB962C8B-B14F-4D97-AF65-F5344CB8AC3E}">
        <p14:creationId xmlns:p14="http://schemas.microsoft.com/office/powerpoint/2010/main" val="108898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D0EA5A-33A7-46AE-9646-03FE08BB12B5}" type="slidenum">
              <a:rPr lang="en-US" smtClean="0"/>
              <a:t>23</a:t>
            </a:fld>
            <a:endParaRPr lang="en-US"/>
          </a:p>
        </p:txBody>
      </p:sp>
    </p:spTree>
    <p:extLst>
      <p:ext uri="{BB962C8B-B14F-4D97-AF65-F5344CB8AC3E}">
        <p14:creationId xmlns:p14="http://schemas.microsoft.com/office/powerpoint/2010/main" val="211770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p:spPr>
      </p:sp>
      <p:sp>
        <p:nvSpPr>
          <p:cNvPr id="174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17412" name="灯片编号占位符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90F1C136-2421-4BB0-80F6-411087C3DFEF}" type="slidenum">
              <a:rPr lang="en-US" altLang="zh-CN" sz="1200" b="0" smtClean="0">
                <a:solidFill>
                  <a:srgbClr val="000000"/>
                </a:solidFill>
              </a:rPr>
              <a:pPr algn="r" eaLnBrk="1" fontAlgn="base" hangingPunct="1">
                <a:spcBef>
                  <a:spcPct val="0"/>
                </a:spcBef>
                <a:spcAft>
                  <a:spcPct val="0"/>
                </a:spcAft>
              </a:pPr>
              <a:t>25</a:t>
            </a:fld>
            <a:endParaRPr lang="en-US" altLang="zh-CN" sz="1200" b="0" smtClean="0">
              <a:solidFill>
                <a:srgbClr val="000000"/>
              </a:solidFill>
            </a:endParaRPr>
          </a:p>
        </p:txBody>
      </p:sp>
    </p:spTree>
    <p:extLst>
      <p:ext uri="{BB962C8B-B14F-4D97-AF65-F5344CB8AC3E}">
        <p14:creationId xmlns:p14="http://schemas.microsoft.com/office/powerpoint/2010/main" val="48285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ln/>
        </p:spPr>
      </p:sp>
      <p:sp>
        <p:nvSpPr>
          <p:cNvPr id="184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18436" name="灯片编号占位符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72A36729-060C-4EBE-AF3A-3E1035726C64}" type="slidenum">
              <a:rPr lang="en-US" altLang="zh-CN" sz="1200" b="0" smtClean="0">
                <a:solidFill>
                  <a:srgbClr val="000000"/>
                </a:solidFill>
              </a:rPr>
              <a:pPr algn="r" eaLnBrk="1" fontAlgn="base" hangingPunct="1">
                <a:spcBef>
                  <a:spcPct val="0"/>
                </a:spcBef>
                <a:spcAft>
                  <a:spcPct val="0"/>
                </a:spcAft>
              </a:pPr>
              <a:t>26</a:t>
            </a:fld>
            <a:endParaRPr lang="en-US" altLang="zh-CN" sz="1200" b="0" smtClean="0">
              <a:solidFill>
                <a:srgbClr val="000000"/>
              </a:solidFill>
            </a:endParaRPr>
          </a:p>
        </p:txBody>
      </p:sp>
    </p:spTree>
    <p:extLst>
      <p:ext uri="{BB962C8B-B14F-4D97-AF65-F5344CB8AC3E}">
        <p14:creationId xmlns:p14="http://schemas.microsoft.com/office/powerpoint/2010/main" val="3528234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a:ln/>
        </p:spPr>
      </p:sp>
      <p:sp>
        <p:nvSpPr>
          <p:cNvPr id="194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19460" name="灯片编号占位符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A6EE0CA6-DE21-4CF8-98A3-116714A231B7}" type="slidenum">
              <a:rPr lang="en-US" altLang="zh-CN" sz="1200" b="0" smtClean="0">
                <a:solidFill>
                  <a:srgbClr val="000000"/>
                </a:solidFill>
              </a:rPr>
              <a:pPr algn="r" eaLnBrk="1" fontAlgn="base" hangingPunct="1">
                <a:spcBef>
                  <a:spcPct val="0"/>
                </a:spcBef>
                <a:spcAft>
                  <a:spcPct val="0"/>
                </a:spcAft>
              </a:pPr>
              <a:t>27</a:t>
            </a:fld>
            <a:endParaRPr lang="en-US" altLang="zh-CN" sz="1200" b="0" smtClean="0">
              <a:solidFill>
                <a:srgbClr val="000000"/>
              </a:solidFill>
            </a:endParaRPr>
          </a:p>
        </p:txBody>
      </p:sp>
    </p:spTree>
    <p:extLst>
      <p:ext uri="{BB962C8B-B14F-4D97-AF65-F5344CB8AC3E}">
        <p14:creationId xmlns:p14="http://schemas.microsoft.com/office/powerpoint/2010/main" val="1269800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20484" name="灯片编号占位符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A0A51CF4-A7C8-4BF6-94BB-0AE1FBE2FD01}" type="slidenum">
              <a:rPr lang="en-US" altLang="zh-CN" sz="1200" b="0" smtClean="0">
                <a:solidFill>
                  <a:srgbClr val="000000"/>
                </a:solidFill>
              </a:rPr>
              <a:pPr algn="r" eaLnBrk="1" fontAlgn="base" hangingPunct="1">
                <a:spcBef>
                  <a:spcPct val="0"/>
                </a:spcBef>
                <a:spcAft>
                  <a:spcPct val="0"/>
                </a:spcAft>
              </a:pPr>
              <a:t>28</a:t>
            </a:fld>
            <a:endParaRPr lang="en-US" altLang="zh-CN" sz="1200" b="0" smtClean="0">
              <a:solidFill>
                <a:srgbClr val="000000"/>
              </a:solidFill>
            </a:endParaRPr>
          </a:p>
        </p:txBody>
      </p:sp>
    </p:spTree>
    <p:extLst>
      <p:ext uri="{BB962C8B-B14F-4D97-AF65-F5344CB8AC3E}">
        <p14:creationId xmlns:p14="http://schemas.microsoft.com/office/powerpoint/2010/main" val="3008195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a:ln/>
        </p:spPr>
      </p:sp>
      <p:sp>
        <p:nvSpPr>
          <p:cNvPr id="215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21508" name="灯片编号占位符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1C4390C4-CEDF-486C-94A4-3AD83A588B90}" type="slidenum">
              <a:rPr lang="en-US" altLang="zh-CN" sz="1200" b="0" smtClean="0">
                <a:solidFill>
                  <a:srgbClr val="000000"/>
                </a:solidFill>
              </a:rPr>
              <a:pPr algn="r" eaLnBrk="1" fontAlgn="base" hangingPunct="1">
                <a:spcBef>
                  <a:spcPct val="0"/>
                </a:spcBef>
                <a:spcAft>
                  <a:spcPct val="0"/>
                </a:spcAft>
              </a:pPr>
              <a:t>29</a:t>
            </a:fld>
            <a:endParaRPr lang="en-US" altLang="zh-CN" sz="1200" b="0" smtClean="0">
              <a:solidFill>
                <a:srgbClr val="000000"/>
              </a:solidFill>
            </a:endParaRPr>
          </a:p>
        </p:txBody>
      </p:sp>
    </p:spTree>
    <p:extLst>
      <p:ext uri="{BB962C8B-B14F-4D97-AF65-F5344CB8AC3E}">
        <p14:creationId xmlns:p14="http://schemas.microsoft.com/office/powerpoint/2010/main" val="1437582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5DABFF-8B11-44F2-AA5A-21A885247FB9}" type="slidenum">
              <a:rPr lang="zh-CN" altLang="en-US" smtClean="0"/>
              <a:pPr/>
              <a:t>38</a:t>
            </a:fld>
            <a:endParaRPr lang="zh-CN" altLang="en-US"/>
          </a:p>
        </p:txBody>
      </p:sp>
    </p:spTree>
    <p:extLst>
      <p:ext uri="{BB962C8B-B14F-4D97-AF65-F5344CB8AC3E}">
        <p14:creationId xmlns:p14="http://schemas.microsoft.com/office/powerpoint/2010/main" val="375945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pPr/>
              <a:t>8</a:t>
            </a:fld>
            <a:endParaRPr lang="zh-CN" altLang="en-US"/>
          </a:p>
        </p:txBody>
      </p:sp>
    </p:spTree>
    <p:extLst>
      <p:ext uri="{BB962C8B-B14F-4D97-AF65-F5344CB8AC3E}">
        <p14:creationId xmlns:p14="http://schemas.microsoft.com/office/powerpoint/2010/main" val="1122487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346255D3-5BCC-4451-805E-F48F7E6785A2}"/>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51A3C3-9032-47B3-A71C-185463F3759B}"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ED5E8310-CDF4-4B94-B4A0-16B4F9CDBF1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99F4DBD-A188-4447-A6A9-687FC4A2A4B4}" type="slidenum">
              <a:rPr kumimoji="0" lang="x-non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41</a:t>
            </a:fld>
            <a:endParaRPr kumimoji="0" lang="x-non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 xmlns:a16="http://schemas.microsoft.com/office/drawing/2014/main" id="{4F205235-BA07-42B4-8E91-B5EB7A935548}"/>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3F6B419-BCB6-4C99-AE21-6C9D7D3EF8EE}"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 xmlns:a16="http://schemas.microsoft.com/office/drawing/2014/main" id="{127E6811-C93D-44E4-9499-7746A7CFA45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 xmlns:a16="http://schemas.microsoft.com/office/drawing/2014/main" id="{ACFFE4C0-284D-49E7-8554-0EC62EEA6AC4}"/>
              </a:ext>
            </a:extLst>
          </p:cNvPr>
          <p:cNvSpPr txBox="1">
            <a:spLocks noGrp="1"/>
          </p:cNvSpPr>
          <p:nvPr>
            <p:ph type="body" sz="quarter" idx="1"/>
          </p:nvPr>
        </p:nvSpPr>
        <p:spPr>
          <a:xfrm>
            <a:off x="756000" y="5078520"/>
            <a:ext cx="6047640" cy="4811040"/>
          </a:xfrm>
          <a:noFill/>
          <a:ln>
            <a:noFill/>
          </a:ln>
        </p:spPr>
        <p:txBody>
          <a:bodyPr lIns="0" tIns="0" rIns="0" bIns="0"/>
          <a:lstStyle/>
          <a:p>
            <a:endParaRPr lang="x-none"/>
          </a:p>
        </p:txBody>
      </p:sp>
    </p:spTree>
    <p:extLst>
      <p:ext uri="{BB962C8B-B14F-4D97-AF65-F5344CB8AC3E}">
        <p14:creationId xmlns:p14="http://schemas.microsoft.com/office/powerpoint/2010/main" val="187153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80BBA63C-9195-479A-A8BF-C0D563244D57}"/>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51A3C3-9032-47B3-A71C-185463F3759B}"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37EB41E1-B446-4BAA-A837-3FD85274C3E4}"/>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84517E5-16B6-4D75-AB87-535761A659D2}" type="slidenum">
              <a:rPr kumimoji="0" lang="x-non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42</a:t>
            </a:fld>
            <a:endParaRPr kumimoji="0" lang="x-non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 xmlns:a16="http://schemas.microsoft.com/office/drawing/2014/main" id="{713B8A80-3EE1-4643-B322-84E3F26D99E0}"/>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49872F6-AF3F-4A97-B074-563B9C71585D}"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 xmlns:a16="http://schemas.microsoft.com/office/drawing/2014/main" id="{81EB9119-3020-4714-9B09-359F055C754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 xmlns:a16="http://schemas.microsoft.com/office/drawing/2014/main" id="{B21055DD-444F-478E-84FC-04E73C4A8540}"/>
              </a:ext>
            </a:extLst>
          </p:cNvPr>
          <p:cNvSpPr txBox="1">
            <a:spLocks noGrp="1"/>
          </p:cNvSpPr>
          <p:nvPr>
            <p:ph type="body" sz="quarter" idx="1"/>
          </p:nvPr>
        </p:nvSpPr>
        <p:spPr>
          <a:xfrm>
            <a:off x="756000" y="5078520"/>
            <a:ext cx="6047640" cy="4811040"/>
          </a:xfrm>
          <a:noFill/>
          <a:ln>
            <a:noFill/>
          </a:ln>
        </p:spPr>
        <p:txBody>
          <a:bodyPr lIns="0" tIns="0" rIns="0" bIns="0"/>
          <a:lstStyle/>
          <a:p>
            <a:endParaRPr lang="x-none"/>
          </a:p>
        </p:txBody>
      </p:sp>
    </p:spTree>
    <p:extLst>
      <p:ext uri="{BB962C8B-B14F-4D97-AF65-F5344CB8AC3E}">
        <p14:creationId xmlns:p14="http://schemas.microsoft.com/office/powerpoint/2010/main" val="72161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6C74FBDD-3F04-43A6-AE9A-94867DF9B497}"/>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51A3C3-9032-47B3-A71C-185463F3759B}"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B526B3B6-EEE6-4843-966A-76C610C43041}"/>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43798E9-6E1C-40DA-A4B2-D7E0252B7A6A}" type="slidenum">
              <a:rPr kumimoji="0" lang="x-non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x-non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 xmlns:a16="http://schemas.microsoft.com/office/drawing/2014/main" id="{57DF8DA9-6692-437C-8956-852E63477BFC}"/>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7418AF8-8C5E-4957-94C3-3D55D9817F06}"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 xmlns:a16="http://schemas.microsoft.com/office/drawing/2014/main" id="{B25D0C90-31D9-457C-AC1B-17CE5336051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 xmlns:a16="http://schemas.microsoft.com/office/drawing/2014/main" id="{560A97A3-6163-4CDA-9264-79F96DC924C1}"/>
              </a:ext>
            </a:extLst>
          </p:cNvPr>
          <p:cNvSpPr txBox="1">
            <a:spLocks noGrp="1"/>
          </p:cNvSpPr>
          <p:nvPr>
            <p:ph type="body" sz="quarter" idx="1"/>
          </p:nvPr>
        </p:nvSpPr>
        <p:spPr>
          <a:xfrm>
            <a:off x="756000" y="5078520"/>
            <a:ext cx="6047640" cy="4811040"/>
          </a:xfrm>
          <a:noFill/>
          <a:ln>
            <a:noFill/>
          </a:ln>
        </p:spPr>
        <p:txBody>
          <a:bodyPr lIns="0" tIns="0" rIns="0" bIns="0"/>
          <a:lstStyle/>
          <a:p>
            <a:endParaRPr lang="x-none"/>
          </a:p>
        </p:txBody>
      </p:sp>
    </p:spTree>
    <p:extLst>
      <p:ext uri="{BB962C8B-B14F-4D97-AF65-F5344CB8AC3E}">
        <p14:creationId xmlns:p14="http://schemas.microsoft.com/office/powerpoint/2010/main" val="194496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9EBCF2A2-D606-4771-9EC8-EF6A82FA661C}"/>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0D0669-E75E-4165-B4DB-1BFCAD75E84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E45CE9C6-7AE4-49D3-A0A8-5FCDEB549EEB}"/>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E96D85B-AE9D-4544-BE91-2A4955975E3E}" type="slidenum">
              <a:rPr kumimoji="0" lang="x-non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x-non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 xmlns:a16="http://schemas.microsoft.com/office/drawing/2014/main" id="{C746C316-F280-4F86-BFBD-DD771DF3C62D}"/>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D907A90-E0DE-47C5-BC4D-C05249A28886}"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 xmlns:a16="http://schemas.microsoft.com/office/drawing/2014/main" id="{6F627A2A-B35D-46AD-8A52-267B42B30A7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 xmlns:a16="http://schemas.microsoft.com/office/drawing/2014/main" id="{643D92FA-564C-42EC-BB80-FADC0ABA2360}"/>
              </a:ext>
            </a:extLst>
          </p:cNvPr>
          <p:cNvSpPr txBox="1">
            <a:spLocks noGrp="1"/>
          </p:cNvSpPr>
          <p:nvPr>
            <p:ph type="body" sz="quarter" idx="1"/>
          </p:nvPr>
        </p:nvSpPr>
        <p:spPr>
          <a:xfrm>
            <a:off x="756000" y="5078520"/>
            <a:ext cx="6047640" cy="4811040"/>
          </a:xfrm>
          <a:noFill/>
          <a:ln>
            <a:noFill/>
          </a:ln>
        </p:spPr>
        <p:txBody>
          <a:bodyPr lIns="0" tIns="0" rIns="0" bIns="0"/>
          <a:lstStyle/>
          <a:p>
            <a:endParaRPr lang="x-none"/>
          </a:p>
        </p:txBody>
      </p:sp>
    </p:spTree>
    <p:extLst>
      <p:ext uri="{BB962C8B-B14F-4D97-AF65-F5344CB8AC3E}">
        <p14:creationId xmlns:p14="http://schemas.microsoft.com/office/powerpoint/2010/main" val="27438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9EBCF2A2-D606-4771-9EC8-EF6A82FA661C}"/>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0D0669-E75E-4165-B4DB-1BFCAD75E84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E45CE9C6-7AE4-49D3-A0A8-5FCDEB549EEB}"/>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E96D85B-AE9D-4544-BE91-2A4955975E3E}" type="slidenum">
              <a:rPr kumimoji="0" lang="x-non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x-non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 xmlns:a16="http://schemas.microsoft.com/office/drawing/2014/main" id="{C746C316-F280-4F86-BFBD-DD771DF3C62D}"/>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D907A90-E0DE-47C5-BC4D-C05249A28886}"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 xmlns:a16="http://schemas.microsoft.com/office/drawing/2014/main" id="{6F627A2A-B35D-46AD-8A52-267B42B30A7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 xmlns:a16="http://schemas.microsoft.com/office/drawing/2014/main" id="{643D92FA-564C-42EC-BB80-FADC0ABA2360}"/>
              </a:ext>
            </a:extLst>
          </p:cNvPr>
          <p:cNvSpPr txBox="1">
            <a:spLocks noGrp="1"/>
          </p:cNvSpPr>
          <p:nvPr>
            <p:ph type="body" sz="quarter" idx="1"/>
          </p:nvPr>
        </p:nvSpPr>
        <p:spPr>
          <a:xfrm>
            <a:off x="756000" y="5078520"/>
            <a:ext cx="6047640" cy="4811040"/>
          </a:xfrm>
          <a:noFill/>
          <a:ln>
            <a:noFill/>
          </a:ln>
        </p:spPr>
        <p:txBody>
          <a:bodyPr lIns="0" tIns="0" rIns="0" bIns="0"/>
          <a:lstStyle/>
          <a:p>
            <a:endParaRPr lang="x-none"/>
          </a:p>
        </p:txBody>
      </p:sp>
    </p:spTree>
    <p:extLst>
      <p:ext uri="{BB962C8B-B14F-4D97-AF65-F5344CB8AC3E}">
        <p14:creationId xmlns:p14="http://schemas.microsoft.com/office/powerpoint/2010/main" val="154365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9EBCF2A2-D606-4771-9EC8-EF6A82FA661C}"/>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0D0669-E75E-4165-B4DB-1BFCAD75E84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E45CE9C6-7AE4-49D3-A0A8-5FCDEB549EEB}"/>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E96D85B-AE9D-4544-BE91-2A4955975E3E}" type="slidenum">
              <a:rPr kumimoji="0" lang="x-non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x-non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 xmlns:a16="http://schemas.microsoft.com/office/drawing/2014/main" id="{C746C316-F280-4F86-BFBD-DD771DF3C62D}"/>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D907A90-E0DE-47C5-BC4D-C05249A28886}"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 xmlns:a16="http://schemas.microsoft.com/office/drawing/2014/main" id="{6F627A2A-B35D-46AD-8A52-267B42B30A7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 xmlns:a16="http://schemas.microsoft.com/office/drawing/2014/main" id="{643D92FA-564C-42EC-BB80-FADC0ABA2360}"/>
              </a:ext>
            </a:extLst>
          </p:cNvPr>
          <p:cNvSpPr txBox="1">
            <a:spLocks noGrp="1"/>
          </p:cNvSpPr>
          <p:nvPr>
            <p:ph type="body" sz="quarter" idx="1"/>
          </p:nvPr>
        </p:nvSpPr>
        <p:spPr>
          <a:xfrm>
            <a:off x="756000" y="5078520"/>
            <a:ext cx="6047640" cy="4811040"/>
          </a:xfrm>
          <a:noFill/>
          <a:ln>
            <a:noFill/>
          </a:ln>
        </p:spPr>
        <p:txBody>
          <a:bodyPr lIns="0" tIns="0" rIns="0" bIns="0"/>
          <a:lstStyle/>
          <a:p>
            <a:endParaRPr lang="x-none"/>
          </a:p>
        </p:txBody>
      </p:sp>
    </p:spTree>
    <p:extLst>
      <p:ext uri="{BB962C8B-B14F-4D97-AF65-F5344CB8AC3E}">
        <p14:creationId xmlns:p14="http://schemas.microsoft.com/office/powerpoint/2010/main" val="277583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9EBCF2A2-D606-4771-9EC8-EF6A82FA661C}"/>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0D0669-E75E-4165-B4DB-1BFCAD75E84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E45CE9C6-7AE4-49D3-A0A8-5FCDEB549EEB}"/>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E96D85B-AE9D-4544-BE91-2A4955975E3E}" type="slidenum">
              <a:rPr kumimoji="0" lang="x-non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14</a:t>
            </a:fld>
            <a:endParaRPr kumimoji="0" lang="x-non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 xmlns:a16="http://schemas.microsoft.com/office/drawing/2014/main" id="{C746C316-F280-4F86-BFBD-DD771DF3C62D}"/>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D907A90-E0DE-47C5-BC4D-C05249A28886}"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 xmlns:a16="http://schemas.microsoft.com/office/drawing/2014/main" id="{6F627A2A-B35D-46AD-8A52-267B42B30A7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 xmlns:a16="http://schemas.microsoft.com/office/drawing/2014/main" id="{643D92FA-564C-42EC-BB80-FADC0ABA2360}"/>
              </a:ext>
            </a:extLst>
          </p:cNvPr>
          <p:cNvSpPr txBox="1">
            <a:spLocks noGrp="1"/>
          </p:cNvSpPr>
          <p:nvPr>
            <p:ph type="body" sz="quarter" idx="1"/>
          </p:nvPr>
        </p:nvSpPr>
        <p:spPr>
          <a:xfrm>
            <a:off x="756000" y="5078520"/>
            <a:ext cx="6047640" cy="4811040"/>
          </a:xfrm>
          <a:noFill/>
          <a:ln>
            <a:noFill/>
          </a:ln>
        </p:spPr>
        <p:txBody>
          <a:bodyPr lIns="0" tIns="0" rIns="0" bIns="0"/>
          <a:lstStyle/>
          <a:p>
            <a:endParaRPr lang="x-none"/>
          </a:p>
        </p:txBody>
      </p:sp>
    </p:spTree>
    <p:extLst>
      <p:ext uri="{BB962C8B-B14F-4D97-AF65-F5344CB8AC3E}">
        <p14:creationId xmlns:p14="http://schemas.microsoft.com/office/powerpoint/2010/main" val="211468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D0EA5A-33A7-46AE-9646-03FE08BB12B5}" type="slidenum">
              <a:rPr lang="en-US" smtClean="0"/>
              <a:t>18</a:t>
            </a:fld>
            <a:endParaRPr lang="en-US"/>
          </a:p>
        </p:txBody>
      </p:sp>
    </p:spTree>
    <p:extLst>
      <p:ext uri="{BB962C8B-B14F-4D97-AF65-F5344CB8AC3E}">
        <p14:creationId xmlns:p14="http://schemas.microsoft.com/office/powerpoint/2010/main" val="293526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D0EA5A-33A7-46AE-9646-03FE08BB12B5}" type="slidenum">
              <a:rPr lang="en-US" smtClean="0"/>
              <a:t>19</a:t>
            </a:fld>
            <a:endParaRPr lang="en-US"/>
          </a:p>
        </p:txBody>
      </p:sp>
    </p:spTree>
    <p:extLst>
      <p:ext uri="{BB962C8B-B14F-4D97-AF65-F5344CB8AC3E}">
        <p14:creationId xmlns:p14="http://schemas.microsoft.com/office/powerpoint/2010/main" val="90420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smtClean="0"/>
              <a:t>2014/8/6</a:t>
            </a:r>
            <a:endParaRPr lang="zh-CN" altLang="en-US"/>
          </a:p>
        </p:txBody>
      </p:sp>
      <p:sp>
        <p:nvSpPr>
          <p:cNvPr id="5" name="页脚占位符 4"/>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2014/8/6</a:t>
            </a:r>
            <a:endParaRPr lang="zh-CN" altLang="en-US"/>
          </a:p>
        </p:txBody>
      </p:sp>
      <p:sp>
        <p:nvSpPr>
          <p:cNvPr id="5" name="页脚占位符 4"/>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2014/8/6</a:t>
            </a:r>
            <a:endParaRPr lang="zh-CN" altLang="en-US"/>
          </a:p>
        </p:txBody>
      </p:sp>
      <p:sp>
        <p:nvSpPr>
          <p:cNvPr id="5" name="页脚占位符 4"/>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t>X. C. Lou       April 22， 2019</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ltLang="zh-CN" smtClean="0"/>
              <a:t>2014/8/6</a:t>
            </a:r>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17002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r>
              <a:rPr lang="en-US" altLang="zh-CN" smtClean="0"/>
              <a:t>2014/8/6</a:t>
            </a:r>
            <a:endParaRPr lang="zh-CN" altLang="en-US"/>
          </a:p>
        </p:txBody>
      </p:sp>
      <p:sp>
        <p:nvSpPr>
          <p:cNvPr id="4" name="页脚占位符 3"/>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pPr/>
              <a:t>‹#›</a:t>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762441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910" y="2130426"/>
            <a:ext cx="777218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820" y="3886200"/>
            <a:ext cx="64003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945F51-960D-4B6A-AFDC-0AA072D20B9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37839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278E49-71DE-4D64-8A27-43964DA031C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2432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551" y="4406901"/>
            <a:ext cx="7772179"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551" y="2906713"/>
            <a:ext cx="777217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1669FC-CDB5-4B09-A558-B3361545FC1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51543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74" y="1600201"/>
            <a:ext cx="40436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1617" y="1600201"/>
            <a:ext cx="4045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97C9CD-5DB5-4393-B4C3-37E2B255C91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18734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73" y="1535113"/>
            <a:ext cx="40407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73" y="2174875"/>
            <a:ext cx="40407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4549" y="1535113"/>
            <a:ext cx="40421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4549" y="2174875"/>
            <a:ext cx="40421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DCB72C-6424-48D1-9577-7E1110C477A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669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66EE22-D38F-4B43-83C9-1766525E34C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6974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2014/8/6</a:t>
            </a:r>
            <a:endParaRPr lang="zh-CN" altLang="en-US"/>
          </a:p>
        </p:txBody>
      </p:sp>
      <p:sp>
        <p:nvSpPr>
          <p:cNvPr id="5" name="页脚占位符 4"/>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532BF7-544F-415B-BEB0-4A5374C7D06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77056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73" y="273050"/>
            <a:ext cx="3008917"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4646" y="273051"/>
            <a:ext cx="511208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73" y="1435101"/>
            <a:ext cx="300891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D10761-C16A-4CA1-9614-15832AE04A9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6088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453" y="4800600"/>
            <a:ext cx="5485813"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453" y="612775"/>
            <a:ext cx="548581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453" y="5367338"/>
            <a:ext cx="548581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42A213-7D66-462E-ABEE-C2B94CFBD05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0367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5ACE37-B4F6-43EA-A32D-9231F6AB824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6647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462" y="274639"/>
            <a:ext cx="2056265"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73" y="274639"/>
            <a:ext cx="603249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2014/8/6</a:t>
            </a: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32951A-F448-4B43-A97E-12E8FAF6D73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23254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5" name="Line 10"/>
          <p:cNvSpPr>
            <a:spLocks noChangeShapeType="1"/>
          </p:cNvSpPr>
          <p:nvPr userDrawn="1"/>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6" name="Line 11"/>
          <p:cNvSpPr>
            <a:spLocks noChangeShapeType="1"/>
          </p:cNvSpPr>
          <p:nvPr userDrawn="1"/>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7" name="Line 12"/>
          <p:cNvSpPr>
            <a:spLocks noChangeShapeType="1"/>
          </p:cNvSpPr>
          <p:nvPr userDrawn="1"/>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8"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9"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29698"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2969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a:t>单击此处编辑母版副标题样式</a:t>
            </a:r>
          </a:p>
        </p:txBody>
      </p:sp>
      <p:sp>
        <p:nvSpPr>
          <p:cNvPr id="10" name="Rectangle 4"/>
          <p:cNvSpPr>
            <a:spLocks noGrp="1" noChangeArrowheads="1"/>
          </p:cNvSpPr>
          <p:nvPr>
            <p:ph type="dt" sz="half" idx="10"/>
          </p:nvPr>
        </p:nvSpPr>
        <p:spPr/>
        <p:txBody>
          <a:bodyPr/>
          <a:lstStyle>
            <a:lvl1pPr>
              <a:defRPr/>
            </a:lvl1pPr>
          </a:lstStyle>
          <a:p>
            <a:pPr>
              <a:defRPr/>
            </a:pPr>
            <a:endParaRPr lang="en-US" altLang="zh-CN"/>
          </a:p>
        </p:txBody>
      </p:sp>
      <p:sp>
        <p:nvSpPr>
          <p:cNvPr id="11"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zh-CN"/>
          </a:p>
        </p:txBody>
      </p:sp>
      <p:sp>
        <p:nvSpPr>
          <p:cNvPr id="12" name="Rectangle 6"/>
          <p:cNvSpPr>
            <a:spLocks noGrp="1" noChangeArrowheads="1"/>
          </p:cNvSpPr>
          <p:nvPr>
            <p:ph type="sldNum" sz="quarter" idx="12"/>
          </p:nvPr>
        </p:nvSpPr>
        <p:spPr/>
        <p:txBody>
          <a:bodyPr/>
          <a:lstStyle>
            <a:lvl1pPr>
              <a:defRPr/>
            </a:lvl1pPr>
          </a:lstStyle>
          <a:p>
            <a:fld id="{F5990703-CB7C-4C26-B2B2-A2385FB2D97E}" type="slidenum">
              <a:rPr lang="en-US" altLang="zh-CN"/>
              <a:pPr/>
              <a:t>‹#›</a:t>
            </a:fld>
            <a:endParaRPr lang="en-US" altLang="zh-CN"/>
          </a:p>
        </p:txBody>
      </p:sp>
    </p:spTree>
    <p:extLst>
      <p:ext uri="{BB962C8B-B14F-4D97-AF65-F5344CB8AC3E}">
        <p14:creationId xmlns:p14="http://schemas.microsoft.com/office/powerpoint/2010/main" val="262680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EA03145-C67D-4EA4-B37C-238CF8C002F0}" type="slidenum">
              <a:rPr lang="en-US" altLang="zh-CN"/>
              <a:pPr/>
              <a:t>‹#›</a:t>
            </a:fld>
            <a:endParaRPr lang="en-US" altLang="zh-CN"/>
          </a:p>
        </p:txBody>
      </p:sp>
    </p:spTree>
    <p:extLst>
      <p:ext uri="{BB962C8B-B14F-4D97-AF65-F5344CB8AC3E}">
        <p14:creationId xmlns:p14="http://schemas.microsoft.com/office/powerpoint/2010/main" val="3273534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CEACF0A-5772-4EA5-8286-CE741609FCE4}" type="slidenum">
              <a:rPr lang="en-US" altLang="zh-CN"/>
              <a:pPr/>
              <a:t>‹#›</a:t>
            </a:fld>
            <a:endParaRPr lang="en-US" altLang="zh-CN"/>
          </a:p>
        </p:txBody>
      </p:sp>
    </p:spTree>
    <p:extLst>
      <p:ext uri="{BB962C8B-B14F-4D97-AF65-F5344CB8AC3E}">
        <p14:creationId xmlns:p14="http://schemas.microsoft.com/office/powerpoint/2010/main" val="2305511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AABE44E-579C-4BB6-AEFE-CF538ED0C6DA}" type="slidenum">
              <a:rPr lang="en-US" altLang="zh-CN"/>
              <a:pPr/>
              <a:t>‹#›</a:t>
            </a:fld>
            <a:endParaRPr lang="en-US" altLang="zh-CN"/>
          </a:p>
        </p:txBody>
      </p:sp>
    </p:spTree>
    <p:extLst>
      <p:ext uri="{BB962C8B-B14F-4D97-AF65-F5344CB8AC3E}">
        <p14:creationId xmlns:p14="http://schemas.microsoft.com/office/powerpoint/2010/main" val="4074727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EE2A691A-D993-4C86-86A4-AB3F3589ECBB}" type="slidenum">
              <a:rPr lang="en-US" altLang="zh-CN"/>
              <a:pPr/>
              <a:t>‹#›</a:t>
            </a:fld>
            <a:endParaRPr lang="en-US" altLang="zh-CN"/>
          </a:p>
        </p:txBody>
      </p:sp>
    </p:spTree>
    <p:extLst>
      <p:ext uri="{BB962C8B-B14F-4D97-AF65-F5344CB8AC3E}">
        <p14:creationId xmlns:p14="http://schemas.microsoft.com/office/powerpoint/2010/main" val="274089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r>
              <a:rPr lang="en-US" altLang="zh-CN" smtClean="0"/>
              <a:t>2014/8/6</a:t>
            </a:r>
            <a:endParaRPr lang="zh-CN" altLang="en-US"/>
          </a:p>
        </p:txBody>
      </p:sp>
      <p:sp>
        <p:nvSpPr>
          <p:cNvPr id="5" name="页脚占位符 4"/>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7455AE61-6D4C-45BD-AB7E-5ECF361A4032}" type="slidenum">
              <a:rPr lang="en-US" altLang="zh-CN"/>
              <a:pPr/>
              <a:t>‹#›</a:t>
            </a:fld>
            <a:endParaRPr lang="en-US" altLang="zh-CN"/>
          </a:p>
        </p:txBody>
      </p:sp>
    </p:spTree>
    <p:extLst>
      <p:ext uri="{BB962C8B-B14F-4D97-AF65-F5344CB8AC3E}">
        <p14:creationId xmlns:p14="http://schemas.microsoft.com/office/powerpoint/2010/main" val="774230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AA951566-956D-4EE2-9F95-A502C62A8332}" type="slidenum">
              <a:rPr lang="en-US" altLang="zh-CN"/>
              <a:pPr/>
              <a:t>‹#›</a:t>
            </a:fld>
            <a:endParaRPr lang="en-US" altLang="zh-CN"/>
          </a:p>
        </p:txBody>
      </p:sp>
    </p:spTree>
    <p:extLst>
      <p:ext uri="{BB962C8B-B14F-4D97-AF65-F5344CB8AC3E}">
        <p14:creationId xmlns:p14="http://schemas.microsoft.com/office/powerpoint/2010/main" val="4014694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7AFBE23-51C9-44B6-B0FF-30511A5F745B}" type="slidenum">
              <a:rPr lang="en-US" altLang="zh-CN"/>
              <a:pPr/>
              <a:t>‹#›</a:t>
            </a:fld>
            <a:endParaRPr lang="en-US" altLang="zh-CN"/>
          </a:p>
        </p:txBody>
      </p:sp>
    </p:spTree>
    <p:extLst>
      <p:ext uri="{BB962C8B-B14F-4D97-AF65-F5344CB8AC3E}">
        <p14:creationId xmlns:p14="http://schemas.microsoft.com/office/powerpoint/2010/main" val="4093821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5E58160-16C1-487C-A9D1-AC28776F8EF4}" type="slidenum">
              <a:rPr lang="en-US" altLang="zh-CN"/>
              <a:pPr/>
              <a:t>‹#›</a:t>
            </a:fld>
            <a:endParaRPr lang="en-US" altLang="zh-CN"/>
          </a:p>
        </p:txBody>
      </p:sp>
    </p:spTree>
    <p:extLst>
      <p:ext uri="{BB962C8B-B14F-4D97-AF65-F5344CB8AC3E}">
        <p14:creationId xmlns:p14="http://schemas.microsoft.com/office/powerpoint/2010/main" val="1901442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EE73B29-7D26-45E2-9BA4-01169713E138}" type="slidenum">
              <a:rPr lang="en-US" altLang="zh-CN"/>
              <a:pPr/>
              <a:t>‹#›</a:t>
            </a:fld>
            <a:endParaRPr lang="en-US" altLang="zh-CN"/>
          </a:p>
        </p:txBody>
      </p:sp>
    </p:spTree>
    <p:extLst>
      <p:ext uri="{BB962C8B-B14F-4D97-AF65-F5344CB8AC3E}">
        <p14:creationId xmlns:p14="http://schemas.microsoft.com/office/powerpoint/2010/main" val="1091319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C96423D-0E66-4C95-AD09-BBAEDE65F9CD}" type="slidenum">
              <a:rPr lang="en-US" altLang="zh-CN"/>
              <a:pPr/>
              <a:t>‹#›</a:t>
            </a:fld>
            <a:endParaRPr lang="en-US" altLang="zh-CN"/>
          </a:p>
        </p:txBody>
      </p:sp>
    </p:spTree>
    <p:extLst>
      <p:ext uri="{BB962C8B-B14F-4D97-AF65-F5344CB8AC3E}">
        <p14:creationId xmlns:p14="http://schemas.microsoft.com/office/powerpoint/2010/main" val="133200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r>
              <a:rPr lang="en-US" altLang="zh-CN" smtClean="0"/>
              <a:t>2014/8/6</a:t>
            </a:r>
            <a:endParaRPr lang="zh-CN" altLang="en-US"/>
          </a:p>
        </p:txBody>
      </p:sp>
      <p:sp>
        <p:nvSpPr>
          <p:cNvPr id="6" name="页脚占位符 5"/>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r>
              <a:rPr lang="en-US" altLang="zh-CN" smtClean="0"/>
              <a:t>2014/8/6</a:t>
            </a:r>
            <a:endParaRPr lang="zh-CN" altLang="en-US"/>
          </a:p>
        </p:txBody>
      </p:sp>
      <p:sp>
        <p:nvSpPr>
          <p:cNvPr id="8" name="页脚占位符 7"/>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smtClean="0"/>
              <a:t>2014/8/6</a:t>
            </a:r>
            <a:endParaRPr lang="zh-CN" altLang="en-US"/>
          </a:p>
        </p:txBody>
      </p:sp>
      <p:sp>
        <p:nvSpPr>
          <p:cNvPr id="4" name="页脚占位符 3"/>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t>2014/8/6</a:t>
            </a:r>
            <a:endParaRPr lang="zh-CN" altLang="en-US"/>
          </a:p>
        </p:txBody>
      </p:sp>
      <p:sp>
        <p:nvSpPr>
          <p:cNvPr id="3" name="页脚占位符 2"/>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2014/8/6</a:t>
            </a:r>
            <a:endParaRPr lang="zh-CN" altLang="en-US"/>
          </a:p>
        </p:txBody>
      </p:sp>
      <p:sp>
        <p:nvSpPr>
          <p:cNvPr id="6" name="页脚占位符 5"/>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2014/8/6</a:t>
            </a:r>
            <a:endParaRPr lang="zh-CN" altLang="en-US"/>
          </a:p>
        </p:txBody>
      </p:sp>
      <p:sp>
        <p:nvSpPr>
          <p:cNvPr id="6" name="页脚占位符 5"/>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2014/8/6</a:t>
            </a:r>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X. C. Lou       April 22</a:t>
            </a:r>
            <a:r>
              <a:rPr lang="zh-CN" altLang="en-US" smtClean="0"/>
              <a:t>， </a:t>
            </a:r>
            <a:r>
              <a:rPr lang="en-US" altLang="zh-CN" smtClean="0"/>
              <a:t>2019</a:t>
            </a: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74" y="274638"/>
            <a:ext cx="822945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Rectangle 3"/>
          <p:cNvSpPr>
            <a:spLocks noGrp="1" noChangeArrowheads="1"/>
          </p:cNvSpPr>
          <p:nvPr>
            <p:ph type="body" idx="1"/>
          </p:nvPr>
        </p:nvSpPr>
        <p:spPr bwMode="auto">
          <a:xfrm>
            <a:off x="457274" y="1600201"/>
            <a:ext cx="822945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1556" name="Rectangle 4"/>
          <p:cNvSpPr>
            <a:spLocks noGrp="1" noChangeArrowheads="1"/>
          </p:cNvSpPr>
          <p:nvPr>
            <p:ph type="dt" sz="half" idx="2"/>
          </p:nvPr>
        </p:nvSpPr>
        <p:spPr bwMode="auto">
          <a:xfrm>
            <a:off x="457273" y="6245225"/>
            <a:ext cx="213394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ea typeface="宋体" pitchFamily="2" charset="-122"/>
              </a:defRPr>
            </a:lvl1pPr>
          </a:lstStyle>
          <a:p>
            <a:pPr fontAlgn="base">
              <a:spcBef>
                <a:spcPct val="0"/>
              </a:spcBef>
              <a:spcAft>
                <a:spcPct val="0"/>
              </a:spcAft>
              <a:defRPr/>
            </a:pPr>
            <a:r>
              <a:rPr lang="en-US" altLang="zh-CN" smtClean="0">
                <a:solidFill>
                  <a:srgbClr val="000000"/>
                </a:solidFill>
                <a:latin typeface="Tahoma" pitchFamily="34" charset="0"/>
              </a:rPr>
              <a:t>2014/8/6</a:t>
            </a:r>
            <a:endParaRPr lang="en-US" altLang="zh-CN">
              <a:solidFill>
                <a:srgbClr val="000000"/>
              </a:solidFill>
              <a:latin typeface="Tahoma" pitchFamily="34" charset="0"/>
            </a:endParaRPr>
          </a:p>
        </p:txBody>
      </p:sp>
      <p:sp>
        <p:nvSpPr>
          <p:cNvPr id="151557" name="Rectangle 5"/>
          <p:cNvSpPr>
            <a:spLocks noGrp="1" noChangeArrowheads="1"/>
          </p:cNvSpPr>
          <p:nvPr>
            <p:ph type="ftr" sz="quarter" idx="3"/>
          </p:nvPr>
        </p:nvSpPr>
        <p:spPr bwMode="auto">
          <a:xfrm>
            <a:off x="3124701" y="6245225"/>
            <a:ext cx="289459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宋体" pitchFamily="2" charset="-122"/>
              </a:defRPr>
            </a:lvl1pPr>
          </a:lstStyle>
          <a:p>
            <a:pPr fontAlgn="base">
              <a:spcBef>
                <a:spcPct val="0"/>
              </a:spcBef>
              <a:spcAft>
                <a:spcPct val="0"/>
              </a:spcAft>
              <a:defRPr/>
            </a:pPr>
            <a:r>
              <a:rPr lang="en-US" altLang="zh-CN" smtClean="0">
                <a:solidFill>
                  <a:srgbClr val="000000"/>
                </a:solidFill>
                <a:latin typeface="Tahoma" pitchFamily="34" charset="0"/>
              </a:rPr>
              <a:t>X. C. Lou       April 22</a:t>
            </a:r>
            <a:r>
              <a:rPr lang="zh-CN" altLang="en-US" smtClean="0">
                <a:solidFill>
                  <a:srgbClr val="000000"/>
                </a:solidFill>
                <a:latin typeface="Tahoma" pitchFamily="34" charset="0"/>
              </a:rPr>
              <a:t>， </a:t>
            </a:r>
            <a:r>
              <a:rPr lang="en-US" altLang="zh-CN" smtClean="0">
                <a:solidFill>
                  <a:srgbClr val="000000"/>
                </a:solidFill>
                <a:latin typeface="Tahoma" pitchFamily="34" charset="0"/>
              </a:rPr>
              <a:t>2019</a:t>
            </a:r>
            <a:endParaRPr lang="en-US" altLang="zh-CN">
              <a:solidFill>
                <a:srgbClr val="000000"/>
              </a:solidFill>
              <a:latin typeface="Tahoma" pitchFamily="34" charset="0"/>
            </a:endParaRPr>
          </a:p>
        </p:txBody>
      </p:sp>
      <p:sp>
        <p:nvSpPr>
          <p:cNvPr id="151558" name="Rectangle 6"/>
          <p:cNvSpPr>
            <a:spLocks noGrp="1" noChangeArrowheads="1"/>
          </p:cNvSpPr>
          <p:nvPr>
            <p:ph type="sldNum" sz="quarter" idx="4"/>
          </p:nvPr>
        </p:nvSpPr>
        <p:spPr bwMode="auto">
          <a:xfrm>
            <a:off x="6552785" y="6245225"/>
            <a:ext cx="213394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ea typeface="宋体" pitchFamily="2" charset="-122"/>
              </a:defRPr>
            </a:lvl1pPr>
          </a:lstStyle>
          <a:p>
            <a:pPr fontAlgn="base">
              <a:spcBef>
                <a:spcPct val="0"/>
              </a:spcBef>
              <a:spcAft>
                <a:spcPct val="0"/>
              </a:spcAft>
              <a:defRPr/>
            </a:pPr>
            <a:fld id="{455ACA37-3A41-4EDB-A657-1AE00FA7D90C}" type="slidenum">
              <a:rPr lang="zh-CN" altLang="en-US">
                <a:solidFill>
                  <a:srgbClr val="000000"/>
                </a:solidFill>
                <a:latin typeface="Tahoma" pitchFamily="34" charset="0"/>
              </a:rPr>
              <a:pPr fontAlgn="base">
                <a:spcBef>
                  <a:spcPct val="0"/>
                </a:spcBef>
                <a:spcAft>
                  <a:spcPct val="0"/>
                </a:spcAft>
                <a:defRPr/>
              </a:pPr>
              <a:t>‹#›</a:t>
            </a:fld>
            <a:endParaRPr lang="en-US" altLang="zh-CN">
              <a:solidFill>
                <a:srgbClr val="000000"/>
              </a:solidFill>
              <a:latin typeface="Tahoma" pitchFamily="34" charset="0"/>
            </a:endParaRPr>
          </a:p>
        </p:txBody>
      </p:sp>
    </p:spTree>
    <p:extLst>
      <p:ext uri="{BB962C8B-B14F-4D97-AF65-F5344CB8AC3E}">
        <p14:creationId xmlns:p14="http://schemas.microsoft.com/office/powerpoint/2010/main" val="3541712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Line 10"/>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2867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000000"/>
                </a:solidFill>
                <a:latin typeface="+mj-lt"/>
                <a:ea typeface="宋体" pitchFamily="2" charset="-122"/>
              </a:defRPr>
            </a:lvl1pPr>
          </a:lstStyle>
          <a:p>
            <a:pPr fontAlgn="base">
              <a:spcBef>
                <a:spcPct val="0"/>
              </a:spcBef>
              <a:spcAft>
                <a:spcPct val="0"/>
              </a:spcAft>
              <a:defRPr/>
            </a:pPr>
            <a:endParaRPr lang="en-US" altLang="zh-CN"/>
          </a:p>
        </p:txBody>
      </p:sp>
      <p:sp>
        <p:nvSpPr>
          <p:cNvPr id="1030" name="Line 11"/>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000000"/>
                </a:solidFill>
                <a:latin typeface="+mj-lt"/>
                <a:ea typeface="宋体" pitchFamily="2" charset="-122"/>
              </a:defRPr>
            </a:lvl1pPr>
          </a:lstStyle>
          <a:p>
            <a:pPr fontAlgn="base">
              <a:spcBef>
                <a:spcPct val="0"/>
              </a:spcBef>
              <a:spcAft>
                <a:spcPct val="0"/>
              </a:spcAft>
              <a:defRPr/>
            </a:pPr>
            <a:endParaRPr lang="en-US" altLang="zh-CN"/>
          </a:p>
        </p:txBody>
      </p:sp>
      <p:sp>
        <p:nvSpPr>
          <p:cNvPr id="1032" name="Line 12"/>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2867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000000"/>
                </a:solidFill>
                <a:latin typeface="Garamond" panose="02020404030301010803" pitchFamily="18" charset="0"/>
              </a:defRPr>
            </a:lvl1pPr>
          </a:lstStyle>
          <a:p>
            <a:pPr fontAlgn="base">
              <a:spcBef>
                <a:spcPct val="0"/>
              </a:spcBef>
              <a:spcAft>
                <a:spcPct val="0"/>
              </a:spcAft>
            </a:pPr>
            <a:fld id="{601A9C07-ABA7-4FF8-8A86-7DB2FF8BB416}" type="slidenum">
              <a:rPr lang="en-US" altLang="zh-CN" smtClean="0"/>
              <a:pPr fontAlgn="base">
                <a:spcBef>
                  <a:spcPct val="0"/>
                </a:spcBef>
                <a:spcAft>
                  <a:spcPct val="0"/>
                </a:spcAft>
              </a:pPr>
              <a:t>‹#›</a:t>
            </a:fld>
            <a:endParaRPr lang="en-US" altLang="zh-CN" smtClean="0"/>
          </a:p>
        </p:txBody>
      </p:sp>
      <p:sp>
        <p:nvSpPr>
          <p:cNvPr id="1034" name="Line 13"/>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b="1" smtClean="0">
              <a:solidFill>
                <a:srgbClr val="000000"/>
              </a:solidFill>
            </a:endParaRPr>
          </a:p>
        </p:txBody>
      </p:sp>
      <p:sp>
        <p:nvSpPr>
          <p:cNvPr id="1035"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03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037" name="Text Box 9"/>
          <p:cNvSpPr txBox="1">
            <a:spLocks noChangeArrowheads="1"/>
          </p:cNvSpPr>
          <p:nvPr/>
        </p:nvSpPr>
        <p:spPr bwMode="auto">
          <a:xfrm>
            <a:off x="7956550" y="6477000"/>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400" smtClean="0">
                <a:solidFill>
                  <a:srgbClr val="006633"/>
                </a:solidFill>
                <a:latin typeface="Times New Roman" panose="02020603050405020304" pitchFamily="18" charset="0"/>
              </a:rPr>
              <a:t>- </a:t>
            </a:r>
            <a:fld id="{540C68CD-BA3D-42C6-BEB2-13FF8B7592E7}" type="slidenum">
              <a:rPr lang="en-US" altLang="zh-CN" sz="1600" smtClean="0">
                <a:solidFill>
                  <a:srgbClr val="006633"/>
                </a:solidFill>
                <a:latin typeface="Times New Roman" panose="02020603050405020304" pitchFamily="18" charset="0"/>
              </a:rPr>
              <a:pPr algn="ctr" eaLnBrk="1" fontAlgn="base" hangingPunct="1">
                <a:spcBef>
                  <a:spcPct val="0"/>
                </a:spcBef>
                <a:spcAft>
                  <a:spcPct val="0"/>
                </a:spcAft>
              </a:pPr>
              <a:t>‹#›</a:t>
            </a:fld>
            <a:r>
              <a:rPr lang="en-US" altLang="zh-CN" sz="1600" smtClean="0">
                <a:solidFill>
                  <a:srgbClr val="006633"/>
                </a:solidFill>
                <a:latin typeface="Times New Roman" panose="02020603050405020304" pitchFamily="18" charset="0"/>
              </a:rPr>
              <a:t> -</a:t>
            </a:r>
          </a:p>
        </p:txBody>
      </p:sp>
    </p:spTree>
    <p:extLst>
      <p:ext uri="{BB962C8B-B14F-4D97-AF65-F5344CB8AC3E}">
        <p14:creationId xmlns:p14="http://schemas.microsoft.com/office/powerpoint/2010/main" val="21386266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wmf"/></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hyperlink" Target="http://www.gov.cn/zhengce/content/2018-03/28/content_5278056.htm"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800268" y="475496"/>
            <a:ext cx="7472026" cy="977280"/>
          </a:xfrm>
        </p:spPr>
        <p:txBody>
          <a:bodyPr anchor="b"/>
          <a:lstStyle/>
          <a:p>
            <a:pPr eaLnBrk="1" hangingPunct="1"/>
            <a:r>
              <a:rPr lang="en-US" altLang="zh-CN" sz="4500" b="1" dirty="0" smtClean="0">
                <a:solidFill>
                  <a:srgbClr val="000099"/>
                </a:solidFill>
                <a:ea typeface="楷体_GB2312" pitchFamily="49" charset="-122"/>
              </a:rPr>
              <a:t>“</a:t>
            </a:r>
            <a:r>
              <a:rPr lang="zh-CN" altLang="en-US" sz="4500" b="1" dirty="0" smtClean="0">
                <a:solidFill>
                  <a:srgbClr val="000099"/>
                </a:solidFill>
                <a:ea typeface="楷体_GB2312" pitchFamily="49" charset="-122"/>
              </a:rPr>
              <a:t>国家重点实验室年会”</a:t>
            </a:r>
            <a:endParaRPr lang="zh-CN" altLang="en-US" sz="4800" b="1" dirty="0" smtClean="0">
              <a:solidFill>
                <a:srgbClr val="000099"/>
              </a:solidFill>
              <a:ea typeface="黑体" pitchFamily="49" charset="-122"/>
            </a:endParaRPr>
          </a:p>
        </p:txBody>
      </p:sp>
      <p:sp>
        <p:nvSpPr>
          <p:cNvPr id="2" name="矩形 1"/>
          <p:cNvSpPr/>
          <p:nvPr/>
        </p:nvSpPr>
        <p:spPr>
          <a:xfrm>
            <a:off x="660861" y="1566885"/>
            <a:ext cx="7750841" cy="646331"/>
          </a:xfrm>
          <a:prstGeom prst="rect">
            <a:avLst/>
          </a:prstGeom>
        </p:spPr>
        <p:txBody>
          <a:bodyPr wrap="none">
            <a:spAutoFit/>
          </a:bodyPr>
          <a:lstStyle/>
          <a:p>
            <a:pPr algn="ctr"/>
            <a:r>
              <a:rPr lang="zh-CN" altLang="en-US" sz="3600" b="1" dirty="0" smtClean="0">
                <a:solidFill>
                  <a:srgbClr val="0000FF"/>
                </a:solidFill>
              </a:rPr>
              <a:t>环形正负电子对撞机概念设计</a:t>
            </a:r>
            <a:r>
              <a:rPr lang="en-US" altLang="zh-CN" sz="3600" b="1" dirty="0" smtClean="0">
                <a:solidFill>
                  <a:srgbClr val="0000FF"/>
                </a:solidFill>
              </a:rPr>
              <a:t>-</a:t>
            </a:r>
            <a:r>
              <a:rPr lang="zh-CN" altLang="en-US" sz="3600" b="1" dirty="0" smtClean="0">
                <a:solidFill>
                  <a:srgbClr val="0000FF"/>
                </a:solidFill>
              </a:rPr>
              <a:t>预研究</a:t>
            </a:r>
            <a:endParaRPr lang="zh-CN" altLang="en-US" sz="3600" b="1" dirty="0">
              <a:solidFill>
                <a:srgbClr val="0000FF"/>
              </a:solidFill>
            </a:endParaRPr>
          </a:p>
        </p:txBody>
      </p:sp>
      <p:sp>
        <p:nvSpPr>
          <p:cNvPr id="3" name="TextBox 2"/>
          <p:cNvSpPr txBox="1"/>
          <p:nvPr/>
        </p:nvSpPr>
        <p:spPr>
          <a:xfrm>
            <a:off x="3251225" y="2984347"/>
            <a:ext cx="2765502" cy="707886"/>
          </a:xfrm>
          <a:prstGeom prst="rect">
            <a:avLst/>
          </a:prstGeom>
          <a:noFill/>
        </p:spPr>
        <p:txBody>
          <a:bodyPr wrap="none" rtlCol="0">
            <a:spAutoFit/>
          </a:bodyPr>
          <a:lstStyle/>
          <a:p>
            <a:pPr algn="ctr"/>
            <a:r>
              <a:rPr lang="zh-CN" altLang="en-US" sz="2000" b="1" dirty="0" smtClean="0">
                <a:solidFill>
                  <a:srgbClr val="000099"/>
                </a:solidFill>
              </a:rPr>
              <a:t>娄辛丑</a:t>
            </a:r>
            <a:r>
              <a:rPr lang="en-US" altLang="zh-CN" sz="2000" b="1" dirty="0" smtClean="0">
                <a:solidFill>
                  <a:srgbClr val="000099"/>
                </a:solidFill>
              </a:rPr>
              <a:t> </a:t>
            </a:r>
          </a:p>
          <a:p>
            <a:pPr algn="ctr"/>
            <a:r>
              <a:rPr lang="zh-CN" altLang="en-US" sz="2000" b="1" dirty="0" smtClean="0">
                <a:solidFill>
                  <a:srgbClr val="000099"/>
                </a:solidFill>
              </a:rPr>
              <a:t>中科院高能物理</a:t>
            </a:r>
            <a:r>
              <a:rPr lang="zh-CN" altLang="en-US" sz="2000" b="1" dirty="0">
                <a:solidFill>
                  <a:srgbClr val="000099"/>
                </a:solidFill>
              </a:rPr>
              <a:t>研究所</a:t>
            </a:r>
            <a:endParaRPr lang="en-US" altLang="zh-CN" sz="2000" b="1" dirty="0" smtClean="0">
              <a:solidFill>
                <a:srgbClr val="000099"/>
              </a:solidFill>
            </a:endParaRPr>
          </a:p>
        </p:txBody>
      </p:sp>
      <p:sp>
        <p:nvSpPr>
          <p:cNvPr id="4" name="灯片编号占位符 3"/>
          <p:cNvSpPr>
            <a:spLocks noGrp="1"/>
          </p:cNvSpPr>
          <p:nvPr>
            <p:ph type="sldNum" sz="quarter" idx="12"/>
          </p:nvPr>
        </p:nvSpPr>
        <p:spPr/>
        <p:txBody>
          <a:bodyPr/>
          <a:lstStyle/>
          <a:p>
            <a:pPr>
              <a:defRPr/>
            </a:pPr>
            <a:fld id="{B6532BF7-544F-415B-BEB0-4A5374C7D067}" type="slidenum">
              <a:rPr lang="zh-CN" altLang="en-US" smtClean="0">
                <a:solidFill>
                  <a:srgbClr val="000000"/>
                </a:solidFill>
              </a:rPr>
              <a:pPr>
                <a:defRPr/>
              </a:pPr>
              <a:t>1</a:t>
            </a:fld>
            <a:endParaRPr lang="en-US" altLang="zh-CN">
              <a:solidFill>
                <a:srgbClr val="000000"/>
              </a:solidFill>
            </a:endParaRPr>
          </a:p>
        </p:txBody>
      </p:sp>
      <p:sp>
        <p:nvSpPr>
          <p:cNvPr id="5" name="TextBox 4"/>
          <p:cNvSpPr txBox="1"/>
          <p:nvPr/>
        </p:nvSpPr>
        <p:spPr>
          <a:xfrm>
            <a:off x="3490072" y="3933056"/>
            <a:ext cx="2287807" cy="369332"/>
          </a:xfrm>
          <a:prstGeom prst="rect">
            <a:avLst/>
          </a:prstGeom>
          <a:noFill/>
        </p:spPr>
        <p:txBody>
          <a:bodyPr wrap="none" rtlCol="0">
            <a:spAutoFit/>
          </a:bodyPr>
          <a:lstStyle/>
          <a:p>
            <a:pPr algn="ctr"/>
            <a:r>
              <a:rPr lang="en-US" altLang="zh-CN" b="1" dirty="0" smtClean="0">
                <a:solidFill>
                  <a:srgbClr val="00B050"/>
                </a:solidFill>
              </a:rPr>
              <a:t>CEPC Study Group</a:t>
            </a:r>
            <a:endParaRPr lang="zh-CN" altLang="en-US" b="1" dirty="0">
              <a:solidFill>
                <a:srgbClr val="00B050"/>
              </a:solidFill>
            </a:endParaRPr>
          </a:p>
        </p:txBody>
      </p:sp>
      <p:sp>
        <p:nvSpPr>
          <p:cNvPr id="6" name="页脚占位符 5"/>
          <p:cNvSpPr>
            <a:spLocks noGrp="1"/>
          </p:cNvSpPr>
          <p:nvPr>
            <p:ph type="ftr" sz="quarter" idx="11"/>
          </p:nvPr>
        </p:nvSpPr>
        <p:spPr/>
        <p:txBody>
          <a:bodyPr/>
          <a:lstStyle/>
          <a:p>
            <a:pPr>
              <a:defRPr/>
            </a:pPr>
            <a:r>
              <a:rPr lang="en-US" altLang="zh-CN" smtClean="0">
                <a:solidFill>
                  <a:srgbClr val="000000"/>
                </a:solidFill>
              </a:rPr>
              <a:t>X. C. Lou       April 22</a:t>
            </a:r>
            <a:r>
              <a:rPr lang="zh-CN" altLang="en-US" smtClean="0">
                <a:solidFill>
                  <a:srgbClr val="000000"/>
                </a:solidFill>
              </a:rPr>
              <a:t>， </a:t>
            </a:r>
            <a:r>
              <a:rPr lang="en-US" altLang="zh-CN" smtClean="0">
                <a:solidFill>
                  <a:srgbClr val="000000"/>
                </a:solidFill>
              </a:rPr>
              <a:t>2019</a:t>
            </a:r>
            <a:endParaRPr lang="en-US" altLang="zh-CN">
              <a:solidFill>
                <a:srgbClr val="000000"/>
              </a:solidFill>
            </a:endParaRPr>
          </a:p>
        </p:txBody>
      </p:sp>
      <p:pic>
        <p:nvPicPr>
          <p:cNvPr id="8" name="Picture 6"/>
          <p:cNvPicPr>
            <a:picLocks noChangeAspect="1" noChangeArrowheads="1"/>
          </p:cNvPicPr>
          <p:nvPr/>
        </p:nvPicPr>
        <p:blipFill>
          <a:blip r:embed="rId3" cstate="print"/>
          <a:srcRect/>
          <a:stretch>
            <a:fillRect/>
          </a:stretch>
        </p:blipFill>
        <p:spPr bwMode="auto">
          <a:xfrm>
            <a:off x="20081" y="4734436"/>
            <a:ext cx="9144000" cy="2247900"/>
          </a:xfrm>
          <a:prstGeom prst="rect">
            <a:avLst/>
          </a:prstGeom>
          <a:noFill/>
          <a:ln w="9525">
            <a:noFill/>
            <a:miter lim="800000"/>
            <a:headEnd/>
            <a:tailEnd/>
          </a:ln>
          <a:effectLst/>
        </p:spPr>
      </p:pic>
    </p:spTree>
    <p:extLst>
      <p:ext uri="{BB962C8B-B14F-4D97-AF65-F5344CB8AC3E}">
        <p14:creationId xmlns:p14="http://schemas.microsoft.com/office/powerpoint/2010/main" val="2644834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 xmlns:a16="http://schemas.microsoft.com/office/drawing/2014/main" id="{44468322-15B9-424A-B759-835B058604F1}"/>
              </a:ext>
            </a:extLst>
          </p:cNvPr>
          <p:cNvSpPr txBox="1">
            <a:spLocks noGrp="1"/>
          </p:cNvSpPr>
          <p:nvPr/>
        </p:nvSpPr>
        <p:spPr>
          <a:xfrm>
            <a:off x="6555842" y="6247611"/>
            <a:ext cx="2130093" cy="472846"/>
          </a:xfrm>
          <a:prstGeom prst="rect">
            <a:avLst/>
          </a:prstGeom>
          <a:noFill/>
          <a:ln/>
        </p:spPr>
        <p:txBody>
          <a:bodyPr lIns="0" tIns="0" rIns="0" bIns="0" anchorCtr="0">
            <a:noAutofit/>
          </a:bodyPr>
          <a:lstStyle/>
          <a:p>
            <a:pPr algn="r" defTabSz="829452" hangingPunct="0">
              <a:defRPr/>
            </a:pPr>
            <a:fld id="{2E88E076-D3FD-4F62-B5F2-27C538FC9053}" type="slidenum">
              <a:rPr lang="x-none" sz="1270">
                <a:latin typeface="Times New Roman" pitchFamily="18"/>
                <a:ea typeface="Arial Unicode MS" pitchFamily="2"/>
                <a:cs typeface="Tahoma" pitchFamily="2"/>
              </a:rPr>
              <a:pPr algn="r" defTabSz="829452" hangingPunct="0">
                <a:defRPr/>
              </a:pPr>
              <a:t>10</a:t>
            </a:fld>
            <a:endParaRPr lang="x-none" sz="1270">
              <a:latin typeface="Times New Roman" pitchFamily="18"/>
              <a:ea typeface="Arial Unicode MS" pitchFamily="2"/>
              <a:cs typeface="Tahoma" pitchFamily="2"/>
            </a:endParaRPr>
          </a:p>
        </p:txBody>
      </p:sp>
      <p:sp>
        <p:nvSpPr>
          <p:cNvPr id="13" name="Footer Placeholder 12"/>
          <p:cNvSpPr>
            <a:spLocks noGrp="1"/>
          </p:cNvSpPr>
          <p:nvPr>
            <p:ph type="ftr" sz="quarter" idx="5"/>
          </p:nvPr>
        </p:nvSpPr>
        <p:spPr/>
        <p:txBody>
          <a:bodyPr/>
          <a:lstStyle/>
          <a:p>
            <a:r>
              <a:rPr lang="en-US" smtClean="0"/>
              <a:t>X. C. Lou       April 22， 2019</a:t>
            </a:r>
            <a:endParaRPr lang="de-DE"/>
          </a:p>
        </p:txBody>
      </p:sp>
      <p:sp>
        <p:nvSpPr>
          <p:cNvPr id="14" name="Slide Number Placeholder 13"/>
          <p:cNvSpPr>
            <a:spLocks noGrp="1"/>
          </p:cNvSpPr>
          <p:nvPr>
            <p:ph type="sldNum" sz="quarter" idx="7"/>
          </p:nvPr>
        </p:nvSpPr>
        <p:spPr/>
        <p:txBody>
          <a:bodyPr/>
          <a:lstStyle/>
          <a:p>
            <a:fld id="{B6F15528-21DE-4FAA-801E-634DDDAF4B2B}" type="slidenum">
              <a:rPr lang="uk-UA" smtClean="0"/>
              <a:pPr/>
              <a:t>10</a:t>
            </a:fld>
            <a:endParaRPr lang="uk-UA"/>
          </a:p>
        </p:txBody>
      </p:sp>
      <p:pic>
        <p:nvPicPr>
          <p:cNvPr id="11" name="图片 10"/>
          <p:cNvPicPr>
            <a:picLocks noChangeAspect="1"/>
          </p:cNvPicPr>
          <p:nvPr/>
        </p:nvPicPr>
        <p:blipFill>
          <a:blip r:embed="rId3"/>
          <a:stretch>
            <a:fillRect/>
          </a:stretch>
        </p:blipFill>
        <p:spPr>
          <a:xfrm>
            <a:off x="179512" y="3143440"/>
            <a:ext cx="8892480" cy="3094643"/>
          </a:xfrm>
          <a:prstGeom prst="rect">
            <a:avLst/>
          </a:prstGeom>
        </p:spPr>
      </p:pic>
      <p:pic>
        <p:nvPicPr>
          <p:cNvPr id="12" name="图片 11"/>
          <p:cNvPicPr>
            <a:picLocks noChangeAspect="1"/>
          </p:cNvPicPr>
          <p:nvPr/>
        </p:nvPicPr>
        <p:blipFill>
          <a:blip r:embed="rId4"/>
          <a:stretch>
            <a:fillRect/>
          </a:stretch>
        </p:blipFill>
        <p:spPr>
          <a:xfrm>
            <a:off x="899592" y="14052"/>
            <a:ext cx="7223130" cy="3119861"/>
          </a:xfrm>
          <a:prstGeom prst="rect">
            <a:avLst/>
          </a:prstGeom>
        </p:spPr>
      </p:pic>
      <p:sp>
        <p:nvSpPr>
          <p:cNvPr id="17" name="文本框 16"/>
          <p:cNvSpPr txBox="1"/>
          <p:nvPr/>
        </p:nvSpPr>
        <p:spPr>
          <a:xfrm>
            <a:off x="7185887" y="6145480"/>
            <a:ext cx="1534716" cy="338554"/>
          </a:xfrm>
          <a:prstGeom prst="rect">
            <a:avLst/>
          </a:prstGeom>
          <a:noFill/>
        </p:spPr>
        <p:txBody>
          <a:bodyPr wrap="none" rtlCol="0">
            <a:spAutoFit/>
          </a:bodyPr>
          <a:lstStyle/>
          <a:p>
            <a:r>
              <a:rPr lang="en-US" altLang="zh-CN" sz="1600" b="1" dirty="0" smtClean="0">
                <a:solidFill>
                  <a:srgbClr val="00B0F0"/>
                </a:solidFill>
              </a:rPr>
              <a:t>Joao </a:t>
            </a:r>
            <a:r>
              <a:rPr lang="en-US" altLang="zh-CN" sz="1600" b="1" dirty="0" err="1" smtClean="0">
                <a:solidFill>
                  <a:srgbClr val="00B0F0"/>
                </a:solidFill>
              </a:rPr>
              <a:t>Guimaraes</a:t>
            </a:r>
            <a:endParaRPr lang="zh-CN" altLang="en-US" sz="1600" b="1" dirty="0">
              <a:solidFill>
                <a:srgbClr val="00B0F0"/>
              </a:solidFill>
            </a:endParaRPr>
          </a:p>
        </p:txBody>
      </p:sp>
      <p:sp>
        <p:nvSpPr>
          <p:cNvPr id="15" name="文本框 14"/>
          <p:cNvSpPr txBox="1"/>
          <p:nvPr/>
        </p:nvSpPr>
        <p:spPr>
          <a:xfrm>
            <a:off x="5364088" y="5829933"/>
            <a:ext cx="1280030" cy="430887"/>
          </a:xfrm>
          <a:prstGeom prst="rect">
            <a:avLst/>
          </a:prstGeom>
          <a:noFill/>
        </p:spPr>
        <p:txBody>
          <a:bodyPr wrap="none" rtlCol="0">
            <a:spAutoFit/>
          </a:bodyPr>
          <a:lstStyle/>
          <a:p>
            <a:r>
              <a:rPr lang="en-US" altLang="zh-CN" sz="2200" b="1" i="1" dirty="0" smtClean="0">
                <a:solidFill>
                  <a:srgbClr val="C00000"/>
                </a:solidFill>
              </a:rPr>
              <a:t>K</a:t>
            </a:r>
            <a:r>
              <a:rPr lang="en-US" altLang="zh-CN" sz="2200" b="1" baseline="-25000" dirty="0" smtClean="0">
                <a:solidFill>
                  <a:srgbClr val="C00000"/>
                </a:solidFill>
              </a:rPr>
              <a:t>inv</a:t>
            </a:r>
            <a:r>
              <a:rPr lang="en-US" altLang="zh-CN" sz="2200" b="1" dirty="0" smtClean="0">
                <a:solidFill>
                  <a:srgbClr val="C00000"/>
                </a:solidFill>
              </a:rPr>
              <a:t>~0.3%</a:t>
            </a:r>
            <a:endParaRPr lang="zh-CN" altLang="en-US" sz="2200" b="1" dirty="0">
              <a:solidFill>
                <a:srgbClr val="C00000"/>
              </a:solidFill>
            </a:endParaRPr>
          </a:p>
        </p:txBody>
      </p:sp>
      <p:sp>
        <p:nvSpPr>
          <p:cNvPr id="19" name="矩形 18"/>
          <p:cNvSpPr/>
          <p:nvPr/>
        </p:nvSpPr>
        <p:spPr>
          <a:xfrm>
            <a:off x="899592" y="2924944"/>
            <a:ext cx="216024" cy="2089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0115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 xmlns:a16="http://schemas.microsoft.com/office/drawing/2014/main" id="{E8C85ABC-AA61-4675-85A0-C1458331FC19}"/>
              </a:ext>
            </a:extLst>
          </p:cNvPr>
          <p:cNvSpPr txBox="1">
            <a:spLocks noGrp="1"/>
          </p:cNvSpPr>
          <p:nvPr/>
        </p:nvSpPr>
        <p:spPr>
          <a:xfrm>
            <a:off x="6555842" y="6247611"/>
            <a:ext cx="2130093" cy="472846"/>
          </a:xfrm>
          <a:prstGeom prst="rect">
            <a:avLst/>
          </a:prstGeom>
          <a:noFill/>
          <a:ln/>
        </p:spPr>
        <p:txBody>
          <a:bodyPr lIns="0" tIns="0" rIns="0" bIns="0" anchorCtr="0">
            <a:noAutofit/>
          </a:bodyPr>
          <a:lstStyle/>
          <a:p>
            <a:pPr algn="r" defTabSz="829452" hangingPunct="0">
              <a:defRPr/>
            </a:pPr>
            <a:fld id="{9673FDE8-A846-4778-9B78-E3B7A888557E}" type="slidenum">
              <a:rPr lang="x-none" sz="1270">
                <a:latin typeface="Times New Roman" pitchFamily="18"/>
                <a:ea typeface="Arial Unicode MS" pitchFamily="2"/>
                <a:cs typeface="Tahoma" pitchFamily="2"/>
              </a:rPr>
              <a:pPr algn="r" defTabSz="829452" hangingPunct="0">
                <a:defRPr/>
              </a:pPr>
              <a:t>11</a:t>
            </a:fld>
            <a:endParaRPr lang="x-none" sz="1270">
              <a:latin typeface="Times New Roman" pitchFamily="18"/>
              <a:ea typeface="Arial Unicode MS" pitchFamily="2"/>
              <a:cs typeface="Tahoma" pitchFamily="2"/>
            </a:endParaRPr>
          </a:p>
        </p:txBody>
      </p:sp>
      <p:sp>
        <p:nvSpPr>
          <p:cNvPr id="2" name="Title 1">
            <a:extLst>
              <a:ext uri="{FF2B5EF4-FFF2-40B4-BE49-F238E27FC236}">
                <a16:creationId xmlns="" xmlns:a16="http://schemas.microsoft.com/office/drawing/2014/main" id="{6CCA4B08-541F-46E3-A82C-DE4834874408}"/>
              </a:ext>
            </a:extLst>
          </p:cNvPr>
          <p:cNvSpPr txBox="1">
            <a:spLocks noGrp="1"/>
          </p:cNvSpPr>
          <p:nvPr>
            <p:ph type="title" idx="4294967295"/>
          </p:nvPr>
        </p:nvSpPr>
        <p:spPr>
          <a:xfrm>
            <a:off x="406115" y="-6822"/>
            <a:ext cx="8228763" cy="1144888"/>
          </a:xfrm>
        </p:spPr>
        <p:txBody>
          <a:bodyPr>
            <a:normAutofit/>
          </a:bodyPr>
          <a:lstStyle/>
          <a:p>
            <a:pPr lvl="0"/>
            <a:r>
              <a:rPr lang="x-none" sz="4000" b="1" dirty="0" smtClean="0">
                <a:solidFill>
                  <a:srgbClr val="0000FF"/>
                </a:solidFill>
              </a:rPr>
              <a:t>CEPC CDR</a:t>
            </a:r>
            <a:r>
              <a:rPr lang="en-US" sz="4000" b="1" dirty="0" smtClean="0">
                <a:solidFill>
                  <a:srgbClr val="0000FF"/>
                </a:solidFill>
              </a:rPr>
              <a:t> </a:t>
            </a:r>
            <a:r>
              <a:rPr lang="zh-CN" altLang="en-US" sz="4000" b="1" dirty="0" smtClean="0">
                <a:solidFill>
                  <a:srgbClr val="0000FF"/>
                </a:solidFill>
              </a:rPr>
              <a:t>（</a:t>
            </a:r>
            <a:r>
              <a:rPr lang="en-US" altLang="zh-CN" sz="4000" b="1" dirty="0" smtClean="0">
                <a:solidFill>
                  <a:srgbClr val="0000FF"/>
                </a:solidFill>
              </a:rPr>
              <a:t>2016-2018</a:t>
            </a:r>
            <a:r>
              <a:rPr lang="zh-CN" altLang="en-US" sz="4000" b="1" dirty="0" smtClean="0">
                <a:solidFill>
                  <a:srgbClr val="0000FF"/>
                </a:solidFill>
              </a:rPr>
              <a:t>）</a:t>
            </a:r>
            <a:endParaRPr lang="x-none" sz="4000" b="1" dirty="0">
              <a:solidFill>
                <a:srgbClr val="0000F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26" y="1138066"/>
            <a:ext cx="7003539" cy="4661447"/>
          </a:xfrm>
          <a:prstGeom prst="rect">
            <a:avLst/>
          </a:prstGeom>
        </p:spPr>
      </p:pic>
      <p:sp>
        <p:nvSpPr>
          <p:cNvPr id="7" name="TextBox 6"/>
          <p:cNvSpPr txBox="1"/>
          <p:nvPr/>
        </p:nvSpPr>
        <p:spPr>
          <a:xfrm>
            <a:off x="755576" y="5877272"/>
            <a:ext cx="7354899" cy="400110"/>
          </a:xfrm>
          <a:prstGeom prst="rect">
            <a:avLst/>
          </a:prstGeom>
          <a:solidFill>
            <a:schemeClr val="accent2">
              <a:lumMod val="20000"/>
              <a:lumOff val="80000"/>
            </a:schemeClr>
          </a:solidFill>
        </p:spPr>
        <p:txBody>
          <a:bodyPr wrap="none" rtlCol="0">
            <a:spAutoFit/>
          </a:bodyPr>
          <a:lstStyle/>
          <a:p>
            <a:r>
              <a:rPr lang="en-US" altLang="zh-CN" sz="2000" b="1" dirty="0" smtClean="0">
                <a:solidFill>
                  <a:srgbClr val="7030A0"/>
                </a:solidFill>
              </a:rPr>
              <a:t>CEPC</a:t>
            </a:r>
            <a:r>
              <a:rPr lang="zh-CN" altLang="en-US" sz="2000" b="1" dirty="0" smtClean="0">
                <a:solidFill>
                  <a:srgbClr val="7030A0"/>
                </a:solidFill>
              </a:rPr>
              <a:t>团队正式</a:t>
            </a:r>
            <a:r>
              <a:rPr lang="zh-CN" altLang="en-US" sz="2000" b="1" dirty="0">
                <a:solidFill>
                  <a:srgbClr val="7030A0"/>
                </a:solidFill>
              </a:rPr>
              <a:t>提</a:t>
            </a:r>
            <a:r>
              <a:rPr lang="zh-CN" altLang="en-US" sz="2000" b="1" dirty="0" smtClean="0">
                <a:solidFill>
                  <a:srgbClr val="7030A0"/>
                </a:solidFill>
              </a:rPr>
              <a:t>交</a:t>
            </a:r>
            <a:r>
              <a:rPr lang="en-US" altLang="zh-CN" sz="2000" b="1" dirty="0" smtClean="0">
                <a:solidFill>
                  <a:srgbClr val="7030A0"/>
                </a:solidFill>
              </a:rPr>
              <a:t>CDR</a:t>
            </a:r>
            <a:r>
              <a:rPr lang="zh-CN" altLang="en-US" sz="2000" b="1" dirty="0" smtClean="0">
                <a:solidFill>
                  <a:srgbClr val="7030A0"/>
                </a:solidFill>
              </a:rPr>
              <a:t>给所长（指委会主席），机构委员会主席</a:t>
            </a:r>
            <a:endParaRPr lang="zh-CN" altLang="en-US" sz="2000" b="1" dirty="0">
              <a:solidFill>
                <a:srgbClr val="7030A0"/>
              </a:solidFill>
            </a:endParaRPr>
          </a:p>
        </p:txBody>
      </p:sp>
      <p:sp>
        <p:nvSpPr>
          <p:cNvPr id="3" name="页脚占位符 2"/>
          <p:cNvSpPr>
            <a:spLocks noGrp="1"/>
          </p:cNvSpPr>
          <p:nvPr>
            <p:ph type="ftr" sz="quarter" idx="5"/>
          </p:nvPr>
        </p:nvSpPr>
        <p:spPr/>
        <p:txBody>
          <a:bodyPr/>
          <a:lstStyle/>
          <a:p>
            <a:r>
              <a:rPr lang="en-US" smtClean="0"/>
              <a:t>X. C. Lou       April 22， 2019</a:t>
            </a:r>
            <a:endParaRPr lang="en-US"/>
          </a:p>
        </p:txBody>
      </p:sp>
      <p:sp>
        <p:nvSpPr>
          <p:cNvPr id="4" name="灯片编号占位符 3"/>
          <p:cNvSpPr>
            <a:spLocks noGrp="1"/>
          </p:cNvSpPr>
          <p:nvPr>
            <p:ph type="sldNum" sz="quarter" idx="7"/>
          </p:nvPr>
        </p:nvSpPr>
        <p:spPr/>
        <p:txBody>
          <a:bodyPr/>
          <a:lstStyle/>
          <a:p>
            <a:fld id="{B6F15528-21DE-4FAA-801E-634DDDAF4B2B}" type="slidenum">
              <a:rPr lang="en-US" altLang="zh-CN" smtClean="0"/>
              <a:pPr/>
              <a:t>11</a:t>
            </a:fld>
            <a:endParaRPr lang="en-US" altLang="zh-CN"/>
          </a:p>
        </p:txBody>
      </p:sp>
      <p:sp>
        <p:nvSpPr>
          <p:cNvPr id="8" name="TextBox 8"/>
          <p:cNvSpPr txBox="1"/>
          <p:nvPr/>
        </p:nvSpPr>
        <p:spPr>
          <a:xfrm>
            <a:off x="415611" y="299783"/>
            <a:ext cx="8042587" cy="584775"/>
          </a:xfrm>
          <a:prstGeom prst="rect">
            <a:avLst/>
          </a:prstGeom>
          <a:solidFill>
            <a:schemeClr val="bg1">
              <a:lumMod val="95000"/>
            </a:schemeClr>
          </a:solidFill>
        </p:spPr>
        <p:txBody>
          <a:bodyPr wrap="none" rtlCol="0">
            <a:spAutoFit/>
          </a:bodyPr>
          <a:lstStyle/>
          <a:p>
            <a:pPr algn="ctr"/>
            <a:r>
              <a:rPr lang="zh-CN" altLang="en-US" sz="3200" b="1" dirty="0" smtClean="0">
                <a:solidFill>
                  <a:srgbClr val="C00000"/>
                </a:solidFill>
              </a:rPr>
              <a:t>环形正负电子对撞机（</a:t>
            </a:r>
            <a:r>
              <a:rPr lang="en-US" altLang="zh-CN" sz="3200" b="1" dirty="0" smtClean="0">
                <a:solidFill>
                  <a:srgbClr val="C00000"/>
                </a:solidFill>
              </a:rPr>
              <a:t>CEPC</a:t>
            </a:r>
            <a:r>
              <a:rPr lang="zh-CN" altLang="en-US" sz="3200" b="1" dirty="0" smtClean="0">
                <a:solidFill>
                  <a:srgbClr val="C00000"/>
                </a:solidFill>
              </a:rPr>
              <a:t>）设计正式发布</a:t>
            </a:r>
            <a:endParaRPr lang="en-US" altLang="zh-CN" sz="3200" b="1" dirty="0" smtClean="0">
              <a:solidFill>
                <a:srgbClr val="C00000"/>
              </a:solidFill>
            </a:endParaRPr>
          </a:p>
        </p:txBody>
      </p:sp>
      <p:pic>
        <p:nvPicPr>
          <p:cNvPr id="9" name="Picture 2" descr="C:\Users\apple\Desktop\Work\Fw_ Re_ Query from Physics Today_CEPC\微信图片_20181127093027.png"/>
          <p:cNvPicPr>
            <a:picLocks noChangeAspect="1" noChangeArrowheads="1"/>
          </p:cNvPicPr>
          <p:nvPr/>
        </p:nvPicPr>
        <p:blipFill>
          <a:blip r:embed="rId4" cstate="print"/>
          <a:srcRect/>
          <a:stretch>
            <a:fillRect/>
          </a:stretch>
        </p:blipFill>
        <p:spPr bwMode="auto">
          <a:xfrm>
            <a:off x="248768" y="993297"/>
            <a:ext cx="8783634" cy="3997189"/>
          </a:xfrm>
          <a:prstGeom prst="rect">
            <a:avLst/>
          </a:prstGeom>
          <a:noFill/>
        </p:spPr>
      </p:pic>
    </p:spTree>
    <p:extLst>
      <p:ext uri="{BB962C8B-B14F-4D97-AF65-F5344CB8AC3E}">
        <p14:creationId xmlns:p14="http://schemas.microsoft.com/office/powerpoint/2010/main" val="2303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 xmlns:a16="http://schemas.microsoft.com/office/drawing/2014/main" id="{E8C85ABC-AA61-4675-85A0-C1458331FC19}"/>
              </a:ext>
            </a:extLst>
          </p:cNvPr>
          <p:cNvSpPr txBox="1">
            <a:spLocks noGrp="1"/>
          </p:cNvSpPr>
          <p:nvPr/>
        </p:nvSpPr>
        <p:spPr>
          <a:xfrm>
            <a:off x="6555842" y="6247611"/>
            <a:ext cx="2130093" cy="472846"/>
          </a:xfrm>
          <a:prstGeom prst="rect">
            <a:avLst/>
          </a:prstGeom>
          <a:noFill/>
          <a:ln/>
        </p:spPr>
        <p:txBody>
          <a:bodyPr lIns="0" tIns="0" rIns="0" bIns="0" anchorCtr="0">
            <a:noAutofit/>
          </a:bodyPr>
          <a:lstStyle/>
          <a:p>
            <a:pPr algn="r" defTabSz="829452" hangingPunct="0">
              <a:defRPr/>
            </a:pPr>
            <a:fld id="{9673FDE8-A846-4778-9B78-E3B7A888557E}" type="slidenum">
              <a:rPr lang="x-none" sz="1270">
                <a:latin typeface="Times New Roman" pitchFamily="18"/>
                <a:ea typeface="Arial Unicode MS" pitchFamily="2"/>
                <a:cs typeface="Tahoma" pitchFamily="2"/>
              </a:rPr>
              <a:pPr algn="r" defTabSz="829452" hangingPunct="0">
                <a:defRPr/>
              </a:pPr>
              <a:t>12</a:t>
            </a:fld>
            <a:endParaRPr lang="x-none" sz="1270">
              <a:latin typeface="Times New Roman" pitchFamily="18"/>
              <a:ea typeface="Arial Unicode MS" pitchFamily="2"/>
              <a:cs typeface="Tahoma" pitchFamily="2"/>
            </a:endParaRPr>
          </a:p>
        </p:txBody>
      </p:sp>
      <p:sp>
        <p:nvSpPr>
          <p:cNvPr id="2" name="Title 1">
            <a:extLst>
              <a:ext uri="{FF2B5EF4-FFF2-40B4-BE49-F238E27FC236}">
                <a16:creationId xmlns="" xmlns:a16="http://schemas.microsoft.com/office/drawing/2014/main" id="{6CCA4B08-541F-46E3-A82C-DE4834874408}"/>
              </a:ext>
            </a:extLst>
          </p:cNvPr>
          <p:cNvSpPr txBox="1">
            <a:spLocks noGrp="1"/>
          </p:cNvSpPr>
          <p:nvPr>
            <p:ph type="title" idx="4294967295"/>
          </p:nvPr>
        </p:nvSpPr>
        <p:spPr>
          <a:xfrm>
            <a:off x="406115" y="-6822"/>
            <a:ext cx="8228763" cy="1144888"/>
          </a:xfrm>
        </p:spPr>
        <p:txBody>
          <a:bodyPr>
            <a:normAutofit/>
          </a:bodyPr>
          <a:lstStyle/>
          <a:p>
            <a:pPr lvl="0"/>
            <a:r>
              <a:rPr lang="x-none" sz="4000" b="1" dirty="0" smtClean="0">
                <a:solidFill>
                  <a:srgbClr val="0000FF"/>
                </a:solidFill>
              </a:rPr>
              <a:t>CEPC CDR</a:t>
            </a:r>
            <a:r>
              <a:rPr lang="en-US" sz="4000" b="1" dirty="0" smtClean="0">
                <a:solidFill>
                  <a:srgbClr val="0000FF"/>
                </a:solidFill>
              </a:rPr>
              <a:t> </a:t>
            </a:r>
            <a:r>
              <a:rPr lang="zh-CN" altLang="en-US" sz="4000" b="1" dirty="0" smtClean="0">
                <a:solidFill>
                  <a:srgbClr val="0000FF"/>
                </a:solidFill>
              </a:rPr>
              <a:t>（</a:t>
            </a:r>
            <a:r>
              <a:rPr lang="en-US" altLang="zh-CN" sz="4000" b="1" dirty="0" smtClean="0">
                <a:solidFill>
                  <a:srgbClr val="0000FF"/>
                </a:solidFill>
              </a:rPr>
              <a:t>2016-2018</a:t>
            </a:r>
            <a:r>
              <a:rPr lang="zh-CN" altLang="en-US" sz="4000" b="1" dirty="0" smtClean="0">
                <a:solidFill>
                  <a:srgbClr val="0000FF"/>
                </a:solidFill>
              </a:rPr>
              <a:t>）</a:t>
            </a:r>
            <a:endParaRPr lang="x-none" sz="4000" b="1" dirty="0">
              <a:solidFill>
                <a:srgbClr val="0000FF"/>
              </a:solidFill>
            </a:endParaRPr>
          </a:p>
        </p:txBody>
      </p:sp>
      <p:sp>
        <p:nvSpPr>
          <p:cNvPr id="3" name="页脚占位符 2"/>
          <p:cNvSpPr>
            <a:spLocks noGrp="1"/>
          </p:cNvSpPr>
          <p:nvPr>
            <p:ph type="ftr" sz="quarter" idx="5"/>
          </p:nvPr>
        </p:nvSpPr>
        <p:spPr/>
        <p:txBody>
          <a:bodyPr/>
          <a:lstStyle/>
          <a:p>
            <a:r>
              <a:rPr lang="en-US" smtClean="0"/>
              <a:t>X. C. Lou       April 22， 2019</a:t>
            </a:r>
            <a:endParaRPr lang="en-US"/>
          </a:p>
        </p:txBody>
      </p:sp>
      <p:sp>
        <p:nvSpPr>
          <p:cNvPr id="4" name="灯片编号占位符 3"/>
          <p:cNvSpPr>
            <a:spLocks noGrp="1"/>
          </p:cNvSpPr>
          <p:nvPr>
            <p:ph type="sldNum" sz="quarter" idx="7"/>
          </p:nvPr>
        </p:nvSpPr>
        <p:spPr/>
        <p:txBody>
          <a:bodyPr/>
          <a:lstStyle/>
          <a:p>
            <a:fld id="{B6F15528-21DE-4FAA-801E-634DDDAF4B2B}" type="slidenum">
              <a:rPr lang="en-US" altLang="zh-CN" smtClean="0"/>
              <a:pPr/>
              <a:t>12</a:t>
            </a:fld>
            <a:endParaRPr lang="en-US" altLang="zh-CN"/>
          </a:p>
        </p:txBody>
      </p:sp>
      <p:pic>
        <p:nvPicPr>
          <p:cNvPr id="9" name="图片 8"/>
          <p:cNvPicPr>
            <a:picLocks noChangeAspect="1"/>
          </p:cNvPicPr>
          <p:nvPr/>
        </p:nvPicPr>
        <p:blipFill>
          <a:blip r:embed="rId3"/>
          <a:stretch>
            <a:fillRect/>
          </a:stretch>
        </p:blipFill>
        <p:spPr>
          <a:xfrm>
            <a:off x="4214" y="1227188"/>
            <a:ext cx="5370286" cy="4896626"/>
          </a:xfrm>
          <a:prstGeom prst="rect">
            <a:avLst/>
          </a:prstGeom>
        </p:spPr>
      </p:pic>
      <p:pic>
        <p:nvPicPr>
          <p:cNvPr id="10" name="图片 9"/>
          <p:cNvPicPr>
            <a:picLocks noChangeAspect="1"/>
          </p:cNvPicPr>
          <p:nvPr/>
        </p:nvPicPr>
        <p:blipFill>
          <a:blip r:embed="rId4"/>
          <a:stretch>
            <a:fillRect/>
          </a:stretch>
        </p:blipFill>
        <p:spPr>
          <a:xfrm>
            <a:off x="3191625" y="1052662"/>
            <a:ext cx="5952375" cy="5187420"/>
          </a:xfrm>
          <a:prstGeom prst="rect">
            <a:avLst/>
          </a:prstGeom>
        </p:spPr>
      </p:pic>
      <p:sp>
        <p:nvSpPr>
          <p:cNvPr id="11" name="矩形 10"/>
          <p:cNvSpPr/>
          <p:nvPr/>
        </p:nvSpPr>
        <p:spPr>
          <a:xfrm>
            <a:off x="8460432" y="6247611"/>
            <a:ext cx="360040" cy="20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185887" y="6145480"/>
            <a:ext cx="1534716" cy="338554"/>
          </a:xfrm>
          <a:prstGeom prst="rect">
            <a:avLst/>
          </a:prstGeom>
          <a:noFill/>
        </p:spPr>
        <p:txBody>
          <a:bodyPr wrap="none" rtlCol="0">
            <a:spAutoFit/>
          </a:bodyPr>
          <a:lstStyle/>
          <a:p>
            <a:r>
              <a:rPr lang="en-US" altLang="zh-CN" sz="1600" b="1" dirty="0" smtClean="0">
                <a:solidFill>
                  <a:srgbClr val="00B0F0"/>
                </a:solidFill>
              </a:rPr>
              <a:t>Joao </a:t>
            </a:r>
            <a:r>
              <a:rPr lang="en-US" altLang="zh-CN" sz="1600" b="1" dirty="0" err="1" smtClean="0">
                <a:solidFill>
                  <a:srgbClr val="00B0F0"/>
                </a:solidFill>
              </a:rPr>
              <a:t>Guimaraes</a:t>
            </a:r>
            <a:endParaRPr lang="zh-CN" altLang="en-US" sz="1600" b="1" dirty="0">
              <a:solidFill>
                <a:srgbClr val="00B0F0"/>
              </a:solidFill>
            </a:endParaRPr>
          </a:p>
        </p:txBody>
      </p:sp>
    </p:spTree>
    <p:extLst>
      <p:ext uri="{BB962C8B-B14F-4D97-AF65-F5344CB8AC3E}">
        <p14:creationId xmlns:p14="http://schemas.microsoft.com/office/powerpoint/2010/main" val="45336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 xmlns:a16="http://schemas.microsoft.com/office/drawing/2014/main" id="{E8C85ABC-AA61-4675-85A0-C1458331FC19}"/>
              </a:ext>
            </a:extLst>
          </p:cNvPr>
          <p:cNvSpPr txBox="1">
            <a:spLocks noGrp="1"/>
          </p:cNvSpPr>
          <p:nvPr/>
        </p:nvSpPr>
        <p:spPr>
          <a:xfrm>
            <a:off x="6555842" y="6247611"/>
            <a:ext cx="2130093" cy="472846"/>
          </a:xfrm>
          <a:prstGeom prst="rect">
            <a:avLst/>
          </a:prstGeom>
          <a:noFill/>
          <a:ln/>
        </p:spPr>
        <p:txBody>
          <a:bodyPr lIns="0" tIns="0" rIns="0" bIns="0" anchorCtr="0">
            <a:noAutofit/>
          </a:bodyPr>
          <a:lstStyle/>
          <a:p>
            <a:pPr algn="r" defTabSz="829452" hangingPunct="0">
              <a:defRPr/>
            </a:pPr>
            <a:fld id="{9673FDE8-A846-4778-9B78-E3B7A888557E}" type="slidenum">
              <a:rPr lang="x-none" sz="1270">
                <a:latin typeface="Times New Roman" pitchFamily="18"/>
                <a:ea typeface="Arial Unicode MS" pitchFamily="2"/>
                <a:cs typeface="Tahoma" pitchFamily="2"/>
              </a:rPr>
              <a:pPr algn="r" defTabSz="829452" hangingPunct="0">
                <a:defRPr/>
              </a:pPr>
              <a:t>13</a:t>
            </a:fld>
            <a:endParaRPr lang="x-none" sz="1270">
              <a:latin typeface="Times New Roman" pitchFamily="18"/>
              <a:ea typeface="Arial Unicode MS" pitchFamily="2"/>
              <a:cs typeface="Tahoma" pitchFamily="2"/>
            </a:endParaRPr>
          </a:p>
        </p:txBody>
      </p:sp>
      <p:sp>
        <p:nvSpPr>
          <p:cNvPr id="3" name="页脚占位符 2"/>
          <p:cNvSpPr>
            <a:spLocks noGrp="1"/>
          </p:cNvSpPr>
          <p:nvPr>
            <p:ph type="ftr" sz="quarter" idx="5"/>
          </p:nvPr>
        </p:nvSpPr>
        <p:spPr/>
        <p:txBody>
          <a:bodyPr/>
          <a:lstStyle/>
          <a:p>
            <a:r>
              <a:rPr lang="en-US" smtClean="0"/>
              <a:t>X. C. Lou       April 22， 2019</a:t>
            </a:r>
            <a:endParaRPr lang="en-US"/>
          </a:p>
        </p:txBody>
      </p:sp>
      <p:sp>
        <p:nvSpPr>
          <p:cNvPr id="4" name="灯片编号占位符 3"/>
          <p:cNvSpPr>
            <a:spLocks noGrp="1"/>
          </p:cNvSpPr>
          <p:nvPr>
            <p:ph type="sldNum" sz="quarter" idx="7"/>
          </p:nvPr>
        </p:nvSpPr>
        <p:spPr/>
        <p:txBody>
          <a:bodyPr/>
          <a:lstStyle/>
          <a:p>
            <a:fld id="{B6F15528-21DE-4FAA-801E-634DDDAF4B2B}" type="slidenum">
              <a:rPr lang="en-US" altLang="zh-CN" smtClean="0"/>
              <a:pPr/>
              <a:t>13</a:t>
            </a:fld>
            <a:endParaRPr lang="en-US" altLang="zh-CN"/>
          </a:p>
        </p:txBody>
      </p:sp>
      <p:sp>
        <p:nvSpPr>
          <p:cNvPr id="11" name="矩形 10"/>
          <p:cNvSpPr/>
          <p:nvPr/>
        </p:nvSpPr>
        <p:spPr>
          <a:xfrm>
            <a:off x="8460432" y="6247611"/>
            <a:ext cx="360040" cy="20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42221" y="600289"/>
            <a:ext cx="9059558" cy="5616624"/>
          </a:xfrm>
          <a:prstGeom prst="rect">
            <a:avLst/>
          </a:prstGeom>
        </p:spPr>
      </p:pic>
      <p:sp>
        <p:nvSpPr>
          <p:cNvPr id="7" name="文本框 6"/>
          <p:cNvSpPr txBox="1"/>
          <p:nvPr/>
        </p:nvSpPr>
        <p:spPr>
          <a:xfrm>
            <a:off x="7185887" y="6145480"/>
            <a:ext cx="1534716" cy="338554"/>
          </a:xfrm>
          <a:prstGeom prst="rect">
            <a:avLst/>
          </a:prstGeom>
          <a:noFill/>
        </p:spPr>
        <p:txBody>
          <a:bodyPr wrap="none" rtlCol="0">
            <a:spAutoFit/>
          </a:bodyPr>
          <a:lstStyle/>
          <a:p>
            <a:r>
              <a:rPr lang="en-US" altLang="zh-CN" sz="1600" b="1" dirty="0" smtClean="0">
                <a:solidFill>
                  <a:srgbClr val="00B0F0"/>
                </a:solidFill>
              </a:rPr>
              <a:t>Joao </a:t>
            </a:r>
            <a:r>
              <a:rPr lang="en-US" altLang="zh-CN" sz="1600" b="1" dirty="0" err="1" smtClean="0">
                <a:solidFill>
                  <a:srgbClr val="00B0F0"/>
                </a:solidFill>
              </a:rPr>
              <a:t>Guimaraes</a:t>
            </a:r>
            <a:endParaRPr lang="zh-CN" altLang="en-US" sz="1600" b="1" dirty="0">
              <a:solidFill>
                <a:srgbClr val="00B0F0"/>
              </a:solidFill>
            </a:endParaRPr>
          </a:p>
        </p:txBody>
      </p:sp>
      <p:sp>
        <p:nvSpPr>
          <p:cNvPr id="8" name="矩形 7"/>
          <p:cNvSpPr/>
          <p:nvPr/>
        </p:nvSpPr>
        <p:spPr>
          <a:xfrm>
            <a:off x="3563888" y="-77909"/>
            <a:ext cx="2363147" cy="707886"/>
          </a:xfrm>
          <a:prstGeom prst="rect">
            <a:avLst/>
          </a:prstGeom>
        </p:spPr>
        <p:txBody>
          <a:bodyPr wrap="none">
            <a:spAutoFit/>
          </a:bodyPr>
          <a:lstStyle/>
          <a:p>
            <a:r>
              <a:rPr lang="x-none" altLang="zh-CN" sz="4000" b="1" dirty="0">
                <a:solidFill>
                  <a:srgbClr val="0000FF"/>
                </a:solidFill>
              </a:rPr>
              <a:t>CEPC CDR</a:t>
            </a:r>
            <a:r>
              <a:rPr lang="en-US" altLang="zh-CN" sz="4000" b="1" dirty="0">
                <a:solidFill>
                  <a:srgbClr val="0000FF"/>
                </a:solidFill>
              </a:rPr>
              <a:t> </a:t>
            </a:r>
            <a:endParaRPr lang="zh-CN" altLang="en-US" sz="4000" dirty="0"/>
          </a:p>
        </p:txBody>
      </p:sp>
    </p:spTree>
    <p:extLst>
      <p:ext uri="{BB962C8B-B14F-4D97-AF65-F5344CB8AC3E}">
        <p14:creationId xmlns:p14="http://schemas.microsoft.com/office/powerpoint/2010/main" val="1439297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 xmlns:a16="http://schemas.microsoft.com/office/drawing/2014/main" id="{E8C85ABC-AA61-4675-85A0-C1458331FC19}"/>
              </a:ext>
            </a:extLst>
          </p:cNvPr>
          <p:cNvSpPr txBox="1">
            <a:spLocks noGrp="1"/>
          </p:cNvSpPr>
          <p:nvPr/>
        </p:nvSpPr>
        <p:spPr>
          <a:xfrm>
            <a:off x="6555842" y="6247611"/>
            <a:ext cx="2130093" cy="472846"/>
          </a:xfrm>
          <a:prstGeom prst="rect">
            <a:avLst/>
          </a:prstGeom>
          <a:noFill/>
          <a:ln/>
        </p:spPr>
        <p:txBody>
          <a:bodyPr lIns="0" tIns="0" rIns="0" bIns="0" anchorCtr="0">
            <a:noAutofit/>
          </a:bodyPr>
          <a:lstStyle/>
          <a:p>
            <a:pPr algn="r" defTabSz="829452" hangingPunct="0">
              <a:defRPr/>
            </a:pPr>
            <a:fld id="{9673FDE8-A846-4778-9B78-E3B7A888557E}" type="slidenum">
              <a:rPr lang="x-none" sz="1270">
                <a:latin typeface="Times New Roman" pitchFamily="18"/>
                <a:ea typeface="Arial Unicode MS" pitchFamily="2"/>
                <a:cs typeface="Tahoma" pitchFamily="2"/>
              </a:rPr>
              <a:pPr algn="r" defTabSz="829452" hangingPunct="0">
                <a:defRPr/>
              </a:pPr>
              <a:t>14</a:t>
            </a:fld>
            <a:endParaRPr lang="x-none" sz="1270">
              <a:latin typeface="Times New Roman" pitchFamily="18"/>
              <a:ea typeface="Arial Unicode MS" pitchFamily="2"/>
              <a:cs typeface="Tahoma" pitchFamily="2"/>
            </a:endParaRPr>
          </a:p>
        </p:txBody>
      </p:sp>
      <p:sp>
        <p:nvSpPr>
          <p:cNvPr id="3" name="页脚占位符 2"/>
          <p:cNvSpPr>
            <a:spLocks noGrp="1"/>
          </p:cNvSpPr>
          <p:nvPr>
            <p:ph type="ftr" sz="quarter" idx="5"/>
          </p:nvPr>
        </p:nvSpPr>
        <p:spPr/>
        <p:txBody>
          <a:bodyPr/>
          <a:lstStyle/>
          <a:p>
            <a:r>
              <a:rPr lang="en-US" smtClean="0"/>
              <a:t>X. C. Lou       April 22， 2019</a:t>
            </a:r>
            <a:endParaRPr lang="en-US"/>
          </a:p>
        </p:txBody>
      </p:sp>
      <p:sp>
        <p:nvSpPr>
          <p:cNvPr id="4" name="灯片编号占位符 3"/>
          <p:cNvSpPr>
            <a:spLocks noGrp="1"/>
          </p:cNvSpPr>
          <p:nvPr>
            <p:ph type="sldNum" sz="quarter" idx="7"/>
          </p:nvPr>
        </p:nvSpPr>
        <p:spPr/>
        <p:txBody>
          <a:bodyPr/>
          <a:lstStyle/>
          <a:p>
            <a:fld id="{B6F15528-21DE-4FAA-801E-634DDDAF4B2B}" type="slidenum">
              <a:rPr lang="en-US" altLang="zh-CN" smtClean="0"/>
              <a:pPr/>
              <a:t>14</a:t>
            </a:fld>
            <a:endParaRPr lang="en-US" altLang="zh-CN"/>
          </a:p>
        </p:txBody>
      </p:sp>
      <p:sp>
        <p:nvSpPr>
          <p:cNvPr id="11" name="矩形 10"/>
          <p:cNvSpPr/>
          <p:nvPr/>
        </p:nvSpPr>
        <p:spPr>
          <a:xfrm>
            <a:off x="8460432" y="6247611"/>
            <a:ext cx="360040" cy="20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 descr="CEPC-Timeline（中文）-v0"/>
          <p:cNvPicPr/>
          <p:nvPr/>
        </p:nvPicPr>
        <p:blipFill>
          <a:blip r:embed="rId3">
            <a:extLst>
              <a:ext uri="{28A0092B-C50C-407E-A947-70E740481C1C}">
                <a14:useLocalDpi xmlns:a14="http://schemas.microsoft.com/office/drawing/2010/main" val="0"/>
              </a:ext>
            </a:extLst>
          </a:blip>
          <a:srcRect/>
          <a:stretch>
            <a:fillRect/>
          </a:stretch>
        </p:blipFill>
        <p:spPr bwMode="auto">
          <a:xfrm>
            <a:off x="251520" y="548680"/>
            <a:ext cx="8673630" cy="5697913"/>
          </a:xfrm>
          <a:prstGeom prst="rect">
            <a:avLst/>
          </a:prstGeom>
          <a:noFill/>
          <a:ln>
            <a:noFill/>
          </a:ln>
        </p:spPr>
      </p:pic>
    </p:spTree>
    <p:extLst>
      <p:ext uri="{BB962C8B-B14F-4D97-AF65-F5344CB8AC3E}">
        <p14:creationId xmlns:p14="http://schemas.microsoft.com/office/powerpoint/2010/main" val="2071914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873441"/>
            <a:ext cx="8208912" cy="1754326"/>
          </a:xfrm>
          <a:prstGeom prst="rect">
            <a:avLst/>
          </a:prstGeom>
        </p:spPr>
        <p:txBody>
          <a:bodyPr wrap="square">
            <a:spAutoFit/>
          </a:bodyPr>
          <a:lstStyle/>
          <a:p>
            <a:pPr algn="ctr"/>
            <a:r>
              <a:rPr lang="zh-CN" altLang="en-US" sz="4400" b="1" dirty="0">
                <a:solidFill>
                  <a:srgbClr val="0000FF"/>
                </a:solidFill>
                <a:latin typeface="Times New Roman" pitchFamily="18" charset="0"/>
                <a:cs typeface="Times New Roman" pitchFamily="18" charset="0"/>
              </a:rPr>
              <a:t>环形正负电子对撞机（</a:t>
            </a:r>
            <a:r>
              <a:rPr lang="en-US" altLang="zh-CN" sz="4400" b="1" dirty="0">
                <a:solidFill>
                  <a:srgbClr val="0000FF"/>
                </a:solidFill>
                <a:latin typeface="Times New Roman" pitchFamily="18" charset="0"/>
                <a:cs typeface="Times New Roman" pitchFamily="18" charset="0"/>
              </a:rPr>
              <a:t>CEPC</a:t>
            </a:r>
            <a:r>
              <a:rPr lang="zh-CN" altLang="en-US" sz="4400" b="1" dirty="0" smtClean="0">
                <a:solidFill>
                  <a:srgbClr val="0000FF"/>
                </a:solidFill>
                <a:latin typeface="Times New Roman" pitchFamily="18" charset="0"/>
                <a:cs typeface="Times New Roman" pitchFamily="18" charset="0"/>
              </a:rPr>
              <a:t>）</a:t>
            </a:r>
            <a:endParaRPr lang="en-US" altLang="zh-CN" sz="4400" b="1" dirty="0" smtClean="0">
              <a:solidFill>
                <a:srgbClr val="0000FF"/>
              </a:solidFill>
              <a:latin typeface="Times New Roman" pitchFamily="18" charset="0"/>
              <a:cs typeface="Times New Roman" pitchFamily="18" charset="0"/>
            </a:endParaRPr>
          </a:p>
          <a:p>
            <a:pPr algn="ctr"/>
            <a:endParaRPr lang="en-US" altLang="zh-CN" sz="2000" b="1" dirty="0">
              <a:solidFill>
                <a:srgbClr val="C00000"/>
              </a:solidFill>
              <a:latin typeface="Times New Roman" pitchFamily="18" charset="0"/>
              <a:cs typeface="Times New Roman" pitchFamily="18" charset="0"/>
            </a:endParaRPr>
          </a:p>
          <a:p>
            <a:pPr algn="ctr"/>
            <a:r>
              <a:rPr lang="zh-CN" altLang="en-US" sz="4400" b="1" dirty="0" smtClean="0">
                <a:solidFill>
                  <a:srgbClr val="C00000"/>
                </a:solidFill>
                <a:latin typeface="Times New Roman" pitchFamily="18" charset="0"/>
                <a:cs typeface="Times New Roman" pitchFamily="18" charset="0"/>
              </a:rPr>
              <a:t>探测器预研究</a:t>
            </a:r>
            <a:endParaRPr lang="en-US" altLang="zh-CN" sz="4400" b="1" dirty="0" smtClean="0">
              <a:solidFill>
                <a:srgbClr val="C00000"/>
              </a:solidFill>
              <a:latin typeface="Times New Roman" pitchFamily="18" charset="0"/>
              <a:cs typeface="Times New Roman" pitchFamily="18" charset="0"/>
            </a:endParaRPr>
          </a:p>
        </p:txBody>
      </p:sp>
      <p:sp>
        <p:nvSpPr>
          <p:cNvPr id="2" name="文本框 1"/>
          <p:cNvSpPr txBox="1"/>
          <p:nvPr/>
        </p:nvSpPr>
        <p:spPr>
          <a:xfrm>
            <a:off x="1403648" y="3068960"/>
            <a:ext cx="5827236" cy="2862322"/>
          </a:xfrm>
          <a:prstGeom prst="rect">
            <a:avLst/>
          </a:prstGeom>
          <a:noFill/>
        </p:spPr>
        <p:txBody>
          <a:bodyPr wrap="none" rtlCol="0">
            <a:spAutoFit/>
          </a:bodyPr>
          <a:lstStyle/>
          <a:p>
            <a:pPr marL="285750" indent="-285750">
              <a:buFont typeface="Wingdings" panose="05000000000000000000" pitchFamily="2" charset="2"/>
              <a:buChar char="Ø"/>
            </a:pPr>
            <a:r>
              <a:rPr lang="zh-CN" altLang="en-US" b="1" dirty="0" smtClean="0">
                <a:solidFill>
                  <a:srgbClr val="0070C0"/>
                </a:solidFill>
              </a:rPr>
              <a:t>高能所自主经费 ，千人计划经费（</a:t>
            </a:r>
            <a:r>
              <a:rPr lang="en-US" altLang="zh-CN" b="1" dirty="0" smtClean="0">
                <a:solidFill>
                  <a:srgbClr val="0070C0"/>
                </a:solidFill>
              </a:rPr>
              <a:t>2014-18, </a:t>
            </a:r>
            <a:r>
              <a:rPr lang="zh-CN" altLang="en-US" b="1" dirty="0" smtClean="0">
                <a:solidFill>
                  <a:srgbClr val="0070C0"/>
                </a:solidFill>
              </a:rPr>
              <a:t>已完成）</a:t>
            </a:r>
            <a:endParaRPr lang="en-US" altLang="zh-CN" b="1" dirty="0" smtClean="0">
              <a:solidFill>
                <a:srgbClr val="0070C0"/>
              </a:solidFill>
            </a:endParaRPr>
          </a:p>
          <a:p>
            <a:pPr marL="285750" indent="-285750">
              <a:buFont typeface="Wingdings" panose="05000000000000000000" pitchFamily="2" charset="2"/>
              <a:buChar char="Ø"/>
            </a:pPr>
            <a:r>
              <a:rPr lang="zh-CN" altLang="en-US" b="1" dirty="0" smtClean="0">
                <a:solidFill>
                  <a:srgbClr val="7030A0"/>
                </a:solidFill>
              </a:rPr>
              <a:t>国家重点实验室经费支持</a:t>
            </a:r>
            <a:endParaRPr lang="en-US" altLang="zh-CN" b="1" dirty="0" smtClean="0">
              <a:solidFill>
                <a:srgbClr val="7030A0"/>
              </a:solidFill>
            </a:endParaRPr>
          </a:p>
          <a:p>
            <a:pPr marL="285750" indent="-285750">
              <a:buFont typeface="Wingdings" panose="05000000000000000000" pitchFamily="2" charset="2"/>
              <a:buChar char="Ø"/>
            </a:pPr>
            <a:r>
              <a:rPr lang="zh-CN" altLang="en-US" b="1" dirty="0">
                <a:solidFill>
                  <a:srgbClr val="0070C0"/>
                </a:solidFill>
              </a:rPr>
              <a:t>科技</a:t>
            </a:r>
            <a:r>
              <a:rPr lang="zh-CN" altLang="en-US" b="1" dirty="0" smtClean="0">
                <a:solidFill>
                  <a:srgbClr val="0070C0"/>
                </a:solidFill>
              </a:rPr>
              <a:t>部重点研发</a:t>
            </a:r>
            <a:r>
              <a:rPr lang="en-US" altLang="zh-CN" b="1" dirty="0" smtClean="0">
                <a:solidFill>
                  <a:srgbClr val="0070C0"/>
                </a:solidFill>
              </a:rPr>
              <a:t>I </a:t>
            </a:r>
            <a:r>
              <a:rPr lang="zh-CN" altLang="en-US" b="1" dirty="0" smtClean="0">
                <a:solidFill>
                  <a:srgbClr val="0070C0"/>
                </a:solidFill>
              </a:rPr>
              <a:t>（</a:t>
            </a:r>
            <a:r>
              <a:rPr lang="en-US" altLang="zh-CN" b="1" dirty="0" smtClean="0">
                <a:solidFill>
                  <a:srgbClr val="0070C0"/>
                </a:solidFill>
              </a:rPr>
              <a:t>2016 - 2021</a:t>
            </a:r>
            <a:r>
              <a:rPr lang="zh-CN" altLang="en-US" b="1" dirty="0" smtClean="0">
                <a:solidFill>
                  <a:srgbClr val="0070C0"/>
                </a:solidFill>
              </a:rPr>
              <a:t>）</a:t>
            </a:r>
            <a:endParaRPr lang="en-US" altLang="zh-CN" b="1" dirty="0" smtClean="0">
              <a:solidFill>
                <a:srgbClr val="0070C0"/>
              </a:solidFill>
            </a:endParaRPr>
          </a:p>
          <a:p>
            <a:pPr marL="285750" indent="-285750">
              <a:buFont typeface="Wingdings" panose="05000000000000000000" pitchFamily="2" charset="2"/>
              <a:buChar char="Ø"/>
            </a:pPr>
            <a:r>
              <a:rPr lang="zh-CN" altLang="en-US" b="1" dirty="0">
                <a:solidFill>
                  <a:srgbClr val="0070C0"/>
                </a:solidFill>
              </a:rPr>
              <a:t>科技部重点研发</a:t>
            </a:r>
            <a:r>
              <a:rPr lang="en-US" altLang="zh-CN" b="1" dirty="0">
                <a:solidFill>
                  <a:srgbClr val="0070C0"/>
                </a:solidFill>
              </a:rPr>
              <a:t>I </a:t>
            </a:r>
            <a:r>
              <a:rPr lang="en-US" altLang="zh-CN" b="1" dirty="0" err="1" smtClean="0">
                <a:solidFill>
                  <a:srgbClr val="0070C0"/>
                </a:solidFill>
              </a:rPr>
              <a:t>I</a:t>
            </a:r>
            <a:r>
              <a:rPr lang="zh-CN" altLang="en-US" b="1" dirty="0" smtClean="0">
                <a:solidFill>
                  <a:srgbClr val="0070C0"/>
                </a:solidFill>
              </a:rPr>
              <a:t>（</a:t>
            </a:r>
            <a:r>
              <a:rPr lang="en-US" altLang="zh-CN" b="1" dirty="0" smtClean="0">
                <a:solidFill>
                  <a:srgbClr val="0070C0"/>
                </a:solidFill>
              </a:rPr>
              <a:t>2018 </a:t>
            </a:r>
            <a:r>
              <a:rPr lang="en-US" altLang="zh-CN" b="1" dirty="0">
                <a:solidFill>
                  <a:srgbClr val="0070C0"/>
                </a:solidFill>
              </a:rPr>
              <a:t>- </a:t>
            </a:r>
            <a:r>
              <a:rPr lang="en-US" altLang="zh-CN" b="1" dirty="0" smtClean="0">
                <a:solidFill>
                  <a:srgbClr val="0070C0"/>
                </a:solidFill>
              </a:rPr>
              <a:t>2023</a:t>
            </a:r>
            <a:r>
              <a:rPr lang="zh-CN" altLang="en-US" b="1" dirty="0" smtClean="0">
                <a:solidFill>
                  <a:srgbClr val="0070C0"/>
                </a:solidFill>
              </a:rPr>
              <a:t>）</a:t>
            </a:r>
            <a:endParaRPr lang="en-US" altLang="zh-CN" b="1" dirty="0" smtClean="0">
              <a:solidFill>
                <a:srgbClr val="0070C0"/>
              </a:solidFill>
            </a:endParaRPr>
          </a:p>
          <a:p>
            <a:pPr marL="285750" indent="-285750">
              <a:buFont typeface="Wingdings" panose="05000000000000000000" pitchFamily="2" charset="2"/>
              <a:buChar char="Ø"/>
            </a:pPr>
            <a:r>
              <a:rPr lang="zh-CN" altLang="en-US" b="1" dirty="0" smtClean="0">
                <a:solidFill>
                  <a:srgbClr val="0070C0"/>
                </a:solidFill>
              </a:rPr>
              <a:t>基金委探测器技术、物理模拟等</a:t>
            </a:r>
            <a:endParaRPr lang="en-US" altLang="zh-CN" b="1" dirty="0" smtClean="0">
              <a:solidFill>
                <a:srgbClr val="0070C0"/>
              </a:solidFill>
            </a:endParaRPr>
          </a:p>
          <a:p>
            <a:pPr marL="285750" indent="-285750">
              <a:buFont typeface="Wingdings" panose="05000000000000000000" pitchFamily="2" charset="2"/>
              <a:buChar char="Ø"/>
            </a:pPr>
            <a:endParaRPr lang="en-US" altLang="zh-CN" b="1" dirty="0">
              <a:solidFill>
                <a:srgbClr val="0070C0"/>
              </a:solidFill>
            </a:endParaRPr>
          </a:p>
          <a:p>
            <a:pPr marL="285750" indent="-285750">
              <a:buFont typeface="Wingdings" panose="05000000000000000000" pitchFamily="2" charset="2"/>
              <a:buChar char="Ø"/>
            </a:pPr>
            <a:r>
              <a:rPr lang="zh-CN" altLang="en-US" b="1" dirty="0" smtClean="0">
                <a:solidFill>
                  <a:srgbClr val="0070C0"/>
                </a:solidFill>
              </a:rPr>
              <a:t>万人计划工作室，卓越中心</a:t>
            </a:r>
            <a:endParaRPr lang="en-US" altLang="zh-CN" b="1" dirty="0" smtClean="0">
              <a:solidFill>
                <a:srgbClr val="0070C0"/>
              </a:solidFill>
            </a:endParaRPr>
          </a:p>
          <a:p>
            <a:endParaRPr lang="en-US" altLang="zh-CN" b="1" dirty="0">
              <a:solidFill>
                <a:srgbClr val="0070C0"/>
              </a:solidFill>
            </a:endParaRPr>
          </a:p>
          <a:p>
            <a:r>
              <a:rPr lang="en-US" altLang="zh-CN" b="1" dirty="0" smtClean="0">
                <a:solidFill>
                  <a:srgbClr val="0070C0"/>
                </a:solidFill>
              </a:rPr>
              <a:t>      ……</a:t>
            </a:r>
            <a:endParaRPr lang="en-US" altLang="zh-CN" b="1" dirty="0">
              <a:solidFill>
                <a:srgbClr val="0070C0"/>
              </a:solidFill>
            </a:endParaRPr>
          </a:p>
          <a:p>
            <a:pPr marL="285750" indent="-285750">
              <a:buFont typeface="Wingdings" panose="05000000000000000000" pitchFamily="2" charset="2"/>
              <a:buChar char="Ø"/>
            </a:pPr>
            <a:endParaRPr lang="zh-CN" altLang="en-US" b="1" dirty="0">
              <a:solidFill>
                <a:srgbClr val="0070C0"/>
              </a:solidFill>
            </a:endParaRPr>
          </a:p>
        </p:txBody>
      </p:sp>
      <p:sp>
        <p:nvSpPr>
          <p:cNvPr id="3" name="文本框 2"/>
          <p:cNvSpPr txBox="1"/>
          <p:nvPr/>
        </p:nvSpPr>
        <p:spPr>
          <a:xfrm>
            <a:off x="1835696" y="5705673"/>
            <a:ext cx="4515980" cy="830997"/>
          </a:xfrm>
          <a:prstGeom prst="rect">
            <a:avLst/>
          </a:prstGeom>
          <a:solidFill>
            <a:schemeClr val="accent6">
              <a:lumMod val="20000"/>
              <a:lumOff val="80000"/>
            </a:schemeClr>
          </a:solidFill>
        </p:spPr>
        <p:txBody>
          <a:bodyPr wrap="none" rtlCol="0">
            <a:spAutoFit/>
          </a:bodyPr>
          <a:lstStyle/>
          <a:p>
            <a:r>
              <a:rPr lang="zh-CN" altLang="en-US" sz="2400" b="1" dirty="0">
                <a:solidFill>
                  <a:srgbClr val="7030A0"/>
                </a:solidFill>
              </a:rPr>
              <a:t>大量的预</a:t>
            </a:r>
            <a:r>
              <a:rPr lang="zh-CN" altLang="en-US" sz="2400" b="1" dirty="0" smtClean="0">
                <a:solidFill>
                  <a:srgbClr val="7030A0"/>
                </a:solidFill>
              </a:rPr>
              <a:t>研究工作在开展，这里</a:t>
            </a:r>
            <a:endParaRPr lang="en-US" altLang="zh-CN" sz="2400" b="1" dirty="0" smtClean="0">
              <a:solidFill>
                <a:srgbClr val="7030A0"/>
              </a:solidFill>
            </a:endParaRPr>
          </a:p>
          <a:p>
            <a:r>
              <a:rPr lang="zh-CN" altLang="en-US" sz="2400" b="1" dirty="0" smtClean="0">
                <a:solidFill>
                  <a:srgbClr val="7030A0"/>
                </a:solidFill>
              </a:rPr>
              <a:t>仅仅给出几个例子。</a:t>
            </a:r>
            <a:endParaRPr lang="zh-CN" altLang="en-US" sz="2400" b="1" dirty="0">
              <a:solidFill>
                <a:srgbClr val="7030A0"/>
              </a:solidFill>
            </a:endParaRPr>
          </a:p>
        </p:txBody>
      </p:sp>
    </p:spTree>
    <p:extLst>
      <p:ext uri="{BB962C8B-B14F-4D97-AF65-F5344CB8AC3E}">
        <p14:creationId xmlns:p14="http://schemas.microsoft.com/office/powerpoint/2010/main" val="1087531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16</a:t>
            </a:fld>
            <a:endParaRPr lang="zh-CN" altLang="en-US"/>
          </a:p>
        </p:txBody>
      </p:sp>
      <p:pic>
        <p:nvPicPr>
          <p:cNvPr id="4" name="图片 3"/>
          <p:cNvPicPr>
            <a:picLocks noChangeAspect="1"/>
          </p:cNvPicPr>
          <p:nvPr/>
        </p:nvPicPr>
        <p:blipFill>
          <a:blip r:embed="rId2"/>
          <a:stretch>
            <a:fillRect/>
          </a:stretch>
        </p:blipFill>
        <p:spPr>
          <a:xfrm>
            <a:off x="477731" y="64023"/>
            <a:ext cx="8188538" cy="6729953"/>
          </a:xfrm>
          <a:prstGeom prst="rect">
            <a:avLst/>
          </a:prstGeom>
        </p:spPr>
      </p:pic>
    </p:spTree>
    <p:extLst>
      <p:ext uri="{BB962C8B-B14F-4D97-AF65-F5344CB8AC3E}">
        <p14:creationId xmlns:p14="http://schemas.microsoft.com/office/powerpoint/2010/main" val="3891361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17</a:t>
            </a:fld>
            <a:endParaRPr lang="zh-CN" altLang="en-US"/>
          </a:p>
        </p:txBody>
      </p:sp>
      <p:pic>
        <p:nvPicPr>
          <p:cNvPr id="4" name="图片 3"/>
          <p:cNvPicPr>
            <a:picLocks noChangeAspect="1"/>
          </p:cNvPicPr>
          <p:nvPr/>
        </p:nvPicPr>
        <p:blipFill>
          <a:blip r:embed="rId2"/>
          <a:stretch>
            <a:fillRect/>
          </a:stretch>
        </p:blipFill>
        <p:spPr>
          <a:xfrm>
            <a:off x="3203848" y="260648"/>
            <a:ext cx="5984550" cy="4402058"/>
          </a:xfrm>
          <a:prstGeom prst="rect">
            <a:avLst/>
          </a:prstGeom>
        </p:spPr>
      </p:pic>
      <p:pic>
        <p:nvPicPr>
          <p:cNvPr id="5" name="图片 4"/>
          <p:cNvPicPr>
            <a:picLocks noChangeAspect="1"/>
          </p:cNvPicPr>
          <p:nvPr/>
        </p:nvPicPr>
        <p:blipFill>
          <a:blip r:embed="rId3"/>
          <a:stretch>
            <a:fillRect/>
          </a:stretch>
        </p:blipFill>
        <p:spPr>
          <a:xfrm>
            <a:off x="251520" y="1196752"/>
            <a:ext cx="3587513" cy="2279565"/>
          </a:xfrm>
          <a:prstGeom prst="rect">
            <a:avLst/>
          </a:prstGeom>
        </p:spPr>
      </p:pic>
      <p:sp>
        <p:nvSpPr>
          <p:cNvPr id="6" name="文本框 5"/>
          <p:cNvSpPr txBox="1"/>
          <p:nvPr/>
        </p:nvSpPr>
        <p:spPr>
          <a:xfrm>
            <a:off x="210683" y="3498611"/>
            <a:ext cx="3257430" cy="3293209"/>
          </a:xfrm>
          <a:prstGeom prst="rect">
            <a:avLst/>
          </a:prstGeom>
          <a:solidFill>
            <a:schemeClr val="accent3">
              <a:lumMod val="40000"/>
              <a:lumOff val="60000"/>
            </a:schemeClr>
          </a:solidFill>
        </p:spPr>
        <p:txBody>
          <a:bodyPr wrap="none" rtlCol="0">
            <a:spAutoFit/>
          </a:bodyPr>
          <a:lstStyle/>
          <a:p>
            <a:r>
              <a:rPr lang="en-US" altLang="zh-CN" sz="2800" b="1" dirty="0">
                <a:solidFill>
                  <a:srgbClr val="0000FF"/>
                </a:solidFill>
              </a:rPr>
              <a:t>p</a:t>
            </a:r>
            <a:r>
              <a:rPr lang="en-US" altLang="zh-CN" sz="2800" b="1" dirty="0" smtClean="0">
                <a:solidFill>
                  <a:srgbClr val="0000FF"/>
                </a:solidFill>
              </a:rPr>
              <a:t>ixel vertex detector</a:t>
            </a:r>
          </a:p>
          <a:p>
            <a:endParaRPr lang="en-US" altLang="zh-CN" dirty="0"/>
          </a:p>
          <a:p>
            <a:r>
              <a:rPr lang="en-US" altLang="zh-CN" b="1" dirty="0" smtClean="0">
                <a:solidFill>
                  <a:srgbClr val="7030A0"/>
                </a:solidFill>
              </a:rPr>
              <a:t>Low mass budget</a:t>
            </a:r>
          </a:p>
          <a:p>
            <a:endParaRPr lang="en-US" altLang="zh-CN" b="1" dirty="0">
              <a:solidFill>
                <a:srgbClr val="7030A0"/>
              </a:solidFill>
            </a:endParaRPr>
          </a:p>
          <a:p>
            <a:r>
              <a:rPr lang="en-US" altLang="zh-CN" b="1" dirty="0" smtClean="0">
                <a:solidFill>
                  <a:srgbClr val="7030A0"/>
                </a:solidFill>
              </a:rPr>
              <a:t>High spatial resolution</a:t>
            </a:r>
          </a:p>
          <a:p>
            <a:endParaRPr lang="en-US" altLang="zh-CN" b="1" dirty="0">
              <a:solidFill>
                <a:srgbClr val="7030A0"/>
              </a:solidFill>
            </a:endParaRPr>
          </a:p>
          <a:p>
            <a:r>
              <a:rPr lang="en-US" altLang="zh-CN" b="1" dirty="0" smtClean="0">
                <a:solidFill>
                  <a:srgbClr val="7030A0"/>
                </a:solidFill>
              </a:rPr>
              <a:t>Close to IP</a:t>
            </a:r>
          </a:p>
          <a:p>
            <a:endParaRPr lang="en-US" altLang="zh-CN" b="1" dirty="0">
              <a:solidFill>
                <a:srgbClr val="7030A0"/>
              </a:solidFill>
            </a:endParaRPr>
          </a:p>
          <a:p>
            <a:r>
              <a:rPr lang="en-US" altLang="zh-CN" b="1" dirty="0" smtClean="0">
                <a:solidFill>
                  <a:srgbClr val="7030A0"/>
                </a:solidFill>
              </a:rPr>
              <a:t>Cooling</a:t>
            </a:r>
          </a:p>
          <a:p>
            <a:endParaRPr lang="en-US" altLang="zh-CN" b="1" dirty="0">
              <a:solidFill>
                <a:srgbClr val="7030A0"/>
              </a:solidFill>
            </a:endParaRPr>
          </a:p>
          <a:p>
            <a:r>
              <a:rPr lang="en-US" altLang="zh-CN" b="1" dirty="0" smtClean="0">
                <a:solidFill>
                  <a:srgbClr val="7030A0"/>
                </a:solidFill>
              </a:rPr>
              <a:t>……</a:t>
            </a:r>
            <a:endParaRPr lang="zh-CN" altLang="en-US" b="1" dirty="0">
              <a:solidFill>
                <a:srgbClr val="7030A0"/>
              </a:solidFill>
            </a:endParaRPr>
          </a:p>
        </p:txBody>
      </p:sp>
    </p:spTree>
    <p:extLst>
      <p:ext uri="{BB962C8B-B14F-4D97-AF65-F5344CB8AC3E}">
        <p14:creationId xmlns:p14="http://schemas.microsoft.com/office/powerpoint/2010/main" val="3360506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A37BCB-29D6-45EB-97BE-E6BA66842EB2}"/>
              </a:ext>
            </a:extLst>
          </p:cNvPr>
          <p:cNvSpPr>
            <a:spLocks noGrp="1"/>
          </p:cNvSpPr>
          <p:nvPr>
            <p:ph type="title"/>
          </p:nvPr>
        </p:nvSpPr>
        <p:spPr>
          <a:xfrm>
            <a:off x="628650" y="365126"/>
            <a:ext cx="7886700" cy="715529"/>
          </a:xfrm>
        </p:spPr>
        <p:txBody>
          <a:bodyPr>
            <a:normAutofit/>
          </a:bodyPr>
          <a:lstStyle/>
          <a:p>
            <a:r>
              <a:rPr lang="en-US" altLang="zh-CN" sz="3200" b="1" cap="small" dirty="0">
                <a:solidFill>
                  <a:srgbClr val="0070C0"/>
                </a:solidFill>
                <a:ea typeface="Microsoft JhengHei UI Light" panose="020B0304030504040204" pitchFamily="34" charset="-120"/>
              </a:rPr>
              <a:t>JadePix-1</a:t>
            </a:r>
            <a:r>
              <a:rPr lang="zh-CN" altLang="en-US" sz="3200" b="1" cap="small" dirty="0">
                <a:solidFill>
                  <a:srgbClr val="0070C0"/>
                </a:solidFill>
                <a:ea typeface="Microsoft JhengHei UI Light" panose="020B0304030504040204" pitchFamily="34" charset="-120"/>
              </a:rPr>
              <a:t> </a:t>
            </a:r>
            <a:r>
              <a:rPr lang="en-US" altLang="zh-CN" sz="3200" b="1" cap="small" dirty="0">
                <a:solidFill>
                  <a:srgbClr val="0070C0"/>
                </a:solidFill>
                <a:ea typeface="Microsoft JhengHei UI Light" panose="020B0304030504040204" pitchFamily="34" charset="-120"/>
              </a:rPr>
              <a:t>CMOS</a:t>
            </a:r>
            <a:r>
              <a:rPr lang="zh-CN" altLang="en-US" sz="3200" b="1" cap="small" dirty="0">
                <a:solidFill>
                  <a:srgbClr val="0070C0"/>
                </a:solidFill>
                <a:ea typeface="Microsoft JhengHei UI Light" panose="020B0304030504040204" pitchFamily="34" charset="-120"/>
              </a:rPr>
              <a:t>硅像素传感器</a:t>
            </a:r>
          </a:p>
        </p:txBody>
      </p:sp>
      <p:sp>
        <p:nvSpPr>
          <p:cNvPr id="4" name="内容占位符 2">
            <a:extLst>
              <a:ext uri="{FF2B5EF4-FFF2-40B4-BE49-F238E27FC236}">
                <a16:creationId xmlns="" xmlns:a16="http://schemas.microsoft.com/office/drawing/2014/main" id="{2F60324A-B190-4318-8996-18D8F4654D91}"/>
              </a:ext>
            </a:extLst>
          </p:cNvPr>
          <p:cNvSpPr>
            <a:spLocks noGrp="1"/>
          </p:cNvSpPr>
          <p:nvPr>
            <p:ph idx="1"/>
          </p:nvPr>
        </p:nvSpPr>
        <p:spPr>
          <a:xfrm>
            <a:off x="628650" y="1211179"/>
            <a:ext cx="8407846" cy="5458181"/>
          </a:xfrm>
        </p:spPr>
        <p:txBody>
          <a:bodyPr>
            <a:normAutofit/>
          </a:bodyPr>
          <a:lstStyle/>
          <a:p>
            <a:r>
              <a:rPr lang="en-US" altLang="zh-CN" sz="2000" dirty="0">
                <a:latin typeface="+mj-lt"/>
                <a:ea typeface="Microsoft JhengHei Light" panose="020B0304030504040204" pitchFamily="34" charset="-120"/>
              </a:rPr>
              <a:t>CEPC</a:t>
            </a:r>
            <a:r>
              <a:rPr lang="zh-CN" altLang="en-US" sz="2000" dirty="0">
                <a:latin typeface="+mj-lt"/>
                <a:ea typeface="Microsoft JhengHei Light" panose="020B0304030504040204" pitchFamily="34" charset="-120"/>
              </a:rPr>
              <a:t>顶点探测器</a:t>
            </a:r>
            <a:r>
              <a:rPr lang="zh-CN" altLang="en-US" sz="2000" b="1" dirty="0">
                <a:solidFill>
                  <a:srgbClr val="0070C0"/>
                </a:solidFill>
                <a:latin typeface="+mj-lt"/>
                <a:ea typeface="Microsoft JhengHei Light" panose="020B0304030504040204" pitchFamily="34" charset="-120"/>
              </a:rPr>
              <a:t>首个原型样片</a:t>
            </a:r>
            <a:r>
              <a:rPr lang="zh-CN" altLang="en-US" sz="2000" dirty="0">
                <a:latin typeface="+mj-lt"/>
                <a:ea typeface="Microsoft JhengHei Light" panose="020B0304030504040204" pitchFamily="34" charset="-120"/>
              </a:rPr>
              <a:t>，基于</a:t>
            </a:r>
            <a:r>
              <a:rPr lang="en-US" altLang="zh-CN" sz="2000" dirty="0">
                <a:latin typeface="+mj-lt"/>
                <a:ea typeface="Microsoft JhengHei Light" panose="020B0304030504040204" pitchFamily="34" charset="-120"/>
              </a:rPr>
              <a:t>TJ 0.18 </a:t>
            </a:r>
            <a:r>
              <a:rPr lang="el-GR" altLang="zh-CN" sz="2000" dirty="0">
                <a:latin typeface="+mj-lt"/>
                <a:ea typeface="Microsoft JhengHei Light" panose="020B0304030504040204" pitchFamily="34" charset="-120"/>
                <a:cs typeface="Arial" panose="020B0604020202020204" pitchFamily="34" charset="0"/>
              </a:rPr>
              <a:t>μ</a:t>
            </a:r>
            <a:r>
              <a:rPr lang="en-US" altLang="zh-CN" sz="2000" dirty="0">
                <a:latin typeface="+mj-lt"/>
                <a:ea typeface="Microsoft JhengHei Light" panose="020B0304030504040204" pitchFamily="34" charset="-120"/>
                <a:cs typeface="Arial" panose="020B0604020202020204" pitchFamily="34" charset="0"/>
              </a:rPr>
              <a:t>m</a:t>
            </a:r>
            <a:r>
              <a:rPr lang="zh-CN" altLang="en-US" sz="2000" dirty="0">
                <a:latin typeface="+mj-lt"/>
                <a:ea typeface="Microsoft JhengHei Light" panose="020B0304030504040204" pitchFamily="34" charset="-120"/>
                <a:cs typeface="Arial" panose="020B0604020202020204" pitchFamily="34" charset="0"/>
              </a:rPr>
              <a:t> </a:t>
            </a:r>
            <a:r>
              <a:rPr lang="en-US" altLang="zh-CN" sz="2000" dirty="0">
                <a:latin typeface="+mj-lt"/>
                <a:ea typeface="Microsoft JhengHei Light" panose="020B0304030504040204" pitchFamily="34" charset="-120"/>
                <a:cs typeface="Arial" panose="020B0604020202020204" pitchFamily="34" charset="0"/>
              </a:rPr>
              <a:t>CIS</a:t>
            </a:r>
            <a:r>
              <a:rPr lang="zh-CN" altLang="en-US" sz="2000" dirty="0">
                <a:latin typeface="+mj-lt"/>
                <a:ea typeface="Microsoft JhengHei Light" panose="020B0304030504040204" pitchFamily="34" charset="-120"/>
                <a:cs typeface="Arial" panose="020B0604020202020204" pitchFamily="34" charset="0"/>
              </a:rPr>
              <a:t>工艺。完整的设计、实验室放射源测试、束流测试和辐照测试流程。</a:t>
            </a:r>
            <a:endParaRPr lang="en-US" altLang="zh-CN" sz="2000" dirty="0">
              <a:latin typeface="+mj-lt"/>
              <a:ea typeface="Microsoft JhengHei Light" panose="020B0304030504040204" pitchFamily="34" charset="-120"/>
              <a:cs typeface="Arial" panose="020B0604020202020204" pitchFamily="34" charset="0"/>
            </a:endParaRPr>
          </a:p>
          <a:p>
            <a:r>
              <a:rPr lang="zh-CN" altLang="en-US" sz="2000" b="1" dirty="0">
                <a:solidFill>
                  <a:srgbClr val="C00000"/>
                </a:solidFill>
                <a:latin typeface="+mj-lt"/>
                <a:ea typeface="Microsoft JhengHei Light" panose="020B0304030504040204" pitchFamily="34" charset="-120"/>
                <a:cs typeface="Arial" panose="020B0604020202020204" pitchFamily="34" charset="0"/>
              </a:rPr>
              <a:t>切入点</a:t>
            </a:r>
            <a:r>
              <a:rPr lang="zh-CN" altLang="en-US" sz="2000" b="1" dirty="0">
                <a:solidFill>
                  <a:srgbClr val="0070C0"/>
                </a:solidFill>
                <a:latin typeface="+mj-lt"/>
                <a:ea typeface="Microsoft JhengHei Light" panose="020B0304030504040204" pitchFamily="34" charset="-120"/>
                <a:cs typeface="Arial" panose="020B0604020202020204" pitchFamily="34" charset="0"/>
              </a:rPr>
              <a:t>：</a:t>
            </a:r>
            <a:r>
              <a:rPr lang="zh-CN" altLang="en-US" sz="2000" dirty="0">
                <a:latin typeface="+mj-lt"/>
                <a:ea typeface="Microsoft JhengHei Light" panose="020B0304030504040204" pitchFamily="34" charset="-120"/>
                <a:cs typeface="Arial" panose="020B0604020202020204" pitchFamily="34" charset="0"/>
              </a:rPr>
              <a:t>从零开始，熟悉工艺，锻炼队伍。为后续芯片研发累积经验。</a:t>
            </a:r>
          </a:p>
          <a:p>
            <a:endParaRPr lang="en-US" altLang="zh-CN" sz="2000" dirty="0">
              <a:latin typeface="+mj-lt"/>
              <a:ea typeface="Microsoft JhengHei Light" panose="020B0304030504040204" pitchFamily="34" charset="-120"/>
              <a:cs typeface="Arial" panose="020B0604020202020204" pitchFamily="34" charset="0"/>
            </a:endParaRPr>
          </a:p>
          <a:p>
            <a:endParaRPr lang="en-US" altLang="zh-CN" sz="2000" dirty="0">
              <a:latin typeface="+mj-lt"/>
              <a:ea typeface="Microsoft JhengHei Light" panose="020B0304030504040204" pitchFamily="34" charset="-120"/>
              <a:cs typeface="Arial" panose="020B0604020202020204" pitchFamily="34" charset="0"/>
            </a:endParaRPr>
          </a:p>
          <a:p>
            <a:endParaRPr lang="en-US" altLang="zh-CN" sz="2000" dirty="0">
              <a:latin typeface="+mj-lt"/>
              <a:ea typeface="Microsoft JhengHei Light" panose="020B0304030504040204" pitchFamily="34" charset="-120"/>
              <a:cs typeface="Arial" panose="020B0604020202020204" pitchFamily="34" charset="0"/>
            </a:endParaRPr>
          </a:p>
          <a:p>
            <a:endParaRPr lang="en-US" altLang="zh-CN" sz="2000" dirty="0">
              <a:latin typeface="+mj-lt"/>
              <a:ea typeface="Microsoft JhengHei Light" panose="020B0304030504040204" pitchFamily="34" charset="-120"/>
              <a:cs typeface="Arial" panose="020B0604020202020204" pitchFamily="34" charset="0"/>
            </a:endParaRPr>
          </a:p>
          <a:p>
            <a:endParaRPr lang="en-US" altLang="zh-CN" sz="2000" dirty="0">
              <a:latin typeface="+mj-lt"/>
              <a:ea typeface="Microsoft JhengHei Light" panose="020B0304030504040204" pitchFamily="34" charset="-120"/>
              <a:cs typeface="Arial" panose="020B0604020202020204" pitchFamily="34" charset="0"/>
            </a:endParaRPr>
          </a:p>
          <a:p>
            <a:endParaRPr lang="en-US" altLang="zh-CN" sz="2000" dirty="0">
              <a:latin typeface="+mj-lt"/>
              <a:ea typeface="Microsoft JhengHei Light" panose="020B0304030504040204" pitchFamily="34" charset="-120"/>
              <a:cs typeface="Arial" panose="020B0604020202020204" pitchFamily="34" charset="0"/>
            </a:endParaRPr>
          </a:p>
          <a:p>
            <a:endParaRPr lang="en-US" altLang="zh-CN" sz="2000" dirty="0">
              <a:latin typeface="+mj-lt"/>
              <a:ea typeface="Microsoft JhengHei Light" panose="020B0304030504040204" pitchFamily="34" charset="-120"/>
              <a:cs typeface="Arial" panose="020B0604020202020204" pitchFamily="34" charset="0"/>
            </a:endParaRPr>
          </a:p>
          <a:p>
            <a:endParaRPr lang="en-US" altLang="zh-CN" sz="2000" dirty="0">
              <a:latin typeface="+mj-lt"/>
              <a:ea typeface="Microsoft JhengHei Light" panose="020B0304030504040204" pitchFamily="34" charset="-120"/>
              <a:cs typeface="Arial" panose="020B0604020202020204" pitchFamily="34" charset="0"/>
            </a:endParaRPr>
          </a:p>
          <a:p>
            <a:pPr lvl="1"/>
            <a:endParaRPr lang="en-US" altLang="zh-CN" sz="2000" dirty="0">
              <a:latin typeface="+mj-lt"/>
              <a:ea typeface="Microsoft JhengHei Light" panose="020B0304030504040204" pitchFamily="34" charset="-120"/>
              <a:cs typeface="Arial" panose="020B0604020202020204" pitchFamily="34" charset="0"/>
            </a:endParaRPr>
          </a:p>
          <a:p>
            <a:r>
              <a:rPr lang="en-US" altLang="zh-CN" sz="2000" dirty="0">
                <a:latin typeface="+mj-lt"/>
                <a:ea typeface="Microsoft JhengHei Light" panose="020B0304030504040204" pitchFamily="34" charset="-120"/>
                <a:cs typeface="Arial" panose="020B0604020202020204" pitchFamily="34" charset="0"/>
              </a:rPr>
              <a:t>2015</a:t>
            </a:r>
            <a:r>
              <a:rPr lang="zh-CN" altLang="en-US" sz="2000" dirty="0">
                <a:latin typeface="+mj-lt"/>
                <a:ea typeface="Microsoft JhengHei Light" panose="020B0304030504040204" pitchFamily="34" charset="-120"/>
                <a:cs typeface="Arial" panose="020B0604020202020204" pitchFamily="34" charset="0"/>
              </a:rPr>
              <a:t>年底流片，</a:t>
            </a:r>
            <a:r>
              <a:rPr lang="en-US" altLang="zh-CN" sz="2000" dirty="0">
                <a:latin typeface="+mj-lt"/>
                <a:ea typeface="Microsoft JhengHei Light" panose="020B0304030504040204" pitchFamily="34" charset="-120"/>
                <a:cs typeface="Arial" panose="020B0604020202020204" pitchFamily="34" charset="0"/>
              </a:rPr>
              <a:t>2016-2017</a:t>
            </a:r>
            <a:r>
              <a:rPr lang="zh-CN" altLang="en-US" sz="2000" dirty="0">
                <a:latin typeface="+mj-lt"/>
                <a:ea typeface="Microsoft JhengHei Light" panose="020B0304030504040204" pitchFamily="34" charset="-120"/>
                <a:cs typeface="Arial" panose="020B0604020202020204" pitchFamily="34" charset="0"/>
              </a:rPr>
              <a:t>年测试系统研制和调试，</a:t>
            </a:r>
            <a:r>
              <a:rPr lang="en-US" altLang="zh-CN" sz="2000" dirty="0">
                <a:latin typeface="+mj-lt"/>
                <a:ea typeface="Microsoft JhengHei Light" panose="020B0304030504040204" pitchFamily="34" charset="-120"/>
                <a:cs typeface="Arial" panose="020B0604020202020204" pitchFamily="34" charset="0"/>
              </a:rPr>
              <a:t>2017-2018</a:t>
            </a:r>
            <a:r>
              <a:rPr lang="zh-CN" altLang="en-US" sz="2000" dirty="0">
                <a:latin typeface="+mj-lt"/>
                <a:ea typeface="Microsoft JhengHei Light" panose="020B0304030504040204" pitchFamily="34" charset="-120"/>
                <a:cs typeface="Arial" panose="020B0604020202020204" pitchFamily="34" charset="0"/>
              </a:rPr>
              <a:t>年陆续完成放射源测试、束流测试和辐照测试。</a:t>
            </a:r>
            <a:endParaRPr lang="en-US" altLang="zh-CN" sz="2000" dirty="0">
              <a:latin typeface="+mj-lt"/>
              <a:ea typeface="Microsoft JhengHei Light" panose="020B0304030504040204" pitchFamily="34" charset="-120"/>
              <a:cs typeface="Arial" panose="020B0604020202020204" pitchFamily="34" charset="0"/>
            </a:endParaRPr>
          </a:p>
          <a:p>
            <a:r>
              <a:rPr lang="zh-CN" altLang="en-US" sz="2000" b="1" dirty="0">
                <a:solidFill>
                  <a:srgbClr val="0070C0"/>
                </a:solidFill>
                <a:latin typeface="+mj-lt"/>
                <a:ea typeface="Microsoft JhengHei Light" panose="020B0304030504040204" pitchFamily="34" charset="-120"/>
                <a:cs typeface="Arial" panose="020B0604020202020204" pitchFamily="34" charset="0"/>
              </a:rPr>
              <a:t>主要国际合作</a:t>
            </a:r>
            <a:r>
              <a:rPr lang="zh-CN" altLang="en-US" sz="2000" dirty="0">
                <a:latin typeface="+mj-lt"/>
                <a:ea typeface="Microsoft JhengHei Light" panose="020B0304030504040204" pitchFamily="34" charset="-120"/>
                <a:cs typeface="Arial" panose="020B0604020202020204" pitchFamily="34" charset="0"/>
              </a:rPr>
              <a:t>：法国斯特拉斯堡（</a:t>
            </a:r>
            <a:r>
              <a:rPr lang="en-US" altLang="zh-CN" sz="2000" dirty="0">
                <a:latin typeface="+mj-lt"/>
                <a:ea typeface="Microsoft JhengHei Light" panose="020B0304030504040204" pitchFamily="34" charset="-120"/>
                <a:cs typeface="Arial" panose="020B0604020202020204" pitchFamily="34" charset="0"/>
              </a:rPr>
              <a:t>IPHC</a:t>
            </a:r>
            <a:r>
              <a:rPr lang="zh-CN" altLang="en-US" sz="2000" dirty="0">
                <a:latin typeface="+mj-lt"/>
                <a:ea typeface="Microsoft JhengHei Light" panose="020B0304030504040204" pitchFamily="34" charset="-120"/>
                <a:cs typeface="Arial" panose="020B0604020202020204" pitchFamily="34" charset="0"/>
              </a:rPr>
              <a:t>），流片共享、测试系统</a:t>
            </a:r>
            <a:endParaRPr lang="en-US" altLang="zh-CN" sz="2000" dirty="0">
              <a:latin typeface="+mj-lt"/>
              <a:ea typeface="Microsoft JhengHei Light" panose="020B0304030504040204" pitchFamily="34" charset="-120"/>
            </a:endParaRPr>
          </a:p>
        </p:txBody>
      </p:sp>
      <p:pic>
        <p:nvPicPr>
          <p:cNvPr id="5" name="图片 4">
            <a:extLst>
              <a:ext uri="{FF2B5EF4-FFF2-40B4-BE49-F238E27FC236}">
                <a16:creationId xmlns="" xmlns:a16="http://schemas.microsoft.com/office/drawing/2014/main" id="{59EF187D-BCF0-4A23-A985-ACD8DD3141E7}"/>
              </a:ext>
            </a:extLst>
          </p:cNvPr>
          <p:cNvPicPr>
            <a:picLocks noChangeAspect="1"/>
          </p:cNvPicPr>
          <p:nvPr/>
        </p:nvPicPr>
        <p:blipFill>
          <a:blip r:embed="rId3"/>
          <a:stretch>
            <a:fillRect/>
          </a:stretch>
        </p:blipFill>
        <p:spPr>
          <a:xfrm>
            <a:off x="691751" y="2790176"/>
            <a:ext cx="4769968" cy="2277348"/>
          </a:xfrm>
          <a:prstGeom prst="rect">
            <a:avLst/>
          </a:prstGeom>
        </p:spPr>
      </p:pic>
      <p:grpSp>
        <p:nvGrpSpPr>
          <p:cNvPr id="6" name="组合 5">
            <a:extLst>
              <a:ext uri="{FF2B5EF4-FFF2-40B4-BE49-F238E27FC236}">
                <a16:creationId xmlns="" xmlns:a16="http://schemas.microsoft.com/office/drawing/2014/main" id="{56A06867-90CB-43E0-9F55-CD609ED3C626}"/>
              </a:ext>
            </a:extLst>
          </p:cNvPr>
          <p:cNvGrpSpPr/>
          <p:nvPr/>
        </p:nvGrpSpPr>
        <p:grpSpPr>
          <a:xfrm>
            <a:off x="5129116" y="2790176"/>
            <a:ext cx="3587570" cy="1972076"/>
            <a:chOff x="5066914" y="2435036"/>
            <a:chExt cx="3587570" cy="1972076"/>
          </a:xfrm>
        </p:grpSpPr>
        <p:grpSp>
          <p:nvGrpSpPr>
            <p:cNvPr id="7" name="组合 6">
              <a:extLst>
                <a:ext uri="{FF2B5EF4-FFF2-40B4-BE49-F238E27FC236}">
                  <a16:creationId xmlns="" xmlns:a16="http://schemas.microsoft.com/office/drawing/2014/main" id="{BAA4A97F-7C66-48BA-8D5D-ECCB46E9B268}"/>
                </a:ext>
              </a:extLst>
            </p:cNvPr>
            <p:cNvGrpSpPr/>
            <p:nvPr/>
          </p:nvGrpSpPr>
          <p:grpSpPr>
            <a:xfrm>
              <a:off x="5066914" y="2435036"/>
              <a:ext cx="3553981" cy="1972076"/>
              <a:chOff x="5117490" y="2131951"/>
              <a:chExt cx="3553981" cy="1972076"/>
            </a:xfrm>
          </p:grpSpPr>
          <p:pic>
            <p:nvPicPr>
              <p:cNvPr id="10" name="图片 9">
                <a:extLst>
                  <a:ext uri="{FF2B5EF4-FFF2-40B4-BE49-F238E27FC236}">
                    <a16:creationId xmlns="" xmlns:a16="http://schemas.microsoft.com/office/drawing/2014/main" id="{E4AEB996-86E2-4172-94B9-5026E697F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9779" y="2448531"/>
                <a:ext cx="3272853" cy="1654722"/>
              </a:xfrm>
              <a:prstGeom prst="rect">
                <a:avLst/>
              </a:prstGeom>
            </p:spPr>
          </p:pic>
          <p:cxnSp>
            <p:nvCxnSpPr>
              <p:cNvPr id="11" name="直接箭头连接符 10">
                <a:extLst>
                  <a:ext uri="{FF2B5EF4-FFF2-40B4-BE49-F238E27FC236}">
                    <a16:creationId xmlns="" xmlns:a16="http://schemas.microsoft.com/office/drawing/2014/main" id="{ADC07154-EFBC-46F2-8842-14B63679DCD1}"/>
                  </a:ext>
                </a:extLst>
              </p:cNvPr>
              <p:cNvCxnSpPr>
                <a:cxnSpLocks/>
              </p:cNvCxnSpPr>
              <p:nvPr/>
            </p:nvCxnSpPr>
            <p:spPr>
              <a:xfrm>
                <a:off x="5412200" y="2318006"/>
                <a:ext cx="1152000" cy="0"/>
              </a:xfrm>
              <a:prstGeom prst="straightConnector1">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98770C09-772A-4FD2-98EB-20F70E18563B}"/>
                  </a:ext>
                </a:extLst>
              </p:cNvPr>
              <p:cNvCxnSpPr/>
              <p:nvPr/>
            </p:nvCxnSpPr>
            <p:spPr>
              <a:xfrm>
                <a:off x="5398618" y="2246634"/>
                <a:ext cx="0" cy="1427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 xmlns:a16="http://schemas.microsoft.com/office/drawing/2014/main" id="{92FC83CF-DE01-46E5-A058-39A121BA48F6}"/>
                  </a:ext>
                </a:extLst>
              </p:cNvPr>
              <p:cNvCxnSpPr/>
              <p:nvPr/>
            </p:nvCxnSpPr>
            <p:spPr>
              <a:xfrm>
                <a:off x="8671471" y="2246634"/>
                <a:ext cx="0" cy="1427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 xmlns:a16="http://schemas.microsoft.com/office/drawing/2014/main" id="{461C9377-94E5-4E85-9D13-9DFB6923DE57}"/>
                  </a:ext>
                </a:extLst>
              </p:cNvPr>
              <p:cNvCxnSpPr>
                <a:cxnSpLocks/>
              </p:cNvCxnSpPr>
              <p:nvPr/>
            </p:nvCxnSpPr>
            <p:spPr>
              <a:xfrm flipH="1">
                <a:off x="5216897" y="2437133"/>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 xmlns:a16="http://schemas.microsoft.com/office/drawing/2014/main" id="{46690EEC-FE95-4B26-8835-CE7FD6B5DAA8}"/>
                  </a:ext>
                </a:extLst>
              </p:cNvPr>
              <p:cNvCxnSpPr>
                <a:cxnSpLocks/>
              </p:cNvCxnSpPr>
              <p:nvPr/>
            </p:nvCxnSpPr>
            <p:spPr>
              <a:xfrm flipH="1">
                <a:off x="5216897" y="4093384"/>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 xmlns:a16="http://schemas.microsoft.com/office/drawing/2014/main" id="{B76339D0-E95C-4B37-AE5B-3F4675081C6D}"/>
                  </a:ext>
                </a:extLst>
              </p:cNvPr>
              <p:cNvSpPr txBox="1"/>
              <p:nvPr/>
            </p:nvSpPr>
            <p:spPr>
              <a:xfrm>
                <a:off x="6577782" y="2131951"/>
                <a:ext cx="914524" cy="307777"/>
              </a:xfrm>
              <a:prstGeom prst="rect">
                <a:avLst/>
              </a:prstGeom>
              <a:noFill/>
            </p:spPr>
            <p:txBody>
              <a:bodyPr wrap="square" rtlCol="0">
                <a:spAutoFit/>
              </a:bodyPr>
              <a:lstStyle/>
              <a:p>
                <a:pPr algn="ctr"/>
                <a:r>
                  <a:rPr lang="en-US" altLang="zh-CN" sz="1400" dirty="0">
                    <a:solidFill>
                      <a:srgbClr val="0070C0"/>
                    </a:solidFill>
                  </a:rPr>
                  <a:t>7.88 mm</a:t>
                </a:r>
                <a:endParaRPr lang="zh-CN" altLang="en-US" sz="1400" dirty="0">
                  <a:solidFill>
                    <a:srgbClr val="0070C0"/>
                  </a:solidFill>
                </a:endParaRPr>
              </a:p>
            </p:txBody>
          </p:sp>
          <p:cxnSp>
            <p:nvCxnSpPr>
              <p:cNvPr id="17" name="直接箭头连接符 16">
                <a:extLst>
                  <a:ext uri="{FF2B5EF4-FFF2-40B4-BE49-F238E27FC236}">
                    <a16:creationId xmlns="" xmlns:a16="http://schemas.microsoft.com/office/drawing/2014/main" id="{7FBAC0F6-0C87-4E03-8A46-A400952ED99E}"/>
                  </a:ext>
                </a:extLst>
              </p:cNvPr>
              <p:cNvCxnSpPr/>
              <p:nvPr/>
            </p:nvCxnSpPr>
            <p:spPr>
              <a:xfrm>
                <a:off x="7505888" y="2318006"/>
                <a:ext cx="1152000" cy="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 xmlns:a16="http://schemas.microsoft.com/office/drawing/2014/main" id="{2D6B83FC-B046-481C-9219-A31DFD4F8B5A}"/>
                  </a:ext>
                </a:extLst>
              </p:cNvPr>
              <p:cNvCxnSpPr>
                <a:cxnSpLocks/>
              </p:cNvCxnSpPr>
              <p:nvPr/>
            </p:nvCxnSpPr>
            <p:spPr>
              <a:xfrm flipV="1">
                <a:off x="5288897" y="3600027"/>
                <a:ext cx="0" cy="504000"/>
              </a:xfrm>
              <a:prstGeom prst="straightConnector1">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 xmlns:a16="http://schemas.microsoft.com/office/drawing/2014/main" id="{34E16341-9C17-4DE4-9695-C5459A086925}"/>
                  </a:ext>
                </a:extLst>
              </p:cNvPr>
              <p:cNvCxnSpPr>
                <a:cxnSpLocks/>
              </p:cNvCxnSpPr>
              <p:nvPr/>
            </p:nvCxnSpPr>
            <p:spPr>
              <a:xfrm flipV="1">
                <a:off x="5288897" y="2437133"/>
                <a:ext cx="0" cy="5040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 xmlns:a16="http://schemas.microsoft.com/office/drawing/2014/main" id="{359F979D-D02A-4E64-8EF4-5E93B8CBDA09}"/>
                  </a:ext>
                </a:extLst>
              </p:cNvPr>
              <p:cNvSpPr txBox="1"/>
              <p:nvPr/>
            </p:nvSpPr>
            <p:spPr>
              <a:xfrm rot="16200000">
                <a:off x="4814117" y="3093950"/>
                <a:ext cx="914524" cy="307777"/>
              </a:xfrm>
              <a:prstGeom prst="rect">
                <a:avLst/>
              </a:prstGeom>
              <a:noFill/>
            </p:spPr>
            <p:txBody>
              <a:bodyPr wrap="square" rtlCol="0">
                <a:spAutoFit/>
              </a:bodyPr>
              <a:lstStyle/>
              <a:p>
                <a:pPr algn="ctr"/>
                <a:r>
                  <a:rPr lang="en-US" altLang="zh-CN" sz="1400" dirty="0">
                    <a:solidFill>
                      <a:srgbClr val="0070C0"/>
                    </a:solidFill>
                  </a:rPr>
                  <a:t>3.8 mm</a:t>
                </a:r>
                <a:endParaRPr lang="zh-CN" altLang="en-US" sz="1400" dirty="0">
                  <a:solidFill>
                    <a:srgbClr val="0070C0"/>
                  </a:solidFill>
                </a:endParaRPr>
              </a:p>
            </p:txBody>
          </p:sp>
        </p:grpSp>
        <p:sp>
          <p:nvSpPr>
            <p:cNvPr id="8" name="文本框 7">
              <a:extLst>
                <a:ext uri="{FF2B5EF4-FFF2-40B4-BE49-F238E27FC236}">
                  <a16:creationId xmlns="" xmlns:a16="http://schemas.microsoft.com/office/drawing/2014/main" id="{74F5AAEE-BEFA-4522-A9EF-19E6AF850370}"/>
                </a:ext>
              </a:extLst>
            </p:cNvPr>
            <p:cNvSpPr txBox="1"/>
            <p:nvPr/>
          </p:nvSpPr>
          <p:spPr>
            <a:xfrm>
              <a:off x="5600853" y="3244218"/>
              <a:ext cx="1471066" cy="523220"/>
            </a:xfrm>
            <a:prstGeom prst="rect">
              <a:avLst/>
            </a:prstGeom>
            <a:noFill/>
          </p:spPr>
          <p:txBody>
            <a:bodyPr wrap="square" rtlCol="0">
              <a:spAutoFit/>
            </a:bodyPr>
            <a:lstStyle/>
            <a:p>
              <a:pPr algn="ctr"/>
              <a:r>
                <a:rPr lang="en-US" altLang="zh-CN" sz="1400" dirty="0">
                  <a:solidFill>
                    <a:schemeClr val="bg1"/>
                  </a:solidFill>
                  <a:latin typeface="+mj-lt"/>
                </a:rPr>
                <a:t>Pixel size: </a:t>
              </a:r>
            </a:p>
            <a:p>
              <a:pPr algn="ctr"/>
              <a:r>
                <a:rPr lang="en-US" altLang="zh-CN" sz="1400" dirty="0">
                  <a:solidFill>
                    <a:schemeClr val="bg1"/>
                  </a:solidFill>
                  <a:latin typeface="+mj-lt"/>
                </a:rPr>
                <a:t>33×33 </a:t>
              </a:r>
              <a:r>
                <a:rPr lang="el-GR" altLang="zh-CN" sz="1400" dirty="0">
                  <a:solidFill>
                    <a:schemeClr val="bg1"/>
                  </a:solidFill>
                  <a:latin typeface="+mj-lt"/>
                  <a:cs typeface="Arial" panose="020B0604020202020204" pitchFamily="34" charset="0"/>
                </a:rPr>
                <a:t>μ</a:t>
              </a:r>
              <a:r>
                <a:rPr lang="en-US" altLang="zh-CN" sz="1400" dirty="0">
                  <a:solidFill>
                    <a:schemeClr val="bg1"/>
                  </a:solidFill>
                  <a:latin typeface="+mj-lt"/>
                  <a:cs typeface="Arial" panose="020B0604020202020204" pitchFamily="34" charset="0"/>
                </a:rPr>
                <a:t>m</a:t>
              </a:r>
              <a:r>
                <a:rPr lang="en-US" altLang="zh-CN" sz="1400" baseline="30000" dirty="0">
                  <a:solidFill>
                    <a:schemeClr val="bg1"/>
                  </a:solidFill>
                  <a:latin typeface="+mj-lt"/>
                  <a:cs typeface="Arial" panose="020B0604020202020204" pitchFamily="34" charset="0"/>
                </a:rPr>
                <a:t>2</a:t>
              </a:r>
              <a:endParaRPr lang="zh-CN" altLang="en-US" sz="1400" baseline="30000" dirty="0">
                <a:solidFill>
                  <a:schemeClr val="bg1"/>
                </a:solidFill>
                <a:latin typeface="+mj-lt"/>
              </a:endParaRPr>
            </a:p>
          </p:txBody>
        </p:sp>
        <p:sp>
          <p:nvSpPr>
            <p:cNvPr id="9" name="文本框 8">
              <a:extLst>
                <a:ext uri="{FF2B5EF4-FFF2-40B4-BE49-F238E27FC236}">
                  <a16:creationId xmlns="" xmlns:a16="http://schemas.microsoft.com/office/drawing/2014/main" id="{654712BE-1EF2-452B-8D33-54E933EE691F}"/>
                </a:ext>
              </a:extLst>
            </p:cNvPr>
            <p:cNvSpPr txBox="1"/>
            <p:nvPr/>
          </p:nvSpPr>
          <p:spPr>
            <a:xfrm>
              <a:off x="7183418" y="3244218"/>
              <a:ext cx="1471066" cy="523220"/>
            </a:xfrm>
            <a:prstGeom prst="rect">
              <a:avLst/>
            </a:prstGeom>
            <a:noFill/>
          </p:spPr>
          <p:txBody>
            <a:bodyPr wrap="square" rtlCol="0">
              <a:spAutoFit/>
            </a:bodyPr>
            <a:lstStyle/>
            <a:p>
              <a:pPr algn="ctr"/>
              <a:r>
                <a:rPr lang="en-US" altLang="zh-CN" sz="1400" dirty="0">
                  <a:solidFill>
                    <a:schemeClr val="bg1"/>
                  </a:solidFill>
                  <a:latin typeface="+mj-lt"/>
                </a:rPr>
                <a:t>Pixel size: </a:t>
              </a:r>
            </a:p>
            <a:p>
              <a:pPr algn="ctr"/>
              <a:r>
                <a:rPr lang="en-US" altLang="zh-CN" sz="1400" dirty="0">
                  <a:solidFill>
                    <a:schemeClr val="bg1"/>
                  </a:solidFill>
                  <a:latin typeface="+mj-lt"/>
                </a:rPr>
                <a:t>16×16 </a:t>
              </a:r>
              <a:r>
                <a:rPr lang="el-GR" altLang="zh-CN" sz="1400" dirty="0">
                  <a:solidFill>
                    <a:schemeClr val="bg1"/>
                  </a:solidFill>
                  <a:latin typeface="+mj-lt"/>
                  <a:cs typeface="Arial" panose="020B0604020202020204" pitchFamily="34" charset="0"/>
                </a:rPr>
                <a:t>μ</a:t>
              </a:r>
              <a:r>
                <a:rPr lang="en-US" altLang="zh-CN" sz="1400" dirty="0">
                  <a:solidFill>
                    <a:schemeClr val="bg1"/>
                  </a:solidFill>
                  <a:latin typeface="+mj-lt"/>
                  <a:cs typeface="Arial" panose="020B0604020202020204" pitchFamily="34" charset="0"/>
                </a:rPr>
                <a:t>m</a:t>
              </a:r>
              <a:r>
                <a:rPr lang="en-US" altLang="zh-CN" sz="1400" baseline="30000" dirty="0">
                  <a:solidFill>
                    <a:schemeClr val="bg1"/>
                  </a:solidFill>
                  <a:latin typeface="+mj-lt"/>
                  <a:cs typeface="Arial" panose="020B0604020202020204" pitchFamily="34" charset="0"/>
                </a:rPr>
                <a:t>2</a:t>
              </a:r>
              <a:endParaRPr lang="zh-CN" altLang="en-US" sz="1400" baseline="30000" dirty="0">
                <a:solidFill>
                  <a:schemeClr val="bg1"/>
                </a:solidFill>
                <a:latin typeface="+mj-lt"/>
              </a:endParaRPr>
            </a:p>
          </p:txBody>
        </p:sp>
      </p:grpSp>
      <p:sp>
        <p:nvSpPr>
          <p:cNvPr id="21" name="文本框 20">
            <a:extLst>
              <a:ext uri="{FF2B5EF4-FFF2-40B4-BE49-F238E27FC236}">
                <a16:creationId xmlns="" xmlns:a16="http://schemas.microsoft.com/office/drawing/2014/main" id="{03E9CA53-74EF-44A8-ABCC-427A90042321}"/>
              </a:ext>
            </a:extLst>
          </p:cNvPr>
          <p:cNvSpPr txBox="1"/>
          <p:nvPr/>
        </p:nvSpPr>
        <p:spPr>
          <a:xfrm>
            <a:off x="6084168" y="872625"/>
            <a:ext cx="3289804" cy="338554"/>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重点实验室和所创新经费支持</a:t>
            </a:r>
          </a:p>
        </p:txBody>
      </p:sp>
      <p:sp>
        <p:nvSpPr>
          <p:cNvPr id="22" name="文本框 21">
            <a:extLst>
              <a:ext uri="{FF2B5EF4-FFF2-40B4-BE49-F238E27FC236}">
                <a16:creationId xmlns="" xmlns:a16="http://schemas.microsoft.com/office/drawing/2014/main" id="{51CCDDF6-89AA-4318-BCDE-444A336D0073}"/>
              </a:ext>
            </a:extLst>
          </p:cNvPr>
          <p:cNvSpPr txBox="1"/>
          <p:nvPr/>
        </p:nvSpPr>
        <p:spPr>
          <a:xfrm>
            <a:off x="858980" y="2321098"/>
            <a:ext cx="3289804" cy="338554"/>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重点研究电极几何对电荷收集影响</a:t>
            </a:r>
          </a:p>
        </p:txBody>
      </p:sp>
      <p:sp>
        <p:nvSpPr>
          <p:cNvPr id="3" name="矩形 2"/>
          <p:cNvSpPr/>
          <p:nvPr/>
        </p:nvSpPr>
        <p:spPr>
          <a:xfrm>
            <a:off x="899592" y="5517232"/>
            <a:ext cx="8136904" cy="7200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562747" y="5853171"/>
            <a:ext cx="1475084" cy="400110"/>
          </a:xfrm>
          <a:prstGeom prst="rect">
            <a:avLst/>
          </a:prstGeom>
          <a:solidFill>
            <a:schemeClr val="accent6">
              <a:lumMod val="20000"/>
              <a:lumOff val="80000"/>
            </a:schemeClr>
          </a:solidFill>
        </p:spPr>
        <p:txBody>
          <a:bodyPr wrap="none" rtlCol="0">
            <a:spAutoFit/>
          </a:bodyPr>
          <a:lstStyle/>
          <a:p>
            <a:r>
              <a:rPr lang="zh-CN" altLang="en-US" sz="2000" b="1" dirty="0" smtClean="0">
                <a:solidFill>
                  <a:srgbClr val="7030A0"/>
                </a:solidFill>
              </a:rPr>
              <a:t>漫长的过程</a:t>
            </a:r>
            <a:endParaRPr lang="zh-CN" altLang="en-US" sz="2000" b="1" dirty="0">
              <a:solidFill>
                <a:srgbClr val="7030A0"/>
              </a:solidFill>
            </a:endParaRPr>
          </a:p>
        </p:txBody>
      </p:sp>
      <p:sp>
        <p:nvSpPr>
          <p:cNvPr id="24" name="矩形 23"/>
          <p:cNvSpPr/>
          <p:nvPr/>
        </p:nvSpPr>
        <p:spPr>
          <a:xfrm>
            <a:off x="1043608" y="1916832"/>
            <a:ext cx="7673078"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2440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A37BCB-29D6-45EB-97BE-E6BA66842EB2}"/>
              </a:ext>
            </a:extLst>
          </p:cNvPr>
          <p:cNvSpPr>
            <a:spLocks noGrp="1"/>
          </p:cNvSpPr>
          <p:nvPr>
            <p:ph type="title"/>
          </p:nvPr>
        </p:nvSpPr>
        <p:spPr>
          <a:xfrm>
            <a:off x="628650" y="365126"/>
            <a:ext cx="7886700" cy="715529"/>
          </a:xfrm>
        </p:spPr>
        <p:txBody>
          <a:bodyPr>
            <a:normAutofit/>
          </a:bodyPr>
          <a:lstStyle/>
          <a:p>
            <a:r>
              <a:rPr lang="en-US" altLang="zh-CN" sz="3200" b="1" cap="small" dirty="0">
                <a:solidFill>
                  <a:srgbClr val="0070C0"/>
                </a:solidFill>
                <a:ea typeface="Microsoft JhengHei UI Light" panose="020B0304030504040204" pitchFamily="34" charset="-120"/>
              </a:rPr>
              <a:t>JadePix-1</a:t>
            </a:r>
            <a:r>
              <a:rPr lang="zh-CN" altLang="en-US" sz="3200" b="1" cap="small" dirty="0">
                <a:solidFill>
                  <a:srgbClr val="0070C0"/>
                </a:solidFill>
                <a:ea typeface="Microsoft JhengHei UI Light" panose="020B0304030504040204" pitchFamily="34" charset="-120"/>
              </a:rPr>
              <a:t> 主要测试结果</a:t>
            </a:r>
          </a:p>
        </p:txBody>
      </p:sp>
      <p:sp>
        <p:nvSpPr>
          <p:cNvPr id="4" name="内容占位符 2">
            <a:extLst>
              <a:ext uri="{FF2B5EF4-FFF2-40B4-BE49-F238E27FC236}">
                <a16:creationId xmlns="" xmlns:a16="http://schemas.microsoft.com/office/drawing/2014/main" id="{2F60324A-B190-4318-8996-18D8F4654D91}"/>
              </a:ext>
            </a:extLst>
          </p:cNvPr>
          <p:cNvSpPr>
            <a:spLocks noGrp="1"/>
          </p:cNvSpPr>
          <p:nvPr>
            <p:ph idx="1"/>
          </p:nvPr>
        </p:nvSpPr>
        <p:spPr>
          <a:xfrm>
            <a:off x="628650" y="5201441"/>
            <a:ext cx="7886700" cy="1467806"/>
          </a:xfrm>
        </p:spPr>
        <p:txBody>
          <a:bodyPr>
            <a:normAutofit fontScale="92500"/>
          </a:bodyPr>
          <a:lstStyle/>
          <a:p>
            <a:r>
              <a:rPr lang="zh-CN" altLang="en-US" sz="2000" b="1" dirty="0">
                <a:solidFill>
                  <a:srgbClr val="0070C0"/>
                </a:solidFill>
                <a:latin typeface="+mj-lt"/>
                <a:ea typeface="Microsoft JhengHei Light" panose="020B0304030504040204" pitchFamily="34" charset="-120"/>
              </a:rPr>
              <a:t>设计文章</a:t>
            </a:r>
            <a:r>
              <a:rPr lang="en-US" altLang="zh-CN" sz="2000" b="1" dirty="0">
                <a:solidFill>
                  <a:srgbClr val="0070C0"/>
                </a:solidFill>
                <a:latin typeface="+mj-lt"/>
                <a:ea typeface="Microsoft JhengHei Light" panose="020B0304030504040204" pitchFamily="34" charset="-120"/>
              </a:rPr>
              <a:t>NIMA</a:t>
            </a:r>
            <a:r>
              <a:rPr lang="zh-CN" altLang="en-US" sz="2000" b="1" dirty="0">
                <a:solidFill>
                  <a:srgbClr val="0070C0"/>
                </a:solidFill>
                <a:latin typeface="+mj-lt"/>
                <a:ea typeface="Microsoft JhengHei Light" panose="020B0304030504040204" pitchFamily="34" charset="-120"/>
              </a:rPr>
              <a:t>，放射源测试结果文章已经被</a:t>
            </a:r>
            <a:r>
              <a:rPr lang="en-US" altLang="zh-CN" sz="2000" b="1" dirty="0">
                <a:solidFill>
                  <a:srgbClr val="0070C0"/>
                </a:solidFill>
                <a:latin typeface="+mj-lt"/>
                <a:ea typeface="Microsoft JhengHei Light" panose="020B0304030504040204" pitchFamily="34" charset="-120"/>
              </a:rPr>
              <a:t>RDTM</a:t>
            </a:r>
            <a:r>
              <a:rPr lang="zh-CN" altLang="en-US" sz="2000" b="1" dirty="0">
                <a:solidFill>
                  <a:srgbClr val="0070C0"/>
                </a:solidFill>
                <a:latin typeface="+mj-lt"/>
                <a:ea typeface="Microsoft JhengHei Light" panose="020B0304030504040204" pitchFamily="34" charset="-120"/>
              </a:rPr>
              <a:t>接受</a:t>
            </a:r>
            <a:r>
              <a:rPr lang="zh-CN" altLang="en-US" sz="2000" dirty="0">
                <a:latin typeface="+mj-lt"/>
                <a:ea typeface="Microsoft JhengHei Light" panose="020B0304030504040204" pitchFamily="34" charset="-120"/>
              </a:rPr>
              <a:t>，束流测试和辐照测试结果正在整理准备投稿期刊。</a:t>
            </a:r>
            <a:endParaRPr lang="en-US" altLang="zh-CN" sz="2000" dirty="0">
              <a:latin typeface="+mj-lt"/>
              <a:ea typeface="Microsoft JhengHei Light" panose="020B0304030504040204" pitchFamily="34" charset="-120"/>
            </a:endParaRPr>
          </a:p>
          <a:p>
            <a:r>
              <a:rPr lang="zh-CN" altLang="en-US" sz="2000" b="1" dirty="0">
                <a:solidFill>
                  <a:srgbClr val="0070C0"/>
                </a:solidFill>
                <a:latin typeface="+mj-lt"/>
                <a:ea typeface="Microsoft JhengHei Light" panose="020B0304030504040204" pitchFamily="34" charset="-120"/>
                <a:cs typeface="Arial" panose="020B0604020202020204" pitchFamily="34" charset="0"/>
              </a:rPr>
              <a:t>会议报告：</a:t>
            </a:r>
            <a:r>
              <a:rPr lang="en-US" altLang="zh-CN" sz="2000" dirty="0">
                <a:latin typeface="+mj-lt"/>
                <a:ea typeface="Microsoft JhengHei Light" panose="020B0304030504040204" pitchFamily="34" charset="-120"/>
                <a:cs typeface="Arial" panose="020B0604020202020204" pitchFamily="34" charset="0"/>
              </a:rPr>
              <a:t>HSTD10</a:t>
            </a:r>
            <a:r>
              <a:rPr lang="zh-CN" altLang="en-US" sz="2000" dirty="0">
                <a:latin typeface="+mj-lt"/>
                <a:ea typeface="Microsoft JhengHei Light" panose="020B0304030504040204" pitchFamily="34" charset="-120"/>
                <a:cs typeface="Arial" panose="020B0604020202020204" pitchFamily="34" charset="0"/>
              </a:rPr>
              <a:t>、</a:t>
            </a:r>
            <a:r>
              <a:rPr lang="en-US" altLang="zh-CN" sz="2000" dirty="0">
                <a:latin typeface="+mj-lt"/>
                <a:ea typeface="Microsoft JhengHei Light" panose="020B0304030504040204" pitchFamily="34" charset="-120"/>
                <a:cs typeface="Arial" panose="020B0604020202020204" pitchFamily="34" charset="0"/>
              </a:rPr>
              <a:t>PIXEL2018 + CEPC</a:t>
            </a:r>
            <a:r>
              <a:rPr lang="zh-CN" altLang="en-US" sz="2000" dirty="0">
                <a:latin typeface="+mj-lt"/>
                <a:ea typeface="Microsoft JhengHei Light" panose="020B0304030504040204" pitchFamily="34" charset="-120"/>
                <a:cs typeface="Arial" panose="020B0604020202020204" pitchFamily="34" charset="0"/>
              </a:rPr>
              <a:t>工作组会议、核电子学年会等</a:t>
            </a:r>
            <a:endParaRPr lang="en-US" altLang="zh-CN" sz="2000" dirty="0">
              <a:latin typeface="+mj-lt"/>
              <a:ea typeface="Microsoft JhengHei Light" panose="020B0304030504040204" pitchFamily="34" charset="-120"/>
              <a:cs typeface="Arial" panose="020B0604020202020204" pitchFamily="34" charset="0"/>
            </a:endParaRPr>
          </a:p>
          <a:p>
            <a:r>
              <a:rPr lang="zh-CN" altLang="en-US" sz="2000" b="1" dirty="0">
                <a:solidFill>
                  <a:srgbClr val="0070C0"/>
                </a:solidFill>
                <a:latin typeface="+mj-lt"/>
                <a:ea typeface="Microsoft JhengHei Light" panose="020B0304030504040204" pitchFamily="34" charset="-120"/>
                <a:cs typeface="Arial" panose="020B0604020202020204" pitchFamily="34" charset="0"/>
              </a:rPr>
              <a:t>未来计划</a:t>
            </a:r>
            <a:r>
              <a:rPr lang="zh-CN" altLang="en-US" sz="2000" dirty="0">
                <a:latin typeface="+mj-lt"/>
                <a:ea typeface="Microsoft JhengHei Light" panose="020B0304030504040204" pitchFamily="34" charset="-120"/>
                <a:cs typeface="Arial" panose="020B0604020202020204" pitchFamily="34" charset="0"/>
              </a:rPr>
              <a:t>：收尾测试工作，拓展</a:t>
            </a:r>
            <a:r>
              <a:rPr lang="en-US" altLang="zh-CN" sz="2000" dirty="0">
                <a:latin typeface="+mj-lt"/>
                <a:ea typeface="Microsoft JhengHei Light" panose="020B0304030504040204" pitchFamily="34" charset="-120"/>
                <a:cs typeface="Arial" panose="020B0604020202020204" pitchFamily="34" charset="0"/>
              </a:rPr>
              <a:t>CMOS</a:t>
            </a:r>
            <a:r>
              <a:rPr lang="zh-CN" altLang="en-US" sz="2000" dirty="0">
                <a:latin typeface="+mj-lt"/>
                <a:ea typeface="Microsoft JhengHei Light" panose="020B0304030504040204" pitchFamily="34" charset="-120"/>
                <a:cs typeface="Arial" panose="020B0604020202020204" pitchFamily="34" charset="0"/>
              </a:rPr>
              <a:t>传感器辐照损伤机理研究。</a:t>
            </a:r>
            <a:endParaRPr lang="en-US" altLang="zh-CN" sz="2200" dirty="0">
              <a:latin typeface="+mj-lt"/>
              <a:ea typeface="Microsoft JhengHei Light" panose="020B0304030504040204" pitchFamily="34" charset="-120"/>
              <a:cs typeface="Arial" panose="020B0604020202020204" pitchFamily="34" charset="0"/>
            </a:endParaRPr>
          </a:p>
        </p:txBody>
      </p:sp>
      <p:pic>
        <p:nvPicPr>
          <p:cNvPr id="23" name="图片 22">
            <a:extLst>
              <a:ext uri="{FF2B5EF4-FFF2-40B4-BE49-F238E27FC236}">
                <a16:creationId xmlns="" xmlns:a16="http://schemas.microsoft.com/office/drawing/2014/main" id="{D6EFE331-F898-4FAA-8882-EDFC2CA49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531" y="984838"/>
            <a:ext cx="2988000" cy="2145517"/>
          </a:xfrm>
          <a:prstGeom prst="rect">
            <a:avLst/>
          </a:prstGeom>
        </p:spPr>
      </p:pic>
      <p:pic>
        <p:nvPicPr>
          <p:cNvPr id="26" name="图片 25">
            <a:extLst>
              <a:ext uri="{FF2B5EF4-FFF2-40B4-BE49-F238E27FC236}">
                <a16:creationId xmlns="" xmlns:a16="http://schemas.microsoft.com/office/drawing/2014/main" id="{32F2E123-E150-4E8C-9A66-AEC590D32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140" y="3161125"/>
            <a:ext cx="3178317" cy="1912482"/>
          </a:xfrm>
          <a:prstGeom prst="rect">
            <a:avLst/>
          </a:prstGeom>
        </p:spPr>
      </p:pic>
      <p:pic>
        <p:nvPicPr>
          <p:cNvPr id="27" name="图片 26">
            <a:extLst>
              <a:ext uri="{FF2B5EF4-FFF2-40B4-BE49-F238E27FC236}">
                <a16:creationId xmlns="" xmlns:a16="http://schemas.microsoft.com/office/drawing/2014/main" id="{02C6D9FB-BA84-45BD-87D1-EF39BC013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32" y="3049422"/>
            <a:ext cx="2988000" cy="2145518"/>
          </a:xfrm>
          <a:prstGeom prst="rect">
            <a:avLst/>
          </a:prstGeom>
        </p:spPr>
      </p:pic>
      <p:pic>
        <p:nvPicPr>
          <p:cNvPr id="24" name="图片 23">
            <a:extLst>
              <a:ext uri="{FF2B5EF4-FFF2-40B4-BE49-F238E27FC236}">
                <a16:creationId xmlns="" xmlns:a16="http://schemas.microsoft.com/office/drawing/2014/main" id="{660C659A-75EC-4A1B-85A0-D4FC255D09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693" y="975456"/>
            <a:ext cx="2988000" cy="2145515"/>
          </a:xfrm>
          <a:prstGeom prst="rect">
            <a:avLst/>
          </a:prstGeom>
        </p:spPr>
      </p:pic>
      <p:sp>
        <p:nvSpPr>
          <p:cNvPr id="28" name="文本框 27">
            <a:extLst>
              <a:ext uri="{FF2B5EF4-FFF2-40B4-BE49-F238E27FC236}">
                <a16:creationId xmlns="" xmlns:a16="http://schemas.microsoft.com/office/drawing/2014/main" id="{5A391CE5-4BDC-4BEF-9316-B76B7861D497}"/>
              </a:ext>
            </a:extLst>
          </p:cNvPr>
          <p:cNvSpPr txBox="1"/>
          <p:nvPr/>
        </p:nvSpPr>
        <p:spPr>
          <a:xfrm>
            <a:off x="1721243" y="1110037"/>
            <a:ext cx="679508" cy="369332"/>
          </a:xfrm>
          <a:prstGeom prst="rect">
            <a:avLst/>
          </a:prstGeom>
          <a:noFill/>
        </p:spPr>
        <p:txBody>
          <a:bodyPr wrap="square" rtlCol="0">
            <a:spAutoFit/>
          </a:bodyPr>
          <a:lstStyle/>
          <a:p>
            <a:r>
              <a:rPr lang="zh-CN" altLang="en-US" dirty="0">
                <a:solidFill>
                  <a:srgbClr val="0070C0"/>
                </a:solidFill>
                <a:ea typeface="Microsoft JhengHei Light" panose="020B0304030504040204" pitchFamily="34" charset="-120"/>
              </a:rPr>
              <a:t>噪声</a:t>
            </a:r>
          </a:p>
        </p:txBody>
      </p:sp>
      <p:sp>
        <p:nvSpPr>
          <p:cNvPr id="29" name="文本框 28">
            <a:extLst>
              <a:ext uri="{FF2B5EF4-FFF2-40B4-BE49-F238E27FC236}">
                <a16:creationId xmlns="" xmlns:a16="http://schemas.microsoft.com/office/drawing/2014/main" id="{78B4DAA5-D0F0-4B3F-B9E3-DCBFDD098064}"/>
              </a:ext>
            </a:extLst>
          </p:cNvPr>
          <p:cNvSpPr txBox="1"/>
          <p:nvPr/>
        </p:nvSpPr>
        <p:spPr>
          <a:xfrm>
            <a:off x="4600984" y="1110037"/>
            <a:ext cx="894709" cy="369332"/>
          </a:xfrm>
          <a:prstGeom prst="rect">
            <a:avLst/>
          </a:prstGeom>
          <a:noFill/>
        </p:spPr>
        <p:txBody>
          <a:bodyPr wrap="square" rtlCol="0">
            <a:spAutoFit/>
          </a:bodyPr>
          <a:lstStyle/>
          <a:p>
            <a:r>
              <a:rPr lang="zh-CN" altLang="en-US" dirty="0">
                <a:solidFill>
                  <a:srgbClr val="0070C0"/>
                </a:solidFill>
                <a:ea typeface="Microsoft JhengHei Light" panose="020B0304030504040204" pitchFamily="34" charset="-120"/>
              </a:rPr>
              <a:t>信噪比</a:t>
            </a:r>
          </a:p>
        </p:txBody>
      </p:sp>
      <p:sp>
        <p:nvSpPr>
          <p:cNvPr id="30" name="文本框 29">
            <a:extLst>
              <a:ext uri="{FF2B5EF4-FFF2-40B4-BE49-F238E27FC236}">
                <a16:creationId xmlns="" xmlns:a16="http://schemas.microsoft.com/office/drawing/2014/main" id="{A116EE77-3364-4FB0-B7F3-FB37D1361E2D}"/>
              </a:ext>
            </a:extLst>
          </p:cNvPr>
          <p:cNvSpPr txBox="1"/>
          <p:nvPr/>
        </p:nvSpPr>
        <p:spPr>
          <a:xfrm>
            <a:off x="1534528" y="3254969"/>
            <a:ext cx="1535841" cy="369332"/>
          </a:xfrm>
          <a:prstGeom prst="rect">
            <a:avLst/>
          </a:prstGeom>
          <a:noFill/>
        </p:spPr>
        <p:txBody>
          <a:bodyPr wrap="square" rtlCol="0">
            <a:spAutoFit/>
          </a:bodyPr>
          <a:lstStyle/>
          <a:p>
            <a:r>
              <a:rPr lang="zh-CN" altLang="en-US" dirty="0">
                <a:solidFill>
                  <a:srgbClr val="0070C0"/>
                </a:solidFill>
                <a:ea typeface="Microsoft JhengHei Light" panose="020B0304030504040204" pitchFamily="34" charset="-120"/>
              </a:rPr>
              <a:t>电荷</a:t>
            </a:r>
            <a:r>
              <a:rPr lang="en-US" altLang="zh-CN" dirty="0">
                <a:solidFill>
                  <a:srgbClr val="0070C0"/>
                </a:solidFill>
                <a:ea typeface="Microsoft JhengHei Light" panose="020B0304030504040204" pitchFamily="34" charset="-120"/>
              </a:rPr>
              <a:t>-</a:t>
            </a:r>
            <a:r>
              <a:rPr lang="zh-CN" altLang="en-US" dirty="0">
                <a:solidFill>
                  <a:srgbClr val="0070C0"/>
                </a:solidFill>
                <a:ea typeface="Microsoft JhengHei Light" panose="020B0304030504040204" pitchFamily="34" charset="-120"/>
              </a:rPr>
              <a:t>电容比</a:t>
            </a:r>
          </a:p>
        </p:txBody>
      </p:sp>
      <p:sp>
        <p:nvSpPr>
          <p:cNvPr id="31" name="文本框 30">
            <a:extLst>
              <a:ext uri="{FF2B5EF4-FFF2-40B4-BE49-F238E27FC236}">
                <a16:creationId xmlns="" xmlns:a16="http://schemas.microsoft.com/office/drawing/2014/main" id="{DA9579BA-97C7-4E01-8E62-E9141A08C73C}"/>
              </a:ext>
            </a:extLst>
          </p:cNvPr>
          <p:cNvSpPr txBox="1"/>
          <p:nvPr/>
        </p:nvSpPr>
        <p:spPr>
          <a:xfrm>
            <a:off x="4572000" y="3222664"/>
            <a:ext cx="2511003" cy="369332"/>
          </a:xfrm>
          <a:prstGeom prst="rect">
            <a:avLst/>
          </a:prstGeom>
          <a:noFill/>
        </p:spPr>
        <p:txBody>
          <a:bodyPr wrap="square" rtlCol="0">
            <a:spAutoFit/>
          </a:bodyPr>
          <a:lstStyle/>
          <a:p>
            <a:r>
              <a:rPr lang="zh-CN" altLang="en-US" dirty="0">
                <a:solidFill>
                  <a:srgbClr val="0070C0"/>
                </a:solidFill>
                <a:ea typeface="Microsoft JhengHei Light" panose="020B0304030504040204" pitchFamily="34" charset="-120"/>
              </a:rPr>
              <a:t>辐照前后分辨率变化</a:t>
            </a:r>
          </a:p>
        </p:txBody>
      </p:sp>
    </p:spTree>
    <p:extLst>
      <p:ext uri="{BB962C8B-B14F-4D97-AF65-F5344CB8AC3E}">
        <p14:creationId xmlns:p14="http://schemas.microsoft.com/office/powerpoint/2010/main" val="2279828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836712"/>
            <a:ext cx="2037737" cy="646331"/>
          </a:xfrm>
          <a:prstGeom prst="rect">
            <a:avLst/>
          </a:prstGeom>
          <a:noFill/>
        </p:spPr>
        <p:txBody>
          <a:bodyPr wrap="none" rtlCol="0">
            <a:spAutoFit/>
          </a:bodyPr>
          <a:lstStyle/>
          <a:p>
            <a:r>
              <a:rPr lang="zh-CN" altLang="en-US" sz="3600" b="1" dirty="0" smtClean="0">
                <a:solidFill>
                  <a:srgbClr val="000099"/>
                </a:solidFill>
              </a:rPr>
              <a:t>主要内容</a:t>
            </a:r>
            <a:endParaRPr lang="zh-CN" altLang="en-US" sz="3600" b="1" dirty="0">
              <a:solidFill>
                <a:srgbClr val="000099"/>
              </a:solidFill>
            </a:endParaRPr>
          </a:p>
        </p:txBody>
      </p:sp>
      <p:sp>
        <p:nvSpPr>
          <p:cNvPr id="3" name="TextBox 2"/>
          <p:cNvSpPr txBox="1"/>
          <p:nvPr/>
        </p:nvSpPr>
        <p:spPr>
          <a:xfrm>
            <a:off x="1888126" y="1628800"/>
            <a:ext cx="5859296" cy="360098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sz="3200" b="1" dirty="0">
                <a:solidFill>
                  <a:srgbClr val="0000FF"/>
                </a:solidFill>
              </a:rPr>
              <a:t>环形</a:t>
            </a:r>
            <a:r>
              <a:rPr lang="zh-CN" altLang="en-US" sz="3200" b="1" dirty="0" smtClean="0">
                <a:solidFill>
                  <a:srgbClr val="0000FF"/>
                </a:solidFill>
              </a:rPr>
              <a:t>正负电子对撞机（</a:t>
            </a:r>
            <a:r>
              <a:rPr lang="en-US" altLang="zh-CN" sz="3200" b="1" dirty="0" smtClean="0">
                <a:solidFill>
                  <a:srgbClr val="0000FF"/>
                </a:solidFill>
              </a:rPr>
              <a:t>CEPC</a:t>
            </a:r>
            <a:r>
              <a:rPr lang="zh-CN" altLang="en-US" sz="3200" b="1" dirty="0" smtClean="0">
                <a:solidFill>
                  <a:srgbClr val="0000FF"/>
                </a:solidFill>
              </a:rPr>
              <a:t>）</a:t>
            </a:r>
            <a:endParaRPr lang="en-US" altLang="zh-CN" sz="3200" b="1" dirty="0" smtClean="0">
              <a:solidFill>
                <a:srgbClr val="0000FF"/>
              </a:solidFill>
            </a:endParaRPr>
          </a:p>
          <a:p>
            <a:pPr>
              <a:lnSpc>
                <a:spcPct val="150000"/>
              </a:lnSpc>
            </a:pPr>
            <a:r>
              <a:rPr lang="en-US" altLang="zh-CN" sz="2800" b="1" dirty="0">
                <a:solidFill>
                  <a:srgbClr val="0000FF"/>
                </a:solidFill>
              </a:rPr>
              <a:t> </a:t>
            </a:r>
            <a:r>
              <a:rPr lang="en-US" altLang="zh-CN" sz="2800" b="1" dirty="0" smtClean="0">
                <a:solidFill>
                  <a:srgbClr val="0000FF"/>
                </a:solidFill>
              </a:rPr>
              <a:t>       </a:t>
            </a:r>
            <a:r>
              <a:rPr lang="zh-CN" altLang="en-US" sz="2800" b="1" dirty="0" smtClean="0">
                <a:solidFill>
                  <a:srgbClr val="003399"/>
                </a:solidFill>
              </a:rPr>
              <a:t>简介、发展</a:t>
            </a:r>
            <a:endParaRPr lang="en-US" altLang="zh-CN" sz="2800" b="1" dirty="0" smtClean="0">
              <a:solidFill>
                <a:srgbClr val="003399"/>
              </a:solidFill>
            </a:endParaRPr>
          </a:p>
          <a:p>
            <a:pPr>
              <a:lnSpc>
                <a:spcPct val="150000"/>
              </a:lnSpc>
            </a:pPr>
            <a:r>
              <a:rPr lang="en-US" altLang="zh-CN" sz="2800" b="1" dirty="0" smtClean="0">
                <a:solidFill>
                  <a:srgbClr val="003399"/>
                </a:solidFill>
              </a:rPr>
              <a:t>        </a:t>
            </a:r>
            <a:r>
              <a:rPr lang="zh-CN" altLang="en-US" sz="2800" b="1" dirty="0" smtClean="0">
                <a:solidFill>
                  <a:srgbClr val="003399"/>
                </a:solidFill>
              </a:rPr>
              <a:t>概念设计报告</a:t>
            </a:r>
            <a:endParaRPr lang="en-US" altLang="zh-CN" sz="2800" b="1" dirty="0" smtClean="0">
              <a:solidFill>
                <a:srgbClr val="003399"/>
              </a:solidFill>
            </a:endParaRPr>
          </a:p>
          <a:p>
            <a:pPr marL="285750" indent="-285750">
              <a:lnSpc>
                <a:spcPct val="150000"/>
              </a:lnSpc>
              <a:buFont typeface="Arial" panose="020B0604020202020204" pitchFamily="34" charset="0"/>
              <a:buChar char="•"/>
            </a:pPr>
            <a:r>
              <a:rPr lang="en-US" altLang="zh-CN" sz="3200" b="1" dirty="0" smtClean="0">
                <a:solidFill>
                  <a:srgbClr val="0000FF"/>
                </a:solidFill>
              </a:rPr>
              <a:t>CEPC </a:t>
            </a:r>
            <a:r>
              <a:rPr lang="zh-CN" altLang="en-US" sz="3200" b="1" dirty="0" smtClean="0">
                <a:solidFill>
                  <a:srgbClr val="0000FF"/>
                </a:solidFill>
              </a:rPr>
              <a:t>探测器预研究</a:t>
            </a:r>
            <a:endParaRPr lang="en-US" altLang="zh-CN" sz="3200" b="1" dirty="0">
              <a:solidFill>
                <a:srgbClr val="0000FF"/>
              </a:solidFill>
            </a:endParaRPr>
          </a:p>
          <a:p>
            <a:pPr marL="285750" indent="-285750">
              <a:lnSpc>
                <a:spcPct val="150000"/>
              </a:lnSpc>
              <a:buFont typeface="Arial" panose="020B0604020202020204" pitchFamily="34" charset="0"/>
              <a:buChar char="•"/>
            </a:pPr>
            <a:r>
              <a:rPr lang="zh-CN" altLang="en-US" sz="3200" b="1" dirty="0" smtClean="0">
                <a:solidFill>
                  <a:srgbClr val="0000FF"/>
                </a:solidFill>
              </a:rPr>
              <a:t>小结</a:t>
            </a:r>
            <a:endParaRPr lang="en-US" altLang="zh-CN" sz="3200" b="1" dirty="0">
              <a:solidFill>
                <a:srgbClr val="0000FF"/>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2</a:t>
            </a:fld>
            <a:endParaRPr lang="zh-CN" altLang="en-US"/>
          </a:p>
        </p:txBody>
      </p:sp>
      <p:sp>
        <p:nvSpPr>
          <p:cNvPr id="5" name="页脚占位符 4"/>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Tree>
    <p:extLst>
      <p:ext uri="{BB962C8B-B14F-4D97-AF65-F5344CB8AC3E}">
        <p14:creationId xmlns:p14="http://schemas.microsoft.com/office/powerpoint/2010/main" val="1852043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A37BCB-29D6-45EB-97BE-E6BA66842EB2}"/>
              </a:ext>
            </a:extLst>
          </p:cNvPr>
          <p:cNvSpPr>
            <a:spLocks noGrp="1"/>
          </p:cNvSpPr>
          <p:nvPr>
            <p:ph type="title"/>
          </p:nvPr>
        </p:nvSpPr>
        <p:spPr>
          <a:xfrm>
            <a:off x="628650" y="365126"/>
            <a:ext cx="7886700" cy="715529"/>
          </a:xfrm>
        </p:spPr>
        <p:txBody>
          <a:bodyPr>
            <a:normAutofit/>
          </a:bodyPr>
          <a:lstStyle/>
          <a:p>
            <a:r>
              <a:rPr lang="en-US" altLang="zh-CN" sz="3200" b="1" cap="small" dirty="0">
                <a:solidFill>
                  <a:srgbClr val="0070C0"/>
                </a:solidFill>
              </a:rPr>
              <a:t>JadePix-2</a:t>
            </a:r>
            <a:endParaRPr lang="zh-CN" altLang="en-US" sz="3200" b="1" cap="small" dirty="0">
              <a:solidFill>
                <a:srgbClr val="0070C0"/>
              </a:solidFill>
            </a:endParaRPr>
          </a:p>
        </p:txBody>
      </p:sp>
      <p:sp>
        <p:nvSpPr>
          <p:cNvPr id="4" name="内容占位符 2">
            <a:extLst>
              <a:ext uri="{FF2B5EF4-FFF2-40B4-BE49-F238E27FC236}">
                <a16:creationId xmlns="" xmlns:a16="http://schemas.microsoft.com/office/drawing/2014/main" id="{2F60324A-B190-4318-8996-18D8F4654D91}"/>
              </a:ext>
            </a:extLst>
          </p:cNvPr>
          <p:cNvSpPr>
            <a:spLocks noGrp="1"/>
          </p:cNvSpPr>
          <p:nvPr>
            <p:ph idx="1"/>
          </p:nvPr>
        </p:nvSpPr>
        <p:spPr>
          <a:xfrm>
            <a:off x="628650" y="1211178"/>
            <a:ext cx="5611283" cy="4487683"/>
          </a:xfrm>
        </p:spPr>
        <p:txBody>
          <a:bodyPr>
            <a:normAutofit lnSpcReduction="10000"/>
          </a:bodyPr>
          <a:lstStyle/>
          <a:p>
            <a:pPr>
              <a:spcBef>
                <a:spcPts val="1200"/>
              </a:spcBef>
            </a:pPr>
            <a:r>
              <a:rPr lang="zh-CN" altLang="en-US" sz="2000" dirty="0">
                <a:latin typeface="+mj-lt"/>
                <a:ea typeface="Microsoft JhengHei UI Light" panose="020B0304030504040204" pitchFamily="34" charset="-120"/>
              </a:rPr>
              <a:t>增加芯片内读出电子学，验证不同单端或差分放大电路，像素尺寸：</a:t>
            </a:r>
            <a:r>
              <a:rPr lang="en-US" altLang="zh-CN" sz="2000" dirty="0">
                <a:latin typeface="+mj-lt"/>
                <a:ea typeface="Microsoft JhengHei UI Light" panose="020B0304030504040204" pitchFamily="34" charset="-120"/>
              </a:rPr>
              <a:t>22×22 </a:t>
            </a:r>
            <a:r>
              <a:rPr lang="el-GR" altLang="zh-CN" sz="2000" dirty="0">
                <a:latin typeface="+mj-lt"/>
                <a:ea typeface="Microsoft JhengHei UI Light" panose="020B0304030504040204" pitchFamily="34" charset="-120"/>
                <a:cs typeface="Arial" panose="020B0604020202020204" pitchFamily="34" charset="0"/>
              </a:rPr>
              <a:t>μ</a:t>
            </a:r>
            <a:r>
              <a:rPr lang="en-US" altLang="zh-CN" sz="2000" dirty="0">
                <a:latin typeface="+mj-lt"/>
                <a:ea typeface="Microsoft JhengHei UI Light" panose="020B0304030504040204" pitchFamily="34" charset="-120"/>
                <a:cs typeface="Arial" panose="020B0604020202020204" pitchFamily="34" charset="0"/>
              </a:rPr>
              <a:t>m</a:t>
            </a:r>
            <a:r>
              <a:rPr lang="en-US" altLang="zh-CN" sz="2000" baseline="30000" dirty="0">
                <a:latin typeface="+mj-lt"/>
                <a:ea typeface="Microsoft JhengHei UI Light" panose="020B0304030504040204" pitchFamily="34" charset="-120"/>
                <a:cs typeface="Arial" panose="020B0604020202020204" pitchFamily="34" charset="0"/>
              </a:rPr>
              <a:t>2</a:t>
            </a:r>
            <a:r>
              <a:rPr lang="zh-CN" altLang="en-US" sz="2000" dirty="0">
                <a:latin typeface="+mj-lt"/>
                <a:ea typeface="Microsoft JhengHei UI Light" panose="020B0304030504040204" pitchFamily="34" charset="-120"/>
              </a:rPr>
              <a:t>；仍采用</a:t>
            </a:r>
            <a:r>
              <a:rPr lang="en-US" altLang="zh-CN" sz="2000" dirty="0">
                <a:latin typeface="+mj-lt"/>
                <a:ea typeface="Microsoft JhengHei UI Light" panose="020B0304030504040204" pitchFamily="34" charset="-120"/>
              </a:rPr>
              <a:t>Rolling Shutter </a:t>
            </a:r>
            <a:r>
              <a:rPr lang="zh-CN" altLang="en-US" sz="2000" dirty="0">
                <a:latin typeface="+mj-lt"/>
                <a:ea typeface="Microsoft JhengHei UI Light" panose="020B0304030504040204" pitchFamily="34" charset="-120"/>
              </a:rPr>
              <a:t>方式读出， </a:t>
            </a:r>
            <a:r>
              <a:rPr lang="en-US" altLang="zh-CN" sz="2000" dirty="0">
                <a:latin typeface="+mj-lt"/>
                <a:ea typeface="Microsoft JhengHei UI Light" panose="020B0304030504040204" pitchFamily="34" charset="-120"/>
              </a:rPr>
              <a:t>LVDS</a:t>
            </a:r>
            <a:r>
              <a:rPr lang="zh-CN" altLang="en-US" sz="2000" dirty="0">
                <a:latin typeface="+mj-lt"/>
                <a:ea typeface="Microsoft JhengHei UI Light" panose="020B0304030504040204" pitchFamily="34" charset="-120"/>
              </a:rPr>
              <a:t>传输（</a:t>
            </a:r>
            <a:r>
              <a:rPr lang="en-US" altLang="zh-CN" sz="2000" dirty="0">
                <a:latin typeface="+mj-lt"/>
                <a:ea typeface="Microsoft JhengHei UI Light" panose="020B0304030504040204" pitchFamily="34" charset="-120"/>
              </a:rPr>
              <a:t>160 MHz</a:t>
            </a:r>
            <a:r>
              <a:rPr lang="zh-CN" altLang="en-US" sz="2000" dirty="0">
                <a:latin typeface="+mj-lt"/>
                <a:ea typeface="Microsoft JhengHei UI Light" panose="020B0304030504040204" pitchFamily="34" charset="-120"/>
              </a:rPr>
              <a:t>，串并转换等）</a:t>
            </a:r>
            <a:endParaRPr lang="en-US" altLang="zh-CN" sz="2000" dirty="0">
              <a:latin typeface="+mj-lt"/>
              <a:ea typeface="Microsoft JhengHei UI Light" panose="020B0304030504040204" pitchFamily="34" charset="-120"/>
            </a:endParaRPr>
          </a:p>
          <a:p>
            <a:pPr>
              <a:spcBef>
                <a:spcPts val="1200"/>
              </a:spcBef>
            </a:pPr>
            <a:r>
              <a:rPr lang="zh-CN" altLang="en-US" sz="2000" b="1" dirty="0">
                <a:solidFill>
                  <a:srgbClr val="0070C0"/>
                </a:solidFill>
                <a:latin typeface="+mj-lt"/>
                <a:ea typeface="Microsoft JhengHei UI Light" panose="020B0304030504040204" pitchFamily="34" charset="-120"/>
              </a:rPr>
              <a:t>研究关键</a:t>
            </a:r>
            <a:r>
              <a:rPr lang="zh-CN" altLang="en-US" sz="2000" dirty="0">
                <a:latin typeface="+mj-lt"/>
                <a:ea typeface="Microsoft JhengHei UI Light" panose="020B0304030504040204" pitchFamily="34" charset="-120"/>
              </a:rPr>
              <a:t>：简单电极过渡到复杂芯片</a:t>
            </a:r>
            <a:endParaRPr lang="en-US" altLang="zh-CN" sz="2000" dirty="0">
              <a:latin typeface="+mj-lt"/>
              <a:ea typeface="Microsoft JhengHei UI Light" panose="020B0304030504040204" pitchFamily="34" charset="-120"/>
            </a:endParaRPr>
          </a:p>
          <a:p>
            <a:pPr lvl="2"/>
            <a:endParaRPr lang="en-US" altLang="zh-CN" sz="12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pPr lvl="4"/>
            <a:endParaRPr lang="en-US" altLang="zh-CN" sz="1000" dirty="0">
              <a:latin typeface="+mj-lt"/>
              <a:ea typeface="Microsoft JhengHei UI Light" panose="020B0304030504040204" pitchFamily="34" charset="-120"/>
            </a:endParaRPr>
          </a:p>
          <a:p>
            <a:r>
              <a:rPr lang="zh-CN" altLang="en-US" sz="2000" dirty="0">
                <a:latin typeface="+mj-lt"/>
                <a:ea typeface="Microsoft JhengHei UI Light" panose="020B0304030504040204" pitchFamily="34" charset="-120"/>
              </a:rPr>
              <a:t>主要噪声（</a:t>
            </a:r>
            <a:r>
              <a:rPr lang="en-US" altLang="zh-CN" sz="2000" dirty="0">
                <a:latin typeface="+mj-lt"/>
                <a:ea typeface="Microsoft JhengHei UI Light" panose="020B0304030504040204" pitchFamily="34" charset="-120"/>
              </a:rPr>
              <a:t>ENC</a:t>
            </a:r>
            <a:r>
              <a:rPr lang="zh-CN" altLang="en-US" sz="2000" dirty="0">
                <a:latin typeface="+mj-lt"/>
                <a:ea typeface="Microsoft JhengHei UI Light" panose="020B0304030504040204" pitchFamily="34" charset="-120"/>
              </a:rPr>
              <a:t>）测试结果：</a:t>
            </a:r>
            <a:endParaRPr lang="en-US" altLang="zh-CN" sz="2000" dirty="0">
              <a:latin typeface="+mj-lt"/>
              <a:ea typeface="Microsoft JhengHei UI Light" panose="020B0304030504040204" pitchFamily="34" charset="-120"/>
            </a:endParaRPr>
          </a:p>
          <a:p>
            <a:pPr lvl="1"/>
            <a:r>
              <a:rPr lang="zh-CN" altLang="en-US" sz="1600" dirty="0">
                <a:latin typeface="+mj-lt"/>
                <a:ea typeface="Microsoft JhengHei UI Light" panose="020B0304030504040204" pitchFamily="34" charset="-120"/>
              </a:rPr>
              <a:t>单端放大：</a:t>
            </a:r>
            <a:r>
              <a:rPr lang="en-US" altLang="zh-CN" sz="1600" dirty="0">
                <a:latin typeface="+mj-lt"/>
                <a:ea typeface="Microsoft JhengHei UI Light" panose="020B0304030504040204" pitchFamily="34" charset="-120"/>
              </a:rPr>
              <a:t>11 </a:t>
            </a:r>
            <a:r>
              <a:rPr lang="en-US" altLang="zh-CN" sz="1600" dirty="0">
                <a:ea typeface="Microsoft JhengHei UI Light" panose="020B0304030504040204" pitchFamily="34" charset="-120"/>
              </a:rPr>
              <a:t>e</a:t>
            </a:r>
            <a:r>
              <a:rPr lang="en-US" altLang="zh-CN" sz="1600" baseline="30000" dirty="0">
                <a:ea typeface="Microsoft JhengHei UI Light" panose="020B0304030504040204" pitchFamily="34" charset="-120"/>
              </a:rPr>
              <a:t>- </a:t>
            </a:r>
            <a:r>
              <a:rPr lang="zh-CN" altLang="en-US" sz="1600" dirty="0">
                <a:latin typeface="+mj-lt"/>
                <a:ea typeface="Microsoft JhengHei UI Light" panose="020B0304030504040204" pitchFamily="34" charset="-120"/>
              </a:rPr>
              <a:t>（随机噪声），</a:t>
            </a:r>
            <a:r>
              <a:rPr lang="en-US" altLang="zh-CN" sz="1600" dirty="0">
                <a:latin typeface="+mj-lt"/>
                <a:ea typeface="Microsoft JhengHei UI Light" panose="020B0304030504040204" pitchFamily="34" charset="-120"/>
              </a:rPr>
              <a:t>29</a:t>
            </a:r>
            <a:r>
              <a:rPr lang="en-US" altLang="zh-CN" sz="1600" dirty="0">
                <a:ea typeface="Microsoft JhengHei UI Light" panose="020B0304030504040204" pitchFamily="34" charset="-120"/>
              </a:rPr>
              <a:t> e</a:t>
            </a:r>
            <a:r>
              <a:rPr lang="en-US" altLang="zh-CN" sz="1600" baseline="30000" dirty="0">
                <a:ea typeface="Microsoft JhengHei UI Light" panose="020B0304030504040204" pitchFamily="34" charset="-120"/>
              </a:rPr>
              <a:t>- </a:t>
            </a:r>
            <a:r>
              <a:rPr lang="zh-CN" altLang="en-US" sz="1600" dirty="0">
                <a:latin typeface="+mj-lt"/>
                <a:ea typeface="Microsoft JhengHei UI Light" panose="020B0304030504040204" pitchFamily="34" charset="-120"/>
              </a:rPr>
              <a:t>（固定模式噪声）</a:t>
            </a:r>
            <a:endParaRPr lang="en-US" altLang="zh-CN" sz="1600" dirty="0">
              <a:latin typeface="+mj-lt"/>
              <a:ea typeface="Microsoft JhengHei UI Light" panose="020B0304030504040204" pitchFamily="34" charset="-120"/>
            </a:endParaRPr>
          </a:p>
          <a:p>
            <a:pPr lvl="1"/>
            <a:r>
              <a:rPr lang="zh-CN" altLang="en-US" sz="1600" dirty="0">
                <a:latin typeface="+mj-lt"/>
                <a:ea typeface="Microsoft JhengHei UI Light" panose="020B0304030504040204" pitchFamily="34" charset="-120"/>
              </a:rPr>
              <a:t>差分放大：</a:t>
            </a:r>
            <a:r>
              <a:rPr lang="en-US" altLang="zh-CN" sz="1600" dirty="0">
                <a:latin typeface="+mj-lt"/>
                <a:ea typeface="Microsoft JhengHei UI Light" panose="020B0304030504040204" pitchFamily="34" charset="-120"/>
              </a:rPr>
              <a:t>11 </a:t>
            </a:r>
            <a:r>
              <a:rPr lang="en-US" altLang="zh-CN" sz="1600" dirty="0">
                <a:ea typeface="Microsoft JhengHei UI Light" panose="020B0304030504040204" pitchFamily="34" charset="-120"/>
              </a:rPr>
              <a:t>e</a:t>
            </a:r>
            <a:r>
              <a:rPr lang="en-US" altLang="zh-CN" sz="1600" baseline="30000" dirty="0">
                <a:ea typeface="Microsoft JhengHei UI Light" panose="020B0304030504040204" pitchFamily="34" charset="-120"/>
              </a:rPr>
              <a:t>- </a:t>
            </a:r>
            <a:r>
              <a:rPr lang="zh-CN" altLang="en-US" sz="1600" dirty="0">
                <a:latin typeface="+mj-lt"/>
                <a:ea typeface="Microsoft JhengHei UI Light" panose="020B0304030504040204" pitchFamily="34" charset="-120"/>
              </a:rPr>
              <a:t>（随机噪声），</a:t>
            </a:r>
            <a:r>
              <a:rPr lang="en-US" altLang="zh-CN" sz="1600" dirty="0">
                <a:latin typeface="+mj-lt"/>
                <a:ea typeface="Microsoft JhengHei UI Light" panose="020B0304030504040204" pitchFamily="34" charset="-120"/>
              </a:rPr>
              <a:t>29</a:t>
            </a:r>
            <a:r>
              <a:rPr lang="en-US" altLang="zh-CN" sz="1600" dirty="0">
                <a:ea typeface="Microsoft JhengHei UI Light" panose="020B0304030504040204" pitchFamily="34" charset="-120"/>
              </a:rPr>
              <a:t> e</a:t>
            </a:r>
            <a:r>
              <a:rPr lang="en-US" altLang="zh-CN" sz="1600" baseline="30000" dirty="0">
                <a:ea typeface="Microsoft JhengHei UI Light" panose="020B0304030504040204" pitchFamily="34" charset="-120"/>
              </a:rPr>
              <a:t>- </a:t>
            </a:r>
            <a:r>
              <a:rPr lang="zh-CN" altLang="en-US" sz="1600" dirty="0">
                <a:latin typeface="+mj-lt"/>
                <a:ea typeface="Microsoft JhengHei UI Light" panose="020B0304030504040204" pitchFamily="34" charset="-120"/>
              </a:rPr>
              <a:t>（固定模式噪声）</a:t>
            </a:r>
            <a:endParaRPr lang="en-US" altLang="zh-CN" sz="1600" dirty="0">
              <a:latin typeface="+mj-lt"/>
              <a:ea typeface="Microsoft JhengHei UI Light" panose="020B0304030504040204" pitchFamily="34" charset="-120"/>
            </a:endParaRPr>
          </a:p>
        </p:txBody>
      </p:sp>
      <p:pic>
        <p:nvPicPr>
          <p:cNvPr id="5" name="图片 4">
            <a:extLst>
              <a:ext uri="{FF2B5EF4-FFF2-40B4-BE49-F238E27FC236}">
                <a16:creationId xmlns="" xmlns:a16="http://schemas.microsoft.com/office/drawing/2014/main" id="{E2F941F3-39EC-49F3-BA47-5944F1578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89" b="27903"/>
          <a:stretch/>
        </p:blipFill>
        <p:spPr>
          <a:xfrm>
            <a:off x="6319619" y="1080655"/>
            <a:ext cx="2634473" cy="1683611"/>
          </a:xfrm>
          <a:prstGeom prst="rect">
            <a:avLst/>
          </a:prstGeom>
        </p:spPr>
      </p:pic>
      <p:pic>
        <p:nvPicPr>
          <p:cNvPr id="6" name="图片 5">
            <a:extLst>
              <a:ext uri="{FF2B5EF4-FFF2-40B4-BE49-F238E27FC236}">
                <a16:creationId xmlns="" xmlns:a16="http://schemas.microsoft.com/office/drawing/2014/main" id="{AAA70361-5211-4BF9-B57F-8B72A89668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009" y="3074678"/>
            <a:ext cx="2139464" cy="1368000"/>
          </a:xfrm>
          <a:prstGeom prst="rect">
            <a:avLst/>
          </a:prstGeom>
          <a:ln>
            <a:solidFill>
              <a:schemeClr val="tx1"/>
            </a:solidFill>
          </a:ln>
        </p:spPr>
      </p:pic>
      <p:grpSp>
        <p:nvGrpSpPr>
          <p:cNvPr id="7" name="组合 6">
            <a:extLst>
              <a:ext uri="{FF2B5EF4-FFF2-40B4-BE49-F238E27FC236}">
                <a16:creationId xmlns="" xmlns:a16="http://schemas.microsoft.com/office/drawing/2014/main" id="{C96A889C-13A3-48C7-A3E1-76AB43148E51}"/>
              </a:ext>
            </a:extLst>
          </p:cNvPr>
          <p:cNvGrpSpPr/>
          <p:nvPr/>
        </p:nvGrpSpPr>
        <p:grpSpPr>
          <a:xfrm>
            <a:off x="2755613" y="3081987"/>
            <a:ext cx="3371531" cy="1360691"/>
            <a:chOff x="465492" y="721943"/>
            <a:chExt cx="4584548" cy="2036009"/>
          </a:xfrm>
        </p:grpSpPr>
        <p:sp>
          <p:nvSpPr>
            <p:cNvPr id="8" name="圆角矩形 13">
              <a:extLst>
                <a:ext uri="{FF2B5EF4-FFF2-40B4-BE49-F238E27FC236}">
                  <a16:creationId xmlns="" xmlns:a16="http://schemas.microsoft.com/office/drawing/2014/main" id="{47FFEB49-86D2-4D1A-9BC9-459C8EDA12E8}"/>
                </a:ext>
              </a:extLst>
            </p:cNvPr>
            <p:cNvSpPr/>
            <p:nvPr/>
          </p:nvSpPr>
          <p:spPr>
            <a:xfrm>
              <a:off x="465492" y="721943"/>
              <a:ext cx="792976" cy="200445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a:cs typeface="+mn-cs"/>
              </a:endParaRPr>
            </a:p>
          </p:txBody>
        </p:sp>
        <p:sp>
          <p:nvSpPr>
            <p:cNvPr id="9" name="圆角矩形 14">
              <a:extLst>
                <a:ext uri="{FF2B5EF4-FFF2-40B4-BE49-F238E27FC236}">
                  <a16:creationId xmlns="" xmlns:a16="http://schemas.microsoft.com/office/drawing/2014/main" id="{479A77A1-9FAC-48DC-A65F-4703B206D48E}"/>
                </a:ext>
              </a:extLst>
            </p:cNvPr>
            <p:cNvSpPr/>
            <p:nvPr/>
          </p:nvSpPr>
          <p:spPr>
            <a:xfrm>
              <a:off x="1289304" y="721943"/>
              <a:ext cx="3760736" cy="2036009"/>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a:ea typeface="宋体"/>
                <a:cs typeface="+mn-cs"/>
              </a:endParaRPr>
            </a:p>
          </p:txBody>
        </p:sp>
        <p:pic>
          <p:nvPicPr>
            <p:cNvPr id="10" name="图片 9">
              <a:extLst>
                <a:ext uri="{FF2B5EF4-FFF2-40B4-BE49-F238E27FC236}">
                  <a16:creationId xmlns="" xmlns:a16="http://schemas.microsoft.com/office/drawing/2014/main" id="{F787EDC3-243F-4958-81E5-846B0641E8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623" y="721943"/>
              <a:ext cx="4448417" cy="2004450"/>
            </a:xfrm>
            <a:prstGeom prst="rect">
              <a:avLst/>
            </a:prstGeom>
          </p:spPr>
        </p:pic>
      </p:grpSp>
      <p:pic>
        <p:nvPicPr>
          <p:cNvPr id="11" name="图片 10">
            <a:extLst>
              <a:ext uri="{FF2B5EF4-FFF2-40B4-BE49-F238E27FC236}">
                <a16:creationId xmlns="" xmlns:a16="http://schemas.microsoft.com/office/drawing/2014/main" id="{546AB0CF-7C87-490B-92BA-48B3BB470F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144" y="2839786"/>
            <a:ext cx="3019425" cy="275272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 xmlns:a16="http://schemas.microsoft.com/office/drawing/2014/main" id="{78F30B9A-5EE9-45E9-A8EF-0476A2C83437}"/>
              </a:ext>
            </a:extLst>
          </p:cNvPr>
          <p:cNvSpPr/>
          <p:nvPr/>
        </p:nvSpPr>
        <p:spPr>
          <a:xfrm>
            <a:off x="6610196" y="3308806"/>
            <a:ext cx="1569660" cy="369332"/>
          </a:xfrm>
          <a:prstGeom prst="rect">
            <a:avLst/>
          </a:prstGeom>
        </p:spPr>
        <p:txBody>
          <a:bodyPr wrap="none">
            <a:spAutoFit/>
          </a:bodyPr>
          <a:lstStyle/>
          <a:p>
            <a:r>
              <a:rPr lang="zh-CN" altLang="en-US" b="1" dirty="0">
                <a:solidFill>
                  <a:srgbClr val="0070C0"/>
                </a:solidFill>
                <a:ea typeface="Microsoft JhengHei Light" panose="020B0304030504040204" pitchFamily="34" charset="-120"/>
              </a:rPr>
              <a:t>芯片阵列布局</a:t>
            </a:r>
          </a:p>
        </p:txBody>
      </p:sp>
      <p:sp>
        <p:nvSpPr>
          <p:cNvPr id="12" name="内容占位符 2">
            <a:extLst>
              <a:ext uri="{FF2B5EF4-FFF2-40B4-BE49-F238E27FC236}">
                <a16:creationId xmlns="" xmlns:a16="http://schemas.microsoft.com/office/drawing/2014/main" id="{37FA4FCF-F0F6-481E-A0DC-FB81C3552A1D}"/>
              </a:ext>
            </a:extLst>
          </p:cNvPr>
          <p:cNvSpPr txBox="1">
            <a:spLocks/>
          </p:cNvSpPr>
          <p:nvPr/>
        </p:nvSpPr>
        <p:spPr>
          <a:xfrm>
            <a:off x="628650" y="5469623"/>
            <a:ext cx="8399650" cy="124157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dirty="0">
                <a:solidFill>
                  <a:srgbClr val="0070C0"/>
                </a:solidFill>
                <a:latin typeface="+mj-lt"/>
                <a:ea typeface="Microsoft JhengHei Light" panose="020B0304030504040204" pitchFamily="34" charset="-120"/>
                <a:cs typeface="Arial" panose="020B0604020202020204" pitchFamily="34" charset="0"/>
              </a:rPr>
              <a:t>会议报告</a:t>
            </a:r>
            <a:r>
              <a:rPr lang="zh-CN" altLang="en-US" sz="2000" dirty="0">
                <a:latin typeface="+mj-lt"/>
                <a:ea typeface="Microsoft JhengHei Light" panose="020B0304030504040204" pitchFamily="34" charset="-120"/>
                <a:cs typeface="Arial" panose="020B0604020202020204" pitchFamily="34" charset="0"/>
              </a:rPr>
              <a:t>：</a:t>
            </a:r>
            <a:r>
              <a:rPr lang="en-US" altLang="zh-CN" sz="2000" dirty="0">
                <a:latin typeface="+mj-lt"/>
                <a:ea typeface="Microsoft JhengHei Light" panose="020B0304030504040204" pitchFamily="34" charset="-120"/>
                <a:cs typeface="Arial" panose="020B0604020202020204" pitchFamily="34" charset="0"/>
              </a:rPr>
              <a:t>HSTD10</a:t>
            </a:r>
            <a:r>
              <a:rPr lang="zh-CN" altLang="en-US" sz="2000" dirty="0">
                <a:latin typeface="+mj-lt"/>
                <a:ea typeface="Microsoft JhengHei Light" panose="020B0304030504040204" pitchFamily="34" charset="-120"/>
                <a:cs typeface="Arial" panose="020B0604020202020204" pitchFamily="34" charset="0"/>
              </a:rPr>
              <a:t>、</a:t>
            </a:r>
            <a:r>
              <a:rPr lang="en-US" altLang="zh-CN" sz="2000" dirty="0">
                <a:latin typeface="+mj-lt"/>
                <a:ea typeface="Microsoft JhengHei Light" panose="020B0304030504040204" pitchFamily="34" charset="-120"/>
                <a:cs typeface="Arial" panose="020B0604020202020204" pitchFamily="34" charset="0"/>
              </a:rPr>
              <a:t>PIXEL2018 + CEPC</a:t>
            </a:r>
            <a:r>
              <a:rPr lang="zh-CN" altLang="en-US" sz="2000" dirty="0">
                <a:latin typeface="+mj-lt"/>
                <a:ea typeface="Microsoft JhengHei Light" panose="020B0304030504040204" pitchFamily="34" charset="-120"/>
                <a:cs typeface="Arial" panose="020B0604020202020204" pitchFamily="34" charset="0"/>
              </a:rPr>
              <a:t>工作组会议、核电子学年会等</a:t>
            </a:r>
            <a:endParaRPr lang="en-US" altLang="zh-CN" sz="2000" dirty="0">
              <a:latin typeface="+mj-lt"/>
              <a:ea typeface="Microsoft JhengHei Light" panose="020B0304030504040204" pitchFamily="34" charset="-120"/>
              <a:cs typeface="Arial" panose="020B0604020202020204" pitchFamily="34" charset="0"/>
            </a:endParaRPr>
          </a:p>
          <a:p>
            <a:r>
              <a:rPr lang="zh-CN" altLang="en-US" sz="2000" b="1" dirty="0">
                <a:solidFill>
                  <a:srgbClr val="0070C0"/>
                </a:solidFill>
                <a:latin typeface="+mj-lt"/>
                <a:ea typeface="Microsoft JhengHei Light" panose="020B0304030504040204" pitchFamily="34" charset="-120"/>
                <a:cs typeface="Arial" panose="020B0604020202020204" pitchFamily="34" charset="0"/>
              </a:rPr>
              <a:t>国际合作</a:t>
            </a:r>
            <a:r>
              <a:rPr lang="zh-CN" altLang="en-US" sz="2000" dirty="0">
                <a:latin typeface="+mj-lt"/>
                <a:ea typeface="Microsoft JhengHei Light" panose="020B0304030504040204" pitchFamily="34" charset="-120"/>
                <a:cs typeface="Arial" panose="020B0604020202020204" pitchFamily="34" charset="0"/>
              </a:rPr>
              <a:t>：法国斯特拉斯堡（</a:t>
            </a:r>
            <a:r>
              <a:rPr lang="en-US" altLang="zh-CN" sz="2000" dirty="0">
                <a:latin typeface="+mj-lt"/>
                <a:ea typeface="Microsoft JhengHei Light" panose="020B0304030504040204" pitchFamily="34" charset="-120"/>
                <a:cs typeface="Arial" panose="020B0604020202020204" pitchFamily="34" charset="0"/>
              </a:rPr>
              <a:t>IPHC</a:t>
            </a:r>
            <a:r>
              <a:rPr lang="zh-CN" altLang="en-US" sz="2000" dirty="0">
                <a:latin typeface="+mj-lt"/>
                <a:ea typeface="Microsoft JhengHei Light" panose="020B0304030504040204" pitchFamily="34" charset="-120"/>
                <a:cs typeface="Arial" panose="020B0604020202020204" pitchFamily="34" charset="0"/>
              </a:rPr>
              <a:t>），流片共享、</a:t>
            </a:r>
            <a:r>
              <a:rPr lang="en-US" altLang="zh-CN" sz="2000" dirty="0">
                <a:latin typeface="+mj-lt"/>
                <a:ea typeface="Microsoft JhengHei Light" panose="020B0304030504040204" pitchFamily="34" charset="-120"/>
                <a:cs typeface="Arial" panose="020B0604020202020204" pitchFamily="34" charset="0"/>
              </a:rPr>
              <a:t>LVDS</a:t>
            </a:r>
            <a:r>
              <a:rPr lang="zh-CN" altLang="en-US" sz="2000" dirty="0">
                <a:latin typeface="+mj-lt"/>
                <a:ea typeface="Microsoft JhengHei Light" panose="020B0304030504040204" pitchFamily="34" charset="-120"/>
                <a:cs typeface="Arial" panose="020B0604020202020204" pitchFamily="34" charset="0"/>
              </a:rPr>
              <a:t>电路等</a:t>
            </a:r>
            <a:endParaRPr lang="en-US" altLang="zh-CN" sz="2000" dirty="0">
              <a:latin typeface="+mj-lt"/>
              <a:ea typeface="Microsoft JhengHei Light" panose="020B0304030504040204" pitchFamily="34" charset="-120"/>
              <a:cs typeface="Arial" panose="020B0604020202020204" pitchFamily="34" charset="0"/>
            </a:endParaRPr>
          </a:p>
          <a:p>
            <a:r>
              <a:rPr lang="zh-CN" altLang="en-US" sz="2000" b="1" dirty="0">
                <a:solidFill>
                  <a:srgbClr val="0070C0"/>
                </a:solidFill>
                <a:latin typeface="+mj-lt"/>
                <a:ea typeface="Microsoft JhengHei Light" panose="020B0304030504040204" pitchFamily="34" charset="-120"/>
                <a:cs typeface="Arial" panose="020B0604020202020204" pitchFamily="34" charset="0"/>
              </a:rPr>
              <a:t>未来计划</a:t>
            </a:r>
            <a:r>
              <a:rPr lang="zh-CN" altLang="en-US" sz="2000" dirty="0">
                <a:latin typeface="+mj-lt"/>
                <a:ea typeface="Microsoft JhengHei Light" panose="020B0304030504040204" pitchFamily="34" charset="-120"/>
                <a:cs typeface="Arial" panose="020B0604020202020204" pitchFamily="34" charset="0"/>
              </a:rPr>
              <a:t>：完成现有测试，改进芯片设计（</a:t>
            </a:r>
            <a:r>
              <a:rPr lang="en-US" altLang="zh-CN" sz="2000" dirty="0">
                <a:latin typeface="+mj-lt"/>
                <a:ea typeface="Microsoft JhengHei Light" panose="020B0304030504040204" pitchFamily="34" charset="-120"/>
                <a:cs typeface="Arial" panose="020B0604020202020204" pitchFamily="34" charset="0"/>
              </a:rPr>
              <a:t>JadePix3</a:t>
            </a:r>
            <a:r>
              <a:rPr lang="zh-CN" altLang="en-US" sz="2000" dirty="0">
                <a:latin typeface="+mj-lt"/>
                <a:ea typeface="Microsoft JhengHei Light" panose="020B0304030504040204" pitchFamily="34" charset="-120"/>
                <a:cs typeface="Arial" panose="020B0604020202020204" pitchFamily="34" charset="0"/>
              </a:rPr>
              <a:t>），实现分辨率</a:t>
            </a:r>
            <a:r>
              <a:rPr lang="en-US" altLang="zh-CN" sz="2000" dirty="0">
                <a:latin typeface="+mj-lt"/>
                <a:ea typeface="Microsoft JhengHei Light" panose="020B0304030504040204" pitchFamily="34" charset="-120"/>
                <a:cs typeface="Arial" panose="020B0604020202020204" pitchFamily="34" charset="0"/>
              </a:rPr>
              <a:t>3~5</a:t>
            </a:r>
            <a:r>
              <a:rPr lang="zh-CN" altLang="en-US" sz="2000" dirty="0">
                <a:latin typeface="+mj-lt"/>
                <a:ea typeface="Microsoft JhengHei Light" panose="020B0304030504040204" pitchFamily="34" charset="-120"/>
                <a:cs typeface="Arial" panose="020B0604020202020204" pitchFamily="34" charset="0"/>
              </a:rPr>
              <a:t>微米</a:t>
            </a:r>
            <a:endParaRPr lang="en-US" altLang="zh-CN" sz="2000" dirty="0">
              <a:latin typeface="+mj-lt"/>
              <a:ea typeface="Microsoft JhengHei Light" panose="020B0304030504040204" pitchFamily="34" charset="-120"/>
              <a:cs typeface="Arial" panose="020B0604020202020204" pitchFamily="34" charset="0"/>
            </a:endParaRPr>
          </a:p>
        </p:txBody>
      </p:sp>
      <p:sp>
        <p:nvSpPr>
          <p:cNvPr id="13" name="文本框 12">
            <a:extLst>
              <a:ext uri="{FF2B5EF4-FFF2-40B4-BE49-F238E27FC236}">
                <a16:creationId xmlns="" xmlns:a16="http://schemas.microsoft.com/office/drawing/2014/main" id="{0CA7788D-041D-4DCC-B5E7-EFC80DCE7DA7}"/>
              </a:ext>
            </a:extLst>
          </p:cNvPr>
          <p:cNvSpPr txBox="1"/>
          <p:nvPr/>
        </p:nvSpPr>
        <p:spPr>
          <a:xfrm>
            <a:off x="6239933" y="495880"/>
            <a:ext cx="2376264" cy="584775"/>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高能所所创新、重点研发计划、自然科学基金</a:t>
            </a:r>
          </a:p>
        </p:txBody>
      </p:sp>
      <p:sp>
        <p:nvSpPr>
          <p:cNvPr id="14" name="矩形 13"/>
          <p:cNvSpPr/>
          <p:nvPr/>
        </p:nvSpPr>
        <p:spPr>
          <a:xfrm>
            <a:off x="1043608" y="2420888"/>
            <a:ext cx="4176464" cy="4188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9776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A37BCB-29D6-45EB-97BE-E6BA66842EB2}"/>
              </a:ext>
            </a:extLst>
          </p:cNvPr>
          <p:cNvSpPr>
            <a:spLocks noGrp="1"/>
          </p:cNvSpPr>
          <p:nvPr>
            <p:ph type="title"/>
          </p:nvPr>
        </p:nvSpPr>
        <p:spPr>
          <a:xfrm>
            <a:off x="628650" y="365126"/>
            <a:ext cx="7886700" cy="715529"/>
          </a:xfrm>
        </p:spPr>
        <p:txBody>
          <a:bodyPr>
            <a:normAutofit/>
          </a:bodyPr>
          <a:lstStyle/>
          <a:p>
            <a:r>
              <a:rPr lang="en-US" altLang="zh-CN" sz="3200" b="1" cap="small" dirty="0">
                <a:solidFill>
                  <a:srgbClr val="0070C0"/>
                </a:solidFill>
              </a:rPr>
              <a:t>JadePix-4</a:t>
            </a:r>
            <a:endParaRPr lang="zh-CN" altLang="en-US" sz="3200" b="1" cap="small" dirty="0">
              <a:solidFill>
                <a:srgbClr val="0070C0"/>
              </a:solidFill>
            </a:endParaRPr>
          </a:p>
        </p:txBody>
      </p:sp>
      <p:sp>
        <p:nvSpPr>
          <p:cNvPr id="4" name="内容占位符 2">
            <a:extLst>
              <a:ext uri="{FF2B5EF4-FFF2-40B4-BE49-F238E27FC236}">
                <a16:creationId xmlns="" xmlns:a16="http://schemas.microsoft.com/office/drawing/2014/main" id="{2F60324A-B190-4318-8996-18D8F4654D91}"/>
              </a:ext>
            </a:extLst>
          </p:cNvPr>
          <p:cNvSpPr>
            <a:spLocks noGrp="1"/>
          </p:cNvSpPr>
          <p:nvPr>
            <p:ph idx="1"/>
          </p:nvPr>
        </p:nvSpPr>
        <p:spPr>
          <a:xfrm>
            <a:off x="628650" y="1052736"/>
            <a:ext cx="7886700" cy="5264174"/>
          </a:xfrm>
        </p:spPr>
        <p:txBody>
          <a:bodyPr>
            <a:normAutofit/>
          </a:bodyPr>
          <a:lstStyle/>
          <a:p>
            <a:r>
              <a:rPr lang="zh-CN" altLang="en-US" sz="2000" b="1" dirty="0">
                <a:solidFill>
                  <a:srgbClr val="C00000"/>
                </a:solidFill>
                <a:latin typeface="+mj-lt"/>
                <a:ea typeface="Microsoft JhengHei UI Light" panose="020B0304030504040204" pitchFamily="34" charset="-120"/>
              </a:rPr>
              <a:t>研究切入点</a:t>
            </a:r>
            <a:r>
              <a:rPr lang="zh-CN" altLang="en-US" sz="2000" dirty="0">
                <a:latin typeface="+mj-lt"/>
                <a:ea typeface="Microsoft JhengHei UI Light" panose="020B0304030504040204" pitchFamily="34" charset="-120"/>
              </a:rPr>
              <a:t>：针对科技部项目二期要求，采用</a:t>
            </a:r>
            <a:r>
              <a:rPr lang="en-US" altLang="zh-CN" sz="2000" dirty="0">
                <a:latin typeface="+mj-lt"/>
                <a:ea typeface="Microsoft JhengHei UI Light" panose="020B0304030504040204" pitchFamily="34" charset="-120"/>
              </a:rPr>
              <a:t>Column Drained</a:t>
            </a:r>
            <a:r>
              <a:rPr lang="zh-CN" altLang="en-US" sz="2000" dirty="0">
                <a:latin typeface="+mj-lt"/>
                <a:ea typeface="Microsoft JhengHei UI Light" panose="020B0304030504040204" pitchFamily="34" charset="-120"/>
              </a:rPr>
              <a:t>读出，两级</a:t>
            </a:r>
            <a:r>
              <a:rPr lang="en-US" altLang="zh-CN" sz="2000" dirty="0">
                <a:latin typeface="+mj-lt"/>
                <a:ea typeface="Microsoft JhengHei UI Light" panose="020B0304030504040204" pitchFamily="34" charset="-120"/>
              </a:rPr>
              <a:t>FIFO</a:t>
            </a:r>
            <a:r>
              <a:rPr lang="zh-CN" altLang="en-US" sz="2000" dirty="0">
                <a:latin typeface="+mj-lt"/>
                <a:ea typeface="Microsoft JhengHei UI Light" panose="020B0304030504040204" pitchFamily="34" charset="-120"/>
              </a:rPr>
              <a:t>结构，触发读出，</a:t>
            </a:r>
            <a:r>
              <a:rPr lang="zh-CN" altLang="en-US" sz="2000" b="1" dirty="0">
                <a:solidFill>
                  <a:srgbClr val="0070C0"/>
                </a:solidFill>
                <a:latin typeface="+mj-lt"/>
                <a:ea typeface="Microsoft JhengHei UI Light" panose="020B0304030504040204" pitchFamily="34" charset="-120"/>
              </a:rPr>
              <a:t>逐渐过渡到全尺寸芯片</a:t>
            </a:r>
            <a:r>
              <a:rPr lang="zh-CN" altLang="en-US" sz="2000" dirty="0">
                <a:latin typeface="+mj-lt"/>
                <a:ea typeface="Microsoft JhengHei UI Light" panose="020B0304030504040204" pitchFamily="34" charset="-120"/>
              </a:rPr>
              <a:t>。</a:t>
            </a:r>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smtClean="0">
              <a:latin typeface="+mj-lt"/>
              <a:ea typeface="Microsoft JhengHei UI Light" panose="020B0304030504040204" pitchFamily="34" charset="-120"/>
            </a:endParaRPr>
          </a:p>
          <a:p>
            <a:pPr marL="0" indent="0">
              <a:buNone/>
            </a:pPr>
            <a:endParaRPr lang="en-US" altLang="zh-CN" sz="2000" dirty="0">
              <a:latin typeface="+mj-lt"/>
              <a:ea typeface="Microsoft JhengHei UI Light" panose="020B0304030504040204" pitchFamily="34" charset="-120"/>
            </a:endParaRPr>
          </a:p>
          <a:p>
            <a:r>
              <a:rPr lang="zh-CN" altLang="en-US" sz="2000" b="1" dirty="0">
                <a:solidFill>
                  <a:srgbClr val="0070C0"/>
                </a:solidFill>
                <a:latin typeface="+mj-lt"/>
                <a:ea typeface="Microsoft JhengHei UI Light" panose="020B0304030504040204" pitchFamily="34" charset="-120"/>
              </a:rPr>
              <a:t>国际合作</a:t>
            </a:r>
            <a:r>
              <a:rPr lang="zh-CN" altLang="en-US" sz="2000" dirty="0">
                <a:latin typeface="+mj-lt"/>
                <a:ea typeface="Microsoft JhengHei UI Light" panose="020B0304030504040204" pitchFamily="34" charset="-120"/>
              </a:rPr>
              <a:t>：西班牙巴塞罗那等，数字电路设计，流片提交</a:t>
            </a:r>
            <a:endParaRPr lang="en-US" altLang="zh-CN" sz="2000" dirty="0">
              <a:latin typeface="+mj-lt"/>
              <a:ea typeface="Microsoft JhengHei UI Light" panose="020B0304030504040204" pitchFamily="34" charset="-120"/>
            </a:endParaRPr>
          </a:p>
          <a:p>
            <a:r>
              <a:rPr lang="zh-CN" altLang="en-US" sz="2000" b="1" dirty="0">
                <a:solidFill>
                  <a:srgbClr val="0070C0"/>
                </a:solidFill>
                <a:latin typeface="+mj-lt"/>
                <a:ea typeface="Microsoft JhengHei UI Light" panose="020B0304030504040204" pitchFamily="34" charset="-120"/>
              </a:rPr>
              <a:t>会议报告</a:t>
            </a:r>
            <a:r>
              <a:rPr lang="zh-CN" altLang="en-US" sz="2000" dirty="0">
                <a:latin typeface="+mj-lt"/>
                <a:ea typeface="Microsoft JhengHei UI Light" panose="020B0304030504040204" pitchFamily="34" charset="-120"/>
              </a:rPr>
              <a:t>：</a:t>
            </a:r>
            <a:r>
              <a:rPr lang="en-US" altLang="zh-CN" sz="2000" dirty="0">
                <a:latin typeface="+mj-lt"/>
                <a:ea typeface="Microsoft JhengHei UI Light" panose="020B0304030504040204" pitchFamily="34" charset="-120"/>
              </a:rPr>
              <a:t>CEPC</a:t>
            </a:r>
            <a:r>
              <a:rPr lang="zh-CN" altLang="en-US" sz="2000" dirty="0">
                <a:ea typeface="Microsoft JhengHei Light" panose="020B0304030504040204" pitchFamily="34" charset="-120"/>
                <a:cs typeface="Arial" panose="020B0604020202020204" pitchFamily="34" charset="0"/>
              </a:rPr>
              <a:t>工作组会议等</a:t>
            </a:r>
            <a:endParaRPr lang="en-US" altLang="zh-CN" sz="2000" dirty="0">
              <a:latin typeface="+mj-lt"/>
              <a:ea typeface="Microsoft JhengHei UI Light" panose="020B0304030504040204" pitchFamily="34" charset="-120"/>
            </a:endParaRPr>
          </a:p>
          <a:p>
            <a:r>
              <a:rPr lang="zh-CN" altLang="en-US" sz="2000" b="1" dirty="0">
                <a:solidFill>
                  <a:srgbClr val="0070C0"/>
                </a:solidFill>
                <a:latin typeface="+mj-lt"/>
                <a:ea typeface="Microsoft JhengHei UI Light" panose="020B0304030504040204" pitchFamily="34" charset="-120"/>
              </a:rPr>
              <a:t>未来计划</a:t>
            </a:r>
            <a:r>
              <a:rPr lang="zh-CN" altLang="en-US" sz="2000" dirty="0">
                <a:latin typeface="+mj-lt"/>
                <a:ea typeface="Microsoft JhengHei UI Light" panose="020B0304030504040204" pitchFamily="34" charset="-120"/>
              </a:rPr>
              <a:t>：实现科技部指标</a:t>
            </a:r>
            <a:r>
              <a:rPr lang="en-US" altLang="zh-CN" sz="2000" dirty="0">
                <a:latin typeface="+mj-lt"/>
                <a:ea typeface="Microsoft JhengHei UI Light" panose="020B0304030504040204" pitchFamily="34" charset="-120"/>
              </a:rPr>
              <a:t>3</a:t>
            </a:r>
            <a:r>
              <a:rPr lang="zh-CN" altLang="en-US" sz="2000" dirty="0">
                <a:latin typeface="+mj-lt"/>
                <a:ea typeface="Microsoft JhengHei UI Light" panose="020B0304030504040204" pitchFamily="34" charset="-120"/>
              </a:rPr>
              <a:t>微米及抗辐照剂量</a:t>
            </a:r>
            <a:r>
              <a:rPr lang="en-US" altLang="zh-CN" sz="2000" dirty="0">
                <a:latin typeface="+mj-lt"/>
                <a:ea typeface="Microsoft JhengHei UI Light" panose="020B0304030504040204" pitchFamily="34" charset="-120"/>
              </a:rPr>
              <a:t>1 </a:t>
            </a:r>
            <a:r>
              <a:rPr lang="en-US" altLang="zh-CN" sz="2000" dirty="0" err="1">
                <a:latin typeface="+mj-lt"/>
                <a:ea typeface="Microsoft JhengHei UI Light" panose="020B0304030504040204" pitchFamily="34" charset="-120"/>
              </a:rPr>
              <a:t>Mrad</a:t>
            </a:r>
            <a:r>
              <a:rPr lang="zh-CN" altLang="en-US" sz="2000" dirty="0">
                <a:latin typeface="+mj-lt"/>
                <a:ea typeface="Microsoft JhengHei UI Light" panose="020B0304030504040204" pitchFamily="34" charset="-120"/>
              </a:rPr>
              <a:t>。全尺寸芯片，快速达峰时间、低功耗等。</a:t>
            </a:r>
            <a:endParaRPr lang="en-US" altLang="zh-CN" sz="2000" dirty="0">
              <a:latin typeface="+mj-lt"/>
              <a:ea typeface="Microsoft JhengHei UI Light" panose="020B0304030504040204" pitchFamily="34" charset="-120"/>
            </a:endParaRPr>
          </a:p>
        </p:txBody>
      </p:sp>
      <p:sp>
        <p:nvSpPr>
          <p:cNvPr id="7" name="文本框 6">
            <a:extLst>
              <a:ext uri="{FF2B5EF4-FFF2-40B4-BE49-F238E27FC236}">
                <a16:creationId xmlns="" xmlns:a16="http://schemas.microsoft.com/office/drawing/2014/main" id="{61E18075-3D36-4C47-8B9E-A9333D055965}"/>
              </a:ext>
            </a:extLst>
          </p:cNvPr>
          <p:cNvSpPr txBox="1"/>
          <p:nvPr/>
        </p:nvSpPr>
        <p:spPr>
          <a:xfrm>
            <a:off x="6661789" y="234601"/>
            <a:ext cx="2376264" cy="338554"/>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重点研发计划</a:t>
            </a:r>
          </a:p>
        </p:txBody>
      </p:sp>
      <p:pic>
        <p:nvPicPr>
          <p:cNvPr id="3" name="图片 2">
            <a:extLst>
              <a:ext uri="{FF2B5EF4-FFF2-40B4-BE49-F238E27FC236}">
                <a16:creationId xmlns="" xmlns:a16="http://schemas.microsoft.com/office/drawing/2014/main" id="{EAB25A68-2194-46DD-ABE2-F098B1F88164}"/>
              </a:ext>
            </a:extLst>
          </p:cNvPr>
          <p:cNvPicPr>
            <a:picLocks noChangeAspect="1"/>
          </p:cNvPicPr>
          <p:nvPr/>
        </p:nvPicPr>
        <p:blipFill>
          <a:blip r:embed="rId3"/>
          <a:stretch>
            <a:fillRect/>
          </a:stretch>
        </p:blipFill>
        <p:spPr>
          <a:xfrm>
            <a:off x="838768" y="1913465"/>
            <a:ext cx="3020168" cy="2678492"/>
          </a:xfrm>
          <a:prstGeom prst="rect">
            <a:avLst/>
          </a:prstGeom>
        </p:spPr>
      </p:pic>
      <p:pic>
        <p:nvPicPr>
          <p:cNvPr id="5" name="图片 4">
            <a:extLst>
              <a:ext uri="{FF2B5EF4-FFF2-40B4-BE49-F238E27FC236}">
                <a16:creationId xmlns="" xmlns:a16="http://schemas.microsoft.com/office/drawing/2014/main" id="{FC14A2E2-A30B-41DE-8106-DA36977C0AF2}"/>
              </a:ext>
            </a:extLst>
          </p:cNvPr>
          <p:cNvPicPr>
            <a:picLocks noChangeAspect="1"/>
          </p:cNvPicPr>
          <p:nvPr/>
        </p:nvPicPr>
        <p:blipFill>
          <a:blip r:embed="rId4"/>
          <a:stretch>
            <a:fillRect/>
          </a:stretch>
        </p:blipFill>
        <p:spPr>
          <a:xfrm>
            <a:off x="4026389" y="1794959"/>
            <a:ext cx="2232125" cy="2889330"/>
          </a:xfrm>
          <a:prstGeom prst="rect">
            <a:avLst/>
          </a:prstGeom>
        </p:spPr>
      </p:pic>
      <p:sp>
        <p:nvSpPr>
          <p:cNvPr id="6" name="文本框 5">
            <a:extLst>
              <a:ext uri="{FF2B5EF4-FFF2-40B4-BE49-F238E27FC236}">
                <a16:creationId xmlns="" xmlns:a16="http://schemas.microsoft.com/office/drawing/2014/main" id="{183861D9-25B8-448D-942B-23076D16B33B}"/>
              </a:ext>
            </a:extLst>
          </p:cNvPr>
          <p:cNvSpPr txBox="1"/>
          <p:nvPr/>
        </p:nvSpPr>
        <p:spPr>
          <a:xfrm>
            <a:off x="6334049" y="2601465"/>
            <a:ext cx="2265027" cy="1015663"/>
          </a:xfrm>
          <a:prstGeom prst="rect">
            <a:avLst/>
          </a:prstGeom>
          <a:noFill/>
        </p:spPr>
        <p:txBody>
          <a:bodyPr wrap="square" rtlCol="0">
            <a:spAutoFit/>
          </a:bodyPr>
          <a:lstStyle/>
          <a:p>
            <a:r>
              <a:rPr lang="en-US" altLang="zh-CN" sz="2000" dirty="0">
                <a:latin typeface="+mj-lt"/>
                <a:ea typeface="Microsoft JhengHei UI Light" panose="020B0304030504040204" pitchFamily="34" charset="-120"/>
              </a:rPr>
              <a:t>5</a:t>
            </a:r>
            <a:r>
              <a:rPr lang="zh-CN" altLang="en-US" sz="2000" dirty="0">
                <a:latin typeface="+mj-lt"/>
                <a:ea typeface="Microsoft JhengHei UI Light" panose="020B0304030504040204" pitchFamily="34" charset="-120"/>
              </a:rPr>
              <a:t>月中旬</a:t>
            </a:r>
            <a:r>
              <a:rPr lang="en-US" altLang="zh-CN" sz="2000" dirty="0">
                <a:latin typeface="+mj-lt"/>
                <a:ea typeface="Microsoft JhengHei UI Light" panose="020B0304030504040204" pitchFamily="34" charset="-120"/>
              </a:rPr>
              <a:t>MPW</a:t>
            </a:r>
            <a:r>
              <a:rPr lang="zh-CN" altLang="en-US" sz="2000" dirty="0">
                <a:latin typeface="+mj-lt"/>
                <a:ea typeface="Microsoft JhengHei UI Light" panose="020B0304030504040204" pitchFamily="34" charset="-120"/>
              </a:rPr>
              <a:t>，面积</a:t>
            </a:r>
            <a:r>
              <a:rPr lang="en-US" altLang="zh-CN" sz="2000" dirty="0">
                <a:latin typeface="+mj-lt"/>
                <a:ea typeface="Microsoft JhengHei UI Light" panose="020B0304030504040204" pitchFamily="34" charset="-120"/>
              </a:rPr>
              <a:t>5×5 mm2</a:t>
            </a:r>
            <a:r>
              <a:rPr lang="zh-CN" altLang="en-US" sz="2000" dirty="0">
                <a:latin typeface="+mj-lt"/>
                <a:ea typeface="Microsoft JhengHei UI Light" panose="020B0304030504040204" pitchFamily="34" charset="-120"/>
              </a:rPr>
              <a:t>，像素尺寸</a:t>
            </a:r>
            <a:r>
              <a:rPr lang="en-US" altLang="zh-CN" sz="2000" dirty="0">
                <a:latin typeface="+mj-lt"/>
                <a:ea typeface="Microsoft JhengHei UI Light" panose="020B0304030504040204" pitchFamily="34" charset="-120"/>
              </a:rPr>
              <a:t>25×25 </a:t>
            </a:r>
            <a:r>
              <a:rPr lang="el-GR" altLang="zh-CN" sz="2000" dirty="0">
                <a:cs typeface="Arial" panose="020B0604020202020204" pitchFamily="34" charset="0"/>
              </a:rPr>
              <a:t>μ</a:t>
            </a:r>
            <a:r>
              <a:rPr lang="en-US" altLang="zh-CN" sz="2000" dirty="0">
                <a:cs typeface="Arial" panose="020B0604020202020204" pitchFamily="34" charset="0"/>
              </a:rPr>
              <a:t>m</a:t>
            </a:r>
            <a:r>
              <a:rPr lang="en-US" altLang="zh-CN" sz="2000" baseline="30000" dirty="0">
                <a:cs typeface="Arial" panose="020B0604020202020204" pitchFamily="34" charset="0"/>
              </a:rPr>
              <a:t>2</a:t>
            </a:r>
            <a:endParaRPr lang="zh-CN" altLang="en-US" sz="2000" dirty="0">
              <a:latin typeface="+mj-lt"/>
              <a:ea typeface="Microsoft JhengHei UI Light" panose="020B0304030504040204" pitchFamily="34" charset="-120"/>
            </a:endParaRPr>
          </a:p>
        </p:txBody>
      </p:sp>
      <p:sp>
        <p:nvSpPr>
          <p:cNvPr id="8" name="矩形 7"/>
          <p:cNvSpPr/>
          <p:nvPr/>
        </p:nvSpPr>
        <p:spPr>
          <a:xfrm>
            <a:off x="1043608" y="1052736"/>
            <a:ext cx="7471742"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3608" y="5445224"/>
            <a:ext cx="7471742" cy="6480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38830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A37BCB-29D6-45EB-97BE-E6BA66842EB2}"/>
              </a:ext>
            </a:extLst>
          </p:cNvPr>
          <p:cNvSpPr>
            <a:spLocks noGrp="1"/>
          </p:cNvSpPr>
          <p:nvPr>
            <p:ph type="title"/>
          </p:nvPr>
        </p:nvSpPr>
        <p:spPr>
          <a:xfrm>
            <a:off x="628650" y="365126"/>
            <a:ext cx="7886700" cy="715529"/>
          </a:xfrm>
        </p:spPr>
        <p:txBody>
          <a:bodyPr>
            <a:normAutofit/>
          </a:bodyPr>
          <a:lstStyle/>
          <a:p>
            <a:r>
              <a:rPr lang="en-US" altLang="zh-CN" sz="3200" cap="small" dirty="0">
                <a:solidFill>
                  <a:srgbClr val="0070C0"/>
                </a:solidFill>
                <a:ea typeface="Microsoft JhengHei Light" panose="020B0304030504040204" pitchFamily="34" charset="-120"/>
              </a:rPr>
              <a:t>CPV-SOI</a:t>
            </a:r>
            <a:r>
              <a:rPr lang="zh-CN" altLang="en-US" sz="3200" cap="small" dirty="0">
                <a:solidFill>
                  <a:srgbClr val="0070C0"/>
                </a:solidFill>
                <a:ea typeface="Microsoft JhengHei Light" panose="020B0304030504040204" pitchFamily="34" charset="-120"/>
              </a:rPr>
              <a:t>工艺</a:t>
            </a:r>
          </a:p>
        </p:txBody>
      </p:sp>
      <p:sp>
        <p:nvSpPr>
          <p:cNvPr id="4" name="内容占位符 2">
            <a:extLst>
              <a:ext uri="{FF2B5EF4-FFF2-40B4-BE49-F238E27FC236}">
                <a16:creationId xmlns="" xmlns:a16="http://schemas.microsoft.com/office/drawing/2014/main" id="{2F60324A-B190-4318-8996-18D8F4654D91}"/>
              </a:ext>
            </a:extLst>
          </p:cNvPr>
          <p:cNvSpPr>
            <a:spLocks noGrp="1"/>
          </p:cNvSpPr>
          <p:nvPr>
            <p:ph idx="1"/>
          </p:nvPr>
        </p:nvSpPr>
        <p:spPr>
          <a:xfrm>
            <a:off x="628650" y="1211179"/>
            <a:ext cx="4883150" cy="2556374"/>
          </a:xfrm>
        </p:spPr>
        <p:txBody>
          <a:bodyPr>
            <a:normAutofit/>
          </a:bodyPr>
          <a:lstStyle/>
          <a:p>
            <a:r>
              <a:rPr lang="zh-CN" altLang="en-US" sz="2000" b="1" dirty="0">
                <a:solidFill>
                  <a:srgbClr val="0070C0"/>
                </a:solidFill>
                <a:latin typeface="+mj-lt"/>
                <a:ea typeface="Microsoft JhengHei UI Light" panose="020B0304030504040204" pitchFamily="34" charset="-120"/>
              </a:rPr>
              <a:t>工艺特点</a:t>
            </a:r>
            <a:r>
              <a:rPr lang="zh-CN" altLang="en-US" sz="2000" dirty="0">
                <a:latin typeface="+mj-lt"/>
                <a:ea typeface="Microsoft JhengHei UI Light" panose="020B0304030504040204" pitchFamily="34" charset="-120"/>
              </a:rPr>
              <a:t>：耗尽型硅探测器，电子学与灵敏区域由热氧化层（</a:t>
            </a:r>
            <a:r>
              <a:rPr lang="en-US" altLang="zh-CN" sz="2000" dirty="0">
                <a:latin typeface="+mj-lt"/>
                <a:ea typeface="Microsoft JhengHei UI Light" panose="020B0304030504040204" pitchFamily="34" charset="-120"/>
              </a:rPr>
              <a:t>BOX</a:t>
            </a:r>
            <a:r>
              <a:rPr lang="zh-CN" altLang="en-US" sz="2000" dirty="0">
                <a:latin typeface="+mj-lt"/>
                <a:ea typeface="Microsoft JhengHei UI Light" panose="020B0304030504040204" pitchFamily="34" charset="-120"/>
              </a:rPr>
              <a:t>）隔离</a:t>
            </a:r>
            <a:endParaRPr lang="en-US" altLang="zh-CN" sz="2000" dirty="0">
              <a:latin typeface="+mj-lt"/>
              <a:ea typeface="Microsoft JhengHei UI Light" panose="020B0304030504040204" pitchFamily="34" charset="-120"/>
            </a:endParaRPr>
          </a:p>
          <a:p>
            <a:r>
              <a:rPr lang="zh-CN" altLang="en-US" sz="2000" b="1" dirty="0">
                <a:solidFill>
                  <a:srgbClr val="0070C0"/>
                </a:solidFill>
                <a:latin typeface="+mj-lt"/>
                <a:ea typeface="Microsoft JhengHei UI Light" panose="020B0304030504040204" pitchFamily="34" charset="-120"/>
              </a:rPr>
              <a:t>研究切入点</a:t>
            </a:r>
            <a:r>
              <a:rPr lang="zh-CN" altLang="en-US" sz="2000" dirty="0">
                <a:latin typeface="+mj-lt"/>
                <a:ea typeface="Microsoft JhengHei UI Light" panose="020B0304030504040204" pitchFamily="34" charset="-120"/>
              </a:rPr>
              <a:t>：大信号、低电容，</a:t>
            </a:r>
            <a:r>
              <a:rPr lang="zh-CN" altLang="en-US" sz="2000" b="1" dirty="0">
                <a:solidFill>
                  <a:srgbClr val="0070C0"/>
                </a:solidFill>
                <a:latin typeface="+mj-lt"/>
                <a:ea typeface="Microsoft JhengHei UI Light" panose="020B0304030504040204" pitchFamily="34" charset="-120"/>
              </a:rPr>
              <a:t>制作小像素尺寸的硅探测器</a:t>
            </a:r>
            <a:endParaRPr lang="en-US" altLang="zh-CN" sz="2000" b="1" dirty="0">
              <a:solidFill>
                <a:srgbClr val="0070C0"/>
              </a:solidFill>
              <a:latin typeface="+mj-lt"/>
              <a:ea typeface="Microsoft JhengHei UI Light" panose="020B0304030504040204" pitchFamily="34" charset="-120"/>
            </a:endParaRPr>
          </a:p>
          <a:p>
            <a:r>
              <a:rPr lang="en-US" altLang="zh-CN" sz="2000" dirty="0">
                <a:latin typeface="+mj-lt"/>
                <a:ea typeface="Microsoft JhengHei UI Light" panose="020B0304030504040204" pitchFamily="34" charset="-120"/>
              </a:rPr>
              <a:t>CPV2</a:t>
            </a:r>
            <a:r>
              <a:rPr lang="zh-CN" altLang="en-US" sz="2000" dirty="0">
                <a:latin typeface="+mj-lt"/>
                <a:ea typeface="Microsoft JhengHei UI Light" panose="020B0304030504040204" pitchFamily="34" charset="-120"/>
              </a:rPr>
              <a:t>：像素尺寸</a:t>
            </a:r>
            <a:r>
              <a:rPr lang="en-US" altLang="zh-CN" sz="2000" dirty="0">
                <a:latin typeface="+mj-lt"/>
                <a:ea typeface="Microsoft JhengHei UI Light" panose="020B0304030504040204" pitchFamily="34" charset="-120"/>
              </a:rPr>
              <a:t>16</a:t>
            </a:r>
            <a:r>
              <a:rPr lang="en-US" altLang="zh-CN" sz="2000" dirty="0">
                <a:latin typeface="+mj-lt"/>
              </a:rPr>
              <a:t>×16 </a:t>
            </a:r>
            <a:r>
              <a:rPr lang="el-GR" altLang="zh-CN" sz="2000" dirty="0">
                <a:latin typeface="+mj-lt"/>
                <a:cs typeface="Arial" panose="020B0604020202020204" pitchFamily="34" charset="0"/>
              </a:rPr>
              <a:t>μ</a:t>
            </a:r>
            <a:r>
              <a:rPr lang="en-US" altLang="zh-CN" sz="2000" dirty="0">
                <a:latin typeface="+mj-lt"/>
                <a:cs typeface="Arial" panose="020B0604020202020204" pitchFamily="34" charset="0"/>
              </a:rPr>
              <a:t>m</a:t>
            </a:r>
            <a:r>
              <a:rPr lang="en-US" altLang="zh-CN" sz="2000" baseline="30000" dirty="0">
                <a:latin typeface="+mj-lt"/>
                <a:cs typeface="Arial" panose="020B0604020202020204" pitchFamily="34" charset="0"/>
              </a:rPr>
              <a:t>2</a:t>
            </a:r>
            <a:r>
              <a:rPr lang="zh-CN" altLang="en-US" sz="2000" dirty="0">
                <a:latin typeface="+mj-lt"/>
                <a:cs typeface="Arial" panose="020B0604020202020204" pitchFamily="34" charset="0"/>
              </a:rPr>
              <a:t>，</a:t>
            </a:r>
            <a:r>
              <a:rPr lang="en-US" altLang="zh-CN" sz="2000" dirty="0">
                <a:latin typeface="+mj-lt"/>
                <a:ea typeface="Microsoft JhengHei UI Light" panose="020B0304030504040204" pitchFamily="34" charset="-120"/>
                <a:cs typeface="Arial" panose="020B0604020202020204" pitchFamily="34" charset="0"/>
              </a:rPr>
              <a:t>R</a:t>
            </a:r>
            <a:r>
              <a:rPr lang="en-US" altLang="zh-CN" sz="2000" dirty="0">
                <a:latin typeface="+mj-lt"/>
                <a:ea typeface="Microsoft JhengHei UI Light" panose="020B0304030504040204" pitchFamily="34" charset="-120"/>
              </a:rPr>
              <a:t>olling Shutter</a:t>
            </a:r>
            <a:r>
              <a:rPr lang="zh-CN" altLang="en-US" sz="2000" dirty="0">
                <a:latin typeface="+mj-lt"/>
                <a:ea typeface="Microsoft JhengHei UI Light" panose="020B0304030504040204" pitchFamily="34" charset="-120"/>
              </a:rPr>
              <a:t>读出；测试结果：随机噪声</a:t>
            </a:r>
            <a:r>
              <a:rPr lang="en-US" altLang="zh-CN" sz="2000" dirty="0">
                <a:latin typeface="+mj-lt"/>
                <a:ea typeface="Microsoft JhengHei UI Light" panose="020B0304030504040204" pitchFamily="34" charset="-120"/>
              </a:rPr>
              <a:t>6e</a:t>
            </a:r>
            <a:r>
              <a:rPr lang="en-US" altLang="zh-CN" sz="2000" baseline="30000" dirty="0">
                <a:latin typeface="+mj-lt"/>
                <a:ea typeface="Microsoft JhengHei UI Light" panose="020B0304030504040204" pitchFamily="34" charset="-120"/>
              </a:rPr>
              <a:t>-</a:t>
            </a:r>
            <a:r>
              <a:rPr lang="zh-CN" altLang="en-US" sz="2000" dirty="0">
                <a:latin typeface="+mj-lt"/>
                <a:ea typeface="Microsoft JhengHei UI Light" panose="020B0304030504040204" pitchFamily="34" charset="-120"/>
              </a:rPr>
              <a:t>，固定模式噪声</a:t>
            </a:r>
            <a:r>
              <a:rPr lang="en-US" altLang="zh-CN" sz="2000" dirty="0">
                <a:latin typeface="+mj-lt"/>
                <a:ea typeface="Microsoft JhengHei UI Light" panose="020B0304030504040204" pitchFamily="34" charset="-120"/>
              </a:rPr>
              <a:t>114 e</a:t>
            </a:r>
            <a:r>
              <a:rPr lang="en-US" altLang="zh-CN" sz="2000" baseline="30000" dirty="0">
                <a:latin typeface="+mj-lt"/>
                <a:ea typeface="Microsoft JhengHei UI Light" panose="020B0304030504040204" pitchFamily="34" charset="-120"/>
              </a:rPr>
              <a:t>-</a:t>
            </a:r>
          </a:p>
        </p:txBody>
      </p:sp>
      <p:pic>
        <p:nvPicPr>
          <p:cNvPr id="5" name="图片 4">
            <a:extLst>
              <a:ext uri="{FF2B5EF4-FFF2-40B4-BE49-F238E27FC236}">
                <a16:creationId xmlns="" xmlns:a16="http://schemas.microsoft.com/office/drawing/2014/main" id="{B161BF06-6E24-467E-83F3-B1418FA1AF75}"/>
              </a:ext>
            </a:extLst>
          </p:cNvPr>
          <p:cNvPicPr>
            <a:picLocks noChangeAspect="1"/>
          </p:cNvPicPr>
          <p:nvPr/>
        </p:nvPicPr>
        <p:blipFill>
          <a:blip r:embed="rId3"/>
          <a:stretch>
            <a:fillRect/>
          </a:stretch>
        </p:blipFill>
        <p:spPr>
          <a:xfrm>
            <a:off x="5764583" y="826708"/>
            <a:ext cx="3149600" cy="2039650"/>
          </a:xfrm>
          <a:prstGeom prst="rect">
            <a:avLst/>
          </a:prstGeom>
        </p:spPr>
      </p:pic>
      <p:pic>
        <p:nvPicPr>
          <p:cNvPr id="3" name="图片 2">
            <a:extLst>
              <a:ext uri="{FF2B5EF4-FFF2-40B4-BE49-F238E27FC236}">
                <a16:creationId xmlns="" xmlns:a16="http://schemas.microsoft.com/office/drawing/2014/main" id="{078A8B66-801F-471D-8E08-C71A730ED426}"/>
              </a:ext>
            </a:extLst>
          </p:cNvPr>
          <p:cNvPicPr>
            <a:picLocks noChangeAspect="1"/>
          </p:cNvPicPr>
          <p:nvPr/>
        </p:nvPicPr>
        <p:blipFill>
          <a:blip r:embed="rId4"/>
          <a:stretch>
            <a:fillRect/>
          </a:stretch>
        </p:blipFill>
        <p:spPr>
          <a:xfrm>
            <a:off x="5839792" y="2727007"/>
            <a:ext cx="2999181" cy="3626516"/>
          </a:xfrm>
          <a:prstGeom prst="rect">
            <a:avLst/>
          </a:prstGeom>
        </p:spPr>
      </p:pic>
      <p:pic>
        <p:nvPicPr>
          <p:cNvPr id="16" name="图片 15">
            <a:extLst>
              <a:ext uri="{FF2B5EF4-FFF2-40B4-BE49-F238E27FC236}">
                <a16:creationId xmlns="" xmlns:a16="http://schemas.microsoft.com/office/drawing/2014/main" id="{B1FF71DB-6020-4EB5-A70F-524C77AB4423}"/>
              </a:ext>
            </a:extLst>
          </p:cNvPr>
          <p:cNvPicPr>
            <a:picLocks noChangeAspect="1"/>
          </p:cNvPicPr>
          <p:nvPr/>
        </p:nvPicPr>
        <p:blipFill>
          <a:blip r:embed="rId5"/>
          <a:stretch>
            <a:fillRect/>
          </a:stretch>
        </p:blipFill>
        <p:spPr>
          <a:xfrm>
            <a:off x="577137" y="3742761"/>
            <a:ext cx="3216668" cy="1850356"/>
          </a:xfrm>
          <a:prstGeom prst="rect">
            <a:avLst/>
          </a:prstGeom>
        </p:spPr>
      </p:pic>
      <p:sp>
        <p:nvSpPr>
          <p:cNvPr id="17" name="文本框 16">
            <a:extLst>
              <a:ext uri="{FF2B5EF4-FFF2-40B4-BE49-F238E27FC236}">
                <a16:creationId xmlns="" xmlns:a16="http://schemas.microsoft.com/office/drawing/2014/main" id="{CFF08665-2109-4688-9EC2-F1E79624D01E}"/>
              </a:ext>
            </a:extLst>
          </p:cNvPr>
          <p:cNvSpPr txBox="1"/>
          <p:nvPr/>
        </p:nvSpPr>
        <p:spPr>
          <a:xfrm>
            <a:off x="628650" y="3460459"/>
            <a:ext cx="2376264" cy="338554"/>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单点分辨率</a:t>
            </a:r>
            <a:r>
              <a:rPr lang="en-US" altLang="zh-CN" sz="1600" b="1" dirty="0">
                <a:solidFill>
                  <a:srgbClr val="0070C0"/>
                </a:solidFill>
                <a:latin typeface="+mj-lt"/>
                <a:ea typeface="Microsoft JhengHei Light" panose="020B0304030504040204" pitchFamily="34" charset="-120"/>
              </a:rPr>
              <a:t>~2.3 </a:t>
            </a:r>
            <a:r>
              <a:rPr lang="el-GR" altLang="zh-CN" sz="1600" b="1" dirty="0">
                <a:solidFill>
                  <a:srgbClr val="0070C0"/>
                </a:solidFill>
                <a:latin typeface="+mj-lt"/>
                <a:ea typeface="Microsoft JhengHei Light" panose="020B0304030504040204" pitchFamily="34" charset="-120"/>
                <a:cs typeface="Arial" panose="020B0604020202020204" pitchFamily="34" charset="0"/>
              </a:rPr>
              <a:t>μ</a:t>
            </a:r>
            <a:r>
              <a:rPr lang="en-US" altLang="zh-CN" sz="1600" b="1" dirty="0">
                <a:solidFill>
                  <a:srgbClr val="0070C0"/>
                </a:solidFill>
                <a:latin typeface="+mj-lt"/>
                <a:ea typeface="Microsoft JhengHei Light" panose="020B0304030504040204" pitchFamily="34" charset="-120"/>
                <a:cs typeface="Arial" panose="020B0604020202020204" pitchFamily="34" charset="0"/>
              </a:rPr>
              <a:t>m</a:t>
            </a:r>
            <a:endParaRPr lang="zh-CN" altLang="en-US" sz="1600" b="1" dirty="0">
              <a:solidFill>
                <a:srgbClr val="0070C0"/>
              </a:solidFill>
              <a:latin typeface="+mj-lt"/>
              <a:ea typeface="Microsoft JhengHei Light" panose="020B0304030504040204" pitchFamily="34" charset="-120"/>
            </a:endParaRPr>
          </a:p>
        </p:txBody>
      </p:sp>
      <p:sp>
        <p:nvSpPr>
          <p:cNvPr id="18" name="内容占位符 2">
            <a:extLst>
              <a:ext uri="{FF2B5EF4-FFF2-40B4-BE49-F238E27FC236}">
                <a16:creationId xmlns="" xmlns:a16="http://schemas.microsoft.com/office/drawing/2014/main" id="{6C2D334A-0B56-466E-8841-B1142AB5D300}"/>
              </a:ext>
            </a:extLst>
          </p:cNvPr>
          <p:cNvSpPr txBox="1">
            <a:spLocks/>
          </p:cNvSpPr>
          <p:nvPr/>
        </p:nvSpPr>
        <p:spPr>
          <a:xfrm>
            <a:off x="692860" y="5667852"/>
            <a:ext cx="5222698" cy="103384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dirty="0">
                <a:solidFill>
                  <a:srgbClr val="0070C0"/>
                </a:solidFill>
                <a:latin typeface="+mj-lt"/>
                <a:ea typeface="Microsoft JhengHei Light" panose="020B0304030504040204" pitchFamily="34" charset="-120"/>
                <a:cs typeface="Arial" panose="020B0604020202020204" pitchFamily="34" charset="0"/>
              </a:rPr>
              <a:t>会议报告</a:t>
            </a:r>
            <a:r>
              <a:rPr lang="zh-CN" altLang="en-US" sz="2000" dirty="0">
                <a:latin typeface="+mj-lt"/>
                <a:ea typeface="Microsoft JhengHei Light" panose="020B0304030504040204" pitchFamily="34" charset="-120"/>
                <a:cs typeface="Arial" panose="020B0604020202020204" pitchFamily="34" charset="0"/>
              </a:rPr>
              <a:t>：</a:t>
            </a:r>
            <a:r>
              <a:rPr lang="en-US" altLang="zh-CN" sz="2000" dirty="0">
                <a:latin typeface="+mj-lt"/>
                <a:ea typeface="Microsoft JhengHei Light" panose="020B0304030504040204" pitchFamily="34" charset="-120"/>
                <a:cs typeface="Arial" panose="020B0604020202020204" pitchFamily="34" charset="0"/>
              </a:rPr>
              <a:t>HSTD10/11 + CEPC</a:t>
            </a:r>
            <a:r>
              <a:rPr lang="zh-CN" altLang="en-US" sz="2000" dirty="0">
                <a:latin typeface="+mj-lt"/>
                <a:ea typeface="Microsoft JhengHei Light" panose="020B0304030504040204" pitchFamily="34" charset="-120"/>
                <a:cs typeface="Arial" panose="020B0604020202020204" pitchFamily="34" charset="0"/>
              </a:rPr>
              <a:t>工作组会议等</a:t>
            </a:r>
            <a:endParaRPr lang="en-US" altLang="zh-CN" sz="2000" dirty="0">
              <a:latin typeface="+mj-lt"/>
              <a:ea typeface="Microsoft JhengHei Light" panose="020B0304030504040204" pitchFamily="34" charset="-120"/>
              <a:cs typeface="Arial" panose="020B0604020202020204" pitchFamily="34" charset="0"/>
            </a:endParaRPr>
          </a:p>
          <a:p>
            <a:r>
              <a:rPr lang="zh-CN" altLang="en-US" sz="2000" b="1" dirty="0">
                <a:solidFill>
                  <a:srgbClr val="0070C0"/>
                </a:solidFill>
                <a:latin typeface="+mj-lt"/>
                <a:ea typeface="Microsoft JhengHei Light" panose="020B0304030504040204" pitchFamily="34" charset="-120"/>
                <a:cs typeface="Arial" panose="020B0604020202020204" pitchFamily="34" charset="0"/>
              </a:rPr>
              <a:t>国际合作</a:t>
            </a:r>
            <a:r>
              <a:rPr lang="zh-CN" altLang="en-US" sz="2000" dirty="0">
                <a:latin typeface="+mj-lt"/>
                <a:ea typeface="Microsoft JhengHei Light" panose="020B0304030504040204" pitchFamily="34" charset="-120"/>
                <a:cs typeface="Arial" panose="020B0604020202020204" pitchFamily="34" charset="0"/>
              </a:rPr>
              <a:t>：日本</a:t>
            </a:r>
            <a:r>
              <a:rPr lang="en-US" altLang="zh-CN" sz="2000" dirty="0">
                <a:latin typeface="+mj-lt"/>
                <a:ea typeface="Microsoft JhengHei Light" panose="020B0304030504040204" pitchFamily="34" charset="-120"/>
                <a:cs typeface="Arial" panose="020B0604020202020204" pitchFamily="34" charset="0"/>
              </a:rPr>
              <a:t>KEK</a:t>
            </a:r>
            <a:r>
              <a:rPr lang="zh-CN" altLang="en-US" sz="2000" dirty="0">
                <a:latin typeface="+mj-lt"/>
                <a:ea typeface="Microsoft JhengHei Light" panose="020B0304030504040204" pitchFamily="34" charset="-120"/>
                <a:cs typeface="Arial" panose="020B0604020202020204" pitchFamily="34" charset="0"/>
              </a:rPr>
              <a:t>，设计与流片</a:t>
            </a:r>
            <a:endParaRPr lang="en-US" altLang="zh-CN" sz="2000" dirty="0">
              <a:latin typeface="+mj-lt"/>
              <a:ea typeface="Microsoft JhengHei Light" panose="020B0304030504040204" pitchFamily="34" charset="-120"/>
              <a:cs typeface="Arial" panose="020B0604020202020204" pitchFamily="34" charset="0"/>
            </a:endParaRPr>
          </a:p>
          <a:p>
            <a:r>
              <a:rPr lang="zh-CN" altLang="en-US" sz="2000" b="1" dirty="0">
                <a:solidFill>
                  <a:srgbClr val="0070C0"/>
                </a:solidFill>
                <a:latin typeface="+mj-lt"/>
                <a:ea typeface="Microsoft JhengHei Light" panose="020B0304030504040204" pitchFamily="34" charset="-120"/>
                <a:cs typeface="Arial" panose="020B0604020202020204" pitchFamily="34" charset="0"/>
              </a:rPr>
              <a:t>未来计划</a:t>
            </a:r>
            <a:r>
              <a:rPr lang="zh-CN" altLang="en-US" sz="2000" dirty="0">
                <a:latin typeface="+mj-lt"/>
                <a:ea typeface="Microsoft JhengHei Light" panose="020B0304030504040204" pitchFamily="34" charset="-120"/>
                <a:cs typeface="Arial" panose="020B0604020202020204" pitchFamily="34" charset="0"/>
              </a:rPr>
              <a:t>：改进设计（抑制噪声），</a:t>
            </a:r>
            <a:r>
              <a:rPr lang="en-US" altLang="zh-CN" sz="2000" dirty="0">
                <a:latin typeface="+mj-lt"/>
                <a:ea typeface="Microsoft JhengHei Light" panose="020B0304030504040204" pitchFamily="34" charset="-120"/>
                <a:cs typeface="Arial" panose="020B0604020202020204" pitchFamily="34" charset="0"/>
              </a:rPr>
              <a:t>3D</a:t>
            </a:r>
            <a:r>
              <a:rPr lang="zh-CN" altLang="en-US" sz="2000" dirty="0">
                <a:latin typeface="+mj-lt"/>
                <a:ea typeface="Microsoft JhengHei Light" panose="020B0304030504040204" pitchFamily="34" charset="-120"/>
                <a:cs typeface="Arial" panose="020B0604020202020204" pitchFamily="34" charset="0"/>
              </a:rPr>
              <a:t>集成</a:t>
            </a:r>
            <a:endParaRPr lang="en-US" altLang="zh-CN" sz="2000" dirty="0">
              <a:latin typeface="+mj-lt"/>
              <a:ea typeface="Microsoft JhengHei Light" panose="020B0304030504040204" pitchFamily="34" charset="-120"/>
              <a:cs typeface="Arial" panose="020B0604020202020204" pitchFamily="34" charset="0"/>
            </a:endParaRPr>
          </a:p>
        </p:txBody>
      </p:sp>
      <p:sp>
        <p:nvSpPr>
          <p:cNvPr id="19" name="文本框 18">
            <a:extLst>
              <a:ext uri="{FF2B5EF4-FFF2-40B4-BE49-F238E27FC236}">
                <a16:creationId xmlns="" xmlns:a16="http://schemas.microsoft.com/office/drawing/2014/main" id="{97590E92-DFA9-415A-9F0F-107A57117BA3}"/>
              </a:ext>
            </a:extLst>
          </p:cNvPr>
          <p:cNvSpPr txBox="1"/>
          <p:nvPr/>
        </p:nvSpPr>
        <p:spPr>
          <a:xfrm>
            <a:off x="5580263" y="214651"/>
            <a:ext cx="3542587" cy="338554"/>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重点实验室、自然科学基金经费支持</a:t>
            </a:r>
          </a:p>
        </p:txBody>
      </p:sp>
      <p:pic>
        <p:nvPicPr>
          <p:cNvPr id="20" name="图片 19">
            <a:extLst>
              <a:ext uri="{FF2B5EF4-FFF2-40B4-BE49-F238E27FC236}">
                <a16:creationId xmlns="" xmlns:a16="http://schemas.microsoft.com/office/drawing/2014/main" id="{52BC32C8-D50B-482A-92C7-C749073B704E}"/>
              </a:ext>
            </a:extLst>
          </p:cNvPr>
          <p:cNvPicPr>
            <a:picLocks noChangeAspect="1"/>
          </p:cNvPicPr>
          <p:nvPr/>
        </p:nvPicPr>
        <p:blipFill>
          <a:blip r:embed="rId6"/>
          <a:stretch>
            <a:fillRect/>
          </a:stretch>
        </p:blipFill>
        <p:spPr>
          <a:xfrm>
            <a:off x="3869014" y="3242906"/>
            <a:ext cx="1933174" cy="1877940"/>
          </a:xfrm>
          <a:prstGeom prst="rect">
            <a:avLst/>
          </a:prstGeom>
        </p:spPr>
      </p:pic>
      <p:sp>
        <p:nvSpPr>
          <p:cNvPr id="6" name="矩形 5"/>
          <p:cNvSpPr/>
          <p:nvPr/>
        </p:nvSpPr>
        <p:spPr>
          <a:xfrm>
            <a:off x="971600" y="1916832"/>
            <a:ext cx="4464496"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4867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A37BCB-29D6-45EB-97BE-E6BA66842EB2}"/>
              </a:ext>
            </a:extLst>
          </p:cNvPr>
          <p:cNvSpPr>
            <a:spLocks noGrp="1"/>
          </p:cNvSpPr>
          <p:nvPr>
            <p:ph type="title"/>
          </p:nvPr>
        </p:nvSpPr>
        <p:spPr>
          <a:xfrm>
            <a:off x="628650" y="365126"/>
            <a:ext cx="7886700" cy="715529"/>
          </a:xfrm>
        </p:spPr>
        <p:txBody>
          <a:bodyPr>
            <a:normAutofit/>
          </a:bodyPr>
          <a:lstStyle/>
          <a:p>
            <a:r>
              <a:rPr lang="zh-CN" altLang="en-US" sz="3200" cap="small" dirty="0">
                <a:solidFill>
                  <a:srgbClr val="0070C0"/>
                </a:solidFill>
                <a:ea typeface="Microsoft JhengHei Light" panose="020B0304030504040204" pitchFamily="34" charset="-120"/>
              </a:rPr>
              <a:t>加速器</a:t>
            </a:r>
            <a:r>
              <a:rPr lang="en-US" altLang="zh-CN" sz="3200" cap="small" dirty="0">
                <a:solidFill>
                  <a:srgbClr val="0070C0"/>
                </a:solidFill>
                <a:ea typeface="Microsoft JhengHei Light" panose="020B0304030504040204" pitchFamily="34" charset="-120"/>
              </a:rPr>
              <a:t>-</a:t>
            </a:r>
            <a:r>
              <a:rPr lang="zh-CN" altLang="en-US" sz="3200" cap="small" dirty="0">
                <a:solidFill>
                  <a:srgbClr val="0070C0"/>
                </a:solidFill>
                <a:ea typeface="Microsoft JhengHei Light" panose="020B0304030504040204" pitchFamily="34" charset="-120"/>
              </a:rPr>
              <a:t>探测器接口</a:t>
            </a:r>
          </a:p>
        </p:txBody>
      </p:sp>
      <p:sp>
        <p:nvSpPr>
          <p:cNvPr id="4" name="内容占位符 2">
            <a:extLst>
              <a:ext uri="{FF2B5EF4-FFF2-40B4-BE49-F238E27FC236}">
                <a16:creationId xmlns="" xmlns:a16="http://schemas.microsoft.com/office/drawing/2014/main" id="{2F60324A-B190-4318-8996-18D8F4654D91}"/>
              </a:ext>
            </a:extLst>
          </p:cNvPr>
          <p:cNvSpPr>
            <a:spLocks noGrp="1"/>
          </p:cNvSpPr>
          <p:nvPr>
            <p:ph idx="1"/>
          </p:nvPr>
        </p:nvSpPr>
        <p:spPr>
          <a:xfrm>
            <a:off x="628650" y="1440452"/>
            <a:ext cx="7886700" cy="5329463"/>
          </a:xfrm>
        </p:spPr>
        <p:txBody>
          <a:bodyPr>
            <a:normAutofit/>
          </a:bodyPr>
          <a:lstStyle/>
          <a:p>
            <a:r>
              <a:rPr lang="zh-CN" altLang="en-US" sz="2000" dirty="0">
                <a:latin typeface="+mj-lt"/>
                <a:ea typeface="Microsoft JhengHei UI Light" panose="020B0304030504040204" pitchFamily="34" charset="-120"/>
              </a:rPr>
              <a:t>加速器与探测器接口问题繁杂，但直接关系到最终加速器和探测器能否正常运行，优化性能 </a:t>
            </a:r>
            <a:r>
              <a:rPr lang="en-US" altLang="zh-CN" sz="2000" dirty="0">
                <a:latin typeface="+mj-lt"/>
                <a:ea typeface="Microsoft JhengHei UI Light" panose="020B0304030504040204" pitchFamily="34" charset="-120"/>
              </a:rPr>
              <a:t>– </a:t>
            </a:r>
            <a:r>
              <a:rPr lang="zh-CN" altLang="en-US" sz="2000" dirty="0">
                <a:latin typeface="+mj-lt"/>
                <a:ea typeface="Microsoft JhengHei UI Light" panose="020B0304030504040204" pitchFamily="34" charset="-120"/>
              </a:rPr>
              <a:t>与加速器合作</a:t>
            </a:r>
            <a:endParaRPr lang="en-US" altLang="zh-CN" sz="2000" dirty="0">
              <a:latin typeface="+mj-lt"/>
              <a:ea typeface="Microsoft JhengHei UI Light" panose="020B0304030504040204" pitchFamily="34" charset="-120"/>
            </a:endParaRPr>
          </a:p>
          <a:p>
            <a:r>
              <a:rPr lang="zh-CN" altLang="en-US" sz="2000" b="1" dirty="0">
                <a:solidFill>
                  <a:srgbClr val="0070C0"/>
                </a:solidFill>
                <a:latin typeface="+mj-lt"/>
                <a:ea typeface="Microsoft JhengHei UI Light" panose="020B0304030504040204" pitchFamily="34" charset="-120"/>
              </a:rPr>
              <a:t>重点研究及未来计划：</a:t>
            </a:r>
            <a:r>
              <a:rPr lang="zh-CN" altLang="en-US" sz="2000" dirty="0">
                <a:latin typeface="+mj-lt"/>
                <a:ea typeface="Microsoft JhengHei UI Light" panose="020B0304030504040204" pitchFamily="34" charset="-120"/>
              </a:rPr>
              <a:t>对撞去布局优化、束流本底以及安装流程</a:t>
            </a:r>
            <a:endParaRPr lang="en-US" altLang="zh-CN" sz="2000" dirty="0">
              <a:latin typeface="+mj-lt"/>
              <a:ea typeface="Microsoft JhengHei UI Light" panose="020B0304030504040204" pitchFamily="34" charset="-120"/>
            </a:endParaRPr>
          </a:p>
          <a:p>
            <a:pPr lvl="4"/>
            <a:endParaRPr lang="en-US" altLang="zh-CN" sz="1000" dirty="0">
              <a:latin typeface="+mj-lt"/>
              <a:ea typeface="Microsoft JhengHei UI Light" panose="020B0304030504040204" pitchFamily="34" charset="-120"/>
            </a:endParaRPr>
          </a:p>
          <a:p>
            <a:pPr lvl="1"/>
            <a:endParaRPr lang="en-US" altLang="zh-CN" sz="16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endParaRPr lang="en-US" altLang="zh-CN" sz="2000" dirty="0">
              <a:latin typeface="+mj-lt"/>
              <a:ea typeface="Microsoft JhengHei UI Light" panose="020B0304030504040204" pitchFamily="34" charset="-120"/>
            </a:endParaRPr>
          </a:p>
          <a:p>
            <a:r>
              <a:rPr lang="en-US" altLang="zh-CN" sz="2000" dirty="0">
                <a:latin typeface="+mj-lt"/>
                <a:ea typeface="Microsoft JhengHei UI Light" panose="020B0304030504040204" pitchFamily="34" charset="-120"/>
              </a:rPr>
              <a:t>Beamstrahlung</a:t>
            </a:r>
            <a:r>
              <a:rPr lang="zh-CN" altLang="en-US" sz="2000" dirty="0">
                <a:latin typeface="+mj-lt"/>
                <a:ea typeface="Microsoft JhengHei UI Light" panose="020B0304030504040204" pitchFamily="34" charset="-120"/>
              </a:rPr>
              <a:t>本底结果发表在</a:t>
            </a:r>
            <a:r>
              <a:rPr lang="en-US" altLang="zh-CN" sz="2000" dirty="0">
                <a:latin typeface="+mj-lt"/>
                <a:ea typeface="Microsoft JhengHei UI Light" panose="020B0304030504040204" pitchFamily="34" charset="-120"/>
              </a:rPr>
              <a:t>CPC</a:t>
            </a:r>
            <a:r>
              <a:rPr lang="zh-CN" altLang="en-US" sz="2000" dirty="0">
                <a:latin typeface="+mj-lt"/>
                <a:ea typeface="Microsoft JhengHei UI Light" panose="020B0304030504040204" pitchFamily="34" charset="-120"/>
              </a:rPr>
              <a:t>，会议报告有</a:t>
            </a:r>
            <a:r>
              <a:rPr lang="en-US" altLang="zh-CN" sz="2000" dirty="0">
                <a:latin typeface="+mj-lt"/>
                <a:ea typeface="Microsoft JhengHei UI Light" panose="020B0304030504040204" pitchFamily="34" charset="-120"/>
              </a:rPr>
              <a:t>ICHEP</a:t>
            </a:r>
            <a:r>
              <a:rPr lang="zh-CN" altLang="en-US" sz="2000" dirty="0">
                <a:latin typeface="+mj-lt"/>
                <a:ea typeface="Microsoft JhengHei UI Light" panose="020B0304030504040204" pitchFamily="34" charset="-120"/>
              </a:rPr>
              <a:t>、</a:t>
            </a:r>
            <a:r>
              <a:rPr lang="en-US" altLang="zh-CN" sz="2000" dirty="0">
                <a:latin typeface="+mj-lt"/>
                <a:ea typeface="Microsoft JhengHei UI Light" panose="020B0304030504040204" pitchFamily="34" charset="-120"/>
              </a:rPr>
              <a:t>FCC Week</a:t>
            </a:r>
            <a:r>
              <a:rPr lang="zh-CN" altLang="en-US" sz="2000" dirty="0">
                <a:latin typeface="+mj-lt"/>
                <a:ea typeface="Microsoft JhengHei UI Light" panose="020B0304030504040204" pitchFamily="34" charset="-120"/>
              </a:rPr>
              <a:t>、</a:t>
            </a:r>
            <a:r>
              <a:rPr lang="en-US" altLang="zh-CN" sz="2000" dirty="0">
                <a:latin typeface="+mj-lt"/>
                <a:ea typeface="Microsoft JhengHei UI Light" panose="020B0304030504040204" pitchFamily="34" charset="-120"/>
              </a:rPr>
              <a:t>CEPC </a:t>
            </a:r>
            <a:r>
              <a:rPr lang="zh-CN" altLang="en-US" sz="2000" dirty="0">
                <a:latin typeface="+mj-lt"/>
                <a:ea typeface="Microsoft JhengHei UI Light" panose="020B0304030504040204" pitchFamily="34" charset="-120"/>
              </a:rPr>
              <a:t>工作组会议等</a:t>
            </a:r>
            <a:endParaRPr lang="en-US" altLang="zh-CN" sz="2000" dirty="0">
              <a:latin typeface="+mj-lt"/>
              <a:ea typeface="Microsoft JhengHei UI Light" panose="020B0304030504040204" pitchFamily="34" charset="-120"/>
            </a:endParaRPr>
          </a:p>
          <a:p>
            <a:r>
              <a:rPr lang="zh-CN" altLang="en-US" sz="2000" b="1" dirty="0">
                <a:solidFill>
                  <a:srgbClr val="0070C0"/>
                </a:solidFill>
                <a:latin typeface="+mj-lt"/>
                <a:ea typeface="Microsoft JhengHei UI Light" panose="020B0304030504040204" pitchFamily="34" charset="-120"/>
              </a:rPr>
              <a:t>国际合作</a:t>
            </a:r>
            <a:r>
              <a:rPr lang="zh-CN" altLang="en-US" sz="2000" dirty="0">
                <a:latin typeface="+mj-lt"/>
                <a:ea typeface="Microsoft JhengHei UI Light" panose="020B0304030504040204" pitchFamily="34" charset="-120"/>
              </a:rPr>
              <a:t>：日本</a:t>
            </a:r>
            <a:r>
              <a:rPr lang="en-US" altLang="zh-CN" sz="2000" dirty="0">
                <a:latin typeface="+mj-lt"/>
                <a:ea typeface="Microsoft JhengHei UI Light" panose="020B0304030504040204" pitchFamily="34" charset="-120"/>
              </a:rPr>
              <a:t>KEK</a:t>
            </a:r>
            <a:r>
              <a:rPr lang="zh-CN" altLang="en-US" sz="2000" dirty="0">
                <a:latin typeface="+mj-lt"/>
                <a:ea typeface="Microsoft JhengHei UI Light" panose="020B0304030504040204" pitchFamily="34" charset="-120"/>
              </a:rPr>
              <a:t>（</a:t>
            </a:r>
            <a:r>
              <a:rPr lang="en-US" altLang="zh-CN" sz="2000" dirty="0">
                <a:latin typeface="+mj-lt"/>
                <a:ea typeface="Microsoft JhengHei UI Light" panose="020B0304030504040204" pitchFamily="34" charset="-120"/>
              </a:rPr>
              <a:t>SuperKEKB/Belle</a:t>
            </a:r>
            <a:r>
              <a:rPr lang="zh-CN" altLang="en-US" sz="2000" dirty="0">
                <a:latin typeface="+mj-lt"/>
                <a:ea typeface="Microsoft JhengHei UI Light" panose="020B0304030504040204" pitchFamily="34" charset="-120"/>
              </a:rPr>
              <a:t> </a:t>
            </a:r>
            <a:r>
              <a:rPr lang="en-US" altLang="zh-CN" sz="2000" dirty="0">
                <a:latin typeface="+mj-lt"/>
                <a:ea typeface="Microsoft JhengHei UI Light" panose="020B0304030504040204" pitchFamily="34" charset="-120"/>
              </a:rPr>
              <a:t>II</a:t>
            </a:r>
            <a:r>
              <a:rPr lang="zh-CN" altLang="en-US" sz="2000" dirty="0">
                <a:latin typeface="+mj-lt"/>
                <a:ea typeface="Microsoft JhengHei UI Light" panose="020B0304030504040204" pitchFamily="34" charset="-120"/>
              </a:rPr>
              <a:t>本底研究，机械安装流程），美国</a:t>
            </a:r>
            <a:r>
              <a:rPr lang="en-US" altLang="zh-CN" sz="2000" dirty="0">
                <a:latin typeface="+mj-lt"/>
                <a:ea typeface="Microsoft JhengHei UI Light" panose="020B0304030504040204" pitchFamily="34" charset="-120"/>
              </a:rPr>
              <a:t>SLAC</a:t>
            </a:r>
            <a:r>
              <a:rPr lang="zh-CN" altLang="en-US" sz="2000" dirty="0">
                <a:latin typeface="+mj-lt"/>
                <a:ea typeface="Microsoft JhengHei UI Light" panose="020B0304030504040204" pitchFamily="34" charset="-120"/>
              </a:rPr>
              <a:t>（对撞区设计）</a:t>
            </a:r>
            <a:endParaRPr lang="en-US" altLang="zh-CN" sz="2000" dirty="0">
              <a:latin typeface="+mj-lt"/>
              <a:ea typeface="Microsoft JhengHei UI Light" panose="020B0304030504040204" pitchFamily="34" charset="-120"/>
            </a:endParaRPr>
          </a:p>
        </p:txBody>
      </p:sp>
      <p:sp>
        <p:nvSpPr>
          <p:cNvPr id="5" name="文本框 4">
            <a:extLst>
              <a:ext uri="{FF2B5EF4-FFF2-40B4-BE49-F238E27FC236}">
                <a16:creationId xmlns="" xmlns:a16="http://schemas.microsoft.com/office/drawing/2014/main" id="{167355A2-5A41-48CC-8B6C-04489175A18B}"/>
              </a:ext>
            </a:extLst>
          </p:cNvPr>
          <p:cNvSpPr txBox="1"/>
          <p:nvPr/>
        </p:nvSpPr>
        <p:spPr>
          <a:xfrm>
            <a:off x="6661789" y="234601"/>
            <a:ext cx="2376264" cy="338554"/>
          </a:xfrm>
          <a:prstGeom prst="rect">
            <a:avLst/>
          </a:prstGeom>
          <a:noFill/>
        </p:spPr>
        <p:txBody>
          <a:bodyPr wrap="square" rtlCol="0">
            <a:spAutoFit/>
          </a:bodyPr>
          <a:lstStyle/>
          <a:p>
            <a:r>
              <a:rPr lang="zh-CN" altLang="en-US" sz="1600" b="1" dirty="0">
                <a:solidFill>
                  <a:srgbClr val="FF0000"/>
                </a:solidFill>
                <a:latin typeface="+mj-lt"/>
                <a:ea typeface="Microsoft JhengHei Light" panose="020B0304030504040204" pitchFamily="34" charset="-120"/>
              </a:rPr>
              <a:t>暂无经费支持</a:t>
            </a:r>
          </a:p>
        </p:txBody>
      </p:sp>
      <p:pic>
        <p:nvPicPr>
          <p:cNvPr id="6" name="图片 5">
            <a:extLst>
              <a:ext uri="{FF2B5EF4-FFF2-40B4-BE49-F238E27FC236}">
                <a16:creationId xmlns="" xmlns:a16="http://schemas.microsoft.com/office/drawing/2014/main" id="{E6DAFD93-3990-4D9F-BDB8-FD9D0D801565}"/>
              </a:ext>
            </a:extLst>
          </p:cNvPr>
          <p:cNvPicPr>
            <a:picLocks noChangeAspect="1"/>
          </p:cNvPicPr>
          <p:nvPr/>
        </p:nvPicPr>
        <p:blipFill>
          <a:blip r:embed="rId3"/>
          <a:stretch>
            <a:fillRect/>
          </a:stretch>
        </p:blipFill>
        <p:spPr>
          <a:xfrm>
            <a:off x="660999" y="2850579"/>
            <a:ext cx="3478953" cy="2332382"/>
          </a:xfrm>
          <a:prstGeom prst="rect">
            <a:avLst/>
          </a:prstGeom>
        </p:spPr>
      </p:pic>
      <p:sp>
        <p:nvSpPr>
          <p:cNvPr id="7" name="文本框 6">
            <a:extLst>
              <a:ext uri="{FF2B5EF4-FFF2-40B4-BE49-F238E27FC236}">
                <a16:creationId xmlns="" xmlns:a16="http://schemas.microsoft.com/office/drawing/2014/main" id="{0980F927-C0C9-48EF-BBB0-B5860B24F6C0}"/>
              </a:ext>
            </a:extLst>
          </p:cNvPr>
          <p:cNvSpPr txBox="1"/>
          <p:nvPr/>
        </p:nvSpPr>
        <p:spPr>
          <a:xfrm>
            <a:off x="1007605" y="2570000"/>
            <a:ext cx="2376264" cy="338554"/>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同步辐射光</a:t>
            </a:r>
          </a:p>
        </p:txBody>
      </p:sp>
      <p:pic>
        <p:nvPicPr>
          <p:cNvPr id="8" name="图片 7">
            <a:extLst>
              <a:ext uri="{FF2B5EF4-FFF2-40B4-BE49-F238E27FC236}">
                <a16:creationId xmlns="" xmlns:a16="http://schemas.microsoft.com/office/drawing/2014/main" id="{C90265A2-6B64-4461-BD76-0CBE47E2A73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8149" y="3017285"/>
            <a:ext cx="4319905" cy="1778635"/>
          </a:xfrm>
          <a:prstGeom prst="rect">
            <a:avLst/>
          </a:prstGeom>
          <a:noFill/>
        </p:spPr>
      </p:pic>
      <p:sp>
        <p:nvSpPr>
          <p:cNvPr id="9" name="文本框 8">
            <a:extLst>
              <a:ext uri="{FF2B5EF4-FFF2-40B4-BE49-F238E27FC236}">
                <a16:creationId xmlns="" xmlns:a16="http://schemas.microsoft.com/office/drawing/2014/main" id="{CEFE75EC-B361-4F10-A32D-923C8E385E0E}"/>
              </a:ext>
            </a:extLst>
          </p:cNvPr>
          <p:cNvSpPr txBox="1"/>
          <p:nvPr/>
        </p:nvSpPr>
        <p:spPr>
          <a:xfrm>
            <a:off x="4806977" y="2696986"/>
            <a:ext cx="2376264" cy="338554"/>
          </a:xfrm>
          <a:prstGeom prst="rect">
            <a:avLst/>
          </a:prstGeom>
          <a:noFill/>
        </p:spPr>
        <p:txBody>
          <a:bodyPr wrap="square" rtlCol="0">
            <a:spAutoFit/>
          </a:bodyPr>
          <a:lstStyle/>
          <a:p>
            <a:r>
              <a:rPr lang="zh-CN" altLang="en-US" sz="1600" b="1" dirty="0">
                <a:solidFill>
                  <a:srgbClr val="0070C0"/>
                </a:solidFill>
                <a:latin typeface="+mj-lt"/>
                <a:ea typeface="Microsoft JhengHei Light" panose="020B0304030504040204" pitchFamily="34" charset="-120"/>
              </a:rPr>
              <a:t>安装流程</a:t>
            </a:r>
          </a:p>
        </p:txBody>
      </p:sp>
      <p:sp>
        <p:nvSpPr>
          <p:cNvPr id="3" name="矩形 2"/>
          <p:cNvSpPr/>
          <p:nvPr/>
        </p:nvSpPr>
        <p:spPr>
          <a:xfrm>
            <a:off x="1007605" y="2132856"/>
            <a:ext cx="7308811" cy="4371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2908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24</a:t>
            </a:fld>
            <a:endParaRPr lang="zh-CN" altLang="en-US"/>
          </a:p>
        </p:txBody>
      </p:sp>
      <p:pic>
        <p:nvPicPr>
          <p:cNvPr id="4" name="图片 3"/>
          <p:cNvPicPr>
            <a:picLocks noChangeAspect="1"/>
          </p:cNvPicPr>
          <p:nvPr/>
        </p:nvPicPr>
        <p:blipFill>
          <a:blip r:embed="rId2"/>
          <a:stretch>
            <a:fillRect/>
          </a:stretch>
        </p:blipFill>
        <p:spPr>
          <a:xfrm>
            <a:off x="107504" y="260648"/>
            <a:ext cx="6531525" cy="5803628"/>
          </a:xfrm>
          <a:prstGeom prst="rect">
            <a:avLst/>
          </a:prstGeom>
        </p:spPr>
      </p:pic>
      <p:sp>
        <p:nvSpPr>
          <p:cNvPr id="5" name="矩形 4"/>
          <p:cNvSpPr/>
          <p:nvPr/>
        </p:nvSpPr>
        <p:spPr>
          <a:xfrm>
            <a:off x="6156176" y="44624"/>
            <a:ext cx="72008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156176" y="4914168"/>
            <a:ext cx="842893" cy="1442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364088" y="5589240"/>
            <a:ext cx="1152128" cy="54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040052" y="5993904"/>
            <a:ext cx="720080" cy="36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6072" y="5473074"/>
            <a:ext cx="72008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67544" y="5905122"/>
            <a:ext cx="72008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732240" y="1277728"/>
            <a:ext cx="2304542" cy="3293209"/>
          </a:xfrm>
          <a:prstGeom prst="rect">
            <a:avLst/>
          </a:prstGeom>
          <a:solidFill>
            <a:schemeClr val="accent3">
              <a:lumMod val="40000"/>
              <a:lumOff val="60000"/>
            </a:schemeClr>
          </a:solidFill>
        </p:spPr>
        <p:txBody>
          <a:bodyPr wrap="none" rtlCol="0">
            <a:spAutoFit/>
          </a:bodyPr>
          <a:lstStyle/>
          <a:p>
            <a:r>
              <a:rPr lang="en-US" altLang="zh-CN" sz="2800" b="1" dirty="0" smtClean="0">
                <a:solidFill>
                  <a:srgbClr val="0000FF"/>
                </a:solidFill>
              </a:rPr>
              <a:t>TPC</a:t>
            </a:r>
          </a:p>
          <a:p>
            <a:endParaRPr lang="en-US" altLang="zh-CN" dirty="0"/>
          </a:p>
          <a:p>
            <a:r>
              <a:rPr lang="en-US" altLang="zh-CN" b="1" dirty="0" smtClean="0">
                <a:solidFill>
                  <a:srgbClr val="7030A0"/>
                </a:solidFill>
              </a:rPr>
              <a:t>High rate</a:t>
            </a:r>
            <a:r>
              <a:rPr lang="zh-CN" altLang="en-US" b="1" dirty="0">
                <a:solidFill>
                  <a:srgbClr val="7030A0"/>
                </a:solidFill>
              </a:rPr>
              <a:t> </a:t>
            </a:r>
            <a:r>
              <a:rPr lang="en-US" altLang="zh-CN" b="1" dirty="0" smtClean="0">
                <a:solidFill>
                  <a:srgbClr val="7030A0"/>
                </a:solidFill>
              </a:rPr>
              <a:t>at the Z pole</a:t>
            </a:r>
          </a:p>
          <a:p>
            <a:endParaRPr lang="en-US" altLang="zh-CN" b="1" dirty="0">
              <a:solidFill>
                <a:srgbClr val="7030A0"/>
              </a:solidFill>
            </a:endParaRPr>
          </a:p>
          <a:p>
            <a:r>
              <a:rPr lang="en-US" altLang="zh-CN" b="1" dirty="0" smtClean="0">
                <a:solidFill>
                  <a:srgbClr val="7030A0"/>
                </a:solidFill>
              </a:rPr>
              <a:t>Ion back flow</a:t>
            </a:r>
          </a:p>
          <a:p>
            <a:endParaRPr lang="en-US" altLang="zh-CN" b="1" dirty="0">
              <a:solidFill>
                <a:srgbClr val="7030A0"/>
              </a:solidFill>
            </a:endParaRPr>
          </a:p>
          <a:p>
            <a:r>
              <a:rPr lang="en-US" altLang="zh-CN" b="1" dirty="0" smtClean="0">
                <a:solidFill>
                  <a:srgbClr val="7030A0"/>
                </a:solidFill>
              </a:rPr>
              <a:t>Calibration</a:t>
            </a:r>
          </a:p>
          <a:p>
            <a:endParaRPr lang="en-US" altLang="zh-CN" b="1" dirty="0">
              <a:solidFill>
                <a:srgbClr val="7030A0"/>
              </a:solidFill>
            </a:endParaRPr>
          </a:p>
          <a:p>
            <a:r>
              <a:rPr lang="en-US" altLang="zh-CN" b="1" dirty="0" smtClean="0">
                <a:solidFill>
                  <a:srgbClr val="7030A0"/>
                </a:solidFill>
              </a:rPr>
              <a:t>Stability</a:t>
            </a:r>
          </a:p>
          <a:p>
            <a:endParaRPr lang="en-US" altLang="zh-CN" b="1" dirty="0">
              <a:solidFill>
                <a:srgbClr val="7030A0"/>
              </a:solidFill>
            </a:endParaRPr>
          </a:p>
          <a:p>
            <a:r>
              <a:rPr lang="en-US" altLang="zh-CN" b="1" dirty="0" smtClean="0">
                <a:solidFill>
                  <a:srgbClr val="7030A0"/>
                </a:solidFill>
              </a:rPr>
              <a:t>……</a:t>
            </a:r>
            <a:endParaRPr lang="zh-CN" altLang="en-US" b="1" dirty="0">
              <a:solidFill>
                <a:srgbClr val="7030A0"/>
              </a:solidFill>
            </a:endParaRPr>
          </a:p>
        </p:txBody>
      </p:sp>
    </p:spTree>
    <p:extLst>
      <p:ext uri="{BB962C8B-B14F-4D97-AF65-F5344CB8AC3E}">
        <p14:creationId xmlns:p14="http://schemas.microsoft.com/office/powerpoint/2010/main" val="2163713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
          <p:cNvSpPr>
            <a:spLocks noChangeArrowheads="1"/>
          </p:cNvSpPr>
          <p:nvPr/>
        </p:nvSpPr>
        <p:spPr bwMode="auto">
          <a:xfrm>
            <a:off x="250825" y="6021388"/>
            <a:ext cx="8569325" cy="2873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srgbClr val="000000"/>
              </a:solidFill>
            </a:endParaRPr>
          </a:p>
        </p:txBody>
      </p:sp>
      <p:sp>
        <p:nvSpPr>
          <p:cNvPr id="11267" name="标题 1"/>
          <p:cNvSpPr>
            <a:spLocks noGrp="1"/>
          </p:cNvSpPr>
          <p:nvPr>
            <p:ph type="title"/>
          </p:nvPr>
        </p:nvSpPr>
        <p:spPr>
          <a:xfrm>
            <a:off x="395288" y="260350"/>
            <a:ext cx="8229600" cy="558800"/>
          </a:xfrm>
        </p:spPr>
        <p:txBody>
          <a:bodyPr/>
          <a:lstStyle/>
          <a:p>
            <a:r>
              <a:rPr lang="en-US" altLang="zh-CN" sz="2500" b="1" smtClean="0"/>
              <a:t>TPC</a:t>
            </a:r>
            <a:r>
              <a:rPr lang="zh-CN" altLang="en-US" sz="2500" b="1" smtClean="0"/>
              <a:t>探测器可行性问题及研究</a:t>
            </a:r>
          </a:p>
        </p:txBody>
      </p:sp>
      <p:sp>
        <p:nvSpPr>
          <p:cNvPr id="11268" name="Rectangle 3"/>
          <p:cNvSpPr>
            <a:spLocks noChangeArrowheads="1"/>
          </p:cNvSpPr>
          <p:nvPr/>
        </p:nvSpPr>
        <p:spPr bwMode="auto">
          <a:xfrm>
            <a:off x="61913" y="765175"/>
            <a:ext cx="46529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ea typeface="宋体" panose="02010600030101010101" pitchFamily="2" charset="-122"/>
              </a:defRPr>
            </a:lvl1pPr>
            <a:lvl2pPr marL="669925" indent="-325438"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1" fontAlgn="base">
              <a:spcBef>
                <a:spcPct val="20000"/>
              </a:spcBef>
              <a:spcAft>
                <a:spcPct val="0"/>
              </a:spcAft>
              <a:buClr>
                <a:srgbClr val="3B812F"/>
              </a:buClr>
              <a:buSzPct val="60000"/>
              <a:buFont typeface="Wingdings" panose="05000000000000000000" pitchFamily="2" charset="2"/>
              <a:buNone/>
            </a:pPr>
            <a:r>
              <a:rPr lang="en-US" altLang="zh-CN" smtClean="0">
                <a:solidFill>
                  <a:srgbClr val="000000"/>
                </a:solidFill>
                <a:latin typeface="Times New Roman" panose="02020603050405020304" pitchFamily="18" charset="0"/>
                <a:cs typeface="Times New Roman" panose="02020603050405020304" pitchFamily="18" charset="0"/>
              </a:rPr>
              <a:t>TPC</a:t>
            </a:r>
            <a:r>
              <a:rPr lang="zh-CN" altLang="en-US" smtClean="0">
                <a:solidFill>
                  <a:srgbClr val="000000"/>
                </a:solidFill>
                <a:latin typeface="Times New Roman" panose="02020603050405020304" pitchFamily="18" charset="0"/>
                <a:cs typeface="Times New Roman" panose="02020603050405020304" pitchFamily="18" charset="0"/>
              </a:rPr>
              <a:t>作为径迹探测器的</a:t>
            </a:r>
            <a:r>
              <a:rPr lang="zh-CN" altLang="en-US" smtClean="0">
                <a:solidFill>
                  <a:srgbClr val="FF0000"/>
                </a:solidFill>
                <a:latin typeface="Times New Roman" panose="02020603050405020304" pitchFamily="18" charset="0"/>
                <a:cs typeface="Times New Roman" panose="02020603050405020304" pitchFamily="18" charset="0"/>
              </a:rPr>
              <a:t>优势</a:t>
            </a:r>
            <a:r>
              <a:rPr lang="en-US" altLang="zh-CN" smtClean="0">
                <a:solidFill>
                  <a:srgbClr val="000000"/>
                </a:solidFill>
                <a:latin typeface="Times New Roman" panose="02020603050405020304" pitchFamily="18" charset="0"/>
                <a:cs typeface="Times New Roman" panose="02020603050405020304" pitchFamily="18" charset="0"/>
              </a:rPr>
              <a:t>:</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低物质量</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高位置分辨率：</a:t>
            </a:r>
            <a:r>
              <a:rPr lang="en-US" altLang="zh-CN" sz="1600" smtClean="0">
                <a:solidFill>
                  <a:srgbClr val="000000"/>
                </a:solidFill>
                <a:latin typeface="Times New Roman" panose="02020603050405020304" pitchFamily="18" charset="0"/>
                <a:cs typeface="Times New Roman" panose="02020603050405020304" pitchFamily="18" charset="0"/>
              </a:rPr>
              <a:t>100um@sigma</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高磁场下运行：</a:t>
            </a:r>
            <a:r>
              <a:rPr lang="en-US" altLang="zh-CN" sz="1600" smtClean="0">
                <a:solidFill>
                  <a:srgbClr val="000000"/>
                </a:solidFill>
                <a:latin typeface="Times New Roman" panose="02020603050405020304" pitchFamily="18" charset="0"/>
                <a:cs typeface="Times New Roman" panose="02020603050405020304" pitchFamily="18" charset="0"/>
              </a:rPr>
              <a:t>3 Tesla</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粒子鉴别能力</a:t>
            </a:r>
            <a:r>
              <a:rPr lang="en-US" altLang="zh-CN" sz="1600" smtClean="0">
                <a:solidFill>
                  <a:srgbClr val="000000"/>
                </a:solidFill>
                <a:latin typeface="Times New Roman" panose="02020603050405020304" pitchFamily="18" charset="0"/>
                <a:cs typeface="Times New Roman" panose="02020603050405020304" pitchFamily="18" charset="0"/>
              </a:rPr>
              <a:t>dE/dx</a:t>
            </a:r>
            <a:r>
              <a:rPr lang="zh-CN" altLang="en-US" sz="1600" smtClean="0">
                <a:solidFill>
                  <a:srgbClr val="000000"/>
                </a:solidFill>
                <a:latin typeface="Times New Roman" panose="02020603050405020304" pitchFamily="18" charset="0"/>
                <a:cs typeface="Times New Roman" panose="02020603050405020304" pitchFamily="18" charset="0"/>
              </a:rPr>
              <a:t>：</a:t>
            </a:r>
            <a:r>
              <a:rPr lang="en-US" altLang="zh-CN" sz="1600" smtClean="0">
                <a:solidFill>
                  <a:srgbClr val="000000"/>
                </a:solidFill>
                <a:latin typeface="Times New Roman" panose="02020603050405020304" pitchFamily="18" charset="0"/>
                <a:cs typeface="Times New Roman" panose="02020603050405020304" pitchFamily="18" charset="0"/>
              </a:rPr>
              <a:t>&lt;4%@5GeV/e</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模块化读出</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None/>
            </a:pPr>
            <a:endParaRPr lang="en-US" altLang="zh-CN" sz="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None/>
            </a:pPr>
            <a:r>
              <a:rPr lang="zh-CN" altLang="en-US" smtClean="0">
                <a:solidFill>
                  <a:srgbClr val="000000"/>
                </a:solidFill>
                <a:latin typeface="Times New Roman" panose="02020603050405020304" pitchFamily="18" charset="0"/>
                <a:cs typeface="Times New Roman" panose="02020603050405020304" pitchFamily="18" charset="0"/>
              </a:rPr>
              <a:t>存在的</a:t>
            </a:r>
            <a:r>
              <a:rPr lang="zh-CN" altLang="en-US" smtClean="0">
                <a:solidFill>
                  <a:srgbClr val="FF0000"/>
                </a:solidFill>
                <a:latin typeface="Times New Roman" panose="02020603050405020304" pitchFamily="18" charset="0"/>
                <a:cs typeface="Times New Roman" panose="02020603050405020304" pitchFamily="18" charset="0"/>
              </a:rPr>
              <a:t>问题</a:t>
            </a:r>
            <a:r>
              <a:rPr lang="en-US" altLang="zh-CN" smtClean="0">
                <a:solidFill>
                  <a:srgbClr val="000000"/>
                </a:solidFill>
                <a:latin typeface="Times New Roman" panose="02020603050405020304" pitchFamily="18" charset="0"/>
                <a:cs typeface="Times New Roman" panose="02020603050405020304" pitchFamily="18" charset="0"/>
              </a:rPr>
              <a:t>:</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面向</a:t>
            </a:r>
            <a:r>
              <a:rPr lang="en-US" altLang="zh-CN" sz="1600" smtClean="0">
                <a:solidFill>
                  <a:srgbClr val="000000"/>
                </a:solidFill>
                <a:latin typeface="Times New Roman" panose="02020603050405020304" pitchFamily="18" charset="0"/>
                <a:cs typeface="Times New Roman" panose="02020603050405020304" pitchFamily="18" charset="0"/>
              </a:rPr>
              <a:t>Z</a:t>
            </a:r>
            <a:r>
              <a:rPr lang="zh-CN" altLang="en-US" sz="1600" smtClean="0">
                <a:solidFill>
                  <a:srgbClr val="000000"/>
                </a:solidFill>
                <a:latin typeface="Times New Roman" panose="02020603050405020304" pitchFamily="18" charset="0"/>
                <a:cs typeface="Times New Roman" panose="02020603050405020304" pitchFamily="18" charset="0"/>
              </a:rPr>
              <a:t>物理目标高计数率时，存在的连续正离子反馈问题，无法采用门控的方式无法清除正离子</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包括本底时的性能模拟及优化设计</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有效的连续正离子抑制能力的模块</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模块的低打火率的稳定运行</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有效的径迹判选及在线标定方法，与类似问题下的</a:t>
            </a:r>
            <a:r>
              <a:rPr lang="en-US" altLang="zh-CN" sz="1600" smtClean="0">
                <a:solidFill>
                  <a:srgbClr val="000000"/>
                </a:solidFill>
                <a:latin typeface="Times New Roman" panose="02020603050405020304" pitchFamily="18" charset="0"/>
                <a:cs typeface="Times New Roman" panose="02020603050405020304" pitchFamily="18" charset="0"/>
              </a:rPr>
              <a:t>ALICE TPC</a:t>
            </a:r>
            <a:r>
              <a:rPr lang="zh-CN" altLang="en-US" sz="1600" smtClean="0">
                <a:solidFill>
                  <a:srgbClr val="000000"/>
                </a:solidFill>
                <a:latin typeface="Times New Roman" panose="02020603050405020304" pitchFamily="18" charset="0"/>
                <a:cs typeface="Times New Roman" panose="02020603050405020304" pitchFamily="18" charset="0"/>
              </a:rPr>
              <a:t>比较，采用激光标定的方案可行性及实现方法</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稳定的机械结构实现，保证稳定的漂移电场，应力改变的影响监测</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百万通道读出，需要低功耗的读出电子学系统（</a:t>
            </a:r>
            <a:r>
              <a:rPr lang="en-US" altLang="zh-CN" sz="1600" smtClean="0">
                <a:solidFill>
                  <a:srgbClr val="000000"/>
                </a:solidFill>
                <a:latin typeface="Times New Roman" panose="02020603050405020304" pitchFamily="18" charset="0"/>
                <a:cs typeface="Times New Roman" panose="02020603050405020304" pitchFamily="18" charset="0"/>
              </a:rPr>
              <a:t>&lt;5mW/</a:t>
            </a:r>
            <a:r>
              <a:rPr lang="zh-CN" altLang="en-US" sz="1600" smtClean="0">
                <a:solidFill>
                  <a:srgbClr val="000000"/>
                </a:solidFill>
                <a:latin typeface="Times New Roman" panose="02020603050405020304" pitchFamily="18" charset="0"/>
                <a:cs typeface="Times New Roman" panose="02020603050405020304" pitchFamily="18" charset="0"/>
              </a:rPr>
              <a:t>通道），及两相</a:t>
            </a:r>
            <a:r>
              <a:rPr lang="en-US" altLang="zh-CN" sz="1600" smtClean="0">
                <a:solidFill>
                  <a:srgbClr val="000000"/>
                </a:solidFill>
                <a:latin typeface="Times New Roman" panose="02020603050405020304" pitchFamily="18" charset="0"/>
                <a:cs typeface="Times New Roman" panose="02020603050405020304" pitchFamily="18" charset="0"/>
              </a:rPr>
              <a:t>CO2</a:t>
            </a:r>
            <a:r>
              <a:rPr lang="zh-CN" altLang="en-US" sz="1600" smtClean="0">
                <a:solidFill>
                  <a:srgbClr val="000000"/>
                </a:solidFill>
                <a:latin typeface="Times New Roman" panose="02020603050405020304" pitchFamily="18" charset="0"/>
                <a:cs typeface="Times New Roman" panose="02020603050405020304" pitchFamily="18" charset="0"/>
              </a:rPr>
              <a:t>的冷却方法</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endParaRPr lang="zh-CN" altLang="en-US" sz="700" smtClean="0">
              <a:solidFill>
                <a:srgbClr val="000000"/>
              </a:solidFill>
              <a:latin typeface="Times New Roman" panose="02020603050405020304" pitchFamily="18" charset="0"/>
              <a:cs typeface="Times New Roman" panose="02020603050405020304" pitchFamily="18" charset="0"/>
            </a:endParaRPr>
          </a:p>
        </p:txBody>
      </p:sp>
      <p:sp>
        <p:nvSpPr>
          <p:cNvPr id="11269" name="Rectangle 260"/>
          <p:cNvSpPr>
            <a:spLocks noChangeArrowheads="1"/>
          </p:cNvSpPr>
          <p:nvPr/>
        </p:nvSpPr>
        <p:spPr bwMode="auto">
          <a:xfrm>
            <a:off x="5422900" y="6345238"/>
            <a:ext cx="3233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rPr>
              <a:t>类似问题下</a:t>
            </a:r>
            <a:r>
              <a:rPr lang="en-US" altLang="zh-CN" sz="1400" smtClean="0">
                <a:solidFill>
                  <a:srgbClr val="000000"/>
                </a:solidFill>
                <a:latin typeface="Garamond" panose="02020404030301010803" pitchFamily="18" charset="0"/>
                <a:cs typeface="Times New Roman" panose="02020603050405020304" pitchFamily="18" charset="0"/>
              </a:rPr>
              <a:t>ALICE </a:t>
            </a:r>
            <a:r>
              <a:rPr lang="zh-CN" altLang="en-US" sz="1400" smtClean="0">
                <a:solidFill>
                  <a:srgbClr val="000000"/>
                </a:solidFill>
                <a:latin typeface="Garamond" panose="02020404030301010803" pitchFamily="18" charset="0"/>
                <a:cs typeface="Times New Roman" panose="02020603050405020304" pitchFamily="18" charset="0"/>
              </a:rPr>
              <a:t>与</a:t>
            </a:r>
            <a:r>
              <a:rPr lang="en-US" altLang="zh-CN" sz="1400" smtClean="0">
                <a:solidFill>
                  <a:srgbClr val="000000"/>
                </a:solidFill>
                <a:latin typeface="Garamond" panose="02020404030301010803" pitchFamily="18" charset="0"/>
                <a:cs typeface="Times New Roman" panose="02020603050405020304" pitchFamily="18" charset="0"/>
              </a:rPr>
              <a:t>CEPCTPC</a:t>
            </a:r>
            <a:r>
              <a:rPr lang="zh-CN" altLang="en-US" sz="1400" smtClean="0">
                <a:solidFill>
                  <a:srgbClr val="000000"/>
                </a:solidFill>
                <a:latin typeface="Garamond" panose="02020404030301010803" pitchFamily="18" charset="0"/>
                <a:cs typeface="Times New Roman" panose="02020603050405020304" pitchFamily="18" charset="0"/>
              </a:rPr>
              <a:t>的比较</a:t>
            </a:r>
          </a:p>
        </p:txBody>
      </p:sp>
      <p:sp>
        <p:nvSpPr>
          <p:cNvPr id="11270" name="Rectangle 260"/>
          <p:cNvSpPr>
            <a:spLocks noChangeArrowheads="1"/>
          </p:cNvSpPr>
          <p:nvPr/>
        </p:nvSpPr>
        <p:spPr bwMode="auto">
          <a:xfrm>
            <a:off x="5241925" y="2951163"/>
            <a:ext cx="3717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400" smtClean="0">
                <a:solidFill>
                  <a:srgbClr val="000000"/>
                </a:solidFill>
                <a:latin typeface="Garamond" panose="02020404030301010803" pitchFamily="18" charset="0"/>
                <a:cs typeface="Times New Roman" panose="02020603050405020304" pitchFamily="18" charset="0"/>
                <a:sym typeface="Helvetica Neue"/>
              </a:rPr>
              <a:t>CEPC</a:t>
            </a:r>
            <a:r>
              <a:rPr lang="zh-CN" altLang="en-US" sz="1400" smtClean="0">
                <a:solidFill>
                  <a:srgbClr val="000000"/>
                </a:solidFill>
                <a:latin typeface="Garamond" panose="02020404030301010803" pitchFamily="18" charset="0"/>
                <a:cs typeface="Times New Roman" panose="02020603050405020304" pitchFamily="18" charset="0"/>
                <a:sym typeface="Helvetica Neue"/>
              </a:rPr>
              <a:t>径迹探测中存在的连续正离子反馈问题</a:t>
            </a:r>
            <a:endParaRPr lang="zh-CN" altLang="en-US" smtClean="0">
              <a:solidFill>
                <a:srgbClr val="000000"/>
              </a:solidFill>
              <a:cs typeface="Times New Roman" panose="02020603050405020304" pitchFamily="18" charset="0"/>
              <a:sym typeface="Helvetica Neue"/>
            </a:endParaRPr>
          </a:p>
        </p:txBody>
      </p:sp>
      <p:grpSp>
        <p:nvGrpSpPr>
          <p:cNvPr id="11271" name="Group 5"/>
          <p:cNvGrpSpPr>
            <a:grpSpLocks/>
          </p:cNvGrpSpPr>
          <p:nvPr/>
        </p:nvGrpSpPr>
        <p:grpSpPr bwMode="auto">
          <a:xfrm>
            <a:off x="4716463" y="765175"/>
            <a:ext cx="4494212" cy="2054225"/>
            <a:chOff x="2810" y="391"/>
            <a:chExt cx="2976" cy="1426"/>
          </a:xfrm>
        </p:grpSpPr>
        <p:sp>
          <p:nvSpPr>
            <p:cNvPr id="11294" name="Rectangle 260"/>
            <p:cNvSpPr>
              <a:spLocks noChangeArrowheads="1"/>
            </p:cNvSpPr>
            <p:nvPr/>
          </p:nvSpPr>
          <p:spPr bwMode="auto">
            <a:xfrm>
              <a:off x="3023" y="1585"/>
              <a:ext cx="276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600" smtClean="0">
                  <a:solidFill>
                    <a:srgbClr val="000000"/>
                  </a:solidFill>
                  <a:latin typeface="Garamond" panose="02020404030301010803" pitchFamily="18" charset="0"/>
                  <a:ea typeface="MS PGothic" panose="020B0600070205080204" pitchFamily="34" charset="-128"/>
                  <a:cs typeface="Times New Roman" panose="02020603050405020304" pitchFamily="18" charset="0"/>
                </a:rPr>
                <a:t>Amplification ions from the endplate @CEPC</a:t>
              </a:r>
              <a:endParaRPr lang="zh-CN" altLang="en-US" sz="1600" smtClean="0">
                <a:solidFill>
                  <a:srgbClr val="000000"/>
                </a:solidFill>
                <a:latin typeface="Garamond" panose="02020404030301010803" pitchFamily="18" charset="0"/>
                <a:ea typeface="MS PGothic" panose="020B0600070205080204" pitchFamily="34" charset="-128"/>
                <a:cs typeface="Times New Roman" panose="02020603050405020304" pitchFamily="18" charset="0"/>
              </a:endParaRPr>
            </a:p>
          </p:txBody>
        </p:sp>
        <p:grpSp>
          <p:nvGrpSpPr>
            <p:cNvPr id="11295" name="Group 633"/>
            <p:cNvGrpSpPr>
              <a:grpSpLocks/>
            </p:cNvGrpSpPr>
            <p:nvPr/>
          </p:nvGrpSpPr>
          <p:grpSpPr bwMode="auto">
            <a:xfrm rot="-5400000">
              <a:off x="3703" y="-502"/>
              <a:ext cx="1189" cy="2976"/>
              <a:chOff x="2006" y="442"/>
              <a:chExt cx="1189" cy="2976"/>
            </a:xfrm>
          </p:grpSpPr>
          <p:sp>
            <p:nvSpPr>
              <p:cNvPr id="11296" name="Rectangle 43"/>
              <p:cNvSpPr>
                <a:spLocks noChangeArrowheads="1"/>
              </p:cNvSpPr>
              <p:nvPr/>
            </p:nvSpPr>
            <p:spPr bwMode="auto">
              <a:xfrm rot="5400000">
                <a:off x="2982" y="786"/>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297" name="Rectangle 45"/>
              <p:cNvSpPr>
                <a:spLocks noChangeArrowheads="1"/>
              </p:cNvSpPr>
              <p:nvPr/>
            </p:nvSpPr>
            <p:spPr bwMode="auto">
              <a:xfrm rot="5400000">
                <a:off x="2982" y="816"/>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298" name="Rectangle 46"/>
              <p:cNvSpPr>
                <a:spLocks noChangeArrowheads="1"/>
              </p:cNvSpPr>
              <p:nvPr/>
            </p:nvSpPr>
            <p:spPr bwMode="auto">
              <a:xfrm rot="5400000">
                <a:off x="2983" y="80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299" name="Rectangle 49"/>
              <p:cNvSpPr>
                <a:spLocks noChangeArrowheads="1"/>
              </p:cNvSpPr>
              <p:nvPr/>
            </p:nvSpPr>
            <p:spPr bwMode="auto">
              <a:xfrm rot="5400000">
                <a:off x="2968" y="801"/>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00" name="Line 50"/>
              <p:cNvSpPr>
                <a:spLocks noChangeShapeType="1"/>
              </p:cNvSpPr>
              <p:nvPr/>
            </p:nvSpPr>
            <p:spPr bwMode="auto">
              <a:xfrm rot="5400000">
                <a:off x="2990" y="793"/>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01" name="Line 51"/>
              <p:cNvSpPr>
                <a:spLocks noChangeShapeType="1"/>
              </p:cNvSpPr>
              <p:nvPr/>
            </p:nvSpPr>
            <p:spPr bwMode="auto">
              <a:xfrm rot="5400000">
                <a:off x="2990" y="808"/>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02" name="Rectangle 66"/>
              <p:cNvSpPr>
                <a:spLocks noChangeArrowheads="1"/>
              </p:cNvSpPr>
              <p:nvPr/>
            </p:nvSpPr>
            <p:spPr bwMode="auto">
              <a:xfrm rot="5400000">
                <a:off x="2983" y="831"/>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03" name="Rectangle 68"/>
              <p:cNvSpPr>
                <a:spLocks noChangeArrowheads="1"/>
              </p:cNvSpPr>
              <p:nvPr/>
            </p:nvSpPr>
            <p:spPr bwMode="auto">
              <a:xfrm rot="5400000">
                <a:off x="2982" y="861"/>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04" name="Rectangle 69"/>
              <p:cNvSpPr>
                <a:spLocks noChangeArrowheads="1"/>
              </p:cNvSpPr>
              <p:nvPr/>
            </p:nvSpPr>
            <p:spPr bwMode="auto">
              <a:xfrm rot="5400000">
                <a:off x="2982" y="846"/>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05" name="Rectangle 72"/>
              <p:cNvSpPr>
                <a:spLocks noChangeArrowheads="1"/>
              </p:cNvSpPr>
              <p:nvPr/>
            </p:nvSpPr>
            <p:spPr bwMode="auto">
              <a:xfrm rot="5400000">
                <a:off x="2968" y="846"/>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06" name="Line 73"/>
              <p:cNvSpPr>
                <a:spLocks noChangeShapeType="1"/>
              </p:cNvSpPr>
              <p:nvPr/>
            </p:nvSpPr>
            <p:spPr bwMode="auto">
              <a:xfrm rot="5400000">
                <a:off x="2990" y="838"/>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07" name="Line 74"/>
              <p:cNvSpPr>
                <a:spLocks noChangeShapeType="1"/>
              </p:cNvSpPr>
              <p:nvPr/>
            </p:nvSpPr>
            <p:spPr bwMode="auto">
              <a:xfrm rot="5400000">
                <a:off x="2990" y="853"/>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08" name="Rectangle 78"/>
              <p:cNvSpPr>
                <a:spLocks noChangeArrowheads="1"/>
              </p:cNvSpPr>
              <p:nvPr/>
            </p:nvSpPr>
            <p:spPr bwMode="auto">
              <a:xfrm rot="5400000">
                <a:off x="2983" y="877"/>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09" name="Rectangle 80"/>
              <p:cNvSpPr>
                <a:spLocks noChangeArrowheads="1"/>
              </p:cNvSpPr>
              <p:nvPr/>
            </p:nvSpPr>
            <p:spPr bwMode="auto">
              <a:xfrm rot="5400000">
                <a:off x="2983" y="90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10" name="Rectangle 81"/>
              <p:cNvSpPr>
                <a:spLocks noChangeArrowheads="1"/>
              </p:cNvSpPr>
              <p:nvPr/>
            </p:nvSpPr>
            <p:spPr bwMode="auto">
              <a:xfrm rot="5400000">
                <a:off x="2982" y="89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11" name="Rectangle 84"/>
              <p:cNvSpPr>
                <a:spLocks noChangeArrowheads="1"/>
              </p:cNvSpPr>
              <p:nvPr/>
            </p:nvSpPr>
            <p:spPr bwMode="auto">
              <a:xfrm rot="5400000">
                <a:off x="2967" y="892"/>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12" name="Line 85"/>
              <p:cNvSpPr>
                <a:spLocks noChangeShapeType="1"/>
              </p:cNvSpPr>
              <p:nvPr/>
            </p:nvSpPr>
            <p:spPr bwMode="auto">
              <a:xfrm rot="5400000">
                <a:off x="2990" y="88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13" name="Line 86"/>
              <p:cNvSpPr>
                <a:spLocks noChangeShapeType="1"/>
              </p:cNvSpPr>
              <p:nvPr/>
            </p:nvSpPr>
            <p:spPr bwMode="auto">
              <a:xfrm rot="5400000">
                <a:off x="2990" y="89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14" name="Rectangle 90"/>
              <p:cNvSpPr>
                <a:spLocks noChangeArrowheads="1"/>
              </p:cNvSpPr>
              <p:nvPr/>
            </p:nvSpPr>
            <p:spPr bwMode="auto">
              <a:xfrm rot="5400000">
                <a:off x="2982" y="922"/>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15" name="Rectangle 92"/>
              <p:cNvSpPr>
                <a:spLocks noChangeArrowheads="1"/>
              </p:cNvSpPr>
              <p:nvPr/>
            </p:nvSpPr>
            <p:spPr bwMode="auto">
              <a:xfrm rot="5400000">
                <a:off x="2982" y="95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16" name="Rectangle 93"/>
              <p:cNvSpPr>
                <a:spLocks noChangeArrowheads="1"/>
              </p:cNvSpPr>
              <p:nvPr/>
            </p:nvSpPr>
            <p:spPr bwMode="auto">
              <a:xfrm rot="5400000">
                <a:off x="2983" y="93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17" name="Rectangle 96"/>
              <p:cNvSpPr>
                <a:spLocks noChangeArrowheads="1"/>
              </p:cNvSpPr>
              <p:nvPr/>
            </p:nvSpPr>
            <p:spPr bwMode="auto">
              <a:xfrm rot="5400000">
                <a:off x="2968" y="937"/>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18" name="Line 97"/>
              <p:cNvSpPr>
                <a:spLocks noChangeShapeType="1"/>
              </p:cNvSpPr>
              <p:nvPr/>
            </p:nvSpPr>
            <p:spPr bwMode="auto">
              <a:xfrm rot="5400000">
                <a:off x="2990" y="92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19" name="Line 98"/>
              <p:cNvSpPr>
                <a:spLocks noChangeShapeType="1"/>
              </p:cNvSpPr>
              <p:nvPr/>
            </p:nvSpPr>
            <p:spPr bwMode="auto">
              <a:xfrm rot="5400000">
                <a:off x="2990" y="94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20" name="Rectangle 102"/>
              <p:cNvSpPr>
                <a:spLocks noChangeArrowheads="1"/>
              </p:cNvSpPr>
              <p:nvPr/>
            </p:nvSpPr>
            <p:spPr bwMode="auto">
              <a:xfrm rot="5400000">
                <a:off x="2983" y="967"/>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21" name="Rectangle 104"/>
              <p:cNvSpPr>
                <a:spLocks noChangeArrowheads="1"/>
              </p:cNvSpPr>
              <p:nvPr/>
            </p:nvSpPr>
            <p:spPr bwMode="auto">
              <a:xfrm rot="5400000">
                <a:off x="2982" y="997"/>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22" name="Rectangle 105"/>
              <p:cNvSpPr>
                <a:spLocks noChangeArrowheads="1"/>
              </p:cNvSpPr>
              <p:nvPr/>
            </p:nvSpPr>
            <p:spPr bwMode="auto">
              <a:xfrm rot="5400000">
                <a:off x="2982" y="98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23" name="Rectangle 108"/>
              <p:cNvSpPr>
                <a:spLocks noChangeArrowheads="1"/>
              </p:cNvSpPr>
              <p:nvPr/>
            </p:nvSpPr>
            <p:spPr bwMode="auto">
              <a:xfrm rot="5400000">
                <a:off x="2968" y="982"/>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dist" eaLnBrk="1" fontAlgn="base" hangingPunct="1">
                  <a:spcBef>
                    <a:spcPct val="0"/>
                  </a:spcBef>
                  <a:spcAft>
                    <a:spcPct val="0"/>
                  </a:spcAft>
                </a:pPr>
                <a:endParaRPr lang="zh-CN" altLang="zh-CN" smtClean="0">
                  <a:solidFill>
                    <a:srgbClr val="000000"/>
                  </a:solidFill>
                </a:endParaRPr>
              </a:p>
            </p:txBody>
          </p:sp>
          <p:sp>
            <p:nvSpPr>
              <p:cNvPr id="11324" name="Line 109"/>
              <p:cNvSpPr>
                <a:spLocks noChangeShapeType="1"/>
              </p:cNvSpPr>
              <p:nvPr/>
            </p:nvSpPr>
            <p:spPr bwMode="auto">
              <a:xfrm rot="5400000">
                <a:off x="2990" y="97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25" name="Line 110"/>
              <p:cNvSpPr>
                <a:spLocks noChangeShapeType="1"/>
              </p:cNvSpPr>
              <p:nvPr/>
            </p:nvSpPr>
            <p:spPr bwMode="auto">
              <a:xfrm rot="5400000">
                <a:off x="2990" y="98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26" name="Rectangle 114"/>
              <p:cNvSpPr>
                <a:spLocks noChangeArrowheads="1"/>
              </p:cNvSpPr>
              <p:nvPr/>
            </p:nvSpPr>
            <p:spPr bwMode="auto">
              <a:xfrm rot="5400000">
                <a:off x="2982" y="1012"/>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27" name="Rectangle 116"/>
              <p:cNvSpPr>
                <a:spLocks noChangeArrowheads="1"/>
              </p:cNvSpPr>
              <p:nvPr/>
            </p:nvSpPr>
            <p:spPr bwMode="auto">
              <a:xfrm rot="5400000">
                <a:off x="2983" y="104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28" name="Rectangle 117"/>
              <p:cNvSpPr>
                <a:spLocks noChangeArrowheads="1"/>
              </p:cNvSpPr>
              <p:nvPr/>
            </p:nvSpPr>
            <p:spPr bwMode="auto">
              <a:xfrm rot="5400000">
                <a:off x="2982" y="102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29" name="Rectangle 120"/>
              <p:cNvSpPr>
                <a:spLocks noChangeArrowheads="1"/>
              </p:cNvSpPr>
              <p:nvPr/>
            </p:nvSpPr>
            <p:spPr bwMode="auto">
              <a:xfrm rot="5400000">
                <a:off x="2968" y="1027"/>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30" name="Line 121"/>
              <p:cNvSpPr>
                <a:spLocks noChangeShapeType="1"/>
              </p:cNvSpPr>
              <p:nvPr/>
            </p:nvSpPr>
            <p:spPr bwMode="auto">
              <a:xfrm rot="5400000">
                <a:off x="2990" y="102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31" name="Line 122"/>
              <p:cNvSpPr>
                <a:spLocks noChangeShapeType="1"/>
              </p:cNvSpPr>
              <p:nvPr/>
            </p:nvSpPr>
            <p:spPr bwMode="auto">
              <a:xfrm rot="5400000">
                <a:off x="2990" y="103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32" name="Rectangle 126"/>
              <p:cNvSpPr>
                <a:spLocks noChangeArrowheads="1"/>
              </p:cNvSpPr>
              <p:nvPr/>
            </p:nvSpPr>
            <p:spPr bwMode="auto">
              <a:xfrm rot="5400000">
                <a:off x="2982" y="1058"/>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33" name="Rectangle 128"/>
              <p:cNvSpPr>
                <a:spLocks noChangeArrowheads="1"/>
              </p:cNvSpPr>
              <p:nvPr/>
            </p:nvSpPr>
            <p:spPr bwMode="auto">
              <a:xfrm rot="5400000">
                <a:off x="2982" y="1088"/>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34" name="Rectangle 129"/>
              <p:cNvSpPr>
                <a:spLocks noChangeArrowheads="1"/>
              </p:cNvSpPr>
              <p:nvPr/>
            </p:nvSpPr>
            <p:spPr bwMode="auto">
              <a:xfrm rot="5400000">
                <a:off x="2983" y="107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35" name="Rectangle 132"/>
              <p:cNvSpPr>
                <a:spLocks noChangeArrowheads="1"/>
              </p:cNvSpPr>
              <p:nvPr/>
            </p:nvSpPr>
            <p:spPr bwMode="auto">
              <a:xfrm rot="5400000">
                <a:off x="2968" y="1073"/>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36" name="Line 133"/>
              <p:cNvSpPr>
                <a:spLocks noChangeShapeType="1"/>
              </p:cNvSpPr>
              <p:nvPr/>
            </p:nvSpPr>
            <p:spPr bwMode="auto">
              <a:xfrm rot="5400000">
                <a:off x="2990" y="1065"/>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37" name="Line 134"/>
              <p:cNvSpPr>
                <a:spLocks noChangeShapeType="1"/>
              </p:cNvSpPr>
              <p:nvPr/>
            </p:nvSpPr>
            <p:spPr bwMode="auto">
              <a:xfrm rot="5400000">
                <a:off x="2990" y="1080"/>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38" name="Rectangle 138"/>
              <p:cNvSpPr>
                <a:spLocks noChangeArrowheads="1"/>
              </p:cNvSpPr>
              <p:nvPr/>
            </p:nvSpPr>
            <p:spPr bwMode="auto">
              <a:xfrm rot="5400000">
                <a:off x="2983" y="1103"/>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39" name="Rectangle 140"/>
              <p:cNvSpPr>
                <a:spLocks noChangeArrowheads="1"/>
              </p:cNvSpPr>
              <p:nvPr/>
            </p:nvSpPr>
            <p:spPr bwMode="auto">
              <a:xfrm rot="5400000">
                <a:off x="2982" y="1133"/>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40" name="Rectangle 141"/>
              <p:cNvSpPr>
                <a:spLocks noChangeArrowheads="1"/>
              </p:cNvSpPr>
              <p:nvPr/>
            </p:nvSpPr>
            <p:spPr bwMode="auto">
              <a:xfrm rot="5400000">
                <a:off x="2982" y="1118"/>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41" name="Rectangle 144"/>
              <p:cNvSpPr>
                <a:spLocks noChangeArrowheads="1"/>
              </p:cNvSpPr>
              <p:nvPr/>
            </p:nvSpPr>
            <p:spPr bwMode="auto">
              <a:xfrm rot="5400000">
                <a:off x="2968" y="111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42" name="Line 145"/>
              <p:cNvSpPr>
                <a:spLocks noChangeShapeType="1"/>
              </p:cNvSpPr>
              <p:nvPr/>
            </p:nvSpPr>
            <p:spPr bwMode="auto">
              <a:xfrm rot="5400000">
                <a:off x="2990" y="1110"/>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43" name="Line 146"/>
              <p:cNvSpPr>
                <a:spLocks noChangeShapeType="1"/>
              </p:cNvSpPr>
              <p:nvPr/>
            </p:nvSpPr>
            <p:spPr bwMode="auto">
              <a:xfrm rot="5400000">
                <a:off x="2990" y="1125"/>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44" name="Rectangle 150"/>
              <p:cNvSpPr>
                <a:spLocks noChangeArrowheads="1"/>
              </p:cNvSpPr>
              <p:nvPr/>
            </p:nvSpPr>
            <p:spPr bwMode="auto">
              <a:xfrm rot="5400000">
                <a:off x="2982" y="1148"/>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45" name="Rectangle 152"/>
              <p:cNvSpPr>
                <a:spLocks noChangeArrowheads="1"/>
              </p:cNvSpPr>
              <p:nvPr/>
            </p:nvSpPr>
            <p:spPr bwMode="auto">
              <a:xfrm rot="5400000">
                <a:off x="2982" y="1178"/>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46" name="Rectangle 153"/>
              <p:cNvSpPr>
                <a:spLocks noChangeArrowheads="1"/>
              </p:cNvSpPr>
              <p:nvPr/>
            </p:nvSpPr>
            <p:spPr bwMode="auto">
              <a:xfrm rot="5400000">
                <a:off x="2983" y="116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47" name="Rectangle 156"/>
              <p:cNvSpPr>
                <a:spLocks noChangeArrowheads="1"/>
              </p:cNvSpPr>
              <p:nvPr/>
            </p:nvSpPr>
            <p:spPr bwMode="auto">
              <a:xfrm rot="5400000">
                <a:off x="2968" y="1163"/>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48" name="Line 157"/>
              <p:cNvSpPr>
                <a:spLocks noChangeShapeType="1"/>
              </p:cNvSpPr>
              <p:nvPr/>
            </p:nvSpPr>
            <p:spPr bwMode="auto">
              <a:xfrm rot="5400000">
                <a:off x="2990" y="115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49" name="Line 158"/>
              <p:cNvSpPr>
                <a:spLocks noChangeShapeType="1"/>
              </p:cNvSpPr>
              <p:nvPr/>
            </p:nvSpPr>
            <p:spPr bwMode="auto">
              <a:xfrm rot="5400000">
                <a:off x="2990" y="117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50" name="Rectangle 162"/>
              <p:cNvSpPr>
                <a:spLocks noChangeArrowheads="1"/>
              </p:cNvSpPr>
              <p:nvPr/>
            </p:nvSpPr>
            <p:spPr bwMode="auto">
              <a:xfrm rot="5400000">
                <a:off x="2982" y="1193"/>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51" name="Rectangle 164"/>
              <p:cNvSpPr>
                <a:spLocks noChangeArrowheads="1"/>
              </p:cNvSpPr>
              <p:nvPr/>
            </p:nvSpPr>
            <p:spPr bwMode="auto">
              <a:xfrm rot="5400000">
                <a:off x="2982" y="122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52" name="Rectangle 165"/>
              <p:cNvSpPr>
                <a:spLocks noChangeArrowheads="1"/>
              </p:cNvSpPr>
              <p:nvPr/>
            </p:nvSpPr>
            <p:spPr bwMode="auto">
              <a:xfrm rot="5400000">
                <a:off x="2983" y="120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53" name="Rectangle 168"/>
              <p:cNvSpPr>
                <a:spLocks noChangeArrowheads="1"/>
              </p:cNvSpPr>
              <p:nvPr/>
            </p:nvSpPr>
            <p:spPr bwMode="auto">
              <a:xfrm rot="5400000">
                <a:off x="2968" y="120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54" name="Line 169"/>
              <p:cNvSpPr>
                <a:spLocks noChangeShapeType="1"/>
              </p:cNvSpPr>
              <p:nvPr/>
            </p:nvSpPr>
            <p:spPr bwMode="auto">
              <a:xfrm rot="5400000">
                <a:off x="2990" y="120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55" name="Line 170"/>
              <p:cNvSpPr>
                <a:spLocks noChangeShapeType="1"/>
              </p:cNvSpPr>
              <p:nvPr/>
            </p:nvSpPr>
            <p:spPr bwMode="auto">
              <a:xfrm rot="5400000">
                <a:off x="2990" y="121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56" name="Rectangle 174"/>
              <p:cNvSpPr>
                <a:spLocks noChangeArrowheads="1"/>
              </p:cNvSpPr>
              <p:nvPr/>
            </p:nvSpPr>
            <p:spPr bwMode="auto">
              <a:xfrm rot="5400000">
                <a:off x="2983" y="1239"/>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57" name="Rectangle 176"/>
              <p:cNvSpPr>
                <a:spLocks noChangeArrowheads="1"/>
              </p:cNvSpPr>
              <p:nvPr/>
            </p:nvSpPr>
            <p:spPr bwMode="auto">
              <a:xfrm rot="5400000">
                <a:off x="2983" y="126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58" name="Rectangle 177"/>
              <p:cNvSpPr>
                <a:spLocks noChangeArrowheads="1"/>
              </p:cNvSpPr>
              <p:nvPr/>
            </p:nvSpPr>
            <p:spPr bwMode="auto">
              <a:xfrm rot="5400000">
                <a:off x="2982" y="1254"/>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59" name="Rectangle 180"/>
              <p:cNvSpPr>
                <a:spLocks noChangeArrowheads="1"/>
              </p:cNvSpPr>
              <p:nvPr/>
            </p:nvSpPr>
            <p:spPr bwMode="auto">
              <a:xfrm rot="5400000">
                <a:off x="2967" y="1254"/>
                <a:ext cx="45" cy="41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60" name="Line 181"/>
              <p:cNvSpPr>
                <a:spLocks noChangeShapeType="1"/>
              </p:cNvSpPr>
              <p:nvPr/>
            </p:nvSpPr>
            <p:spPr bwMode="auto">
              <a:xfrm rot="5400000">
                <a:off x="2990" y="1246"/>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61" name="Line 182"/>
              <p:cNvSpPr>
                <a:spLocks noChangeShapeType="1"/>
              </p:cNvSpPr>
              <p:nvPr/>
            </p:nvSpPr>
            <p:spPr bwMode="auto">
              <a:xfrm rot="5400000">
                <a:off x="2990" y="1261"/>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62" name="Rectangle 186"/>
              <p:cNvSpPr>
                <a:spLocks noChangeArrowheads="1"/>
              </p:cNvSpPr>
              <p:nvPr/>
            </p:nvSpPr>
            <p:spPr bwMode="auto">
              <a:xfrm rot="5400000">
                <a:off x="2982" y="1284"/>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63" name="Rectangle 188"/>
              <p:cNvSpPr>
                <a:spLocks noChangeArrowheads="1"/>
              </p:cNvSpPr>
              <p:nvPr/>
            </p:nvSpPr>
            <p:spPr bwMode="auto">
              <a:xfrm rot="5400000">
                <a:off x="2982" y="1314"/>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64" name="Rectangle 189"/>
              <p:cNvSpPr>
                <a:spLocks noChangeArrowheads="1"/>
              </p:cNvSpPr>
              <p:nvPr/>
            </p:nvSpPr>
            <p:spPr bwMode="auto">
              <a:xfrm rot="5400000">
                <a:off x="2983" y="129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65" name="Rectangle 192"/>
              <p:cNvSpPr>
                <a:spLocks noChangeArrowheads="1"/>
              </p:cNvSpPr>
              <p:nvPr/>
            </p:nvSpPr>
            <p:spPr bwMode="auto">
              <a:xfrm rot="5400000">
                <a:off x="2968" y="129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66" name="Line 193"/>
              <p:cNvSpPr>
                <a:spLocks noChangeShapeType="1"/>
              </p:cNvSpPr>
              <p:nvPr/>
            </p:nvSpPr>
            <p:spPr bwMode="auto">
              <a:xfrm rot="5400000">
                <a:off x="2990" y="1291"/>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67" name="Line 194"/>
              <p:cNvSpPr>
                <a:spLocks noChangeShapeType="1"/>
              </p:cNvSpPr>
              <p:nvPr/>
            </p:nvSpPr>
            <p:spPr bwMode="auto">
              <a:xfrm rot="5400000">
                <a:off x="2990" y="130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68" name="Rectangle 198"/>
              <p:cNvSpPr>
                <a:spLocks noChangeArrowheads="1"/>
              </p:cNvSpPr>
              <p:nvPr/>
            </p:nvSpPr>
            <p:spPr bwMode="auto">
              <a:xfrm rot="5400000">
                <a:off x="2982" y="1329"/>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69" name="Rectangle 200"/>
              <p:cNvSpPr>
                <a:spLocks noChangeArrowheads="1"/>
              </p:cNvSpPr>
              <p:nvPr/>
            </p:nvSpPr>
            <p:spPr bwMode="auto">
              <a:xfrm rot="5400000">
                <a:off x="2982" y="1359"/>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70" name="Rectangle 201"/>
              <p:cNvSpPr>
                <a:spLocks noChangeArrowheads="1"/>
              </p:cNvSpPr>
              <p:nvPr/>
            </p:nvSpPr>
            <p:spPr bwMode="auto">
              <a:xfrm rot="5400000">
                <a:off x="2984" y="1344"/>
                <a:ext cx="14"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71" name="Rectangle 204"/>
              <p:cNvSpPr>
                <a:spLocks noChangeArrowheads="1"/>
              </p:cNvSpPr>
              <p:nvPr/>
            </p:nvSpPr>
            <p:spPr bwMode="auto">
              <a:xfrm rot="5400000">
                <a:off x="2968" y="1344"/>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72" name="Line 205"/>
              <p:cNvSpPr>
                <a:spLocks noChangeShapeType="1"/>
              </p:cNvSpPr>
              <p:nvPr/>
            </p:nvSpPr>
            <p:spPr bwMode="auto">
              <a:xfrm rot="5400000">
                <a:off x="2990" y="133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73" name="Line 206"/>
              <p:cNvSpPr>
                <a:spLocks noChangeShapeType="1"/>
              </p:cNvSpPr>
              <p:nvPr/>
            </p:nvSpPr>
            <p:spPr bwMode="auto">
              <a:xfrm rot="5400000">
                <a:off x="2990" y="135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74" name="Rectangle 210"/>
              <p:cNvSpPr>
                <a:spLocks noChangeArrowheads="1"/>
              </p:cNvSpPr>
              <p:nvPr/>
            </p:nvSpPr>
            <p:spPr bwMode="auto">
              <a:xfrm rot="5400000">
                <a:off x="2982" y="1374"/>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75" name="Rectangle 212"/>
              <p:cNvSpPr>
                <a:spLocks noChangeArrowheads="1"/>
              </p:cNvSpPr>
              <p:nvPr/>
            </p:nvSpPr>
            <p:spPr bwMode="auto">
              <a:xfrm rot="5400000">
                <a:off x="2983" y="140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76" name="Rectangle 213"/>
              <p:cNvSpPr>
                <a:spLocks noChangeArrowheads="1"/>
              </p:cNvSpPr>
              <p:nvPr/>
            </p:nvSpPr>
            <p:spPr bwMode="auto">
              <a:xfrm rot="5400000">
                <a:off x="2982" y="139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77" name="Rectangle 216"/>
              <p:cNvSpPr>
                <a:spLocks noChangeArrowheads="1"/>
              </p:cNvSpPr>
              <p:nvPr/>
            </p:nvSpPr>
            <p:spPr bwMode="auto">
              <a:xfrm rot="5400000">
                <a:off x="2968" y="138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78" name="Line 217"/>
              <p:cNvSpPr>
                <a:spLocks noChangeShapeType="1"/>
              </p:cNvSpPr>
              <p:nvPr/>
            </p:nvSpPr>
            <p:spPr bwMode="auto">
              <a:xfrm rot="5400000">
                <a:off x="2990" y="138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79" name="Line 218"/>
              <p:cNvSpPr>
                <a:spLocks noChangeShapeType="1"/>
              </p:cNvSpPr>
              <p:nvPr/>
            </p:nvSpPr>
            <p:spPr bwMode="auto">
              <a:xfrm rot="5400000">
                <a:off x="2990" y="139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80" name="Rectangle 222"/>
              <p:cNvSpPr>
                <a:spLocks noChangeArrowheads="1"/>
              </p:cNvSpPr>
              <p:nvPr/>
            </p:nvSpPr>
            <p:spPr bwMode="auto">
              <a:xfrm rot="5400000">
                <a:off x="2982" y="1420"/>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81" name="Rectangle 224"/>
              <p:cNvSpPr>
                <a:spLocks noChangeArrowheads="1"/>
              </p:cNvSpPr>
              <p:nvPr/>
            </p:nvSpPr>
            <p:spPr bwMode="auto">
              <a:xfrm rot="5400000">
                <a:off x="2982" y="1450"/>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82" name="Rectangle 225"/>
              <p:cNvSpPr>
                <a:spLocks noChangeArrowheads="1"/>
              </p:cNvSpPr>
              <p:nvPr/>
            </p:nvSpPr>
            <p:spPr bwMode="auto">
              <a:xfrm rot="5400000">
                <a:off x="2983" y="143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83" name="Rectangle 228"/>
              <p:cNvSpPr>
                <a:spLocks noChangeArrowheads="1"/>
              </p:cNvSpPr>
              <p:nvPr/>
            </p:nvSpPr>
            <p:spPr bwMode="auto">
              <a:xfrm rot="5400000">
                <a:off x="2968" y="1435"/>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84" name="Line 229"/>
              <p:cNvSpPr>
                <a:spLocks noChangeShapeType="1"/>
              </p:cNvSpPr>
              <p:nvPr/>
            </p:nvSpPr>
            <p:spPr bwMode="auto">
              <a:xfrm rot="5400000">
                <a:off x="2990" y="1427"/>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85" name="Line 230"/>
              <p:cNvSpPr>
                <a:spLocks noChangeShapeType="1"/>
              </p:cNvSpPr>
              <p:nvPr/>
            </p:nvSpPr>
            <p:spPr bwMode="auto">
              <a:xfrm rot="5400000">
                <a:off x="2990" y="1442"/>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86" name="Rectangle 234"/>
              <p:cNvSpPr>
                <a:spLocks noChangeArrowheads="1"/>
              </p:cNvSpPr>
              <p:nvPr/>
            </p:nvSpPr>
            <p:spPr bwMode="auto">
              <a:xfrm rot="5400000">
                <a:off x="2983" y="1465"/>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87" name="Rectangle 236"/>
              <p:cNvSpPr>
                <a:spLocks noChangeArrowheads="1"/>
              </p:cNvSpPr>
              <p:nvPr/>
            </p:nvSpPr>
            <p:spPr bwMode="auto">
              <a:xfrm rot="5400000">
                <a:off x="2982" y="1495"/>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88" name="Rectangle 237"/>
              <p:cNvSpPr>
                <a:spLocks noChangeArrowheads="1"/>
              </p:cNvSpPr>
              <p:nvPr/>
            </p:nvSpPr>
            <p:spPr bwMode="auto">
              <a:xfrm rot="5400000">
                <a:off x="2982" y="1480"/>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89" name="Rectangle 240"/>
              <p:cNvSpPr>
                <a:spLocks noChangeArrowheads="1"/>
              </p:cNvSpPr>
              <p:nvPr/>
            </p:nvSpPr>
            <p:spPr bwMode="auto">
              <a:xfrm rot="5400000">
                <a:off x="2968" y="1480"/>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90" name="Line 241"/>
              <p:cNvSpPr>
                <a:spLocks noChangeShapeType="1"/>
              </p:cNvSpPr>
              <p:nvPr/>
            </p:nvSpPr>
            <p:spPr bwMode="auto">
              <a:xfrm rot="5400000">
                <a:off x="2990" y="1472"/>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91" name="Line 242"/>
              <p:cNvSpPr>
                <a:spLocks noChangeShapeType="1"/>
              </p:cNvSpPr>
              <p:nvPr/>
            </p:nvSpPr>
            <p:spPr bwMode="auto">
              <a:xfrm rot="5400000">
                <a:off x="2990" y="1487"/>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92" name="Rectangle 44"/>
              <p:cNvSpPr>
                <a:spLocks noChangeArrowheads="1"/>
              </p:cNvSpPr>
              <p:nvPr/>
            </p:nvSpPr>
            <p:spPr bwMode="auto">
              <a:xfrm rot="5400000">
                <a:off x="2439" y="786"/>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93" name="Rectangle 47"/>
              <p:cNvSpPr>
                <a:spLocks noChangeArrowheads="1"/>
              </p:cNvSpPr>
              <p:nvPr/>
            </p:nvSpPr>
            <p:spPr bwMode="auto">
              <a:xfrm rot="5400000">
                <a:off x="2439" y="81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94" name="Rectangle 48"/>
              <p:cNvSpPr>
                <a:spLocks noChangeArrowheads="1"/>
              </p:cNvSpPr>
              <p:nvPr/>
            </p:nvSpPr>
            <p:spPr bwMode="auto">
              <a:xfrm rot="5400000">
                <a:off x="2439" y="80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95" name="Rectangle 52"/>
              <p:cNvSpPr>
                <a:spLocks noChangeArrowheads="1"/>
              </p:cNvSpPr>
              <p:nvPr/>
            </p:nvSpPr>
            <p:spPr bwMode="auto">
              <a:xfrm rot="5400000">
                <a:off x="2424" y="801"/>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96" name="Line 53"/>
              <p:cNvSpPr>
                <a:spLocks noChangeShapeType="1"/>
              </p:cNvSpPr>
              <p:nvPr/>
            </p:nvSpPr>
            <p:spPr bwMode="auto">
              <a:xfrm rot="5400000">
                <a:off x="2447" y="79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97" name="Line 54"/>
              <p:cNvSpPr>
                <a:spLocks noChangeShapeType="1"/>
              </p:cNvSpPr>
              <p:nvPr/>
            </p:nvSpPr>
            <p:spPr bwMode="auto">
              <a:xfrm rot="5400000">
                <a:off x="2447" y="80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398" name="Rectangle 67"/>
              <p:cNvSpPr>
                <a:spLocks noChangeArrowheads="1"/>
              </p:cNvSpPr>
              <p:nvPr/>
            </p:nvSpPr>
            <p:spPr bwMode="auto">
              <a:xfrm rot="5400000">
                <a:off x="2439" y="832"/>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399" name="Rectangle 70"/>
              <p:cNvSpPr>
                <a:spLocks noChangeArrowheads="1"/>
              </p:cNvSpPr>
              <p:nvPr/>
            </p:nvSpPr>
            <p:spPr bwMode="auto">
              <a:xfrm rot="5400000">
                <a:off x="2439" y="86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00" name="Rectangle 71"/>
              <p:cNvSpPr>
                <a:spLocks noChangeArrowheads="1"/>
              </p:cNvSpPr>
              <p:nvPr/>
            </p:nvSpPr>
            <p:spPr bwMode="auto">
              <a:xfrm rot="5400000">
                <a:off x="2439" y="84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01" name="Rectangle 75"/>
              <p:cNvSpPr>
                <a:spLocks noChangeArrowheads="1"/>
              </p:cNvSpPr>
              <p:nvPr/>
            </p:nvSpPr>
            <p:spPr bwMode="auto">
              <a:xfrm rot="5400000">
                <a:off x="2424" y="847"/>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02" name="Line 76"/>
              <p:cNvSpPr>
                <a:spLocks noChangeShapeType="1"/>
              </p:cNvSpPr>
              <p:nvPr/>
            </p:nvSpPr>
            <p:spPr bwMode="auto">
              <a:xfrm rot="5400000">
                <a:off x="2447" y="83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03" name="Line 77"/>
              <p:cNvSpPr>
                <a:spLocks noChangeShapeType="1"/>
              </p:cNvSpPr>
              <p:nvPr/>
            </p:nvSpPr>
            <p:spPr bwMode="auto">
              <a:xfrm rot="5400000">
                <a:off x="2447" y="85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04" name="Rectangle 79"/>
              <p:cNvSpPr>
                <a:spLocks noChangeArrowheads="1"/>
              </p:cNvSpPr>
              <p:nvPr/>
            </p:nvSpPr>
            <p:spPr bwMode="auto">
              <a:xfrm rot="5400000">
                <a:off x="2439" y="877"/>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05" name="Rectangle 82"/>
              <p:cNvSpPr>
                <a:spLocks noChangeArrowheads="1"/>
              </p:cNvSpPr>
              <p:nvPr/>
            </p:nvSpPr>
            <p:spPr bwMode="auto">
              <a:xfrm rot="5400000">
                <a:off x="2439" y="907"/>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06" name="Rectangle 83"/>
              <p:cNvSpPr>
                <a:spLocks noChangeArrowheads="1"/>
              </p:cNvSpPr>
              <p:nvPr/>
            </p:nvSpPr>
            <p:spPr bwMode="auto">
              <a:xfrm rot="5400000">
                <a:off x="2439" y="89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07" name="Rectangle 87"/>
              <p:cNvSpPr>
                <a:spLocks noChangeArrowheads="1"/>
              </p:cNvSpPr>
              <p:nvPr/>
            </p:nvSpPr>
            <p:spPr bwMode="auto">
              <a:xfrm rot="5400000">
                <a:off x="2424" y="892"/>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08" name="Line 88"/>
              <p:cNvSpPr>
                <a:spLocks noChangeShapeType="1"/>
              </p:cNvSpPr>
              <p:nvPr/>
            </p:nvSpPr>
            <p:spPr bwMode="auto">
              <a:xfrm rot="5400000">
                <a:off x="2447" y="88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09" name="Line 89"/>
              <p:cNvSpPr>
                <a:spLocks noChangeShapeType="1"/>
              </p:cNvSpPr>
              <p:nvPr/>
            </p:nvSpPr>
            <p:spPr bwMode="auto">
              <a:xfrm rot="5400000">
                <a:off x="2447" y="89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10" name="Rectangle 91"/>
              <p:cNvSpPr>
                <a:spLocks noChangeArrowheads="1"/>
              </p:cNvSpPr>
              <p:nvPr/>
            </p:nvSpPr>
            <p:spPr bwMode="auto">
              <a:xfrm rot="5400000">
                <a:off x="2439" y="922"/>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11" name="Rectangle 94"/>
              <p:cNvSpPr>
                <a:spLocks noChangeArrowheads="1"/>
              </p:cNvSpPr>
              <p:nvPr/>
            </p:nvSpPr>
            <p:spPr bwMode="auto">
              <a:xfrm rot="5400000">
                <a:off x="2439" y="952"/>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12" name="Rectangle 95"/>
              <p:cNvSpPr>
                <a:spLocks noChangeArrowheads="1"/>
              </p:cNvSpPr>
              <p:nvPr/>
            </p:nvSpPr>
            <p:spPr bwMode="auto">
              <a:xfrm rot="5400000">
                <a:off x="2440" y="937"/>
                <a:ext cx="14"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13" name="Rectangle 99"/>
              <p:cNvSpPr>
                <a:spLocks noChangeArrowheads="1"/>
              </p:cNvSpPr>
              <p:nvPr/>
            </p:nvSpPr>
            <p:spPr bwMode="auto">
              <a:xfrm rot="5400000">
                <a:off x="2424" y="937"/>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14" name="Line 100"/>
              <p:cNvSpPr>
                <a:spLocks noChangeShapeType="1"/>
              </p:cNvSpPr>
              <p:nvPr/>
            </p:nvSpPr>
            <p:spPr bwMode="auto">
              <a:xfrm rot="5400000">
                <a:off x="2447" y="93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15" name="Line 101"/>
              <p:cNvSpPr>
                <a:spLocks noChangeShapeType="1"/>
              </p:cNvSpPr>
              <p:nvPr/>
            </p:nvSpPr>
            <p:spPr bwMode="auto">
              <a:xfrm rot="5400000">
                <a:off x="2447" y="94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16" name="Rectangle 103"/>
              <p:cNvSpPr>
                <a:spLocks noChangeArrowheads="1"/>
              </p:cNvSpPr>
              <p:nvPr/>
            </p:nvSpPr>
            <p:spPr bwMode="auto">
              <a:xfrm rot="5400000">
                <a:off x="2439" y="967"/>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17" name="Rectangle 106"/>
              <p:cNvSpPr>
                <a:spLocks noChangeArrowheads="1"/>
              </p:cNvSpPr>
              <p:nvPr/>
            </p:nvSpPr>
            <p:spPr bwMode="auto">
              <a:xfrm rot="5400000">
                <a:off x="2439" y="99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18" name="Rectangle 107"/>
              <p:cNvSpPr>
                <a:spLocks noChangeArrowheads="1"/>
              </p:cNvSpPr>
              <p:nvPr/>
            </p:nvSpPr>
            <p:spPr bwMode="auto">
              <a:xfrm rot="5400000">
                <a:off x="2439" y="98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19" name="Rectangle 111"/>
              <p:cNvSpPr>
                <a:spLocks noChangeArrowheads="1"/>
              </p:cNvSpPr>
              <p:nvPr/>
            </p:nvSpPr>
            <p:spPr bwMode="auto">
              <a:xfrm rot="5400000">
                <a:off x="2424" y="982"/>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20" name="Line 112"/>
              <p:cNvSpPr>
                <a:spLocks noChangeShapeType="1"/>
              </p:cNvSpPr>
              <p:nvPr/>
            </p:nvSpPr>
            <p:spPr bwMode="auto">
              <a:xfrm rot="5400000">
                <a:off x="2447" y="97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21" name="Line 113"/>
              <p:cNvSpPr>
                <a:spLocks noChangeShapeType="1"/>
              </p:cNvSpPr>
              <p:nvPr/>
            </p:nvSpPr>
            <p:spPr bwMode="auto">
              <a:xfrm rot="5400000">
                <a:off x="2447" y="99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22" name="Rectangle 115"/>
              <p:cNvSpPr>
                <a:spLocks noChangeArrowheads="1"/>
              </p:cNvSpPr>
              <p:nvPr/>
            </p:nvSpPr>
            <p:spPr bwMode="auto">
              <a:xfrm rot="5400000">
                <a:off x="2439" y="1013"/>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23" name="Rectangle 118"/>
              <p:cNvSpPr>
                <a:spLocks noChangeArrowheads="1"/>
              </p:cNvSpPr>
              <p:nvPr/>
            </p:nvSpPr>
            <p:spPr bwMode="auto">
              <a:xfrm rot="5400000">
                <a:off x="2439" y="104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24" name="Rectangle 119"/>
              <p:cNvSpPr>
                <a:spLocks noChangeArrowheads="1"/>
              </p:cNvSpPr>
              <p:nvPr/>
            </p:nvSpPr>
            <p:spPr bwMode="auto">
              <a:xfrm rot="5400000">
                <a:off x="2439" y="102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25" name="Rectangle 123"/>
              <p:cNvSpPr>
                <a:spLocks noChangeArrowheads="1"/>
              </p:cNvSpPr>
              <p:nvPr/>
            </p:nvSpPr>
            <p:spPr bwMode="auto">
              <a:xfrm rot="5400000">
                <a:off x="2424" y="1028"/>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26" name="Line 124"/>
              <p:cNvSpPr>
                <a:spLocks noChangeShapeType="1"/>
              </p:cNvSpPr>
              <p:nvPr/>
            </p:nvSpPr>
            <p:spPr bwMode="auto">
              <a:xfrm rot="5400000">
                <a:off x="2447" y="102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27" name="Line 125"/>
              <p:cNvSpPr>
                <a:spLocks noChangeShapeType="1"/>
              </p:cNvSpPr>
              <p:nvPr/>
            </p:nvSpPr>
            <p:spPr bwMode="auto">
              <a:xfrm rot="5400000">
                <a:off x="2447" y="103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28" name="Rectangle 127"/>
              <p:cNvSpPr>
                <a:spLocks noChangeArrowheads="1"/>
              </p:cNvSpPr>
              <p:nvPr/>
            </p:nvSpPr>
            <p:spPr bwMode="auto">
              <a:xfrm rot="5400000">
                <a:off x="2439" y="1058"/>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29" name="Rectangle 130"/>
              <p:cNvSpPr>
                <a:spLocks noChangeArrowheads="1"/>
              </p:cNvSpPr>
              <p:nvPr/>
            </p:nvSpPr>
            <p:spPr bwMode="auto">
              <a:xfrm rot="5400000">
                <a:off x="2439" y="1088"/>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30" name="Rectangle 131"/>
              <p:cNvSpPr>
                <a:spLocks noChangeArrowheads="1"/>
              </p:cNvSpPr>
              <p:nvPr/>
            </p:nvSpPr>
            <p:spPr bwMode="auto">
              <a:xfrm rot="5400000">
                <a:off x="2439" y="107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31" name="Rectangle 135"/>
              <p:cNvSpPr>
                <a:spLocks noChangeArrowheads="1"/>
              </p:cNvSpPr>
              <p:nvPr/>
            </p:nvSpPr>
            <p:spPr bwMode="auto">
              <a:xfrm rot="5400000">
                <a:off x="2424" y="1073"/>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32" name="Line 136"/>
              <p:cNvSpPr>
                <a:spLocks noChangeShapeType="1"/>
              </p:cNvSpPr>
              <p:nvPr/>
            </p:nvSpPr>
            <p:spPr bwMode="auto">
              <a:xfrm rot="5400000">
                <a:off x="2447" y="106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33" name="Line 137"/>
              <p:cNvSpPr>
                <a:spLocks noChangeShapeType="1"/>
              </p:cNvSpPr>
              <p:nvPr/>
            </p:nvSpPr>
            <p:spPr bwMode="auto">
              <a:xfrm rot="5400000">
                <a:off x="2447" y="108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34" name="Rectangle 139"/>
              <p:cNvSpPr>
                <a:spLocks noChangeArrowheads="1"/>
              </p:cNvSpPr>
              <p:nvPr/>
            </p:nvSpPr>
            <p:spPr bwMode="auto">
              <a:xfrm rot="5400000">
                <a:off x="2439" y="1103"/>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35" name="Rectangle 142"/>
              <p:cNvSpPr>
                <a:spLocks noChangeArrowheads="1"/>
              </p:cNvSpPr>
              <p:nvPr/>
            </p:nvSpPr>
            <p:spPr bwMode="auto">
              <a:xfrm rot="5400000">
                <a:off x="2439" y="113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36" name="Rectangle 143"/>
              <p:cNvSpPr>
                <a:spLocks noChangeArrowheads="1"/>
              </p:cNvSpPr>
              <p:nvPr/>
            </p:nvSpPr>
            <p:spPr bwMode="auto">
              <a:xfrm rot="5400000">
                <a:off x="2439" y="111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37" name="Rectangle 147"/>
              <p:cNvSpPr>
                <a:spLocks noChangeArrowheads="1"/>
              </p:cNvSpPr>
              <p:nvPr/>
            </p:nvSpPr>
            <p:spPr bwMode="auto">
              <a:xfrm rot="5400000">
                <a:off x="2424" y="111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38" name="Line 148"/>
              <p:cNvSpPr>
                <a:spLocks noChangeShapeType="1"/>
              </p:cNvSpPr>
              <p:nvPr/>
            </p:nvSpPr>
            <p:spPr bwMode="auto">
              <a:xfrm rot="5400000">
                <a:off x="2447" y="111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39" name="Line 149"/>
              <p:cNvSpPr>
                <a:spLocks noChangeShapeType="1"/>
              </p:cNvSpPr>
              <p:nvPr/>
            </p:nvSpPr>
            <p:spPr bwMode="auto">
              <a:xfrm rot="5400000">
                <a:off x="2447" y="112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40" name="Rectangle 151"/>
              <p:cNvSpPr>
                <a:spLocks noChangeArrowheads="1"/>
              </p:cNvSpPr>
              <p:nvPr/>
            </p:nvSpPr>
            <p:spPr bwMode="auto">
              <a:xfrm rot="5400000">
                <a:off x="2439" y="1149"/>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41" name="Rectangle 154"/>
              <p:cNvSpPr>
                <a:spLocks noChangeArrowheads="1"/>
              </p:cNvSpPr>
              <p:nvPr/>
            </p:nvSpPr>
            <p:spPr bwMode="auto">
              <a:xfrm rot="5400000">
                <a:off x="2439" y="117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42" name="Rectangle 155"/>
              <p:cNvSpPr>
                <a:spLocks noChangeArrowheads="1"/>
              </p:cNvSpPr>
              <p:nvPr/>
            </p:nvSpPr>
            <p:spPr bwMode="auto">
              <a:xfrm rot="5400000">
                <a:off x="2439" y="116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43" name="Rectangle 159"/>
              <p:cNvSpPr>
                <a:spLocks noChangeArrowheads="1"/>
              </p:cNvSpPr>
              <p:nvPr/>
            </p:nvSpPr>
            <p:spPr bwMode="auto">
              <a:xfrm rot="5400000">
                <a:off x="2424" y="1164"/>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44" name="Line 160"/>
              <p:cNvSpPr>
                <a:spLocks noChangeShapeType="1"/>
              </p:cNvSpPr>
              <p:nvPr/>
            </p:nvSpPr>
            <p:spPr bwMode="auto">
              <a:xfrm rot="5400000">
                <a:off x="2447" y="115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45" name="Line 161"/>
              <p:cNvSpPr>
                <a:spLocks noChangeShapeType="1"/>
              </p:cNvSpPr>
              <p:nvPr/>
            </p:nvSpPr>
            <p:spPr bwMode="auto">
              <a:xfrm rot="5400000">
                <a:off x="2447" y="117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46" name="Rectangle 163"/>
              <p:cNvSpPr>
                <a:spLocks noChangeArrowheads="1"/>
              </p:cNvSpPr>
              <p:nvPr/>
            </p:nvSpPr>
            <p:spPr bwMode="auto">
              <a:xfrm rot="5400000">
                <a:off x="2439" y="1194"/>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47" name="Rectangle 166"/>
              <p:cNvSpPr>
                <a:spLocks noChangeArrowheads="1"/>
              </p:cNvSpPr>
              <p:nvPr/>
            </p:nvSpPr>
            <p:spPr bwMode="auto">
              <a:xfrm rot="5400000">
                <a:off x="2439" y="122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48" name="Rectangle 167"/>
              <p:cNvSpPr>
                <a:spLocks noChangeArrowheads="1"/>
              </p:cNvSpPr>
              <p:nvPr/>
            </p:nvSpPr>
            <p:spPr bwMode="auto">
              <a:xfrm rot="5400000">
                <a:off x="2439" y="120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49" name="Rectangle 171"/>
              <p:cNvSpPr>
                <a:spLocks noChangeArrowheads="1"/>
              </p:cNvSpPr>
              <p:nvPr/>
            </p:nvSpPr>
            <p:spPr bwMode="auto">
              <a:xfrm rot="5400000">
                <a:off x="2424" y="1209"/>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50" name="Line 172"/>
              <p:cNvSpPr>
                <a:spLocks noChangeShapeType="1"/>
              </p:cNvSpPr>
              <p:nvPr/>
            </p:nvSpPr>
            <p:spPr bwMode="auto">
              <a:xfrm rot="5400000">
                <a:off x="2447" y="120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51" name="Line 173"/>
              <p:cNvSpPr>
                <a:spLocks noChangeShapeType="1"/>
              </p:cNvSpPr>
              <p:nvPr/>
            </p:nvSpPr>
            <p:spPr bwMode="auto">
              <a:xfrm rot="5400000">
                <a:off x="2447" y="121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52" name="Rectangle 175"/>
              <p:cNvSpPr>
                <a:spLocks noChangeArrowheads="1"/>
              </p:cNvSpPr>
              <p:nvPr/>
            </p:nvSpPr>
            <p:spPr bwMode="auto">
              <a:xfrm rot="5400000">
                <a:off x="2439" y="1239"/>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53" name="Rectangle 178"/>
              <p:cNvSpPr>
                <a:spLocks noChangeArrowheads="1"/>
              </p:cNvSpPr>
              <p:nvPr/>
            </p:nvSpPr>
            <p:spPr bwMode="auto">
              <a:xfrm rot="5400000">
                <a:off x="2439" y="1269"/>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54" name="Rectangle 179"/>
              <p:cNvSpPr>
                <a:spLocks noChangeArrowheads="1"/>
              </p:cNvSpPr>
              <p:nvPr/>
            </p:nvSpPr>
            <p:spPr bwMode="auto">
              <a:xfrm rot="5400000">
                <a:off x="2439" y="125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55" name="Rectangle 183"/>
              <p:cNvSpPr>
                <a:spLocks noChangeArrowheads="1"/>
              </p:cNvSpPr>
              <p:nvPr/>
            </p:nvSpPr>
            <p:spPr bwMode="auto">
              <a:xfrm rot="5400000">
                <a:off x="2424" y="1254"/>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56" name="Line 184"/>
              <p:cNvSpPr>
                <a:spLocks noChangeShapeType="1"/>
              </p:cNvSpPr>
              <p:nvPr/>
            </p:nvSpPr>
            <p:spPr bwMode="auto">
              <a:xfrm rot="5400000">
                <a:off x="2447" y="124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57" name="Line 185"/>
              <p:cNvSpPr>
                <a:spLocks noChangeShapeType="1"/>
              </p:cNvSpPr>
              <p:nvPr/>
            </p:nvSpPr>
            <p:spPr bwMode="auto">
              <a:xfrm rot="5400000">
                <a:off x="2447" y="126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58" name="Rectangle 187"/>
              <p:cNvSpPr>
                <a:spLocks noChangeArrowheads="1"/>
              </p:cNvSpPr>
              <p:nvPr/>
            </p:nvSpPr>
            <p:spPr bwMode="auto">
              <a:xfrm rot="5400000">
                <a:off x="2439" y="1284"/>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59" name="Rectangle 190"/>
              <p:cNvSpPr>
                <a:spLocks noChangeArrowheads="1"/>
              </p:cNvSpPr>
              <p:nvPr/>
            </p:nvSpPr>
            <p:spPr bwMode="auto">
              <a:xfrm rot="5400000">
                <a:off x="2439" y="131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60" name="Rectangle 191"/>
              <p:cNvSpPr>
                <a:spLocks noChangeArrowheads="1"/>
              </p:cNvSpPr>
              <p:nvPr/>
            </p:nvSpPr>
            <p:spPr bwMode="auto">
              <a:xfrm rot="5400000">
                <a:off x="2439" y="130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61" name="Rectangle 195"/>
              <p:cNvSpPr>
                <a:spLocks noChangeArrowheads="1"/>
              </p:cNvSpPr>
              <p:nvPr/>
            </p:nvSpPr>
            <p:spPr bwMode="auto">
              <a:xfrm rot="5400000">
                <a:off x="2424" y="129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62" name="Line 196"/>
              <p:cNvSpPr>
                <a:spLocks noChangeShapeType="1"/>
              </p:cNvSpPr>
              <p:nvPr/>
            </p:nvSpPr>
            <p:spPr bwMode="auto">
              <a:xfrm rot="5400000">
                <a:off x="2447" y="129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63" name="Line 197"/>
              <p:cNvSpPr>
                <a:spLocks noChangeShapeType="1"/>
              </p:cNvSpPr>
              <p:nvPr/>
            </p:nvSpPr>
            <p:spPr bwMode="auto">
              <a:xfrm rot="5400000">
                <a:off x="2447" y="130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64" name="Rectangle 199"/>
              <p:cNvSpPr>
                <a:spLocks noChangeArrowheads="1"/>
              </p:cNvSpPr>
              <p:nvPr/>
            </p:nvSpPr>
            <p:spPr bwMode="auto">
              <a:xfrm rot="5400000">
                <a:off x="2439" y="1330"/>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65" name="Rectangle 202"/>
              <p:cNvSpPr>
                <a:spLocks noChangeArrowheads="1"/>
              </p:cNvSpPr>
              <p:nvPr/>
            </p:nvSpPr>
            <p:spPr bwMode="auto">
              <a:xfrm rot="5400000">
                <a:off x="2439" y="136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66" name="Rectangle 203"/>
              <p:cNvSpPr>
                <a:spLocks noChangeArrowheads="1"/>
              </p:cNvSpPr>
              <p:nvPr/>
            </p:nvSpPr>
            <p:spPr bwMode="auto">
              <a:xfrm rot="5400000">
                <a:off x="2439" y="134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67" name="Rectangle 207"/>
              <p:cNvSpPr>
                <a:spLocks noChangeArrowheads="1"/>
              </p:cNvSpPr>
              <p:nvPr/>
            </p:nvSpPr>
            <p:spPr bwMode="auto">
              <a:xfrm rot="5400000">
                <a:off x="2424" y="1345"/>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68" name="Line 208"/>
              <p:cNvSpPr>
                <a:spLocks noChangeShapeType="1"/>
              </p:cNvSpPr>
              <p:nvPr/>
            </p:nvSpPr>
            <p:spPr bwMode="auto">
              <a:xfrm rot="5400000">
                <a:off x="2447" y="133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69" name="Line 209"/>
              <p:cNvSpPr>
                <a:spLocks noChangeShapeType="1"/>
              </p:cNvSpPr>
              <p:nvPr/>
            </p:nvSpPr>
            <p:spPr bwMode="auto">
              <a:xfrm rot="5400000">
                <a:off x="2447" y="135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70" name="Rectangle 211"/>
              <p:cNvSpPr>
                <a:spLocks noChangeArrowheads="1"/>
              </p:cNvSpPr>
              <p:nvPr/>
            </p:nvSpPr>
            <p:spPr bwMode="auto">
              <a:xfrm rot="5400000">
                <a:off x="2439" y="1375"/>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71" name="Rectangle 214"/>
              <p:cNvSpPr>
                <a:spLocks noChangeArrowheads="1"/>
              </p:cNvSpPr>
              <p:nvPr/>
            </p:nvSpPr>
            <p:spPr bwMode="auto">
              <a:xfrm rot="5400000">
                <a:off x="2439" y="140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72" name="Rectangle 215"/>
              <p:cNvSpPr>
                <a:spLocks noChangeArrowheads="1"/>
              </p:cNvSpPr>
              <p:nvPr/>
            </p:nvSpPr>
            <p:spPr bwMode="auto">
              <a:xfrm rot="5400000">
                <a:off x="2439" y="139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73" name="Rectangle 219"/>
              <p:cNvSpPr>
                <a:spLocks noChangeArrowheads="1"/>
              </p:cNvSpPr>
              <p:nvPr/>
            </p:nvSpPr>
            <p:spPr bwMode="auto">
              <a:xfrm rot="5400000">
                <a:off x="2424" y="1390"/>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74" name="Line 220"/>
              <p:cNvSpPr>
                <a:spLocks noChangeShapeType="1"/>
              </p:cNvSpPr>
              <p:nvPr/>
            </p:nvSpPr>
            <p:spPr bwMode="auto">
              <a:xfrm rot="5400000">
                <a:off x="2447" y="138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75" name="Line 221"/>
              <p:cNvSpPr>
                <a:spLocks noChangeShapeType="1"/>
              </p:cNvSpPr>
              <p:nvPr/>
            </p:nvSpPr>
            <p:spPr bwMode="auto">
              <a:xfrm rot="5400000">
                <a:off x="2447" y="139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76" name="Rectangle 223"/>
              <p:cNvSpPr>
                <a:spLocks noChangeArrowheads="1"/>
              </p:cNvSpPr>
              <p:nvPr/>
            </p:nvSpPr>
            <p:spPr bwMode="auto">
              <a:xfrm rot="5400000">
                <a:off x="2439" y="1420"/>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77" name="Rectangle 226"/>
              <p:cNvSpPr>
                <a:spLocks noChangeArrowheads="1"/>
              </p:cNvSpPr>
              <p:nvPr/>
            </p:nvSpPr>
            <p:spPr bwMode="auto">
              <a:xfrm rot="5400000">
                <a:off x="2439" y="145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78" name="Rectangle 227"/>
              <p:cNvSpPr>
                <a:spLocks noChangeArrowheads="1"/>
              </p:cNvSpPr>
              <p:nvPr/>
            </p:nvSpPr>
            <p:spPr bwMode="auto">
              <a:xfrm rot="5400000">
                <a:off x="2439" y="143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79" name="Rectangle 231"/>
              <p:cNvSpPr>
                <a:spLocks noChangeArrowheads="1"/>
              </p:cNvSpPr>
              <p:nvPr/>
            </p:nvSpPr>
            <p:spPr bwMode="auto">
              <a:xfrm rot="5400000">
                <a:off x="2424" y="1435"/>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80" name="Line 232"/>
              <p:cNvSpPr>
                <a:spLocks noChangeShapeType="1"/>
              </p:cNvSpPr>
              <p:nvPr/>
            </p:nvSpPr>
            <p:spPr bwMode="auto">
              <a:xfrm rot="5400000">
                <a:off x="2447" y="142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81" name="Line 233"/>
              <p:cNvSpPr>
                <a:spLocks noChangeShapeType="1"/>
              </p:cNvSpPr>
              <p:nvPr/>
            </p:nvSpPr>
            <p:spPr bwMode="auto">
              <a:xfrm rot="5400000">
                <a:off x="2447" y="144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82" name="Rectangle 235"/>
              <p:cNvSpPr>
                <a:spLocks noChangeArrowheads="1"/>
              </p:cNvSpPr>
              <p:nvPr/>
            </p:nvSpPr>
            <p:spPr bwMode="auto">
              <a:xfrm rot="5400000">
                <a:off x="2439" y="1465"/>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83" name="Rectangle 238"/>
              <p:cNvSpPr>
                <a:spLocks noChangeArrowheads="1"/>
              </p:cNvSpPr>
              <p:nvPr/>
            </p:nvSpPr>
            <p:spPr bwMode="auto">
              <a:xfrm rot="5400000">
                <a:off x="2439" y="149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84" name="Rectangle 239"/>
              <p:cNvSpPr>
                <a:spLocks noChangeArrowheads="1"/>
              </p:cNvSpPr>
              <p:nvPr/>
            </p:nvSpPr>
            <p:spPr bwMode="auto">
              <a:xfrm rot="5400000">
                <a:off x="2439" y="148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85" name="Rectangle 243"/>
              <p:cNvSpPr>
                <a:spLocks noChangeArrowheads="1"/>
              </p:cNvSpPr>
              <p:nvPr/>
            </p:nvSpPr>
            <p:spPr bwMode="auto">
              <a:xfrm rot="5400000">
                <a:off x="2424" y="1480"/>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86" name="Line 244"/>
              <p:cNvSpPr>
                <a:spLocks noChangeShapeType="1"/>
              </p:cNvSpPr>
              <p:nvPr/>
            </p:nvSpPr>
            <p:spPr bwMode="auto">
              <a:xfrm rot="5400000">
                <a:off x="2447" y="147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87" name="Line 245"/>
              <p:cNvSpPr>
                <a:spLocks noChangeShapeType="1"/>
              </p:cNvSpPr>
              <p:nvPr/>
            </p:nvSpPr>
            <p:spPr bwMode="auto">
              <a:xfrm rot="5400000">
                <a:off x="2447" y="148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88" name="Rectangle 246"/>
              <p:cNvSpPr>
                <a:spLocks noChangeArrowheads="1"/>
              </p:cNvSpPr>
              <p:nvPr/>
            </p:nvSpPr>
            <p:spPr bwMode="auto">
              <a:xfrm rot="5400000">
                <a:off x="2841" y="1556"/>
                <a:ext cx="25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srgbClr val="000000"/>
                    </a:solidFill>
                  </a:rPr>
                  <a:t>Ez</a:t>
                </a:r>
              </a:p>
            </p:txBody>
          </p:sp>
          <p:sp>
            <p:nvSpPr>
              <p:cNvPr id="11489" name="Line 247"/>
              <p:cNvSpPr>
                <a:spLocks noChangeShapeType="1"/>
              </p:cNvSpPr>
              <p:nvPr/>
            </p:nvSpPr>
            <p:spPr bwMode="auto">
              <a:xfrm rot="5400000" flipV="1">
                <a:off x="2856" y="2958"/>
                <a:ext cx="0"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90" name="Line 248"/>
              <p:cNvSpPr>
                <a:spLocks noChangeShapeType="1"/>
              </p:cNvSpPr>
              <p:nvPr/>
            </p:nvSpPr>
            <p:spPr bwMode="auto">
              <a:xfrm rot="5400000" flipH="1">
                <a:off x="2515" y="2889"/>
                <a:ext cx="41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91" name="Rectangle 249"/>
              <p:cNvSpPr>
                <a:spLocks noChangeArrowheads="1"/>
              </p:cNvSpPr>
              <p:nvPr/>
            </p:nvSpPr>
            <p:spPr bwMode="auto">
              <a:xfrm rot="5400000">
                <a:off x="2885" y="2874"/>
                <a:ext cx="17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srgbClr val="000000"/>
                    </a:solidFill>
                  </a:rPr>
                  <a:t>r</a:t>
                </a:r>
              </a:p>
            </p:txBody>
          </p:sp>
          <p:sp>
            <p:nvSpPr>
              <p:cNvPr id="11492" name="AutoShape 251"/>
              <p:cNvSpPr>
                <a:spLocks noChangeArrowheads="1"/>
              </p:cNvSpPr>
              <p:nvPr/>
            </p:nvSpPr>
            <p:spPr bwMode="auto">
              <a:xfrm rot="5400000">
                <a:off x="2900" y="1436"/>
                <a:ext cx="182" cy="45"/>
              </a:xfrm>
              <a:prstGeom prst="leftArrow">
                <a:avLst>
                  <a:gd name="adj1" fmla="val 50000"/>
                  <a:gd name="adj2" fmla="val 101111"/>
                </a:avLst>
              </a:prstGeom>
              <a:solidFill>
                <a:srgbClr val="FFFF00"/>
              </a:solidFill>
              <a:ln w="9525" algn="ctr">
                <a:solidFill>
                  <a:schemeClr val="tx1"/>
                </a:solidFill>
                <a:miter lim="800000"/>
                <a:headEnd/>
                <a:tailEnd/>
              </a:ln>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93" name="Rectangle 253"/>
              <p:cNvSpPr>
                <a:spLocks noChangeArrowheads="1"/>
              </p:cNvSpPr>
              <p:nvPr/>
            </p:nvSpPr>
            <p:spPr bwMode="auto">
              <a:xfrm rot="5400000">
                <a:off x="1858" y="3057"/>
                <a:ext cx="5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srgbClr val="000000"/>
                    </a:solidFill>
                  </a:rPr>
                  <a:t>1 trains</a:t>
                </a:r>
              </a:p>
            </p:txBody>
          </p:sp>
          <p:sp>
            <p:nvSpPr>
              <p:cNvPr id="11494" name="Line 254"/>
              <p:cNvSpPr>
                <a:spLocks noChangeShapeType="1"/>
              </p:cNvSpPr>
              <p:nvPr/>
            </p:nvSpPr>
            <p:spPr bwMode="auto">
              <a:xfrm rot="5400000" flipH="1">
                <a:off x="2244" y="802"/>
                <a:ext cx="227"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495" name="Rectangle 255"/>
              <p:cNvSpPr>
                <a:spLocks noChangeArrowheads="1"/>
              </p:cNvSpPr>
              <p:nvPr/>
            </p:nvSpPr>
            <p:spPr bwMode="auto">
              <a:xfrm rot="5400000">
                <a:off x="1726" y="738"/>
                <a:ext cx="80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srgbClr val="000000"/>
                    </a:solidFill>
                  </a:rPr>
                  <a:t>&gt;10000 trains</a:t>
                </a:r>
              </a:p>
            </p:txBody>
          </p:sp>
          <p:sp>
            <p:nvSpPr>
              <p:cNvPr id="11496" name="Rectangle 257"/>
              <p:cNvSpPr>
                <a:spLocks noChangeArrowheads="1"/>
              </p:cNvSpPr>
              <p:nvPr/>
            </p:nvSpPr>
            <p:spPr bwMode="auto">
              <a:xfrm rot="5400000">
                <a:off x="1781" y="2174"/>
                <a:ext cx="66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srgbClr val="000000"/>
                    </a:solidFill>
                  </a:rPr>
                  <a:t>…… trains</a:t>
                </a:r>
              </a:p>
            </p:txBody>
          </p:sp>
          <p:sp>
            <p:nvSpPr>
              <p:cNvPr id="11497" name="Rectangle 243"/>
              <p:cNvSpPr>
                <a:spLocks noChangeArrowheads="1"/>
              </p:cNvSpPr>
              <p:nvPr/>
            </p:nvSpPr>
            <p:spPr bwMode="auto">
              <a:xfrm rot="5400000">
                <a:off x="2631" y="913"/>
                <a:ext cx="181" cy="46"/>
              </a:xfrm>
              <a:prstGeom prst="rect">
                <a:avLst/>
              </a:prstGeom>
              <a:solidFill>
                <a:schemeClr val="accent1"/>
              </a:solidFill>
              <a:ln w="9525" algn="ctr">
                <a:solidFill>
                  <a:schemeClr val="tx1"/>
                </a:solidFill>
                <a:miter lim="800000"/>
                <a:headEnd/>
                <a:tailEnd/>
              </a:ln>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498" name="Rectangle 244"/>
              <p:cNvSpPr>
                <a:spLocks noChangeArrowheads="1"/>
              </p:cNvSpPr>
              <p:nvPr/>
            </p:nvSpPr>
            <p:spPr bwMode="auto">
              <a:xfrm rot="5400000">
                <a:off x="2688" y="783"/>
                <a:ext cx="22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400" smtClean="0">
                    <a:solidFill>
                      <a:srgbClr val="000000"/>
                    </a:solidFill>
                  </a:rPr>
                  <a:t>IP</a:t>
                </a:r>
              </a:p>
            </p:txBody>
          </p:sp>
          <p:sp>
            <p:nvSpPr>
              <p:cNvPr id="11499" name="Rectangle 250"/>
              <p:cNvSpPr>
                <a:spLocks noChangeArrowheads="1"/>
              </p:cNvSpPr>
              <p:nvPr/>
            </p:nvSpPr>
            <p:spPr bwMode="auto">
              <a:xfrm rot="5400000">
                <a:off x="2610" y="2580"/>
                <a:ext cx="18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srgbClr val="000000"/>
                    </a:solidFill>
                  </a:rPr>
                  <a:t>z</a:t>
                </a:r>
              </a:p>
            </p:txBody>
          </p:sp>
          <p:sp>
            <p:nvSpPr>
              <p:cNvPr id="11500" name="Line 252"/>
              <p:cNvSpPr>
                <a:spLocks noChangeShapeType="1"/>
              </p:cNvSpPr>
              <p:nvPr/>
            </p:nvSpPr>
            <p:spPr bwMode="auto">
              <a:xfrm rot="5400000">
                <a:off x="2256" y="3120"/>
                <a:ext cx="46"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01" name="Line 256"/>
              <p:cNvSpPr>
                <a:spLocks noChangeShapeType="1"/>
              </p:cNvSpPr>
              <p:nvPr/>
            </p:nvSpPr>
            <p:spPr bwMode="auto">
              <a:xfrm rot="5400000" flipH="1">
                <a:off x="2332" y="2231"/>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02" name="Rectangle 43"/>
              <p:cNvSpPr>
                <a:spLocks noChangeArrowheads="1"/>
              </p:cNvSpPr>
              <p:nvPr/>
            </p:nvSpPr>
            <p:spPr bwMode="auto">
              <a:xfrm rot="5400000">
                <a:off x="2982" y="1514"/>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03" name="Rectangle 45"/>
              <p:cNvSpPr>
                <a:spLocks noChangeArrowheads="1"/>
              </p:cNvSpPr>
              <p:nvPr/>
            </p:nvSpPr>
            <p:spPr bwMode="auto">
              <a:xfrm rot="5400000">
                <a:off x="2982" y="1544"/>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04" name="Rectangle 46"/>
              <p:cNvSpPr>
                <a:spLocks noChangeArrowheads="1"/>
              </p:cNvSpPr>
              <p:nvPr/>
            </p:nvSpPr>
            <p:spPr bwMode="auto">
              <a:xfrm rot="5400000">
                <a:off x="2983" y="152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05" name="Rectangle 49"/>
              <p:cNvSpPr>
                <a:spLocks noChangeArrowheads="1"/>
              </p:cNvSpPr>
              <p:nvPr/>
            </p:nvSpPr>
            <p:spPr bwMode="auto">
              <a:xfrm rot="5400000">
                <a:off x="2968" y="152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06" name="Line 50"/>
              <p:cNvSpPr>
                <a:spLocks noChangeShapeType="1"/>
              </p:cNvSpPr>
              <p:nvPr/>
            </p:nvSpPr>
            <p:spPr bwMode="auto">
              <a:xfrm rot="5400000">
                <a:off x="2990" y="1521"/>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07" name="Line 51"/>
              <p:cNvSpPr>
                <a:spLocks noChangeShapeType="1"/>
              </p:cNvSpPr>
              <p:nvPr/>
            </p:nvSpPr>
            <p:spPr bwMode="auto">
              <a:xfrm rot="5400000">
                <a:off x="2990" y="1536"/>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08" name="Rectangle 66"/>
              <p:cNvSpPr>
                <a:spLocks noChangeArrowheads="1"/>
              </p:cNvSpPr>
              <p:nvPr/>
            </p:nvSpPr>
            <p:spPr bwMode="auto">
              <a:xfrm rot="5400000">
                <a:off x="2982" y="1559"/>
                <a:ext cx="16"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09" name="Rectangle 68"/>
              <p:cNvSpPr>
                <a:spLocks noChangeArrowheads="1"/>
              </p:cNvSpPr>
              <p:nvPr/>
            </p:nvSpPr>
            <p:spPr bwMode="auto">
              <a:xfrm rot="5400000">
                <a:off x="2982" y="1590"/>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10" name="Rectangle 69"/>
              <p:cNvSpPr>
                <a:spLocks noChangeArrowheads="1"/>
              </p:cNvSpPr>
              <p:nvPr/>
            </p:nvSpPr>
            <p:spPr bwMode="auto">
              <a:xfrm rot="5400000">
                <a:off x="2983" y="157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11" name="Rectangle 72"/>
              <p:cNvSpPr>
                <a:spLocks noChangeArrowheads="1"/>
              </p:cNvSpPr>
              <p:nvPr/>
            </p:nvSpPr>
            <p:spPr bwMode="auto">
              <a:xfrm rot="5400000">
                <a:off x="2968" y="1574"/>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12" name="Line 73"/>
              <p:cNvSpPr>
                <a:spLocks noChangeShapeType="1"/>
              </p:cNvSpPr>
              <p:nvPr/>
            </p:nvSpPr>
            <p:spPr bwMode="auto">
              <a:xfrm rot="5400000">
                <a:off x="2990" y="1567"/>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13" name="Line 74"/>
              <p:cNvSpPr>
                <a:spLocks noChangeShapeType="1"/>
              </p:cNvSpPr>
              <p:nvPr/>
            </p:nvSpPr>
            <p:spPr bwMode="auto">
              <a:xfrm rot="5400000">
                <a:off x="2990" y="1582"/>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14" name="Rectangle 78"/>
              <p:cNvSpPr>
                <a:spLocks noChangeArrowheads="1"/>
              </p:cNvSpPr>
              <p:nvPr/>
            </p:nvSpPr>
            <p:spPr bwMode="auto">
              <a:xfrm rot="5400000">
                <a:off x="2983" y="1605"/>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15" name="Rectangle 80"/>
              <p:cNvSpPr>
                <a:spLocks noChangeArrowheads="1"/>
              </p:cNvSpPr>
              <p:nvPr/>
            </p:nvSpPr>
            <p:spPr bwMode="auto">
              <a:xfrm rot="5400000">
                <a:off x="2983" y="163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16" name="Rectangle 81"/>
              <p:cNvSpPr>
                <a:spLocks noChangeArrowheads="1"/>
              </p:cNvSpPr>
              <p:nvPr/>
            </p:nvSpPr>
            <p:spPr bwMode="auto">
              <a:xfrm rot="5400000">
                <a:off x="2982" y="162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17" name="Rectangle 84"/>
              <p:cNvSpPr>
                <a:spLocks noChangeArrowheads="1"/>
              </p:cNvSpPr>
              <p:nvPr/>
            </p:nvSpPr>
            <p:spPr bwMode="auto">
              <a:xfrm rot="5400000">
                <a:off x="2967" y="1620"/>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18" name="Line 85"/>
              <p:cNvSpPr>
                <a:spLocks noChangeShapeType="1"/>
              </p:cNvSpPr>
              <p:nvPr/>
            </p:nvSpPr>
            <p:spPr bwMode="auto">
              <a:xfrm rot="5400000">
                <a:off x="2990" y="161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19" name="Line 86"/>
              <p:cNvSpPr>
                <a:spLocks noChangeShapeType="1"/>
              </p:cNvSpPr>
              <p:nvPr/>
            </p:nvSpPr>
            <p:spPr bwMode="auto">
              <a:xfrm rot="5400000">
                <a:off x="2990" y="162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20" name="Rectangle 90"/>
              <p:cNvSpPr>
                <a:spLocks noChangeArrowheads="1"/>
              </p:cNvSpPr>
              <p:nvPr/>
            </p:nvSpPr>
            <p:spPr bwMode="auto">
              <a:xfrm rot="5400000">
                <a:off x="2982" y="1650"/>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21" name="Rectangle 92"/>
              <p:cNvSpPr>
                <a:spLocks noChangeArrowheads="1"/>
              </p:cNvSpPr>
              <p:nvPr/>
            </p:nvSpPr>
            <p:spPr bwMode="auto">
              <a:xfrm rot="5400000">
                <a:off x="2982" y="1680"/>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22" name="Rectangle 93"/>
              <p:cNvSpPr>
                <a:spLocks noChangeArrowheads="1"/>
              </p:cNvSpPr>
              <p:nvPr/>
            </p:nvSpPr>
            <p:spPr bwMode="auto">
              <a:xfrm rot="5400000">
                <a:off x="2983" y="166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23" name="Rectangle 96"/>
              <p:cNvSpPr>
                <a:spLocks noChangeArrowheads="1"/>
              </p:cNvSpPr>
              <p:nvPr/>
            </p:nvSpPr>
            <p:spPr bwMode="auto">
              <a:xfrm rot="5400000">
                <a:off x="2968" y="1665"/>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24" name="Line 97"/>
              <p:cNvSpPr>
                <a:spLocks noChangeShapeType="1"/>
              </p:cNvSpPr>
              <p:nvPr/>
            </p:nvSpPr>
            <p:spPr bwMode="auto">
              <a:xfrm rot="5400000">
                <a:off x="2990" y="165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25" name="Line 98"/>
              <p:cNvSpPr>
                <a:spLocks noChangeShapeType="1"/>
              </p:cNvSpPr>
              <p:nvPr/>
            </p:nvSpPr>
            <p:spPr bwMode="auto">
              <a:xfrm rot="5400000">
                <a:off x="2990" y="167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26" name="Rectangle 102"/>
              <p:cNvSpPr>
                <a:spLocks noChangeArrowheads="1"/>
              </p:cNvSpPr>
              <p:nvPr/>
            </p:nvSpPr>
            <p:spPr bwMode="auto">
              <a:xfrm rot="5400000">
                <a:off x="2982" y="1695"/>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27" name="Rectangle 104"/>
              <p:cNvSpPr>
                <a:spLocks noChangeArrowheads="1"/>
              </p:cNvSpPr>
              <p:nvPr/>
            </p:nvSpPr>
            <p:spPr bwMode="auto">
              <a:xfrm rot="5400000">
                <a:off x="2982" y="172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28" name="Rectangle 105"/>
              <p:cNvSpPr>
                <a:spLocks noChangeArrowheads="1"/>
              </p:cNvSpPr>
              <p:nvPr/>
            </p:nvSpPr>
            <p:spPr bwMode="auto">
              <a:xfrm rot="5400000">
                <a:off x="2983" y="171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29" name="Rectangle 108"/>
              <p:cNvSpPr>
                <a:spLocks noChangeArrowheads="1"/>
              </p:cNvSpPr>
              <p:nvPr/>
            </p:nvSpPr>
            <p:spPr bwMode="auto">
              <a:xfrm rot="5400000">
                <a:off x="2968" y="1710"/>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30" name="Line 109"/>
              <p:cNvSpPr>
                <a:spLocks noChangeShapeType="1"/>
              </p:cNvSpPr>
              <p:nvPr/>
            </p:nvSpPr>
            <p:spPr bwMode="auto">
              <a:xfrm rot="5400000">
                <a:off x="2990" y="170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31" name="Line 110"/>
              <p:cNvSpPr>
                <a:spLocks noChangeShapeType="1"/>
              </p:cNvSpPr>
              <p:nvPr/>
            </p:nvSpPr>
            <p:spPr bwMode="auto">
              <a:xfrm rot="5400000">
                <a:off x="2990" y="171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32" name="Rectangle 114"/>
              <p:cNvSpPr>
                <a:spLocks noChangeArrowheads="1"/>
              </p:cNvSpPr>
              <p:nvPr/>
            </p:nvSpPr>
            <p:spPr bwMode="auto">
              <a:xfrm rot="5400000">
                <a:off x="2983" y="1741"/>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33" name="Rectangle 116"/>
              <p:cNvSpPr>
                <a:spLocks noChangeArrowheads="1"/>
              </p:cNvSpPr>
              <p:nvPr/>
            </p:nvSpPr>
            <p:spPr bwMode="auto">
              <a:xfrm rot="5400000">
                <a:off x="2983" y="177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34" name="Rectangle 117"/>
              <p:cNvSpPr>
                <a:spLocks noChangeArrowheads="1"/>
              </p:cNvSpPr>
              <p:nvPr/>
            </p:nvSpPr>
            <p:spPr bwMode="auto">
              <a:xfrm rot="5400000">
                <a:off x="2982" y="175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35" name="Rectangle 120"/>
              <p:cNvSpPr>
                <a:spLocks noChangeArrowheads="1"/>
              </p:cNvSpPr>
              <p:nvPr/>
            </p:nvSpPr>
            <p:spPr bwMode="auto">
              <a:xfrm rot="5400000">
                <a:off x="2967" y="1756"/>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36" name="Line 121"/>
              <p:cNvSpPr>
                <a:spLocks noChangeShapeType="1"/>
              </p:cNvSpPr>
              <p:nvPr/>
            </p:nvSpPr>
            <p:spPr bwMode="auto">
              <a:xfrm rot="5400000">
                <a:off x="2990" y="174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37" name="Line 122"/>
              <p:cNvSpPr>
                <a:spLocks noChangeShapeType="1"/>
              </p:cNvSpPr>
              <p:nvPr/>
            </p:nvSpPr>
            <p:spPr bwMode="auto">
              <a:xfrm rot="5400000">
                <a:off x="2990" y="176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38" name="Rectangle 126"/>
              <p:cNvSpPr>
                <a:spLocks noChangeArrowheads="1"/>
              </p:cNvSpPr>
              <p:nvPr/>
            </p:nvSpPr>
            <p:spPr bwMode="auto">
              <a:xfrm rot="5400000">
                <a:off x="2982" y="1786"/>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39" name="Rectangle 128"/>
              <p:cNvSpPr>
                <a:spLocks noChangeArrowheads="1"/>
              </p:cNvSpPr>
              <p:nvPr/>
            </p:nvSpPr>
            <p:spPr bwMode="auto">
              <a:xfrm rot="5400000">
                <a:off x="2982" y="1816"/>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40" name="Rectangle 129"/>
              <p:cNvSpPr>
                <a:spLocks noChangeArrowheads="1"/>
              </p:cNvSpPr>
              <p:nvPr/>
            </p:nvSpPr>
            <p:spPr bwMode="auto">
              <a:xfrm rot="5400000">
                <a:off x="2983" y="180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41" name="Rectangle 132"/>
              <p:cNvSpPr>
                <a:spLocks noChangeArrowheads="1"/>
              </p:cNvSpPr>
              <p:nvPr/>
            </p:nvSpPr>
            <p:spPr bwMode="auto">
              <a:xfrm rot="5400000">
                <a:off x="2968" y="1801"/>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42" name="Line 133"/>
              <p:cNvSpPr>
                <a:spLocks noChangeShapeType="1"/>
              </p:cNvSpPr>
              <p:nvPr/>
            </p:nvSpPr>
            <p:spPr bwMode="auto">
              <a:xfrm rot="5400000">
                <a:off x="2990" y="1793"/>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43" name="Line 134"/>
              <p:cNvSpPr>
                <a:spLocks noChangeShapeType="1"/>
              </p:cNvSpPr>
              <p:nvPr/>
            </p:nvSpPr>
            <p:spPr bwMode="auto">
              <a:xfrm rot="5400000">
                <a:off x="2990" y="1808"/>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44" name="Rectangle 138"/>
              <p:cNvSpPr>
                <a:spLocks noChangeArrowheads="1"/>
              </p:cNvSpPr>
              <p:nvPr/>
            </p:nvSpPr>
            <p:spPr bwMode="auto">
              <a:xfrm rot="5400000">
                <a:off x="2982" y="1831"/>
                <a:ext cx="16"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45" name="Rectangle 140"/>
              <p:cNvSpPr>
                <a:spLocks noChangeArrowheads="1"/>
              </p:cNvSpPr>
              <p:nvPr/>
            </p:nvSpPr>
            <p:spPr bwMode="auto">
              <a:xfrm rot="5400000">
                <a:off x="2982" y="1862"/>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46" name="Rectangle 141"/>
              <p:cNvSpPr>
                <a:spLocks noChangeArrowheads="1"/>
              </p:cNvSpPr>
              <p:nvPr/>
            </p:nvSpPr>
            <p:spPr bwMode="auto">
              <a:xfrm rot="5400000">
                <a:off x="2983" y="184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47" name="Rectangle 144"/>
              <p:cNvSpPr>
                <a:spLocks noChangeArrowheads="1"/>
              </p:cNvSpPr>
              <p:nvPr/>
            </p:nvSpPr>
            <p:spPr bwMode="auto">
              <a:xfrm rot="5400000">
                <a:off x="2968" y="1846"/>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48" name="Line 145"/>
              <p:cNvSpPr>
                <a:spLocks noChangeShapeType="1"/>
              </p:cNvSpPr>
              <p:nvPr/>
            </p:nvSpPr>
            <p:spPr bwMode="auto">
              <a:xfrm rot="5400000">
                <a:off x="2990" y="1839"/>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49" name="Line 146"/>
              <p:cNvSpPr>
                <a:spLocks noChangeShapeType="1"/>
              </p:cNvSpPr>
              <p:nvPr/>
            </p:nvSpPr>
            <p:spPr bwMode="auto">
              <a:xfrm rot="5400000">
                <a:off x="2990" y="1854"/>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50" name="Rectangle 150"/>
              <p:cNvSpPr>
                <a:spLocks noChangeArrowheads="1"/>
              </p:cNvSpPr>
              <p:nvPr/>
            </p:nvSpPr>
            <p:spPr bwMode="auto">
              <a:xfrm rot="5400000">
                <a:off x="2983" y="1877"/>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51" name="Rectangle 152"/>
              <p:cNvSpPr>
                <a:spLocks noChangeArrowheads="1"/>
              </p:cNvSpPr>
              <p:nvPr/>
            </p:nvSpPr>
            <p:spPr bwMode="auto">
              <a:xfrm rot="5400000">
                <a:off x="2983" y="190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52" name="Rectangle 153"/>
              <p:cNvSpPr>
                <a:spLocks noChangeArrowheads="1"/>
              </p:cNvSpPr>
              <p:nvPr/>
            </p:nvSpPr>
            <p:spPr bwMode="auto">
              <a:xfrm rot="5400000">
                <a:off x="2982" y="189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53" name="Rectangle 156"/>
              <p:cNvSpPr>
                <a:spLocks noChangeArrowheads="1"/>
              </p:cNvSpPr>
              <p:nvPr/>
            </p:nvSpPr>
            <p:spPr bwMode="auto">
              <a:xfrm rot="5400000">
                <a:off x="2967" y="1892"/>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54" name="Line 157"/>
              <p:cNvSpPr>
                <a:spLocks noChangeShapeType="1"/>
              </p:cNvSpPr>
              <p:nvPr/>
            </p:nvSpPr>
            <p:spPr bwMode="auto">
              <a:xfrm rot="5400000">
                <a:off x="2990" y="188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55" name="Line 158"/>
              <p:cNvSpPr>
                <a:spLocks noChangeShapeType="1"/>
              </p:cNvSpPr>
              <p:nvPr/>
            </p:nvSpPr>
            <p:spPr bwMode="auto">
              <a:xfrm rot="5400000">
                <a:off x="2990" y="189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56" name="Rectangle 162"/>
              <p:cNvSpPr>
                <a:spLocks noChangeArrowheads="1"/>
              </p:cNvSpPr>
              <p:nvPr/>
            </p:nvSpPr>
            <p:spPr bwMode="auto">
              <a:xfrm rot="5400000">
                <a:off x="2982" y="1922"/>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57" name="Rectangle 164"/>
              <p:cNvSpPr>
                <a:spLocks noChangeArrowheads="1"/>
              </p:cNvSpPr>
              <p:nvPr/>
            </p:nvSpPr>
            <p:spPr bwMode="auto">
              <a:xfrm rot="5400000">
                <a:off x="2982" y="1952"/>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58" name="Rectangle 165"/>
              <p:cNvSpPr>
                <a:spLocks noChangeArrowheads="1"/>
              </p:cNvSpPr>
              <p:nvPr/>
            </p:nvSpPr>
            <p:spPr bwMode="auto">
              <a:xfrm rot="5400000">
                <a:off x="2983" y="193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59" name="Rectangle 168"/>
              <p:cNvSpPr>
                <a:spLocks noChangeArrowheads="1"/>
              </p:cNvSpPr>
              <p:nvPr/>
            </p:nvSpPr>
            <p:spPr bwMode="auto">
              <a:xfrm rot="5400000">
                <a:off x="2968" y="1937"/>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60" name="Line 169"/>
              <p:cNvSpPr>
                <a:spLocks noChangeShapeType="1"/>
              </p:cNvSpPr>
              <p:nvPr/>
            </p:nvSpPr>
            <p:spPr bwMode="auto">
              <a:xfrm rot="5400000">
                <a:off x="2990" y="192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61" name="Line 170"/>
              <p:cNvSpPr>
                <a:spLocks noChangeShapeType="1"/>
              </p:cNvSpPr>
              <p:nvPr/>
            </p:nvSpPr>
            <p:spPr bwMode="auto">
              <a:xfrm rot="5400000">
                <a:off x="2990" y="194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62" name="Rectangle 174"/>
              <p:cNvSpPr>
                <a:spLocks noChangeArrowheads="1"/>
              </p:cNvSpPr>
              <p:nvPr/>
            </p:nvSpPr>
            <p:spPr bwMode="auto">
              <a:xfrm rot="5400000">
                <a:off x="2982" y="1968"/>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63" name="Rectangle 176"/>
              <p:cNvSpPr>
                <a:spLocks noChangeArrowheads="1"/>
              </p:cNvSpPr>
              <p:nvPr/>
            </p:nvSpPr>
            <p:spPr bwMode="auto">
              <a:xfrm rot="5400000">
                <a:off x="2982" y="1998"/>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64" name="Rectangle 177"/>
              <p:cNvSpPr>
                <a:spLocks noChangeArrowheads="1"/>
              </p:cNvSpPr>
              <p:nvPr/>
            </p:nvSpPr>
            <p:spPr bwMode="auto">
              <a:xfrm rot="5400000">
                <a:off x="2983" y="198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65" name="Rectangle 180"/>
              <p:cNvSpPr>
                <a:spLocks noChangeArrowheads="1"/>
              </p:cNvSpPr>
              <p:nvPr/>
            </p:nvSpPr>
            <p:spPr bwMode="auto">
              <a:xfrm rot="5400000">
                <a:off x="2968" y="1983"/>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66" name="Line 181"/>
              <p:cNvSpPr>
                <a:spLocks noChangeShapeType="1"/>
              </p:cNvSpPr>
              <p:nvPr/>
            </p:nvSpPr>
            <p:spPr bwMode="auto">
              <a:xfrm rot="5400000">
                <a:off x="2990" y="1975"/>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67" name="Line 182"/>
              <p:cNvSpPr>
                <a:spLocks noChangeShapeType="1"/>
              </p:cNvSpPr>
              <p:nvPr/>
            </p:nvSpPr>
            <p:spPr bwMode="auto">
              <a:xfrm rot="5400000">
                <a:off x="2990" y="1990"/>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68" name="Rectangle 186"/>
              <p:cNvSpPr>
                <a:spLocks noChangeArrowheads="1"/>
              </p:cNvSpPr>
              <p:nvPr/>
            </p:nvSpPr>
            <p:spPr bwMode="auto">
              <a:xfrm rot="5400000">
                <a:off x="2983" y="2013"/>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69" name="Rectangle 188"/>
              <p:cNvSpPr>
                <a:spLocks noChangeArrowheads="1"/>
              </p:cNvSpPr>
              <p:nvPr/>
            </p:nvSpPr>
            <p:spPr bwMode="auto">
              <a:xfrm rot="5400000">
                <a:off x="2983" y="204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70" name="Rectangle 189"/>
              <p:cNvSpPr>
                <a:spLocks noChangeArrowheads="1"/>
              </p:cNvSpPr>
              <p:nvPr/>
            </p:nvSpPr>
            <p:spPr bwMode="auto">
              <a:xfrm rot="5400000">
                <a:off x="2982" y="2028"/>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71" name="Rectangle 192"/>
              <p:cNvSpPr>
                <a:spLocks noChangeArrowheads="1"/>
              </p:cNvSpPr>
              <p:nvPr/>
            </p:nvSpPr>
            <p:spPr bwMode="auto">
              <a:xfrm rot="5400000">
                <a:off x="2967" y="2028"/>
                <a:ext cx="45" cy="41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72" name="Line 193"/>
              <p:cNvSpPr>
                <a:spLocks noChangeShapeType="1"/>
              </p:cNvSpPr>
              <p:nvPr/>
            </p:nvSpPr>
            <p:spPr bwMode="auto">
              <a:xfrm rot="5400000">
                <a:off x="2990" y="2020"/>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73" name="Line 194"/>
              <p:cNvSpPr>
                <a:spLocks noChangeShapeType="1"/>
              </p:cNvSpPr>
              <p:nvPr/>
            </p:nvSpPr>
            <p:spPr bwMode="auto">
              <a:xfrm rot="5400000">
                <a:off x="2990" y="203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74" name="Rectangle 198"/>
              <p:cNvSpPr>
                <a:spLocks noChangeArrowheads="1"/>
              </p:cNvSpPr>
              <p:nvPr/>
            </p:nvSpPr>
            <p:spPr bwMode="auto">
              <a:xfrm rot="5400000">
                <a:off x="2982" y="2058"/>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75" name="Rectangle 200"/>
              <p:cNvSpPr>
                <a:spLocks noChangeArrowheads="1"/>
              </p:cNvSpPr>
              <p:nvPr/>
            </p:nvSpPr>
            <p:spPr bwMode="auto">
              <a:xfrm rot="5400000">
                <a:off x="2982" y="2088"/>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76" name="Rectangle 201"/>
              <p:cNvSpPr>
                <a:spLocks noChangeArrowheads="1"/>
              </p:cNvSpPr>
              <p:nvPr/>
            </p:nvSpPr>
            <p:spPr bwMode="auto">
              <a:xfrm rot="5400000">
                <a:off x="2983" y="207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77" name="Rectangle 204"/>
              <p:cNvSpPr>
                <a:spLocks noChangeArrowheads="1"/>
              </p:cNvSpPr>
              <p:nvPr/>
            </p:nvSpPr>
            <p:spPr bwMode="auto">
              <a:xfrm rot="5400000">
                <a:off x="2968" y="2073"/>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78" name="Line 205"/>
              <p:cNvSpPr>
                <a:spLocks noChangeShapeType="1"/>
              </p:cNvSpPr>
              <p:nvPr/>
            </p:nvSpPr>
            <p:spPr bwMode="auto">
              <a:xfrm rot="5400000">
                <a:off x="2990" y="206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79" name="Line 206"/>
              <p:cNvSpPr>
                <a:spLocks noChangeShapeType="1"/>
              </p:cNvSpPr>
              <p:nvPr/>
            </p:nvSpPr>
            <p:spPr bwMode="auto">
              <a:xfrm rot="5400000">
                <a:off x="2990" y="208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80" name="Rectangle 210"/>
              <p:cNvSpPr>
                <a:spLocks noChangeArrowheads="1"/>
              </p:cNvSpPr>
              <p:nvPr/>
            </p:nvSpPr>
            <p:spPr bwMode="auto">
              <a:xfrm rot="5400000">
                <a:off x="2982" y="2103"/>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81" name="Rectangle 212"/>
              <p:cNvSpPr>
                <a:spLocks noChangeArrowheads="1"/>
              </p:cNvSpPr>
              <p:nvPr/>
            </p:nvSpPr>
            <p:spPr bwMode="auto">
              <a:xfrm rot="5400000">
                <a:off x="2982" y="213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82" name="Rectangle 213"/>
              <p:cNvSpPr>
                <a:spLocks noChangeArrowheads="1"/>
              </p:cNvSpPr>
              <p:nvPr/>
            </p:nvSpPr>
            <p:spPr bwMode="auto">
              <a:xfrm rot="5400000">
                <a:off x="2983" y="211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83" name="Rectangle 216"/>
              <p:cNvSpPr>
                <a:spLocks noChangeArrowheads="1"/>
              </p:cNvSpPr>
              <p:nvPr/>
            </p:nvSpPr>
            <p:spPr bwMode="auto">
              <a:xfrm rot="5400000">
                <a:off x="2968" y="211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84" name="Line 217"/>
              <p:cNvSpPr>
                <a:spLocks noChangeShapeType="1"/>
              </p:cNvSpPr>
              <p:nvPr/>
            </p:nvSpPr>
            <p:spPr bwMode="auto">
              <a:xfrm rot="5400000">
                <a:off x="2990" y="211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85" name="Line 218"/>
              <p:cNvSpPr>
                <a:spLocks noChangeShapeType="1"/>
              </p:cNvSpPr>
              <p:nvPr/>
            </p:nvSpPr>
            <p:spPr bwMode="auto">
              <a:xfrm rot="5400000">
                <a:off x="2990" y="212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86" name="Rectangle 222"/>
              <p:cNvSpPr>
                <a:spLocks noChangeArrowheads="1"/>
              </p:cNvSpPr>
              <p:nvPr/>
            </p:nvSpPr>
            <p:spPr bwMode="auto">
              <a:xfrm rot="5400000">
                <a:off x="2983" y="2149"/>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87" name="Rectangle 224"/>
              <p:cNvSpPr>
                <a:spLocks noChangeArrowheads="1"/>
              </p:cNvSpPr>
              <p:nvPr/>
            </p:nvSpPr>
            <p:spPr bwMode="auto">
              <a:xfrm rot="5400000">
                <a:off x="2983" y="217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88" name="Rectangle 225"/>
              <p:cNvSpPr>
                <a:spLocks noChangeArrowheads="1"/>
              </p:cNvSpPr>
              <p:nvPr/>
            </p:nvSpPr>
            <p:spPr bwMode="auto">
              <a:xfrm rot="5400000">
                <a:off x="2982" y="2164"/>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89" name="Rectangle 228"/>
              <p:cNvSpPr>
                <a:spLocks noChangeArrowheads="1"/>
              </p:cNvSpPr>
              <p:nvPr/>
            </p:nvSpPr>
            <p:spPr bwMode="auto">
              <a:xfrm rot="5400000">
                <a:off x="2967" y="2164"/>
                <a:ext cx="45" cy="41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90" name="Line 229"/>
              <p:cNvSpPr>
                <a:spLocks noChangeShapeType="1"/>
              </p:cNvSpPr>
              <p:nvPr/>
            </p:nvSpPr>
            <p:spPr bwMode="auto">
              <a:xfrm rot="5400000">
                <a:off x="2990" y="2156"/>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91" name="Line 230"/>
              <p:cNvSpPr>
                <a:spLocks noChangeShapeType="1"/>
              </p:cNvSpPr>
              <p:nvPr/>
            </p:nvSpPr>
            <p:spPr bwMode="auto">
              <a:xfrm rot="5400000">
                <a:off x="2990" y="2171"/>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92" name="Rectangle 234"/>
              <p:cNvSpPr>
                <a:spLocks noChangeArrowheads="1"/>
              </p:cNvSpPr>
              <p:nvPr/>
            </p:nvSpPr>
            <p:spPr bwMode="auto">
              <a:xfrm rot="5400000">
                <a:off x="2982" y="2194"/>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93" name="Rectangle 236"/>
              <p:cNvSpPr>
                <a:spLocks noChangeArrowheads="1"/>
              </p:cNvSpPr>
              <p:nvPr/>
            </p:nvSpPr>
            <p:spPr bwMode="auto">
              <a:xfrm rot="5400000">
                <a:off x="2982" y="2224"/>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94" name="Rectangle 237"/>
              <p:cNvSpPr>
                <a:spLocks noChangeArrowheads="1"/>
              </p:cNvSpPr>
              <p:nvPr/>
            </p:nvSpPr>
            <p:spPr bwMode="auto">
              <a:xfrm rot="5400000">
                <a:off x="2983" y="220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95" name="Rectangle 240"/>
              <p:cNvSpPr>
                <a:spLocks noChangeArrowheads="1"/>
              </p:cNvSpPr>
              <p:nvPr/>
            </p:nvSpPr>
            <p:spPr bwMode="auto">
              <a:xfrm rot="5400000">
                <a:off x="2968" y="220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96" name="Line 241"/>
              <p:cNvSpPr>
                <a:spLocks noChangeShapeType="1"/>
              </p:cNvSpPr>
              <p:nvPr/>
            </p:nvSpPr>
            <p:spPr bwMode="auto">
              <a:xfrm rot="5400000">
                <a:off x="2990" y="2201"/>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97" name="Line 242"/>
              <p:cNvSpPr>
                <a:spLocks noChangeShapeType="1"/>
              </p:cNvSpPr>
              <p:nvPr/>
            </p:nvSpPr>
            <p:spPr bwMode="auto">
              <a:xfrm rot="5400000">
                <a:off x="2990" y="2216"/>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598" name="Rectangle 44"/>
              <p:cNvSpPr>
                <a:spLocks noChangeArrowheads="1"/>
              </p:cNvSpPr>
              <p:nvPr/>
            </p:nvSpPr>
            <p:spPr bwMode="auto">
              <a:xfrm rot="5400000">
                <a:off x="2439" y="1514"/>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599" name="Rectangle 47"/>
              <p:cNvSpPr>
                <a:spLocks noChangeArrowheads="1"/>
              </p:cNvSpPr>
              <p:nvPr/>
            </p:nvSpPr>
            <p:spPr bwMode="auto">
              <a:xfrm rot="5400000">
                <a:off x="2439" y="154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00" name="Rectangle 48"/>
              <p:cNvSpPr>
                <a:spLocks noChangeArrowheads="1"/>
              </p:cNvSpPr>
              <p:nvPr/>
            </p:nvSpPr>
            <p:spPr bwMode="auto">
              <a:xfrm rot="5400000">
                <a:off x="2439" y="153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01" name="Rectangle 52"/>
              <p:cNvSpPr>
                <a:spLocks noChangeArrowheads="1"/>
              </p:cNvSpPr>
              <p:nvPr/>
            </p:nvSpPr>
            <p:spPr bwMode="auto">
              <a:xfrm rot="5400000">
                <a:off x="2424" y="152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02" name="Line 53"/>
              <p:cNvSpPr>
                <a:spLocks noChangeShapeType="1"/>
              </p:cNvSpPr>
              <p:nvPr/>
            </p:nvSpPr>
            <p:spPr bwMode="auto">
              <a:xfrm rot="5400000">
                <a:off x="2447" y="152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03" name="Line 54"/>
              <p:cNvSpPr>
                <a:spLocks noChangeShapeType="1"/>
              </p:cNvSpPr>
              <p:nvPr/>
            </p:nvSpPr>
            <p:spPr bwMode="auto">
              <a:xfrm rot="5400000">
                <a:off x="2447" y="153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04" name="Rectangle 67"/>
              <p:cNvSpPr>
                <a:spLocks noChangeArrowheads="1"/>
              </p:cNvSpPr>
              <p:nvPr/>
            </p:nvSpPr>
            <p:spPr bwMode="auto">
              <a:xfrm rot="5400000">
                <a:off x="2439" y="1560"/>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05" name="Rectangle 70"/>
              <p:cNvSpPr>
                <a:spLocks noChangeArrowheads="1"/>
              </p:cNvSpPr>
              <p:nvPr/>
            </p:nvSpPr>
            <p:spPr bwMode="auto">
              <a:xfrm rot="5400000">
                <a:off x="2439" y="159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06" name="Rectangle 71"/>
              <p:cNvSpPr>
                <a:spLocks noChangeArrowheads="1"/>
              </p:cNvSpPr>
              <p:nvPr/>
            </p:nvSpPr>
            <p:spPr bwMode="auto">
              <a:xfrm rot="5400000">
                <a:off x="2439" y="157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07" name="Rectangle 75"/>
              <p:cNvSpPr>
                <a:spLocks noChangeArrowheads="1"/>
              </p:cNvSpPr>
              <p:nvPr/>
            </p:nvSpPr>
            <p:spPr bwMode="auto">
              <a:xfrm rot="5400000">
                <a:off x="2424" y="1575"/>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08" name="Line 76"/>
              <p:cNvSpPr>
                <a:spLocks noChangeShapeType="1"/>
              </p:cNvSpPr>
              <p:nvPr/>
            </p:nvSpPr>
            <p:spPr bwMode="auto">
              <a:xfrm rot="5400000">
                <a:off x="2447" y="156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09" name="Line 77"/>
              <p:cNvSpPr>
                <a:spLocks noChangeShapeType="1"/>
              </p:cNvSpPr>
              <p:nvPr/>
            </p:nvSpPr>
            <p:spPr bwMode="auto">
              <a:xfrm rot="5400000">
                <a:off x="2447" y="158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10" name="Rectangle 79"/>
              <p:cNvSpPr>
                <a:spLocks noChangeArrowheads="1"/>
              </p:cNvSpPr>
              <p:nvPr/>
            </p:nvSpPr>
            <p:spPr bwMode="auto">
              <a:xfrm rot="5400000">
                <a:off x="2439" y="1605"/>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11" name="Rectangle 82"/>
              <p:cNvSpPr>
                <a:spLocks noChangeArrowheads="1"/>
              </p:cNvSpPr>
              <p:nvPr/>
            </p:nvSpPr>
            <p:spPr bwMode="auto">
              <a:xfrm rot="5400000">
                <a:off x="2439" y="1635"/>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12" name="Rectangle 83"/>
              <p:cNvSpPr>
                <a:spLocks noChangeArrowheads="1"/>
              </p:cNvSpPr>
              <p:nvPr/>
            </p:nvSpPr>
            <p:spPr bwMode="auto">
              <a:xfrm rot="5400000">
                <a:off x="2439" y="162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13" name="Rectangle 87"/>
              <p:cNvSpPr>
                <a:spLocks noChangeArrowheads="1"/>
              </p:cNvSpPr>
              <p:nvPr/>
            </p:nvSpPr>
            <p:spPr bwMode="auto">
              <a:xfrm rot="5400000">
                <a:off x="2424" y="1620"/>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14" name="Line 88"/>
              <p:cNvSpPr>
                <a:spLocks noChangeShapeType="1"/>
              </p:cNvSpPr>
              <p:nvPr/>
            </p:nvSpPr>
            <p:spPr bwMode="auto">
              <a:xfrm rot="5400000">
                <a:off x="2447" y="161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15" name="Line 89"/>
              <p:cNvSpPr>
                <a:spLocks noChangeShapeType="1"/>
              </p:cNvSpPr>
              <p:nvPr/>
            </p:nvSpPr>
            <p:spPr bwMode="auto">
              <a:xfrm rot="5400000">
                <a:off x="2447" y="162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16" name="Rectangle 91"/>
              <p:cNvSpPr>
                <a:spLocks noChangeArrowheads="1"/>
              </p:cNvSpPr>
              <p:nvPr/>
            </p:nvSpPr>
            <p:spPr bwMode="auto">
              <a:xfrm rot="5400000">
                <a:off x="2439" y="1650"/>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17" name="Rectangle 94"/>
              <p:cNvSpPr>
                <a:spLocks noChangeArrowheads="1"/>
              </p:cNvSpPr>
              <p:nvPr/>
            </p:nvSpPr>
            <p:spPr bwMode="auto">
              <a:xfrm rot="5400000">
                <a:off x="2439" y="168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18" name="Rectangle 95"/>
              <p:cNvSpPr>
                <a:spLocks noChangeArrowheads="1"/>
              </p:cNvSpPr>
              <p:nvPr/>
            </p:nvSpPr>
            <p:spPr bwMode="auto">
              <a:xfrm rot="5400000">
                <a:off x="2439" y="166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19" name="Rectangle 99"/>
              <p:cNvSpPr>
                <a:spLocks noChangeArrowheads="1"/>
              </p:cNvSpPr>
              <p:nvPr/>
            </p:nvSpPr>
            <p:spPr bwMode="auto">
              <a:xfrm rot="5400000">
                <a:off x="2424" y="1665"/>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20" name="Line 100"/>
              <p:cNvSpPr>
                <a:spLocks noChangeShapeType="1"/>
              </p:cNvSpPr>
              <p:nvPr/>
            </p:nvSpPr>
            <p:spPr bwMode="auto">
              <a:xfrm rot="5400000">
                <a:off x="2447" y="165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21" name="Line 101"/>
              <p:cNvSpPr>
                <a:spLocks noChangeShapeType="1"/>
              </p:cNvSpPr>
              <p:nvPr/>
            </p:nvSpPr>
            <p:spPr bwMode="auto">
              <a:xfrm rot="5400000">
                <a:off x="2447" y="167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22" name="Rectangle 103"/>
              <p:cNvSpPr>
                <a:spLocks noChangeArrowheads="1"/>
              </p:cNvSpPr>
              <p:nvPr/>
            </p:nvSpPr>
            <p:spPr bwMode="auto">
              <a:xfrm rot="5400000">
                <a:off x="2439" y="1696"/>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23" name="Rectangle 106"/>
              <p:cNvSpPr>
                <a:spLocks noChangeArrowheads="1"/>
              </p:cNvSpPr>
              <p:nvPr/>
            </p:nvSpPr>
            <p:spPr bwMode="auto">
              <a:xfrm rot="5400000">
                <a:off x="2439" y="172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24" name="Rectangle 107"/>
              <p:cNvSpPr>
                <a:spLocks noChangeArrowheads="1"/>
              </p:cNvSpPr>
              <p:nvPr/>
            </p:nvSpPr>
            <p:spPr bwMode="auto">
              <a:xfrm rot="5400000">
                <a:off x="2439" y="171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25" name="Rectangle 111"/>
              <p:cNvSpPr>
                <a:spLocks noChangeArrowheads="1"/>
              </p:cNvSpPr>
              <p:nvPr/>
            </p:nvSpPr>
            <p:spPr bwMode="auto">
              <a:xfrm rot="5400000">
                <a:off x="2424" y="1711"/>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26" name="Line 112"/>
              <p:cNvSpPr>
                <a:spLocks noChangeShapeType="1"/>
              </p:cNvSpPr>
              <p:nvPr/>
            </p:nvSpPr>
            <p:spPr bwMode="auto">
              <a:xfrm rot="5400000">
                <a:off x="2447" y="170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27" name="Line 113"/>
              <p:cNvSpPr>
                <a:spLocks noChangeShapeType="1"/>
              </p:cNvSpPr>
              <p:nvPr/>
            </p:nvSpPr>
            <p:spPr bwMode="auto">
              <a:xfrm rot="5400000">
                <a:off x="2447" y="171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28" name="Rectangle 115"/>
              <p:cNvSpPr>
                <a:spLocks noChangeArrowheads="1"/>
              </p:cNvSpPr>
              <p:nvPr/>
            </p:nvSpPr>
            <p:spPr bwMode="auto">
              <a:xfrm rot="5400000">
                <a:off x="2439" y="1741"/>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29" name="Rectangle 118"/>
              <p:cNvSpPr>
                <a:spLocks noChangeArrowheads="1"/>
              </p:cNvSpPr>
              <p:nvPr/>
            </p:nvSpPr>
            <p:spPr bwMode="auto">
              <a:xfrm rot="5400000">
                <a:off x="2439" y="177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30" name="Rectangle 119"/>
              <p:cNvSpPr>
                <a:spLocks noChangeArrowheads="1"/>
              </p:cNvSpPr>
              <p:nvPr/>
            </p:nvSpPr>
            <p:spPr bwMode="auto">
              <a:xfrm rot="5400000">
                <a:off x="2439" y="175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31" name="Rectangle 123"/>
              <p:cNvSpPr>
                <a:spLocks noChangeArrowheads="1"/>
              </p:cNvSpPr>
              <p:nvPr/>
            </p:nvSpPr>
            <p:spPr bwMode="auto">
              <a:xfrm rot="5400000">
                <a:off x="2424" y="1756"/>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32" name="Line 124"/>
              <p:cNvSpPr>
                <a:spLocks noChangeShapeType="1"/>
              </p:cNvSpPr>
              <p:nvPr/>
            </p:nvSpPr>
            <p:spPr bwMode="auto">
              <a:xfrm rot="5400000">
                <a:off x="2447" y="174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33" name="Line 125"/>
              <p:cNvSpPr>
                <a:spLocks noChangeShapeType="1"/>
              </p:cNvSpPr>
              <p:nvPr/>
            </p:nvSpPr>
            <p:spPr bwMode="auto">
              <a:xfrm rot="5400000">
                <a:off x="2447" y="176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34" name="Rectangle 127"/>
              <p:cNvSpPr>
                <a:spLocks noChangeArrowheads="1"/>
              </p:cNvSpPr>
              <p:nvPr/>
            </p:nvSpPr>
            <p:spPr bwMode="auto">
              <a:xfrm rot="5400000">
                <a:off x="2439" y="1786"/>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35" name="Rectangle 130"/>
              <p:cNvSpPr>
                <a:spLocks noChangeArrowheads="1"/>
              </p:cNvSpPr>
              <p:nvPr/>
            </p:nvSpPr>
            <p:spPr bwMode="auto">
              <a:xfrm rot="5400000">
                <a:off x="2439" y="181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36" name="Rectangle 131"/>
              <p:cNvSpPr>
                <a:spLocks noChangeArrowheads="1"/>
              </p:cNvSpPr>
              <p:nvPr/>
            </p:nvSpPr>
            <p:spPr bwMode="auto">
              <a:xfrm rot="5400000">
                <a:off x="2439" y="180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37" name="Rectangle 135"/>
              <p:cNvSpPr>
                <a:spLocks noChangeArrowheads="1"/>
              </p:cNvSpPr>
              <p:nvPr/>
            </p:nvSpPr>
            <p:spPr bwMode="auto">
              <a:xfrm rot="5400000">
                <a:off x="2424" y="1801"/>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38" name="Line 136"/>
              <p:cNvSpPr>
                <a:spLocks noChangeShapeType="1"/>
              </p:cNvSpPr>
              <p:nvPr/>
            </p:nvSpPr>
            <p:spPr bwMode="auto">
              <a:xfrm rot="5400000">
                <a:off x="2447" y="179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39" name="Line 137"/>
              <p:cNvSpPr>
                <a:spLocks noChangeShapeType="1"/>
              </p:cNvSpPr>
              <p:nvPr/>
            </p:nvSpPr>
            <p:spPr bwMode="auto">
              <a:xfrm rot="5400000">
                <a:off x="2447" y="180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40" name="Rectangle 139"/>
              <p:cNvSpPr>
                <a:spLocks noChangeArrowheads="1"/>
              </p:cNvSpPr>
              <p:nvPr/>
            </p:nvSpPr>
            <p:spPr bwMode="auto">
              <a:xfrm rot="5400000">
                <a:off x="2439" y="1832"/>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41" name="Rectangle 142"/>
              <p:cNvSpPr>
                <a:spLocks noChangeArrowheads="1"/>
              </p:cNvSpPr>
              <p:nvPr/>
            </p:nvSpPr>
            <p:spPr bwMode="auto">
              <a:xfrm rot="5400000">
                <a:off x="2439" y="186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42" name="Rectangle 143"/>
              <p:cNvSpPr>
                <a:spLocks noChangeArrowheads="1"/>
              </p:cNvSpPr>
              <p:nvPr/>
            </p:nvSpPr>
            <p:spPr bwMode="auto">
              <a:xfrm rot="5400000">
                <a:off x="2439" y="184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43" name="Rectangle 147"/>
              <p:cNvSpPr>
                <a:spLocks noChangeArrowheads="1"/>
              </p:cNvSpPr>
              <p:nvPr/>
            </p:nvSpPr>
            <p:spPr bwMode="auto">
              <a:xfrm rot="5400000">
                <a:off x="2424" y="1847"/>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44" name="Line 148"/>
              <p:cNvSpPr>
                <a:spLocks noChangeShapeType="1"/>
              </p:cNvSpPr>
              <p:nvPr/>
            </p:nvSpPr>
            <p:spPr bwMode="auto">
              <a:xfrm rot="5400000">
                <a:off x="2447" y="183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45" name="Line 149"/>
              <p:cNvSpPr>
                <a:spLocks noChangeShapeType="1"/>
              </p:cNvSpPr>
              <p:nvPr/>
            </p:nvSpPr>
            <p:spPr bwMode="auto">
              <a:xfrm rot="5400000">
                <a:off x="2447" y="185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46" name="Rectangle 151"/>
              <p:cNvSpPr>
                <a:spLocks noChangeArrowheads="1"/>
              </p:cNvSpPr>
              <p:nvPr/>
            </p:nvSpPr>
            <p:spPr bwMode="auto">
              <a:xfrm rot="5400000">
                <a:off x="2439" y="1877"/>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47" name="Rectangle 154"/>
              <p:cNvSpPr>
                <a:spLocks noChangeArrowheads="1"/>
              </p:cNvSpPr>
              <p:nvPr/>
            </p:nvSpPr>
            <p:spPr bwMode="auto">
              <a:xfrm rot="5400000">
                <a:off x="2439" y="1907"/>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48" name="Rectangle 155"/>
              <p:cNvSpPr>
                <a:spLocks noChangeArrowheads="1"/>
              </p:cNvSpPr>
              <p:nvPr/>
            </p:nvSpPr>
            <p:spPr bwMode="auto">
              <a:xfrm rot="5400000">
                <a:off x="2439" y="189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49" name="Rectangle 159"/>
              <p:cNvSpPr>
                <a:spLocks noChangeArrowheads="1"/>
              </p:cNvSpPr>
              <p:nvPr/>
            </p:nvSpPr>
            <p:spPr bwMode="auto">
              <a:xfrm rot="5400000">
                <a:off x="2424" y="1892"/>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50" name="Line 160"/>
              <p:cNvSpPr>
                <a:spLocks noChangeShapeType="1"/>
              </p:cNvSpPr>
              <p:nvPr/>
            </p:nvSpPr>
            <p:spPr bwMode="auto">
              <a:xfrm rot="5400000">
                <a:off x="2447" y="188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51" name="Line 161"/>
              <p:cNvSpPr>
                <a:spLocks noChangeShapeType="1"/>
              </p:cNvSpPr>
              <p:nvPr/>
            </p:nvSpPr>
            <p:spPr bwMode="auto">
              <a:xfrm rot="5400000">
                <a:off x="2447" y="189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52" name="Rectangle 163"/>
              <p:cNvSpPr>
                <a:spLocks noChangeArrowheads="1"/>
              </p:cNvSpPr>
              <p:nvPr/>
            </p:nvSpPr>
            <p:spPr bwMode="auto">
              <a:xfrm rot="5400000">
                <a:off x="2439" y="1922"/>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53" name="Rectangle 166"/>
              <p:cNvSpPr>
                <a:spLocks noChangeArrowheads="1"/>
              </p:cNvSpPr>
              <p:nvPr/>
            </p:nvSpPr>
            <p:spPr bwMode="auto">
              <a:xfrm rot="5400000">
                <a:off x="2439" y="195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54" name="Rectangle 167"/>
              <p:cNvSpPr>
                <a:spLocks noChangeArrowheads="1"/>
              </p:cNvSpPr>
              <p:nvPr/>
            </p:nvSpPr>
            <p:spPr bwMode="auto">
              <a:xfrm rot="5400000">
                <a:off x="2439" y="193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55" name="Rectangle 171"/>
              <p:cNvSpPr>
                <a:spLocks noChangeArrowheads="1"/>
              </p:cNvSpPr>
              <p:nvPr/>
            </p:nvSpPr>
            <p:spPr bwMode="auto">
              <a:xfrm rot="5400000">
                <a:off x="2424" y="1937"/>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56" name="Line 172"/>
              <p:cNvSpPr>
                <a:spLocks noChangeShapeType="1"/>
              </p:cNvSpPr>
              <p:nvPr/>
            </p:nvSpPr>
            <p:spPr bwMode="auto">
              <a:xfrm rot="5400000">
                <a:off x="2447" y="193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57" name="Line 173"/>
              <p:cNvSpPr>
                <a:spLocks noChangeShapeType="1"/>
              </p:cNvSpPr>
              <p:nvPr/>
            </p:nvSpPr>
            <p:spPr bwMode="auto">
              <a:xfrm rot="5400000">
                <a:off x="2447" y="194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58" name="Rectangle 175"/>
              <p:cNvSpPr>
                <a:spLocks noChangeArrowheads="1"/>
              </p:cNvSpPr>
              <p:nvPr/>
            </p:nvSpPr>
            <p:spPr bwMode="auto">
              <a:xfrm rot="5400000">
                <a:off x="2439" y="1968"/>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59" name="Rectangle 178"/>
              <p:cNvSpPr>
                <a:spLocks noChangeArrowheads="1"/>
              </p:cNvSpPr>
              <p:nvPr/>
            </p:nvSpPr>
            <p:spPr bwMode="auto">
              <a:xfrm rot="5400000">
                <a:off x="2439" y="199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60" name="Rectangle 179"/>
              <p:cNvSpPr>
                <a:spLocks noChangeArrowheads="1"/>
              </p:cNvSpPr>
              <p:nvPr/>
            </p:nvSpPr>
            <p:spPr bwMode="auto">
              <a:xfrm rot="5400000">
                <a:off x="2439" y="198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61" name="Rectangle 183"/>
              <p:cNvSpPr>
                <a:spLocks noChangeArrowheads="1"/>
              </p:cNvSpPr>
              <p:nvPr/>
            </p:nvSpPr>
            <p:spPr bwMode="auto">
              <a:xfrm rot="5400000">
                <a:off x="2424" y="1983"/>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62" name="Line 184"/>
              <p:cNvSpPr>
                <a:spLocks noChangeShapeType="1"/>
              </p:cNvSpPr>
              <p:nvPr/>
            </p:nvSpPr>
            <p:spPr bwMode="auto">
              <a:xfrm rot="5400000">
                <a:off x="2447" y="197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63" name="Line 185"/>
              <p:cNvSpPr>
                <a:spLocks noChangeShapeType="1"/>
              </p:cNvSpPr>
              <p:nvPr/>
            </p:nvSpPr>
            <p:spPr bwMode="auto">
              <a:xfrm rot="5400000">
                <a:off x="2447" y="199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64" name="Rectangle 187"/>
              <p:cNvSpPr>
                <a:spLocks noChangeArrowheads="1"/>
              </p:cNvSpPr>
              <p:nvPr/>
            </p:nvSpPr>
            <p:spPr bwMode="auto">
              <a:xfrm rot="5400000">
                <a:off x="2439" y="2013"/>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65" name="Rectangle 190"/>
              <p:cNvSpPr>
                <a:spLocks noChangeArrowheads="1"/>
              </p:cNvSpPr>
              <p:nvPr/>
            </p:nvSpPr>
            <p:spPr bwMode="auto">
              <a:xfrm rot="5400000">
                <a:off x="2439" y="2043"/>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66" name="Rectangle 191"/>
              <p:cNvSpPr>
                <a:spLocks noChangeArrowheads="1"/>
              </p:cNvSpPr>
              <p:nvPr/>
            </p:nvSpPr>
            <p:spPr bwMode="auto">
              <a:xfrm rot="5400000">
                <a:off x="2439" y="202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67" name="Rectangle 195"/>
              <p:cNvSpPr>
                <a:spLocks noChangeArrowheads="1"/>
              </p:cNvSpPr>
              <p:nvPr/>
            </p:nvSpPr>
            <p:spPr bwMode="auto">
              <a:xfrm rot="5400000">
                <a:off x="2424" y="202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68" name="Line 196"/>
              <p:cNvSpPr>
                <a:spLocks noChangeShapeType="1"/>
              </p:cNvSpPr>
              <p:nvPr/>
            </p:nvSpPr>
            <p:spPr bwMode="auto">
              <a:xfrm rot="5400000">
                <a:off x="2447" y="202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69" name="Line 197"/>
              <p:cNvSpPr>
                <a:spLocks noChangeShapeType="1"/>
              </p:cNvSpPr>
              <p:nvPr/>
            </p:nvSpPr>
            <p:spPr bwMode="auto">
              <a:xfrm rot="5400000">
                <a:off x="2447" y="203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70" name="Rectangle 199"/>
              <p:cNvSpPr>
                <a:spLocks noChangeArrowheads="1"/>
              </p:cNvSpPr>
              <p:nvPr/>
            </p:nvSpPr>
            <p:spPr bwMode="auto">
              <a:xfrm rot="5400000">
                <a:off x="2439" y="2058"/>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71" name="Rectangle 202"/>
              <p:cNvSpPr>
                <a:spLocks noChangeArrowheads="1"/>
              </p:cNvSpPr>
              <p:nvPr/>
            </p:nvSpPr>
            <p:spPr bwMode="auto">
              <a:xfrm rot="5400000">
                <a:off x="2439" y="208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72" name="Rectangle 203"/>
              <p:cNvSpPr>
                <a:spLocks noChangeArrowheads="1"/>
              </p:cNvSpPr>
              <p:nvPr/>
            </p:nvSpPr>
            <p:spPr bwMode="auto">
              <a:xfrm rot="5400000">
                <a:off x="2439" y="207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73" name="Rectangle 207"/>
              <p:cNvSpPr>
                <a:spLocks noChangeArrowheads="1"/>
              </p:cNvSpPr>
              <p:nvPr/>
            </p:nvSpPr>
            <p:spPr bwMode="auto">
              <a:xfrm rot="5400000">
                <a:off x="2424" y="2073"/>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74" name="Line 208"/>
              <p:cNvSpPr>
                <a:spLocks noChangeShapeType="1"/>
              </p:cNvSpPr>
              <p:nvPr/>
            </p:nvSpPr>
            <p:spPr bwMode="auto">
              <a:xfrm rot="5400000">
                <a:off x="2447" y="206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75" name="Line 209"/>
              <p:cNvSpPr>
                <a:spLocks noChangeShapeType="1"/>
              </p:cNvSpPr>
              <p:nvPr/>
            </p:nvSpPr>
            <p:spPr bwMode="auto">
              <a:xfrm rot="5400000">
                <a:off x="2447" y="208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76" name="Rectangle 211"/>
              <p:cNvSpPr>
                <a:spLocks noChangeArrowheads="1"/>
              </p:cNvSpPr>
              <p:nvPr/>
            </p:nvSpPr>
            <p:spPr bwMode="auto">
              <a:xfrm rot="5400000">
                <a:off x="2439" y="2104"/>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77" name="Rectangle 214"/>
              <p:cNvSpPr>
                <a:spLocks noChangeArrowheads="1"/>
              </p:cNvSpPr>
              <p:nvPr/>
            </p:nvSpPr>
            <p:spPr bwMode="auto">
              <a:xfrm rot="5400000">
                <a:off x="2439" y="213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78" name="Rectangle 215"/>
              <p:cNvSpPr>
                <a:spLocks noChangeArrowheads="1"/>
              </p:cNvSpPr>
              <p:nvPr/>
            </p:nvSpPr>
            <p:spPr bwMode="auto">
              <a:xfrm rot="5400000">
                <a:off x="2439" y="211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79" name="Rectangle 219"/>
              <p:cNvSpPr>
                <a:spLocks noChangeArrowheads="1"/>
              </p:cNvSpPr>
              <p:nvPr/>
            </p:nvSpPr>
            <p:spPr bwMode="auto">
              <a:xfrm rot="5400000">
                <a:off x="2424" y="2119"/>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80" name="Line 220"/>
              <p:cNvSpPr>
                <a:spLocks noChangeShapeType="1"/>
              </p:cNvSpPr>
              <p:nvPr/>
            </p:nvSpPr>
            <p:spPr bwMode="auto">
              <a:xfrm rot="5400000">
                <a:off x="2447" y="211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81" name="Line 221"/>
              <p:cNvSpPr>
                <a:spLocks noChangeShapeType="1"/>
              </p:cNvSpPr>
              <p:nvPr/>
            </p:nvSpPr>
            <p:spPr bwMode="auto">
              <a:xfrm rot="5400000">
                <a:off x="2447" y="212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82" name="Rectangle 223"/>
              <p:cNvSpPr>
                <a:spLocks noChangeArrowheads="1"/>
              </p:cNvSpPr>
              <p:nvPr/>
            </p:nvSpPr>
            <p:spPr bwMode="auto">
              <a:xfrm rot="5400000">
                <a:off x="2439" y="2149"/>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83" name="Rectangle 226"/>
              <p:cNvSpPr>
                <a:spLocks noChangeArrowheads="1"/>
              </p:cNvSpPr>
              <p:nvPr/>
            </p:nvSpPr>
            <p:spPr bwMode="auto">
              <a:xfrm rot="5400000">
                <a:off x="2439" y="2179"/>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84" name="Rectangle 227"/>
              <p:cNvSpPr>
                <a:spLocks noChangeArrowheads="1"/>
              </p:cNvSpPr>
              <p:nvPr/>
            </p:nvSpPr>
            <p:spPr bwMode="auto">
              <a:xfrm rot="5400000">
                <a:off x="2439" y="216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85" name="Rectangle 231"/>
              <p:cNvSpPr>
                <a:spLocks noChangeArrowheads="1"/>
              </p:cNvSpPr>
              <p:nvPr/>
            </p:nvSpPr>
            <p:spPr bwMode="auto">
              <a:xfrm rot="5400000">
                <a:off x="2424" y="2164"/>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86" name="Line 232"/>
              <p:cNvSpPr>
                <a:spLocks noChangeShapeType="1"/>
              </p:cNvSpPr>
              <p:nvPr/>
            </p:nvSpPr>
            <p:spPr bwMode="auto">
              <a:xfrm rot="5400000">
                <a:off x="2447" y="215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87" name="Line 233"/>
              <p:cNvSpPr>
                <a:spLocks noChangeShapeType="1"/>
              </p:cNvSpPr>
              <p:nvPr/>
            </p:nvSpPr>
            <p:spPr bwMode="auto">
              <a:xfrm rot="5400000">
                <a:off x="2447" y="217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88" name="Rectangle 235"/>
              <p:cNvSpPr>
                <a:spLocks noChangeArrowheads="1"/>
              </p:cNvSpPr>
              <p:nvPr/>
            </p:nvSpPr>
            <p:spPr bwMode="auto">
              <a:xfrm rot="5400000">
                <a:off x="2439" y="2194"/>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89" name="Rectangle 238"/>
              <p:cNvSpPr>
                <a:spLocks noChangeArrowheads="1"/>
              </p:cNvSpPr>
              <p:nvPr/>
            </p:nvSpPr>
            <p:spPr bwMode="auto">
              <a:xfrm rot="5400000">
                <a:off x="2439" y="222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90" name="Rectangle 239"/>
              <p:cNvSpPr>
                <a:spLocks noChangeArrowheads="1"/>
              </p:cNvSpPr>
              <p:nvPr/>
            </p:nvSpPr>
            <p:spPr bwMode="auto">
              <a:xfrm rot="5400000">
                <a:off x="2439" y="221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91" name="Rectangle 243"/>
              <p:cNvSpPr>
                <a:spLocks noChangeArrowheads="1"/>
              </p:cNvSpPr>
              <p:nvPr/>
            </p:nvSpPr>
            <p:spPr bwMode="auto">
              <a:xfrm rot="5400000">
                <a:off x="2424" y="220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92" name="Line 244"/>
              <p:cNvSpPr>
                <a:spLocks noChangeShapeType="1"/>
              </p:cNvSpPr>
              <p:nvPr/>
            </p:nvSpPr>
            <p:spPr bwMode="auto">
              <a:xfrm rot="5400000">
                <a:off x="2447" y="220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93" name="Line 245"/>
              <p:cNvSpPr>
                <a:spLocks noChangeShapeType="1"/>
              </p:cNvSpPr>
              <p:nvPr/>
            </p:nvSpPr>
            <p:spPr bwMode="auto">
              <a:xfrm rot="5400000">
                <a:off x="2447" y="221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94" name="Rectangle 43"/>
              <p:cNvSpPr>
                <a:spLocks noChangeArrowheads="1"/>
              </p:cNvSpPr>
              <p:nvPr/>
            </p:nvSpPr>
            <p:spPr bwMode="auto">
              <a:xfrm rot="5400000">
                <a:off x="2983" y="2243"/>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95" name="Rectangle 45"/>
              <p:cNvSpPr>
                <a:spLocks noChangeArrowheads="1"/>
              </p:cNvSpPr>
              <p:nvPr/>
            </p:nvSpPr>
            <p:spPr bwMode="auto">
              <a:xfrm rot="5400000">
                <a:off x="2982" y="2273"/>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96" name="Rectangle 46"/>
              <p:cNvSpPr>
                <a:spLocks noChangeArrowheads="1"/>
              </p:cNvSpPr>
              <p:nvPr/>
            </p:nvSpPr>
            <p:spPr bwMode="auto">
              <a:xfrm rot="5400000">
                <a:off x="2982" y="225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97" name="Rectangle 49"/>
              <p:cNvSpPr>
                <a:spLocks noChangeArrowheads="1"/>
              </p:cNvSpPr>
              <p:nvPr/>
            </p:nvSpPr>
            <p:spPr bwMode="auto">
              <a:xfrm rot="5400000">
                <a:off x="2968" y="225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698" name="Line 50"/>
              <p:cNvSpPr>
                <a:spLocks noChangeShapeType="1"/>
              </p:cNvSpPr>
              <p:nvPr/>
            </p:nvSpPr>
            <p:spPr bwMode="auto">
              <a:xfrm rot="5400000">
                <a:off x="2990" y="225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699" name="Line 51"/>
              <p:cNvSpPr>
                <a:spLocks noChangeShapeType="1"/>
              </p:cNvSpPr>
              <p:nvPr/>
            </p:nvSpPr>
            <p:spPr bwMode="auto">
              <a:xfrm rot="5400000">
                <a:off x="2990" y="226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00" name="Rectangle 66"/>
              <p:cNvSpPr>
                <a:spLocks noChangeArrowheads="1"/>
              </p:cNvSpPr>
              <p:nvPr/>
            </p:nvSpPr>
            <p:spPr bwMode="auto">
              <a:xfrm rot="5400000">
                <a:off x="2982" y="2288"/>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01" name="Rectangle 68"/>
              <p:cNvSpPr>
                <a:spLocks noChangeArrowheads="1"/>
              </p:cNvSpPr>
              <p:nvPr/>
            </p:nvSpPr>
            <p:spPr bwMode="auto">
              <a:xfrm rot="5400000">
                <a:off x="2983" y="231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02" name="Rectangle 69"/>
              <p:cNvSpPr>
                <a:spLocks noChangeArrowheads="1"/>
              </p:cNvSpPr>
              <p:nvPr/>
            </p:nvSpPr>
            <p:spPr bwMode="auto">
              <a:xfrm rot="5400000">
                <a:off x="2982" y="230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03" name="Rectangle 72"/>
              <p:cNvSpPr>
                <a:spLocks noChangeArrowheads="1"/>
              </p:cNvSpPr>
              <p:nvPr/>
            </p:nvSpPr>
            <p:spPr bwMode="auto">
              <a:xfrm rot="5400000">
                <a:off x="2968" y="2303"/>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04" name="Line 73"/>
              <p:cNvSpPr>
                <a:spLocks noChangeShapeType="1"/>
              </p:cNvSpPr>
              <p:nvPr/>
            </p:nvSpPr>
            <p:spPr bwMode="auto">
              <a:xfrm rot="5400000">
                <a:off x="2990" y="229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05" name="Line 74"/>
              <p:cNvSpPr>
                <a:spLocks noChangeShapeType="1"/>
              </p:cNvSpPr>
              <p:nvPr/>
            </p:nvSpPr>
            <p:spPr bwMode="auto">
              <a:xfrm rot="5400000">
                <a:off x="2990" y="231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06" name="Rectangle 78"/>
              <p:cNvSpPr>
                <a:spLocks noChangeArrowheads="1"/>
              </p:cNvSpPr>
              <p:nvPr/>
            </p:nvSpPr>
            <p:spPr bwMode="auto">
              <a:xfrm rot="5400000">
                <a:off x="2982" y="2334"/>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07" name="Rectangle 80"/>
              <p:cNvSpPr>
                <a:spLocks noChangeArrowheads="1"/>
              </p:cNvSpPr>
              <p:nvPr/>
            </p:nvSpPr>
            <p:spPr bwMode="auto">
              <a:xfrm rot="5400000">
                <a:off x="2982" y="2364"/>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08" name="Rectangle 81"/>
              <p:cNvSpPr>
                <a:spLocks noChangeArrowheads="1"/>
              </p:cNvSpPr>
              <p:nvPr/>
            </p:nvSpPr>
            <p:spPr bwMode="auto">
              <a:xfrm rot="5400000">
                <a:off x="2983" y="234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09" name="Rectangle 84"/>
              <p:cNvSpPr>
                <a:spLocks noChangeArrowheads="1"/>
              </p:cNvSpPr>
              <p:nvPr/>
            </p:nvSpPr>
            <p:spPr bwMode="auto">
              <a:xfrm rot="5400000">
                <a:off x="2968" y="2349"/>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10" name="Line 85"/>
              <p:cNvSpPr>
                <a:spLocks noChangeShapeType="1"/>
              </p:cNvSpPr>
              <p:nvPr/>
            </p:nvSpPr>
            <p:spPr bwMode="auto">
              <a:xfrm rot="5400000">
                <a:off x="2990" y="2341"/>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11" name="Line 86"/>
              <p:cNvSpPr>
                <a:spLocks noChangeShapeType="1"/>
              </p:cNvSpPr>
              <p:nvPr/>
            </p:nvSpPr>
            <p:spPr bwMode="auto">
              <a:xfrm rot="5400000">
                <a:off x="2990" y="2356"/>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12" name="Rectangle 90"/>
              <p:cNvSpPr>
                <a:spLocks noChangeArrowheads="1"/>
              </p:cNvSpPr>
              <p:nvPr/>
            </p:nvSpPr>
            <p:spPr bwMode="auto">
              <a:xfrm rot="5400000">
                <a:off x="2983" y="2379"/>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13" name="Rectangle 92"/>
              <p:cNvSpPr>
                <a:spLocks noChangeArrowheads="1"/>
              </p:cNvSpPr>
              <p:nvPr/>
            </p:nvSpPr>
            <p:spPr bwMode="auto">
              <a:xfrm rot="5400000">
                <a:off x="2982" y="2409"/>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14" name="Rectangle 93"/>
              <p:cNvSpPr>
                <a:spLocks noChangeArrowheads="1"/>
              </p:cNvSpPr>
              <p:nvPr/>
            </p:nvSpPr>
            <p:spPr bwMode="auto">
              <a:xfrm rot="5400000">
                <a:off x="2982" y="2394"/>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15" name="Rectangle 96"/>
              <p:cNvSpPr>
                <a:spLocks noChangeArrowheads="1"/>
              </p:cNvSpPr>
              <p:nvPr/>
            </p:nvSpPr>
            <p:spPr bwMode="auto">
              <a:xfrm rot="5400000">
                <a:off x="2968" y="2394"/>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16" name="Line 97"/>
              <p:cNvSpPr>
                <a:spLocks noChangeShapeType="1"/>
              </p:cNvSpPr>
              <p:nvPr/>
            </p:nvSpPr>
            <p:spPr bwMode="auto">
              <a:xfrm rot="5400000">
                <a:off x="2990" y="2386"/>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17" name="Line 98"/>
              <p:cNvSpPr>
                <a:spLocks noChangeShapeType="1"/>
              </p:cNvSpPr>
              <p:nvPr/>
            </p:nvSpPr>
            <p:spPr bwMode="auto">
              <a:xfrm rot="5400000">
                <a:off x="2990" y="2401"/>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18" name="Rectangle 102"/>
              <p:cNvSpPr>
                <a:spLocks noChangeArrowheads="1"/>
              </p:cNvSpPr>
              <p:nvPr/>
            </p:nvSpPr>
            <p:spPr bwMode="auto">
              <a:xfrm rot="5400000">
                <a:off x="2982" y="2424"/>
                <a:ext cx="16"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19" name="Rectangle 104"/>
              <p:cNvSpPr>
                <a:spLocks noChangeArrowheads="1"/>
              </p:cNvSpPr>
              <p:nvPr/>
            </p:nvSpPr>
            <p:spPr bwMode="auto">
              <a:xfrm rot="5400000">
                <a:off x="2983" y="245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20" name="Rectangle 105"/>
              <p:cNvSpPr>
                <a:spLocks noChangeArrowheads="1"/>
              </p:cNvSpPr>
              <p:nvPr/>
            </p:nvSpPr>
            <p:spPr bwMode="auto">
              <a:xfrm rot="5400000">
                <a:off x="2982" y="2440"/>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21" name="Rectangle 108"/>
              <p:cNvSpPr>
                <a:spLocks noChangeArrowheads="1"/>
              </p:cNvSpPr>
              <p:nvPr/>
            </p:nvSpPr>
            <p:spPr bwMode="auto">
              <a:xfrm rot="5400000">
                <a:off x="2968" y="243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22" name="Line 109"/>
              <p:cNvSpPr>
                <a:spLocks noChangeShapeType="1"/>
              </p:cNvSpPr>
              <p:nvPr/>
            </p:nvSpPr>
            <p:spPr bwMode="auto">
              <a:xfrm rot="5400000">
                <a:off x="2990" y="2432"/>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23" name="Line 110"/>
              <p:cNvSpPr>
                <a:spLocks noChangeShapeType="1"/>
              </p:cNvSpPr>
              <p:nvPr/>
            </p:nvSpPr>
            <p:spPr bwMode="auto">
              <a:xfrm rot="5400000">
                <a:off x="2990" y="2447"/>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24" name="Rectangle 114"/>
              <p:cNvSpPr>
                <a:spLocks noChangeArrowheads="1"/>
              </p:cNvSpPr>
              <p:nvPr/>
            </p:nvSpPr>
            <p:spPr bwMode="auto">
              <a:xfrm rot="5400000">
                <a:off x="2982" y="2470"/>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25" name="Rectangle 116"/>
              <p:cNvSpPr>
                <a:spLocks noChangeArrowheads="1"/>
              </p:cNvSpPr>
              <p:nvPr/>
            </p:nvSpPr>
            <p:spPr bwMode="auto">
              <a:xfrm rot="5400000">
                <a:off x="2982" y="2500"/>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26" name="Rectangle 117"/>
              <p:cNvSpPr>
                <a:spLocks noChangeArrowheads="1"/>
              </p:cNvSpPr>
              <p:nvPr/>
            </p:nvSpPr>
            <p:spPr bwMode="auto">
              <a:xfrm rot="5400000">
                <a:off x="2983" y="248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27" name="Rectangle 120"/>
              <p:cNvSpPr>
                <a:spLocks noChangeArrowheads="1"/>
              </p:cNvSpPr>
              <p:nvPr/>
            </p:nvSpPr>
            <p:spPr bwMode="auto">
              <a:xfrm rot="5400000">
                <a:off x="2968" y="2485"/>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28" name="Line 121"/>
              <p:cNvSpPr>
                <a:spLocks noChangeShapeType="1"/>
              </p:cNvSpPr>
              <p:nvPr/>
            </p:nvSpPr>
            <p:spPr bwMode="auto">
              <a:xfrm rot="5400000">
                <a:off x="2990" y="2477"/>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29" name="Line 122"/>
              <p:cNvSpPr>
                <a:spLocks noChangeShapeType="1"/>
              </p:cNvSpPr>
              <p:nvPr/>
            </p:nvSpPr>
            <p:spPr bwMode="auto">
              <a:xfrm rot="5400000">
                <a:off x="2990" y="2492"/>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30" name="Rectangle 126"/>
              <p:cNvSpPr>
                <a:spLocks noChangeArrowheads="1"/>
              </p:cNvSpPr>
              <p:nvPr/>
            </p:nvSpPr>
            <p:spPr bwMode="auto">
              <a:xfrm rot="5400000">
                <a:off x="2983" y="2515"/>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31" name="Rectangle 128"/>
              <p:cNvSpPr>
                <a:spLocks noChangeArrowheads="1"/>
              </p:cNvSpPr>
              <p:nvPr/>
            </p:nvSpPr>
            <p:spPr bwMode="auto">
              <a:xfrm rot="5400000">
                <a:off x="2982" y="2545"/>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32" name="Rectangle 129"/>
              <p:cNvSpPr>
                <a:spLocks noChangeArrowheads="1"/>
              </p:cNvSpPr>
              <p:nvPr/>
            </p:nvSpPr>
            <p:spPr bwMode="auto">
              <a:xfrm rot="5400000">
                <a:off x="2982" y="253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33" name="Rectangle 132"/>
              <p:cNvSpPr>
                <a:spLocks noChangeArrowheads="1"/>
              </p:cNvSpPr>
              <p:nvPr/>
            </p:nvSpPr>
            <p:spPr bwMode="auto">
              <a:xfrm rot="5400000">
                <a:off x="2968" y="2530"/>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34" name="Line 133"/>
              <p:cNvSpPr>
                <a:spLocks noChangeShapeType="1"/>
              </p:cNvSpPr>
              <p:nvPr/>
            </p:nvSpPr>
            <p:spPr bwMode="auto">
              <a:xfrm rot="5400000">
                <a:off x="2990" y="252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35" name="Line 134"/>
              <p:cNvSpPr>
                <a:spLocks noChangeShapeType="1"/>
              </p:cNvSpPr>
              <p:nvPr/>
            </p:nvSpPr>
            <p:spPr bwMode="auto">
              <a:xfrm rot="5400000">
                <a:off x="2990" y="253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36" name="Rectangle 138"/>
              <p:cNvSpPr>
                <a:spLocks noChangeArrowheads="1"/>
              </p:cNvSpPr>
              <p:nvPr/>
            </p:nvSpPr>
            <p:spPr bwMode="auto">
              <a:xfrm rot="5400000">
                <a:off x="2982" y="2560"/>
                <a:ext cx="16"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37" name="Rectangle 140"/>
              <p:cNvSpPr>
                <a:spLocks noChangeArrowheads="1"/>
              </p:cNvSpPr>
              <p:nvPr/>
            </p:nvSpPr>
            <p:spPr bwMode="auto">
              <a:xfrm rot="5400000">
                <a:off x="2983" y="259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38" name="Rectangle 141"/>
              <p:cNvSpPr>
                <a:spLocks noChangeArrowheads="1"/>
              </p:cNvSpPr>
              <p:nvPr/>
            </p:nvSpPr>
            <p:spPr bwMode="auto">
              <a:xfrm rot="5400000">
                <a:off x="2982" y="257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39" name="Rectangle 144"/>
              <p:cNvSpPr>
                <a:spLocks noChangeArrowheads="1"/>
              </p:cNvSpPr>
              <p:nvPr/>
            </p:nvSpPr>
            <p:spPr bwMode="auto">
              <a:xfrm rot="5400000">
                <a:off x="2968" y="2575"/>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40" name="Line 145"/>
              <p:cNvSpPr>
                <a:spLocks noChangeShapeType="1"/>
              </p:cNvSpPr>
              <p:nvPr/>
            </p:nvSpPr>
            <p:spPr bwMode="auto">
              <a:xfrm rot="5400000">
                <a:off x="2990" y="256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41" name="Line 146"/>
              <p:cNvSpPr>
                <a:spLocks noChangeShapeType="1"/>
              </p:cNvSpPr>
              <p:nvPr/>
            </p:nvSpPr>
            <p:spPr bwMode="auto">
              <a:xfrm rot="5400000">
                <a:off x="2990" y="258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42" name="Rectangle 150"/>
              <p:cNvSpPr>
                <a:spLocks noChangeArrowheads="1"/>
              </p:cNvSpPr>
              <p:nvPr/>
            </p:nvSpPr>
            <p:spPr bwMode="auto">
              <a:xfrm rot="5400000">
                <a:off x="2982" y="2606"/>
                <a:ext cx="15"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43" name="Rectangle 152"/>
              <p:cNvSpPr>
                <a:spLocks noChangeArrowheads="1"/>
              </p:cNvSpPr>
              <p:nvPr/>
            </p:nvSpPr>
            <p:spPr bwMode="auto">
              <a:xfrm rot="5400000">
                <a:off x="2982" y="2636"/>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44" name="Rectangle 153"/>
              <p:cNvSpPr>
                <a:spLocks noChangeArrowheads="1"/>
              </p:cNvSpPr>
              <p:nvPr/>
            </p:nvSpPr>
            <p:spPr bwMode="auto">
              <a:xfrm rot="5400000">
                <a:off x="2983" y="262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45" name="Rectangle 156"/>
              <p:cNvSpPr>
                <a:spLocks noChangeArrowheads="1"/>
              </p:cNvSpPr>
              <p:nvPr/>
            </p:nvSpPr>
            <p:spPr bwMode="auto">
              <a:xfrm rot="5400000">
                <a:off x="2968" y="2621"/>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46" name="Line 157"/>
              <p:cNvSpPr>
                <a:spLocks noChangeShapeType="1"/>
              </p:cNvSpPr>
              <p:nvPr/>
            </p:nvSpPr>
            <p:spPr bwMode="auto">
              <a:xfrm rot="5400000">
                <a:off x="2990" y="2613"/>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47" name="Line 158"/>
              <p:cNvSpPr>
                <a:spLocks noChangeShapeType="1"/>
              </p:cNvSpPr>
              <p:nvPr/>
            </p:nvSpPr>
            <p:spPr bwMode="auto">
              <a:xfrm rot="5400000">
                <a:off x="2990" y="2628"/>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48" name="Rectangle 162"/>
              <p:cNvSpPr>
                <a:spLocks noChangeArrowheads="1"/>
              </p:cNvSpPr>
              <p:nvPr/>
            </p:nvSpPr>
            <p:spPr bwMode="auto">
              <a:xfrm rot="5400000">
                <a:off x="2983" y="2651"/>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49" name="Rectangle 164"/>
              <p:cNvSpPr>
                <a:spLocks noChangeArrowheads="1"/>
              </p:cNvSpPr>
              <p:nvPr/>
            </p:nvSpPr>
            <p:spPr bwMode="auto">
              <a:xfrm rot="5400000">
                <a:off x="2982" y="2681"/>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50" name="Rectangle 165"/>
              <p:cNvSpPr>
                <a:spLocks noChangeArrowheads="1"/>
              </p:cNvSpPr>
              <p:nvPr/>
            </p:nvSpPr>
            <p:spPr bwMode="auto">
              <a:xfrm rot="5400000">
                <a:off x="2982" y="2666"/>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51" name="Rectangle 168"/>
              <p:cNvSpPr>
                <a:spLocks noChangeArrowheads="1"/>
              </p:cNvSpPr>
              <p:nvPr/>
            </p:nvSpPr>
            <p:spPr bwMode="auto">
              <a:xfrm rot="5400000">
                <a:off x="2968" y="2666"/>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52" name="Line 169"/>
              <p:cNvSpPr>
                <a:spLocks noChangeShapeType="1"/>
              </p:cNvSpPr>
              <p:nvPr/>
            </p:nvSpPr>
            <p:spPr bwMode="auto">
              <a:xfrm rot="5400000">
                <a:off x="2990" y="2658"/>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53" name="Line 170"/>
              <p:cNvSpPr>
                <a:spLocks noChangeShapeType="1"/>
              </p:cNvSpPr>
              <p:nvPr/>
            </p:nvSpPr>
            <p:spPr bwMode="auto">
              <a:xfrm rot="5400000">
                <a:off x="2990" y="2673"/>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54" name="Rectangle 174"/>
              <p:cNvSpPr>
                <a:spLocks noChangeArrowheads="1"/>
              </p:cNvSpPr>
              <p:nvPr/>
            </p:nvSpPr>
            <p:spPr bwMode="auto">
              <a:xfrm rot="5400000">
                <a:off x="2983" y="2697"/>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55" name="Rectangle 176"/>
              <p:cNvSpPr>
                <a:spLocks noChangeArrowheads="1"/>
              </p:cNvSpPr>
              <p:nvPr/>
            </p:nvSpPr>
            <p:spPr bwMode="auto">
              <a:xfrm rot="5400000">
                <a:off x="2983" y="272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56" name="Rectangle 177"/>
              <p:cNvSpPr>
                <a:spLocks noChangeArrowheads="1"/>
              </p:cNvSpPr>
              <p:nvPr/>
            </p:nvSpPr>
            <p:spPr bwMode="auto">
              <a:xfrm rot="5400000">
                <a:off x="2982" y="271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57" name="Rectangle 180"/>
              <p:cNvSpPr>
                <a:spLocks noChangeArrowheads="1"/>
              </p:cNvSpPr>
              <p:nvPr/>
            </p:nvSpPr>
            <p:spPr bwMode="auto">
              <a:xfrm rot="5400000">
                <a:off x="2967" y="2712"/>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58" name="Line 181"/>
              <p:cNvSpPr>
                <a:spLocks noChangeShapeType="1"/>
              </p:cNvSpPr>
              <p:nvPr/>
            </p:nvSpPr>
            <p:spPr bwMode="auto">
              <a:xfrm rot="5400000">
                <a:off x="2990" y="270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59" name="Line 182"/>
              <p:cNvSpPr>
                <a:spLocks noChangeShapeType="1"/>
              </p:cNvSpPr>
              <p:nvPr/>
            </p:nvSpPr>
            <p:spPr bwMode="auto">
              <a:xfrm rot="5400000">
                <a:off x="2990" y="271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60" name="Rectangle 186"/>
              <p:cNvSpPr>
                <a:spLocks noChangeArrowheads="1"/>
              </p:cNvSpPr>
              <p:nvPr/>
            </p:nvSpPr>
            <p:spPr bwMode="auto">
              <a:xfrm rot="5400000">
                <a:off x="2982" y="2742"/>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61" name="Rectangle 188"/>
              <p:cNvSpPr>
                <a:spLocks noChangeArrowheads="1"/>
              </p:cNvSpPr>
              <p:nvPr/>
            </p:nvSpPr>
            <p:spPr bwMode="auto">
              <a:xfrm rot="5400000">
                <a:off x="2982" y="2772"/>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62" name="Rectangle 189"/>
              <p:cNvSpPr>
                <a:spLocks noChangeArrowheads="1"/>
              </p:cNvSpPr>
              <p:nvPr/>
            </p:nvSpPr>
            <p:spPr bwMode="auto">
              <a:xfrm rot="5400000">
                <a:off x="2983" y="275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63" name="Rectangle 192"/>
              <p:cNvSpPr>
                <a:spLocks noChangeArrowheads="1"/>
              </p:cNvSpPr>
              <p:nvPr/>
            </p:nvSpPr>
            <p:spPr bwMode="auto">
              <a:xfrm rot="5400000">
                <a:off x="2968" y="2757"/>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64" name="Line 193"/>
              <p:cNvSpPr>
                <a:spLocks noChangeShapeType="1"/>
              </p:cNvSpPr>
              <p:nvPr/>
            </p:nvSpPr>
            <p:spPr bwMode="auto">
              <a:xfrm rot="5400000">
                <a:off x="2990" y="274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65" name="Line 194"/>
              <p:cNvSpPr>
                <a:spLocks noChangeShapeType="1"/>
              </p:cNvSpPr>
              <p:nvPr/>
            </p:nvSpPr>
            <p:spPr bwMode="auto">
              <a:xfrm rot="5400000">
                <a:off x="2990" y="2764"/>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66" name="Rectangle 198"/>
              <p:cNvSpPr>
                <a:spLocks noChangeArrowheads="1"/>
              </p:cNvSpPr>
              <p:nvPr/>
            </p:nvSpPr>
            <p:spPr bwMode="auto">
              <a:xfrm rot="5400000">
                <a:off x="2983" y="2787"/>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67" name="Rectangle 200"/>
              <p:cNvSpPr>
                <a:spLocks noChangeArrowheads="1"/>
              </p:cNvSpPr>
              <p:nvPr/>
            </p:nvSpPr>
            <p:spPr bwMode="auto">
              <a:xfrm rot="5400000">
                <a:off x="2982" y="2817"/>
                <a:ext cx="16"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68" name="Rectangle 201"/>
              <p:cNvSpPr>
                <a:spLocks noChangeArrowheads="1"/>
              </p:cNvSpPr>
              <p:nvPr/>
            </p:nvSpPr>
            <p:spPr bwMode="auto">
              <a:xfrm rot="5400000">
                <a:off x="2982" y="2802"/>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69" name="Rectangle 204"/>
              <p:cNvSpPr>
                <a:spLocks noChangeArrowheads="1"/>
              </p:cNvSpPr>
              <p:nvPr/>
            </p:nvSpPr>
            <p:spPr bwMode="auto">
              <a:xfrm rot="5400000">
                <a:off x="2968" y="2802"/>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70" name="Line 205"/>
              <p:cNvSpPr>
                <a:spLocks noChangeShapeType="1"/>
              </p:cNvSpPr>
              <p:nvPr/>
            </p:nvSpPr>
            <p:spPr bwMode="auto">
              <a:xfrm rot="5400000">
                <a:off x="2990" y="2794"/>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71" name="Line 206"/>
              <p:cNvSpPr>
                <a:spLocks noChangeShapeType="1"/>
              </p:cNvSpPr>
              <p:nvPr/>
            </p:nvSpPr>
            <p:spPr bwMode="auto">
              <a:xfrm rot="5400000">
                <a:off x="2990" y="2809"/>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72" name="Rectangle 210"/>
              <p:cNvSpPr>
                <a:spLocks noChangeArrowheads="1"/>
              </p:cNvSpPr>
              <p:nvPr/>
            </p:nvSpPr>
            <p:spPr bwMode="auto">
              <a:xfrm rot="5400000">
                <a:off x="2982" y="2832"/>
                <a:ext cx="16" cy="410"/>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73" name="Rectangle 212"/>
              <p:cNvSpPr>
                <a:spLocks noChangeArrowheads="1"/>
              </p:cNvSpPr>
              <p:nvPr/>
            </p:nvSpPr>
            <p:spPr bwMode="auto">
              <a:xfrm rot="5400000">
                <a:off x="2983" y="286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74" name="Rectangle 213"/>
              <p:cNvSpPr>
                <a:spLocks noChangeArrowheads="1"/>
              </p:cNvSpPr>
              <p:nvPr/>
            </p:nvSpPr>
            <p:spPr bwMode="auto">
              <a:xfrm rot="5400000">
                <a:off x="2982" y="2848"/>
                <a:ext cx="15" cy="410"/>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75" name="Rectangle 216"/>
              <p:cNvSpPr>
                <a:spLocks noChangeArrowheads="1"/>
              </p:cNvSpPr>
              <p:nvPr/>
            </p:nvSpPr>
            <p:spPr bwMode="auto">
              <a:xfrm rot="5400000">
                <a:off x="2968" y="2847"/>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76" name="Line 217"/>
              <p:cNvSpPr>
                <a:spLocks noChangeShapeType="1"/>
              </p:cNvSpPr>
              <p:nvPr/>
            </p:nvSpPr>
            <p:spPr bwMode="auto">
              <a:xfrm rot="5400000">
                <a:off x="2990" y="2840"/>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77" name="Line 218"/>
              <p:cNvSpPr>
                <a:spLocks noChangeShapeType="1"/>
              </p:cNvSpPr>
              <p:nvPr/>
            </p:nvSpPr>
            <p:spPr bwMode="auto">
              <a:xfrm rot="5400000">
                <a:off x="2990" y="2855"/>
                <a:ext cx="0" cy="4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78" name="Rectangle 222"/>
              <p:cNvSpPr>
                <a:spLocks noChangeArrowheads="1"/>
              </p:cNvSpPr>
              <p:nvPr/>
            </p:nvSpPr>
            <p:spPr bwMode="auto">
              <a:xfrm rot="5400000">
                <a:off x="2982" y="2878"/>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79" name="Rectangle 224"/>
              <p:cNvSpPr>
                <a:spLocks noChangeArrowheads="1"/>
              </p:cNvSpPr>
              <p:nvPr/>
            </p:nvSpPr>
            <p:spPr bwMode="auto">
              <a:xfrm rot="5400000">
                <a:off x="2982" y="290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80" name="Rectangle 225"/>
              <p:cNvSpPr>
                <a:spLocks noChangeArrowheads="1"/>
              </p:cNvSpPr>
              <p:nvPr/>
            </p:nvSpPr>
            <p:spPr bwMode="auto">
              <a:xfrm rot="5400000">
                <a:off x="2983" y="289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81" name="Rectangle 228"/>
              <p:cNvSpPr>
                <a:spLocks noChangeArrowheads="1"/>
              </p:cNvSpPr>
              <p:nvPr/>
            </p:nvSpPr>
            <p:spPr bwMode="auto">
              <a:xfrm rot="5400000">
                <a:off x="2968" y="2893"/>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82" name="Line 229"/>
              <p:cNvSpPr>
                <a:spLocks noChangeShapeType="1"/>
              </p:cNvSpPr>
              <p:nvPr/>
            </p:nvSpPr>
            <p:spPr bwMode="auto">
              <a:xfrm rot="5400000">
                <a:off x="2990" y="288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83" name="Line 230"/>
              <p:cNvSpPr>
                <a:spLocks noChangeShapeType="1"/>
              </p:cNvSpPr>
              <p:nvPr/>
            </p:nvSpPr>
            <p:spPr bwMode="auto">
              <a:xfrm rot="5400000">
                <a:off x="2990" y="290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84" name="Rectangle 234"/>
              <p:cNvSpPr>
                <a:spLocks noChangeArrowheads="1"/>
              </p:cNvSpPr>
              <p:nvPr/>
            </p:nvSpPr>
            <p:spPr bwMode="auto">
              <a:xfrm rot="5400000">
                <a:off x="2983" y="2923"/>
                <a:ext cx="15" cy="409"/>
              </a:xfrm>
              <a:prstGeom prst="rect">
                <a:avLst/>
              </a:prstGeom>
              <a:gradFill rotWithShape="1">
                <a:gsLst>
                  <a:gs pos="0">
                    <a:srgbClr val="FF99CC">
                      <a:alpha val="96999"/>
                    </a:srgbClr>
                  </a:gs>
                  <a:gs pos="100000">
                    <a:srgbClr val="FF3300">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85" name="Rectangle 236"/>
              <p:cNvSpPr>
                <a:spLocks noChangeArrowheads="1"/>
              </p:cNvSpPr>
              <p:nvPr/>
            </p:nvSpPr>
            <p:spPr bwMode="auto">
              <a:xfrm rot="5400000">
                <a:off x="2982" y="2953"/>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86" name="Rectangle 237"/>
              <p:cNvSpPr>
                <a:spLocks noChangeArrowheads="1"/>
              </p:cNvSpPr>
              <p:nvPr/>
            </p:nvSpPr>
            <p:spPr bwMode="auto">
              <a:xfrm rot="5400000">
                <a:off x="2982" y="293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87" name="Rectangle 240"/>
              <p:cNvSpPr>
                <a:spLocks noChangeArrowheads="1"/>
              </p:cNvSpPr>
              <p:nvPr/>
            </p:nvSpPr>
            <p:spPr bwMode="auto">
              <a:xfrm rot="5400000">
                <a:off x="2968" y="293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88" name="Line 241"/>
              <p:cNvSpPr>
                <a:spLocks noChangeShapeType="1"/>
              </p:cNvSpPr>
              <p:nvPr/>
            </p:nvSpPr>
            <p:spPr bwMode="auto">
              <a:xfrm rot="5400000">
                <a:off x="2990" y="293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89" name="Line 242"/>
              <p:cNvSpPr>
                <a:spLocks noChangeShapeType="1"/>
              </p:cNvSpPr>
              <p:nvPr/>
            </p:nvSpPr>
            <p:spPr bwMode="auto">
              <a:xfrm rot="5400000">
                <a:off x="2990" y="294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90" name="Rectangle 44"/>
              <p:cNvSpPr>
                <a:spLocks noChangeArrowheads="1"/>
              </p:cNvSpPr>
              <p:nvPr/>
            </p:nvSpPr>
            <p:spPr bwMode="auto">
              <a:xfrm rot="5400000">
                <a:off x="2439" y="2243"/>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91" name="Rectangle 47"/>
              <p:cNvSpPr>
                <a:spLocks noChangeArrowheads="1"/>
              </p:cNvSpPr>
              <p:nvPr/>
            </p:nvSpPr>
            <p:spPr bwMode="auto">
              <a:xfrm rot="5400000">
                <a:off x="2439" y="227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92" name="Rectangle 48"/>
              <p:cNvSpPr>
                <a:spLocks noChangeArrowheads="1"/>
              </p:cNvSpPr>
              <p:nvPr/>
            </p:nvSpPr>
            <p:spPr bwMode="auto">
              <a:xfrm rot="5400000">
                <a:off x="2439" y="225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93" name="Rectangle 52"/>
              <p:cNvSpPr>
                <a:spLocks noChangeArrowheads="1"/>
              </p:cNvSpPr>
              <p:nvPr/>
            </p:nvSpPr>
            <p:spPr bwMode="auto">
              <a:xfrm rot="5400000">
                <a:off x="2424" y="225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94" name="Line 53"/>
              <p:cNvSpPr>
                <a:spLocks noChangeShapeType="1"/>
              </p:cNvSpPr>
              <p:nvPr/>
            </p:nvSpPr>
            <p:spPr bwMode="auto">
              <a:xfrm rot="5400000">
                <a:off x="2447" y="225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95" name="Line 54"/>
              <p:cNvSpPr>
                <a:spLocks noChangeShapeType="1"/>
              </p:cNvSpPr>
              <p:nvPr/>
            </p:nvSpPr>
            <p:spPr bwMode="auto">
              <a:xfrm rot="5400000">
                <a:off x="2447" y="226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796" name="Rectangle 67"/>
              <p:cNvSpPr>
                <a:spLocks noChangeArrowheads="1"/>
              </p:cNvSpPr>
              <p:nvPr/>
            </p:nvSpPr>
            <p:spPr bwMode="auto">
              <a:xfrm rot="5400000">
                <a:off x="2439" y="2289"/>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97" name="Rectangle 70"/>
              <p:cNvSpPr>
                <a:spLocks noChangeArrowheads="1"/>
              </p:cNvSpPr>
              <p:nvPr/>
            </p:nvSpPr>
            <p:spPr bwMode="auto">
              <a:xfrm rot="5400000">
                <a:off x="2439" y="231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98" name="Rectangle 71"/>
              <p:cNvSpPr>
                <a:spLocks noChangeArrowheads="1"/>
              </p:cNvSpPr>
              <p:nvPr/>
            </p:nvSpPr>
            <p:spPr bwMode="auto">
              <a:xfrm rot="5400000">
                <a:off x="2439" y="230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799" name="Rectangle 75"/>
              <p:cNvSpPr>
                <a:spLocks noChangeArrowheads="1"/>
              </p:cNvSpPr>
              <p:nvPr/>
            </p:nvSpPr>
            <p:spPr bwMode="auto">
              <a:xfrm rot="5400000">
                <a:off x="2424" y="2304"/>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00" name="Line 76"/>
              <p:cNvSpPr>
                <a:spLocks noChangeShapeType="1"/>
              </p:cNvSpPr>
              <p:nvPr/>
            </p:nvSpPr>
            <p:spPr bwMode="auto">
              <a:xfrm rot="5400000">
                <a:off x="2447" y="229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01" name="Line 77"/>
              <p:cNvSpPr>
                <a:spLocks noChangeShapeType="1"/>
              </p:cNvSpPr>
              <p:nvPr/>
            </p:nvSpPr>
            <p:spPr bwMode="auto">
              <a:xfrm rot="5400000">
                <a:off x="2447" y="231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02" name="Rectangle 79"/>
              <p:cNvSpPr>
                <a:spLocks noChangeArrowheads="1"/>
              </p:cNvSpPr>
              <p:nvPr/>
            </p:nvSpPr>
            <p:spPr bwMode="auto">
              <a:xfrm rot="5400000">
                <a:off x="2439" y="2334"/>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03" name="Rectangle 82"/>
              <p:cNvSpPr>
                <a:spLocks noChangeArrowheads="1"/>
              </p:cNvSpPr>
              <p:nvPr/>
            </p:nvSpPr>
            <p:spPr bwMode="auto">
              <a:xfrm rot="5400000">
                <a:off x="2439" y="2364"/>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04" name="Rectangle 83"/>
              <p:cNvSpPr>
                <a:spLocks noChangeArrowheads="1"/>
              </p:cNvSpPr>
              <p:nvPr/>
            </p:nvSpPr>
            <p:spPr bwMode="auto">
              <a:xfrm rot="5400000">
                <a:off x="2439" y="234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05" name="Rectangle 87"/>
              <p:cNvSpPr>
                <a:spLocks noChangeArrowheads="1"/>
              </p:cNvSpPr>
              <p:nvPr/>
            </p:nvSpPr>
            <p:spPr bwMode="auto">
              <a:xfrm rot="5400000">
                <a:off x="2424" y="2349"/>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06" name="Line 88"/>
              <p:cNvSpPr>
                <a:spLocks noChangeShapeType="1"/>
              </p:cNvSpPr>
              <p:nvPr/>
            </p:nvSpPr>
            <p:spPr bwMode="auto">
              <a:xfrm rot="5400000">
                <a:off x="2447" y="234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07" name="Line 89"/>
              <p:cNvSpPr>
                <a:spLocks noChangeShapeType="1"/>
              </p:cNvSpPr>
              <p:nvPr/>
            </p:nvSpPr>
            <p:spPr bwMode="auto">
              <a:xfrm rot="5400000">
                <a:off x="2447" y="235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08" name="Rectangle 91"/>
              <p:cNvSpPr>
                <a:spLocks noChangeArrowheads="1"/>
              </p:cNvSpPr>
              <p:nvPr/>
            </p:nvSpPr>
            <p:spPr bwMode="auto">
              <a:xfrm rot="5400000">
                <a:off x="2439" y="2379"/>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09" name="Rectangle 94"/>
              <p:cNvSpPr>
                <a:spLocks noChangeArrowheads="1"/>
              </p:cNvSpPr>
              <p:nvPr/>
            </p:nvSpPr>
            <p:spPr bwMode="auto">
              <a:xfrm rot="5400000">
                <a:off x="2439" y="241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10" name="Rectangle 95"/>
              <p:cNvSpPr>
                <a:spLocks noChangeArrowheads="1"/>
              </p:cNvSpPr>
              <p:nvPr/>
            </p:nvSpPr>
            <p:spPr bwMode="auto">
              <a:xfrm rot="5400000">
                <a:off x="2439" y="239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11" name="Rectangle 99"/>
              <p:cNvSpPr>
                <a:spLocks noChangeArrowheads="1"/>
              </p:cNvSpPr>
              <p:nvPr/>
            </p:nvSpPr>
            <p:spPr bwMode="auto">
              <a:xfrm rot="5400000">
                <a:off x="2424" y="2394"/>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12" name="Line 100"/>
              <p:cNvSpPr>
                <a:spLocks noChangeShapeType="1"/>
              </p:cNvSpPr>
              <p:nvPr/>
            </p:nvSpPr>
            <p:spPr bwMode="auto">
              <a:xfrm rot="5400000">
                <a:off x="2447" y="238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13" name="Line 101"/>
              <p:cNvSpPr>
                <a:spLocks noChangeShapeType="1"/>
              </p:cNvSpPr>
              <p:nvPr/>
            </p:nvSpPr>
            <p:spPr bwMode="auto">
              <a:xfrm rot="5400000">
                <a:off x="2447" y="240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14" name="Rectangle 103"/>
              <p:cNvSpPr>
                <a:spLocks noChangeArrowheads="1"/>
              </p:cNvSpPr>
              <p:nvPr/>
            </p:nvSpPr>
            <p:spPr bwMode="auto">
              <a:xfrm rot="5400000">
                <a:off x="2439" y="2425"/>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15" name="Rectangle 106"/>
              <p:cNvSpPr>
                <a:spLocks noChangeArrowheads="1"/>
              </p:cNvSpPr>
              <p:nvPr/>
            </p:nvSpPr>
            <p:spPr bwMode="auto">
              <a:xfrm rot="5400000">
                <a:off x="2439" y="245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16" name="Rectangle 107"/>
              <p:cNvSpPr>
                <a:spLocks noChangeArrowheads="1"/>
              </p:cNvSpPr>
              <p:nvPr/>
            </p:nvSpPr>
            <p:spPr bwMode="auto">
              <a:xfrm rot="5400000">
                <a:off x="2439" y="244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17" name="Rectangle 111"/>
              <p:cNvSpPr>
                <a:spLocks noChangeArrowheads="1"/>
              </p:cNvSpPr>
              <p:nvPr/>
            </p:nvSpPr>
            <p:spPr bwMode="auto">
              <a:xfrm rot="5400000">
                <a:off x="2424" y="2440"/>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18" name="Line 112"/>
              <p:cNvSpPr>
                <a:spLocks noChangeShapeType="1"/>
              </p:cNvSpPr>
              <p:nvPr/>
            </p:nvSpPr>
            <p:spPr bwMode="auto">
              <a:xfrm rot="5400000">
                <a:off x="2447" y="243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19" name="Line 113"/>
              <p:cNvSpPr>
                <a:spLocks noChangeShapeType="1"/>
              </p:cNvSpPr>
              <p:nvPr/>
            </p:nvSpPr>
            <p:spPr bwMode="auto">
              <a:xfrm rot="5400000">
                <a:off x="2447" y="244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20" name="Rectangle 115"/>
              <p:cNvSpPr>
                <a:spLocks noChangeArrowheads="1"/>
              </p:cNvSpPr>
              <p:nvPr/>
            </p:nvSpPr>
            <p:spPr bwMode="auto">
              <a:xfrm rot="5400000">
                <a:off x="2439" y="2470"/>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21" name="Rectangle 118"/>
              <p:cNvSpPr>
                <a:spLocks noChangeArrowheads="1"/>
              </p:cNvSpPr>
              <p:nvPr/>
            </p:nvSpPr>
            <p:spPr bwMode="auto">
              <a:xfrm rot="5400000">
                <a:off x="2439" y="2500"/>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22" name="Rectangle 119"/>
              <p:cNvSpPr>
                <a:spLocks noChangeArrowheads="1"/>
              </p:cNvSpPr>
              <p:nvPr/>
            </p:nvSpPr>
            <p:spPr bwMode="auto">
              <a:xfrm rot="5400000">
                <a:off x="2439" y="2485"/>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23" name="Rectangle 123"/>
              <p:cNvSpPr>
                <a:spLocks noChangeArrowheads="1"/>
              </p:cNvSpPr>
              <p:nvPr/>
            </p:nvSpPr>
            <p:spPr bwMode="auto">
              <a:xfrm rot="5400000">
                <a:off x="2424" y="2485"/>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24" name="Line 124"/>
              <p:cNvSpPr>
                <a:spLocks noChangeShapeType="1"/>
              </p:cNvSpPr>
              <p:nvPr/>
            </p:nvSpPr>
            <p:spPr bwMode="auto">
              <a:xfrm rot="5400000">
                <a:off x="2447" y="2477"/>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25" name="Line 125"/>
              <p:cNvSpPr>
                <a:spLocks noChangeShapeType="1"/>
              </p:cNvSpPr>
              <p:nvPr/>
            </p:nvSpPr>
            <p:spPr bwMode="auto">
              <a:xfrm rot="5400000">
                <a:off x="2447" y="2492"/>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26" name="Rectangle 127"/>
              <p:cNvSpPr>
                <a:spLocks noChangeArrowheads="1"/>
              </p:cNvSpPr>
              <p:nvPr/>
            </p:nvSpPr>
            <p:spPr bwMode="auto">
              <a:xfrm rot="5400000">
                <a:off x="2439" y="2515"/>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27" name="Rectangle 130"/>
              <p:cNvSpPr>
                <a:spLocks noChangeArrowheads="1"/>
              </p:cNvSpPr>
              <p:nvPr/>
            </p:nvSpPr>
            <p:spPr bwMode="auto">
              <a:xfrm rot="5400000">
                <a:off x="2439" y="254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28" name="Rectangle 131"/>
              <p:cNvSpPr>
                <a:spLocks noChangeArrowheads="1"/>
              </p:cNvSpPr>
              <p:nvPr/>
            </p:nvSpPr>
            <p:spPr bwMode="auto">
              <a:xfrm rot="5400000">
                <a:off x="2439" y="253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29" name="Rectangle 135"/>
              <p:cNvSpPr>
                <a:spLocks noChangeArrowheads="1"/>
              </p:cNvSpPr>
              <p:nvPr/>
            </p:nvSpPr>
            <p:spPr bwMode="auto">
              <a:xfrm rot="5400000">
                <a:off x="2424" y="2530"/>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30" name="Line 136"/>
              <p:cNvSpPr>
                <a:spLocks noChangeShapeType="1"/>
              </p:cNvSpPr>
              <p:nvPr/>
            </p:nvSpPr>
            <p:spPr bwMode="auto">
              <a:xfrm rot="5400000">
                <a:off x="2447" y="252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31" name="Line 137"/>
              <p:cNvSpPr>
                <a:spLocks noChangeShapeType="1"/>
              </p:cNvSpPr>
              <p:nvPr/>
            </p:nvSpPr>
            <p:spPr bwMode="auto">
              <a:xfrm rot="5400000">
                <a:off x="2447" y="253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32" name="Rectangle 139"/>
              <p:cNvSpPr>
                <a:spLocks noChangeArrowheads="1"/>
              </p:cNvSpPr>
              <p:nvPr/>
            </p:nvSpPr>
            <p:spPr bwMode="auto">
              <a:xfrm rot="5400000">
                <a:off x="2439" y="2561"/>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33" name="Rectangle 142"/>
              <p:cNvSpPr>
                <a:spLocks noChangeArrowheads="1"/>
              </p:cNvSpPr>
              <p:nvPr/>
            </p:nvSpPr>
            <p:spPr bwMode="auto">
              <a:xfrm rot="5400000">
                <a:off x="2439" y="259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34" name="Rectangle 143"/>
              <p:cNvSpPr>
                <a:spLocks noChangeArrowheads="1"/>
              </p:cNvSpPr>
              <p:nvPr/>
            </p:nvSpPr>
            <p:spPr bwMode="auto">
              <a:xfrm rot="5400000">
                <a:off x="2439" y="2576"/>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35" name="Rectangle 147"/>
              <p:cNvSpPr>
                <a:spLocks noChangeArrowheads="1"/>
              </p:cNvSpPr>
              <p:nvPr/>
            </p:nvSpPr>
            <p:spPr bwMode="auto">
              <a:xfrm rot="5400000">
                <a:off x="2424" y="2576"/>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36" name="Line 148"/>
              <p:cNvSpPr>
                <a:spLocks noChangeShapeType="1"/>
              </p:cNvSpPr>
              <p:nvPr/>
            </p:nvSpPr>
            <p:spPr bwMode="auto">
              <a:xfrm rot="5400000">
                <a:off x="2447" y="256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37" name="Line 149"/>
              <p:cNvSpPr>
                <a:spLocks noChangeShapeType="1"/>
              </p:cNvSpPr>
              <p:nvPr/>
            </p:nvSpPr>
            <p:spPr bwMode="auto">
              <a:xfrm rot="5400000">
                <a:off x="2447" y="258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38" name="Rectangle 151"/>
              <p:cNvSpPr>
                <a:spLocks noChangeArrowheads="1"/>
              </p:cNvSpPr>
              <p:nvPr/>
            </p:nvSpPr>
            <p:spPr bwMode="auto">
              <a:xfrm rot="5400000">
                <a:off x="2439" y="2606"/>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39" name="Rectangle 154"/>
              <p:cNvSpPr>
                <a:spLocks noChangeArrowheads="1"/>
              </p:cNvSpPr>
              <p:nvPr/>
            </p:nvSpPr>
            <p:spPr bwMode="auto">
              <a:xfrm rot="5400000">
                <a:off x="2439" y="2636"/>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40" name="Rectangle 155"/>
              <p:cNvSpPr>
                <a:spLocks noChangeArrowheads="1"/>
              </p:cNvSpPr>
              <p:nvPr/>
            </p:nvSpPr>
            <p:spPr bwMode="auto">
              <a:xfrm rot="5400000">
                <a:off x="2439" y="2621"/>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41" name="Rectangle 159"/>
              <p:cNvSpPr>
                <a:spLocks noChangeArrowheads="1"/>
              </p:cNvSpPr>
              <p:nvPr/>
            </p:nvSpPr>
            <p:spPr bwMode="auto">
              <a:xfrm rot="5400000">
                <a:off x="2424" y="2621"/>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42" name="Line 160"/>
              <p:cNvSpPr>
                <a:spLocks noChangeShapeType="1"/>
              </p:cNvSpPr>
              <p:nvPr/>
            </p:nvSpPr>
            <p:spPr bwMode="auto">
              <a:xfrm rot="5400000">
                <a:off x="2447" y="2613"/>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43" name="Line 161"/>
              <p:cNvSpPr>
                <a:spLocks noChangeShapeType="1"/>
              </p:cNvSpPr>
              <p:nvPr/>
            </p:nvSpPr>
            <p:spPr bwMode="auto">
              <a:xfrm rot="5400000">
                <a:off x="2447" y="2628"/>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44" name="Rectangle 163"/>
              <p:cNvSpPr>
                <a:spLocks noChangeArrowheads="1"/>
              </p:cNvSpPr>
              <p:nvPr/>
            </p:nvSpPr>
            <p:spPr bwMode="auto">
              <a:xfrm rot="5400000">
                <a:off x="2439" y="2651"/>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45" name="Rectangle 166"/>
              <p:cNvSpPr>
                <a:spLocks noChangeArrowheads="1"/>
              </p:cNvSpPr>
              <p:nvPr/>
            </p:nvSpPr>
            <p:spPr bwMode="auto">
              <a:xfrm rot="5400000">
                <a:off x="2439" y="268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46" name="Rectangle 167"/>
              <p:cNvSpPr>
                <a:spLocks noChangeArrowheads="1"/>
              </p:cNvSpPr>
              <p:nvPr/>
            </p:nvSpPr>
            <p:spPr bwMode="auto">
              <a:xfrm rot="5400000">
                <a:off x="2439" y="266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47" name="Rectangle 171"/>
              <p:cNvSpPr>
                <a:spLocks noChangeArrowheads="1"/>
              </p:cNvSpPr>
              <p:nvPr/>
            </p:nvSpPr>
            <p:spPr bwMode="auto">
              <a:xfrm rot="5400000">
                <a:off x="2424" y="2666"/>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48" name="Line 172"/>
              <p:cNvSpPr>
                <a:spLocks noChangeShapeType="1"/>
              </p:cNvSpPr>
              <p:nvPr/>
            </p:nvSpPr>
            <p:spPr bwMode="auto">
              <a:xfrm rot="5400000">
                <a:off x="2447" y="265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49" name="Line 173"/>
              <p:cNvSpPr>
                <a:spLocks noChangeShapeType="1"/>
              </p:cNvSpPr>
              <p:nvPr/>
            </p:nvSpPr>
            <p:spPr bwMode="auto">
              <a:xfrm rot="5400000">
                <a:off x="2447" y="267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50" name="Rectangle 175"/>
              <p:cNvSpPr>
                <a:spLocks noChangeArrowheads="1"/>
              </p:cNvSpPr>
              <p:nvPr/>
            </p:nvSpPr>
            <p:spPr bwMode="auto">
              <a:xfrm rot="5400000">
                <a:off x="2439" y="2697"/>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51" name="Rectangle 178"/>
              <p:cNvSpPr>
                <a:spLocks noChangeArrowheads="1"/>
              </p:cNvSpPr>
              <p:nvPr/>
            </p:nvSpPr>
            <p:spPr bwMode="auto">
              <a:xfrm rot="5400000">
                <a:off x="2439" y="272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52" name="Rectangle 179"/>
              <p:cNvSpPr>
                <a:spLocks noChangeArrowheads="1"/>
              </p:cNvSpPr>
              <p:nvPr/>
            </p:nvSpPr>
            <p:spPr bwMode="auto">
              <a:xfrm rot="5400000">
                <a:off x="2439" y="2712"/>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53" name="Rectangle 183"/>
              <p:cNvSpPr>
                <a:spLocks noChangeArrowheads="1"/>
              </p:cNvSpPr>
              <p:nvPr/>
            </p:nvSpPr>
            <p:spPr bwMode="auto">
              <a:xfrm rot="5400000">
                <a:off x="2424" y="2712"/>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54" name="Line 184"/>
              <p:cNvSpPr>
                <a:spLocks noChangeShapeType="1"/>
              </p:cNvSpPr>
              <p:nvPr/>
            </p:nvSpPr>
            <p:spPr bwMode="auto">
              <a:xfrm rot="5400000">
                <a:off x="2447" y="270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55" name="Line 185"/>
              <p:cNvSpPr>
                <a:spLocks noChangeShapeType="1"/>
              </p:cNvSpPr>
              <p:nvPr/>
            </p:nvSpPr>
            <p:spPr bwMode="auto">
              <a:xfrm rot="5400000">
                <a:off x="2447" y="271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56" name="Rectangle 187"/>
              <p:cNvSpPr>
                <a:spLocks noChangeArrowheads="1"/>
              </p:cNvSpPr>
              <p:nvPr/>
            </p:nvSpPr>
            <p:spPr bwMode="auto">
              <a:xfrm rot="5400000">
                <a:off x="2439" y="2742"/>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57" name="Rectangle 190"/>
              <p:cNvSpPr>
                <a:spLocks noChangeArrowheads="1"/>
              </p:cNvSpPr>
              <p:nvPr/>
            </p:nvSpPr>
            <p:spPr bwMode="auto">
              <a:xfrm rot="5400000">
                <a:off x="2439" y="2772"/>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58" name="Rectangle 191"/>
              <p:cNvSpPr>
                <a:spLocks noChangeArrowheads="1"/>
              </p:cNvSpPr>
              <p:nvPr/>
            </p:nvSpPr>
            <p:spPr bwMode="auto">
              <a:xfrm rot="5400000">
                <a:off x="2439" y="2757"/>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59" name="Rectangle 195"/>
              <p:cNvSpPr>
                <a:spLocks noChangeArrowheads="1"/>
              </p:cNvSpPr>
              <p:nvPr/>
            </p:nvSpPr>
            <p:spPr bwMode="auto">
              <a:xfrm rot="5400000">
                <a:off x="2424" y="2757"/>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60" name="Line 196"/>
              <p:cNvSpPr>
                <a:spLocks noChangeShapeType="1"/>
              </p:cNvSpPr>
              <p:nvPr/>
            </p:nvSpPr>
            <p:spPr bwMode="auto">
              <a:xfrm rot="5400000">
                <a:off x="2447" y="2749"/>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61" name="Line 197"/>
              <p:cNvSpPr>
                <a:spLocks noChangeShapeType="1"/>
              </p:cNvSpPr>
              <p:nvPr/>
            </p:nvSpPr>
            <p:spPr bwMode="auto">
              <a:xfrm rot="5400000">
                <a:off x="2447" y="2764"/>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62" name="Rectangle 199"/>
              <p:cNvSpPr>
                <a:spLocks noChangeArrowheads="1"/>
              </p:cNvSpPr>
              <p:nvPr/>
            </p:nvSpPr>
            <p:spPr bwMode="auto">
              <a:xfrm rot="5400000">
                <a:off x="2439" y="2787"/>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63" name="Rectangle 202"/>
              <p:cNvSpPr>
                <a:spLocks noChangeArrowheads="1"/>
              </p:cNvSpPr>
              <p:nvPr/>
            </p:nvSpPr>
            <p:spPr bwMode="auto">
              <a:xfrm rot="5400000">
                <a:off x="2439" y="281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64" name="Rectangle 203"/>
              <p:cNvSpPr>
                <a:spLocks noChangeArrowheads="1"/>
              </p:cNvSpPr>
              <p:nvPr/>
            </p:nvSpPr>
            <p:spPr bwMode="auto">
              <a:xfrm rot="5400000">
                <a:off x="2439" y="280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65" name="Rectangle 207"/>
              <p:cNvSpPr>
                <a:spLocks noChangeArrowheads="1"/>
              </p:cNvSpPr>
              <p:nvPr/>
            </p:nvSpPr>
            <p:spPr bwMode="auto">
              <a:xfrm rot="5400000">
                <a:off x="2424" y="2802"/>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66" name="Line 208"/>
              <p:cNvSpPr>
                <a:spLocks noChangeShapeType="1"/>
              </p:cNvSpPr>
              <p:nvPr/>
            </p:nvSpPr>
            <p:spPr bwMode="auto">
              <a:xfrm rot="5400000">
                <a:off x="2447" y="279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67" name="Line 209"/>
              <p:cNvSpPr>
                <a:spLocks noChangeShapeType="1"/>
              </p:cNvSpPr>
              <p:nvPr/>
            </p:nvSpPr>
            <p:spPr bwMode="auto">
              <a:xfrm rot="5400000">
                <a:off x="2447" y="281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68" name="Rectangle 211"/>
              <p:cNvSpPr>
                <a:spLocks noChangeArrowheads="1"/>
              </p:cNvSpPr>
              <p:nvPr/>
            </p:nvSpPr>
            <p:spPr bwMode="auto">
              <a:xfrm rot="5400000">
                <a:off x="2439" y="2833"/>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69" name="Rectangle 214"/>
              <p:cNvSpPr>
                <a:spLocks noChangeArrowheads="1"/>
              </p:cNvSpPr>
              <p:nvPr/>
            </p:nvSpPr>
            <p:spPr bwMode="auto">
              <a:xfrm rot="5400000">
                <a:off x="2439" y="286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70" name="Rectangle 215"/>
              <p:cNvSpPr>
                <a:spLocks noChangeArrowheads="1"/>
              </p:cNvSpPr>
              <p:nvPr/>
            </p:nvSpPr>
            <p:spPr bwMode="auto">
              <a:xfrm rot="5400000">
                <a:off x="2439" y="2848"/>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71" name="Rectangle 219"/>
              <p:cNvSpPr>
                <a:spLocks noChangeArrowheads="1"/>
              </p:cNvSpPr>
              <p:nvPr/>
            </p:nvSpPr>
            <p:spPr bwMode="auto">
              <a:xfrm rot="5400000">
                <a:off x="2424" y="2848"/>
                <a:ext cx="45"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72" name="Line 220"/>
              <p:cNvSpPr>
                <a:spLocks noChangeShapeType="1"/>
              </p:cNvSpPr>
              <p:nvPr/>
            </p:nvSpPr>
            <p:spPr bwMode="auto">
              <a:xfrm rot="5400000">
                <a:off x="2447" y="284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73" name="Line 221"/>
              <p:cNvSpPr>
                <a:spLocks noChangeShapeType="1"/>
              </p:cNvSpPr>
              <p:nvPr/>
            </p:nvSpPr>
            <p:spPr bwMode="auto">
              <a:xfrm rot="5400000">
                <a:off x="2447" y="285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74" name="Rectangle 223"/>
              <p:cNvSpPr>
                <a:spLocks noChangeArrowheads="1"/>
              </p:cNvSpPr>
              <p:nvPr/>
            </p:nvSpPr>
            <p:spPr bwMode="auto">
              <a:xfrm rot="5400000">
                <a:off x="2439" y="2878"/>
                <a:ext cx="15"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75" name="Rectangle 226"/>
              <p:cNvSpPr>
                <a:spLocks noChangeArrowheads="1"/>
              </p:cNvSpPr>
              <p:nvPr/>
            </p:nvSpPr>
            <p:spPr bwMode="auto">
              <a:xfrm rot="5400000">
                <a:off x="2439" y="2908"/>
                <a:ext cx="16"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76" name="Rectangle 227"/>
              <p:cNvSpPr>
                <a:spLocks noChangeArrowheads="1"/>
              </p:cNvSpPr>
              <p:nvPr/>
            </p:nvSpPr>
            <p:spPr bwMode="auto">
              <a:xfrm rot="5400000">
                <a:off x="2439" y="2893"/>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77" name="Rectangle 231"/>
              <p:cNvSpPr>
                <a:spLocks noChangeArrowheads="1"/>
              </p:cNvSpPr>
              <p:nvPr/>
            </p:nvSpPr>
            <p:spPr bwMode="auto">
              <a:xfrm rot="5400000">
                <a:off x="2424" y="2893"/>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78" name="Line 232"/>
              <p:cNvSpPr>
                <a:spLocks noChangeShapeType="1"/>
              </p:cNvSpPr>
              <p:nvPr/>
            </p:nvSpPr>
            <p:spPr bwMode="auto">
              <a:xfrm rot="5400000">
                <a:off x="2447" y="2885"/>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79" name="Line 233"/>
              <p:cNvSpPr>
                <a:spLocks noChangeShapeType="1"/>
              </p:cNvSpPr>
              <p:nvPr/>
            </p:nvSpPr>
            <p:spPr bwMode="auto">
              <a:xfrm rot="5400000">
                <a:off x="2447" y="2900"/>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80" name="Rectangle 235"/>
              <p:cNvSpPr>
                <a:spLocks noChangeArrowheads="1"/>
              </p:cNvSpPr>
              <p:nvPr/>
            </p:nvSpPr>
            <p:spPr bwMode="auto">
              <a:xfrm rot="5400000">
                <a:off x="2439" y="2923"/>
                <a:ext cx="16" cy="409"/>
              </a:xfrm>
              <a:prstGeom prst="rect">
                <a:avLst/>
              </a:prstGeom>
              <a:gradFill rotWithShape="1">
                <a:gsLst>
                  <a:gs pos="0">
                    <a:srgbClr val="FF3300">
                      <a:alpha val="92998"/>
                    </a:srgbClr>
                  </a:gs>
                  <a:gs pos="100000">
                    <a:srgbClr val="FF99CC">
                      <a:alpha val="96999"/>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81" name="Rectangle 238"/>
              <p:cNvSpPr>
                <a:spLocks noChangeArrowheads="1"/>
              </p:cNvSpPr>
              <p:nvPr/>
            </p:nvSpPr>
            <p:spPr bwMode="auto">
              <a:xfrm rot="5400000">
                <a:off x="2439" y="2954"/>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82" name="Rectangle 239"/>
              <p:cNvSpPr>
                <a:spLocks noChangeArrowheads="1"/>
              </p:cNvSpPr>
              <p:nvPr/>
            </p:nvSpPr>
            <p:spPr bwMode="auto">
              <a:xfrm rot="5400000">
                <a:off x="2439" y="2939"/>
                <a:ext cx="15" cy="409"/>
              </a:xfrm>
              <a:prstGeom prst="rect">
                <a:avLst/>
              </a:prstGeom>
              <a:gradFill rotWithShape="1">
                <a:gsLst>
                  <a:gs pos="0">
                    <a:srgbClr val="FF99CC">
                      <a:alpha val="96999"/>
                    </a:srgbClr>
                  </a:gs>
                  <a:gs pos="100000">
                    <a:srgbClr val="FFA9D4">
                      <a:alpha val="92998"/>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83" name="Rectangle 243"/>
              <p:cNvSpPr>
                <a:spLocks noChangeArrowheads="1"/>
              </p:cNvSpPr>
              <p:nvPr/>
            </p:nvSpPr>
            <p:spPr bwMode="auto">
              <a:xfrm rot="5400000">
                <a:off x="2424" y="2938"/>
                <a:ext cx="46" cy="40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mtClean="0">
                  <a:solidFill>
                    <a:srgbClr val="000000"/>
                  </a:solidFill>
                </a:endParaRPr>
              </a:p>
            </p:txBody>
          </p:sp>
          <p:sp>
            <p:nvSpPr>
              <p:cNvPr id="11884" name="Line 244"/>
              <p:cNvSpPr>
                <a:spLocks noChangeShapeType="1"/>
              </p:cNvSpPr>
              <p:nvPr/>
            </p:nvSpPr>
            <p:spPr bwMode="auto">
              <a:xfrm rot="5400000">
                <a:off x="2447" y="2931"/>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sp>
            <p:nvSpPr>
              <p:cNvPr id="11885" name="Line 245"/>
              <p:cNvSpPr>
                <a:spLocks noChangeShapeType="1"/>
              </p:cNvSpPr>
              <p:nvPr/>
            </p:nvSpPr>
            <p:spPr bwMode="auto">
              <a:xfrm rot="5400000">
                <a:off x="2447" y="2946"/>
                <a:ext cx="0" cy="4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b="1" smtClean="0">
                  <a:solidFill>
                    <a:srgbClr val="000000"/>
                  </a:solidFill>
                </a:endParaRPr>
              </a:p>
            </p:txBody>
          </p:sp>
        </p:grpSp>
      </p:grpSp>
      <p:graphicFrame>
        <p:nvGraphicFramePr>
          <p:cNvPr id="603" name="表格 602"/>
          <p:cNvGraphicFramePr>
            <a:graphicFrameLocks noGrp="1"/>
          </p:cNvGraphicFramePr>
          <p:nvPr/>
        </p:nvGraphicFramePr>
        <p:xfrm>
          <a:off x="4643438" y="3444875"/>
          <a:ext cx="4449762" cy="2835275"/>
        </p:xfrm>
        <a:graphic>
          <a:graphicData uri="http://schemas.openxmlformats.org/drawingml/2006/table">
            <a:tbl>
              <a:tblPr firstRow="1" bandRow="1">
                <a:tableStyleId>{46F890A9-2807-4EBB-B81D-B2AA78EC7F39}</a:tableStyleId>
              </a:tblPr>
              <a:tblGrid>
                <a:gridCol w="2149301"/>
                <a:gridCol w="1193673"/>
                <a:gridCol w="1106788"/>
              </a:tblGrid>
              <a:tr h="579250">
                <a:tc>
                  <a:txBody>
                    <a:bodyPr/>
                    <a:lstStyle/>
                    <a:p>
                      <a:endParaRPr lang="zh-CN" altLang="en-US" sz="1800" dirty="0"/>
                    </a:p>
                  </a:txBody>
                  <a:tcPr marL="91442" marR="91442" marT="45730" marB="45730"/>
                </a:tc>
                <a:tc>
                  <a:txBody>
                    <a:bodyPr/>
                    <a:lstStyle/>
                    <a:p>
                      <a:r>
                        <a:rPr lang="en-US" altLang="zh-CN" sz="1600" dirty="0" smtClean="0"/>
                        <a:t>ALICE TPC</a:t>
                      </a:r>
                      <a:endParaRPr lang="zh-CN" altLang="en-US" sz="1600" dirty="0"/>
                    </a:p>
                  </a:txBody>
                  <a:tcPr marL="91442" marR="91442" marT="45730" marB="45730"/>
                </a:tc>
                <a:tc>
                  <a:txBody>
                    <a:bodyPr/>
                    <a:lstStyle/>
                    <a:p>
                      <a:r>
                        <a:rPr lang="en-US" altLang="zh-CN" sz="1600" dirty="0" smtClean="0"/>
                        <a:t>CEPC TPC</a:t>
                      </a:r>
                      <a:endParaRPr lang="zh-CN" altLang="en-US" sz="1600" dirty="0"/>
                    </a:p>
                  </a:txBody>
                  <a:tcPr marL="91442" marR="91442" marT="45730" marB="45730"/>
                </a:tc>
              </a:tr>
              <a:tr h="579250">
                <a:tc>
                  <a:txBody>
                    <a:bodyPr/>
                    <a:lstStyle/>
                    <a:p>
                      <a:r>
                        <a:rPr lang="en-US" altLang="zh-CN" sz="1600" dirty="0" smtClean="0"/>
                        <a:t>Maximum</a:t>
                      </a:r>
                      <a:r>
                        <a:rPr lang="en-US" altLang="zh-CN" sz="1600" baseline="0" dirty="0" smtClean="0"/>
                        <a:t> readout rate</a:t>
                      </a:r>
                      <a:endParaRPr lang="zh-CN" altLang="en-US" sz="1600" dirty="0"/>
                    </a:p>
                  </a:txBody>
                  <a:tcPr marL="91442" marR="91442" marT="45730" marB="45730"/>
                </a:tc>
                <a:tc>
                  <a:txBody>
                    <a:bodyPr/>
                    <a:lstStyle/>
                    <a:p>
                      <a:pPr algn="ctr"/>
                      <a:r>
                        <a:rPr lang="en-US" altLang="zh-CN" sz="1600" dirty="0" smtClean="0"/>
                        <a:t>&gt;50kHz@pp</a:t>
                      </a:r>
                      <a:endParaRPr lang="zh-CN" altLang="en-US" sz="1600" dirty="0"/>
                    </a:p>
                  </a:txBody>
                  <a:tcPr marL="91442" marR="91442" marT="45730" marB="45730"/>
                </a:tc>
                <a:tc>
                  <a:txBody>
                    <a:bodyPr/>
                    <a:lstStyle/>
                    <a:p>
                      <a:pPr algn="ctr"/>
                      <a:r>
                        <a:rPr lang="en-US" altLang="zh-CN" sz="1600" dirty="0" err="1" smtClean="0"/>
                        <a:t>w.o</a:t>
                      </a:r>
                      <a:r>
                        <a:rPr lang="en-US" altLang="zh-CN" sz="1600" baseline="0" dirty="0" smtClean="0"/>
                        <a:t> BG</a:t>
                      </a:r>
                      <a:endParaRPr lang="zh-CN" altLang="en-US" sz="1600" dirty="0"/>
                    </a:p>
                  </a:txBody>
                  <a:tcPr marL="91442" marR="91442" marT="45730" marB="45730"/>
                </a:tc>
              </a:tr>
              <a:tr h="335355">
                <a:tc>
                  <a:txBody>
                    <a:bodyPr/>
                    <a:lstStyle/>
                    <a:p>
                      <a:r>
                        <a:rPr lang="en-US" altLang="zh-CN" sz="1600" dirty="0" smtClean="0"/>
                        <a:t>Gating</a:t>
                      </a:r>
                      <a:r>
                        <a:rPr lang="en-US" altLang="zh-CN" sz="1600" baseline="0" dirty="0" smtClean="0"/>
                        <a:t> to reduce ions</a:t>
                      </a:r>
                      <a:endParaRPr lang="zh-CN" altLang="en-US" sz="1600" dirty="0"/>
                    </a:p>
                  </a:txBody>
                  <a:tcPr marL="91442" marR="91442" marT="45730" marB="45730"/>
                </a:tc>
                <a:tc>
                  <a:txBody>
                    <a:bodyPr/>
                    <a:lstStyle/>
                    <a:p>
                      <a:pPr algn="ctr"/>
                      <a:r>
                        <a:rPr lang="en-US" altLang="zh-CN" sz="1600" dirty="0" smtClean="0"/>
                        <a:t>No</a:t>
                      </a:r>
                      <a:r>
                        <a:rPr lang="en-US" altLang="zh-CN" sz="1600" baseline="0" dirty="0" smtClean="0"/>
                        <a:t> Gating</a:t>
                      </a:r>
                      <a:endParaRPr lang="zh-CN" altLang="en-US" sz="1600" dirty="0"/>
                    </a:p>
                  </a:txBody>
                  <a:tcPr marL="91442" marR="91442" marT="45730" marB="45730"/>
                </a:tc>
                <a:tc>
                  <a:txBody>
                    <a:bodyPr/>
                    <a:lstStyle/>
                    <a:p>
                      <a:pPr algn="ctr"/>
                      <a:r>
                        <a:rPr lang="en-US" altLang="zh-CN" sz="1600" dirty="0" smtClean="0"/>
                        <a:t>No Gating</a:t>
                      </a:r>
                      <a:endParaRPr lang="zh-CN" altLang="en-US" sz="1600" dirty="0"/>
                    </a:p>
                  </a:txBody>
                  <a:tcPr marL="91442" marR="91442" marT="45730" marB="45730"/>
                </a:tc>
              </a:tr>
              <a:tr h="335355">
                <a:tc>
                  <a:txBody>
                    <a:bodyPr/>
                    <a:lstStyle/>
                    <a:p>
                      <a:r>
                        <a:rPr lang="en-US" altLang="zh-CN" sz="1600" dirty="0" smtClean="0"/>
                        <a:t>Continuous</a:t>
                      </a:r>
                      <a:r>
                        <a:rPr lang="en-US" altLang="zh-CN" sz="1600" baseline="0" dirty="0" smtClean="0"/>
                        <a:t> readout</a:t>
                      </a:r>
                      <a:endParaRPr lang="zh-CN" altLang="en-US" sz="1600" dirty="0"/>
                    </a:p>
                  </a:txBody>
                  <a:tcPr marL="91442" marR="91442" marT="45730" marB="45730"/>
                </a:tc>
                <a:tc>
                  <a:txBody>
                    <a:bodyPr/>
                    <a:lstStyle/>
                    <a:p>
                      <a:pPr algn="ctr"/>
                      <a:r>
                        <a:rPr lang="en-US" altLang="zh-CN" sz="1600" dirty="0" smtClean="0"/>
                        <a:t>No trigger</a:t>
                      </a:r>
                      <a:endParaRPr lang="zh-CN" altLang="en-US" sz="1600" dirty="0"/>
                    </a:p>
                  </a:txBody>
                  <a:tcPr marL="91442" marR="91442" marT="45730" marB="45730"/>
                </a:tc>
                <a:tc>
                  <a:txBody>
                    <a:bodyPr/>
                    <a:lstStyle/>
                    <a:p>
                      <a:pPr algn="ctr"/>
                      <a:r>
                        <a:rPr lang="en-US" altLang="zh-CN" sz="1600" dirty="0" smtClean="0"/>
                        <a:t>Trigger?</a:t>
                      </a:r>
                      <a:endParaRPr lang="zh-CN" altLang="en-US" sz="1600" dirty="0"/>
                    </a:p>
                  </a:txBody>
                  <a:tcPr marL="91442" marR="91442" marT="45730" marB="45730"/>
                </a:tc>
              </a:tr>
              <a:tr h="335355">
                <a:tc>
                  <a:txBody>
                    <a:bodyPr/>
                    <a:lstStyle/>
                    <a:p>
                      <a:r>
                        <a:rPr lang="en-US" altLang="zh-CN" sz="1600" dirty="0" smtClean="0"/>
                        <a:t>IBF</a:t>
                      </a:r>
                      <a:r>
                        <a:rPr lang="en-US" altLang="zh-CN" sz="1600" baseline="0" dirty="0" smtClean="0"/>
                        <a:t> control</a:t>
                      </a:r>
                      <a:endParaRPr lang="zh-CN" altLang="en-US" sz="1600" dirty="0"/>
                    </a:p>
                  </a:txBody>
                  <a:tcPr marL="91442" marR="91442" marT="45730" marB="45730"/>
                </a:tc>
                <a:tc>
                  <a:txBody>
                    <a:bodyPr/>
                    <a:lstStyle/>
                    <a:p>
                      <a:pPr algn="ctr"/>
                      <a:r>
                        <a:rPr lang="en-US" altLang="zh-CN" sz="1600" dirty="0" smtClean="0"/>
                        <a:t>Build-</a:t>
                      </a:r>
                      <a:r>
                        <a:rPr lang="en-US" altLang="zh-CN" sz="1600" baseline="0" dirty="0" smtClean="0"/>
                        <a:t>in</a:t>
                      </a:r>
                      <a:endParaRPr lang="zh-CN" altLang="en-US" sz="1600" dirty="0"/>
                    </a:p>
                  </a:txBody>
                  <a:tcPr marL="91442" marR="91442" marT="45730" marB="4573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t>Build-</a:t>
                      </a:r>
                      <a:r>
                        <a:rPr lang="en-US" altLang="zh-CN" sz="1600" baseline="0" dirty="0" smtClean="0"/>
                        <a:t>in</a:t>
                      </a:r>
                      <a:endParaRPr lang="zh-CN" altLang="en-US" sz="1600" dirty="0" smtClean="0"/>
                    </a:p>
                  </a:txBody>
                  <a:tcPr marL="91442" marR="91442" marT="45730" marB="45730"/>
                </a:tc>
              </a:tr>
              <a:tr h="335355">
                <a:tc>
                  <a:txBody>
                    <a:bodyPr/>
                    <a:lstStyle/>
                    <a:p>
                      <a:r>
                        <a:rPr lang="en-US" altLang="zh-CN" sz="1600" dirty="0" smtClean="0"/>
                        <a:t>IBF*Gain</a:t>
                      </a:r>
                      <a:endParaRPr lang="zh-CN" altLang="en-US" sz="1600" dirty="0"/>
                    </a:p>
                  </a:txBody>
                  <a:tcPr marL="91442" marR="91442" marT="45730" marB="45730"/>
                </a:tc>
                <a:tc>
                  <a:txBody>
                    <a:bodyPr/>
                    <a:lstStyle/>
                    <a:p>
                      <a:pPr algn="ctr"/>
                      <a:r>
                        <a:rPr lang="en-US" altLang="zh-CN" sz="1600" dirty="0" smtClean="0"/>
                        <a:t>&lt;10</a:t>
                      </a:r>
                      <a:endParaRPr lang="zh-CN" altLang="en-US" sz="1600" dirty="0"/>
                    </a:p>
                  </a:txBody>
                  <a:tcPr marL="91442" marR="91442" marT="45730" marB="4573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t>&lt;5</a:t>
                      </a:r>
                      <a:endParaRPr lang="zh-CN" altLang="en-US" sz="1600" dirty="0" smtClean="0"/>
                    </a:p>
                  </a:txBody>
                  <a:tcPr marL="91442" marR="91442" marT="45730" marB="45730"/>
                </a:tc>
              </a:tr>
              <a:tr h="335355">
                <a:tc>
                  <a:txBody>
                    <a:bodyPr/>
                    <a:lstStyle/>
                    <a:p>
                      <a:r>
                        <a:rPr lang="en-US" altLang="zh-CN" sz="1600" dirty="0" smtClean="0"/>
                        <a:t>Calibration system</a:t>
                      </a:r>
                      <a:endParaRPr lang="zh-CN" altLang="en-US" sz="1600" dirty="0"/>
                    </a:p>
                  </a:txBody>
                  <a:tcPr marL="91442" marR="91442" marT="45730" marB="45730"/>
                </a:tc>
                <a:tc>
                  <a:txBody>
                    <a:bodyPr/>
                    <a:lstStyle/>
                    <a:p>
                      <a:pPr algn="ctr"/>
                      <a:r>
                        <a:rPr lang="en-US" altLang="zh-CN" sz="1600" dirty="0" smtClean="0"/>
                        <a:t>Laser</a:t>
                      </a:r>
                      <a:endParaRPr lang="zh-CN" altLang="en-US" sz="1600" dirty="0"/>
                    </a:p>
                  </a:txBody>
                  <a:tcPr marL="91442" marR="91442" marT="45730" marB="4573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t>NEED</a:t>
                      </a:r>
                      <a:endParaRPr lang="zh-CN" altLang="en-US" sz="1600" dirty="0" smtClean="0"/>
                    </a:p>
                  </a:txBody>
                  <a:tcPr marL="91442" marR="91442" marT="45730" marB="45730"/>
                </a:tc>
              </a:tr>
            </a:tbl>
          </a:graphicData>
        </a:graphic>
      </p:graphicFrame>
      <p:sp>
        <p:nvSpPr>
          <p:cNvPr id="2" name="矩形 1"/>
          <p:cNvSpPr/>
          <p:nvPr/>
        </p:nvSpPr>
        <p:spPr bwMode="auto">
          <a:xfrm>
            <a:off x="755576" y="3068960"/>
            <a:ext cx="3888432" cy="720080"/>
          </a:xfrm>
          <a:prstGeom prst="rect">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3" name="矩形 2"/>
          <p:cNvSpPr/>
          <p:nvPr/>
        </p:nvSpPr>
        <p:spPr bwMode="auto">
          <a:xfrm>
            <a:off x="827584" y="6021388"/>
            <a:ext cx="3816424" cy="71998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1985359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1"/>
          <p:cNvSpPr>
            <a:spLocks noChangeArrowheads="1"/>
          </p:cNvSpPr>
          <p:nvPr/>
        </p:nvSpPr>
        <p:spPr bwMode="auto">
          <a:xfrm>
            <a:off x="250825" y="6021388"/>
            <a:ext cx="8569325" cy="2873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srgbClr val="000000"/>
              </a:solidFill>
            </a:endParaRPr>
          </a:p>
        </p:txBody>
      </p:sp>
      <p:sp>
        <p:nvSpPr>
          <p:cNvPr id="12291" name="标题 1"/>
          <p:cNvSpPr>
            <a:spLocks noGrp="1"/>
          </p:cNvSpPr>
          <p:nvPr>
            <p:ph type="title"/>
          </p:nvPr>
        </p:nvSpPr>
        <p:spPr>
          <a:xfrm>
            <a:off x="395288" y="260350"/>
            <a:ext cx="8229600" cy="558800"/>
          </a:xfrm>
        </p:spPr>
        <p:txBody>
          <a:bodyPr/>
          <a:lstStyle/>
          <a:p>
            <a:r>
              <a:rPr lang="en-US" altLang="zh-CN" sz="2500" b="1" smtClean="0"/>
              <a:t>TPC</a:t>
            </a:r>
            <a:r>
              <a:rPr lang="zh-CN" altLang="en-US" sz="2500" b="1" smtClean="0"/>
              <a:t>探测器模块研制进展</a:t>
            </a:r>
          </a:p>
        </p:txBody>
      </p:sp>
      <p:sp>
        <p:nvSpPr>
          <p:cNvPr id="12292" name="Rectangle 3"/>
          <p:cNvSpPr>
            <a:spLocks noChangeArrowheads="1"/>
          </p:cNvSpPr>
          <p:nvPr/>
        </p:nvSpPr>
        <p:spPr bwMode="auto">
          <a:xfrm>
            <a:off x="61913" y="765175"/>
            <a:ext cx="48958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ea typeface="宋体" panose="02010600030101010101" pitchFamily="2" charset="-122"/>
              </a:defRPr>
            </a:lvl1pPr>
            <a:lvl2pPr marL="669925" indent="-325438"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1" fontAlgn="base">
              <a:spcBef>
                <a:spcPct val="20000"/>
              </a:spcBef>
              <a:spcAft>
                <a:spcPct val="0"/>
              </a:spcAft>
              <a:buClr>
                <a:srgbClr val="3B812F"/>
              </a:buClr>
              <a:buSzPct val="60000"/>
              <a:buFont typeface="Wingdings" panose="05000000000000000000" pitchFamily="2" charset="2"/>
              <a:buNone/>
            </a:pPr>
            <a:r>
              <a:rPr lang="en-US" altLang="zh-CN" smtClean="0">
                <a:solidFill>
                  <a:srgbClr val="000000"/>
                </a:solidFill>
                <a:latin typeface="Times New Roman" panose="02020603050405020304" pitchFamily="18" charset="0"/>
                <a:cs typeface="Times New Roman" panose="02020603050405020304" pitchFamily="18" charset="0"/>
              </a:rPr>
              <a:t>TPC</a:t>
            </a:r>
            <a:r>
              <a:rPr lang="zh-CN" altLang="en-US" smtClean="0">
                <a:solidFill>
                  <a:srgbClr val="000000"/>
                </a:solidFill>
                <a:latin typeface="Times New Roman" panose="02020603050405020304" pitchFamily="18" charset="0"/>
                <a:cs typeface="Times New Roman" panose="02020603050405020304" pitchFamily="18" charset="0"/>
              </a:rPr>
              <a:t>读出</a:t>
            </a:r>
            <a:r>
              <a:rPr lang="zh-CN" altLang="en-US" smtClean="0">
                <a:solidFill>
                  <a:srgbClr val="C00000"/>
                </a:solidFill>
                <a:latin typeface="Garamond" panose="02020404030301010803" pitchFamily="18" charset="0"/>
                <a:cs typeface="Times New Roman" panose="02020603050405020304" pitchFamily="18" charset="0"/>
              </a:rPr>
              <a:t>模块</a:t>
            </a:r>
            <a:r>
              <a:rPr lang="zh-CN" altLang="en-US" smtClean="0">
                <a:solidFill>
                  <a:srgbClr val="000000"/>
                </a:solidFill>
                <a:latin typeface="Times New Roman" panose="02020603050405020304" pitchFamily="18" charset="0"/>
                <a:cs typeface="Times New Roman" panose="02020603050405020304" pitchFamily="18" charset="0"/>
              </a:rPr>
              <a:t>研制目标</a:t>
            </a:r>
            <a:r>
              <a:rPr lang="en-US" altLang="zh-CN" smtClean="0">
                <a:solidFill>
                  <a:srgbClr val="000000"/>
                </a:solidFill>
                <a:latin typeface="Times New Roman" panose="02020603050405020304" pitchFamily="18" charset="0"/>
                <a:cs typeface="Times New Roman" panose="02020603050405020304" pitchFamily="18" charset="0"/>
              </a:rPr>
              <a:t>:</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连续正离子反馈模块主要面向连续结果的对撞束流结构，实现探测器工作同时的正离子反馈抑制控制</a:t>
            </a:r>
          </a:p>
          <a:p>
            <a:pPr lvl="1" fontAlgn="base">
              <a:spcBef>
                <a:spcPct val="20000"/>
              </a:spcBef>
              <a:spcAft>
                <a:spcPct val="0"/>
              </a:spcAft>
              <a:buClr>
                <a:srgbClr val="3B812F"/>
              </a:buClr>
              <a:buSzPct val="60000"/>
              <a:buFont typeface="Wingdings" panose="05000000000000000000" pitchFamily="2" charset="2"/>
              <a:buNone/>
            </a:pPr>
            <a:endParaRPr lang="en-US" altLang="zh-CN" sz="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None/>
            </a:pPr>
            <a:r>
              <a:rPr lang="en-US" altLang="zh-CN" smtClean="0">
                <a:solidFill>
                  <a:srgbClr val="000000"/>
                </a:solidFill>
                <a:latin typeface="Times New Roman" panose="02020603050405020304" pitchFamily="18" charset="0"/>
                <a:cs typeface="Times New Roman" panose="02020603050405020304" pitchFamily="18" charset="0"/>
              </a:rPr>
              <a:t>TPC</a:t>
            </a:r>
            <a:r>
              <a:rPr lang="zh-CN" altLang="en-US" smtClean="0">
                <a:solidFill>
                  <a:srgbClr val="000000"/>
                </a:solidFill>
                <a:latin typeface="Times New Roman" panose="02020603050405020304" pitchFamily="18" charset="0"/>
                <a:cs typeface="Times New Roman" panose="02020603050405020304" pitchFamily="18" charset="0"/>
              </a:rPr>
              <a:t>读出</a:t>
            </a:r>
            <a:r>
              <a:rPr lang="zh-CN" altLang="en-US" smtClean="0">
                <a:solidFill>
                  <a:srgbClr val="C00000"/>
                </a:solidFill>
                <a:latin typeface="Garamond" panose="02020404030301010803" pitchFamily="18" charset="0"/>
                <a:cs typeface="Times New Roman" panose="02020603050405020304" pitchFamily="18" charset="0"/>
              </a:rPr>
              <a:t>模块</a:t>
            </a:r>
            <a:r>
              <a:rPr lang="zh-CN" altLang="en-US" smtClean="0">
                <a:solidFill>
                  <a:srgbClr val="000000"/>
                </a:solidFill>
                <a:latin typeface="Times New Roman" panose="02020603050405020304" pitchFamily="18" charset="0"/>
                <a:cs typeface="Times New Roman" panose="02020603050405020304" pitchFamily="18" charset="0"/>
              </a:rPr>
              <a:t>研制进展</a:t>
            </a:r>
            <a:r>
              <a:rPr lang="en-US" altLang="zh-CN" smtClean="0">
                <a:solidFill>
                  <a:srgbClr val="000000"/>
                </a:solidFill>
                <a:latin typeface="Times New Roman" panose="02020603050405020304" pitchFamily="18" charset="0"/>
                <a:cs typeface="Times New Roman" panose="02020603050405020304" pitchFamily="18" charset="0"/>
              </a:rPr>
              <a:t>:</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连续正离子反馈模块采用</a:t>
            </a:r>
            <a:r>
              <a:rPr lang="en-US" altLang="zh-CN" sz="1600" smtClean="0">
                <a:solidFill>
                  <a:srgbClr val="000000"/>
                </a:solidFill>
                <a:latin typeface="Times New Roman" panose="02020603050405020304" pitchFamily="18" charset="0"/>
                <a:cs typeface="Times New Roman" panose="02020603050405020304" pitchFamily="18" charset="0"/>
              </a:rPr>
              <a:t>GEM+Micromegas</a:t>
            </a:r>
            <a:r>
              <a:rPr lang="zh-CN" altLang="en-US" sz="1600" smtClean="0">
                <a:solidFill>
                  <a:srgbClr val="000000"/>
                </a:solidFill>
                <a:latin typeface="Times New Roman" panose="02020603050405020304" pitchFamily="18" charset="0"/>
                <a:cs typeface="Times New Roman" panose="02020603050405020304" pitchFamily="18" charset="0"/>
              </a:rPr>
              <a:t>复合结构气体探测器</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模拟研究结果评估满足于高计数率的物理探测需求（</a:t>
            </a:r>
            <a:r>
              <a:rPr lang="en-US" altLang="zh-CN" sz="1600" smtClean="0">
                <a:solidFill>
                  <a:srgbClr val="000000"/>
                </a:solidFill>
                <a:latin typeface="Times New Roman" panose="02020603050405020304" pitchFamily="18" charset="0"/>
                <a:cs typeface="Times New Roman" panose="02020603050405020304" pitchFamily="18" charset="0"/>
              </a:rPr>
              <a:t>Z pole run</a:t>
            </a:r>
            <a:r>
              <a:rPr lang="zh-CN" altLang="en-US" sz="1600" smtClean="0">
                <a:solidFill>
                  <a:srgbClr val="000000"/>
                </a:solidFill>
                <a:latin typeface="Times New Roman" panose="02020603050405020304" pitchFamily="18" charset="0"/>
                <a:cs typeface="Times New Roman" panose="02020603050405020304" pitchFamily="18" charset="0"/>
              </a:rPr>
              <a:t>），</a:t>
            </a:r>
            <a:r>
              <a:rPr lang="en-US" altLang="zh-CN" sz="1600" smtClean="0">
                <a:solidFill>
                  <a:srgbClr val="000000"/>
                </a:solidFill>
                <a:latin typeface="Times New Roman" panose="02020603050405020304" pitchFamily="18" charset="0"/>
                <a:cs typeface="Times New Roman" panose="02020603050405020304" pitchFamily="18" charset="0"/>
              </a:rPr>
              <a:t>IBF×Gain&lt;5</a:t>
            </a:r>
            <a:r>
              <a:rPr lang="zh-CN" altLang="en-US" sz="1600" smtClean="0">
                <a:solidFill>
                  <a:srgbClr val="000000"/>
                </a:solidFill>
                <a:latin typeface="Times New Roman" panose="02020603050405020304" pitchFamily="18" charset="0"/>
                <a:cs typeface="Times New Roman" panose="02020603050405020304" pitchFamily="18" charset="0"/>
              </a:rPr>
              <a:t>是基本的物理需求</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与法国</a:t>
            </a:r>
            <a:r>
              <a:rPr lang="en-US" altLang="zh-CN" sz="1600" smtClean="0">
                <a:solidFill>
                  <a:srgbClr val="000000"/>
                </a:solidFill>
                <a:latin typeface="Times New Roman" panose="02020603050405020304" pitchFamily="18" charset="0"/>
                <a:cs typeface="Times New Roman" panose="02020603050405020304" pitchFamily="18" charset="0"/>
              </a:rPr>
              <a:t>Scalay</a:t>
            </a:r>
            <a:r>
              <a:rPr lang="zh-CN" altLang="en-US" sz="1600" smtClean="0">
                <a:solidFill>
                  <a:srgbClr val="000000"/>
                </a:solidFill>
                <a:latin typeface="Times New Roman" panose="02020603050405020304" pitchFamily="18" charset="0"/>
                <a:cs typeface="Times New Roman" panose="02020603050405020304" pitchFamily="18" charset="0"/>
              </a:rPr>
              <a:t>合作研制采用</a:t>
            </a:r>
            <a:r>
              <a:rPr lang="en-US" altLang="zh-CN" sz="1600" smtClean="0">
                <a:solidFill>
                  <a:srgbClr val="000000"/>
                </a:solidFill>
                <a:latin typeface="Times New Roman" panose="02020603050405020304" pitchFamily="18" charset="0"/>
                <a:cs typeface="Times New Roman" panose="02020603050405020304" pitchFamily="18" charset="0"/>
              </a:rPr>
              <a:t>420LPI</a:t>
            </a:r>
            <a:r>
              <a:rPr lang="zh-CN" altLang="en-US" sz="1600" smtClean="0">
                <a:solidFill>
                  <a:srgbClr val="000000"/>
                </a:solidFill>
                <a:latin typeface="Times New Roman" panose="02020603050405020304" pitchFamily="18" charset="0"/>
                <a:cs typeface="Times New Roman" panose="02020603050405020304" pitchFamily="18" charset="0"/>
              </a:rPr>
              <a:t>标准网和</a:t>
            </a:r>
            <a:r>
              <a:rPr lang="en-US" altLang="zh-CN" sz="1600" smtClean="0">
                <a:solidFill>
                  <a:srgbClr val="000000"/>
                </a:solidFill>
                <a:latin typeface="Times New Roman" panose="02020603050405020304" pitchFamily="18" charset="0"/>
                <a:cs typeface="Times New Roman" panose="02020603050405020304" pitchFamily="18" charset="0"/>
              </a:rPr>
              <a:t>508LPI</a:t>
            </a:r>
            <a:r>
              <a:rPr lang="zh-CN" altLang="en-US" sz="1600" smtClean="0">
                <a:solidFill>
                  <a:srgbClr val="000000"/>
                </a:solidFill>
                <a:latin typeface="Times New Roman" panose="02020603050405020304" pitchFamily="18" charset="0"/>
                <a:cs typeface="Times New Roman" panose="02020603050405020304" pitchFamily="18" charset="0"/>
              </a:rPr>
              <a:t>高密网，</a:t>
            </a:r>
            <a:r>
              <a:rPr lang="en-US" altLang="zh-CN" sz="1600" smtClean="0">
                <a:solidFill>
                  <a:srgbClr val="000000"/>
                </a:solidFill>
                <a:latin typeface="Times New Roman" panose="02020603050405020304" pitchFamily="18" charset="0"/>
                <a:cs typeface="Times New Roman" panose="02020603050405020304" pitchFamily="18" charset="0"/>
              </a:rPr>
              <a:t>IBF</a:t>
            </a:r>
            <a:r>
              <a:rPr lang="zh-CN" altLang="en-US" sz="1600" smtClean="0">
                <a:solidFill>
                  <a:srgbClr val="000000"/>
                </a:solidFill>
                <a:latin typeface="Times New Roman" panose="02020603050405020304" pitchFamily="18" charset="0"/>
                <a:cs typeface="Times New Roman" panose="02020603050405020304" pitchFamily="18" charset="0"/>
              </a:rPr>
              <a:t>等性能比较测试</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有效探测器面积：</a:t>
            </a:r>
            <a:r>
              <a:rPr lang="en-US" altLang="zh-CN" sz="1600" smtClean="0">
                <a:solidFill>
                  <a:srgbClr val="000000"/>
                </a:solidFill>
                <a:latin typeface="Times New Roman" panose="02020603050405020304" pitchFamily="18" charset="0"/>
                <a:cs typeface="Times New Roman" panose="02020603050405020304" pitchFamily="18" charset="0"/>
              </a:rPr>
              <a:t>100mm×100mm</a:t>
            </a: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正离子反馈因子：</a:t>
            </a:r>
            <a:r>
              <a:rPr lang="en-US" altLang="zh-CN" sz="1600" smtClean="0">
                <a:solidFill>
                  <a:srgbClr val="000000"/>
                </a:solidFill>
                <a:latin typeface="Times New Roman" panose="02020603050405020304" pitchFamily="18" charset="0"/>
                <a:cs typeface="Times New Roman" panose="02020603050405020304" pitchFamily="18" charset="0"/>
              </a:rPr>
              <a:t>IBF×Gain&lt;5@Gain/5000</a:t>
            </a:r>
            <a:r>
              <a:rPr lang="zh-CN" altLang="en-US" sz="1600" smtClean="0">
                <a:solidFill>
                  <a:srgbClr val="000000"/>
                </a:solidFill>
                <a:latin typeface="Times New Roman" panose="02020603050405020304" pitchFamily="18" charset="0"/>
                <a:cs typeface="Times New Roman" panose="02020603050405020304" pitchFamily="18" charset="0"/>
              </a:rPr>
              <a:t>，</a:t>
            </a:r>
            <a:r>
              <a:rPr lang="en-US" altLang="zh-CN" sz="1600" smtClean="0">
                <a:solidFill>
                  <a:srgbClr val="000000"/>
                </a:solidFill>
                <a:latin typeface="Times New Roman" panose="02020603050405020304" pitchFamily="18" charset="0"/>
                <a:cs typeface="Times New Roman" panose="02020603050405020304" pitchFamily="18" charset="0"/>
              </a:rPr>
              <a:t>508</a:t>
            </a:r>
            <a:r>
              <a:rPr lang="zh-CN" altLang="en-US" sz="1600" smtClean="0">
                <a:solidFill>
                  <a:srgbClr val="000000"/>
                </a:solidFill>
                <a:latin typeface="Times New Roman" panose="02020603050405020304" pitchFamily="18" charset="0"/>
                <a:cs typeface="Times New Roman" panose="02020603050405020304" pitchFamily="18" charset="0"/>
              </a:rPr>
              <a:t>高密探测器同增益下可实现更优化</a:t>
            </a:r>
            <a:r>
              <a:rPr lang="en-US" altLang="zh-CN" sz="1600" smtClean="0">
                <a:solidFill>
                  <a:srgbClr val="000000"/>
                </a:solidFill>
                <a:latin typeface="Times New Roman" panose="02020603050405020304" pitchFamily="18" charset="0"/>
                <a:cs typeface="Times New Roman" panose="02020603050405020304" pitchFamily="18" charset="0"/>
              </a:rPr>
              <a:t>IBF</a:t>
            </a:r>
          </a:p>
          <a:p>
            <a:pPr lvl="1" fontAlgn="base">
              <a:spcBef>
                <a:spcPct val="20000"/>
              </a:spcBef>
              <a:spcAft>
                <a:spcPct val="0"/>
              </a:spcAft>
              <a:buClr>
                <a:srgbClr val="3B812F"/>
              </a:buClr>
              <a:buSzPct val="60000"/>
              <a:buFont typeface="Wingdings" panose="05000000000000000000" pitchFamily="2" charset="2"/>
              <a:buChar char="q"/>
            </a:pPr>
            <a:endParaRPr lang="zh-CN" altLang="en-US" sz="700" smtClean="0">
              <a:solidFill>
                <a:srgbClr val="000000"/>
              </a:solidFill>
              <a:latin typeface="Times New Roman" panose="02020603050405020304" pitchFamily="18" charset="0"/>
              <a:cs typeface="Times New Roman" panose="02020603050405020304" pitchFamily="18" charset="0"/>
            </a:endParaRPr>
          </a:p>
        </p:txBody>
      </p:sp>
      <p:sp>
        <p:nvSpPr>
          <p:cNvPr id="12293" name="Rectangle 260"/>
          <p:cNvSpPr>
            <a:spLocks noChangeArrowheads="1"/>
          </p:cNvSpPr>
          <p:nvPr/>
        </p:nvSpPr>
        <p:spPr bwMode="auto">
          <a:xfrm>
            <a:off x="5175250" y="6308725"/>
            <a:ext cx="367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rPr>
              <a:t>与法国</a:t>
            </a:r>
            <a:r>
              <a:rPr lang="en-US" altLang="zh-CN" sz="1400" smtClean="0">
                <a:solidFill>
                  <a:srgbClr val="000000"/>
                </a:solidFill>
                <a:latin typeface="Garamond" panose="02020404030301010803" pitchFamily="18" charset="0"/>
                <a:cs typeface="Times New Roman" panose="02020603050405020304" pitchFamily="18" charset="0"/>
              </a:rPr>
              <a:t>Saclay</a:t>
            </a:r>
            <a:r>
              <a:rPr lang="zh-CN" altLang="en-US" sz="1400" smtClean="0">
                <a:solidFill>
                  <a:srgbClr val="000000"/>
                </a:solidFill>
                <a:latin typeface="Garamond" panose="02020404030301010803" pitchFamily="18" charset="0"/>
                <a:cs typeface="Times New Roman" panose="02020603050405020304" pitchFamily="18" charset="0"/>
              </a:rPr>
              <a:t>合作</a:t>
            </a:r>
            <a:r>
              <a:rPr lang="en-US" altLang="zh-CN" sz="1400" smtClean="0">
                <a:solidFill>
                  <a:srgbClr val="000000"/>
                </a:solidFill>
                <a:latin typeface="Garamond" panose="02020404030301010803" pitchFamily="18" charset="0"/>
                <a:cs typeface="Times New Roman" panose="02020603050405020304" pitchFamily="18" charset="0"/>
              </a:rPr>
              <a:t>508</a:t>
            </a:r>
            <a:r>
              <a:rPr lang="zh-CN" altLang="en-US" sz="1400" smtClean="0">
                <a:solidFill>
                  <a:srgbClr val="000000"/>
                </a:solidFill>
                <a:latin typeface="Garamond" panose="02020404030301010803" pitchFamily="18" charset="0"/>
                <a:cs typeface="Times New Roman" panose="02020603050405020304" pitchFamily="18" charset="0"/>
              </a:rPr>
              <a:t>目</a:t>
            </a:r>
            <a:r>
              <a:rPr lang="en-US" altLang="zh-CN" sz="1400" smtClean="0">
                <a:solidFill>
                  <a:srgbClr val="000000"/>
                </a:solidFill>
                <a:latin typeface="Garamond" panose="02020404030301010803" pitchFamily="18" charset="0"/>
                <a:cs typeface="Times New Roman" panose="02020603050405020304" pitchFamily="18" charset="0"/>
              </a:rPr>
              <a:t>Micromegas</a:t>
            </a:r>
            <a:r>
              <a:rPr lang="zh-CN" altLang="en-US" sz="1400" smtClean="0">
                <a:solidFill>
                  <a:srgbClr val="000000"/>
                </a:solidFill>
                <a:latin typeface="Garamond" panose="02020404030301010803" pitchFamily="18" charset="0"/>
                <a:cs typeface="Times New Roman" panose="02020603050405020304" pitchFamily="18" charset="0"/>
              </a:rPr>
              <a:t>比较测试</a:t>
            </a:r>
          </a:p>
        </p:txBody>
      </p:sp>
      <p:sp>
        <p:nvSpPr>
          <p:cNvPr id="12294" name="Rectangle 260"/>
          <p:cNvSpPr>
            <a:spLocks noChangeArrowheads="1"/>
          </p:cNvSpPr>
          <p:nvPr/>
        </p:nvSpPr>
        <p:spPr bwMode="auto">
          <a:xfrm>
            <a:off x="5411788" y="3068638"/>
            <a:ext cx="3368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sym typeface="Helvetica Neue"/>
              </a:rPr>
              <a:t>连续正离子反馈模块</a:t>
            </a:r>
            <a:r>
              <a:rPr lang="en-US" altLang="zh-CN" sz="1400" smtClean="0">
                <a:solidFill>
                  <a:srgbClr val="000000"/>
                </a:solidFill>
                <a:latin typeface="Garamond" panose="02020404030301010803" pitchFamily="18" charset="0"/>
                <a:cs typeface="Times New Roman" panose="02020603050405020304" pitchFamily="18" charset="0"/>
                <a:sym typeface="Helvetica Neue"/>
              </a:rPr>
              <a:t>IBF</a:t>
            </a:r>
            <a:r>
              <a:rPr lang="en-US" altLang="zh-CN" sz="1400" smtClean="0">
                <a:solidFill>
                  <a:srgbClr val="000000"/>
                </a:solidFill>
                <a:latin typeface="Times New Roman" panose="02020603050405020304" pitchFamily="18" charset="0"/>
                <a:cs typeface="Times New Roman" panose="02020603050405020304" pitchFamily="18" charset="0"/>
              </a:rPr>
              <a:t>×</a:t>
            </a:r>
            <a:r>
              <a:rPr lang="en-US" altLang="zh-CN" sz="1400" smtClean="0">
                <a:solidFill>
                  <a:srgbClr val="000000"/>
                </a:solidFill>
                <a:latin typeface="Garamond" panose="02020404030301010803" pitchFamily="18" charset="0"/>
                <a:cs typeface="Times New Roman" panose="02020603050405020304" pitchFamily="18" charset="0"/>
                <a:sym typeface="Helvetica Neue"/>
              </a:rPr>
              <a:t>Gain</a:t>
            </a:r>
            <a:r>
              <a:rPr lang="zh-CN" altLang="en-US" sz="1400" smtClean="0">
                <a:solidFill>
                  <a:srgbClr val="000000"/>
                </a:solidFill>
                <a:latin typeface="Garamond" panose="02020404030301010803" pitchFamily="18" charset="0"/>
                <a:cs typeface="Times New Roman" panose="02020603050405020304" pitchFamily="18" charset="0"/>
                <a:sym typeface="Helvetica Neue"/>
              </a:rPr>
              <a:t>测试结果</a:t>
            </a:r>
            <a:endParaRPr lang="zh-CN" altLang="en-US" smtClean="0">
              <a:solidFill>
                <a:srgbClr val="000000"/>
              </a:solidFill>
              <a:cs typeface="Times New Roman" panose="02020603050405020304" pitchFamily="18" charset="0"/>
              <a:sym typeface="Helvetica Neue"/>
            </a:endParaRPr>
          </a:p>
        </p:txBody>
      </p:sp>
      <p:sp>
        <p:nvSpPr>
          <p:cNvPr id="12295" name="矩形 1"/>
          <p:cNvSpPr>
            <a:spLocks noChangeArrowheads="1"/>
          </p:cNvSpPr>
          <p:nvPr/>
        </p:nvSpPr>
        <p:spPr bwMode="auto">
          <a:xfrm>
            <a:off x="323850" y="5157788"/>
            <a:ext cx="482441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325438" eaLnBrk="0" hangingPunct="0">
              <a:defRPr b="1">
                <a:solidFill>
                  <a:schemeClr val="tx1"/>
                </a:solidFill>
                <a:latin typeface="Arial" panose="020B0604020202020204" pitchFamily="34" charset="0"/>
                <a:ea typeface="宋体" panose="02010600030101010101" pitchFamily="2" charset="-122"/>
              </a:defRPr>
            </a:lvl1pPr>
            <a:lvl2pPr marL="669925" indent="-325438"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fontAlgn="base">
              <a:spcBef>
                <a:spcPct val="20000"/>
              </a:spcBef>
              <a:spcAft>
                <a:spcPct val="0"/>
              </a:spcAft>
              <a:buClr>
                <a:srgbClr val="3B812F"/>
              </a:buClr>
              <a:buSzPct val="60000"/>
              <a:buFont typeface="Wingdings" panose="05000000000000000000" pitchFamily="2" charset="2"/>
              <a:buChar char="q"/>
            </a:pPr>
            <a:r>
              <a:rPr lang="zh-CN" altLang="en-US" sz="1400" smtClean="0">
                <a:solidFill>
                  <a:srgbClr val="000000"/>
                </a:solidFill>
                <a:latin typeface="Times New Roman" panose="02020603050405020304" pitchFamily="18" charset="0"/>
                <a:cs typeface="Times New Roman" panose="02020603050405020304" pitchFamily="18" charset="0"/>
              </a:rPr>
              <a:t>发表文章四篇</a:t>
            </a:r>
            <a:r>
              <a:rPr lang="en-US" altLang="zh-CN" sz="1400" smtClean="0">
                <a:solidFill>
                  <a:srgbClr val="000000"/>
                </a:solidFill>
                <a:latin typeface="Times New Roman" panose="02020603050405020304" pitchFamily="18" charset="0"/>
                <a:cs typeface="Times New Roman" panose="02020603050405020304" pitchFamily="18" charset="0"/>
              </a:rPr>
              <a:t>(2018):</a:t>
            </a:r>
            <a:endParaRPr lang="zh-CN" altLang="zh-CN" sz="14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en-US" altLang="zh-CN" sz="1400" smtClean="0">
                <a:solidFill>
                  <a:srgbClr val="000000"/>
                </a:solidFill>
                <a:latin typeface="Times New Roman" panose="02020603050405020304" pitchFamily="18" charset="0"/>
                <a:cs typeface="Times New Roman" panose="02020603050405020304" pitchFamily="18" charset="0"/>
              </a:rPr>
              <a:t>DOI: 10.7498/aps.67.20172618. (2018,SCI)</a:t>
            </a:r>
            <a:endParaRPr lang="zh-CN" altLang="zh-CN" sz="14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en-US" altLang="zh-CN" sz="1400" smtClean="0">
                <a:solidFill>
                  <a:srgbClr val="000000"/>
                </a:solidFill>
                <a:latin typeface="Times New Roman" panose="02020603050405020304" pitchFamily="18" charset="0"/>
                <a:cs typeface="Times New Roman" panose="02020603050405020304" pitchFamily="18" charset="0"/>
              </a:rPr>
              <a:t>DOI: 10.1088/1748-0221/13/04/T04008. (2018,SCI)</a:t>
            </a:r>
            <a:endParaRPr lang="zh-CN" altLang="zh-CN" sz="14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en-US" altLang="zh-CN" sz="1400" smtClean="0">
                <a:solidFill>
                  <a:srgbClr val="000000"/>
                </a:solidFill>
                <a:latin typeface="Times New Roman" panose="02020603050405020304" pitchFamily="18" charset="0"/>
                <a:cs typeface="Times New Roman" panose="02020603050405020304" pitchFamily="18" charset="0"/>
              </a:rPr>
              <a:t>DOI: 10.1142/S2010194518601217, (2018,SCI)</a:t>
            </a:r>
            <a:endParaRPr lang="zh-CN" altLang="zh-CN" sz="14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en-US" altLang="zh-CN" sz="1400" smtClean="0">
                <a:solidFill>
                  <a:srgbClr val="000000"/>
                </a:solidFill>
                <a:latin typeface="Times New Roman" panose="02020603050405020304" pitchFamily="18" charset="0"/>
                <a:cs typeface="Times New Roman" panose="02020603050405020304" pitchFamily="18" charset="0"/>
              </a:rPr>
              <a:t>DOI: 978-981-13-1316-5_20 (2018)</a:t>
            </a:r>
            <a:endParaRPr lang="zh-CN" altLang="zh-CN" sz="1400" smtClean="0">
              <a:solidFill>
                <a:srgbClr val="000000"/>
              </a:solidFill>
              <a:latin typeface="Times New Roman" panose="02020603050405020304" pitchFamily="18" charset="0"/>
              <a:cs typeface="Times New Roman" panose="02020603050405020304" pitchFamily="18" charset="0"/>
            </a:endParaRPr>
          </a:p>
        </p:txBody>
      </p:sp>
      <p:pic>
        <p:nvPicPr>
          <p:cNvPr id="12296" name="Picture 6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763" y="3463925"/>
            <a:ext cx="4170362"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6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763" y="287338"/>
            <a:ext cx="4124325"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bwMode="auto">
          <a:xfrm>
            <a:off x="8244408" y="6597352"/>
            <a:ext cx="648072"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4" name="矩形 3"/>
          <p:cNvSpPr/>
          <p:nvPr/>
        </p:nvSpPr>
        <p:spPr bwMode="auto">
          <a:xfrm>
            <a:off x="830692" y="2853804"/>
            <a:ext cx="3960440" cy="737642"/>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26705076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239713"/>
            <a:ext cx="4140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11"/>
          <p:cNvSpPr>
            <a:spLocks noChangeArrowheads="1"/>
          </p:cNvSpPr>
          <p:nvPr/>
        </p:nvSpPr>
        <p:spPr bwMode="auto">
          <a:xfrm>
            <a:off x="250825" y="6021388"/>
            <a:ext cx="8569325" cy="2873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srgbClr val="000000"/>
              </a:solidFill>
            </a:endParaRPr>
          </a:p>
        </p:txBody>
      </p:sp>
      <p:sp>
        <p:nvSpPr>
          <p:cNvPr id="13316" name="标题 1"/>
          <p:cNvSpPr>
            <a:spLocks noGrp="1"/>
          </p:cNvSpPr>
          <p:nvPr>
            <p:ph type="title"/>
          </p:nvPr>
        </p:nvSpPr>
        <p:spPr>
          <a:xfrm>
            <a:off x="395288" y="260350"/>
            <a:ext cx="8229600" cy="558800"/>
          </a:xfrm>
        </p:spPr>
        <p:txBody>
          <a:bodyPr/>
          <a:lstStyle/>
          <a:p>
            <a:r>
              <a:rPr lang="en-US" altLang="zh-CN" sz="2500" b="1" smtClean="0"/>
              <a:t>TPC</a:t>
            </a:r>
            <a:r>
              <a:rPr lang="zh-CN" altLang="en-US" sz="2500" b="1" smtClean="0"/>
              <a:t>原型机研制进展</a:t>
            </a:r>
          </a:p>
        </p:txBody>
      </p:sp>
      <p:sp>
        <p:nvSpPr>
          <p:cNvPr id="121860" name="Rectangle 3"/>
          <p:cNvSpPr>
            <a:spLocks noChangeArrowheads="1"/>
          </p:cNvSpPr>
          <p:nvPr/>
        </p:nvSpPr>
        <p:spPr bwMode="auto">
          <a:xfrm>
            <a:off x="179388" y="692150"/>
            <a:ext cx="46799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69925" lvl="1" indent="-325438" eaLnBrk="0" fontAlgn="base" hangingPunct="0">
              <a:spcBef>
                <a:spcPct val="20000"/>
              </a:spcBef>
              <a:spcAft>
                <a:spcPct val="0"/>
              </a:spcAft>
              <a:buClr>
                <a:srgbClr val="3B812F"/>
              </a:buClr>
              <a:buSzPct val="60000"/>
              <a:buFont typeface="Wingdings" pitchFamily="2" charset="2"/>
              <a:buNone/>
              <a:defRPr/>
            </a:pPr>
            <a:r>
              <a:rPr lang="zh-CN" altLang="en-US" b="1" dirty="0">
                <a:solidFill>
                  <a:srgbClr val="000000"/>
                </a:solidFill>
                <a:latin typeface="Times New Roman" pitchFamily="18" charset="0"/>
                <a:cs typeface="Times New Roman" pitchFamily="18" charset="0"/>
              </a:rPr>
              <a:t>激光标定</a:t>
            </a:r>
            <a:r>
              <a:rPr lang="en-US" altLang="zh-CN" b="1" dirty="0">
                <a:solidFill>
                  <a:srgbClr val="000000"/>
                </a:solidFill>
                <a:latin typeface="Times New Roman" pitchFamily="18" charset="0"/>
                <a:cs typeface="Times New Roman" pitchFamily="18" charset="0"/>
              </a:rPr>
              <a:t>TPC</a:t>
            </a:r>
            <a:r>
              <a:rPr lang="zh-CN" altLang="en-US" b="1" dirty="0">
                <a:solidFill>
                  <a:srgbClr val="C00000"/>
                </a:solidFill>
                <a:latin typeface="Garamond" pitchFamily="18" charset="0"/>
                <a:cs typeface="Times New Roman" pitchFamily="18" charset="0"/>
              </a:rPr>
              <a:t>原型机</a:t>
            </a:r>
            <a:r>
              <a:rPr lang="zh-CN" altLang="en-US" b="1" dirty="0">
                <a:solidFill>
                  <a:srgbClr val="000000"/>
                </a:solidFill>
                <a:latin typeface="Times New Roman" pitchFamily="18" charset="0"/>
                <a:cs typeface="Times New Roman" pitchFamily="18" charset="0"/>
              </a:rPr>
              <a:t>研制目标 </a:t>
            </a:r>
            <a:r>
              <a:rPr lang="en-US" altLang="zh-CN" b="1" dirty="0">
                <a:solidFill>
                  <a:srgbClr val="000000"/>
                </a:solidFill>
                <a:latin typeface="Times New Roman" pitchFamily="18" charset="0"/>
                <a:cs typeface="Times New Roman" pitchFamily="18" charset="0"/>
              </a:rPr>
              <a:t>:</a:t>
            </a:r>
          </a:p>
          <a:p>
            <a:pPr marL="669925" lvl="1" indent="-325438" eaLnBrk="0" fontAlgn="base" hangingPunct="0">
              <a:spcBef>
                <a:spcPct val="20000"/>
              </a:spcBef>
              <a:spcAft>
                <a:spcPct val="0"/>
              </a:spcAft>
              <a:buClr>
                <a:srgbClr val="3B812F"/>
              </a:buClr>
              <a:buSzPct val="60000"/>
              <a:buFont typeface="Wingdings" pitchFamily="2" charset="2"/>
              <a:buChar char="q"/>
              <a:defRPr/>
            </a:pPr>
            <a:r>
              <a:rPr lang="en-US" altLang="zh-CN" sz="1600" b="1" dirty="0">
                <a:solidFill>
                  <a:srgbClr val="000000"/>
                </a:solidFill>
                <a:latin typeface="Times New Roman" pitchFamily="18" charset="0"/>
                <a:cs typeface="Times New Roman" pitchFamily="18" charset="0"/>
              </a:rPr>
              <a:t>Z pole</a:t>
            </a:r>
            <a:r>
              <a:rPr lang="zh-CN" altLang="en-US" sz="1600" b="1" dirty="0">
                <a:solidFill>
                  <a:srgbClr val="000000"/>
                </a:solidFill>
                <a:latin typeface="Times New Roman" pitchFamily="18" charset="0"/>
                <a:cs typeface="Times New Roman" pitchFamily="18" charset="0"/>
              </a:rPr>
              <a:t>运行的高计数下</a:t>
            </a:r>
            <a:r>
              <a:rPr lang="zh-CN" altLang="fr-FR" sz="1600" b="1" dirty="0">
                <a:solidFill>
                  <a:srgbClr val="000000"/>
                </a:solidFill>
                <a:latin typeface="Times New Roman" pitchFamily="18" charset="0"/>
                <a:cs typeface="Times New Roman" pitchFamily="18" charset="0"/>
              </a:rPr>
              <a:t>，面向</a:t>
            </a:r>
            <a:r>
              <a:rPr lang="fr-FR" altLang="zh-CN" sz="1600" b="1" dirty="0">
                <a:solidFill>
                  <a:srgbClr val="000000"/>
                </a:solidFill>
                <a:latin typeface="Times New Roman" pitchFamily="18" charset="0"/>
                <a:cs typeface="Times New Roman" pitchFamily="18" charset="0"/>
              </a:rPr>
              <a:t>100um</a:t>
            </a:r>
            <a:r>
              <a:rPr lang="zh-CN" altLang="fr-FR" sz="1600" b="1" dirty="0">
                <a:solidFill>
                  <a:srgbClr val="000000"/>
                </a:solidFill>
                <a:latin typeface="Times New Roman" pitchFamily="18" charset="0"/>
                <a:cs typeface="Times New Roman" pitchFamily="18" charset="0"/>
              </a:rPr>
              <a:t>高位置分辨的探测需求，</a:t>
            </a:r>
            <a:r>
              <a:rPr lang="zh-CN" altLang="en-US" sz="1600" b="1" dirty="0">
                <a:solidFill>
                  <a:srgbClr val="000000"/>
                </a:solidFill>
                <a:latin typeface="Times New Roman" pitchFamily="18" charset="0"/>
                <a:cs typeface="Times New Roman" pitchFamily="18" charset="0"/>
              </a:rPr>
              <a:t>通过</a:t>
            </a:r>
            <a:r>
              <a:rPr lang="en-US" altLang="zh-CN" sz="1600" b="1" dirty="0">
                <a:solidFill>
                  <a:srgbClr val="000000"/>
                </a:solidFill>
                <a:latin typeface="Times New Roman" pitchFamily="18" charset="0"/>
                <a:cs typeface="Times New Roman" pitchFamily="18" charset="0"/>
              </a:rPr>
              <a:t>UV laser</a:t>
            </a:r>
            <a:r>
              <a:rPr lang="zh-CN" altLang="en-US" sz="1600" b="1" dirty="0">
                <a:solidFill>
                  <a:srgbClr val="000000"/>
                </a:solidFill>
                <a:latin typeface="Times New Roman" pitchFamily="18" charset="0"/>
                <a:cs typeface="Times New Roman" pitchFamily="18" charset="0"/>
              </a:rPr>
              <a:t>系统的设计，实验研究评估位置标定方法</a:t>
            </a:r>
            <a:endParaRPr lang="zh-CN" altLang="fr-FR" sz="1600" b="1" dirty="0">
              <a:solidFill>
                <a:srgbClr val="000000"/>
              </a:solidFill>
              <a:latin typeface="Times New Roman" pitchFamily="18" charset="0"/>
              <a:cs typeface="Times New Roman" pitchFamily="18" charset="0"/>
            </a:endParaRPr>
          </a:p>
          <a:p>
            <a:pPr marL="669925" lvl="1" indent="-325438" eaLnBrk="0" fontAlgn="base" hangingPunct="0">
              <a:spcBef>
                <a:spcPct val="20000"/>
              </a:spcBef>
              <a:spcAft>
                <a:spcPct val="0"/>
              </a:spcAft>
              <a:buClr>
                <a:srgbClr val="3B812F"/>
              </a:buClr>
              <a:buSzPct val="60000"/>
              <a:buFont typeface="Wingdings" pitchFamily="2" charset="2"/>
              <a:buNone/>
              <a:defRPr/>
            </a:pPr>
            <a:endParaRPr lang="en-US" altLang="zh-CN" sz="1050" b="1" dirty="0">
              <a:solidFill>
                <a:srgbClr val="000000"/>
              </a:solidFill>
              <a:latin typeface="Times New Roman" pitchFamily="18" charset="0"/>
              <a:cs typeface="Times New Roman" pitchFamily="18" charset="0"/>
            </a:endParaRPr>
          </a:p>
          <a:p>
            <a:pPr marL="669925" lvl="1" indent="-325438" eaLnBrk="0" fontAlgn="base" hangingPunct="0">
              <a:spcBef>
                <a:spcPct val="20000"/>
              </a:spcBef>
              <a:spcAft>
                <a:spcPct val="0"/>
              </a:spcAft>
              <a:buClr>
                <a:srgbClr val="3B812F"/>
              </a:buClr>
              <a:buSzPct val="60000"/>
              <a:buFont typeface="Wingdings" pitchFamily="2" charset="2"/>
              <a:buNone/>
              <a:defRPr/>
            </a:pPr>
            <a:r>
              <a:rPr lang="zh-CN" altLang="en-US" b="1" dirty="0">
                <a:solidFill>
                  <a:srgbClr val="000000"/>
                </a:solidFill>
                <a:latin typeface="Times New Roman" pitchFamily="18" charset="0"/>
                <a:cs typeface="Times New Roman" pitchFamily="18" charset="0"/>
              </a:rPr>
              <a:t>激光标定</a:t>
            </a:r>
            <a:r>
              <a:rPr lang="en-US" altLang="zh-CN" b="1" dirty="0">
                <a:solidFill>
                  <a:srgbClr val="000000"/>
                </a:solidFill>
                <a:latin typeface="Times New Roman" pitchFamily="18" charset="0"/>
                <a:cs typeface="Times New Roman" pitchFamily="18" charset="0"/>
              </a:rPr>
              <a:t>TPC</a:t>
            </a:r>
            <a:r>
              <a:rPr lang="zh-CN" altLang="en-US" b="1" dirty="0">
                <a:solidFill>
                  <a:srgbClr val="C00000"/>
                </a:solidFill>
                <a:latin typeface="Garamond" pitchFamily="18" charset="0"/>
                <a:cs typeface="Times New Roman" pitchFamily="18" charset="0"/>
              </a:rPr>
              <a:t>原型机</a:t>
            </a:r>
            <a:r>
              <a:rPr lang="zh-CN" altLang="en-US" b="1" dirty="0">
                <a:solidFill>
                  <a:srgbClr val="000000"/>
                </a:solidFill>
                <a:latin typeface="Times New Roman" pitchFamily="18" charset="0"/>
                <a:cs typeface="Times New Roman" pitchFamily="18" charset="0"/>
              </a:rPr>
              <a:t>研制进展</a:t>
            </a:r>
            <a:r>
              <a:rPr lang="en-US" altLang="zh-CN" b="1" dirty="0">
                <a:solidFill>
                  <a:srgbClr val="000000"/>
                </a:solidFill>
                <a:latin typeface="Times New Roman" pitchFamily="18" charset="0"/>
                <a:cs typeface="Times New Roman" pitchFamily="18" charset="0"/>
              </a:rPr>
              <a:t>:</a:t>
            </a:r>
          </a:p>
          <a:p>
            <a:pPr marL="669925" lvl="1" indent="-325438" eaLnBrk="0" fontAlgn="base" hangingPunct="0">
              <a:spcBef>
                <a:spcPct val="20000"/>
              </a:spcBef>
              <a:spcAft>
                <a:spcPct val="0"/>
              </a:spcAft>
              <a:buClr>
                <a:srgbClr val="3B812F"/>
              </a:buClr>
              <a:buSzPct val="60000"/>
              <a:buFont typeface="Wingdings" pitchFamily="2" charset="2"/>
              <a:buChar char="q"/>
              <a:defRPr/>
            </a:pPr>
            <a:r>
              <a:rPr lang="zh-CN" altLang="en-US" sz="1600" b="1" dirty="0">
                <a:solidFill>
                  <a:srgbClr val="000000"/>
                </a:solidFill>
                <a:latin typeface="Times New Roman" pitchFamily="18" charset="0"/>
                <a:cs typeface="Times New Roman" pitchFamily="18" charset="0"/>
              </a:rPr>
              <a:t>在</a:t>
            </a:r>
            <a:r>
              <a:rPr lang="en-US" altLang="zh-CN" sz="1600" b="1" dirty="0">
                <a:solidFill>
                  <a:srgbClr val="000000"/>
                </a:solidFill>
                <a:latin typeface="Times New Roman" pitchFamily="18" charset="0"/>
                <a:cs typeface="Times New Roman" pitchFamily="18" charset="0"/>
              </a:rPr>
              <a:t>510mm</a:t>
            </a:r>
            <a:r>
              <a:rPr lang="zh-CN" altLang="en-US" sz="1600" b="1" dirty="0">
                <a:solidFill>
                  <a:srgbClr val="000000"/>
                </a:solidFill>
                <a:latin typeface="Times New Roman" pitchFamily="18" charset="0"/>
                <a:cs typeface="Times New Roman" pitchFamily="18" charset="0"/>
              </a:rPr>
              <a:t>漂移长度上设计不同位置的窄激光束，实现</a:t>
            </a:r>
            <a:r>
              <a:rPr lang="en-US" altLang="zh-CN" sz="1600" b="1" dirty="0">
                <a:solidFill>
                  <a:srgbClr val="000000"/>
                </a:solidFill>
                <a:latin typeface="Times New Roman" pitchFamily="18" charset="0"/>
                <a:cs typeface="Times New Roman" pitchFamily="18" charset="0"/>
              </a:rPr>
              <a:t>9</a:t>
            </a:r>
            <a:r>
              <a:rPr lang="zh-CN" altLang="en-US" sz="1600" b="1" dirty="0">
                <a:solidFill>
                  <a:srgbClr val="000000"/>
                </a:solidFill>
                <a:latin typeface="Times New Roman" pitchFamily="18" charset="0"/>
                <a:cs typeface="Times New Roman" pitchFamily="18" charset="0"/>
              </a:rPr>
              <a:t>层漂移距离的速度检测，以及全有效面积上的位置标定</a:t>
            </a:r>
            <a:endParaRPr lang="en-US" altLang="zh-CN" sz="1600" b="1" dirty="0">
              <a:solidFill>
                <a:srgbClr val="000000"/>
              </a:solidFill>
              <a:latin typeface="Times New Roman" pitchFamily="18" charset="0"/>
              <a:cs typeface="Times New Roman" pitchFamily="18"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r>
              <a:rPr lang="fr-FR" altLang="zh-CN" sz="1600" b="1" dirty="0">
                <a:solidFill>
                  <a:srgbClr val="000000"/>
                </a:solidFill>
                <a:latin typeface="Times New Roman" pitchFamily="18" charset="0"/>
                <a:cs typeface="Times New Roman" pitchFamily="18" charset="0"/>
              </a:rPr>
              <a:t>266nm</a:t>
            </a:r>
            <a:r>
              <a:rPr lang="zh-CN" altLang="fr-FR" sz="1600" b="1" dirty="0">
                <a:solidFill>
                  <a:srgbClr val="000000"/>
                </a:solidFill>
                <a:latin typeface="Times New Roman" pitchFamily="18" charset="0"/>
                <a:cs typeface="Times New Roman" pitchFamily="18" charset="0"/>
              </a:rPr>
              <a:t>激光实现正离子反馈时径迹畸变测量分束</a:t>
            </a:r>
            <a:r>
              <a:rPr lang="fr-FR" altLang="zh-CN" sz="1600" b="1" dirty="0">
                <a:solidFill>
                  <a:srgbClr val="000000"/>
                </a:solidFill>
                <a:latin typeface="Times New Roman" pitchFamily="18" charset="0"/>
                <a:cs typeface="Times New Roman" pitchFamily="18" charset="0"/>
              </a:rPr>
              <a:t>42</a:t>
            </a:r>
            <a:r>
              <a:rPr lang="zh-CN" altLang="fr-FR" sz="1600" b="1" dirty="0">
                <a:solidFill>
                  <a:srgbClr val="000000"/>
                </a:solidFill>
                <a:latin typeface="Times New Roman" pitchFamily="18" charset="0"/>
                <a:cs typeface="Times New Roman" pitchFamily="18" charset="0"/>
              </a:rPr>
              <a:t>束激光</a:t>
            </a:r>
            <a:r>
              <a:rPr lang="fr-FR" altLang="zh-CN" sz="1600" b="1" dirty="0">
                <a:solidFill>
                  <a:srgbClr val="000000"/>
                </a:solidFill>
                <a:latin typeface="Times New Roman" pitchFamily="18" charset="0"/>
                <a:cs typeface="Times New Roman" pitchFamily="18" charset="0"/>
              </a:rPr>
              <a:t>@0.85mm</a:t>
            </a:r>
            <a:r>
              <a:rPr lang="en-US" altLang="zh-CN" sz="1600" b="1" dirty="0">
                <a:solidFill>
                  <a:srgbClr val="000000"/>
                </a:solidFill>
                <a:latin typeface="Times New Roman" pitchFamily="18" charset="0"/>
                <a:cs typeface="Times New Roman" pitchFamily="18" charset="0"/>
              </a:rPr>
              <a:t>×</a:t>
            </a:r>
            <a:r>
              <a:rPr lang="fr-FR" altLang="zh-CN" sz="1600" b="1" dirty="0">
                <a:solidFill>
                  <a:srgbClr val="000000"/>
                </a:solidFill>
                <a:latin typeface="Times New Roman" pitchFamily="18" charset="0"/>
                <a:cs typeface="Times New Roman" pitchFamily="18" charset="0"/>
              </a:rPr>
              <a:t>0.85mm</a:t>
            </a:r>
            <a:endParaRPr lang="en-US" altLang="zh-CN" sz="1600" b="1" dirty="0">
              <a:solidFill>
                <a:srgbClr val="000000"/>
              </a:solidFill>
              <a:latin typeface="Times New Roman" pitchFamily="18" charset="0"/>
              <a:cs typeface="Times New Roman" pitchFamily="18"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r>
              <a:rPr lang="zh-CN" altLang="en-US" sz="1600" b="1" dirty="0">
                <a:solidFill>
                  <a:srgbClr val="000000"/>
                </a:solidFill>
                <a:latin typeface="Times New Roman" pitchFamily="18" charset="0"/>
                <a:cs typeface="Times New Roman" pitchFamily="18" charset="0"/>
              </a:rPr>
              <a:t>读出面积：</a:t>
            </a:r>
            <a:r>
              <a:rPr lang="en-US" altLang="zh-CN" sz="1600" b="1" dirty="0">
                <a:solidFill>
                  <a:srgbClr val="000000"/>
                </a:solidFill>
                <a:latin typeface="Times New Roman" pitchFamily="18" charset="0"/>
                <a:cs typeface="Times New Roman" pitchFamily="18" charset="0"/>
              </a:rPr>
              <a:t>200mm×200mm</a:t>
            </a:r>
          </a:p>
          <a:p>
            <a:pPr marL="669925" lvl="1" indent="-325438" eaLnBrk="0" fontAlgn="base" hangingPunct="0">
              <a:spcBef>
                <a:spcPct val="20000"/>
              </a:spcBef>
              <a:spcAft>
                <a:spcPct val="0"/>
              </a:spcAft>
              <a:buClr>
                <a:srgbClr val="3B812F"/>
              </a:buClr>
              <a:buSzPct val="60000"/>
              <a:buFont typeface="Wingdings" pitchFamily="2" charset="2"/>
              <a:buChar char="q"/>
              <a:defRPr/>
            </a:pPr>
            <a:r>
              <a:rPr lang="zh-CN" altLang="en-US" sz="1600" b="1" dirty="0">
                <a:solidFill>
                  <a:srgbClr val="000000"/>
                </a:solidFill>
                <a:latin typeface="Times New Roman" pitchFamily="18" charset="0"/>
                <a:cs typeface="Times New Roman" pitchFamily="18" charset="0"/>
              </a:rPr>
              <a:t>完成了</a:t>
            </a:r>
            <a:r>
              <a:rPr lang="en-US" altLang="zh-CN" sz="1600" b="1" dirty="0">
                <a:solidFill>
                  <a:srgbClr val="000000"/>
                </a:solidFill>
                <a:latin typeface="Times New Roman" pitchFamily="18" charset="0"/>
                <a:cs typeface="Times New Roman" pitchFamily="18" charset="0"/>
              </a:rPr>
              <a:t>TPC</a:t>
            </a:r>
            <a:r>
              <a:rPr lang="zh-CN" altLang="en-US" sz="1600" b="1" dirty="0">
                <a:solidFill>
                  <a:srgbClr val="000000"/>
                </a:solidFill>
                <a:latin typeface="Times New Roman" pitchFamily="18" charset="0"/>
                <a:cs typeface="Times New Roman" pitchFamily="18" charset="0"/>
              </a:rPr>
              <a:t>原型机激光关键部件的研制，利用秒级的平行光管，每个激光束的位置精度实现</a:t>
            </a:r>
            <a:r>
              <a:rPr lang="en-US" altLang="zh-CN" sz="1600" b="1" dirty="0">
                <a:solidFill>
                  <a:srgbClr val="000000"/>
                </a:solidFill>
                <a:latin typeface="Times New Roman" pitchFamily="18" charset="0"/>
                <a:cs typeface="Times New Roman" pitchFamily="18" charset="0"/>
              </a:rPr>
              <a:t>&lt;2</a:t>
            </a:r>
            <a:r>
              <a:rPr lang="zh-CN" altLang="en-US" sz="1600" b="1" dirty="0">
                <a:solidFill>
                  <a:srgbClr val="000000"/>
                </a:solidFill>
                <a:latin typeface="Times New Roman" pitchFamily="18" charset="0"/>
                <a:cs typeface="Times New Roman" pitchFamily="18" charset="0"/>
              </a:rPr>
              <a:t>分，单束功率涨落</a:t>
            </a:r>
            <a:r>
              <a:rPr lang="en-US" altLang="zh-CN" sz="1600" b="1" dirty="0">
                <a:solidFill>
                  <a:srgbClr val="000000"/>
                </a:solidFill>
                <a:latin typeface="Times New Roman" pitchFamily="18" charset="0"/>
                <a:cs typeface="Times New Roman" pitchFamily="18" charset="0"/>
              </a:rPr>
              <a:t>&lt;2</a:t>
            </a:r>
            <a:r>
              <a:rPr lang="zh-CN" altLang="en-US" sz="1600" b="1" dirty="0">
                <a:solidFill>
                  <a:srgbClr val="000000"/>
                </a:solidFill>
                <a:latin typeface="Times New Roman" pitchFamily="18" charset="0"/>
                <a:cs typeface="Times New Roman" pitchFamily="18" charset="0"/>
              </a:rPr>
              <a:t>倍</a:t>
            </a:r>
            <a:endParaRPr lang="en-US" altLang="zh-CN" sz="1600" b="1" dirty="0">
              <a:solidFill>
                <a:srgbClr val="000000"/>
              </a:solidFill>
              <a:latin typeface="Times New Roman" pitchFamily="18" charset="0"/>
              <a:cs typeface="Times New Roman" pitchFamily="18"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r>
              <a:rPr lang="zh-CN" altLang="en-US" sz="1600" b="1" dirty="0">
                <a:solidFill>
                  <a:srgbClr val="000000"/>
                </a:solidFill>
                <a:latin typeface="Times New Roman" pitchFamily="18" charset="0"/>
                <a:cs typeface="Times New Roman" pitchFamily="18" charset="0"/>
              </a:rPr>
              <a:t>完成了标定时间</a:t>
            </a:r>
            <a:r>
              <a:rPr lang="en-US" altLang="zh-CN" sz="1600" b="1" dirty="0">
                <a:solidFill>
                  <a:srgbClr val="000000"/>
                </a:solidFill>
                <a:latin typeface="Times New Roman" pitchFamily="18" charset="0"/>
                <a:cs typeface="Times New Roman" pitchFamily="18" charset="0"/>
              </a:rPr>
              <a:t>90s</a:t>
            </a:r>
            <a:r>
              <a:rPr lang="zh-CN" altLang="en-US" sz="1600" b="1" dirty="0">
                <a:solidFill>
                  <a:srgbClr val="000000"/>
                </a:solidFill>
                <a:latin typeface="Times New Roman" pitchFamily="18" charset="0"/>
                <a:cs typeface="Times New Roman" pitchFamily="18" charset="0"/>
              </a:rPr>
              <a:t>的优化测量，测量</a:t>
            </a:r>
            <a:r>
              <a:rPr lang="en-US" altLang="zh-CN" sz="1600" b="1" dirty="0">
                <a:solidFill>
                  <a:srgbClr val="000000"/>
                </a:solidFill>
                <a:latin typeface="Times New Roman" pitchFamily="18" charset="0"/>
                <a:cs typeface="Times New Roman" pitchFamily="18" charset="0"/>
              </a:rPr>
              <a:t>2</a:t>
            </a:r>
            <a:r>
              <a:rPr lang="zh-CN" altLang="en-US" sz="1600" b="1" dirty="0">
                <a:solidFill>
                  <a:srgbClr val="000000"/>
                </a:solidFill>
                <a:latin typeface="Times New Roman" pitchFamily="18" charset="0"/>
                <a:cs typeface="Times New Roman" pitchFamily="18" charset="0"/>
              </a:rPr>
              <a:t>小时内激光的指向稳定性</a:t>
            </a:r>
            <a:r>
              <a:rPr lang="en-US" altLang="zh-CN" sz="1600" b="1" dirty="0">
                <a:solidFill>
                  <a:srgbClr val="000000"/>
                </a:solidFill>
                <a:latin typeface="Times New Roman" pitchFamily="18" charset="0"/>
                <a:cs typeface="Times New Roman" pitchFamily="18" charset="0"/>
              </a:rPr>
              <a:t>&lt;3.5um</a:t>
            </a:r>
          </a:p>
          <a:p>
            <a:pPr marL="669925" lvl="1" indent="-325438" eaLnBrk="0" fontAlgn="base" hangingPunct="0">
              <a:spcBef>
                <a:spcPct val="20000"/>
              </a:spcBef>
              <a:spcAft>
                <a:spcPct val="0"/>
              </a:spcAft>
              <a:buClr>
                <a:srgbClr val="3B812F"/>
              </a:buClr>
              <a:buSzPct val="60000"/>
              <a:buFont typeface="Wingdings" pitchFamily="2" charset="2"/>
              <a:buChar char="q"/>
              <a:defRPr/>
            </a:pPr>
            <a:r>
              <a:rPr lang="zh-CN" altLang="en-US" sz="1600" b="1" dirty="0">
                <a:solidFill>
                  <a:srgbClr val="000000"/>
                </a:solidFill>
                <a:latin typeface="Times New Roman" pitchFamily="18" charset="0"/>
                <a:cs typeface="Times New Roman" pitchFamily="18" charset="0"/>
              </a:rPr>
              <a:t>结合</a:t>
            </a:r>
            <a:r>
              <a:rPr lang="en-US" altLang="zh-CN" sz="1600" b="1" dirty="0">
                <a:solidFill>
                  <a:srgbClr val="000000"/>
                </a:solidFill>
                <a:latin typeface="Times New Roman" pitchFamily="18" charset="0"/>
                <a:cs typeface="Times New Roman" pitchFamily="18" charset="0"/>
              </a:rPr>
              <a:t>20Hz/266nmUV</a:t>
            </a:r>
            <a:r>
              <a:rPr lang="zh-CN" altLang="en-US" sz="1600" b="1" dirty="0">
                <a:solidFill>
                  <a:srgbClr val="000000"/>
                </a:solidFill>
                <a:latin typeface="Times New Roman" pitchFamily="18" charset="0"/>
                <a:cs typeface="Times New Roman" pitchFamily="18" charset="0"/>
              </a:rPr>
              <a:t>激光，联合探测器、完成调试</a:t>
            </a:r>
            <a:r>
              <a:rPr lang="en-US" altLang="zh-CN" sz="1600" b="1" dirty="0">
                <a:solidFill>
                  <a:srgbClr val="000000"/>
                </a:solidFill>
                <a:latin typeface="Times New Roman" pitchFamily="18" charset="0"/>
                <a:cs typeface="Times New Roman" pitchFamily="18" charset="0"/>
              </a:rPr>
              <a:t>128</a:t>
            </a:r>
            <a:r>
              <a:rPr lang="zh-CN" altLang="en-US" sz="1600" b="1" dirty="0">
                <a:solidFill>
                  <a:srgbClr val="000000"/>
                </a:solidFill>
                <a:latin typeface="Times New Roman" pitchFamily="18" charset="0"/>
                <a:cs typeface="Times New Roman" pitchFamily="18" charset="0"/>
              </a:rPr>
              <a:t>路电子学系统、</a:t>
            </a:r>
            <a:r>
              <a:rPr lang="en-US" altLang="zh-CN" sz="1600" b="1" dirty="0">
                <a:solidFill>
                  <a:srgbClr val="000000"/>
                </a:solidFill>
                <a:latin typeface="Times New Roman" pitchFamily="18" charset="0"/>
                <a:cs typeface="Times New Roman" pitchFamily="18" charset="0"/>
              </a:rPr>
              <a:t>DAQ</a:t>
            </a:r>
            <a:r>
              <a:rPr lang="zh-CN" altLang="en-US" sz="1600" b="1" dirty="0">
                <a:solidFill>
                  <a:srgbClr val="000000"/>
                </a:solidFill>
                <a:latin typeface="Times New Roman" pitchFamily="18" charset="0"/>
                <a:cs typeface="Times New Roman" pitchFamily="18" charset="0"/>
              </a:rPr>
              <a:t>数据获取系统</a:t>
            </a:r>
            <a:endParaRPr lang="en-US" altLang="zh-CN" sz="1600" b="1" dirty="0">
              <a:solidFill>
                <a:srgbClr val="000000"/>
              </a:solidFill>
              <a:latin typeface="Times New Roman" pitchFamily="18" charset="0"/>
              <a:cs typeface="Times New Roman" pitchFamily="18"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r>
              <a:rPr lang="zh-CN" altLang="en-US" sz="1600" b="1" dirty="0">
                <a:solidFill>
                  <a:srgbClr val="000000"/>
                </a:solidFill>
                <a:latin typeface="Times New Roman" pitchFamily="18" charset="0"/>
                <a:cs typeface="Times New Roman" pitchFamily="18" charset="0"/>
              </a:rPr>
              <a:t>完成了</a:t>
            </a:r>
            <a:r>
              <a:rPr lang="en-US" altLang="zh-CN" sz="1600" b="1" dirty="0">
                <a:solidFill>
                  <a:srgbClr val="000000"/>
                </a:solidFill>
                <a:latin typeface="Times New Roman" pitchFamily="18" charset="0"/>
                <a:cs typeface="Times New Roman" pitchFamily="18" charset="0"/>
              </a:rPr>
              <a:t>55Fe</a:t>
            </a:r>
            <a:r>
              <a:rPr lang="zh-CN" altLang="en-US" sz="1600" b="1" dirty="0">
                <a:solidFill>
                  <a:srgbClr val="000000"/>
                </a:solidFill>
                <a:latin typeface="Times New Roman" pitchFamily="18" charset="0"/>
                <a:cs typeface="Times New Roman" pitchFamily="18" charset="0"/>
              </a:rPr>
              <a:t>放射源与不同功率激光束优化测量，验证了原型机关键部件设计参量</a:t>
            </a:r>
            <a:endParaRPr lang="en-US" altLang="zh-CN" sz="1600" b="1" dirty="0">
              <a:solidFill>
                <a:srgbClr val="000000"/>
              </a:solidFill>
              <a:latin typeface="Times New Roman" pitchFamily="18" charset="0"/>
              <a:cs typeface="Times New Roman" pitchFamily="18"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endParaRPr lang="zh-CN" altLang="en-US" sz="1600" b="1" dirty="0">
              <a:solidFill>
                <a:srgbClr val="C00000"/>
              </a:solidFill>
              <a:latin typeface="Garamond" pitchFamily="18" charset="0"/>
              <a:cs typeface="Times New Roman" pitchFamily="18" charset="0"/>
            </a:endParaRPr>
          </a:p>
        </p:txBody>
      </p:sp>
      <p:sp>
        <p:nvSpPr>
          <p:cNvPr id="13318" name="Rectangle 260"/>
          <p:cNvSpPr>
            <a:spLocks noChangeArrowheads="1"/>
          </p:cNvSpPr>
          <p:nvPr/>
        </p:nvSpPr>
        <p:spPr bwMode="auto">
          <a:xfrm>
            <a:off x="5435600" y="6335713"/>
            <a:ext cx="305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rPr>
              <a:t>激光标定系统调装及原型机研制进展</a:t>
            </a:r>
          </a:p>
        </p:txBody>
      </p:sp>
      <p:sp>
        <p:nvSpPr>
          <p:cNvPr id="13319" name="Rectangle 260"/>
          <p:cNvSpPr>
            <a:spLocks noChangeArrowheads="1"/>
          </p:cNvSpPr>
          <p:nvPr/>
        </p:nvSpPr>
        <p:spPr bwMode="auto">
          <a:xfrm>
            <a:off x="5554663" y="3157538"/>
            <a:ext cx="305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sym typeface="Helvetica Neue"/>
              </a:rPr>
              <a:t>激光与</a:t>
            </a:r>
            <a:r>
              <a:rPr lang="en-US" altLang="zh-CN" sz="1400" smtClean="0">
                <a:solidFill>
                  <a:srgbClr val="000000"/>
                </a:solidFill>
                <a:latin typeface="Garamond" panose="02020404030301010803" pitchFamily="18" charset="0"/>
                <a:cs typeface="Times New Roman" panose="02020603050405020304" pitchFamily="18" charset="0"/>
                <a:sym typeface="Helvetica Neue"/>
              </a:rPr>
              <a:t>55Fe</a:t>
            </a:r>
            <a:r>
              <a:rPr lang="zh-CN" altLang="en-US" sz="1400" smtClean="0">
                <a:solidFill>
                  <a:srgbClr val="000000"/>
                </a:solidFill>
                <a:latin typeface="Garamond" panose="02020404030301010803" pitchFamily="18" charset="0"/>
                <a:cs typeface="Times New Roman" panose="02020603050405020304" pitchFamily="18" charset="0"/>
                <a:sym typeface="Helvetica Neue"/>
              </a:rPr>
              <a:t>放射源能量优化测试能谱</a:t>
            </a:r>
            <a:endParaRPr lang="zh-CN" altLang="en-US" smtClean="0">
              <a:solidFill>
                <a:srgbClr val="000000"/>
              </a:solidFill>
              <a:cs typeface="Times New Roman" panose="02020603050405020304" pitchFamily="18" charset="0"/>
              <a:sym typeface="Helvetica Neue"/>
            </a:endParaRPr>
          </a:p>
        </p:txBody>
      </p:sp>
      <p:pic>
        <p:nvPicPr>
          <p:cNvPr id="133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500438"/>
            <a:ext cx="20177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513" y="3463925"/>
            <a:ext cx="264636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088" y="4926013"/>
            <a:ext cx="1897062" cy="138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1788" y="4960938"/>
            <a:ext cx="2360612"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320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1"/>
          <p:cNvSpPr>
            <a:spLocks noChangeArrowheads="1"/>
          </p:cNvSpPr>
          <p:nvPr/>
        </p:nvSpPr>
        <p:spPr bwMode="auto">
          <a:xfrm>
            <a:off x="250825" y="6021388"/>
            <a:ext cx="8569325" cy="2873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srgbClr val="000000"/>
              </a:solidFill>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248025"/>
            <a:ext cx="4319588" cy="32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标题 1"/>
          <p:cNvSpPr>
            <a:spLocks noGrp="1"/>
          </p:cNvSpPr>
          <p:nvPr>
            <p:ph type="title"/>
          </p:nvPr>
        </p:nvSpPr>
        <p:spPr>
          <a:xfrm>
            <a:off x="395288" y="260350"/>
            <a:ext cx="8229600" cy="558800"/>
          </a:xfrm>
        </p:spPr>
        <p:txBody>
          <a:bodyPr/>
          <a:lstStyle/>
          <a:p>
            <a:r>
              <a:rPr lang="zh-CN" altLang="en-US" sz="2500" b="1" smtClean="0"/>
              <a:t>近三年来合作研究的开展</a:t>
            </a:r>
          </a:p>
        </p:txBody>
      </p:sp>
      <p:sp>
        <p:nvSpPr>
          <p:cNvPr id="14341" name="Rectangle 3"/>
          <p:cNvSpPr>
            <a:spLocks noChangeArrowheads="1"/>
          </p:cNvSpPr>
          <p:nvPr/>
        </p:nvSpPr>
        <p:spPr bwMode="auto">
          <a:xfrm>
            <a:off x="179388" y="908050"/>
            <a:ext cx="397351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ea typeface="宋体" panose="02010600030101010101" pitchFamily="2" charset="-122"/>
              </a:defRPr>
            </a:lvl1pPr>
            <a:lvl2pPr marL="669925" indent="-325438"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1" fontAlgn="base">
              <a:spcBef>
                <a:spcPct val="20000"/>
              </a:spcBef>
              <a:spcAft>
                <a:spcPct val="0"/>
              </a:spcAft>
              <a:buClr>
                <a:srgbClr val="3B812F"/>
              </a:buClr>
              <a:buSzPct val="60000"/>
              <a:buFont typeface="Wingdings" panose="05000000000000000000" pitchFamily="2" charset="2"/>
              <a:buNone/>
            </a:pPr>
            <a:r>
              <a:rPr lang="zh-CN" altLang="en-US" smtClean="0">
                <a:solidFill>
                  <a:srgbClr val="000000"/>
                </a:solidFill>
                <a:latin typeface="Times New Roman" panose="02020603050405020304" pitchFamily="18" charset="0"/>
                <a:cs typeface="Times New Roman" panose="02020603050405020304" pitchFamily="18" charset="0"/>
              </a:rPr>
              <a:t>加入</a:t>
            </a:r>
            <a:r>
              <a:rPr lang="zh-CN" altLang="en-US" smtClean="0">
                <a:solidFill>
                  <a:srgbClr val="FF0000"/>
                </a:solidFill>
                <a:latin typeface="Times New Roman" panose="02020603050405020304" pitchFamily="18" charset="0"/>
                <a:cs typeface="Times New Roman" panose="02020603050405020304" pitchFamily="18" charset="0"/>
              </a:rPr>
              <a:t>国际相关的合作研究组织</a:t>
            </a:r>
            <a:r>
              <a:rPr lang="en-US" altLang="zh-CN" smtClean="0">
                <a:solidFill>
                  <a:srgbClr val="000000"/>
                </a:solidFill>
                <a:latin typeface="Times New Roman" panose="02020603050405020304" pitchFamily="18" charset="0"/>
                <a:cs typeface="Times New Roman" panose="02020603050405020304" pitchFamily="18" charset="0"/>
              </a:rPr>
              <a:t>:</a:t>
            </a:r>
          </a:p>
          <a:p>
            <a:pPr lvl="1" fontAlgn="base">
              <a:spcBef>
                <a:spcPct val="20000"/>
              </a:spcBef>
              <a:spcAft>
                <a:spcPct val="0"/>
              </a:spcAft>
              <a:buClr>
                <a:srgbClr val="3B812F"/>
              </a:buClr>
              <a:buSzPct val="60000"/>
              <a:buFont typeface="Wingdings" panose="05000000000000000000" pitchFamily="2" charset="2"/>
              <a:buChar char="q"/>
            </a:pPr>
            <a:r>
              <a:rPr lang="en-US" altLang="zh-CN" sz="1600" smtClean="0">
                <a:solidFill>
                  <a:srgbClr val="000000"/>
                </a:solidFill>
                <a:latin typeface="Times New Roman" panose="02020603050405020304" pitchFamily="18" charset="0"/>
                <a:cs typeface="Times New Roman" panose="02020603050405020304" pitchFamily="18" charset="0"/>
              </a:rPr>
              <a:t>2016</a:t>
            </a:r>
            <a:r>
              <a:rPr lang="zh-CN" altLang="en-US" sz="1600" smtClean="0">
                <a:solidFill>
                  <a:srgbClr val="000000"/>
                </a:solidFill>
                <a:latin typeface="Times New Roman" panose="02020603050405020304" pitchFamily="18" charset="0"/>
                <a:cs typeface="Times New Roman" panose="02020603050405020304" pitchFamily="18" charset="0"/>
              </a:rPr>
              <a:t>年</a:t>
            </a:r>
            <a:r>
              <a:rPr lang="en-US" altLang="zh-CN" sz="1600" smtClean="0">
                <a:solidFill>
                  <a:srgbClr val="000000"/>
                </a:solidFill>
                <a:latin typeface="Times New Roman" panose="02020603050405020304" pitchFamily="18" charset="0"/>
                <a:cs typeface="Times New Roman" panose="02020603050405020304" pitchFamily="18" charset="0"/>
              </a:rPr>
              <a:t>12</a:t>
            </a:r>
            <a:r>
              <a:rPr lang="zh-CN" altLang="en-US" sz="1600" smtClean="0">
                <a:solidFill>
                  <a:srgbClr val="000000"/>
                </a:solidFill>
                <a:latin typeface="Times New Roman" panose="02020603050405020304" pitchFamily="18" charset="0"/>
                <a:cs typeface="Times New Roman" panose="02020603050405020304" pitchFamily="18" charset="0"/>
              </a:rPr>
              <a:t>月加入</a:t>
            </a:r>
            <a:r>
              <a:rPr lang="en-US" altLang="zh-CN" sz="1600" smtClean="0">
                <a:solidFill>
                  <a:srgbClr val="000000"/>
                </a:solidFill>
                <a:latin typeface="Times New Roman" panose="02020603050405020304" pitchFamily="18" charset="0"/>
                <a:cs typeface="Times New Roman" panose="02020603050405020304" pitchFamily="18" charset="0"/>
              </a:rPr>
              <a:t>LCTPC</a:t>
            </a:r>
            <a:r>
              <a:rPr lang="zh-CN" altLang="en-US" sz="1600" smtClean="0">
                <a:solidFill>
                  <a:srgbClr val="000000"/>
                </a:solidFill>
                <a:latin typeface="Times New Roman" panose="02020603050405020304" pitchFamily="18" charset="0"/>
                <a:cs typeface="Times New Roman" panose="02020603050405020304" pitchFamily="18" charset="0"/>
              </a:rPr>
              <a:t>国际合作研究组，已进行了两名研究生的合作交流</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与</a:t>
            </a:r>
            <a:r>
              <a:rPr lang="en-US" altLang="zh-CN" sz="1600" smtClean="0">
                <a:solidFill>
                  <a:srgbClr val="000000"/>
                </a:solidFill>
                <a:latin typeface="Times New Roman" panose="02020603050405020304" pitchFamily="18" charset="0"/>
                <a:cs typeface="Times New Roman" panose="02020603050405020304" pitchFamily="18" charset="0"/>
              </a:rPr>
              <a:t>LCTPC</a:t>
            </a:r>
            <a:r>
              <a:rPr lang="zh-CN" altLang="en-US" sz="1600" smtClean="0">
                <a:solidFill>
                  <a:srgbClr val="000000"/>
                </a:solidFill>
                <a:latin typeface="Times New Roman" panose="02020603050405020304" pitchFamily="18" charset="0"/>
                <a:cs typeface="Times New Roman" panose="02020603050405020304" pitchFamily="18" charset="0"/>
              </a:rPr>
              <a:t>合作组开展模块及束流测试研究</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开展紫外光径迹实验研究</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开展激光集成方案实验合作研究</a:t>
            </a:r>
            <a:endParaRPr lang="zh-CN" altLang="fr-FR" sz="1600" smtClean="0">
              <a:solidFill>
                <a:srgbClr val="000000"/>
              </a:solidFill>
              <a:latin typeface="Times New Roman" panose="02020603050405020304" pitchFamily="18" charset="0"/>
              <a:cs typeface="Times New Roman" panose="02020603050405020304" pitchFamily="18" charset="0"/>
            </a:endParaRPr>
          </a:p>
        </p:txBody>
      </p:sp>
      <p:sp>
        <p:nvSpPr>
          <p:cNvPr id="14342" name="Rectangle 260"/>
          <p:cNvSpPr>
            <a:spLocks noChangeArrowheads="1"/>
          </p:cNvSpPr>
          <p:nvPr/>
        </p:nvSpPr>
        <p:spPr bwMode="auto">
          <a:xfrm>
            <a:off x="915988" y="6489700"/>
            <a:ext cx="323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rPr>
              <a:t>激光标定原型机与清华大学的合作研究</a:t>
            </a:r>
          </a:p>
        </p:txBody>
      </p:sp>
      <p:pic>
        <p:nvPicPr>
          <p:cNvPr id="143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48025"/>
            <a:ext cx="4862513" cy="32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438" y="76200"/>
            <a:ext cx="4991100"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5" name="Rectangle 260"/>
          <p:cNvSpPr>
            <a:spLocks noChangeArrowheads="1"/>
          </p:cNvSpPr>
          <p:nvPr/>
        </p:nvSpPr>
        <p:spPr bwMode="auto">
          <a:xfrm>
            <a:off x="5435600" y="6453188"/>
            <a:ext cx="306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rPr>
              <a:t>紫外研究与法国</a:t>
            </a:r>
            <a:r>
              <a:rPr lang="en-US" altLang="zh-CN" sz="1400" smtClean="0">
                <a:solidFill>
                  <a:srgbClr val="000000"/>
                </a:solidFill>
                <a:latin typeface="Garamond" panose="02020404030301010803" pitchFamily="18" charset="0"/>
                <a:cs typeface="Times New Roman" panose="02020603050405020304" pitchFamily="18" charset="0"/>
              </a:rPr>
              <a:t>CEA-Saclay</a:t>
            </a:r>
            <a:r>
              <a:rPr lang="zh-CN" altLang="en-US" sz="1400" smtClean="0">
                <a:solidFill>
                  <a:srgbClr val="000000"/>
                </a:solidFill>
                <a:latin typeface="Garamond" panose="02020404030301010803" pitchFamily="18" charset="0"/>
                <a:cs typeface="Times New Roman" panose="02020603050405020304" pitchFamily="18" charset="0"/>
              </a:rPr>
              <a:t>合作研究</a:t>
            </a:r>
          </a:p>
        </p:txBody>
      </p:sp>
      <p:sp>
        <p:nvSpPr>
          <p:cNvPr id="14346" name="Rectangle 260"/>
          <p:cNvSpPr>
            <a:spLocks noChangeArrowheads="1"/>
          </p:cNvSpPr>
          <p:nvPr/>
        </p:nvSpPr>
        <p:spPr bwMode="auto">
          <a:xfrm>
            <a:off x="4983163" y="2957513"/>
            <a:ext cx="31099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400" smtClean="0">
                <a:solidFill>
                  <a:srgbClr val="000000"/>
                </a:solidFill>
                <a:latin typeface="Garamond" panose="02020404030301010803" pitchFamily="18" charset="0"/>
                <a:cs typeface="Times New Roman" panose="02020603050405020304" pitchFamily="18" charset="0"/>
              </a:rPr>
              <a:t>模块研究与</a:t>
            </a:r>
            <a:r>
              <a:rPr lang="en-US" altLang="zh-CN" sz="1400" smtClean="0">
                <a:solidFill>
                  <a:srgbClr val="000000"/>
                </a:solidFill>
                <a:latin typeface="Garamond" panose="02020404030301010803" pitchFamily="18" charset="0"/>
                <a:cs typeface="Times New Roman" panose="02020603050405020304" pitchFamily="18" charset="0"/>
              </a:rPr>
              <a:t>LCTPC</a:t>
            </a:r>
            <a:r>
              <a:rPr lang="zh-CN" altLang="en-US" sz="1400" smtClean="0">
                <a:solidFill>
                  <a:srgbClr val="000000"/>
                </a:solidFill>
                <a:latin typeface="Garamond" panose="02020404030301010803" pitchFamily="18" charset="0"/>
                <a:cs typeface="Times New Roman" panose="02020603050405020304" pitchFamily="18" charset="0"/>
              </a:rPr>
              <a:t>国际组的合作研究</a:t>
            </a:r>
          </a:p>
        </p:txBody>
      </p:sp>
    </p:spTree>
    <p:extLst>
      <p:ext uri="{BB962C8B-B14F-4D97-AF65-F5344CB8AC3E}">
        <p14:creationId xmlns:p14="http://schemas.microsoft.com/office/powerpoint/2010/main" val="1854623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1"/>
          <p:cNvSpPr>
            <a:spLocks noChangeArrowheads="1"/>
          </p:cNvSpPr>
          <p:nvPr/>
        </p:nvSpPr>
        <p:spPr bwMode="auto">
          <a:xfrm>
            <a:off x="250825" y="6021388"/>
            <a:ext cx="8569325" cy="2873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srgbClr val="000000"/>
              </a:solidFill>
            </a:endParaRPr>
          </a:p>
        </p:txBody>
      </p:sp>
      <p:sp>
        <p:nvSpPr>
          <p:cNvPr id="15363" name="标题 1"/>
          <p:cNvSpPr>
            <a:spLocks noGrp="1"/>
          </p:cNvSpPr>
          <p:nvPr>
            <p:ph type="title"/>
          </p:nvPr>
        </p:nvSpPr>
        <p:spPr>
          <a:xfrm>
            <a:off x="395288" y="260350"/>
            <a:ext cx="8229600" cy="558800"/>
          </a:xfrm>
        </p:spPr>
        <p:txBody>
          <a:bodyPr/>
          <a:lstStyle/>
          <a:p>
            <a:r>
              <a:rPr lang="en-US" altLang="zh-CN" sz="2500" b="1" smtClean="0"/>
              <a:t>TPC</a:t>
            </a:r>
            <a:r>
              <a:rPr lang="zh-CN" altLang="en-US" sz="2500" b="1" smtClean="0"/>
              <a:t>技术研究得到国家重点实验室的大力资助</a:t>
            </a:r>
          </a:p>
        </p:txBody>
      </p:sp>
      <p:sp>
        <p:nvSpPr>
          <p:cNvPr id="15364" name="Rectangle 3"/>
          <p:cNvSpPr>
            <a:spLocks noChangeArrowheads="1"/>
          </p:cNvSpPr>
          <p:nvPr/>
        </p:nvSpPr>
        <p:spPr bwMode="auto">
          <a:xfrm>
            <a:off x="360363" y="836613"/>
            <a:ext cx="817245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ea typeface="宋体" panose="02010600030101010101" pitchFamily="2" charset="-122"/>
              </a:defRPr>
            </a:lvl1pPr>
            <a:lvl2pPr marL="669925" indent="-325438"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1" fontAlgn="base">
              <a:spcBef>
                <a:spcPct val="20000"/>
              </a:spcBef>
              <a:spcAft>
                <a:spcPct val="0"/>
              </a:spcAft>
              <a:buClr>
                <a:srgbClr val="3B812F"/>
              </a:buClr>
              <a:buSzPct val="60000"/>
              <a:buFont typeface="Wingdings" panose="05000000000000000000" pitchFamily="2" charset="2"/>
              <a:buNone/>
            </a:pPr>
            <a:r>
              <a:rPr lang="en-US" altLang="zh-CN" smtClean="0">
                <a:solidFill>
                  <a:srgbClr val="000000"/>
                </a:solidFill>
                <a:latin typeface="Times New Roman" panose="02020603050405020304" pitchFamily="18" charset="0"/>
                <a:cs typeface="Times New Roman" panose="02020603050405020304" pitchFamily="18" charset="0"/>
              </a:rPr>
              <a:t>TPC</a:t>
            </a:r>
            <a:r>
              <a:rPr lang="zh-CN" altLang="en-US" smtClean="0">
                <a:solidFill>
                  <a:srgbClr val="000000"/>
                </a:solidFill>
                <a:latin typeface="Times New Roman" panose="02020603050405020304" pitchFamily="18" charset="0"/>
                <a:cs typeface="Times New Roman" panose="02020603050405020304" pitchFamily="18" charset="0"/>
              </a:rPr>
              <a:t>技术研究得到的</a:t>
            </a:r>
            <a:r>
              <a:rPr lang="zh-CN" altLang="en-US" smtClean="0">
                <a:solidFill>
                  <a:srgbClr val="FF0000"/>
                </a:solidFill>
                <a:latin typeface="Times New Roman" panose="02020603050405020304" pitchFamily="18" charset="0"/>
                <a:cs typeface="Times New Roman" panose="02020603050405020304" pitchFamily="18" charset="0"/>
              </a:rPr>
              <a:t>人员和技术支持（近三年来） </a:t>
            </a:r>
            <a:r>
              <a:rPr lang="en-US" altLang="zh-CN" smtClean="0">
                <a:solidFill>
                  <a:srgbClr val="000000"/>
                </a:solidFill>
                <a:latin typeface="Times New Roman" panose="02020603050405020304" pitchFamily="18" charset="0"/>
                <a:cs typeface="Times New Roman" panose="02020603050405020304" pitchFamily="18" charset="0"/>
              </a:rPr>
              <a:t>:</a:t>
            </a:r>
          </a:p>
          <a:p>
            <a:pPr lvl="1" fontAlgn="base">
              <a:lnSpc>
                <a:spcPct val="120000"/>
              </a:lnSpc>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主要参与人祁辉荣为“核探测与核电子学国家重点实验室”成员之一</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lnSpc>
                <a:spcPct val="120000"/>
              </a:lnSpc>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在</a:t>
            </a:r>
            <a:r>
              <a:rPr lang="en-US" altLang="zh-CN" sz="1600" smtClean="0">
                <a:solidFill>
                  <a:srgbClr val="000000"/>
                </a:solidFill>
                <a:latin typeface="Times New Roman" panose="02020603050405020304" pitchFamily="18" charset="0"/>
                <a:cs typeface="Times New Roman" panose="02020603050405020304" pitchFamily="18" charset="0"/>
              </a:rPr>
              <a:t>TPC</a:t>
            </a:r>
            <a:r>
              <a:rPr lang="zh-CN" altLang="en-US" sz="1600" smtClean="0">
                <a:solidFill>
                  <a:srgbClr val="000000"/>
                </a:solidFill>
                <a:latin typeface="Times New Roman" panose="02020603050405020304" pitchFamily="18" charset="0"/>
                <a:cs typeface="Times New Roman" panose="02020603050405020304" pitchFamily="18" charset="0"/>
              </a:rPr>
              <a:t>技术研究组织方面：参与人每年密切参与重点实验室组织“先进气体探测器年会”，并做学术交流报告</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lnSpc>
                <a:spcPct val="120000"/>
              </a:lnSpc>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在</a:t>
            </a:r>
            <a:r>
              <a:rPr lang="en-US" altLang="zh-CN" sz="1600" smtClean="0">
                <a:solidFill>
                  <a:srgbClr val="000000"/>
                </a:solidFill>
                <a:latin typeface="Times New Roman" panose="02020603050405020304" pitchFamily="18" charset="0"/>
                <a:cs typeface="Times New Roman" panose="02020603050405020304" pitchFamily="18" charset="0"/>
              </a:rPr>
              <a:t>TPC</a:t>
            </a:r>
            <a:r>
              <a:rPr lang="zh-CN" altLang="en-US" sz="1600" smtClean="0">
                <a:solidFill>
                  <a:srgbClr val="000000"/>
                </a:solidFill>
                <a:latin typeface="Times New Roman" panose="02020603050405020304" pitchFamily="18" charset="0"/>
                <a:cs typeface="Times New Roman" panose="02020603050405020304" pitchFamily="18" charset="0"/>
              </a:rPr>
              <a:t>探测器技术研究方面：参与人主要与国家重点室的资深专家、老师、同学保持密切的联系、交流，特别与中科大的老师在正离子反馈抑制方面得到了很好的学习和技术验证</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lnSpc>
                <a:spcPct val="120000"/>
              </a:lnSpc>
              <a:spcBef>
                <a:spcPct val="20000"/>
              </a:spcBef>
              <a:spcAft>
                <a:spcPct val="0"/>
              </a:spcAft>
              <a:buClr>
                <a:srgbClr val="3B812F"/>
              </a:buClr>
              <a:buSzPct val="60000"/>
              <a:buFont typeface="Wingdings" panose="05000000000000000000" pitchFamily="2" charset="2"/>
              <a:buChar char="q"/>
            </a:pPr>
            <a:r>
              <a:rPr lang="zh-CN" altLang="en-US" sz="1600" smtClean="0">
                <a:solidFill>
                  <a:srgbClr val="000000"/>
                </a:solidFill>
                <a:latin typeface="Times New Roman" panose="02020603050405020304" pitchFamily="18" charset="0"/>
                <a:cs typeface="Times New Roman" panose="02020603050405020304" pitchFamily="18" charset="0"/>
              </a:rPr>
              <a:t>在</a:t>
            </a:r>
            <a:r>
              <a:rPr lang="en-US" altLang="zh-CN" sz="1600" smtClean="0">
                <a:solidFill>
                  <a:srgbClr val="000000"/>
                </a:solidFill>
                <a:latin typeface="Times New Roman" panose="02020603050405020304" pitchFamily="18" charset="0"/>
                <a:cs typeface="Times New Roman" panose="02020603050405020304" pitchFamily="18" charset="0"/>
              </a:rPr>
              <a:t>TPC</a:t>
            </a:r>
            <a:r>
              <a:rPr lang="zh-CN" altLang="en-US" sz="1600" smtClean="0">
                <a:solidFill>
                  <a:srgbClr val="000000"/>
                </a:solidFill>
                <a:latin typeface="Times New Roman" panose="02020603050405020304" pitchFamily="18" charset="0"/>
                <a:cs typeface="Times New Roman" panose="02020603050405020304" pitchFamily="18" charset="0"/>
              </a:rPr>
              <a:t>探测电子学技术研究方面：参与人与国家重点实验室的成员专家，进行深入交流，并对电子学研发方面优化主要设计指标参量，特别与中科大的老师在</a:t>
            </a:r>
            <a:r>
              <a:rPr lang="en-US" altLang="zh-CN" sz="1600" smtClean="0">
                <a:solidFill>
                  <a:srgbClr val="000000"/>
                </a:solidFill>
                <a:latin typeface="Times New Roman" panose="02020603050405020304" pitchFamily="18" charset="0"/>
                <a:cs typeface="Times New Roman" panose="02020603050405020304" pitchFamily="18" charset="0"/>
              </a:rPr>
              <a:t>AGET</a:t>
            </a:r>
            <a:r>
              <a:rPr lang="zh-CN" altLang="en-US" sz="1600" smtClean="0">
                <a:solidFill>
                  <a:srgbClr val="000000"/>
                </a:solidFill>
                <a:latin typeface="Times New Roman" panose="02020603050405020304" pitchFamily="18" charset="0"/>
                <a:cs typeface="Times New Roman" panose="02020603050405020304" pitchFamily="18" charset="0"/>
              </a:rPr>
              <a:t>电子学方面开展相关的应用研究讨论</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None/>
            </a:pPr>
            <a:r>
              <a:rPr lang="en-US" altLang="zh-CN" smtClean="0">
                <a:solidFill>
                  <a:srgbClr val="000000"/>
                </a:solidFill>
                <a:latin typeface="Times New Roman" panose="02020603050405020304" pitchFamily="18" charset="0"/>
                <a:cs typeface="Times New Roman" panose="02020603050405020304" pitchFamily="18" charset="0"/>
              </a:rPr>
              <a:t>TPC</a:t>
            </a:r>
            <a:r>
              <a:rPr lang="zh-CN" altLang="en-US" smtClean="0">
                <a:solidFill>
                  <a:srgbClr val="000000"/>
                </a:solidFill>
                <a:latin typeface="Times New Roman" panose="02020603050405020304" pitchFamily="18" charset="0"/>
                <a:cs typeface="Times New Roman" panose="02020603050405020304" pitchFamily="18" charset="0"/>
              </a:rPr>
              <a:t>技术研究得到的</a:t>
            </a:r>
            <a:r>
              <a:rPr lang="zh-CN" altLang="en-US" smtClean="0">
                <a:solidFill>
                  <a:srgbClr val="FF0000"/>
                </a:solidFill>
                <a:latin typeface="Times New Roman" panose="02020603050405020304" pitchFamily="18" charset="0"/>
                <a:cs typeface="Times New Roman" panose="02020603050405020304" pitchFamily="18" charset="0"/>
              </a:rPr>
              <a:t>经费资助（近三年来）</a:t>
            </a:r>
            <a:r>
              <a:rPr lang="en-US" altLang="zh-CN" smtClean="0">
                <a:solidFill>
                  <a:srgbClr val="000000"/>
                </a:solidFill>
                <a:latin typeface="Times New Roman" panose="02020603050405020304" pitchFamily="18" charset="0"/>
                <a:cs typeface="Times New Roman" panose="02020603050405020304" pitchFamily="18" charset="0"/>
              </a:rPr>
              <a:t>:</a:t>
            </a:r>
          </a:p>
          <a:p>
            <a:pPr lvl="1" fontAlgn="base">
              <a:lnSpc>
                <a:spcPct val="120000"/>
              </a:lnSpc>
              <a:spcBef>
                <a:spcPct val="20000"/>
              </a:spcBef>
              <a:spcAft>
                <a:spcPct val="0"/>
              </a:spcAft>
              <a:buClr>
                <a:srgbClr val="3B812F"/>
              </a:buClr>
              <a:buSzPct val="60000"/>
              <a:buFont typeface="Wingdings" panose="05000000000000000000" pitchFamily="2" charset="2"/>
              <a:buChar char="q"/>
            </a:pPr>
            <a:r>
              <a:rPr lang="en-US" altLang="zh-CN" sz="1600" smtClean="0">
                <a:solidFill>
                  <a:srgbClr val="000000"/>
                </a:solidFill>
                <a:latin typeface="Times New Roman" panose="02020603050405020304" pitchFamily="18" charset="0"/>
                <a:cs typeface="Times New Roman" panose="02020603050405020304" pitchFamily="18" charset="0"/>
              </a:rPr>
              <a:t>2017</a:t>
            </a:r>
            <a:r>
              <a:rPr lang="zh-CN" altLang="en-US" sz="1600" smtClean="0">
                <a:solidFill>
                  <a:srgbClr val="000000"/>
                </a:solidFill>
                <a:latin typeface="Times New Roman" panose="02020603050405020304" pitchFamily="18" charset="0"/>
                <a:cs typeface="Times New Roman" panose="02020603050405020304" pitchFamily="18" charset="0"/>
              </a:rPr>
              <a:t>年得到“核探测与核电子学国家重点实验室” ，</a:t>
            </a:r>
            <a:r>
              <a:rPr lang="en-US" altLang="zh-CN" sz="1600" smtClean="0">
                <a:solidFill>
                  <a:srgbClr val="000000"/>
                </a:solidFill>
                <a:latin typeface="Times New Roman" panose="02020603050405020304" pitchFamily="18" charset="0"/>
                <a:cs typeface="Times New Roman" panose="02020603050405020304" pitchFamily="18" charset="0"/>
              </a:rPr>
              <a:t>TPC</a:t>
            </a:r>
            <a:r>
              <a:rPr lang="zh-CN" altLang="en-US" sz="1600" smtClean="0">
                <a:solidFill>
                  <a:srgbClr val="000000"/>
                </a:solidFill>
                <a:latin typeface="Times New Roman" panose="02020603050405020304" pitchFamily="18" charset="0"/>
                <a:cs typeface="Times New Roman" panose="02020603050405020304" pitchFamily="18" charset="0"/>
              </a:rPr>
              <a:t>技术研究在紫外光径迹方面研究的经费（</a:t>
            </a:r>
            <a:r>
              <a:rPr lang="en-US" altLang="zh-CN" sz="1600" smtClean="0">
                <a:solidFill>
                  <a:srgbClr val="000000"/>
                </a:solidFill>
                <a:latin typeface="Times New Roman" panose="02020603050405020304" pitchFamily="18" charset="0"/>
                <a:cs typeface="Times New Roman" panose="02020603050405020304" pitchFamily="18" charset="0"/>
              </a:rPr>
              <a:t>10.0</a:t>
            </a:r>
            <a:r>
              <a:rPr lang="zh-CN" altLang="en-US" sz="1600" smtClean="0">
                <a:solidFill>
                  <a:srgbClr val="000000"/>
                </a:solidFill>
                <a:latin typeface="Times New Roman" panose="02020603050405020304" pitchFamily="18" charset="0"/>
                <a:cs typeface="Times New Roman" panose="02020603050405020304" pitchFamily="18" charset="0"/>
              </a:rPr>
              <a:t>万）支持</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lnSpc>
                <a:spcPct val="120000"/>
              </a:lnSpc>
              <a:spcBef>
                <a:spcPct val="20000"/>
              </a:spcBef>
              <a:spcAft>
                <a:spcPct val="0"/>
              </a:spcAft>
              <a:buClr>
                <a:srgbClr val="3B812F"/>
              </a:buClr>
              <a:buSzPct val="60000"/>
              <a:buFont typeface="Wingdings" panose="05000000000000000000" pitchFamily="2" charset="2"/>
              <a:buChar char="q"/>
            </a:pPr>
            <a:r>
              <a:rPr lang="en-US" altLang="zh-CN" sz="1600" smtClean="0">
                <a:solidFill>
                  <a:srgbClr val="000000"/>
                </a:solidFill>
                <a:latin typeface="Times New Roman" panose="02020603050405020304" pitchFamily="18" charset="0"/>
                <a:cs typeface="Times New Roman" panose="02020603050405020304" pitchFamily="18" charset="0"/>
              </a:rPr>
              <a:t>2018</a:t>
            </a:r>
            <a:r>
              <a:rPr lang="zh-CN" altLang="en-US" sz="1600" smtClean="0">
                <a:solidFill>
                  <a:srgbClr val="000000"/>
                </a:solidFill>
                <a:latin typeface="Times New Roman" panose="02020603050405020304" pitchFamily="18" charset="0"/>
                <a:cs typeface="Times New Roman" panose="02020603050405020304" pitchFamily="18" charset="0"/>
              </a:rPr>
              <a:t>年得到“核探测与核电子学国家重点实验室” ， </a:t>
            </a:r>
            <a:r>
              <a:rPr lang="en-US" altLang="zh-CN" sz="1600" smtClean="0">
                <a:solidFill>
                  <a:srgbClr val="000000"/>
                </a:solidFill>
                <a:latin typeface="Times New Roman" panose="02020603050405020304" pitchFamily="18" charset="0"/>
                <a:cs typeface="Times New Roman" panose="02020603050405020304" pitchFamily="18" charset="0"/>
              </a:rPr>
              <a:t>TPC</a:t>
            </a:r>
            <a:r>
              <a:rPr lang="zh-CN" altLang="en-US" sz="1600" smtClean="0">
                <a:solidFill>
                  <a:srgbClr val="000000"/>
                </a:solidFill>
                <a:latin typeface="Times New Roman" panose="02020603050405020304" pitchFamily="18" charset="0"/>
                <a:cs typeface="Times New Roman" panose="02020603050405020304" pitchFamily="18" charset="0"/>
              </a:rPr>
              <a:t>技术研究在紫外光光电效应研究方面的经费（</a:t>
            </a:r>
            <a:r>
              <a:rPr lang="en-US" altLang="zh-CN" sz="1600" smtClean="0">
                <a:solidFill>
                  <a:srgbClr val="000000"/>
                </a:solidFill>
                <a:latin typeface="Times New Roman" panose="02020603050405020304" pitchFamily="18" charset="0"/>
                <a:cs typeface="Times New Roman" panose="02020603050405020304" pitchFamily="18" charset="0"/>
              </a:rPr>
              <a:t>10.0</a:t>
            </a:r>
            <a:r>
              <a:rPr lang="zh-CN" altLang="en-US" sz="1600" smtClean="0">
                <a:solidFill>
                  <a:srgbClr val="000000"/>
                </a:solidFill>
                <a:latin typeface="Times New Roman" panose="02020603050405020304" pitchFamily="18" charset="0"/>
                <a:cs typeface="Times New Roman" panose="02020603050405020304" pitchFamily="18" charset="0"/>
              </a:rPr>
              <a:t>万）支持</a:t>
            </a:r>
            <a:endParaRPr lang="en-US" altLang="zh-CN" sz="1600" smtClean="0">
              <a:solidFill>
                <a:srgbClr val="000000"/>
              </a:solidFill>
              <a:latin typeface="Times New Roman" panose="02020603050405020304" pitchFamily="18" charset="0"/>
              <a:cs typeface="Times New Roman" panose="02020603050405020304" pitchFamily="18" charset="0"/>
            </a:endParaRPr>
          </a:p>
          <a:p>
            <a:pPr lvl="1" fontAlgn="base">
              <a:lnSpc>
                <a:spcPct val="120000"/>
              </a:lnSpc>
              <a:spcBef>
                <a:spcPct val="20000"/>
              </a:spcBef>
              <a:spcAft>
                <a:spcPct val="0"/>
              </a:spcAft>
              <a:buClr>
                <a:srgbClr val="3B812F"/>
              </a:buClr>
              <a:buSzPct val="60000"/>
              <a:buFont typeface="Wingdings" panose="05000000000000000000" pitchFamily="2" charset="2"/>
              <a:buChar char="q"/>
            </a:pPr>
            <a:r>
              <a:rPr lang="en-US" altLang="zh-CN" sz="1600" smtClean="0">
                <a:solidFill>
                  <a:srgbClr val="000000"/>
                </a:solidFill>
                <a:latin typeface="Times New Roman" panose="02020603050405020304" pitchFamily="18" charset="0"/>
                <a:cs typeface="Times New Roman" panose="02020603050405020304" pitchFamily="18" charset="0"/>
              </a:rPr>
              <a:t>2019</a:t>
            </a:r>
            <a:r>
              <a:rPr lang="zh-CN" altLang="en-US" sz="1600" smtClean="0">
                <a:solidFill>
                  <a:srgbClr val="000000"/>
                </a:solidFill>
                <a:latin typeface="Times New Roman" panose="02020603050405020304" pitchFamily="18" charset="0"/>
                <a:cs typeface="Times New Roman" panose="02020603050405020304" pitchFamily="18" charset="0"/>
              </a:rPr>
              <a:t>年得到“核探测与核电子学国家重点实验室” ，</a:t>
            </a:r>
            <a:r>
              <a:rPr lang="en-US" altLang="zh-CN" sz="1600" smtClean="0">
                <a:solidFill>
                  <a:srgbClr val="000000"/>
                </a:solidFill>
                <a:latin typeface="Times New Roman" panose="02020603050405020304" pitchFamily="18" charset="0"/>
                <a:cs typeface="Times New Roman" panose="02020603050405020304" pitchFamily="18" charset="0"/>
              </a:rPr>
              <a:t>TPC</a:t>
            </a:r>
            <a:r>
              <a:rPr lang="zh-CN" altLang="en-US" sz="1600" smtClean="0">
                <a:solidFill>
                  <a:srgbClr val="000000"/>
                </a:solidFill>
                <a:latin typeface="Times New Roman" panose="02020603050405020304" pitchFamily="18" charset="0"/>
                <a:cs typeface="Times New Roman" panose="02020603050405020304" pitchFamily="18" charset="0"/>
              </a:rPr>
              <a:t>技术研究在磁场研究方面的经费（</a:t>
            </a:r>
            <a:r>
              <a:rPr lang="en-US" altLang="zh-CN" sz="1600" smtClean="0">
                <a:solidFill>
                  <a:srgbClr val="000000"/>
                </a:solidFill>
                <a:latin typeface="Times New Roman" panose="02020603050405020304" pitchFamily="18" charset="0"/>
                <a:cs typeface="Times New Roman" panose="02020603050405020304" pitchFamily="18" charset="0"/>
              </a:rPr>
              <a:t>20.0</a:t>
            </a:r>
            <a:r>
              <a:rPr lang="zh-CN" altLang="en-US" sz="1600" smtClean="0">
                <a:solidFill>
                  <a:srgbClr val="000000"/>
                </a:solidFill>
                <a:latin typeface="Times New Roman" panose="02020603050405020304" pitchFamily="18" charset="0"/>
                <a:cs typeface="Times New Roman" panose="02020603050405020304" pitchFamily="18" charset="0"/>
              </a:rPr>
              <a:t>万）支持</a:t>
            </a:r>
            <a:endParaRPr lang="zh-CN" altLang="fr-FR" sz="1600" smtClean="0">
              <a:solidFill>
                <a:srgbClr val="000000"/>
              </a:solidFill>
              <a:latin typeface="Times New Roman" panose="02020603050405020304" pitchFamily="18" charset="0"/>
              <a:cs typeface="Times New Roman" panose="02020603050405020304" pitchFamily="18" charset="0"/>
            </a:endParaRPr>
          </a:p>
          <a:p>
            <a:pPr lvl="1" fontAlgn="base">
              <a:spcBef>
                <a:spcPct val="20000"/>
              </a:spcBef>
              <a:spcAft>
                <a:spcPct val="0"/>
              </a:spcAft>
              <a:buClr>
                <a:srgbClr val="3B812F"/>
              </a:buClr>
              <a:buSzPct val="60000"/>
              <a:buFont typeface="Wingdings" panose="05000000000000000000" pitchFamily="2" charset="2"/>
              <a:buChar char="q"/>
            </a:pPr>
            <a:endParaRPr lang="zh-CN" altLang="fr-FR" sz="160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002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1484784"/>
            <a:ext cx="8208912" cy="2123658"/>
          </a:xfrm>
          <a:prstGeom prst="rect">
            <a:avLst/>
          </a:prstGeom>
        </p:spPr>
        <p:txBody>
          <a:bodyPr wrap="square">
            <a:spAutoFit/>
          </a:bodyPr>
          <a:lstStyle/>
          <a:p>
            <a:pPr algn="ctr"/>
            <a:r>
              <a:rPr lang="zh-CN" altLang="en-US" sz="4400" b="1" dirty="0">
                <a:solidFill>
                  <a:srgbClr val="0000FF"/>
                </a:solidFill>
                <a:latin typeface="Times New Roman" pitchFamily="18" charset="0"/>
                <a:cs typeface="Times New Roman" pitchFamily="18" charset="0"/>
              </a:rPr>
              <a:t>环形正负电子对撞机（</a:t>
            </a:r>
            <a:r>
              <a:rPr lang="en-US" altLang="zh-CN" sz="4400" b="1" dirty="0">
                <a:solidFill>
                  <a:srgbClr val="0000FF"/>
                </a:solidFill>
                <a:latin typeface="Times New Roman" pitchFamily="18" charset="0"/>
                <a:cs typeface="Times New Roman" pitchFamily="18" charset="0"/>
              </a:rPr>
              <a:t>CEPC</a:t>
            </a:r>
            <a:r>
              <a:rPr lang="zh-CN" altLang="en-US" sz="4400" b="1" dirty="0" smtClean="0">
                <a:solidFill>
                  <a:srgbClr val="0000FF"/>
                </a:solidFill>
                <a:latin typeface="Times New Roman" pitchFamily="18" charset="0"/>
                <a:cs typeface="Times New Roman" pitchFamily="18" charset="0"/>
              </a:rPr>
              <a:t>）</a:t>
            </a:r>
            <a:endParaRPr lang="en-US" altLang="zh-CN" sz="4400" b="1" dirty="0" smtClean="0">
              <a:solidFill>
                <a:srgbClr val="0000FF"/>
              </a:solidFill>
              <a:latin typeface="Times New Roman" pitchFamily="18" charset="0"/>
              <a:cs typeface="Times New Roman" pitchFamily="18" charset="0"/>
            </a:endParaRPr>
          </a:p>
          <a:p>
            <a:pPr algn="ctr"/>
            <a:endParaRPr lang="en-US" altLang="zh-CN" sz="4400" b="1" dirty="0">
              <a:solidFill>
                <a:srgbClr val="C00000"/>
              </a:solidFill>
              <a:latin typeface="Times New Roman" pitchFamily="18" charset="0"/>
              <a:cs typeface="Times New Roman" pitchFamily="18" charset="0"/>
            </a:endParaRPr>
          </a:p>
          <a:p>
            <a:pPr algn="ctr"/>
            <a:r>
              <a:rPr lang="zh-CN" altLang="en-US" sz="4400" b="1" dirty="0" smtClean="0">
                <a:solidFill>
                  <a:srgbClr val="C00000"/>
                </a:solidFill>
                <a:latin typeface="Times New Roman" pitchFamily="18" charset="0"/>
                <a:cs typeface="Times New Roman" pitchFamily="18" charset="0"/>
              </a:rPr>
              <a:t>简介、发展</a:t>
            </a:r>
            <a:endParaRPr lang="en-US" altLang="zh-CN" sz="4400" b="1" dirty="0" smtClea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4538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30</a:t>
            </a:fld>
            <a:endParaRPr lang="zh-CN" altLang="en-US"/>
          </a:p>
        </p:txBody>
      </p:sp>
      <p:pic>
        <p:nvPicPr>
          <p:cNvPr id="4" name="图片 3"/>
          <p:cNvPicPr>
            <a:picLocks noChangeAspect="1"/>
          </p:cNvPicPr>
          <p:nvPr/>
        </p:nvPicPr>
        <p:blipFill>
          <a:blip r:embed="rId2"/>
          <a:stretch>
            <a:fillRect/>
          </a:stretch>
        </p:blipFill>
        <p:spPr>
          <a:xfrm>
            <a:off x="93345" y="548680"/>
            <a:ext cx="6459855" cy="5309192"/>
          </a:xfrm>
          <a:prstGeom prst="rect">
            <a:avLst/>
          </a:prstGeom>
        </p:spPr>
      </p:pic>
      <p:sp>
        <p:nvSpPr>
          <p:cNvPr id="5" name="文本框 4"/>
          <p:cNvSpPr txBox="1"/>
          <p:nvPr/>
        </p:nvSpPr>
        <p:spPr>
          <a:xfrm>
            <a:off x="6663135" y="620688"/>
            <a:ext cx="1913729" cy="4370427"/>
          </a:xfrm>
          <a:prstGeom prst="rect">
            <a:avLst/>
          </a:prstGeom>
          <a:solidFill>
            <a:schemeClr val="accent3">
              <a:lumMod val="40000"/>
              <a:lumOff val="60000"/>
            </a:schemeClr>
          </a:solidFill>
        </p:spPr>
        <p:txBody>
          <a:bodyPr wrap="none" rtlCol="0">
            <a:spAutoFit/>
          </a:bodyPr>
          <a:lstStyle/>
          <a:p>
            <a:endParaRPr lang="en-US" altLang="zh-CN" b="1" dirty="0" smtClean="0">
              <a:solidFill>
                <a:srgbClr val="7030A0"/>
              </a:solidFill>
            </a:endParaRPr>
          </a:p>
          <a:p>
            <a:endParaRPr lang="en-US" altLang="zh-CN" b="1" dirty="0">
              <a:solidFill>
                <a:srgbClr val="7030A0"/>
              </a:solidFill>
            </a:endParaRPr>
          </a:p>
          <a:p>
            <a:r>
              <a:rPr lang="en-US" altLang="zh-CN" sz="2400" b="1" dirty="0" smtClean="0">
                <a:solidFill>
                  <a:srgbClr val="0000FF"/>
                </a:solidFill>
              </a:rPr>
              <a:t>Det. Magnet</a:t>
            </a:r>
            <a:endParaRPr lang="en-US" altLang="zh-CN" b="1" dirty="0" smtClean="0">
              <a:solidFill>
                <a:srgbClr val="7030A0"/>
              </a:solidFill>
            </a:endParaRPr>
          </a:p>
          <a:p>
            <a:r>
              <a:rPr lang="en-US" altLang="zh-CN" b="1" dirty="0" smtClean="0">
                <a:solidFill>
                  <a:srgbClr val="7030A0"/>
                </a:solidFill>
              </a:rPr>
              <a:t>Uniformity</a:t>
            </a:r>
            <a:endParaRPr lang="en-US" altLang="zh-CN" b="1" dirty="0">
              <a:solidFill>
                <a:srgbClr val="7030A0"/>
              </a:solidFill>
            </a:endParaRPr>
          </a:p>
          <a:p>
            <a:r>
              <a:rPr lang="en-US" altLang="zh-CN" b="1" dirty="0" smtClean="0">
                <a:solidFill>
                  <a:srgbClr val="7030A0"/>
                </a:solidFill>
              </a:rPr>
              <a:t>Stability</a:t>
            </a:r>
          </a:p>
          <a:p>
            <a:r>
              <a:rPr lang="en-US" altLang="zh-CN" b="1" dirty="0" smtClean="0">
                <a:solidFill>
                  <a:srgbClr val="7030A0"/>
                </a:solidFill>
              </a:rPr>
              <a:t>Cost</a:t>
            </a:r>
            <a:endParaRPr lang="en-US" altLang="zh-CN" b="1" dirty="0">
              <a:solidFill>
                <a:srgbClr val="7030A0"/>
              </a:solidFill>
            </a:endParaRPr>
          </a:p>
          <a:p>
            <a:r>
              <a:rPr lang="en-US" altLang="zh-CN" b="1" dirty="0" smtClean="0">
                <a:solidFill>
                  <a:srgbClr val="7030A0"/>
                </a:solidFill>
              </a:rPr>
              <a:t>……</a:t>
            </a:r>
          </a:p>
          <a:p>
            <a:endParaRPr lang="en-US" altLang="zh-CN" sz="2800" b="1" dirty="0">
              <a:solidFill>
                <a:srgbClr val="7030A0"/>
              </a:solidFill>
            </a:endParaRPr>
          </a:p>
          <a:p>
            <a:r>
              <a:rPr lang="en-US" altLang="zh-CN" sz="2800" b="1" dirty="0" smtClean="0">
                <a:solidFill>
                  <a:srgbClr val="0000FF"/>
                </a:solidFill>
              </a:rPr>
              <a:t>E-HCAL</a:t>
            </a:r>
            <a:endParaRPr lang="en-US" altLang="zh-CN" dirty="0"/>
          </a:p>
          <a:p>
            <a:r>
              <a:rPr lang="en-US" altLang="zh-CN" b="1" dirty="0">
                <a:solidFill>
                  <a:srgbClr val="7030A0"/>
                </a:solidFill>
              </a:rPr>
              <a:t>FPA ~ E-resolution</a:t>
            </a:r>
          </a:p>
          <a:p>
            <a:r>
              <a:rPr lang="en-US" altLang="zh-CN" b="1" dirty="0">
                <a:solidFill>
                  <a:srgbClr val="7030A0"/>
                </a:solidFill>
              </a:rPr>
              <a:t>Cooling</a:t>
            </a:r>
          </a:p>
          <a:p>
            <a:r>
              <a:rPr lang="en-US" altLang="zh-CN" b="1" dirty="0">
                <a:solidFill>
                  <a:srgbClr val="7030A0"/>
                </a:solidFill>
              </a:rPr>
              <a:t>Cost</a:t>
            </a:r>
          </a:p>
          <a:p>
            <a:r>
              <a:rPr lang="en-US" altLang="zh-CN" b="1" dirty="0">
                <a:solidFill>
                  <a:srgbClr val="7030A0"/>
                </a:solidFill>
              </a:rPr>
              <a:t>……</a:t>
            </a:r>
            <a:endParaRPr lang="zh-CN" altLang="en-US" b="1" dirty="0">
              <a:solidFill>
                <a:srgbClr val="7030A0"/>
              </a:solidFill>
            </a:endParaRPr>
          </a:p>
          <a:p>
            <a:endParaRPr lang="zh-CN" altLang="en-US" b="1" dirty="0">
              <a:solidFill>
                <a:srgbClr val="7030A0"/>
              </a:solidFill>
            </a:endParaRPr>
          </a:p>
        </p:txBody>
      </p:sp>
    </p:spTree>
    <p:extLst>
      <p:ext uri="{BB962C8B-B14F-4D97-AF65-F5344CB8AC3E}">
        <p14:creationId xmlns:p14="http://schemas.microsoft.com/office/powerpoint/2010/main" val="2203390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31</a:t>
            </a:fld>
            <a:endParaRPr lang="zh-CN" altLang="en-US"/>
          </a:p>
        </p:txBody>
      </p:sp>
      <p:pic>
        <p:nvPicPr>
          <p:cNvPr id="4" name="图片 3"/>
          <p:cNvPicPr>
            <a:picLocks noChangeAspect="1"/>
          </p:cNvPicPr>
          <p:nvPr/>
        </p:nvPicPr>
        <p:blipFill>
          <a:blip r:embed="rId2"/>
          <a:stretch>
            <a:fillRect/>
          </a:stretch>
        </p:blipFill>
        <p:spPr>
          <a:xfrm>
            <a:off x="143508" y="836712"/>
            <a:ext cx="8856984" cy="4804854"/>
          </a:xfrm>
          <a:prstGeom prst="rect">
            <a:avLst/>
          </a:prstGeom>
        </p:spPr>
      </p:pic>
      <p:sp>
        <p:nvSpPr>
          <p:cNvPr id="5" name="矩形 4"/>
          <p:cNvSpPr/>
          <p:nvPr/>
        </p:nvSpPr>
        <p:spPr>
          <a:xfrm>
            <a:off x="1115616" y="1484784"/>
            <a:ext cx="2376264" cy="2880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483768" y="2116924"/>
            <a:ext cx="2304256" cy="2880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9642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32</a:t>
            </a:fld>
            <a:endParaRPr lang="zh-CN" altLang="en-US"/>
          </a:p>
        </p:txBody>
      </p:sp>
      <p:pic>
        <p:nvPicPr>
          <p:cNvPr id="4" name="图片 3"/>
          <p:cNvPicPr>
            <a:picLocks noChangeAspect="1"/>
          </p:cNvPicPr>
          <p:nvPr/>
        </p:nvPicPr>
        <p:blipFill>
          <a:blip r:embed="rId2"/>
          <a:stretch>
            <a:fillRect/>
          </a:stretch>
        </p:blipFill>
        <p:spPr>
          <a:xfrm>
            <a:off x="286058" y="593820"/>
            <a:ext cx="4608512" cy="2618572"/>
          </a:xfrm>
          <a:prstGeom prst="rect">
            <a:avLst/>
          </a:prstGeom>
        </p:spPr>
      </p:pic>
      <p:sp>
        <p:nvSpPr>
          <p:cNvPr id="5" name="矩形 4"/>
          <p:cNvSpPr/>
          <p:nvPr/>
        </p:nvSpPr>
        <p:spPr>
          <a:xfrm>
            <a:off x="323528" y="2348880"/>
            <a:ext cx="4606336" cy="50405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4929864" y="594410"/>
            <a:ext cx="4422232" cy="2617982"/>
          </a:xfrm>
          <a:prstGeom prst="rect">
            <a:avLst/>
          </a:prstGeom>
        </p:spPr>
      </p:pic>
      <p:sp>
        <p:nvSpPr>
          <p:cNvPr id="7" name="椭圆 6"/>
          <p:cNvSpPr/>
          <p:nvPr/>
        </p:nvSpPr>
        <p:spPr>
          <a:xfrm>
            <a:off x="2915816" y="764704"/>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8913" y="3310973"/>
            <a:ext cx="576064" cy="549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716016" y="3310678"/>
            <a:ext cx="720080" cy="550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a:stretch>
            <a:fillRect/>
          </a:stretch>
        </p:blipFill>
        <p:spPr>
          <a:xfrm>
            <a:off x="35121" y="3589832"/>
            <a:ext cx="4680895" cy="2675753"/>
          </a:xfrm>
          <a:prstGeom prst="rect">
            <a:avLst/>
          </a:prstGeom>
        </p:spPr>
      </p:pic>
      <p:sp>
        <p:nvSpPr>
          <p:cNvPr id="13" name="椭圆 12"/>
          <p:cNvSpPr/>
          <p:nvPr/>
        </p:nvSpPr>
        <p:spPr>
          <a:xfrm>
            <a:off x="4929864" y="496124"/>
            <a:ext cx="444034" cy="482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965158" y="664634"/>
            <a:ext cx="444034" cy="482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7148" y="3499067"/>
            <a:ext cx="576064" cy="533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5"/>
          <a:stretch>
            <a:fillRect/>
          </a:stretch>
        </p:blipFill>
        <p:spPr>
          <a:xfrm>
            <a:off x="5004048" y="3658022"/>
            <a:ext cx="4041422" cy="2607080"/>
          </a:xfrm>
          <a:prstGeom prst="rect">
            <a:avLst/>
          </a:prstGeom>
        </p:spPr>
      </p:pic>
      <p:pic>
        <p:nvPicPr>
          <p:cNvPr id="18" name="图片 17"/>
          <p:cNvPicPr>
            <a:picLocks noChangeAspect="1"/>
          </p:cNvPicPr>
          <p:nvPr/>
        </p:nvPicPr>
        <p:blipFill>
          <a:blip r:embed="rId6"/>
          <a:stretch>
            <a:fillRect/>
          </a:stretch>
        </p:blipFill>
        <p:spPr>
          <a:xfrm>
            <a:off x="4349476" y="3188187"/>
            <a:ext cx="445047" cy="481626"/>
          </a:xfrm>
          <a:prstGeom prst="rect">
            <a:avLst/>
          </a:prstGeom>
        </p:spPr>
      </p:pic>
      <p:sp>
        <p:nvSpPr>
          <p:cNvPr id="19" name="椭圆 18"/>
          <p:cNvSpPr/>
          <p:nvPr/>
        </p:nvSpPr>
        <p:spPr>
          <a:xfrm>
            <a:off x="4951974" y="3619541"/>
            <a:ext cx="444034" cy="482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148795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solidFill>
                  <a:prstClr val="black">
                    <a:tint val="75000"/>
                  </a:prstClr>
                </a:solidFill>
              </a:rPr>
              <a:t>X. C. Lou       April 22</a:t>
            </a:r>
            <a:r>
              <a:rPr lang="zh-CN" altLang="en-US" smtClean="0">
                <a:solidFill>
                  <a:prstClr val="black">
                    <a:tint val="75000"/>
                  </a:prstClr>
                </a:solidFill>
              </a:rPr>
              <a:t>， </a:t>
            </a:r>
            <a:r>
              <a:rPr lang="en-US" altLang="zh-CN" smtClean="0">
                <a:solidFill>
                  <a:prstClr val="black">
                    <a:tint val="75000"/>
                  </a:prstClr>
                </a:solidFill>
              </a:rPr>
              <a:t>2019</a:t>
            </a:r>
            <a:endParaRPr lang="zh-CN" altLang="en-US">
              <a:solidFill>
                <a:prstClr val="black">
                  <a:tint val="75000"/>
                </a:prstClr>
              </a:solidFill>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33</a:t>
            </a:fld>
            <a:endParaRPr lang="zh-CN" altLang="en-US">
              <a:solidFill>
                <a:prstClr val="black">
                  <a:tint val="75000"/>
                </a:prstClr>
              </a:solidFill>
            </a:endParaRPr>
          </a:p>
        </p:txBody>
      </p:sp>
      <p:pic>
        <p:nvPicPr>
          <p:cNvPr id="4" name="图片 3"/>
          <p:cNvPicPr>
            <a:picLocks noChangeAspect="1"/>
          </p:cNvPicPr>
          <p:nvPr/>
        </p:nvPicPr>
        <p:blipFill>
          <a:blip r:embed="rId2"/>
          <a:stretch>
            <a:fillRect/>
          </a:stretch>
        </p:blipFill>
        <p:spPr>
          <a:xfrm>
            <a:off x="251520" y="332656"/>
            <a:ext cx="4558107" cy="2418088"/>
          </a:xfrm>
          <a:prstGeom prst="rect">
            <a:avLst/>
          </a:prstGeom>
        </p:spPr>
      </p:pic>
      <p:pic>
        <p:nvPicPr>
          <p:cNvPr id="5" name="图片 4"/>
          <p:cNvPicPr>
            <a:picLocks noChangeAspect="1"/>
          </p:cNvPicPr>
          <p:nvPr/>
        </p:nvPicPr>
        <p:blipFill>
          <a:blip r:embed="rId3"/>
          <a:stretch>
            <a:fillRect/>
          </a:stretch>
        </p:blipFill>
        <p:spPr>
          <a:xfrm>
            <a:off x="4932040" y="320504"/>
            <a:ext cx="4410323" cy="2592288"/>
          </a:xfrm>
          <a:prstGeom prst="rect">
            <a:avLst/>
          </a:prstGeom>
        </p:spPr>
      </p:pic>
      <p:sp>
        <p:nvSpPr>
          <p:cNvPr id="6" name="矩形 5"/>
          <p:cNvSpPr/>
          <p:nvPr/>
        </p:nvSpPr>
        <p:spPr>
          <a:xfrm>
            <a:off x="4809627" y="320504"/>
            <a:ext cx="482453" cy="37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19734" y="320504"/>
            <a:ext cx="482453" cy="37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331640" y="3212976"/>
            <a:ext cx="72008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a:stretch>
            <a:fillRect/>
          </a:stretch>
        </p:blipFill>
        <p:spPr>
          <a:xfrm>
            <a:off x="1300974" y="2996952"/>
            <a:ext cx="6564746" cy="3668061"/>
          </a:xfrm>
          <a:prstGeom prst="rect">
            <a:avLst/>
          </a:prstGeom>
        </p:spPr>
      </p:pic>
    </p:spTree>
    <p:extLst>
      <p:ext uri="{BB962C8B-B14F-4D97-AF65-F5344CB8AC3E}">
        <p14:creationId xmlns:p14="http://schemas.microsoft.com/office/powerpoint/2010/main" val="2703262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34</a:t>
            </a:fld>
            <a:endParaRPr lang="zh-CN" altLang="en-US"/>
          </a:p>
        </p:txBody>
      </p:sp>
      <p:sp>
        <p:nvSpPr>
          <p:cNvPr id="7" name="椭圆 6"/>
          <p:cNvSpPr/>
          <p:nvPr/>
        </p:nvSpPr>
        <p:spPr>
          <a:xfrm>
            <a:off x="4788024" y="404664"/>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1979712" y="188640"/>
            <a:ext cx="5748611" cy="3240360"/>
          </a:xfrm>
          <a:prstGeom prst="rect">
            <a:avLst/>
          </a:prstGeom>
        </p:spPr>
      </p:pic>
      <p:sp>
        <p:nvSpPr>
          <p:cNvPr id="9" name="椭圆 8"/>
          <p:cNvSpPr/>
          <p:nvPr/>
        </p:nvSpPr>
        <p:spPr>
          <a:xfrm>
            <a:off x="28913" y="3310973"/>
            <a:ext cx="576064" cy="549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2101401" y="3717032"/>
            <a:ext cx="5373245" cy="3004443"/>
          </a:xfrm>
          <a:prstGeom prst="rect">
            <a:avLst/>
          </a:prstGeom>
        </p:spPr>
      </p:pic>
      <p:sp>
        <p:nvSpPr>
          <p:cNvPr id="11" name="椭圆 10"/>
          <p:cNvSpPr/>
          <p:nvPr/>
        </p:nvSpPr>
        <p:spPr>
          <a:xfrm>
            <a:off x="4716016" y="3310678"/>
            <a:ext cx="720080" cy="550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55135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35</a:t>
            </a:fld>
            <a:endParaRPr lang="zh-CN" altLang="en-US"/>
          </a:p>
        </p:txBody>
      </p:sp>
      <p:pic>
        <p:nvPicPr>
          <p:cNvPr id="4" name="图片 3"/>
          <p:cNvPicPr>
            <a:picLocks noChangeAspect="1"/>
          </p:cNvPicPr>
          <p:nvPr/>
        </p:nvPicPr>
        <p:blipFill>
          <a:blip r:embed="rId2"/>
          <a:stretch>
            <a:fillRect/>
          </a:stretch>
        </p:blipFill>
        <p:spPr>
          <a:xfrm>
            <a:off x="467544" y="836712"/>
            <a:ext cx="8446715" cy="4824536"/>
          </a:xfrm>
          <a:prstGeom prst="rect">
            <a:avLst/>
          </a:prstGeom>
        </p:spPr>
      </p:pic>
    </p:spTree>
    <p:extLst>
      <p:ext uri="{BB962C8B-B14F-4D97-AF65-F5344CB8AC3E}">
        <p14:creationId xmlns:p14="http://schemas.microsoft.com/office/powerpoint/2010/main" val="3338613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36</a:t>
            </a:fld>
            <a:endParaRPr lang="zh-CN" altLang="en-US"/>
          </a:p>
        </p:txBody>
      </p:sp>
      <p:pic>
        <p:nvPicPr>
          <p:cNvPr id="4" name="图片 3"/>
          <p:cNvPicPr>
            <a:picLocks noChangeAspect="1"/>
          </p:cNvPicPr>
          <p:nvPr/>
        </p:nvPicPr>
        <p:blipFill>
          <a:blip r:embed="rId2"/>
          <a:stretch>
            <a:fillRect/>
          </a:stretch>
        </p:blipFill>
        <p:spPr>
          <a:xfrm>
            <a:off x="77265" y="836712"/>
            <a:ext cx="9066735" cy="4992525"/>
          </a:xfrm>
          <a:prstGeom prst="rect">
            <a:avLst/>
          </a:prstGeom>
        </p:spPr>
      </p:pic>
    </p:spTree>
    <p:extLst>
      <p:ext uri="{BB962C8B-B14F-4D97-AF65-F5344CB8AC3E}">
        <p14:creationId xmlns:p14="http://schemas.microsoft.com/office/powerpoint/2010/main" val="3281553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37</a:t>
            </a:fld>
            <a:endParaRPr lang="zh-CN" altLang="en-US"/>
          </a:p>
        </p:txBody>
      </p:sp>
      <p:pic>
        <p:nvPicPr>
          <p:cNvPr id="4" name="图片 3"/>
          <p:cNvPicPr>
            <a:picLocks noChangeAspect="1"/>
          </p:cNvPicPr>
          <p:nvPr/>
        </p:nvPicPr>
        <p:blipFill>
          <a:blip r:embed="rId2"/>
          <a:stretch>
            <a:fillRect/>
          </a:stretch>
        </p:blipFill>
        <p:spPr>
          <a:xfrm>
            <a:off x="179512" y="548680"/>
            <a:ext cx="4311450" cy="1760018"/>
          </a:xfrm>
          <a:prstGeom prst="rect">
            <a:avLst/>
          </a:prstGeom>
        </p:spPr>
      </p:pic>
      <p:pic>
        <p:nvPicPr>
          <p:cNvPr id="5" name="图片 4"/>
          <p:cNvPicPr>
            <a:picLocks noChangeAspect="1"/>
          </p:cNvPicPr>
          <p:nvPr/>
        </p:nvPicPr>
        <p:blipFill>
          <a:blip r:embed="rId3"/>
          <a:stretch>
            <a:fillRect/>
          </a:stretch>
        </p:blipFill>
        <p:spPr>
          <a:xfrm>
            <a:off x="799481" y="2869859"/>
            <a:ext cx="7545038" cy="3669053"/>
          </a:xfrm>
          <a:prstGeom prst="rect">
            <a:avLst/>
          </a:prstGeom>
        </p:spPr>
      </p:pic>
      <p:pic>
        <p:nvPicPr>
          <p:cNvPr id="6" name="图片 5"/>
          <p:cNvPicPr>
            <a:picLocks noChangeAspect="1"/>
          </p:cNvPicPr>
          <p:nvPr/>
        </p:nvPicPr>
        <p:blipFill>
          <a:blip r:embed="rId4"/>
          <a:stretch>
            <a:fillRect/>
          </a:stretch>
        </p:blipFill>
        <p:spPr>
          <a:xfrm>
            <a:off x="4191075" y="384489"/>
            <a:ext cx="4975426" cy="2302807"/>
          </a:xfrm>
          <a:prstGeom prst="rect">
            <a:avLst/>
          </a:prstGeom>
        </p:spPr>
      </p:pic>
      <p:sp>
        <p:nvSpPr>
          <p:cNvPr id="7" name="矩形 6"/>
          <p:cNvSpPr/>
          <p:nvPr/>
        </p:nvSpPr>
        <p:spPr>
          <a:xfrm>
            <a:off x="683568" y="3573016"/>
            <a:ext cx="2160240" cy="30963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467172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548680"/>
            <a:ext cx="1008609" cy="584775"/>
          </a:xfrm>
          <a:prstGeom prst="rect">
            <a:avLst/>
          </a:prstGeom>
          <a:noFill/>
        </p:spPr>
        <p:txBody>
          <a:bodyPr wrap="none" rtlCol="0">
            <a:spAutoFit/>
          </a:bodyPr>
          <a:lstStyle/>
          <a:p>
            <a:r>
              <a:rPr lang="zh-CN" altLang="en-US" sz="3200" b="1" dirty="0" smtClean="0">
                <a:solidFill>
                  <a:srgbClr val="C00000"/>
                </a:solidFill>
              </a:rPr>
              <a:t>小结</a:t>
            </a:r>
            <a:endParaRPr lang="zh-CN" altLang="en-US" sz="3200" b="1" dirty="0">
              <a:solidFill>
                <a:srgbClr val="C00000"/>
              </a:solidFill>
            </a:endParaRPr>
          </a:p>
        </p:txBody>
      </p:sp>
      <p:sp>
        <p:nvSpPr>
          <p:cNvPr id="3" name="TextBox 2"/>
          <p:cNvSpPr txBox="1"/>
          <p:nvPr/>
        </p:nvSpPr>
        <p:spPr>
          <a:xfrm>
            <a:off x="1403648" y="1412776"/>
            <a:ext cx="7067961" cy="446276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sz="2800" b="1" dirty="0" smtClean="0">
                <a:solidFill>
                  <a:srgbClr val="0000FF"/>
                </a:solidFill>
              </a:rPr>
              <a:t>CEPC</a:t>
            </a:r>
          </a:p>
          <a:p>
            <a:pPr marL="1371600" lvl="2" indent="-457200">
              <a:spcBef>
                <a:spcPts val="600"/>
              </a:spcBef>
              <a:buFont typeface="Wingdings" panose="05000000000000000000" pitchFamily="2" charset="2"/>
              <a:buChar char="Ø"/>
            </a:pPr>
            <a:r>
              <a:rPr lang="zh-CN" altLang="en-US" sz="2000" b="1" dirty="0" smtClean="0">
                <a:solidFill>
                  <a:srgbClr val="660066"/>
                </a:solidFill>
              </a:rPr>
              <a:t>持续努力完成了加速器、探测器概念设计报告</a:t>
            </a:r>
            <a:endParaRPr lang="en-US" altLang="zh-CN" sz="2000" b="1" dirty="0" smtClean="0">
              <a:solidFill>
                <a:srgbClr val="660066"/>
              </a:solidFill>
            </a:endParaRPr>
          </a:p>
          <a:p>
            <a:pPr marL="1371600" lvl="2" indent="-457200">
              <a:spcBef>
                <a:spcPts val="600"/>
              </a:spcBef>
              <a:buFont typeface="Wingdings" panose="05000000000000000000" pitchFamily="2" charset="2"/>
              <a:buChar char="Ø"/>
            </a:pPr>
            <a:r>
              <a:rPr lang="zh-CN" altLang="en-US" sz="2000" b="1" dirty="0" smtClean="0">
                <a:solidFill>
                  <a:srgbClr val="660066"/>
                </a:solidFill>
              </a:rPr>
              <a:t>启动关键技术预研究和验证 </a:t>
            </a:r>
            <a:r>
              <a:rPr lang="en-US" altLang="zh-CN" sz="2000" b="1" dirty="0" smtClean="0">
                <a:solidFill>
                  <a:srgbClr val="660066"/>
                </a:solidFill>
              </a:rPr>
              <a:t>– </a:t>
            </a:r>
            <a:r>
              <a:rPr lang="zh-CN" altLang="en-US" sz="2000" b="1" dirty="0" smtClean="0">
                <a:solidFill>
                  <a:srgbClr val="660066"/>
                </a:solidFill>
              </a:rPr>
              <a:t>大规模进行</a:t>
            </a:r>
            <a:endParaRPr lang="en-US" altLang="zh-CN" sz="2000" b="1" dirty="0" smtClean="0">
              <a:solidFill>
                <a:srgbClr val="660066"/>
              </a:solidFill>
            </a:endParaRPr>
          </a:p>
          <a:p>
            <a:pPr marL="1371600" lvl="2" indent="-457200">
              <a:spcBef>
                <a:spcPts val="600"/>
              </a:spcBef>
              <a:buFont typeface="Wingdings" panose="05000000000000000000" pitchFamily="2" charset="2"/>
              <a:buChar char="Ø"/>
            </a:pPr>
            <a:r>
              <a:rPr lang="zh-CN" altLang="en-US" sz="2000" b="1" dirty="0" smtClean="0">
                <a:solidFill>
                  <a:srgbClr val="660066"/>
                </a:solidFill>
              </a:rPr>
              <a:t>设计、研究工作和</a:t>
            </a:r>
            <a:r>
              <a:rPr lang="zh-CN" altLang="en-US" sz="2000" b="1" dirty="0">
                <a:solidFill>
                  <a:srgbClr val="660066"/>
                </a:solidFill>
              </a:rPr>
              <a:t>国际接轨、</a:t>
            </a:r>
            <a:r>
              <a:rPr lang="zh-CN" altLang="en-US" sz="2000" b="1" dirty="0" smtClean="0">
                <a:solidFill>
                  <a:srgbClr val="660066"/>
                </a:solidFill>
              </a:rPr>
              <a:t>合作；</a:t>
            </a:r>
            <a:r>
              <a:rPr lang="zh-CN" altLang="en-US" sz="2000" b="1" dirty="0" smtClean="0">
                <a:solidFill>
                  <a:srgbClr val="7030A0"/>
                </a:solidFill>
              </a:rPr>
              <a:t>走出去创新</a:t>
            </a:r>
            <a:endParaRPr lang="en-US" altLang="zh-CN" sz="2000" b="1" dirty="0" smtClean="0">
              <a:solidFill>
                <a:srgbClr val="660066"/>
              </a:solidFill>
            </a:endParaRPr>
          </a:p>
          <a:p>
            <a:pPr marL="1371600" lvl="2" indent="-457200">
              <a:spcBef>
                <a:spcPts val="600"/>
              </a:spcBef>
              <a:buFont typeface="Wingdings" panose="05000000000000000000" pitchFamily="2" charset="2"/>
              <a:buChar char="Ø"/>
            </a:pPr>
            <a:r>
              <a:rPr lang="zh-CN" altLang="en-US" sz="2000" b="1" dirty="0" smtClean="0">
                <a:solidFill>
                  <a:srgbClr val="660066"/>
                </a:solidFill>
              </a:rPr>
              <a:t>核电子学</a:t>
            </a:r>
            <a:r>
              <a:rPr lang="en-US" altLang="zh-CN" sz="2000" b="1" dirty="0" smtClean="0">
                <a:solidFill>
                  <a:srgbClr val="660066"/>
                </a:solidFill>
              </a:rPr>
              <a:t>-</a:t>
            </a:r>
            <a:r>
              <a:rPr lang="zh-CN" altLang="en-US" sz="2000" b="1" dirty="0" smtClean="0">
                <a:solidFill>
                  <a:srgbClr val="660066"/>
                </a:solidFill>
              </a:rPr>
              <a:t>探测器国家重点实验室发挥了主导作用</a:t>
            </a:r>
            <a:endParaRPr lang="en-US" altLang="zh-CN" sz="2000" b="1" dirty="0">
              <a:solidFill>
                <a:srgbClr val="660066"/>
              </a:solidFill>
            </a:endParaRPr>
          </a:p>
          <a:p>
            <a:pPr marL="1371600" lvl="2" indent="-457200">
              <a:spcBef>
                <a:spcPts val="600"/>
              </a:spcBef>
              <a:buFont typeface="Wingdings" panose="05000000000000000000" pitchFamily="2" charset="2"/>
              <a:buChar char="Ø"/>
            </a:pPr>
            <a:endParaRPr lang="en-US" altLang="zh-CN" sz="2000" b="1" dirty="0" smtClean="0">
              <a:solidFill>
                <a:srgbClr val="660066"/>
              </a:solidFill>
            </a:endParaRPr>
          </a:p>
          <a:p>
            <a:pPr marL="285750" indent="-285750">
              <a:lnSpc>
                <a:spcPct val="150000"/>
              </a:lnSpc>
              <a:buFont typeface="Arial" panose="020B0604020202020204" pitchFamily="34" charset="0"/>
              <a:buChar char="•"/>
            </a:pPr>
            <a:r>
              <a:rPr lang="zh-CN" altLang="en-US" sz="2800" b="1" dirty="0" smtClean="0">
                <a:solidFill>
                  <a:srgbClr val="0000FF"/>
                </a:solidFill>
              </a:rPr>
              <a:t>未来</a:t>
            </a:r>
            <a:endParaRPr lang="en-US" altLang="zh-CN" sz="2800" b="1" dirty="0" smtClean="0">
              <a:solidFill>
                <a:srgbClr val="0000FF"/>
              </a:solidFill>
            </a:endParaRPr>
          </a:p>
          <a:p>
            <a:pPr marL="1371600" lvl="2" indent="-457200">
              <a:spcBef>
                <a:spcPts val="600"/>
              </a:spcBef>
              <a:buFont typeface="Wingdings" panose="05000000000000000000" pitchFamily="2" charset="2"/>
              <a:buChar char="Ø"/>
            </a:pPr>
            <a:r>
              <a:rPr lang="zh-CN" altLang="en-US" sz="2000" b="1" dirty="0" smtClean="0">
                <a:solidFill>
                  <a:srgbClr val="7030A0"/>
                </a:solidFill>
              </a:rPr>
              <a:t>完成关键技术的突破和准备</a:t>
            </a:r>
            <a:endParaRPr lang="en-US" altLang="zh-CN" sz="2000" b="1" dirty="0" smtClean="0">
              <a:solidFill>
                <a:srgbClr val="7030A0"/>
              </a:solidFill>
            </a:endParaRPr>
          </a:p>
          <a:p>
            <a:pPr marL="1371600" lvl="2" indent="-457200">
              <a:spcBef>
                <a:spcPts val="600"/>
              </a:spcBef>
              <a:buFont typeface="Wingdings" panose="05000000000000000000" pitchFamily="2" charset="2"/>
              <a:buChar char="Ø"/>
            </a:pPr>
            <a:r>
              <a:rPr lang="zh-CN" altLang="en-US" sz="2000" b="1" dirty="0" smtClean="0">
                <a:solidFill>
                  <a:srgbClr val="7030A0"/>
                </a:solidFill>
              </a:rPr>
              <a:t>培育我国发起的</a:t>
            </a:r>
            <a:r>
              <a:rPr lang="en-US" altLang="zh-CN" sz="2000" b="1" dirty="0" smtClean="0">
                <a:solidFill>
                  <a:srgbClr val="7030A0"/>
                </a:solidFill>
              </a:rPr>
              <a:t>CEPC</a:t>
            </a:r>
            <a:r>
              <a:rPr lang="zh-CN" altLang="en-US" sz="2000" b="1" dirty="0" smtClean="0">
                <a:solidFill>
                  <a:srgbClr val="7030A0"/>
                </a:solidFill>
              </a:rPr>
              <a:t>国际大科学合作</a:t>
            </a:r>
            <a:endParaRPr lang="en-US" altLang="zh-CN" sz="2000" b="1" dirty="0" smtClean="0">
              <a:solidFill>
                <a:srgbClr val="7030A0"/>
              </a:solidFill>
            </a:endParaRPr>
          </a:p>
          <a:p>
            <a:pPr marL="1371600" lvl="2" indent="-457200">
              <a:spcBef>
                <a:spcPts val="600"/>
              </a:spcBef>
              <a:buFont typeface="Wingdings" panose="05000000000000000000" pitchFamily="2" charset="2"/>
              <a:buChar char="Ø"/>
            </a:pPr>
            <a:r>
              <a:rPr lang="zh-CN" altLang="en-US" sz="2000" b="1" dirty="0">
                <a:solidFill>
                  <a:srgbClr val="7030A0"/>
                </a:solidFill>
              </a:rPr>
              <a:t>瞄准下一代</a:t>
            </a:r>
            <a:r>
              <a:rPr lang="zh-CN" altLang="en-US" sz="2000" b="1" dirty="0" smtClean="0">
                <a:solidFill>
                  <a:srgbClr val="7030A0"/>
                </a:solidFill>
              </a:rPr>
              <a:t>正负电子对撞机设施，开展科学创新</a:t>
            </a:r>
            <a:endParaRPr lang="en-US" altLang="zh-CN" sz="2400" b="1" dirty="0" smtClean="0">
              <a:solidFill>
                <a:srgbClr val="0000FF"/>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38</a:t>
            </a:fld>
            <a:endParaRPr lang="zh-CN" altLang="en-US"/>
          </a:p>
        </p:txBody>
      </p:sp>
      <p:sp>
        <p:nvSpPr>
          <p:cNvPr id="5" name="页脚占位符 4"/>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dirty="0"/>
          </a:p>
        </p:txBody>
      </p:sp>
    </p:spTree>
    <p:extLst>
      <p:ext uri="{BB962C8B-B14F-4D97-AF65-F5344CB8AC3E}">
        <p14:creationId xmlns:p14="http://schemas.microsoft.com/office/powerpoint/2010/main" val="6678372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39</a:t>
            </a:fld>
            <a:endParaRPr lang="zh-CN" altLang="en-US"/>
          </a:p>
        </p:txBody>
      </p:sp>
      <p:sp>
        <p:nvSpPr>
          <p:cNvPr id="4" name="Rectangle 3"/>
          <p:cNvSpPr/>
          <p:nvPr/>
        </p:nvSpPr>
        <p:spPr>
          <a:xfrm>
            <a:off x="755576" y="1484784"/>
            <a:ext cx="8208912" cy="2123658"/>
          </a:xfrm>
          <a:prstGeom prst="rect">
            <a:avLst/>
          </a:prstGeom>
        </p:spPr>
        <p:txBody>
          <a:bodyPr wrap="square">
            <a:spAutoFit/>
          </a:bodyPr>
          <a:lstStyle/>
          <a:p>
            <a:pPr algn="ctr"/>
            <a:r>
              <a:rPr lang="zh-CN" altLang="en-US" sz="4400" b="1" dirty="0">
                <a:solidFill>
                  <a:srgbClr val="0000FF"/>
                </a:solidFill>
                <a:latin typeface="Times New Roman" pitchFamily="18" charset="0"/>
                <a:cs typeface="Times New Roman" pitchFamily="18" charset="0"/>
              </a:rPr>
              <a:t>环形正负电子对撞机（</a:t>
            </a:r>
            <a:r>
              <a:rPr lang="en-US" altLang="zh-CN" sz="4400" b="1" dirty="0">
                <a:solidFill>
                  <a:srgbClr val="0000FF"/>
                </a:solidFill>
                <a:latin typeface="Times New Roman" pitchFamily="18" charset="0"/>
                <a:cs typeface="Times New Roman" pitchFamily="18" charset="0"/>
              </a:rPr>
              <a:t>CEPC</a:t>
            </a:r>
            <a:r>
              <a:rPr lang="zh-CN" altLang="en-US" sz="4400" b="1" dirty="0" smtClean="0">
                <a:solidFill>
                  <a:srgbClr val="0000FF"/>
                </a:solidFill>
                <a:latin typeface="Times New Roman" pitchFamily="18" charset="0"/>
                <a:cs typeface="Times New Roman" pitchFamily="18" charset="0"/>
              </a:rPr>
              <a:t>）</a:t>
            </a:r>
            <a:endParaRPr lang="en-US" altLang="zh-CN" sz="4400" b="1" dirty="0" smtClean="0">
              <a:solidFill>
                <a:srgbClr val="0000FF"/>
              </a:solidFill>
              <a:latin typeface="Times New Roman" pitchFamily="18" charset="0"/>
              <a:cs typeface="Times New Roman" pitchFamily="18" charset="0"/>
            </a:endParaRPr>
          </a:p>
          <a:p>
            <a:pPr algn="ctr"/>
            <a:endParaRPr lang="en-US" altLang="zh-CN" sz="4400" b="1" dirty="0">
              <a:solidFill>
                <a:srgbClr val="C00000"/>
              </a:solidFill>
              <a:latin typeface="Times New Roman" pitchFamily="18" charset="0"/>
              <a:cs typeface="Times New Roman" pitchFamily="18" charset="0"/>
            </a:endParaRPr>
          </a:p>
          <a:p>
            <a:pPr algn="ctr"/>
            <a:r>
              <a:rPr lang="en-US" altLang="zh-CN" sz="4400" b="1" dirty="0" smtClean="0">
                <a:solidFill>
                  <a:srgbClr val="C00000"/>
                </a:solidFill>
                <a:latin typeface="Times New Roman" pitchFamily="18" charset="0"/>
                <a:cs typeface="Times New Roman" pitchFamily="18" charset="0"/>
              </a:rPr>
              <a:t>BACKUP SLIDES</a:t>
            </a:r>
          </a:p>
        </p:txBody>
      </p:sp>
    </p:spTree>
    <p:extLst>
      <p:ext uri="{BB962C8B-B14F-4D97-AF65-F5344CB8AC3E}">
        <p14:creationId xmlns:p14="http://schemas.microsoft.com/office/powerpoint/2010/main" val="2627199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87486" y="188640"/>
            <a:ext cx="8229600" cy="778098"/>
          </a:xfrm>
        </p:spPr>
        <p:txBody>
          <a:bodyPr>
            <a:normAutofit/>
          </a:bodyPr>
          <a:lstStyle/>
          <a:p>
            <a:r>
              <a:rPr lang="zh-CN" altLang="en-US" b="1" dirty="0">
                <a:solidFill>
                  <a:srgbClr val="0000CC"/>
                </a:solidFill>
              </a:rPr>
              <a:t>高能环形正负电子对撞机组织</a:t>
            </a:r>
          </a:p>
        </p:txBody>
      </p:sp>
      <p:sp>
        <p:nvSpPr>
          <p:cNvPr id="5" name="矩形 4"/>
          <p:cNvSpPr/>
          <p:nvPr/>
        </p:nvSpPr>
        <p:spPr>
          <a:xfrm>
            <a:off x="1321155" y="1198454"/>
            <a:ext cx="1991251" cy="954107"/>
          </a:xfrm>
          <a:prstGeom prst="rect">
            <a:avLst/>
          </a:prstGeom>
          <a:ln w="28575">
            <a:solidFill>
              <a:schemeClr val="tx1"/>
            </a:solidFill>
          </a:ln>
        </p:spPr>
        <p:txBody>
          <a:bodyPr wrap="non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合作</a:t>
            </a:r>
            <a:r>
              <a:rPr lang="zh-CN" altLang="en-US" sz="2000" b="1" dirty="0">
                <a:solidFill>
                  <a:prstClr val="black"/>
                </a:solidFill>
                <a:latin typeface="Times New Roman" panose="02020603050405020304" pitchFamily="18" charset="0"/>
                <a:cs typeface="Times New Roman" panose="02020603050405020304" pitchFamily="18" charset="0"/>
              </a:rPr>
              <a:t>机构</a:t>
            </a:r>
            <a:r>
              <a:rPr lang="zh-CN" altLang="en-US" sz="2000" b="1" dirty="0" smtClean="0">
                <a:solidFill>
                  <a:prstClr val="black"/>
                </a:solidFill>
                <a:latin typeface="Times New Roman" panose="02020603050405020304" pitchFamily="18" charset="0"/>
                <a:cs typeface="Times New Roman" panose="02020603050405020304" pitchFamily="18" charset="0"/>
              </a:rPr>
              <a:t>委员会</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高原宁</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清华）</a:t>
            </a:r>
            <a:endParaRPr lang="en-US" altLang="zh-CN" b="1" dirty="0">
              <a:solidFill>
                <a:srgbClr val="0070C0"/>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高杰</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endParaRPr lang="zh-CN" altLang="en-US" dirty="0">
              <a:solidFill>
                <a:srgbClr val="0070C0"/>
              </a:solidFill>
              <a:latin typeface="Times New Roman" panose="02020603050405020304" pitchFamily="18" charset="0"/>
              <a:cs typeface="Times New Roman" panose="02020603050405020304" pitchFamily="18" charset="0"/>
            </a:endParaRPr>
          </a:p>
        </p:txBody>
      </p:sp>
      <p:sp>
        <p:nvSpPr>
          <p:cNvPr id="6" name="矩形 5"/>
          <p:cNvSpPr/>
          <p:nvPr/>
        </p:nvSpPr>
        <p:spPr>
          <a:xfrm>
            <a:off x="4014560" y="1042754"/>
            <a:ext cx="2382551" cy="1415772"/>
          </a:xfrm>
          <a:prstGeom prst="rect">
            <a:avLst/>
          </a:prstGeom>
          <a:ln w="28575">
            <a:solidFill>
              <a:schemeClr val="tx1"/>
            </a:solidFill>
          </a:ln>
        </p:spPr>
        <p:txBody>
          <a:bodyPr wrap="squar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指导委员会</a:t>
            </a:r>
            <a:r>
              <a:rPr lang="en-US" altLang="zh-CN" sz="2000" b="1" dirty="0">
                <a:solidFill>
                  <a:prstClr val="black"/>
                </a:solidFill>
                <a:latin typeface="Times New Roman" panose="02020603050405020304" pitchFamily="18" charset="0"/>
                <a:cs typeface="Times New Roman" panose="02020603050405020304" pitchFamily="18" charset="0"/>
              </a:rPr>
              <a:t> </a:t>
            </a:r>
            <a:r>
              <a:rPr lang="en-US" altLang="zh-CN" sz="2000" b="1" dirty="0" smtClean="0">
                <a:solidFill>
                  <a:prstClr val="black"/>
                </a:solidFill>
                <a:latin typeface="Times New Roman" panose="02020603050405020304" pitchFamily="18" charset="0"/>
                <a:cs typeface="Times New Roman" panose="02020603050405020304" pitchFamily="18" charset="0"/>
              </a:rPr>
              <a:t> </a:t>
            </a:r>
          </a:p>
          <a:p>
            <a:r>
              <a:rPr lang="zh-CN" altLang="en-US" sz="1100" b="1" dirty="0" smtClean="0">
                <a:solidFill>
                  <a:srgbClr val="0070C0"/>
                </a:solidFill>
                <a:latin typeface="Times New Roman" panose="02020603050405020304" pitchFamily="18" charset="0"/>
                <a:cs typeface="Times New Roman" panose="02020603050405020304" pitchFamily="18" charset="0"/>
              </a:rPr>
              <a:t>王</a:t>
            </a:r>
            <a:r>
              <a:rPr lang="zh-CN" altLang="en-US" sz="1100" b="1" dirty="0">
                <a:solidFill>
                  <a:srgbClr val="0070C0"/>
                </a:solidFill>
                <a:latin typeface="Times New Roman" panose="02020603050405020304" pitchFamily="18" charset="0"/>
                <a:cs typeface="Times New Roman" panose="02020603050405020304" pitchFamily="18" charset="0"/>
              </a:rPr>
              <a:t>贻</a:t>
            </a:r>
            <a:r>
              <a:rPr lang="zh-CN" altLang="en-US" sz="1100" b="1" dirty="0" smtClean="0">
                <a:solidFill>
                  <a:srgbClr val="0070C0"/>
                </a:solidFill>
                <a:latin typeface="Times New Roman" panose="02020603050405020304" pitchFamily="18" charset="0"/>
                <a:cs typeface="Times New Roman" panose="02020603050405020304" pitchFamily="18" charset="0"/>
              </a:rPr>
              <a:t>芳</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娄辛丑</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高原宁</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清华</a:t>
            </a:r>
            <a:r>
              <a:rPr lang="en-US" altLang="zh-CN" sz="1100" b="1" dirty="0" smtClean="0">
                <a:solidFill>
                  <a:srgbClr val="0070C0"/>
                </a:solidFill>
                <a:latin typeface="Times New Roman" panose="02020603050405020304" pitchFamily="18" charset="0"/>
                <a:cs typeface="Times New Roman" panose="02020603050405020304" pitchFamily="18" charset="0"/>
              </a:rPr>
              <a:t>), </a:t>
            </a:r>
            <a:r>
              <a:rPr lang="zh-CN" altLang="en-US" sz="1100" b="1" dirty="0" smtClean="0">
                <a:solidFill>
                  <a:srgbClr val="0070C0"/>
                </a:solidFill>
                <a:latin typeface="Times New Roman" panose="02020603050405020304" pitchFamily="18" charset="0"/>
                <a:cs typeface="Times New Roman" panose="02020603050405020304" pitchFamily="18" charset="0"/>
              </a:rPr>
              <a:t>秦庆</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高杰</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en-US" altLang="zh-CN" sz="1100"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杨海军</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上海交大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刘</a:t>
            </a:r>
            <a:r>
              <a:rPr lang="zh-CN" altLang="en-US" sz="1100" b="1" dirty="0" smtClean="0">
                <a:solidFill>
                  <a:srgbClr val="0070C0"/>
                </a:solidFill>
                <a:latin typeface="Times New Roman" panose="02020603050405020304" pitchFamily="18" charset="0"/>
                <a:cs typeface="Times New Roman" panose="02020603050405020304" pitchFamily="18" charset="0"/>
              </a:rPr>
              <a:t>建北</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中国科大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金山</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何红建</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清华</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冒亚军</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北大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许怒</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华中师大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周为仁</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费米</a:t>
            </a:r>
            <a:r>
              <a:rPr lang="en-US" altLang="zh-CN" sz="1100" b="1" dirty="0" smtClean="0">
                <a:solidFill>
                  <a:srgbClr val="0070C0"/>
                </a:solidFill>
                <a:latin typeface="Times New Roman" panose="02020603050405020304" pitchFamily="18" charset="0"/>
                <a:cs typeface="Times New Roman" panose="02020603050405020304" pitchFamily="18" charset="0"/>
              </a:rPr>
              <a:t>), …</a:t>
            </a:r>
            <a:endParaRPr lang="en-US" altLang="zh-CN" sz="1100" b="1" dirty="0">
              <a:solidFill>
                <a:srgbClr val="0070C0"/>
              </a:solidFill>
              <a:latin typeface="Times New Roman" panose="02020603050405020304" pitchFamily="18" charset="0"/>
              <a:cs typeface="Times New Roman" panose="02020603050405020304" pitchFamily="18" charset="0"/>
            </a:endParaRPr>
          </a:p>
        </p:txBody>
      </p:sp>
      <p:sp>
        <p:nvSpPr>
          <p:cNvPr id="7" name="矩形 6"/>
          <p:cNvSpPr/>
          <p:nvPr/>
        </p:nvSpPr>
        <p:spPr>
          <a:xfrm>
            <a:off x="5522903" y="3230437"/>
            <a:ext cx="1716098" cy="1231106"/>
          </a:xfrm>
          <a:prstGeom prst="rect">
            <a:avLst/>
          </a:prstGeom>
          <a:ln w="28575">
            <a:solidFill>
              <a:schemeClr val="tx1"/>
            </a:solidFill>
          </a:ln>
        </p:spPr>
        <p:txBody>
          <a:bodyPr wrap="squar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项目负责人</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r>
              <a:rPr lang="zh-CN" altLang="en-US" b="1" dirty="0">
                <a:solidFill>
                  <a:srgbClr val="0070C0"/>
                </a:solidFill>
                <a:latin typeface="Times New Roman" panose="02020603050405020304" pitchFamily="18" charset="0"/>
                <a:cs typeface="Times New Roman" panose="02020603050405020304" pitchFamily="18" charset="0"/>
              </a:rPr>
              <a:t>娄</a:t>
            </a:r>
            <a:r>
              <a:rPr lang="zh-CN" altLang="en-US" b="1" dirty="0" smtClean="0">
                <a:solidFill>
                  <a:srgbClr val="0070C0"/>
                </a:solidFill>
                <a:latin typeface="Times New Roman" panose="02020603050405020304" pitchFamily="18" charset="0"/>
                <a:cs typeface="Times New Roman" panose="02020603050405020304" pitchFamily="18" charset="0"/>
              </a:rPr>
              <a:t>辛丑</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a:solidFill>
                  <a:srgbClr val="0070C0"/>
                </a:solidFill>
                <a:latin typeface="Times New Roman" panose="02020603050405020304" pitchFamily="18" charset="0"/>
                <a:cs typeface="Times New Roman" panose="02020603050405020304" pitchFamily="18" charset="0"/>
              </a:rPr>
              <a:t>秦</a:t>
            </a:r>
            <a:r>
              <a:rPr lang="zh-CN" altLang="en-US" b="1" dirty="0" smtClean="0">
                <a:solidFill>
                  <a:srgbClr val="0070C0"/>
                </a:solidFill>
                <a:latin typeface="Times New Roman" panose="02020603050405020304" pitchFamily="18" charset="0"/>
                <a:cs typeface="Times New Roman" panose="02020603050405020304" pitchFamily="18" charset="0"/>
              </a:rPr>
              <a:t>庆</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a:solidFill>
                  <a:srgbClr val="0070C0"/>
                </a:solidFill>
                <a:latin typeface="Times New Roman" panose="02020603050405020304" pitchFamily="18" charset="0"/>
                <a:cs typeface="Times New Roman" panose="02020603050405020304" pitchFamily="18" charset="0"/>
              </a:rPr>
              <a:t>许</a:t>
            </a:r>
            <a:r>
              <a:rPr lang="zh-CN" altLang="en-US" b="1" dirty="0" smtClean="0">
                <a:solidFill>
                  <a:srgbClr val="0070C0"/>
                </a:solidFill>
                <a:latin typeface="Times New Roman" panose="02020603050405020304" pitchFamily="18" charset="0"/>
                <a:cs typeface="Times New Roman" panose="02020603050405020304" pitchFamily="18" charset="0"/>
              </a:rPr>
              <a:t>怒</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华中师大）</a:t>
            </a:r>
            <a:endParaRPr lang="en-US" altLang="zh-CN" b="1" dirty="0" smtClean="0">
              <a:solidFill>
                <a:srgbClr val="0070C0"/>
              </a:solidFill>
              <a:latin typeface="Times New Roman" panose="02020603050405020304" pitchFamily="18" charset="0"/>
              <a:cs typeface="Times New Roman" panose="02020603050405020304" pitchFamily="18" charset="0"/>
            </a:endParaRPr>
          </a:p>
        </p:txBody>
      </p:sp>
      <p:sp>
        <p:nvSpPr>
          <p:cNvPr id="8" name="矩形 7"/>
          <p:cNvSpPr/>
          <p:nvPr/>
        </p:nvSpPr>
        <p:spPr>
          <a:xfrm>
            <a:off x="7459325" y="5663306"/>
            <a:ext cx="2217274" cy="1231106"/>
          </a:xfrm>
          <a:prstGeom prst="rect">
            <a:avLst/>
          </a:prstGeom>
          <a:ln w="28575">
            <a:solidFill>
              <a:schemeClr val="tx1"/>
            </a:solidFill>
          </a:ln>
        </p:spPr>
        <p:txBody>
          <a:bodyPr wrap="non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探测器</a:t>
            </a:r>
            <a:endParaRPr lang="en-US" altLang="zh-CN" sz="2000" b="1" dirty="0">
              <a:solidFill>
                <a:prstClr val="black"/>
              </a:solidFill>
              <a:latin typeface="Times New Roman" panose="02020603050405020304" pitchFamily="18" charset="0"/>
              <a:cs typeface="Times New Roman" panose="02020603050405020304" pitchFamily="18" charset="0"/>
            </a:endParaRPr>
          </a:p>
          <a:p>
            <a:r>
              <a:rPr lang="en-US" altLang="zh-CN" b="1" dirty="0" err="1" smtClean="0">
                <a:solidFill>
                  <a:srgbClr val="0070C0"/>
                </a:solidFill>
                <a:latin typeface="Times New Roman" panose="02020603050405020304" pitchFamily="18" charset="0"/>
                <a:cs typeface="Times New Roman" panose="02020603050405020304" pitchFamily="18" charset="0"/>
              </a:rPr>
              <a:t>JoaoCosta</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endParaRPr lang="en-US" altLang="zh-CN" b="1" dirty="0" smtClean="0">
              <a:solidFill>
                <a:srgbClr val="0070C0"/>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金山</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南京大学</a:t>
            </a:r>
            <a:r>
              <a:rPr lang="en-US" altLang="zh-CN" b="1" dirty="0" smtClean="0">
                <a:solidFill>
                  <a:srgbClr val="0070C0"/>
                </a:solidFill>
                <a:latin typeface="Times New Roman" panose="02020603050405020304" pitchFamily="18" charset="0"/>
                <a:cs typeface="Times New Roman" panose="02020603050405020304" pitchFamily="18" charset="0"/>
              </a:rPr>
              <a:t>)</a:t>
            </a:r>
            <a:endParaRPr lang="en-US" altLang="zh-CN" b="1" dirty="0" smtClean="0">
              <a:solidFill>
                <a:srgbClr val="0070C0"/>
              </a:solidFill>
              <a:latin typeface="Times New Roman" panose="02020603050405020304" pitchFamily="18" charset="0"/>
              <a:cs typeface="Times New Roman" panose="02020603050405020304" pitchFamily="18" charset="0"/>
            </a:endParaRPr>
          </a:p>
          <a:p>
            <a:r>
              <a:rPr lang="zh-CN" altLang="en-US" b="1" dirty="0">
                <a:solidFill>
                  <a:srgbClr val="0070C0"/>
                </a:solidFill>
                <a:latin typeface="Times New Roman" panose="02020603050405020304" pitchFamily="18" charset="0"/>
                <a:cs typeface="Times New Roman" panose="02020603050405020304" pitchFamily="18" charset="0"/>
              </a:rPr>
              <a:t>高原</a:t>
            </a:r>
            <a:r>
              <a:rPr lang="zh-CN" altLang="en-US" b="1" dirty="0" smtClean="0">
                <a:solidFill>
                  <a:srgbClr val="0070C0"/>
                </a:solidFill>
                <a:latin typeface="Times New Roman" panose="02020603050405020304" pitchFamily="18" charset="0"/>
                <a:cs typeface="Times New Roman" panose="02020603050405020304" pitchFamily="18" charset="0"/>
              </a:rPr>
              <a:t>宁</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北大</a:t>
            </a:r>
            <a:r>
              <a:rPr lang="en-US" altLang="zh-CN" b="1" dirty="0" smtClean="0">
                <a:solidFill>
                  <a:srgbClr val="0070C0"/>
                </a:solidFill>
                <a:latin typeface="Times New Roman" panose="02020603050405020304" pitchFamily="18" charset="0"/>
                <a:cs typeface="Times New Roman" panose="02020603050405020304" pitchFamily="18" charset="0"/>
              </a:rPr>
              <a:t>)</a:t>
            </a:r>
            <a:endParaRPr lang="en-US" altLang="zh-CN" dirty="0" smtClean="0">
              <a:solidFill>
                <a:srgbClr val="0070C0"/>
              </a:solidFill>
              <a:latin typeface="Times New Roman" panose="02020603050405020304" pitchFamily="18" charset="0"/>
              <a:cs typeface="Times New Roman" panose="02020603050405020304" pitchFamily="18" charset="0"/>
            </a:endParaRPr>
          </a:p>
        </p:txBody>
      </p:sp>
      <p:sp>
        <p:nvSpPr>
          <p:cNvPr id="9" name="矩形 8"/>
          <p:cNvSpPr/>
          <p:nvPr/>
        </p:nvSpPr>
        <p:spPr>
          <a:xfrm>
            <a:off x="5671450" y="5663305"/>
            <a:ext cx="1733167" cy="1231106"/>
          </a:xfrm>
          <a:prstGeom prst="rect">
            <a:avLst/>
          </a:prstGeom>
          <a:ln w="28575">
            <a:solidFill>
              <a:schemeClr val="tx1"/>
            </a:solidFill>
          </a:ln>
        </p:spPr>
        <p:txBody>
          <a:bodyPr wrap="none">
            <a:spAutoFit/>
          </a:bodyPr>
          <a:lstStyle/>
          <a:p>
            <a:r>
              <a:rPr lang="zh-CN" altLang="en-US" sz="2000" b="1" dirty="0">
                <a:solidFill>
                  <a:prstClr val="black"/>
                </a:solidFill>
                <a:latin typeface="Times New Roman" panose="02020603050405020304" pitchFamily="18" charset="0"/>
                <a:cs typeface="Times New Roman" panose="02020603050405020304" pitchFamily="18" charset="0"/>
              </a:rPr>
              <a:t>加速器</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r>
              <a:rPr lang="zh-CN" altLang="en-US" b="1" dirty="0">
                <a:solidFill>
                  <a:srgbClr val="0070C0"/>
                </a:solidFill>
                <a:latin typeface="Times New Roman" panose="02020603050405020304" pitchFamily="18" charset="0"/>
                <a:cs typeface="Times New Roman" panose="02020603050405020304" pitchFamily="18" charset="0"/>
              </a:rPr>
              <a:t>秦</a:t>
            </a:r>
            <a:r>
              <a:rPr lang="zh-CN" altLang="en-US" b="1" dirty="0" smtClean="0">
                <a:solidFill>
                  <a:srgbClr val="0070C0"/>
                </a:solidFill>
                <a:latin typeface="Times New Roman" panose="02020603050405020304" pitchFamily="18" charset="0"/>
                <a:cs typeface="Times New Roman" panose="02020603050405020304" pitchFamily="18" charset="0"/>
              </a:rPr>
              <a:t>庆</a:t>
            </a:r>
            <a:r>
              <a:rPr lang="en-US" altLang="zh-CN" b="1" dirty="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smtClean="0">
                <a:solidFill>
                  <a:srgbClr val="0070C0"/>
                </a:solidFill>
                <a:latin typeface="Times New Roman" panose="02020603050405020304" pitchFamily="18" charset="0"/>
                <a:cs typeface="Times New Roman" panose="02020603050405020304" pitchFamily="18" charset="0"/>
              </a:rPr>
              <a:t>高杰</a:t>
            </a:r>
            <a:r>
              <a:rPr lang="en-US" altLang="zh-CN" b="1" dirty="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smtClean="0">
                <a:solidFill>
                  <a:srgbClr val="0070C0"/>
                </a:solidFill>
                <a:latin typeface="Times New Roman" panose="02020603050405020304" pitchFamily="18" charset="0"/>
                <a:cs typeface="Times New Roman" panose="02020603050405020304" pitchFamily="18" charset="0"/>
              </a:rPr>
              <a:t>唐靖宇</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endParaRPr lang="en-US" altLang="zh-CN" b="1" dirty="0">
              <a:solidFill>
                <a:srgbClr val="0070C0"/>
              </a:solidFill>
              <a:latin typeface="Times New Roman" panose="02020603050405020304" pitchFamily="18" charset="0"/>
              <a:cs typeface="Times New Roman" panose="02020603050405020304" pitchFamily="18" charset="0"/>
            </a:endParaRPr>
          </a:p>
        </p:txBody>
      </p:sp>
      <p:sp>
        <p:nvSpPr>
          <p:cNvPr id="10" name="矩形 9"/>
          <p:cNvSpPr/>
          <p:nvPr/>
        </p:nvSpPr>
        <p:spPr>
          <a:xfrm>
            <a:off x="3849432" y="5420068"/>
            <a:ext cx="1811714" cy="1508105"/>
          </a:xfrm>
          <a:prstGeom prst="rect">
            <a:avLst/>
          </a:prstGeom>
          <a:ln w="28575">
            <a:solidFill>
              <a:schemeClr val="tx1"/>
            </a:solidFill>
          </a:ln>
        </p:spPr>
        <p:txBody>
          <a:bodyPr wrap="non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理论</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r>
              <a:rPr lang="zh-CN" altLang="en-US" b="1" dirty="0">
                <a:solidFill>
                  <a:srgbClr val="0070C0"/>
                </a:solidFill>
                <a:latin typeface="Times New Roman" panose="02020603050405020304" pitchFamily="18" charset="0"/>
                <a:cs typeface="Times New Roman" panose="02020603050405020304" pitchFamily="18" charset="0"/>
              </a:rPr>
              <a:t>何红</a:t>
            </a:r>
            <a:r>
              <a:rPr lang="zh-CN" altLang="en-US" b="1" dirty="0" smtClean="0">
                <a:solidFill>
                  <a:srgbClr val="0070C0"/>
                </a:solidFill>
                <a:latin typeface="Times New Roman" panose="02020603050405020304" pitchFamily="18" charset="0"/>
                <a:cs typeface="Times New Roman" panose="02020603050405020304" pitchFamily="18" charset="0"/>
              </a:rPr>
              <a:t>建</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交大</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smtClean="0">
                <a:solidFill>
                  <a:srgbClr val="0070C0"/>
                </a:solidFill>
                <a:latin typeface="Times New Roman" panose="02020603050405020304" pitchFamily="18" charset="0"/>
                <a:cs typeface="Times New Roman" panose="02020603050405020304" pitchFamily="18" charset="0"/>
              </a:rPr>
              <a:t>曹庆红（北大）</a:t>
            </a:r>
            <a:endParaRPr lang="en-US" altLang="zh-CN" b="1" dirty="0" smtClean="0">
              <a:solidFill>
                <a:srgbClr val="0070C0"/>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马建平</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理论所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smtClean="0">
                <a:solidFill>
                  <a:srgbClr val="0070C0"/>
                </a:solidFill>
                <a:latin typeface="Times New Roman" panose="02020603050405020304" pitchFamily="18" charset="0"/>
                <a:cs typeface="Times New Roman" panose="02020603050405020304" pitchFamily="18" charset="0"/>
              </a:rPr>
              <a:t>何小刚</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上交大</a:t>
            </a:r>
            <a:r>
              <a:rPr lang="en-US" altLang="zh-CN" b="1" dirty="0" smtClean="0">
                <a:solidFill>
                  <a:srgbClr val="0070C0"/>
                </a:solidFill>
                <a:latin typeface="Times New Roman" panose="02020603050405020304" pitchFamily="18" charset="0"/>
                <a:cs typeface="Times New Roman" panose="02020603050405020304" pitchFamily="18" charset="0"/>
              </a:rPr>
              <a:t>)</a:t>
            </a:r>
          </a:p>
        </p:txBody>
      </p:sp>
      <p:cxnSp>
        <p:nvCxnSpPr>
          <p:cNvPr id="11" name="直接箭头连接符 10"/>
          <p:cNvCxnSpPr/>
          <p:nvPr/>
        </p:nvCxnSpPr>
        <p:spPr bwMode="auto">
          <a:xfrm>
            <a:off x="3312406" y="1704474"/>
            <a:ext cx="702154" cy="57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直接连接符 11"/>
          <p:cNvCxnSpPr/>
          <p:nvPr/>
        </p:nvCxnSpPr>
        <p:spPr bwMode="auto">
          <a:xfrm>
            <a:off x="6398492" y="4461543"/>
            <a:ext cx="0" cy="65764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 name="直接箭头连接符 13"/>
          <p:cNvCxnSpPr/>
          <p:nvPr/>
        </p:nvCxnSpPr>
        <p:spPr bwMode="auto">
          <a:xfrm flipH="1">
            <a:off x="4644008" y="5145705"/>
            <a:ext cx="91644" cy="27436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5" name="直接箭头连接符 14"/>
          <p:cNvCxnSpPr/>
          <p:nvPr/>
        </p:nvCxnSpPr>
        <p:spPr bwMode="auto">
          <a:xfrm>
            <a:off x="6397111" y="5134729"/>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直接箭头连接符 15"/>
          <p:cNvCxnSpPr/>
          <p:nvPr/>
        </p:nvCxnSpPr>
        <p:spPr bwMode="auto">
          <a:xfrm>
            <a:off x="8733186" y="5134730"/>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7" name="直接箭头连接符 16"/>
          <p:cNvCxnSpPr/>
          <p:nvPr/>
        </p:nvCxnSpPr>
        <p:spPr bwMode="auto">
          <a:xfrm>
            <a:off x="6096001" y="2458526"/>
            <a:ext cx="0" cy="80473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 name="直接连接符 2"/>
          <p:cNvCxnSpPr/>
          <p:nvPr/>
        </p:nvCxnSpPr>
        <p:spPr>
          <a:xfrm>
            <a:off x="4716016" y="5152014"/>
            <a:ext cx="4017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4" descr="http://www.ihep.cas.cn/xwdt/gnxw/2013/201309/W020130929539554579416.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56"/>
          <a:stretch/>
        </p:blipFill>
        <p:spPr bwMode="auto">
          <a:xfrm>
            <a:off x="33966" y="2412678"/>
            <a:ext cx="5474137" cy="265528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3966" y="5301208"/>
            <a:ext cx="3629517" cy="1200329"/>
          </a:xfrm>
          <a:prstGeom prst="rect">
            <a:avLst/>
          </a:prstGeom>
          <a:ln>
            <a:solidFill>
              <a:schemeClr val="tx1"/>
            </a:solidFill>
          </a:ln>
        </p:spPr>
        <p:txBody>
          <a:bodyPr wrap="square">
            <a:spAutoFit/>
          </a:bodyPr>
          <a:lstStyle/>
          <a:p>
            <a:r>
              <a:rPr lang="zh-CN" altLang="en-US" b="1" dirty="0" smtClean="0">
                <a:solidFill>
                  <a:srgbClr val="C00000"/>
                </a:solidFill>
                <a:latin typeface="楷体" panose="02010609060101010101" pitchFamily="49" charset="-122"/>
                <a:ea typeface="楷体" panose="02010609060101010101" pitchFamily="49" charset="-122"/>
              </a:rPr>
              <a:t>加速器：</a:t>
            </a:r>
            <a:r>
              <a:rPr lang="en-US" altLang="zh-CN" b="1" dirty="0" smtClean="0">
                <a:solidFill>
                  <a:prstClr val="black"/>
                </a:solidFill>
                <a:latin typeface="楷体" panose="02010609060101010101" pitchFamily="49" charset="-122"/>
                <a:ea typeface="楷体" panose="02010609060101010101" pitchFamily="49" charset="-122"/>
              </a:rPr>
              <a:t>CSNS,BAPS,BEPCII</a:t>
            </a:r>
            <a:r>
              <a:rPr lang="en-US" altLang="zh-CN" b="1" dirty="0">
                <a:solidFill>
                  <a:prstClr val="black"/>
                </a:solidFill>
                <a:latin typeface="楷体" panose="02010609060101010101" pitchFamily="49" charset="-122"/>
                <a:ea typeface="楷体" panose="02010609060101010101" pitchFamily="49" charset="-122"/>
              </a:rPr>
              <a:t>,</a:t>
            </a:r>
            <a:r>
              <a:rPr lang="en-US" altLang="zh-CN" b="1" dirty="0" smtClean="0">
                <a:solidFill>
                  <a:prstClr val="black"/>
                </a:solidFill>
                <a:latin typeface="楷体" panose="02010609060101010101" pitchFamily="49" charset="-122"/>
                <a:ea typeface="楷体" panose="02010609060101010101" pitchFamily="49" charset="-122"/>
              </a:rPr>
              <a:t>ADS</a:t>
            </a:r>
            <a:r>
              <a:rPr lang="zh-CN" altLang="en-US" b="1" dirty="0" smtClean="0">
                <a:solidFill>
                  <a:prstClr val="black"/>
                </a:solidFill>
                <a:latin typeface="楷体" panose="02010609060101010101" pitchFamily="49" charset="-122"/>
                <a:ea typeface="楷体" panose="02010609060101010101" pitchFamily="49" charset="-122"/>
              </a:rPr>
              <a:t>的人员，国际合作</a:t>
            </a:r>
            <a:endParaRPr lang="en-US" altLang="zh-CN" b="1" dirty="0" smtClean="0">
              <a:solidFill>
                <a:prstClr val="black"/>
              </a:solidFill>
              <a:latin typeface="楷体" panose="02010609060101010101" pitchFamily="49" charset="-122"/>
              <a:ea typeface="楷体" panose="02010609060101010101" pitchFamily="49" charset="-122"/>
            </a:endParaRPr>
          </a:p>
          <a:p>
            <a:r>
              <a:rPr lang="zh-CN" altLang="en-US" b="1" dirty="0" smtClean="0">
                <a:solidFill>
                  <a:srgbClr val="C00000"/>
                </a:solidFill>
                <a:latin typeface="楷体" panose="02010609060101010101" pitchFamily="49" charset="-122"/>
                <a:ea typeface="楷体" panose="02010609060101010101" pitchFamily="49" charset="-122"/>
              </a:rPr>
              <a:t>物理：</a:t>
            </a:r>
            <a:r>
              <a:rPr lang="en-US" altLang="zh-CN" b="1" dirty="0" smtClean="0">
                <a:solidFill>
                  <a:prstClr val="black"/>
                </a:solidFill>
                <a:latin typeface="楷体" panose="02010609060101010101" pitchFamily="49" charset="-122"/>
                <a:ea typeface="楷体" panose="02010609060101010101" pitchFamily="49" charset="-122"/>
              </a:rPr>
              <a:t>LHC</a:t>
            </a:r>
            <a:r>
              <a:rPr lang="zh-CN" altLang="en-US" b="1" dirty="0" smtClean="0">
                <a:solidFill>
                  <a:prstClr val="black"/>
                </a:solidFill>
                <a:latin typeface="楷体" panose="02010609060101010101" pitchFamily="49" charset="-122"/>
                <a:ea typeface="楷体" panose="02010609060101010101" pitchFamily="49" charset="-122"/>
              </a:rPr>
              <a:t>、</a:t>
            </a:r>
            <a:r>
              <a:rPr lang="en-US" altLang="zh-CN" b="1" dirty="0" smtClean="0">
                <a:solidFill>
                  <a:prstClr val="black"/>
                </a:solidFill>
                <a:latin typeface="楷体" panose="02010609060101010101" pitchFamily="49" charset="-122"/>
                <a:ea typeface="楷体" panose="02010609060101010101" pitchFamily="49" charset="-122"/>
              </a:rPr>
              <a:t>BEPCII</a:t>
            </a:r>
            <a:r>
              <a:rPr lang="zh-CN" altLang="en-US" b="1" dirty="0" smtClean="0">
                <a:solidFill>
                  <a:prstClr val="black"/>
                </a:solidFill>
                <a:latin typeface="楷体" panose="02010609060101010101" pitchFamily="49" charset="-122"/>
                <a:ea typeface="楷体" panose="02010609060101010101" pitchFamily="49" charset="-122"/>
              </a:rPr>
              <a:t>、</a:t>
            </a:r>
            <a:r>
              <a:rPr lang="en-US" altLang="zh-CN" b="1" dirty="0" smtClean="0">
                <a:solidFill>
                  <a:prstClr val="black"/>
                </a:solidFill>
                <a:latin typeface="楷体" panose="02010609060101010101" pitchFamily="49" charset="-122"/>
                <a:ea typeface="楷体" panose="02010609060101010101" pitchFamily="49" charset="-122"/>
              </a:rPr>
              <a:t>JUNO</a:t>
            </a:r>
            <a:r>
              <a:rPr lang="zh-CN" altLang="en-US" b="1" dirty="0" smtClean="0">
                <a:solidFill>
                  <a:prstClr val="black"/>
                </a:solidFill>
                <a:latin typeface="楷体" panose="02010609060101010101" pitchFamily="49" charset="-122"/>
                <a:ea typeface="楷体" panose="02010609060101010101" pitchFamily="49" charset="-122"/>
              </a:rPr>
              <a:t>的人员，国际合作</a:t>
            </a:r>
            <a:endParaRPr lang="en-US" altLang="zh-CN" b="1" dirty="0">
              <a:solidFill>
                <a:prstClr val="black"/>
              </a:solidFill>
              <a:latin typeface="楷体" panose="02010609060101010101" pitchFamily="49" charset="-122"/>
              <a:ea typeface="楷体" panose="02010609060101010101" pitchFamily="49" charset="-122"/>
            </a:endParaRPr>
          </a:p>
        </p:txBody>
      </p:sp>
      <p:sp>
        <p:nvSpPr>
          <p:cNvPr id="13" name="TextBox 12"/>
          <p:cNvSpPr txBox="1"/>
          <p:nvPr/>
        </p:nvSpPr>
        <p:spPr>
          <a:xfrm>
            <a:off x="33966" y="1342472"/>
            <a:ext cx="1114408" cy="646331"/>
          </a:xfrm>
          <a:prstGeom prst="rect">
            <a:avLst/>
          </a:prstGeom>
          <a:solidFill>
            <a:schemeClr val="tx2">
              <a:lumMod val="20000"/>
              <a:lumOff val="80000"/>
            </a:schemeClr>
          </a:solidFill>
        </p:spPr>
        <p:txBody>
          <a:bodyPr wrap="none" rtlCol="0">
            <a:spAutoFit/>
          </a:bodyPr>
          <a:lstStyle/>
          <a:p>
            <a:r>
              <a:rPr lang="zh-CN" altLang="en-US" b="1" dirty="0" smtClean="0">
                <a:solidFill>
                  <a:srgbClr val="7030A0"/>
                </a:solidFill>
              </a:rPr>
              <a:t>自</a:t>
            </a:r>
            <a:r>
              <a:rPr lang="en-US" altLang="zh-CN" b="1" dirty="0" smtClean="0">
                <a:solidFill>
                  <a:srgbClr val="7030A0"/>
                </a:solidFill>
              </a:rPr>
              <a:t>2013</a:t>
            </a:r>
            <a:r>
              <a:rPr lang="zh-CN" altLang="en-US" b="1" dirty="0" smtClean="0">
                <a:solidFill>
                  <a:srgbClr val="7030A0"/>
                </a:solidFill>
              </a:rPr>
              <a:t>年</a:t>
            </a:r>
            <a:endParaRPr lang="en-US" altLang="zh-CN" b="1" dirty="0" smtClean="0">
              <a:solidFill>
                <a:srgbClr val="7030A0"/>
              </a:solidFill>
            </a:endParaRPr>
          </a:p>
          <a:p>
            <a:r>
              <a:rPr lang="en-US" altLang="zh-CN" b="1" dirty="0" smtClean="0">
                <a:solidFill>
                  <a:srgbClr val="7030A0"/>
                </a:solidFill>
              </a:rPr>
              <a:t>9</a:t>
            </a:r>
            <a:r>
              <a:rPr lang="zh-CN" altLang="en-US" b="1" dirty="0" smtClean="0">
                <a:solidFill>
                  <a:srgbClr val="7030A0"/>
                </a:solidFill>
              </a:rPr>
              <a:t>月以来</a:t>
            </a:r>
            <a:endParaRPr lang="zh-CN" altLang="en-US" b="1" dirty="0">
              <a:solidFill>
                <a:srgbClr val="7030A0"/>
              </a:solidFill>
            </a:endParaRPr>
          </a:p>
        </p:txBody>
      </p:sp>
      <p:sp>
        <p:nvSpPr>
          <p:cNvPr id="22" name="矩形 21"/>
          <p:cNvSpPr/>
          <p:nvPr/>
        </p:nvSpPr>
        <p:spPr>
          <a:xfrm>
            <a:off x="7085574" y="1135087"/>
            <a:ext cx="1982226" cy="1046440"/>
          </a:xfrm>
          <a:prstGeom prst="rect">
            <a:avLst/>
          </a:prstGeom>
          <a:ln w="28575">
            <a:solidFill>
              <a:schemeClr val="tx1"/>
            </a:solidFill>
          </a:ln>
        </p:spPr>
        <p:txBody>
          <a:bodyPr wrap="square">
            <a:spAutoFit/>
          </a:bodyPr>
          <a:lstStyle/>
          <a:p>
            <a:r>
              <a:rPr lang="zh-CN" altLang="en-US" sz="2000" b="1" dirty="0">
                <a:solidFill>
                  <a:prstClr val="black"/>
                </a:solidFill>
                <a:latin typeface="Times New Roman" panose="02020603050405020304" pitchFamily="18" charset="0"/>
                <a:cs typeface="Times New Roman" panose="02020603050405020304" pitchFamily="18" charset="0"/>
              </a:rPr>
              <a:t>国际</a:t>
            </a:r>
            <a:r>
              <a:rPr lang="zh-CN" altLang="en-US" sz="2000" b="1" dirty="0" smtClean="0">
                <a:solidFill>
                  <a:prstClr val="black"/>
                </a:solidFill>
                <a:latin typeface="Times New Roman" panose="02020603050405020304" pitchFamily="18" charset="0"/>
                <a:cs typeface="Times New Roman" panose="02020603050405020304" pitchFamily="18" charset="0"/>
              </a:rPr>
              <a:t>顾问委员会</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r>
              <a:rPr lang="en-US" altLang="zh-CN" sz="1400" b="1" kern="0" dirty="0">
                <a:solidFill>
                  <a:srgbClr val="0070C0"/>
                </a:solidFill>
                <a:latin typeface="Times New Roman"/>
              </a:rPr>
              <a:t>Young-</a:t>
            </a:r>
            <a:r>
              <a:rPr lang="en-US" altLang="zh-CN" sz="1400" b="1" kern="0" dirty="0" err="1">
                <a:solidFill>
                  <a:srgbClr val="0070C0"/>
                </a:solidFill>
                <a:latin typeface="Times New Roman"/>
              </a:rPr>
              <a:t>Kee</a:t>
            </a:r>
            <a:r>
              <a:rPr lang="en-US" altLang="zh-CN" sz="1400" b="1" kern="0" dirty="0">
                <a:solidFill>
                  <a:srgbClr val="0070C0"/>
                </a:solidFill>
                <a:latin typeface="Times New Roman"/>
              </a:rPr>
              <a:t> </a:t>
            </a:r>
            <a:r>
              <a:rPr lang="en-US" altLang="zh-CN" sz="1400" b="1" kern="0" dirty="0" smtClean="0">
                <a:solidFill>
                  <a:srgbClr val="0070C0"/>
                </a:solidFill>
                <a:latin typeface="Times New Roman"/>
              </a:rPr>
              <a:t>Kim</a:t>
            </a:r>
            <a:r>
              <a:rPr lang="zh-CN" altLang="en-US" sz="1400" b="1" kern="0" dirty="0" smtClean="0">
                <a:solidFill>
                  <a:srgbClr val="0070C0"/>
                </a:solidFill>
                <a:latin typeface="Times New Roman"/>
              </a:rPr>
              <a:t>等</a:t>
            </a:r>
            <a:r>
              <a:rPr lang="en-US" altLang="zh-CN" sz="1400" b="1" kern="0" dirty="0" smtClean="0">
                <a:solidFill>
                  <a:srgbClr val="0070C0"/>
                </a:solidFill>
                <a:latin typeface="Times New Roman"/>
              </a:rPr>
              <a:t>24</a:t>
            </a:r>
            <a:r>
              <a:rPr lang="zh-CN" altLang="en-US" sz="1400" b="1" kern="0" dirty="0" smtClean="0">
                <a:solidFill>
                  <a:srgbClr val="0070C0"/>
                </a:solidFill>
                <a:latin typeface="Times New Roman"/>
              </a:rPr>
              <a:t>名</a:t>
            </a:r>
            <a:endParaRPr lang="en-US" altLang="zh-CN" sz="1400" b="1" kern="0" dirty="0" smtClean="0">
              <a:solidFill>
                <a:srgbClr val="0070C0"/>
              </a:solidFill>
              <a:latin typeface="Times New Roman"/>
            </a:endParaRPr>
          </a:p>
          <a:p>
            <a:r>
              <a:rPr lang="zh-CN" altLang="en-US" sz="1400" b="1" dirty="0" smtClean="0">
                <a:solidFill>
                  <a:srgbClr val="0070C0"/>
                </a:solidFill>
                <a:latin typeface="Times New Roman" panose="02020603050405020304" pitchFamily="18" charset="0"/>
                <a:cs typeface="Times New Roman" panose="02020603050405020304" pitchFamily="18" charset="0"/>
              </a:rPr>
              <a:t>著名科学家</a:t>
            </a:r>
            <a:r>
              <a:rPr lang="zh-CN" altLang="en-US" sz="1400" b="1" dirty="0">
                <a:solidFill>
                  <a:srgbClr val="0070C0"/>
                </a:solidFill>
                <a:latin typeface="Times New Roman" panose="02020603050405020304" pitchFamily="18" charset="0"/>
                <a:cs typeface="Times New Roman" panose="02020603050405020304" pitchFamily="18" charset="0"/>
              </a:rPr>
              <a:t>、技术专家</a:t>
            </a:r>
            <a:r>
              <a:rPr lang="zh-CN" altLang="en-US" sz="1400" b="1" dirty="0" smtClean="0">
                <a:solidFill>
                  <a:srgbClr val="0070C0"/>
                </a:solidFill>
                <a:latin typeface="Times New Roman" panose="02020603050405020304" pitchFamily="18" charset="0"/>
                <a:cs typeface="Times New Roman" panose="02020603050405020304" pitchFamily="18" charset="0"/>
              </a:rPr>
              <a:t>和管理</a:t>
            </a:r>
            <a:r>
              <a:rPr lang="zh-CN" altLang="en-US" sz="1400" b="1" dirty="0">
                <a:solidFill>
                  <a:srgbClr val="0070C0"/>
                </a:solidFill>
                <a:latin typeface="Times New Roman" panose="02020603050405020304" pitchFamily="18" charset="0"/>
                <a:cs typeface="Times New Roman" panose="02020603050405020304" pitchFamily="18" charset="0"/>
              </a:rPr>
              <a:t>专家</a:t>
            </a:r>
            <a:endParaRPr lang="en-US" altLang="zh-CN" sz="1400" b="1" dirty="0" smtClean="0">
              <a:solidFill>
                <a:srgbClr val="0070C0"/>
              </a:solidFill>
              <a:latin typeface="Times New Roman" panose="02020603050405020304" pitchFamily="18" charset="0"/>
              <a:cs typeface="Times New Roman" panose="02020603050405020304" pitchFamily="18" charset="0"/>
            </a:endParaRPr>
          </a:p>
        </p:txBody>
      </p:sp>
      <p:cxnSp>
        <p:nvCxnSpPr>
          <p:cNvPr id="23" name="直接箭头连接符 22"/>
          <p:cNvCxnSpPr>
            <a:endCxn id="6" idx="3"/>
          </p:cNvCxnSpPr>
          <p:nvPr/>
        </p:nvCxnSpPr>
        <p:spPr bwMode="auto">
          <a:xfrm flipH="1">
            <a:off x="6397111" y="1729396"/>
            <a:ext cx="681303" cy="2124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7565" y="2181527"/>
            <a:ext cx="2158244" cy="143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419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4294967295"/>
          </p:nvPr>
        </p:nvSpPr>
        <p:spPr>
          <a:xfrm>
            <a:off x="3124200" y="6356350"/>
            <a:ext cx="2895600" cy="365125"/>
          </a:xfrm>
          <a:prstGeom prst="rect">
            <a:avLst/>
          </a:prstGeom>
        </p:spPr>
        <p:txBody>
          <a:bodyPr/>
          <a:lstStyle/>
          <a:p>
            <a:pPr>
              <a:defRPr/>
            </a:pPr>
            <a:r>
              <a:rPr lang="en-US" altLang="zh-CN" smtClean="0">
                <a:solidFill>
                  <a:prstClr val="black">
                    <a:tint val="75000"/>
                  </a:prstClr>
                </a:solidFill>
              </a:rPr>
              <a:t>Hunan Normal University,3-29-19</a:t>
            </a:r>
            <a:endParaRPr lang="zh-CN" altLang="en-US">
              <a:solidFill>
                <a:prstClr val="black">
                  <a:tint val="75000"/>
                </a:prstClr>
              </a:solidFill>
            </a:endParaRPr>
          </a:p>
        </p:txBody>
      </p:sp>
      <p:sp>
        <p:nvSpPr>
          <p:cNvPr id="247809" name="Rectangle 1"/>
          <p:cNvSpPr>
            <a:spLocks noChangeArrowheads="1"/>
          </p:cNvSpPr>
          <p:nvPr/>
        </p:nvSpPr>
        <p:spPr bwMode="auto">
          <a:xfrm>
            <a:off x="2379781" y="212468"/>
            <a:ext cx="468589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rPr>
              <a:t>实现</a:t>
            </a:r>
            <a:r>
              <a:rPr kumimoji="0" lang="en-US" altLang="zh-CN"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rPr>
              <a:t>CEPC</a:t>
            </a:r>
            <a:r>
              <a:rPr kumimoji="0" lang="zh-CN" altLang="en-US"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rPr>
              <a:t>的路径？</a:t>
            </a:r>
            <a:endParaRPr kumimoji="0" lang="zh-CN"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endParaRPr>
          </a:p>
        </p:txBody>
      </p:sp>
      <p:sp>
        <p:nvSpPr>
          <p:cNvPr id="6" name="TextBox 5"/>
          <p:cNvSpPr txBox="1"/>
          <p:nvPr/>
        </p:nvSpPr>
        <p:spPr>
          <a:xfrm>
            <a:off x="304800" y="914400"/>
            <a:ext cx="8686800" cy="6832640"/>
          </a:xfrm>
          <a:prstGeom prst="rect">
            <a:avLst/>
          </a:prstGeom>
          <a:noFill/>
        </p:spPr>
        <p:txBody>
          <a:bodyPr wrap="square" rtlCol="0">
            <a:spAutoFit/>
          </a:bodyPr>
          <a:lstStyle/>
          <a:p>
            <a:r>
              <a:rPr lang="zh-CN" altLang="en-US" sz="2400" b="1" dirty="0" smtClean="0">
                <a:solidFill>
                  <a:srgbClr val="002060"/>
                </a:solidFill>
              </a:rPr>
              <a:t>国务院： “积极牵头组织国际大科学计划和大科学工程”</a:t>
            </a:r>
            <a:endParaRPr lang="en-US" altLang="zh-CN" sz="2400" b="1" dirty="0" smtClean="0">
              <a:solidFill>
                <a:srgbClr val="002060"/>
              </a:solidFill>
            </a:endParaRPr>
          </a:p>
          <a:p>
            <a:pPr algn="ctr"/>
            <a:r>
              <a:rPr lang="zh-CN" altLang="en-US" sz="1600" b="1" dirty="0" smtClean="0">
                <a:solidFill>
                  <a:srgbClr val="2E9238"/>
                </a:solidFill>
              </a:rPr>
              <a:t>国发</a:t>
            </a:r>
            <a:r>
              <a:rPr lang="en-US" altLang="zh-CN" sz="1600" b="1" dirty="0" smtClean="0">
                <a:solidFill>
                  <a:srgbClr val="2E9238"/>
                </a:solidFill>
              </a:rPr>
              <a:t>〔2018〕5</a:t>
            </a:r>
            <a:r>
              <a:rPr lang="zh-CN" altLang="en-US" sz="1600" b="1" dirty="0" smtClean="0">
                <a:solidFill>
                  <a:srgbClr val="2E9238"/>
                </a:solidFill>
              </a:rPr>
              <a:t>号 （</a:t>
            </a:r>
            <a:r>
              <a:rPr lang="en-US" altLang="zh-CN" sz="1600" b="1" dirty="0" smtClean="0">
                <a:solidFill>
                  <a:srgbClr val="2E9238"/>
                </a:solidFill>
              </a:rPr>
              <a:t>2018.3.14</a:t>
            </a:r>
            <a:r>
              <a:rPr lang="zh-CN" altLang="en-US" sz="1600" b="1" dirty="0" smtClean="0">
                <a:solidFill>
                  <a:srgbClr val="2E9238"/>
                </a:solidFill>
              </a:rPr>
              <a:t>）</a:t>
            </a:r>
            <a:endParaRPr lang="en-US" altLang="zh-CN" sz="1600" b="1" dirty="0" smtClean="0">
              <a:solidFill>
                <a:srgbClr val="2E9238"/>
              </a:solidFill>
            </a:endParaRPr>
          </a:p>
          <a:p>
            <a:pPr algn="ctr"/>
            <a:r>
              <a:rPr lang="en-US" altLang="zh-CN" sz="1200" b="1" dirty="0" smtClean="0">
                <a:solidFill>
                  <a:srgbClr val="00B0F0"/>
                </a:solidFill>
                <a:hlinkClick r:id="rId2"/>
              </a:rPr>
              <a:t>http://www.gov.cn/zhengce/content/2018-03/28/content_5278056.htm</a:t>
            </a:r>
            <a:endParaRPr lang="en-US" altLang="zh-CN" sz="1200" b="1" dirty="0" smtClean="0">
              <a:solidFill>
                <a:srgbClr val="00B0F0"/>
              </a:solidFill>
            </a:endParaRPr>
          </a:p>
          <a:p>
            <a:pPr algn="ctr"/>
            <a:endParaRPr lang="en-US" altLang="zh-CN" sz="1200" b="1" dirty="0" smtClean="0">
              <a:solidFill>
                <a:srgbClr val="2E9238"/>
              </a:solidFill>
            </a:endParaRPr>
          </a:p>
          <a:p>
            <a:r>
              <a:rPr lang="en-US" altLang="zh-CN" b="1" dirty="0" smtClean="0">
                <a:solidFill>
                  <a:srgbClr val="002060"/>
                </a:solidFill>
              </a:rPr>
              <a:t>“</a:t>
            </a:r>
            <a:r>
              <a:rPr lang="zh-CN" altLang="en-US" b="1" dirty="0" smtClean="0">
                <a:solidFill>
                  <a:srgbClr val="0070C0"/>
                </a:solidFill>
              </a:rPr>
              <a:t>国际尖端，科学前沿。适应大科学计划基础性、战略性和前瞻性特点，聚焦国际科技界普遍关注、</a:t>
            </a:r>
            <a:r>
              <a:rPr lang="en-US" altLang="zh-CN" b="1" dirty="0" smtClean="0">
                <a:solidFill>
                  <a:srgbClr val="0070C0"/>
                </a:solidFill>
              </a:rPr>
              <a:t>…”, “</a:t>
            </a:r>
            <a:r>
              <a:rPr lang="zh-CN" altLang="en-US" b="1" dirty="0" smtClean="0">
                <a:solidFill>
                  <a:srgbClr val="0070C0"/>
                </a:solidFill>
              </a:rPr>
              <a:t>战略导向，提升能力。</a:t>
            </a:r>
            <a:r>
              <a:rPr lang="en-US" altLang="zh-CN" b="1" dirty="0" smtClean="0">
                <a:solidFill>
                  <a:srgbClr val="0070C0"/>
                </a:solidFill>
              </a:rPr>
              <a:t>”, “</a:t>
            </a:r>
            <a:r>
              <a:rPr lang="zh-CN" altLang="en-US" b="1" dirty="0" smtClean="0">
                <a:solidFill>
                  <a:srgbClr val="0070C0"/>
                </a:solidFill>
              </a:rPr>
              <a:t>中方主导，合作共赢。</a:t>
            </a:r>
            <a:r>
              <a:rPr lang="en-US" altLang="zh-CN" b="1" dirty="0" smtClean="0">
                <a:solidFill>
                  <a:srgbClr val="0070C0"/>
                </a:solidFill>
              </a:rPr>
              <a:t> ”, “</a:t>
            </a:r>
            <a:r>
              <a:rPr lang="zh-CN" altLang="en-US" b="1" dirty="0" smtClean="0">
                <a:solidFill>
                  <a:srgbClr val="0070C0"/>
                </a:solidFill>
              </a:rPr>
              <a:t>创新机制</a:t>
            </a:r>
            <a:r>
              <a:rPr lang="en-US" altLang="zh-CN" dirty="0" smtClean="0">
                <a:solidFill>
                  <a:srgbClr val="002060"/>
                </a:solidFill>
              </a:rPr>
              <a:t>”</a:t>
            </a:r>
          </a:p>
          <a:p>
            <a:pPr>
              <a:spcBef>
                <a:spcPts val="600"/>
              </a:spcBef>
            </a:pPr>
            <a:r>
              <a:rPr lang="en-US" altLang="zh-CN" sz="2400" dirty="0" smtClean="0">
                <a:solidFill>
                  <a:srgbClr val="002060"/>
                </a:solidFill>
              </a:rPr>
              <a:t>“</a:t>
            </a:r>
            <a:r>
              <a:rPr lang="zh-CN" altLang="en-US" b="1" dirty="0" smtClean="0">
                <a:solidFill>
                  <a:srgbClr val="C00000"/>
                </a:solidFill>
              </a:rPr>
              <a:t>主要目标</a:t>
            </a:r>
            <a:r>
              <a:rPr lang="en-US" altLang="zh-CN" dirty="0" smtClean="0"/>
              <a:t>:</a:t>
            </a:r>
            <a:endParaRPr lang="zh-CN" altLang="en-US" dirty="0" smtClean="0"/>
          </a:p>
          <a:p>
            <a:r>
              <a:rPr lang="zh-CN" altLang="en-US" b="1" dirty="0" smtClean="0">
                <a:solidFill>
                  <a:srgbClr val="7030A0"/>
                </a:solidFill>
              </a:rPr>
              <a:t>总体目标</a:t>
            </a:r>
            <a:r>
              <a:rPr lang="zh-CN" altLang="en-US" dirty="0" smtClean="0"/>
              <a:t>：通过牵头组织大科学计划，在世界科技前沿和驱动经济社会发展的关键领域，形成具有全球影响力的大科学计划布局，开展高水平科学研究，培养引进顶尖科技人才，增强凝聚国际共识和合作创新能力，提升我国科技创新和高端制造水平，推动科技创新合作再上新台阶，努力成为国际重大科技议题和规则的倡导者、推动者和制定者，提升在全球科技创新领域的核心竞争力和话语权。</a:t>
            </a:r>
          </a:p>
          <a:p>
            <a:pPr>
              <a:spcBef>
                <a:spcPts val="600"/>
              </a:spcBef>
            </a:pPr>
            <a:r>
              <a:rPr lang="zh-CN" altLang="en-US" b="1" dirty="0" smtClean="0">
                <a:solidFill>
                  <a:srgbClr val="7030A0"/>
                </a:solidFill>
              </a:rPr>
              <a:t>近期目标</a:t>
            </a:r>
            <a:r>
              <a:rPr lang="zh-CN" altLang="en-US" dirty="0" smtClean="0"/>
              <a:t>：</a:t>
            </a:r>
            <a:r>
              <a:rPr lang="zh-CN" altLang="en-US" b="1" dirty="0" smtClean="0">
                <a:solidFill>
                  <a:srgbClr val="0000FF"/>
                </a:solidFill>
              </a:rPr>
              <a:t>到</a:t>
            </a:r>
            <a:r>
              <a:rPr lang="en-US" altLang="zh-CN" b="1" dirty="0" smtClean="0">
                <a:solidFill>
                  <a:srgbClr val="0000FF"/>
                </a:solidFill>
              </a:rPr>
              <a:t>2020</a:t>
            </a:r>
            <a:r>
              <a:rPr lang="zh-CN" altLang="en-US" b="1" dirty="0" smtClean="0">
                <a:solidFill>
                  <a:srgbClr val="0000FF"/>
                </a:solidFill>
              </a:rPr>
              <a:t>年，培育</a:t>
            </a:r>
            <a:r>
              <a:rPr lang="en-US" altLang="zh-CN" b="1" dirty="0" smtClean="0">
                <a:solidFill>
                  <a:srgbClr val="0000FF"/>
                </a:solidFill>
              </a:rPr>
              <a:t>3—5</a:t>
            </a:r>
            <a:r>
              <a:rPr lang="zh-CN" altLang="en-US" b="1" dirty="0" smtClean="0">
                <a:solidFill>
                  <a:srgbClr val="0000FF"/>
                </a:solidFill>
              </a:rPr>
              <a:t>个项目，研究遴选并启动</a:t>
            </a:r>
            <a:r>
              <a:rPr lang="en-US" altLang="zh-CN" b="1" dirty="0" smtClean="0">
                <a:solidFill>
                  <a:srgbClr val="0000FF"/>
                </a:solidFill>
              </a:rPr>
              <a:t>1—2</a:t>
            </a:r>
            <a:r>
              <a:rPr lang="zh-CN" altLang="en-US" b="1" dirty="0" smtClean="0">
                <a:solidFill>
                  <a:srgbClr val="0000FF"/>
                </a:solidFill>
              </a:rPr>
              <a:t>个我国牵头组织的大科学计划</a:t>
            </a:r>
            <a:r>
              <a:rPr lang="zh-CN" altLang="en-US" dirty="0" smtClean="0"/>
              <a:t>，初步形成牵头组织大科学计划的机制做法，为后续工作探索积累有益经验。</a:t>
            </a:r>
          </a:p>
          <a:p>
            <a:pPr>
              <a:spcBef>
                <a:spcPts val="600"/>
              </a:spcBef>
            </a:pPr>
            <a:r>
              <a:rPr lang="zh-CN" altLang="en-US" b="1" dirty="0" smtClean="0">
                <a:solidFill>
                  <a:srgbClr val="7030A0"/>
                </a:solidFill>
              </a:rPr>
              <a:t>中期目标：</a:t>
            </a:r>
            <a:r>
              <a:rPr lang="zh-CN" altLang="en-US" b="1" dirty="0" smtClean="0">
                <a:solidFill>
                  <a:srgbClr val="0000FF"/>
                </a:solidFill>
              </a:rPr>
              <a:t>到</a:t>
            </a:r>
            <a:r>
              <a:rPr lang="en-US" altLang="zh-CN" b="1" dirty="0" smtClean="0">
                <a:solidFill>
                  <a:srgbClr val="0000FF"/>
                </a:solidFill>
              </a:rPr>
              <a:t>2035</a:t>
            </a:r>
            <a:r>
              <a:rPr lang="zh-CN" altLang="en-US" b="1" dirty="0" smtClean="0">
                <a:solidFill>
                  <a:srgbClr val="0000FF"/>
                </a:solidFill>
              </a:rPr>
              <a:t>年，培育</a:t>
            </a:r>
            <a:r>
              <a:rPr lang="en-US" altLang="zh-CN" b="1" dirty="0" smtClean="0">
                <a:solidFill>
                  <a:srgbClr val="0000FF"/>
                </a:solidFill>
              </a:rPr>
              <a:t>6—10</a:t>
            </a:r>
            <a:r>
              <a:rPr lang="zh-CN" altLang="en-US" b="1" dirty="0" smtClean="0">
                <a:solidFill>
                  <a:srgbClr val="0000FF"/>
                </a:solidFill>
              </a:rPr>
              <a:t>个项目，启动培育成熟项目</a:t>
            </a:r>
            <a:r>
              <a:rPr lang="zh-CN" altLang="en-US" dirty="0" smtClean="0"/>
              <a:t>，形成我国牵头组织的大科学计划初期布局，提升在全球若干科技领域的影响力。</a:t>
            </a:r>
          </a:p>
          <a:p>
            <a:pPr>
              <a:spcBef>
                <a:spcPts val="600"/>
              </a:spcBef>
            </a:pPr>
            <a:r>
              <a:rPr lang="zh-CN" altLang="en-US" b="1" dirty="0" smtClean="0">
                <a:solidFill>
                  <a:srgbClr val="7030A0"/>
                </a:solidFill>
              </a:rPr>
              <a:t>远期目标</a:t>
            </a:r>
            <a:r>
              <a:rPr lang="zh-CN" altLang="en-US" dirty="0" smtClean="0"/>
              <a:t>：到本世纪中叶，培育若干项目，启动培育成熟项目，我国原始科技创新能力显著提高，在国际科技创新治理体系中发挥重要作用，持续为全球重大科技议题作出贡献。</a:t>
            </a:r>
            <a:r>
              <a:rPr lang="en-US" altLang="zh-CN" sz="2400" dirty="0" smtClean="0">
                <a:solidFill>
                  <a:srgbClr val="002060"/>
                </a:solidFill>
              </a:rPr>
              <a:t>”</a:t>
            </a:r>
          </a:p>
          <a:p>
            <a:endParaRPr lang="en-US" altLang="zh-CN" sz="2400" dirty="0" smtClean="0">
              <a:solidFill>
                <a:srgbClr val="002060"/>
              </a:solidFill>
            </a:endParaRPr>
          </a:p>
          <a:p>
            <a:endParaRPr lang="zh-CN" altLang="en-US" sz="2400" dirty="0" smtClean="0">
              <a:solidFill>
                <a:srgbClr val="002060"/>
              </a:solidFill>
            </a:endParaRPr>
          </a:p>
          <a:p>
            <a:endParaRPr lang="zh-CN" altLang="en-US" sz="2400" dirty="0">
              <a:solidFill>
                <a:srgbClr val="002060"/>
              </a:solidFill>
            </a:endParaRPr>
          </a:p>
        </p:txBody>
      </p:sp>
      <p:sp>
        <p:nvSpPr>
          <p:cNvPr id="7" name="TextBox 6"/>
          <p:cNvSpPr txBox="1"/>
          <p:nvPr/>
        </p:nvSpPr>
        <p:spPr>
          <a:xfrm>
            <a:off x="2057400" y="5791200"/>
            <a:ext cx="5158785" cy="584775"/>
          </a:xfrm>
          <a:prstGeom prst="rect">
            <a:avLst/>
          </a:prstGeom>
          <a:solidFill>
            <a:schemeClr val="bg1">
              <a:lumMod val="85000"/>
            </a:schemeClr>
          </a:solidFill>
        </p:spPr>
        <p:txBody>
          <a:bodyPr wrap="none" rtlCol="0">
            <a:spAutoFit/>
          </a:bodyPr>
          <a:lstStyle/>
          <a:p>
            <a:r>
              <a:rPr lang="zh-CN" altLang="en-US" sz="3200" b="1" dirty="0" smtClean="0">
                <a:solidFill>
                  <a:srgbClr val="C00000"/>
                </a:solidFill>
              </a:rPr>
              <a:t>实现</a:t>
            </a:r>
            <a:r>
              <a:rPr lang="en-US" altLang="zh-CN" sz="3200" b="1" dirty="0" smtClean="0">
                <a:solidFill>
                  <a:srgbClr val="C00000"/>
                </a:solidFill>
              </a:rPr>
              <a:t>CEPC</a:t>
            </a:r>
            <a:r>
              <a:rPr lang="zh-CN" altLang="en-US" sz="3200" b="1" dirty="0" smtClean="0">
                <a:solidFill>
                  <a:srgbClr val="C00000"/>
                </a:solidFill>
              </a:rPr>
              <a:t>的一个可能的通道</a:t>
            </a:r>
            <a:endParaRPr lang="zh-CN" altLang="en-US" sz="3200" b="1" dirty="0">
              <a:solidFill>
                <a:srgbClr val="C00000"/>
              </a:solidFill>
            </a:endParaRPr>
          </a:p>
        </p:txBody>
      </p:sp>
      <p:sp>
        <p:nvSpPr>
          <p:cNvPr id="8" name="灯片编号占位符 7"/>
          <p:cNvSpPr>
            <a:spLocks noGrp="1"/>
          </p:cNvSpPr>
          <p:nvPr>
            <p:ph type="sldNum" sz="quarter" idx="4294967295"/>
          </p:nvPr>
        </p:nvSpPr>
        <p:spPr>
          <a:xfrm>
            <a:off x="6553200" y="6356350"/>
            <a:ext cx="2133600" cy="365125"/>
          </a:xfrm>
          <a:prstGeom prst="rect">
            <a:avLst/>
          </a:prstGeom>
        </p:spPr>
        <p:txBody>
          <a:bodyPr/>
          <a:lstStyle/>
          <a:p>
            <a:fld id="{0A5276BE-B8C4-4399-BEE9-C19C59FEDAF5}"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9272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48CD703-D76F-46F3-86E4-33FD63C1808C}"/>
              </a:ext>
            </a:extLst>
          </p:cNvPr>
          <p:cNvSpPr txBox="1">
            <a:spLocks noGrp="1"/>
          </p:cNvSpPr>
          <p:nvPr/>
        </p:nvSpPr>
        <p:spPr>
          <a:xfrm>
            <a:off x="6555842" y="6247611"/>
            <a:ext cx="2130093" cy="472846"/>
          </a:xfrm>
          <a:prstGeom prst="rect">
            <a:avLst/>
          </a:prstGeom>
          <a:noFill/>
          <a:ln/>
        </p:spPr>
        <p:txBody>
          <a:bodyPr lIns="0" tIns="0" rIns="0" bIns="0" anchorCtr="0">
            <a:noAutofit/>
          </a:bodyPr>
          <a:lstStyle/>
          <a:p>
            <a:pPr algn="r" defTabSz="829452" hangingPunct="0">
              <a:defRPr/>
            </a:pPr>
            <a:fld id="{D7148C09-417F-4755-9AEB-04E9B23FA8A3}" type="slidenum">
              <a:rPr lang="x-none" sz="1270">
                <a:latin typeface="Times New Roman" pitchFamily="18"/>
                <a:ea typeface="Arial Unicode MS" pitchFamily="2"/>
                <a:cs typeface="Tahoma" pitchFamily="2"/>
              </a:rPr>
              <a:pPr algn="r" defTabSz="829452" hangingPunct="0">
                <a:defRPr/>
              </a:pPr>
              <a:t>41</a:t>
            </a:fld>
            <a:endParaRPr lang="x-none" sz="1270" dirty="0">
              <a:latin typeface="Times New Roman" pitchFamily="18"/>
              <a:ea typeface="Arial Unicode MS" pitchFamily="2"/>
              <a:cs typeface="Tahoma" pitchFamily="2"/>
            </a:endParaRPr>
          </a:p>
        </p:txBody>
      </p:sp>
      <p:pic>
        <p:nvPicPr>
          <p:cNvPr id="2" name="Picture 1">
            <a:extLst>
              <a:ext uri="{FF2B5EF4-FFF2-40B4-BE49-F238E27FC236}">
                <a16:creationId xmlns="" xmlns:a16="http://schemas.microsoft.com/office/drawing/2014/main" id="{A46D71D9-3089-4CCC-9177-9E7BA4B32BF2}"/>
              </a:ext>
            </a:extLst>
          </p:cNvPr>
          <p:cNvPicPr>
            <a:picLocks noChangeAspect="1"/>
          </p:cNvPicPr>
          <p:nvPr/>
        </p:nvPicPr>
        <p:blipFill>
          <a:blip r:embed="rId3" cstate="print">
            <a:lum/>
            <a:alphaModFix/>
          </a:blip>
          <a:srcRect/>
          <a:stretch>
            <a:fillRect/>
          </a:stretch>
        </p:blipFill>
        <p:spPr>
          <a:xfrm>
            <a:off x="455901" y="870927"/>
            <a:ext cx="7857358" cy="5431054"/>
          </a:xfrm>
          <a:prstGeom prst="rect">
            <a:avLst/>
          </a:prstGeom>
          <a:noFill/>
          <a:ln>
            <a:noFill/>
          </a:ln>
        </p:spPr>
      </p:pic>
      <p:sp>
        <p:nvSpPr>
          <p:cNvPr id="3" name="TextBox 2">
            <a:extLst>
              <a:ext uri="{FF2B5EF4-FFF2-40B4-BE49-F238E27FC236}">
                <a16:creationId xmlns="" xmlns:a16="http://schemas.microsoft.com/office/drawing/2014/main" id="{47B13EAA-BDBE-4012-9F4E-893D1136DB79}"/>
              </a:ext>
            </a:extLst>
          </p:cNvPr>
          <p:cNvSpPr txBox="1"/>
          <p:nvPr/>
        </p:nvSpPr>
        <p:spPr>
          <a:xfrm>
            <a:off x="1396986" y="6277327"/>
            <a:ext cx="816331" cy="457025"/>
          </a:xfrm>
          <a:prstGeom prst="rect">
            <a:avLst/>
          </a:prstGeom>
          <a:noFill/>
          <a:ln>
            <a:noFill/>
          </a:ln>
        </p:spPr>
        <p:txBody>
          <a:bodyPr vert="horz" wrap="none" lIns="81638" tIns="40819" rIns="81638" bIns="40819" anchorCtr="0" compatLnSpc="0">
            <a:spAutoFit/>
          </a:bodyPr>
          <a:lstStyle/>
          <a:p>
            <a:pPr hangingPunct="0"/>
            <a:r>
              <a:rPr lang="x-none" sz="2540" b="1">
                <a:solidFill>
                  <a:srgbClr val="FF0000"/>
                </a:solidFill>
                <a:latin typeface="Arial" pitchFamily="18"/>
                <a:ea typeface="SimSun" pitchFamily="2"/>
                <a:cs typeface="Lucida Sans" pitchFamily="2"/>
              </a:rPr>
              <a:t>TPC</a:t>
            </a:r>
          </a:p>
        </p:txBody>
      </p:sp>
      <p:sp>
        <p:nvSpPr>
          <p:cNvPr id="7" name="Footer Placeholder 6"/>
          <p:cNvSpPr>
            <a:spLocks noGrp="1"/>
          </p:cNvSpPr>
          <p:nvPr>
            <p:ph type="ftr" sz="quarter" idx="5"/>
          </p:nvPr>
        </p:nvSpPr>
        <p:spPr/>
        <p:txBody>
          <a:bodyPr/>
          <a:lstStyle/>
          <a:p>
            <a:r>
              <a:rPr lang="en-US" smtClean="0"/>
              <a:t>X. C. Lou       April 22， 2019</a:t>
            </a:r>
            <a:endParaRPr lang="de-DE"/>
          </a:p>
        </p:txBody>
      </p:sp>
      <p:sp>
        <p:nvSpPr>
          <p:cNvPr id="8" name="Slide Number Placeholder 7"/>
          <p:cNvSpPr>
            <a:spLocks noGrp="1"/>
          </p:cNvSpPr>
          <p:nvPr>
            <p:ph type="sldNum" sz="quarter" idx="7"/>
          </p:nvPr>
        </p:nvSpPr>
        <p:spPr/>
        <p:txBody>
          <a:bodyPr/>
          <a:lstStyle/>
          <a:p>
            <a:fld id="{B6F15528-21DE-4FAA-801E-634DDDAF4B2B}" type="slidenum">
              <a:rPr lang="uk-UA" smtClean="0"/>
              <a:pPr/>
              <a:t>41</a:t>
            </a:fld>
            <a:endParaRPr lang="uk-UA"/>
          </a:p>
        </p:txBody>
      </p:sp>
      <p:sp>
        <p:nvSpPr>
          <p:cNvPr id="10" name="TextBox 9"/>
          <p:cNvSpPr txBox="1"/>
          <p:nvPr/>
        </p:nvSpPr>
        <p:spPr>
          <a:xfrm>
            <a:off x="2411760" y="-14646"/>
            <a:ext cx="5040560" cy="664862"/>
          </a:xfrm>
          <a:prstGeom prst="rect">
            <a:avLst/>
          </a:prstGeom>
          <a:noFill/>
        </p:spPr>
        <p:txBody>
          <a:bodyPr wrap="square" rtlCol="0">
            <a:spAutoFit/>
          </a:bodyPr>
          <a:lstStyle/>
          <a:p>
            <a:pPr lvl="2">
              <a:lnSpc>
                <a:spcPct val="150000"/>
              </a:lnSpc>
            </a:pPr>
            <a:r>
              <a:rPr lang="en-US" altLang="zh-CN" sz="2800" b="1" dirty="0" smtClean="0">
                <a:solidFill>
                  <a:srgbClr val="7030A0"/>
                </a:solidFill>
              </a:rPr>
              <a:t>CEPC</a:t>
            </a:r>
            <a:r>
              <a:rPr lang="zh-CN" altLang="en-US" sz="2800" b="1" dirty="0" smtClean="0">
                <a:solidFill>
                  <a:srgbClr val="7030A0"/>
                </a:solidFill>
              </a:rPr>
              <a:t>探测器</a:t>
            </a:r>
            <a:endParaRPr lang="en-US" altLang="zh-CN" sz="2800" b="1" dirty="0" smtClean="0">
              <a:solidFill>
                <a:srgbClr val="7030A0"/>
              </a:solidFill>
            </a:endParaRPr>
          </a:p>
        </p:txBody>
      </p:sp>
      <p:sp>
        <p:nvSpPr>
          <p:cNvPr id="11" name="TextBox 10"/>
          <p:cNvSpPr txBox="1"/>
          <p:nvPr/>
        </p:nvSpPr>
        <p:spPr>
          <a:xfrm>
            <a:off x="286814" y="122205"/>
            <a:ext cx="2236510" cy="584775"/>
          </a:xfrm>
          <a:prstGeom prst="rect">
            <a:avLst/>
          </a:prstGeom>
          <a:noFill/>
        </p:spPr>
        <p:txBody>
          <a:bodyPr wrap="none" rtlCol="0">
            <a:spAutoFit/>
          </a:bodyPr>
          <a:lstStyle/>
          <a:p>
            <a:r>
              <a:rPr lang="zh-CN" altLang="en-US" sz="3200" b="1" smtClean="0">
                <a:solidFill>
                  <a:srgbClr val="000099"/>
                </a:solidFill>
              </a:rPr>
              <a:t>技术研发：</a:t>
            </a:r>
            <a:endParaRPr lang="zh-CN" altLang="en-US" sz="3200" b="1" dirty="0">
              <a:solidFill>
                <a:srgbClr val="000099"/>
              </a:solidFill>
            </a:endParaRPr>
          </a:p>
        </p:txBody>
      </p:sp>
    </p:spTree>
    <p:extLst>
      <p:ext uri="{BB962C8B-B14F-4D97-AF65-F5344CB8AC3E}">
        <p14:creationId xmlns:p14="http://schemas.microsoft.com/office/powerpoint/2010/main" val="4971765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4B527C2-9AD5-4A6C-84ED-5896C9FDEACC}"/>
              </a:ext>
            </a:extLst>
          </p:cNvPr>
          <p:cNvPicPr>
            <a:picLocks noChangeAspect="1"/>
          </p:cNvPicPr>
          <p:nvPr/>
        </p:nvPicPr>
        <p:blipFill>
          <a:blip r:embed="rId3" cstate="print">
            <a:lum/>
            <a:alphaModFix/>
          </a:blip>
          <a:srcRect/>
          <a:stretch>
            <a:fillRect/>
          </a:stretch>
        </p:blipFill>
        <p:spPr>
          <a:xfrm>
            <a:off x="4583238" y="3478038"/>
            <a:ext cx="4320480" cy="2715203"/>
          </a:xfrm>
          <a:prstGeom prst="rect">
            <a:avLst/>
          </a:prstGeom>
          <a:noFill/>
          <a:ln>
            <a:noFill/>
          </a:ln>
        </p:spPr>
      </p:pic>
      <p:sp>
        <p:nvSpPr>
          <p:cNvPr id="6" name="Slide Number Placeholder 3">
            <a:extLst>
              <a:ext uri="{FF2B5EF4-FFF2-40B4-BE49-F238E27FC236}">
                <a16:creationId xmlns="" xmlns:a16="http://schemas.microsoft.com/office/drawing/2014/main" id="{4A9D8DF9-E10E-4574-8184-8570C39E7493}"/>
              </a:ext>
            </a:extLst>
          </p:cNvPr>
          <p:cNvSpPr txBox="1">
            <a:spLocks noGrp="1"/>
          </p:cNvSpPr>
          <p:nvPr/>
        </p:nvSpPr>
        <p:spPr>
          <a:xfrm>
            <a:off x="6555842" y="6247611"/>
            <a:ext cx="2130093" cy="472846"/>
          </a:xfrm>
          <a:prstGeom prst="rect">
            <a:avLst/>
          </a:prstGeom>
          <a:noFill/>
          <a:ln/>
        </p:spPr>
        <p:txBody>
          <a:bodyPr lIns="0" tIns="0" rIns="0" bIns="0" anchorCtr="0">
            <a:noAutofit/>
          </a:bodyPr>
          <a:lstStyle/>
          <a:p>
            <a:pPr algn="r" defTabSz="829452" hangingPunct="0">
              <a:defRPr/>
            </a:pPr>
            <a:fld id="{33EB0320-4417-4269-8128-DB0A4DD1F49A}" type="slidenum">
              <a:rPr lang="x-none" sz="1270">
                <a:latin typeface="Times New Roman" pitchFamily="18"/>
                <a:ea typeface="Arial Unicode MS" pitchFamily="2"/>
                <a:cs typeface="Tahoma" pitchFamily="2"/>
              </a:rPr>
              <a:pPr algn="r" defTabSz="829452" hangingPunct="0">
                <a:defRPr/>
              </a:pPr>
              <a:t>42</a:t>
            </a:fld>
            <a:endParaRPr lang="x-none" sz="1270">
              <a:latin typeface="Times New Roman" pitchFamily="18"/>
              <a:ea typeface="Arial Unicode MS" pitchFamily="2"/>
              <a:cs typeface="Tahoma" pitchFamily="2"/>
            </a:endParaRPr>
          </a:p>
        </p:txBody>
      </p:sp>
      <p:sp>
        <p:nvSpPr>
          <p:cNvPr id="3" name="Text Placeholder 2">
            <a:extLst>
              <a:ext uri="{FF2B5EF4-FFF2-40B4-BE49-F238E27FC236}">
                <a16:creationId xmlns="" xmlns:a16="http://schemas.microsoft.com/office/drawing/2014/main" id="{C185E86A-FA34-4490-ACB7-32EDC3B89B75}"/>
              </a:ext>
            </a:extLst>
          </p:cNvPr>
          <p:cNvSpPr txBox="1">
            <a:spLocks noGrp="1"/>
          </p:cNvSpPr>
          <p:nvPr>
            <p:ph type="body" idx="4294967295"/>
          </p:nvPr>
        </p:nvSpPr>
        <p:spPr>
          <a:xfrm>
            <a:off x="107504" y="833978"/>
            <a:ext cx="3855916" cy="4241930"/>
          </a:xfrm>
        </p:spPr>
        <p:txBody>
          <a:bodyPr>
            <a:normAutofit fontScale="92500" lnSpcReduction="10000"/>
          </a:bodyPr>
          <a:lstStyle/>
          <a:p>
            <a:pPr lvl="0">
              <a:buSzPct val="45000"/>
              <a:buFont typeface="StarSymbol"/>
              <a:buChar char="●"/>
            </a:pPr>
            <a:r>
              <a:rPr lang="x-none" sz="1814" dirty="0"/>
              <a:t>IHEP applied to officially join the ILD collaboration. Team composed of 15 staffs and 3 PostDocs</a:t>
            </a:r>
          </a:p>
          <a:p>
            <a:pPr lvl="0">
              <a:buSzPct val="45000"/>
              <a:buFont typeface="StarSymbol"/>
              <a:buChar char="●"/>
            </a:pPr>
            <a:r>
              <a:rPr lang="x-none" sz="1814" dirty="0"/>
              <a:t>Preparing the CEPC input for the European strategy for Particle physics</a:t>
            </a:r>
          </a:p>
          <a:p>
            <a:pPr lvl="0">
              <a:buSzPct val="45000"/>
              <a:buFont typeface="StarSymbol"/>
              <a:buChar char="●"/>
            </a:pPr>
            <a:r>
              <a:rPr lang="x-none" sz="1814" dirty="0"/>
              <a:t>MoU and collaborations with multiple international institutes</a:t>
            </a:r>
          </a:p>
          <a:p>
            <a:pPr lvl="0">
              <a:buSzPct val="45000"/>
              <a:buFont typeface="StarSymbol"/>
              <a:buChar char="●"/>
            </a:pPr>
            <a:r>
              <a:rPr lang="x-none" sz="1814" dirty="0"/>
              <a:t>The International CEPC workshops</a:t>
            </a:r>
          </a:p>
          <a:p>
            <a:pPr lvl="1" hangingPunct="0">
              <a:spcAft>
                <a:spcPts val="1285"/>
              </a:spcAft>
              <a:buSzPct val="75000"/>
              <a:buFont typeface="StarSymbol"/>
              <a:buChar char="–"/>
            </a:pPr>
            <a:r>
              <a:rPr lang="x-none" sz="1814" dirty="0">
                <a:latin typeface="Arial" pitchFamily="18"/>
                <a:ea typeface="SimSun" pitchFamily="2"/>
              </a:rPr>
              <a:t>2018.4 Rome</a:t>
            </a:r>
          </a:p>
          <a:p>
            <a:pPr lvl="1" hangingPunct="0">
              <a:spcAft>
                <a:spcPts val="1285"/>
              </a:spcAft>
              <a:buSzPct val="75000"/>
              <a:buFont typeface="StarSymbol"/>
              <a:buChar char="–"/>
            </a:pPr>
            <a:r>
              <a:rPr lang="x-none" sz="1814" dirty="0">
                <a:latin typeface="Arial" pitchFamily="18"/>
                <a:ea typeface="SimSun" pitchFamily="2"/>
              </a:rPr>
              <a:t>2018.11 Beijing</a:t>
            </a:r>
          </a:p>
          <a:p>
            <a:pPr lvl="1" hangingPunct="0">
              <a:spcAft>
                <a:spcPts val="1285"/>
              </a:spcAft>
              <a:buSzPct val="75000"/>
              <a:buFont typeface="StarSymbol"/>
              <a:buChar char="–"/>
            </a:pPr>
            <a:r>
              <a:rPr lang="x-none" sz="1814" dirty="0">
                <a:latin typeface="Arial" pitchFamily="18"/>
                <a:ea typeface="SimSun" pitchFamily="2"/>
              </a:rPr>
              <a:t>2019.4 Oxford, </a:t>
            </a:r>
            <a:r>
              <a:rPr lang="x-none" sz="1814" dirty="0" smtClean="0">
                <a:latin typeface="Arial" pitchFamily="18"/>
                <a:ea typeface="SimSun" pitchFamily="2"/>
              </a:rPr>
              <a:t>London</a:t>
            </a:r>
            <a:endParaRPr lang="en-US" sz="1814" dirty="0" smtClean="0">
              <a:latin typeface="Arial" pitchFamily="18"/>
              <a:ea typeface="SimSun" pitchFamily="2"/>
            </a:endParaRPr>
          </a:p>
          <a:p>
            <a:pPr lvl="1" hangingPunct="0">
              <a:spcAft>
                <a:spcPts val="1285"/>
              </a:spcAft>
              <a:buSzPct val="75000"/>
              <a:buFont typeface="StarSymbol"/>
              <a:buChar char="–"/>
            </a:pPr>
            <a:r>
              <a:rPr lang="en-US" sz="1814" dirty="0" smtClean="0">
                <a:latin typeface="Arial" pitchFamily="18"/>
                <a:ea typeface="SimSun" pitchFamily="2"/>
              </a:rPr>
              <a:t>2020.4 </a:t>
            </a:r>
            <a:r>
              <a:rPr lang="en-US" sz="1814" dirty="0" err="1" smtClean="0">
                <a:latin typeface="Arial" pitchFamily="18"/>
                <a:ea typeface="SimSun" pitchFamily="2"/>
              </a:rPr>
              <a:t>Marselle</a:t>
            </a:r>
            <a:r>
              <a:rPr lang="en-US" sz="1814" dirty="0" smtClean="0">
                <a:latin typeface="Arial" pitchFamily="18"/>
                <a:ea typeface="SimSun" pitchFamily="2"/>
              </a:rPr>
              <a:t>, France</a:t>
            </a:r>
          </a:p>
          <a:p>
            <a:pPr lvl="1" hangingPunct="0">
              <a:spcAft>
                <a:spcPts val="1285"/>
              </a:spcAft>
              <a:buSzPct val="75000"/>
              <a:buFont typeface="StarSymbol"/>
              <a:buChar char="–"/>
            </a:pPr>
            <a:r>
              <a:rPr lang="en-US" sz="1814" dirty="0" smtClean="0">
                <a:latin typeface="Arial" pitchFamily="18"/>
                <a:ea typeface="SimSun" pitchFamily="2"/>
              </a:rPr>
              <a:t>2021.4 TBD</a:t>
            </a:r>
            <a:endParaRPr lang="x-none" sz="1814" dirty="0">
              <a:latin typeface="Arial" pitchFamily="18"/>
              <a:ea typeface="SimSun" pitchFamily="2"/>
            </a:endParaRPr>
          </a:p>
        </p:txBody>
      </p:sp>
      <p:pic>
        <p:nvPicPr>
          <p:cNvPr id="4" name="Picture 3">
            <a:extLst>
              <a:ext uri="{FF2B5EF4-FFF2-40B4-BE49-F238E27FC236}">
                <a16:creationId xmlns="" xmlns:a16="http://schemas.microsoft.com/office/drawing/2014/main" id="{FA493678-B193-4AAE-85CE-F0C94CE502A2}"/>
              </a:ext>
            </a:extLst>
          </p:cNvPr>
          <p:cNvPicPr>
            <a:picLocks noChangeAspect="1"/>
          </p:cNvPicPr>
          <p:nvPr/>
        </p:nvPicPr>
        <p:blipFill>
          <a:blip r:embed="rId4" cstate="print">
            <a:lum/>
            <a:alphaModFix/>
          </a:blip>
          <a:srcRect/>
          <a:stretch>
            <a:fillRect/>
          </a:stretch>
        </p:blipFill>
        <p:spPr>
          <a:xfrm>
            <a:off x="4345387" y="874866"/>
            <a:ext cx="4415625" cy="2297288"/>
          </a:xfrm>
          <a:prstGeom prst="rect">
            <a:avLst/>
          </a:prstGeom>
          <a:noFill/>
          <a:ln>
            <a:noFill/>
          </a:ln>
        </p:spPr>
      </p:pic>
      <p:sp>
        <p:nvSpPr>
          <p:cNvPr id="9" name="Footer Placeholder 8"/>
          <p:cNvSpPr>
            <a:spLocks noGrp="1"/>
          </p:cNvSpPr>
          <p:nvPr>
            <p:ph type="ftr" sz="quarter" idx="5"/>
          </p:nvPr>
        </p:nvSpPr>
        <p:spPr/>
        <p:txBody>
          <a:bodyPr/>
          <a:lstStyle/>
          <a:p>
            <a:r>
              <a:rPr lang="en-US" smtClean="0"/>
              <a:t>X. C. Lou       April 22， 2019</a:t>
            </a:r>
            <a:endParaRPr lang="de-DE"/>
          </a:p>
        </p:txBody>
      </p:sp>
      <p:sp>
        <p:nvSpPr>
          <p:cNvPr id="10" name="Slide Number Placeholder 9"/>
          <p:cNvSpPr>
            <a:spLocks noGrp="1"/>
          </p:cNvSpPr>
          <p:nvPr>
            <p:ph type="sldNum" sz="quarter" idx="7"/>
          </p:nvPr>
        </p:nvSpPr>
        <p:spPr/>
        <p:txBody>
          <a:bodyPr/>
          <a:lstStyle/>
          <a:p>
            <a:fld id="{B6F15528-21DE-4FAA-801E-634DDDAF4B2B}" type="slidenum">
              <a:rPr lang="uk-UA" smtClean="0"/>
              <a:pPr/>
              <a:t>42</a:t>
            </a:fld>
            <a:endParaRPr lang="uk-UA"/>
          </a:p>
        </p:txBody>
      </p:sp>
      <p:sp>
        <p:nvSpPr>
          <p:cNvPr id="13" name="TextBox 12"/>
          <p:cNvSpPr txBox="1"/>
          <p:nvPr/>
        </p:nvSpPr>
        <p:spPr>
          <a:xfrm>
            <a:off x="1859649" y="-27384"/>
            <a:ext cx="7824919" cy="583108"/>
          </a:xfrm>
          <a:prstGeom prst="rect">
            <a:avLst/>
          </a:prstGeom>
          <a:noFill/>
        </p:spPr>
        <p:txBody>
          <a:bodyPr wrap="square" rtlCol="0">
            <a:spAutoFit/>
          </a:bodyPr>
          <a:lstStyle/>
          <a:p>
            <a:pPr lvl="2">
              <a:lnSpc>
                <a:spcPct val="150000"/>
              </a:lnSpc>
            </a:pPr>
            <a:r>
              <a:rPr lang="en-US" altLang="zh-CN" sz="2400" b="1" dirty="0" smtClean="0">
                <a:solidFill>
                  <a:srgbClr val="7030A0"/>
                </a:solidFill>
              </a:rPr>
              <a:t>CEPC</a:t>
            </a:r>
            <a:r>
              <a:rPr lang="zh-CN" altLang="en-US" sz="2400" b="1" dirty="0" smtClean="0">
                <a:solidFill>
                  <a:srgbClr val="7030A0"/>
                </a:solidFill>
              </a:rPr>
              <a:t>与</a:t>
            </a:r>
            <a:r>
              <a:rPr lang="en-US" altLang="zh-CN" sz="2400" b="1" dirty="0" smtClean="0">
                <a:solidFill>
                  <a:srgbClr val="7030A0"/>
                </a:solidFill>
              </a:rPr>
              <a:t>ILD</a:t>
            </a:r>
            <a:r>
              <a:rPr lang="zh-CN" altLang="en-US" sz="2400" b="1" dirty="0" smtClean="0">
                <a:solidFill>
                  <a:srgbClr val="7030A0"/>
                </a:solidFill>
              </a:rPr>
              <a:t> </a:t>
            </a:r>
            <a:r>
              <a:rPr lang="en-US" altLang="zh-CN" sz="2400" b="1" dirty="0" err="1" smtClean="0">
                <a:solidFill>
                  <a:srgbClr val="7030A0"/>
                </a:solidFill>
              </a:rPr>
              <a:t>etc</a:t>
            </a:r>
            <a:r>
              <a:rPr lang="zh-CN" altLang="en-US" sz="2400" b="1" dirty="0" smtClean="0">
                <a:solidFill>
                  <a:srgbClr val="7030A0"/>
                </a:solidFill>
              </a:rPr>
              <a:t> 等在探测器、物理等国际合作</a:t>
            </a:r>
            <a:endParaRPr lang="en-US" altLang="zh-CN" sz="2400" b="1" dirty="0" smtClean="0">
              <a:solidFill>
                <a:srgbClr val="7030A0"/>
              </a:solidFill>
            </a:endParaRPr>
          </a:p>
        </p:txBody>
      </p:sp>
    </p:spTree>
    <p:extLst>
      <p:ext uri="{BB962C8B-B14F-4D97-AF65-F5344CB8AC3E}">
        <p14:creationId xmlns:p14="http://schemas.microsoft.com/office/powerpoint/2010/main" val="212529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13"/>
            <a:ext cx="4608513" cy="670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190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525" y="406400"/>
            <a:ext cx="4435475" cy="600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1909" name="TextBox 7"/>
          <p:cNvSpPr txBox="1">
            <a:spLocks noChangeArrowheads="1"/>
          </p:cNvSpPr>
          <p:nvPr/>
        </p:nvSpPr>
        <p:spPr bwMode="auto">
          <a:xfrm>
            <a:off x="1935857" y="3962400"/>
            <a:ext cx="4990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ts val="600"/>
              </a:spcBef>
              <a:spcAft>
                <a:spcPct val="0"/>
              </a:spcAft>
              <a:buFontTx/>
              <a:buNone/>
            </a:pPr>
            <a:r>
              <a:rPr lang="en-US" altLang="zh-CN" sz="2000" b="1" dirty="0" smtClean="0">
                <a:solidFill>
                  <a:srgbClr val="3333FF"/>
                </a:solidFill>
              </a:rPr>
              <a:t>http://cepc.ihep.ac.cn/preCDR/volume.html </a:t>
            </a:r>
          </a:p>
        </p:txBody>
      </p:sp>
      <p:sp>
        <p:nvSpPr>
          <p:cNvPr id="2" name="矩形 1"/>
          <p:cNvSpPr/>
          <p:nvPr/>
        </p:nvSpPr>
        <p:spPr>
          <a:xfrm>
            <a:off x="827584" y="1268760"/>
            <a:ext cx="7344816" cy="892552"/>
          </a:xfrm>
          <a:prstGeom prst="rect">
            <a:avLst/>
          </a:prstGeom>
          <a:ln>
            <a:solidFill>
              <a:srgbClr val="C00000"/>
            </a:solidFill>
          </a:ln>
        </p:spPr>
        <p:txBody>
          <a:bodyPr wrap="square">
            <a:spAutoFit/>
          </a:bodyPr>
          <a:lstStyle/>
          <a:p>
            <a:pPr fontAlgn="base">
              <a:spcBef>
                <a:spcPts val="600"/>
              </a:spcBef>
              <a:spcAft>
                <a:spcPct val="0"/>
              </a:spcAft>
            </a:pPr>
            <a:r>
              <a:rPr lang="zh-CN" altLang="en-US" sz="2800" b="1" dirty="0">
                <a:solidFill>
                  <a:srgbClr val="0000CC"/>
                </a:solidFill>
              </a:rPr>
              <a:t>初步概念</a:t>
            </a:r>
            <a:r>
              <a:rPr lang="zh-CN" altLang="en-US" sz="2800" b="1" dirty="0" smtClean="0">
                <a:solidFill>
                  <a:srgbClr val="0000CC"/>
                </a:solidFill>
              </a:rPr>
              <a:t>设计</a:t>
            </a:r>
            <a:r>
              <a:rPr lang="zh-CN" altLang="en-US" sz="2800" b="1" dirty="0">
                <a:solidFill>
                  <a:srgbClr val="C00000"/>
                </a:solidFill>
              </a:rPr>
              <a:t> </a:t>
            </a:r>
            <a:r>
              <a:rPr lang="zh-CN" altLang="en-US" sz="2400" b="1" dirty="0" smtClean="0">
                <a:solidFill>
                  <a:srgbClr val="C00000"/>
                </a:solidFill>
              </a:rPr>
              <a:t>涵盖</a:t>
            </a:r>
            <a:r>
              <a:rPr lang="zh-CN" altLang="en-US" sz="2400" b="1" dirty="0">
                <a:solidFill>
                  <a:srgbClr val="C00000"/>
                </a:solidFill>
              </a:rPr>
              <a:t>科学目标、加速器和</a:t>
            </a:r>
            <a:r>
              <a:rPr lang="zh-CN" altLang="en-US" sz="2400" b="1" dirty="0" smtClean="0">
                <a:solidFill>
                  <a:srgbClr val="C00000"/>
                </a:solidFill>
              </a:rPr>
              <a:t>探测器、</a:t>
            </a:r>
            <a:r>
              <a:rPr lang="zh-CN" altLang="en-US" sz="2400" b="1" dirty="0">
                <a:solidFill>
                  <a:srgbClr val="C00000"/>
                </a:solidFill>
              </a:rPr>
              <a:t>初步</a:t>
            </a:r>
            <a:r>
              <a:rPr lang="zh-CN" altLang="en-US" sz="2400" b="1" dirty="0" smtClean="0">
                <a:solidFill>
                  <a:srgbClr val="C00000"/>
                </a:solidFill>
              </a:rPr>
              <a:t>地质调查、需求分析和隧道及辅助设施</a:t>
            </a:r>
            <a:endParaRPr lang="en-US" altLang="zh-CN" sz="2400" b="1" dirty="0">
              <a:solidFill>
                <a:srgbClr val="C00000"/>
              </a:solidFill>
            </a:endParaRPr>
          </a:p>
        </p:txBody>
      </p:sp>
      <p:sp>
        <p:nvSpPr>
          <p:cNvPr id="7" name="TextBox 7"/>
          <p:cNvSpPr txBox="1"/>
          <p:nvPr/>
        </p:nvSpPr>
        <p:spPr>
          <a:xfrm>
            <a:off x="667013" y="4724400"/>
            <a:ext cx="3327648" cy="646331"/>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403 pages, </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19 </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个国家</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地区</a:t>
            </a:r>
            <a:endPar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480 authors</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8"/>
          <p:cNvSpPr txBox="1"/>
          <p:nvPr/>
        </p:nvSpPr>
        <p:spPr>
          <a:xfrm>
            <a:off x="5261018" y="4713298"/>
            <a:ext cx="3234208" cy="646331"/>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328 pages, </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13</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个国家</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地区</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300 authors</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文本框 2"/>
          <p:cNvSpPr txBox="1"/>
          <p:nvPr/>
        </p:nvSpPr>
        <p:spPr>
          <a:xfrm>
            <a:off x="2411760" y="5589240"/>
            <a:ext cx="4801314" cy="707886"/>
          </a:xfrm>
          <a:prstGeom prst="rect">
            <a:avLst/>
          </a:prstGeom>
          <a:solidFill>
            <a:schemeClr val="accent3">
              <a:lumMod val="40000"/>
              <a:lumOff val="60000"/>
            </a:schemeClr>
          </a:solidFill>
        </p:spPr>
        <p:txBody>
          <a:bodyPr wrap="none" rtlCol="0">
            <a:spAutoFit/>
          </a:bodyPr>
          <a:lstStyle/>
          <a:p>
            <a:r>
              <a:rPr lang="zh-CN" altLang="en-US" sz="4000" b="1" dirty="0" smtClean="0">
                <a:solidFill>
                  <a:srgbClr val="7030A0"/>
                </a:solidFill>
              </a:rPr>
              <a:t>没有不可逾越的障碍</a:t>
            </a:r>
            <a:endParaRPr lang="zh-CN" altLang="en-US" sz="4000" b="1" dirty="0">
              <a:solidFill>
                <a:srgbClr val="7030A0"/>
              </a:solidFill>
            </a:endParaRPr>
          </a:p>
        </p:txBody>
      </p:sp>
    </p:spTree>
    <p:extLst>
      <p:ext uri="{BB962C8B-B14F-4D97-AF65-F5344CB8AC3E}">
        <p14:creationId xmlns:p14="http://schemas.microsoft.com/office/powerpoint/2010/main" val="262347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484784"/>
            <a:ext cx="8208912" cy="2123658"/>
          </a:xfrm>
          <a:prstGeom prst="rect">
            <a:avLst/>
          </a:prstGeom>
        </p:spPr>
        <p:txBody>
          <a:bodyPr wrap="square">
            <a:spAutoFit/>
          </a:bodyPr>
          <a:lstStyle/>
          <a:p>
            <a:pPr algn="ctr"/>
            <a:r>
              <a:rPr lang="zh-CN" altLang="en-US" sz="4400" b="1" dirty="0">
                <a:solidFill>
                  <a:srgbClr val="0000FF"/>
                </a:solidFill>
                <a:latin typeface="Times New Roman" pitchFamily="18" charset="0"/>
                <a:cs typeface="Times New Roman" pitchFamily="18" charset="0"/>
              </a:rPr>
              <a:t>环形正负电子对撞机（</a:t>
            </a:r>
            <a:r>
              <a:rPr lang="en-US" altLang="zh-CN" sz="4400" b="1" dirty="0">
                <a:solidFill>
                  <a:srgbClr val="0000FF"/>
                </a:solidFill>
                <a:latin typeface="Times New Roman" pitchFamily="18" charset="0"/>
                <a:cs typeface="Times New Roman" pitchFamily="18" charset="0"/>
              </a:rPr>
              <a:t>CEPC</a:t>
            </a:r>
            <a:r>
              <a:rPr lang="zh-CN" altLang="en-US" sz="4400" b="1" dirty="0" smtClean="0">
                <a:solidFill>
                  <a:srgbClr val="0000FF"/>
                </a:solidFill>
                <a:latin typeface="Times New Roman" pitchFamily="18" charset="0"/>
                <a:cs typeface="Times New Roman" pitchFamily="18" charset="0"/>
              </a:rPr>
              <a:t>）</a:t>
            </a:r>
            <a:endParaRPr lang="en-US" altLang="zh-CN" sz="4400" b="1" dirty="0" smtClean="0">
              <a:solidFill>
                <a:srgbClr val="0000FF"/>
              </a:solidFill>
              <a:latin typeface="Times New Roman" pitchFamily="18" charset="0"/>
              <a:cs typeface="Times New Roman" pitchFamily="18" charset="0"/>
            </a:endParaRPr>
          </a:p>
          <a:p>
            <a:pPr algn="ctr"/>
            <a:endParaRPr lang="en-US" altLang="zh-CN" sz="4400" b="1" dirty="0">
              <a:solidFill>
                <a:srgbClr val="C00000"/>
              </a:solidFill>
              <a:latin typeface="Times New Roman" pitchFamily="18" charset="0"/>
              <a:cs typeface="Times New Roman" pitchFamily="18" charset="0"/>
            </a:endParaRPr>
          </a:p>
          <a:p>
            <a:pPr algn="ctr"/>
            <a:r>
              <a:rPr lang="zh-CN" altLang="en-US" sz="4400" b="1" dirty="0" smtClean="0">
                <a:solidFill>
                  <a:srgbClr val="C00000"/>
                </a:solidFill>
                <a:latin typeface="Times New Roman" pitchFamily="18" charset="0"/>
                <a:cs typeface="Times New Roman" pitchFamily="18" charset="0"/>
              </a:rPr>
              <a:t>概念设计</a:t>
            </a:r>
            <a:r>
              <a:rPr lang="zh-CN" altLang="en-US" sz="4400" b="1" dirty="0" smtClean="0">
                <a:solidFill>
                  <a:srgbClr val="C00000"/>
                </a:solidFill>
                <a:latin typeface="Times New Roman" pitchFamily="18" charset="0"/>
                <a:cs typeface="Times New Roman" pitchFamily="18" charset="0"/>
              </a:rPr>
              <a:t>报告（</a:t>
            </a:r>
            <a:r>
              <a:rPr lang="en-US" altLang="zh-CN" sz="4400" b="1" dirty="0" smtClean="0">
                <a:solidFill>
                  <a:srgbClr val="C00000"/>
                </a:solidFill>
                <a:latin typeface="Times New Roman" pitchFamily="18" charset="0"/>
                <a:cs typeface="Times New Roman" pitchFamily="18" charset="0"/>
              </a:rPr>
              <a:t>CDR</a:t>
            </a:r>
            <a:r>
              <a:rPr lang="zh-CN" altLang="en-US" sz="4400" b="1" dirty="0" smtClean="0">
                <a:solidFill>
                  <a:srgbClr val="C00000"/>
                </a:solidFill>
                <a:latin typeface="Times New Roman" pitchFamily="18" charset="0"/>
                <a:cs typeface="Times New Roman" pitchFamily="18" charset="0"/>
              </a:rPr>
              <a:t>）完成</a:t>
            </a:r>
            <a:endParaRPr lang="en-US" altLang="zh-CN" sz="4400" b="1" dirty="0" smtClea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6063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4294967295"/>
          </p:nvPr>
        </p:nvSpPr>
        <p:spPr>
          <a:xfrm>
            <a:off x="3124200" y="6356350"/>
            <a:ext cx="2895600" cy="365125"/>
          </a:xfrm>
          <a:prstGeom prst="rect">
            <a:avLst/>
          </a:prstGeom>
        </p:spPr>
        <p:txBody>
          <a:bodyPr/>
          <a:lstStyle/>
          <a:p>
            <a:r>
              <a:rPr lang="en-US" smtClean="0"/>
              <a:t>X. C. Lou       April 22， 2019</a:t>
            </a:r>
            <a:endParaRPr lang="en-US" dirty="0"/>
          </a:p>
        </p:txBody>
      </p:sp>
      <p:sp>
        <p:nvSpPr>
          <p:cNvPr id="4" name="TextBox 3"/>
          <p:cNvSpPr txBox="1"/>
          <p:nvPr/>
        </p:nvSpPr>
        <p:spPr>
          <a:xfrm>
            <a:off x="762000" y="533400"/>
            <a:ext cx="7821757" cy="400110"/>
          </a:xfrm>
          <a:prstGeom prst="rect">
            <a:avLst/>
          </a:prstGeom>
          <a:noFill/>
        </p:spPr>
        <p:txBody>
          <a:bodyPr wrap="none" rtlCol="0">
            <a:spAutoFit/>
          </a:bodyPr>
          <a:lstStyle/>
          <a:p>
            <a:r>
              <a:rPr lang="en-US" altLang="zh-CN" sz="2000" b="1" dirty="0" smtClean="0">
                <a:solidFill>
                  <a:srgbClr val="0000FF"/>
                </a:solidFill>
              </a:rPr>
              <a:t>CDR Volumes 1 (Accelerator) and 2 (Physics-Detector) , are published </a:t>
            </a:r>
            <a:endParaRPr lang="zh-CN" altLang="en-US" sz="2000" b="1" dirty="0">
              <a:solidFill>
                <a:srgbClr val="0000FF"/>
              </a:solidFill>
            </a:endParaRPr>
          </a:p>
        </p:txBody>
      </p:sp>
      <p:sp>
        <p:nvSpPr>
          <p:cNvPr id="5" name="灯片编号占位符 4"/>
          <p:cNvSpPr>
            <a:spLocks noGrp="1"/>
          </p:cNvSpPr>
          <p:nvPr>
            <p:ph type="sldNum" sz="quarter" idx="4294967295"/>
          </p:nvPr>
        </p:nvSpPr>
        <p:spPr>
          <a:xfrm>
            <a:off x="6553200" y="6356350"/>
            <a:ext cx="2133600" cy="365125"/>
          </a:xfrm>
          <a:prstGeom prst="rect">
            <a:avLst/>
          </a:prstGeom>
        </p:spPr>
        <p:txBody>
          <a:bodyPr/>
          <a:lstStyle/>
          <a:p>
            <a:fld id="{0A5276BE-B8C4-4399-BEE9-C19C59FEDAF5}" type="slidenum">
              <a:rPr lang="en-US" smtClean="0"/>
              <a:pPr/>
              <a:t>7</a:t>
            </a:fld>
            <a:endParaRPr lang="en-US" dirty="0"/>
          </a:p>
        </p:txBody>
      </p:sp>
      <p:sp>
        <p:nvSpPr>
          <p:cNvPr id="6" name="矩形 5"/>
          <p:cNvSpPr/>
          <p:nvPr/>
        </p:nvSpPr>
        <p:spPr>
          <a:xfrm>
            <a:off x="2590800" y="990600"/>
            <a:ext cx="3653244" cy="523220"/>
          </a:xfrm>
          <a:prstGeom prst="rect">
            <a:avLst/>
          </a:prstGeom>
        </p:spPr>
        <p:txBody>
          <a:bodyPr wrap="none">
            <a:spAutoFit/>
          </a:bodyPr>
          <a:lstStyle/>
          <a:p>
            <a:r>
              <a:rPr lang="en-US" altLang="zh-CN" sz="2800" b="1" dirty="0" smtClean="0">
                <a:solidFill>
                  <a:srgbClr val="7030A0"/>
                </a:solidFill>
              </a:rPr>
              <a:t>http://cepc.ihep.ac.cn/</a:t>
            </a:r>
            <a:endParaRPr lang="zh-CN" altLang="en-US" sz="2800" b="1" dirty="0">
              <a:solidFill>
                <a:srgbClr val="7030A0"/>
              </a:solidFill>
            </a:endParaRPr>
          </a:p>
        </p:txBody>
      </p:sp>
      <p:pic>
        <p:nvPicPr>
          <p:cNvPr id="31749" name="Picture 5"/>
          <p:cNvPicPr>
            <a:picLocks noChangeAspect="1" noChangeArrowheads="1"/>
          </p:cNvPicPr>
          <p:nvPr/>
        </p:nvPicPr>
        <p:blipFill>
          <a:blip r:embed="rId2" cstate="print"/>
          <a:srcRect/>
          <a:stretch>
            <a:fillRect/>
          </a:stretch>
        </p:blipFill>
        <p:spPr bwMode="auto">
          <a:xfrm>
            <a:off x="685800" y="1524000"/>
            <a:ext cx="4095815" cy="4724400"/>
          </a:xfrm>
          <a:prstGeom prst="rect">
            <a:avLst/>
          </a:prstGeom>
          <a:noFill/>
          <a:ln w="9525">
            <a:noFill/>
            <a:miter lim="800000"/>
            <a:headEnd/>
            <a:tailEnd/>
          </a:ln>
        </p:spPr>
      </p:pic>
      <p:pic>
        <p:nvPicPr>
          <p:cNvPr id="31750" name="Picture 6"/>
          <p:cNvPicPr>
            <a:picLocks noChangeAspect="1" noChangeArrowheads="1"/>
          </p:cNvPicPr>
          <p:nvPr/>
        </p:nvPicPr>
        <p:blipFill>
          <a:blip r:embed="rId3" cstate="print"/>
          <a:srcRect/>
          <a:stretch>
            <a:fillRect/>
          </a:stretch>
        </p:blipFill>
        <p:spPr bwMode="auto">
          <a:xfrm>
            <a:off x="4800600" y="1524000"/>
            <a:ext cx="4040323" cy="47295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43057" y="-423545"/>
            <a:ext cx="8229600" cy="1143000"/>
          </a:xfrm>
        </p:spPr>
        <p:txBody>
          <a:bodyPr>
            <a:normAutofit/>
          </a:bodyPr>
          <a:lstStyle/>
          <a:p>
            <a:r>
              <a:rPr lang="en-US" altLang="zh-CN" sz="3600" b="1" dirty="0">
                <a:solidFill>
                  <a:srgbClr val="0000FF"/>
                </a:solidFill>
                <a:latin typeface="+mn-lt"/>
                <a:ea typeface="楷体" panose="02010609060101010101" pitchFamily="49" charset="-122"/>
                <a:cs typeface="楷体" panose="02010609060101010101" pitchFamily="49" charset="-122"/>
              </a:rPr>
              <a:t>CEPC </a:t>
            </a:r>
            <a:r>
              <a:rPr lang="zh-CN" altLang="en-US" sz="3600" b="1" dirty="0">
                <a:solidFill>
                  <a:srgbClr val="0000FF"/>
                </a:solidFill>
                <a:latin typeface="+mn-lt"/>
                <a:ea typeface="楷体" panose="02010609060101010101" pitchFamily="49" charset="-122"/>
                <a:cs typeface="楷体" panose="02010609060101010101" pitchFamily="49" charset="-122"/>
              </a:rPr>
              <a:t>概念设计报告布局</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15" y="1032510"/>
            <a:ext cx="3865880" cy="3846830"/>
          </a:xfrm>
          <a:prstGeom prst="rect">
            <a:avLst/>
          </a:prstGeom>
        </p:spPr>
      </p:pic>
      <p:pic>
        <p:nvPicPr>
          <p:cNvPr id="6" name="图片 5"/>
          <p:cNvPicPr>
            <a:picLocks noChangeAspect="1"/>
          </p:cNvPicPr>
          <p:nvPr/>
        </p:nvPicPr>
        <p:blipFill>
          <a:blip r:embed="rId4" cstate="print"/>
          <a:stretch>
            <a:fillRect/>
          </a:stretch>
        </p:blipFill>
        <p:spPr>
          <a:xfrm>
            <a:off x="4259580" y="1315720"/>
            <a:ext cx="4598035" cy="3037205"/>
          </a:xfrm>
          <a:prstGeom prst="rect">
            <a:avLst/>
          </a:prstGeom>
        </p:spPr>
      </p:pic>
      <p:pic>
        <p:nvPicPr>
          <p:cNvPr id="4" name="图片 3" descr="Scheme4--V12"/>
          <p:cNvPicPr>
            <a:picLocks noChangeAspect="1"/>
          </p:cNvPicPr>
          <p:nvPr/>
        </p:nvPicPr>
        <p:blipFill>
          <a:blip r:embed="rId5" cstate="print"/>
          <a:stretch>
            <a:fillRect/>
          </a:stretch>
        </p:blipFill>
        <p:spPr>
          <a:xfrm>
            <a:off x="145415" y="4979035"/>
            <a:ext cx="8853805" cy="1273175"/>
          </a:xfrm>
          <a:prstGeom prst="rect">
            <a:avLst/>
          </a:prstGeom>
        </p:spPr>
      </p:pic>
      <p:sp>
        <p:nvSpPr>
          <p:cNvPr id="3" name="文本框 2"/>
          <p:cNvSpPr txBox="1"/>
          <p:nvPr/>
        </p:nvSpPr>
        <p:spPr>
          <a:xfrm>
            <a:off x="805815" y="4610735"/>
            <a:ext cx="3087370" cy="368300"/>
          </a:xfrm>
          <a:prstGeom prst="rect">
            <a:avLst/>
          </a:prstGeom>
          <a:noFill/>
        </p:spPr>
        <p:txBody>
          <a:bodyPr wrap="none" rtlCol="0">
            <a:spAutoFit/>
          </a:bodyPr>
          <a:lstStyle/>
          <a:p>
            <a:r>
              <a:rPr lang="en-US" altLang="zh-CN" b="1">
                <a:latin typeface="楷体" panose="02010609060101010101" pitchFamily="49" charset="-122"/>
                <a:ea typeface="楷体" panose="02010609060101010101" pitchFamily="49" charset="-122"/>
                <a:cs typeface="楷体" panose="02010609060101010101" pitchFamily="49" charset="-122"/>
              </a:rPr>
              <a:t>CEPC </a:t>
            </a:r>
            <a:r>
              <a:rPr lang="zh-CN" altLang="en-US" b="1">
                <a:latin typeface="楷体" panose="02010609060101010101" pitchFamily="49" charset="-122"/>
                <a:ea typeface="楷体" panose="02010609060101010101" pitchFamily="49" charset="-122"/>
                <a:cs typeface="楷体" panose="02010609060101010101" pitchFamily="49" charset="-122"/>
              </a:rPr>
              <a:t>对撞环</a:t>
            </a: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周长</a:t>
            </a:r>
            <a:r>
              <a:rPr lang="en-US" altLang="zh-CN" b="1">
                <a:latin typeface="楷体" panose="02010609060101010101" pitchFamily="49" charset="-122"/>
                <a:ea typeface="楷体" panose="02010609060101010101" pitchFamily="49" charset="-122"/>
                <a:cs typeface="楷体" panose="02010609060101010101" pitchFamily="49" charset="-122"/>
              </a:rPr>
              <a:t>100</a:t>
            </a:r>
            <a:r>
              <a:rPr lang="zh-CN" altLang="en-US" b="1">
                <a:latin typeface="楷体" panose="02010609060101010101" pitchFamily="49" charset="-122"/>
                <a:ea typeface="楷体" panose="02010609060101010101" pitchFamily="49" charset="-122"/>
                <a:cs typeface="楷体" panose="02010609060101010101" pitchFamily="49" charset="-122"/>
              </a:rPr>
              <a:t>公里</a:t>
            </a:r>
            <a:r>
              <a:rPr lang="en-US" altLang="zh-CN" b="1">
                <a:latin typeface="楷体" panose="02010609060101010101" pitchFamily="49" charset="-122"/>
                <a:ea typeface="楷体" panose="02010609060101010101" pitchFamily="49" charset="-122"/>
                <a:cs typeface="楷体" panose="02010609060101010101" pitchFamily="49" charset="-122"/>
              </a:rPr>
              <a:t>)</a:t>
            </a:r>
          </a:p>
        </p:txBody>
      </p:sp>
      <p:sp>
        <p:nvSpPr>
          <p:cNvPr id="7" name="文本框 6"/>
          <p:cNvSpPr txBox="1"/>
          <p:nvPr/>
        </p:nvSpPr>
        <p:spPr>
          <a:xfrm>
            <a:off x="5224780" y="4610735"/>
            <a:ext cx="3087370" cy="368300"/>
          </a:xfrm>
          <a:prstGeom prst="rect">
            <a:avLst/>
          </a:prstGeom>
          <a:noFill/>
        </p:spPr>
        <p:txBody>
          <a:bodyPr wrap="none" rtlCol="0">
            <a:spAutoFit/>
          </a:bodyPr>
          <a:lstStyle/>
          <a:p>
            <a:r>
              <a:rPr lang="en-US" altLang="zh-CN" b="1">
                <a:latin typeface="楷体" panose="02010609060101010101" pitchFamily="49" charset="-122"/>
                <a:ea typeface="楷体" panose="02010609060101010101" pitchFamily="49" charset="-122"/>
                <a:cs typeface="楷体" panose="02010609060101010101" pitchFamily="49" charset="-122"/>
              </a:rPr>
              <a:t>CEPC </a:t>
            </a:r>
            <a:r>
              <a:rPr lang="zh-CN" altLang="en-US" b="1">
                <a:latin typeface="楷体" panose="02010609060101010101" pitchFamily="49" charset="-122"/>
                <a:ea typeface="楷体" panose="02010609060101010101" pitchFamily="49" charset="-122"/>
                <a:cs typeface="楷体" panose="02010609060101010101" pitchFamily="49" charset="-122"/>
              </a:rPr>
              <a:t>增强器</a:t>
            </a: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周长</a:t>
            </a:r>
            <a:r>
              <a:rPr lang="en-US" altLang="zh-CN" b="1">
                <a:latin typeface="楷体" panose="02010609060101010101" pitchFamily="49" charset="-122"/>
                <a:ea typeface="楷体" panose="02010609060101010101" pitchFamily="49" charset="-122"/>
                <a:cs typeface="楷体" panose="02010609060101010101" pitchFamily="49" charset="-122"/>
              </a:rPr>
              <a:t>100</a:t>
            </a:r>
            <a:r>
              <a:rPr lang="zh-CN" altLang="en-US" b="1">
                <a:latin typeface="楷体" panose="02010609060101010101" pitchFamily="49" charset="-122"/>
                <a:ea typeface="楷体" panose="02010609060101010101" pitchFamily="49" charset="-122"/>
                <a:cs typeface="楷体" panose="02010609060101010101" pitchFamily="49" charset="-122"/>
              </a:rPr>
              <a:t>公里</a:t>
            </a:r>
            <a:r>
              <a:rPr lang="en-US" altLang="zh-CN" b="1">
                <a:latin typeface="楷体" panose="02010609060101010101" pitchFamily="49" charset="-122"/>
                <a:ea typeface="楷体" panose="02010609060101010101" pitchFamily="49" charset="-122"/>
                <a:cs typeface="楷体" panose="02010609060101010101" pitchFamily="49" charset="-122"/>
              </a:rPr>
              <a:t>)</a:t>
            </a:r>
          </a:p>
        </p:txBody>
      </p:sp>
      <p:sp>
        <p:nvSpPr>
          <p:cNvPr id="8" name="文本框 7"/>
          <p:cNvSpPr txBox="1"/>
          <p:nvPr/>
        </p:nvSpPr>
        <p:spPr>
          <a:xfrm>
            <a:off x="1951355" y="6284082"/>
            <a:ext cx="5241290" cy="368300"/>
          </a:xfrm>
          <a:prstGeom prst="rect">
            <a:avLst/>
          </a:prstGeom>
          <a:noFill/>
        </p:spPr>
        <p:txBody>
          <a:bodyPr wrap="none" rtlCol="0">
            <a:spAutoFit/>
          </a:bodyPr>
          <a:lstStyle/>
          <a:p>
            <a:r>
              <a:rPr lang="en-US" altLang="zh-CN" b="1" dirty="0">
                <a:latin typeface="楷体" panose="02010609060101010101" pitchFamily="49" charset="-122"/>
                <a:ea typeface="楷体" panose="02010609060101010101" pitchFamily="49" charset="-122"/>
                <a:cs typeface="楷体" panose="02010609060101010101" pitchFamily="49" charset="-122"/>
              </a:rPr>
              <a:t>CEPC </a:t>
            </a:r>
            <a:r>
              <a:rPr lang="zh-CN" altLang="en-US" b="1" dirty="0">
                <a:latin typeface="楷体" panose="02010609060101010101" pitchFamily="49" charset="-122"/>
                <a:ea typeface="楷体" panose="02010609060101010101" pitchFamily="49" charset="-122"/>
                <a:cs typeface="楷体" panose="02010609060101010101" pitchFamily="49" charset="-122"/>
              </a:rPr>
              <a:t>直线加速器注入器</a:t>
            </a:r>
            <a:r>
              <a:rPr lang="en-US" altLang="zh-CN" b="1" dirty="0">
                <a:latin typeface="楷体" panose="02010609060101010101" pitchFamily="49" charset="-122"/>
                <a:ea typeface="楷体" panose="02010609060101010101" pitchFamily="49" charset="-122"/>
                <a:cs typeface="楷体" panose="02010609060101010101" pitchFamily="49" charset="-122"/>
              </a:rPr>
              <a:t> (1.2</a:t>
            </a:r>
            <a:r>
              <a:rPr lang="zh-CN" altLang="en-US" b="1" dirty="0">
                <a:latin typeface="楷体" panose="02010609060101010101" pitchFamily="49" charset="-122"/>
                <a:ea typeface="楷体" panose="02010609060101010101" pitchFamily="49" charset="-122"/>
                <a:cs typeface="楷体" panose="02010609060101010101" pitchFamily="49" charset="-122"/>
              </a:rPr>
              <a:t>公里</a:t>
            </a:r>
            <a:r>
              <a:rPr lang="en-US" altLang="zh-CN" b="1" dirty="0">
                <a:latin typeface="楷体" panose="02010609060101010101" pitchFamily="49" charset="-122"/>
                <a:ea typeface="楷体" panose="02010609060101010101" pitchFamily="49" charset="-122"/>
                <a:cs typeface="楷体" panose="02010609060101010101" pitchFamily="49" charset="-122"/>
              </a:rPr>
              <a:t>, </a:t>
            </a:r>
            <a:r>
              <a:rPr lang="zh-CN" altLang="en-US" b="1" dirty="0">
                <a:latin typeface="楷体" panose="02010609060101010101" pitchFamily="49" charset="-122"/>
                <a:ea typeface="楷体" panose="02010609060101010101" pitchFamily="49" charset="-122"/>
                <a:cs typeface="楷体" panose="02010609060101010101" pitchFamily="49" charset="-122"/>
              </a:rPr>
              <a:t>能量：</a:t>
            </a:r>
            <a:r>
              <a:rPr lang="en-US" altLang="zh-CN" b="1" dirty="0">
                <a:latin typeface="楷体" panose="02010609060101010101" pitchFamily="49" charset="-122"/>
                <a:ea typeface="楷体" panose="02010609060101010101" pitchFamily="49" charset="-122"/>
                <a:cs typeface="楷体" panose="02010609060101010101" pitchFamily="49" charset="-122"/>
              </a:rPr>
              <a:t>10GeV)</a:t>
            </a:r>
          </a:p>
        </p:txBody>
      </p:sp>
      <p:sp>
        <p:nvSpPr>
          <p:cNvPr id="11" name="Footer Placeholder 10"/>
          <p:cNvSpPr>
            <a:spLocks noGrp="1"/>
          </p:cNvSpPr>
          <p:nvPr>
            <p:ph type="ftr" sz="quarter" idx="11"/>
          </p:nvPr>
        </p:nvSpPr>
        <p:spPr/>
        <p:txBody>
          <a:bodyPr/>
          <a:lstStyle/>
          <a:p>
            <a:r>
              <a:rPr lang="en-US" altLang="zh-CN" smtClean="0"/>
              <a:t>X. C. Lou       April 22</a:t>
            </a:r>
            <a:r>
              <a:rPr lang="zh-CN" altLang="en-US" smtClean="0"/>
              <a:t>， </a:t>
            </a:r>
            <a:r>
              <a:rPr lang="en-US" altLang="zh-CN" smtClean="0"/>
              <a:t>2019</a:t>
            </a:r>
            <a:endParaRPr lang="zh-CN" altLang="en-US"/>
          </a:p>
        </p:txBody>
      </p:sp>
      <p:sp>
        <p:nvSpPr>
          <p:cNvPr id="12" name="Slide Number Placeholder 11"/>
          <p:cNvSpPr>
            <a:spLocks noGrp="1"/>
          </p:cNvSpPr>
          <p:nvPr>
            <p:ph type="sldNum" sz="quarter" idx="12"/>
          </p:nvPr>
        </p:nvSpPr>
        <p:spPr/>
        <p:txBody>
          <a:bodyPr/>
          <a:lstStyle/>
          <a:p>
            <a:fld id="{E87C0E1D-24C4-406F-9615-DBDA8D2D1F93}" type="slidenum">
              <a:rPr lang="zh-CN" altLang="en-US" smtClean="0"/>
              <a:pPr/>
              <a:t>8</a:t>
            </a:fld>
            <a:endParaRPr lang="zh-CN" altLang="en-US"/>
          </a:p>
        </p:txBody>
      </p:sp>
    </p:spTree>
    <p:extLst>
      <p:ext uri="{BB962C8B-B14F-4D97-AF65-F5344CB8AC3E}">
        <p14:creationId xmlns:p14="http://schemas.microsoft.com/office/powerpoint/2010/main" val="1107221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6553200" y="6356350"/>
            <a:ext cx="2133600" cy="365125"/>
          </a:xfrm>
          <a:prstGeom prst="rect">
            <a:avLst/>
          </a:prstGeom>
        </p:spPr>
        <p:txBody>
          <a:bodyPr/>
          <a:lstStyle/>
          <a:p>
            <a:fld id="{0A5276BE-B8C4-4399-BEE9-C19C59FEDAF5}" type="slidenum">
              <a:rPr lang="en-US" smtClean="0"/>
              <a:pPr/>
              <a:t>9</a:t>
            </a:fld>
            <a:endParaRPr lang="en-US"/>
          </a:p>
        </p:txBody>
      </p:sp>
      <p:graphicFrame>
        <p:nvGraphicFramePr>
          <p:cNvPr id="11" name="表格 10"/>
          <p:cNvGraphicFramePr>
            <a:graphicFrameLocks noGrp="1"/>
          </p:cNvGraphicFramePr>
          <p:nvPr/>
        </p:nvGraphicFramePr>
        <p:xfrm>
          <a:off x="228600" y="1219200"/>
          <a:ext cx="4114800" cy="792480"/>
        </p:xfrm>
        <a:graphic>
          <a:graphicData uri="http://schemas.openxmlformats.org/drawingml/2006/table">
            <a:tbl>
              <a:tblPr firstRow="1" bandRow="1">
                <a:tableStyleId>{5C22544A-7EE6-4342-B048-85BDC9FD1C3A}</a:tableStyleId>
              </a:tblPr>
              <a:tblGrid>
                <a:gridCol w="870439"/>
                <a:gridCol w="775481"/>
                <a:gridCol w="822960"/>
                <a:gridCol w="822960"/>
                <a:gridCol w="822960"/>
              </a:tblGrid>
              <a:tr h="0">
                <a:tc>
                  <a:txBody>
                    <a:bodyPr/>
                    <a:lstStyle/>
                    <a:p>
                      <a:r>
                        <a:rPr lang="en-US" altLang="zh-CN" sz="2000" b="1" dirty="0" err="1" smtClean="0">
                          <a:solidFill>
                            <a:schemeClr val="tx1"/>
                          </a:solidFill>
                        </a:rPr>
                        <a:t>Lumi</a:t>
                      </a:r>
                      <a:r>
                        <a:rPr lang="en-US" altLang="zh-CN" sz="2000" b="1" dirty="0" smtClean="0">
                          <a:solidFill>
                            <a:schemeClr val="tx1"/>
                          </a:solidFill>
                        </a:rPr>
                        <a:t>.</a:t>
                      </a:r>
                      <a:endParaRPr lang="zh-CN" altLang="en-US" sz="2000" b="1" dirty="0">
                        <a:solidFill>
                          <a:schemeClr val="tx1"/>
                        </a:solidFill>
                      </a:endParaRPr>
                    </a:p>
                  </a:txBody>
                  <a:tcPr>
                    <a:solidFill>
                      <a:schemeClr val="bg1">
                        <a:lumMod val="95000"/>
                      </a:schemeClr>
                    </a:solidFill>
                  </a:tcPr>
                </a:tc>
                <a:tc>
                  <a:txBody>
                    <a:bodyPr/>
                    <a:lstStyle/>
                    <a:p>
                      <a:r>
                        <a:rPr lang="en-US" altLang="zh-CN" sz="2000" b="1" dirty="0" smtClean="0">
                          <a:solidFill>
                            <a:schemeClr val="tx1"/>
                          </a:solidFill>
                        </a:rPr>
                        <a:t>Higgs</a:t>
                      </a:r>
                      <a:endParaRPr lang="zh-CN" altLang="en-US" sz="2000" b="1" dirty="0">
                        <a:solidFill>
                          <a:schemeClr val="tx1"/>
                        </a:solidFill>
                      </a:endParaRPr>
                    </a:p>
                  </a:txBody>
                  <a:tcPr>
                    <a:solidFill>
                      <a:schemeClr val="bg1">
                        <a:lumMod val="95000"/>
                      </a:schemeClr>
                    </a:solidFill>
                  </a:tcPr>
                </a:tc>
                <a:tc>
                  <a:txBody>
                    <a:bodyPr/>
                    <a:lstStyle/>
                    <a:p>
                      <a:r>
                        <a:rPr lang="en-US" altLang="zh-CN" sz="2000" b="1" dirty="0" smtClean="0">
                          <a:solidFill>
                            <a:schemeClr val="tx1"/>
                          </a:solidFill>
                        </a:rPr>
                        <a:t>W</a:t>
                      </a:r>
                      <a:endParaRPr lang="zh-CN" altLang="en-US" sz="2000" b="1" dirty="0">
                        <a:solidFill>
                          <a:schemeClr val="tx1"/>
                        </a:solidFill>
                      </a:endParaRPr>
                    </a:p>
                  </a:txBody>
                  <a:tcPr>
                    <a:solidFill>
                      <a:schemeClr val="bg1">
                        <a:lumMod val="95000"/>
                      </a:schemeClr>
                    </a:solidFill>
                  </a:tcPr>
                </a:tc>
                <a:tc>
                  <a:txBody>
                    <a:bodyPr/>
                    <a:lstStyle/>
                    <a:p>
                      <a:r>
                        <a:rPr lang="en-US" altLang="zh-CN" sz="2000" b="1" dirty="0" smtClean="0">
                          <a:solidFill>
                            <a:schemeClr val="tx1"/>
                          </a:solidFill>
                        </a:rPr>
                        <a:t>Z</a:t>
                      </a:r>
                      <a:endParaRPr lang="zh-CN" altLang="en-US" sz="2000" b="1" dirty="0">
                        <a:solidFill>
                          <a:schemeClr val="tx1"/>
                        </a:solidFill>
                      </a:endParaRPr>
                    </a:p>
                  </a:txBody>
                  <a:tcPr>
                    <a:solidFill>
                      <a:schemeClr val="bg1">
                        <a:lumMod val="95000"/>
                      </a:schemeClr>
                    </a:solidFill>
                  </a:tcPr>
                </a:tc>
                <a:tc>
                  <a:txBody>
                    <a:bodyPr/>
                    <a:lstStyle/>
                    <a:p>
                      <a:r>
                        <a:rPr lang="en-US" altLang="zh-CN" sz="2000" b="1" dirty="0" smtClean="0">
                          <a:solidFill>
                            <a:schemeClr val="tx1"/>
                          </a:solidFill>
                        </a:rPr>
                        <a:t>Z(2T)</a:t>
                      </a:r>
                      <a:endParaRPr lang="zh-CN" altLang="en-US" sz="2000" b="1" dirty="0">
                        <a:solidFill>
                          <a:schemeClr val="tx1"/>
                        </a:solidFill>
                      </a:endParaRPr>
                    </a:p>
                  </a:txBody>
                  <a:tcPr>
                    <a:solidFill>
                      <a:schemeClr val="bg1">
                        <a:lumMod val="95000"/>
                      </a:schemeClr>
                    </a:solidFill>
                  </a:tcPr>
                </a:tc>
              </a:tr>
              <a:tr h="370840">
                <a:tc>
                  <a:txBody>
                    <a:bodyPr/>
                    <a:lstStyle/>
                    <a:p>
                      <a:r>
                        <a:rPr lang="zh-CN" altLang="en-US" sz="2000" b="1" dirty="0" smtClean="0">
                          <a:solidFill>
                            <a:srgbClr val="0070C0"/>
                          </a:solidFill>
                          <a:sym typeface="Symbol"/>
                        </a:rPr>
                        <a:t></a:t>
                      </a:r>
                      <a:r>
                        <a:rPr lang="en-US" altLang="zh-CN" sz="2000" b="1" dirty="0" smtClean="0">
                          <a:solidFill>
                            <a:srgbClr val="0070C0"/>
                          </a:solidFill>
                          <a:sym typeface="Symbol"/>
                        </a:rPr>
                        <a:t>10</a:t>
                      </a:r>
                      <a:r>
                        <a:rPr lang="en-US" altLang="zh-CN" sz="2000" b="1" baseline="30000" dirty="0" smtClean="0">
                          <a:solidFill>
                            <a:srgbClr val="0070C0"/>
                          </a:solidFill>
                          <a:sym typeface="Symbol"/>
                        </a:rPr>
                        <a:t>34</a:t>
                      </a:r>
                      <a:endParaRPr lang="zh-CN" altLang="en-US" sz="2000" b="1" baseline="30000" dirty="0">
                        <a:solidFill>
                          <a:srgbClr val="0070C0"/>
                        </a:solidFill>
                      </a:endParaRPr>
                    </a:p>
                  </a:txBody>
                  <a:tcPr>
                    <a:solidFill>
                      <a:schemeClr val="bg1">
                        <a:lumMod val="95000"/>
                      </a:schemeClr>
                    </a:solidFill>
                  </a:tcPr>
                </a:tc>
                <a:tc>
                  <a:txBody>
                    <a:bodyPr/>
                    <a:lstStyle/>
                    <a:p>
                      <a:r>
                        <a:rPr lang="en-US" altLang="zh-CN" sz="2000" b="1" dirty="0" smtClean="0">
                          <a:solidFill>
                            <a:srgbClr val="C00000"/>
                          </a:solidFill>
                        </a:rPr>
                        <a:t>2.93</a:t>
                      </a:r>
                      <a:endParaRPr lang="zh-CN" altLang="en-US" sz="2000" b="1" dirty="0">
                        <a:solidFill>
                          <a:srgbClr val="C00000"/>
                        </a:solidFill>
                      </a:endParaRPr>
                    </a:p>
                  </a:txBody>
                  <a:tcPr>
                    <a:solidFill>
                      <a:schemeClr val="bg1">
                        <a:lumMod val="95000"/>
                      </a:schemeClr>
                    </a:solidFill>
                  </a:tcPr>
                </a:tc>
                <a:tc>
                  <a:txBody>
                    <a:bodyPr/>
                    <a:lstStyle/>
                    <a:p>
                      <a:r>
                        <a:rPr lang="en-US" altLang="zh-CN" sz="2000" b="1" dirty="0" smtClean="0">
                          <a:solidFill>
                            <a:srgbClr val="C00000"/>
                          </a:solidFill>
                        </a:rPr>
                        <a:t>11.5</a:t>
                      </a:r>
                      <a:endParaRPr lang="zh-CN" altLang="en-US" sz="2000" b="1" dirty="0">
                        <a:solidFill>
                          <a:srgbClr val="C00000"/>
                        </a:solidFill>
                      </a:endParaRPr>
                    </a:p>
                  </a:txBody>
                  <a:tcPr>
                    <a:solidFill>
                      <a:schemeClr val="bg1">
                        <a:lumMod val="95000"/>
                      </a:schemeClr>
                    </a:solidFill>
                  </a:tcPr>
                </a:tc>
                <a:tc>
                  <a:txBody>
                    <a:bodyPr/>
                    <a:lstStyle/>
                    <a:p>
                      <a:r>
                        <a:rPr lang="en-US" altLang="zh-CN" sz="2000" b="1" dirty="0" smtClean="0">
                          <a:solidFill>
                            <a:srgbClr val="C00000"/>
                          </a:solidFill>
                        </a:rPr>
                        <a:t>16.6</a:t>
                      </a:r>
                      <a:endParaRPr lang="zh-CN" altLang="en-US" sz="2000" b="1" dirty="0">
                        <a:solidFill>
                          <a:srgbClr val="C00000"/>
                        </a:solidFill>
                      </a:endParaRPr>
                    </a:p>
                  </a:txBody>
                  <a:tcPr>
                    <a:solidFill>
                      <a:schemeClr val="bg1">
                        <a:lumMod val="95000"/>
                      </a:schemeClr>
                    </a:solidFill>
                  </a:tcPr>
                </a:tc>
                <a:tc>
                  <a:txBody>
                    <a:bodyPr/>
                    <a:lstStyle/>
                    <a:p>
                      <a:r>
                        <a:rPr lang="en-US" altLang="zh-CN" sz="2000" b="1" dirty="0" smtClean="0">
                          <a:solidFill>
                            <a:srgbClr val="C00000"/>
                          </a:solidFill>
                        </a:rPr>
                        <a:t>32.1</a:t>
                      </a:r>
                      <a:endParaRPr lang="zh-CN" altLang="en-US" sz="2000" b="1" dirty="0">
                        <a:solidFill>
                          <a:srgbClr val="C00000"/>
                        </a:solidFill>
                      </a:endParaRPr>
                    </a:p>
                  </a:txBody>
                  <a:tcPr>
                    <a:solidFill>
                      <a:schemeClr val="bg1">
                        <a:lumMod val="95000"/>
                      </a:schemeClr>
                    </a:solidFill>
                  </a:tcPr>
                </a:tc>
              </a:tr>
            </a:tbl>
          </a:graphicData>
        </a:graphic>
      </p:graphicFrame>
      <p:sp>
        <p:nvSpPr>
          <p:cNvPr id="12" name="TextBox 11"/>
          <p:cNvSpPr txBox="1"/>
          <p:nvPr/>
        </p:nvSpPr>
        <p:spPr>
          <a:xfrm>
            <a:off x="4572000" y="990600"/>
            <a:ext cx="4461478" cy="1477328"/>
          </a:xfrm>
          <a:prstGeom prst="rect">
            <a:avLst/>
          </a:prstGeom>
          <a:solidFill>
            <a:schemeClr val="accent2">
              <a:lumMod val="20000"/>
              <a:lumOff val="80000"/>
            </a:schemeClr>
          </a:solidFill>
        </p:spPr>
        <p:txBody>
          <a:bodyPr wrap="none" rtlCol="0">
            <a:spAutoFit/>
          </a:bodyPr>
          <a:lstStyle/>
          <a:p>
            <a:pPr>
              <a:buFont typeface="Arial" pitchFamily="34" charset="0"/>
              <a:buChar char="•"/>
            </a:pPr>
            <a:r>
              <a:rPr lang="en-US" altLang="zh-CN" b="1" dirty="0" smtClean="0">
                <a:solidFill>
                  <a:srgbClr val="003399"/>
                </a:solidFill>
              </a:rPr>
              <a:t>  double ring baseline design (30MW/beam)</a:t>
            </a:r>
          </a:p>
          <a:p>
            <a:pPr>
              <a:buFont typeface="Arial" pitchFamily="34" charset="0"/>
              <a:buChar char="•"/>
            </a:pPr>
            <a:r>
              <a:rPr lang="en-US" altLang="zh-CN" b="1" dirty="0" smtClean="0">
                <a:solidFill>
                  <a:srgbClr val="003399"/>
                </a:solidFill>
              </a:rPr>
              <a:t>  switchable between H and Z/W w/o </a:t>
            </a:r>
          </a:p>
          <a:p>
            <a:r>
              <a:rPr lang="en-US" altLang="zh-CN" b="1" dirty="0" smtClean="0">
                <a:solidFill>
                  <a:srgbClr val="003399"/>
                </a:solidFill>
              </a:rPr>
              <a:t>          hardware change (magnet switch)</a:t>
            </a:r>
          </a:p>
          <a:p>
            <a:pPr>
              <a:buFont typeface="Arial" pitchFamily="34" charset="0"/>
              <a:buChar char="•"/>
            </a:pPr>
            <a:r>
              <a:rPr lang="en-US" altLang="zh-CN" b="1" dirty="0" smtClean="0">
                <a:solidFill>
                  <a:srgbClr val="003399"/>
                </a:solidFill>
              </a:rPr>
              <a:t>  use half SRF for Z and W</a:t>
            </a:r>
          </a:p>
          <a:p>
            <a:pPr>
              <a:buFont typeface="Arial" pitchFamily="34" charset="0"/>
              <a:buChar char="•"/>
            </a:pPr>
            <a:r>
              <a:rPr lang="en-US" altLang="zh-CN" b="1" dirty="0" smtClean="0">
                <a:solidFill>
                  <a:srgbClr val="003399"/>
                </a:solidFill>
              </a:rPr>
              <a:t>  can be optimized for Z with 2T detector</a:t>
            </a:r>
          </a:p>
        </p:txBody>
      </p:sp>
      <p:sp>
        <p:nvSpPr>
          <p:cNvPr id="9" name="TextBox 8"/>
          <p:cNvSpPr txBox="1"/>
          <p:nvPr/>
        </p:nvSpPr>
        <p:spPr>
          <a:xfrm>
            <a:off x="228600" y="2133600"/>
            <a:ext cx="4300921" cy="369332"/>
          </a:xfrm>
          <a:prstGeom prst="rect">
            <a:avLst/>
          </a:prstGeom>
          <a:noFill/>
        </p:spPr>
        <p:txBody>
          <a:bodyPr wrap="none" rtlCol="0">
            <a:spAutoFit/>
          </a:bodyPr>
          <a:lstStyle/>
          <a:p>
            <a:r>
              <a:rPr lang="en-US" altLang="zh-CN" b="1" dirty="0" smtClean="0">
                <a:solidFill>
                  <a:srgbClr val="7030A0"/>
                </a:solidFill>
              </a:rPr>
              <a:t>Luminosities exceeded those in the </a:t>
            </a:r>
            <a:r>
              <a:rPr lang="en-US" altLang="zh-CN" b="1" dirty="0" err="1" smtClean="0">
                <a:solidFill>
                  <a:srgbClr val="7030A0"/>
                </a:solidFill>
              </a:rPr>
              <a:t>preCDR</a:t>
            </a:r>
            <a:endParaRPr lang="zh-CN" altLang="en-US" b="1" dirty="0">
              <a:solidFill>
                <a:srgbClr val="7030A0"/>
              </a:solidFill>
            </a:endParaRPr>
          </a:p>
        </p:txBody>
      </p:sp>
      <p:pic>
        <p:nvPicPr>
          <p:cNvPr id="102402" name="Picture 2"/>
          <p:cNvPicPr>
            <a:picLocks noChangeAspect="1" noChangeArrowheads="1"/>
          </p:cNvPicPr>
          <p:nvPr/>
        </p:nvPicPr>
        <p:blipFill>
          <a:blip r:embed="rId2" cstate="print"/>
          <a:srcRect/>
          <a:stretch>
            <a:fillRect/>
          </a:stretch>
        </p:blipFill>
        <p:spPr bwMode="auto">
          <a:xfrm>
            <a:off x="238277" y="2971800"/>
            <a:ext cx="4257523" cy="3200400"/>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4648200" y="2971800"/>
            <a:ext cx="4343400" cy="3277042"/>
          </a:xfrm>
          <a:prstGeom prst="rect">
            <a:avLst/>
          </a:prstGeom>
          <a:noFill/>
          <a:ln w="9525">
            <a:noFill/>
            <a:miter lim="800000"/>
            <a:headEnd/>
            <a:tailEnd/>
          </a:ln>
        </p:spPr>
      </p:pic>
      <p:sp>
        <p:nvSpPr>
          <p:cNvPr id="13" name="TextBox 12"/>
          <p:cNvSpPr txBox="1"/>
          <p:nvPr/>
        </p:nvSpPr>
        <p:spPr>
          <a:xfrm>
            <a:off x="1524000" y="6248400"/>
            <a:ext cx="689612" cy="369332"/>
          </a:xfrm>
          <a:prstGeom prst="rect">
            <a:avLst/>
          </a:prstGeom>
          <a:noFill/>
        </p:spPr>
        <p:txBody>
          <a:bodyPr wrap="none" rtlCol="0">
            <a:spAutoFit/>
          </a:bodyPr>
          <a:lstStyle/>
          <a:p>
            <a:r>
              <a:rPr lang="en-US" altLang="zh-CN" dirty="0" smtClean="0">
                <a:solidFill>
                  <a:srgbClr val="00B0F0"/>
                </a:solidFill>
              </a:rPr>
              <a:t>J </a:t>
            </a:r>
            <a:r>
              <a:rPr lang="en-US" altLang="zh-CN" dirty="0" err="1" smtClean="0">
                <a:solidFill>
                  <a:srgbClr val="00B0F0"/>
                </a:solidFill>
              </a:rPr>
              <a:t>Gao</a:t>
            </a:r>
            <a:endParaRPr lang="zh-CN" altLang="en-US" dirty="0">
              <a:solidFill>
                <a:srgbClr val="00B0F0"/>
              </a:solidFill>
            </a:endParaRPr>
          </a:p>
        </p:txBody>
      </p:sp>
      <p:sp>
        <p:nvSpPr>
          <p:cNvPr id="15" name="TextBox 14"/>
          <p:cNvSpPr txBox="1"/>
          <p:nvPr/>
        </p:nvSpPr>
        <p:spPr>
          <a:xfrm>
            <a:off x="7086600" y="6248400"/>
            <a:ext cx="689612" cy="369332"/>
          </a:xfrm>
          <a:prstGeom prst="rect">
            <a:avLst/>
          </a:prstGeom>
          <a:noFill/>
        </p:spPr>
        <p:txBody>
          <a:bodyPr wrap="none" rtlCol="0">
            <a:spAutoFit/>
          </a:bodyPr>
          <a:lstStyle/>
          <a:p>
            <a:r>
              <a:rPr lang="en-US" altLang="zh-CN" dirty="0" smtClean="0">
                <a:solidFill>
                  <a:srgbClr val="00B0F0"/>
                </a:solidFill>
              </a:rPr>
              <a:t>J </a:t>
            </a:r>
            <a:r>
              <a:rPr lang="en-US" altLang="zh-CN" dirty="0" err="1" smtClean="0">
                <a:solidFill>
                  <a:srgbClr val="00B0F0"/>
                </a:solidFill>
              </a:rPr>
              <a:t>Gao</a:t>
            </a:r>
            <a:endParaRPr lang="zh-CN" altLang="en-US" dirty="0">
              <a:solidFill>
                <a:srgbClr val="00B0F0"/>
              </a:solidFill>
            </a:endParaRPr>
          </a:p>
        </p:txBody>
      </p:sp>
      <p:sp>
        <p:nvSpPr>
          <p:cNvPr id="16" name="TextBox 15"/>
          <p:cNvSpPr txBox="1"/>
          <p:nvPr/>
        </p:nvSpPr>
        <p:spPr>
          <a:xfrm>
            <a:off x="2987824" y="92333"/>
            <a:ext cx="3708066" cy="646331"/>
          </a:xfrm>
          <a:prstGeom prst="rect">
            <a:avLst/>
          </a:prstGeom>
          <a:noFill/>
        </p:spPr>
        <p:txBody>
          <a:bodyPr wrap="none" rtlCol="0">
            <a:spAutoFit/>
          </a:bodyPr>
          <a:lstStyle/>
          <a:p>
            <a:r>
              <a:rPr lang="en-US" altLang="zh-CN" sz="3600" b="1" dirty="0" smtClean="0">
                <a:solidFill>
                  <a:srgbClr val="0000FF"/>
                </a:solidFill>
              </a:rPr>
              <a:t>CEPC Performance</a:t>
            </a:r>
            <a:endParaRPr lang="zh-CN" altLang="en-US" sz="3600" b="1" dirty="0" smtClean="0">
              <a:solidFill>
                <a:srgbClr val="0000FF"/>
              </a:solidFill>
            </a:endParaRPr>
          </a:p>
        </p:txBody>
      </p:sp>
      <p:sp>
        <p:nvSpPr>
          <p:cNvPr id="2" name="页脚占位符 1"/>
          <p:cNvSpPr>
            <a:spLocks noGrp="1"/>
          </p:cNvSpPr>
          <p:nvPr>
            <p:ph type="ftr" sz="quarter" idx="5"/>
          </p:nvPr>
        </p:nvSpPr>
        <p:spPr/>
        <p:txBody>
          <a:bodyPr/>
          <a:lstStyle/>
          <a:p>
            <a:r>
              <a:rPr lang="en-US" smtClean="0"/>
              <a:t>X. C. Lou       April 22， 2019</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2175</TotalTime>
  <Words>2930</Words>
  <Application>Microsoft Office PowerPoint</Application>
  <PresentationFormat>全屏显示(4:3)</PresentationFormat>
  <Paragraphs>454</Paragraphs>
  <Slides>42</Slides>
  <Notes>21</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42</vt:i4>
      </vt:variant>
    </vt:vector>
  </HeadingPairs>
  <TitlesOfParts>
    <vt:vector size="64" baseType="lpstr">
      <vt:lpstr>Arial Unicode MS</vt:lpstr>
      <vt:lpstr>Helvetica Neue</vt:lpstr>
      <vt:lpstr>Microsoft JhengHei Light</vt:lpstr>
      <vt:lpstr>Microsoft JhengHei UI Light</vt:lpstr>
      <vt:lpstr>MS PGothic</vt:lpstr>
      <vt:lpstr>StarSymbol</vt:lpstr>
      <vt:lpstr>黑体</vt:lpstr>
      <vt:lpstr>楷体</vt:lpstr>
      <vt:lpstr>楷体_GB2312</vt:lpstr>
      <vt:lpstr>宋体</vt:lpstr>
      <vt:lpstr>宋体</vt:lpstr>
      <vt:lpstr>Arial</vt:lpstr>
      <vt:lpstr>Calibri</vt:lpstr>
      <vt:lpstr>Garamond</vt:lpstr>
      <vt:lpstr>Lucida Sans</vt:lpstr>
      <vt:lpstr>Symbol</vt:lpstr>
      <vt:lpstr>Tahoma</vt:lpstr>
      <vt:lpstr>Times New Roman</vt:lpstr>
      <vt:lpstr>Wingdings</vt:lpstr>
      <vt:lpstr>Office 主题</vt:lpstr>
      <vt:lpstr>自定义设计方案</vt:lpstr>
      <vt:lpstr>4_Edge</vt:lpstr>
      <vt:lpstr>“国家重点实验室年会”</vt:lpstr>
      <vt:lpstr>PowerPoint 演示文稿</vt:lpstr>
      <vt:lpstr>PowerPoint 演示文稿</vt:lpstr>
      <vt:lpstr>高能环形正负电子对撞机组织</vt:lpstr>
      <vt:lpstr>PowerPoint 演示文稿</vt:lpstr>
      <vt:lpstr>PowerPoint 演示文稿</vt:lpstr>
      <vt:lpstr>PowerPoint 演示文稿</vt:lpstr>
      <vt:lpstr>CEPC 概念设计报告布局</vt:lpstr>
      <vt:lpstr>PowerPoint 演示文稿</vt:lpstr>
      <vt:lpstr>PowerPoint 演示文稿</vt:lpstr>
      <vt:lpstr>CEPC CDR （2016-2018）</vt:lpstr>
      <vt:lpstr>CEPC CDR （2016-2018）</vt:lpstr>
      <vt:lpstr>PowerPoint 演示文稿</vt:lpstr>
      <vt:lpstr>PowerPoint 演示文稿</vt:lpstr>
      <vt:lpstr>PowerPoint 演示文稿</vt:lpstr>
      <vt:lpstr>PowerPoint 演示文稿</vt:lpstr>
      <vt:lpstr>PowerPoint 演示文稿</vt:lpstr>
      <vt:lpstr>JadePix-1 CMOS硅像素传感器</vt:lpstr>
      <vt:lpstr>JadePix-1 主要测试结果</vt:lpstr>
      <vt:lpstr>JadePix-2</vt:lpstr>
      <vt:lpstr>JadePix-4</vt:lpstr>
      <vt:lpstr>CPV-SOI工艺</vt:lpstr>
      <vt:lpstr>加速器-探测器接口</vt:lpstr>
      <vt:lpstr>PowerPoint 演示文稿</vt:lpstr>
      <vt:lpstr>TPC探测器可行性问题及研究</vt:lpstr>
      <vt:lpstr>TPC探测器模块研制进展</vt:lpstr>
      <vt:lpstr>TPC原型机研制进展</vt:lpstr>
      <vt:lpstr>近三年来合作研究的开展</vt:lpstr>
      <vt:lpstr>TPC技术研究得到国家重点实验室的大力资助</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lou</dc:creator>
  <cp:lastModifiedBy>Windows 用户</cp:lastModifiedBy>
  <cp:revision>363</cp:revision>
  <cp:lastPrinted>2018-11-20T11:38:38Z</cp:lastPrinted>
  <dcterms:created xsi:type="dcterms:W3CDTF">2014-08-06T15:58:03Z</dcterms:created>
  <dcterms:modified xsi:type="dcterms:W3CDTF">2019-04-22T00:12:22Z</dcterms:modified>
</cp:coreProperties>
</file>