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73" r:id="rId4"/>
    <p:sldId id="272" r:id="rId5"/>
    <p:sldId id="259" r:id="rId6"/>
    <p:sldId id="268" r:id="rId7"/>
    <p:sldId id="262" r:id="rId8"/>
    <p:sldId id="263" r:id="rId9"/>
    <p:sldId id="264" r:id="rId10"/>
    <p:sldId id="267" r:id="rId11"/>
    <p:sldId id="265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74" autoAdjust="0"/>
    <p:restoredTop sz="94660"/>
  </p:normalViewPr>
  <p:slideViewPr>
    <p:cSldViewPr snapToGrid="0">
      <p:cViewPr varScale="1">
        <p:scale>
          <a:sx n="87" d="100"/>
          <a:sy n="87" d="100"/>
        </p:scale>
        <p:origin x="18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EC679C-F64B-46B2-8E78-CFC3BC48B010}" type="datetimeFigureOut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4A2D7A-2824-44D4-9DEA-4213FC5C93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42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2D7A-2824-44D4-9DEA-4213FC5C936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185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A2D7A-2824-44D4-9DEA-4213FC5C936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387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BAC2E-F35F-44B4-9CAE-C6C6A55D7FA6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702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897AF-433C-4356-B423-CAC360E0F096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60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925FF-13D3-4458-8197-7CDE93EFA5BD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1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BA9DA1-C140-4FF2-8227-E48A6B4FC2FA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240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09485-D4B2-4DA0-B4A8-3F62DAFFA71B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4416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23388-F37A-4347-8D91-2E0D7E50EE7F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903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F55CE-6541-4A10-A24D-EBF9A29A12E7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0360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11818-67EF-46A8-8301-0376985B0BAB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154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A83E-2DF3-4181-A355-73EDB3A2A5D2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129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B4D3-A3BE-4F98-8489-4951DB4E71C0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3799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45C17-44E7-40EE-91A3-4BFFA3FC841C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3835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04F59-E9EC-4594-8911-AF3B4EA9ED66}" type="datetime1">
              <a:rPr lang="zh-CN" altLang="en-US" smtClean="0"/>
              <a:t>2017/4/12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1F4B3-5038-4291-A19A-C0B1DECDA3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67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" y="-4525"/>
            <a:ext cx="1440000" cy="95593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04976" y="2176668"/>
            <a:ext cx="8519138" cy="133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引力波暴高能电磁对应体全天监测器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ECAM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en-US" altLang="zh-CN" sz="10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6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——</a:t>
            </a:r>
            <a:r>
              <a:rPr lang="en-US" altLang="zh-CN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Gamma</a:t>
            </a:r>
            <a:r>
              <a:rPr lang="zh-CN" altLang="en-US" sz="2600" b="1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探测器研究</a:t>
            </a:r>
            <a:endParaRPr lang="zh-CN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907879" y="3679299"/>
            <a:ext cx="5578771" cy="2242420"/>
            <a:chOff x="1875402" y="3160825"/>
            <a:chExt cx="5578771" cy="2242420"/>
          </a:xfrm>
        </p:grpSpPr>
        <p:sp>
          <p:nvSpPr>
            <p:cNvPr id="6" name="文本框 5"/>
            <p:cNvSpPr txBox="1"/>
            <p:nvPr/>
          </p:nvSpPr>
          <p:spPr>
            <a:xfrm>
              <a:off x="2870066" y="3160825"/>
              <a:ext cx="358944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 smtClean="0"/>
                <a:t>中国科学院高能物理研究所</a:t>
              </a:r>
              <a:endParaRPr lang="en-US" altLang="zh-CN" sz="2200" b="1" dirty="0" smtClean="0"/>
            </a:p>
            <a:p>
              <a:endParaRPr lang="en-US" altLang="zh-CN" dirty="0" smtClean="0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875402" y="3776607"/>
              <a:ext cx="557877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 smtClean="0"/>
                <a:t>核探测与核电子学国家重点实验室</a:t>
              </a:r>
              <a:r>
                <a:rPr lang="zh-CN" alt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</a:t>
              </a:r>
              <a:r>
                <a:rPr lang="zh-CN" alt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lang="zh-CN" alt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057619" y="4484493"/>
              <a:ext cx="321434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200" b="1" dirty="0" smtClean="0"/>
                <a:t>吕品 孙希磊 吕军光 张烜</a:t>
              </a:r>
              <a:endParaRPr lang="zh-CN" altLang="en-US" sz="2200" b="1" dirty="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4091556" y="5033913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fld id="{8C24BEB4-7654-42A0-ADD7-D554A4704BD3}" type="datetime1">
                <a:rPr lang="zh-CN" altLang="en-US" b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2017/4/12</a:t>
              </a:fld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5404" y="6601587"/>
            <a:ext cx="5969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Gravitational wave burst high energy Electromagnetic Counterpart All-sky Monitor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01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980" y="1315951"/>
            <a:ext cx="4640201" cy="3240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6544" y="294908"/>
            <a:ext cx="5277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探测器性能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能量分辨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33802" y="5099781"/>
            <a:ext cx="71641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能量分辨：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6.5%@662keV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，实现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设计目标（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&lt;=10%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由于受放射源活度及本底影响，全能峰占比随能量变化剧烈，但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整体趋势与模拟相符，高能部分的修正工作正在进行中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9315" y="1110201"/>
            <a:ext cx="4508811" cy="3684119"/>
            <a:chOff x="1616377" y="1157336"/>
            <a:chExt cx="4508811" cy="3684119"/>
          </a:xfrm>
        </p:grpSpPr>
        <p:grpSp>
          <p:nvGrpSpPr>
            <p:cNvPr id="12" name="组合 11"/>
            <p:cNvGrpSpPr/>
            <p:nvPr/>
          </p:nvGrpSpPr>
          <p:grpSpPr>
            <a:xfrm>
              <a:off x="1616377" y="1157336"/>
              <a:ext cx="4508811" cy="3684119"/>
              <a:chOff x="1795487" y="1157336"/>
              <a:chExt cx="4508811" cy="3684119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5487" y="1157336"/>
                <a:ext cx="4508811" cy="3240000"/>
              </a:xfrm>
              <a:prstGeom prst="rect">
                <a:avLst/>
              </a:prstGeom>
            </p:spPr>
          </p:pic>
          <p:sp>
            <p:nvSpPr>
              <p:cNvPr id="9" name="文本框 11"/>
              <p:cNvSpPr txBox="1"/>
              <p:nvPr/>
            </p:nvSpPr>
            <p:spPr>
              <a:xfrm>
                <a:off x="3462259" y="4549067"/>
                <a:ext cx="1704313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sz="13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图</a:t>
                </a:r>
                <a:r>
                  <a:rPr lang="en-US" altLang="zh-CN" sz="13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r>
                  <a:rPr lang="zh-CN" altLang="en-US" sz="13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：</a:t>
                </a:r>
                <a:r>
                  <a:rPr lang="en-US" altLang="zh-CN" sz="1300" b="1" baseline="30000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137</a:t>
                </a:r>
                <a:r>
                  <a:rPr lang="en-US" altLang="zh-CN" sz="13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Cs</a:t>
                </a:r>
                <a:r>
                  <a:rPr lang="zh-CN" altLang="en-US" sz="1300" b="1" dirty="0" smtClean="0">
                    <a:solidFill>
                      <a:srgbClr val="0033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沉积能谱</a:t>
                </a:r>
                <a:endParaRPr lang="zh-CN" altLang="en-US" sz="1300" b="1" dirty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0" name="文本框 16"/>
            <p:cNvSpPr txBox="1"/>
            <p:nvPr/>
          </p:nvSpPr>
          <p:spPr>
            <a:xfrm>
              <a:off x="3059921" y="1869375"/>
              <a:ext cx="7633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CN" sz="14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662keV</a:t>
              </a:r>
              <a:endParaRPr lang="zh-CN" alt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5744048" y="4487657"/>
            <a:ext cx="235192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：模拟和实测全能峰占比</a:t>
            </a:r>
            <a:endParaRPr lang="zh-CN" altLang="en-US" sz="1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9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6544" y="294908"/>
            <a:ext cx="5740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探测器性能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晶体均一性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1" t="8551" r="30839" b="18392"/>
          <a:stretch/>
        </p:blipFill>
        <p:spPr>
          <a:xfrm>
            <a:off x="575036" y="1969879"/>
            <a:ext cx="3448515" cy="298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356" y="1843879"/>
            <a:ext cx="4640201" cy="3240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5036" y="1226746"/>
            <a:ext cx="449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经过准直放置在如图所示各点的上方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989812" y="5331680"/>
            <a:ext cx="57038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以晶体中心位置（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）收集到的闪烁光作为参考值；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随位置向边缘移动，均一性逐渐变差；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边缘与中心差距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边缘位置，闪烁光易受铝壳反射造成损失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06686" y="5020270"/>
            <a:ext cx="218521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：放射源放置位置点图</a:t>
            </a:r>
            <a:endParaRPr lang="zh-CN" altLang="en-US" sz="1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598561" y="4955899"/>
            <a:ext cx="18517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：晶体均一性曲线</a:t>
            </a:r>
            <a:endParaRPr lang="zh-CN" altLang="en-US" sz="1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688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6544" y="294908"/>
            <a:ext cx="5277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探测器性能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收集效率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526918"/>
              </p:ext>
            </p:extLst>
          </p:nvPr>
        </p:nvGraphicFramePr>
        <p:xfrm>
          <a:off x="989812" y="1939098"/>
          <a:ext cx="6825007" cy="69575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61535"/>
                <a:gridCol w="1140643"/>
                <a:gridCol w="999242"/>
                <a:gridCol w="2460395"/>
                <a:gridCol w="126319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T1/2(year)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Date in A0 is</a:t>
                      </a:r>
                      <a:r>
                        <a:rPr lang="en-US" altLang="zh-CN" sz="14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measured(year)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2491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5.9keV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1986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2.59E+07</a:t>
                      </a:r>
                      <a:endParaRPr lang="zh-CN" alt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5777500" y="3114928"/>
            <a:ext cx="2492902" cy="2160000"/>
            <a:chOff x="5777500" y="2563460"/>
            <a:chExt cx="2492902" cy="2160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91" t="8551" r="30839" b="18392"/>
            <a:stretch/>
          </p:blipFill>
          <p:spPr>
            <a:xfrm>
              <a:off x="5777500" y="2563460"/>
              <a:ext cx="2492902" cy="2160000"/>
            </a:xfrm>
            <a:prstGeom prst="rect">
              <a:avLst/>
            </a:prstGeom>
          </p:spPr>
        </p:pic>
        <p:sp>
          <p:nvSpPr>
            <p:cNvPr id="12" name="椭圆 11"/>
            <p:cNvSpPr/>
            <p:nvPr/>
          </p:nvSpPr>
          <p:spPr>
            <a:xfrm>
              <a:off x="6759018" y="3525625"/>
              <a:ext cx="255506" cy="23567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61498" y="3778669"/>
            <a:ext cx="4166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收集效率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42%—65%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该能量段模拟收集相率应为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~100%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铍窗，石英窗以及铝壳都会对闪烁光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的产生及收集产生影响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89812" y="1322734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以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为例：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77500" y="5473993"/>
            <a:ext cx="2339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：放射源放置位置点图</a:t>
            </a:r>
            <a:endParaRPr lang="zh-CN" altLang="en-US" sz="1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3480317" y="2806230"/>
            <a:ext cx="1390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b="1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信息</a:t>
            </a:r>
            <a:endParaRPr lang="zh-CN" altLang="en-US" sz="1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07580" y="257200"/>
            <a:ext cx="1111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95412" y="1549862"/>
            <a:ext cx="721383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项目去年得到了国家先导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的支持，该项目在寻找引力波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高能电磁对应体的研究中很具有国际竞争力；目前正在进行卫星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立项的评审中，预计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年发射。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探测器样机（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LaBr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晶体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）的前期测试已经结束，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并且性能表现优异：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58152" y="3264666"/>
            <a:ext cx="551144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对低能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灵敏（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5.6keV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5.9keV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）；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对于目标能区（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6keV-2MeV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）线性良好；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能量分辨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6.5%@662keV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晶体均一性良好，边缘和中心差距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&lt;10%;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探测器整体收集效率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42%—65%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（以</a:t>
            </a:r>
            <a:r>
              <a:rPr lang="en-US" altLang="zh-CN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为例）；</a:t>
            </a:r>
            <a:endParaRPr lang="en-US" altLang="zh-CN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探测器功耗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&lt;0.1W/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路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重量 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 1kg.</a:t>
            </a:r>
            <a:endParaRPr lang="zh-CN" alt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95412" y="5111202"/>
            <a:ext cx="75755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下一步工作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58152" y="5506878"/>
            <a:ext cx="3474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高能部分的能量及效率修正；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电子学读出方式的研究；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温度补偿的测试等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19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796076" y="318756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致谢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599091" y="2161924"/>
            <a:ext cx="789030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altLang="zh-CN" sz="2600" dirty="0" smtClean="0"/>
          </a:p>
          <a:p>
            <a:r>
              <a:rPr lang="zh-CN" altLang="en-US" sz="2600" b="1" dirty="0" smtClean="0"/>
              <a:t>感谢核探测器与核电子学国家重点实验室的</a:t>
            </a:r>
            <a:r>
              <a:rPr lang="zh-CN" altLang="en-US" sz="2600" b="1" dirty="0"/>
              <a:t>支持</a:t>
            </a:r>
            <a:r>
              <a:rPr lang="zh-CN" altLang="en-US" sz="2600" b="1" dirty="0" smtClean="0"/>
              <a:t>！！</a:t>
            </a:r>
            <a:endParaRPr lang="en-US" altLang="zh-CN" sz="2600" b="1" dirty="0" smtClean="0"/>
          </a:p>
          <a:p>
            <a:pPr algn="ctr"/>
            <a:endParaRPr lang="en-US" altLang="zh-CN" sz="2600" b="1" dirty="0" smtClean="0"/>
          </a:p>
          <a:p>
            <a:pPr algn="ctr"/>
            <a:r>
              <a:rPr lang="zh-CN" altLang="en-US" sz="2600" b="1" dirty="0" smtClean="0"/>
              <a:t>谢谢大家！！</a:t>
            </a:r>
            <a:endParaRPr lang="zh-CN" altLang="en-US" sz="2600" b="1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fld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3281512" y="257200"/>
            <a:ext cx="2037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参考文献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95412" y="1677681"/>
            <a:ext cx="802476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P. Abbott et al. (LIGO Scientific Collaboration and Virgo Collaboration),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Observation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Gravitational Waves from a Binary Black Hole Merger,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Phys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Lett. 116, 061102 (2016).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B. P. Abbott et al. (LIGO Scientific Collaboration and Virgo Collaboration),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LIGO Scientific Collaboration and Virgo Collaboration),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Phys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Rev. Lett. 116, 061103 (2016). 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[3]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F.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Quarati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Meth. A 74 (2007) 115.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[4]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E.V. D. van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Loef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Meth. A 486 (2002) 254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[5]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Iltis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Meth. A 563 (2006)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359.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[6]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Dorenbos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IEEE Trans. Nucl.Sci.NS-51(2004)1289.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[7]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G.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Bizarri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et al., IEEE Trans. Nucl.Sci.NS-53 (2006)615.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[8] &lt;http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://sensl.com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/&gt;.</a:t>
            </a:r>
          </a:p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[9]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P. R.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 al,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Instr. And Meth. A579 (2007) 6.</a:t>
            </a:r>
            <a:endParaRPr lang="zh-CN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47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308692" y="239241"/>
            <a:ext cx="1832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/>
              <a:t>主要</a:t>
            </a:r>
            <a:r>
              <a:rPr lang="zh-CN" altLang="en-US" sz="3200" b="1" dirty="0"/>
              <a:t>内容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515412" y="1693210"/>
            <a:ext cx="60067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>
                <a:latin typeface="+mn-ea"/>
              </a:rPr>
              <a:t>高能电磁对应体的国内外研究</a:t>
            </a:r>
            <a:r>
              <a:rPr lang="zh-CN" altLang="en-US" b="1" dirty="0" smtClean="0">
                <a:latin typeface="+mn-ea"/>
              </a:rPr>
              <a:t>现状及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设计目标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15412" y="2211325"/>
            <a:ext cx="496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探测器：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LaBr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晶体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读出方案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15412" y="2749981"/>
            <a:ext cx="4373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LaBr</a:t>
            </a:r>
            <a:r>
              <a:rPr lang="en-US" altLang="zh-CN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晶体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读出）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性能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515412" y="3263240"/>
            <a:ext cx="938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总结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4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359024" y="239262"/>
            <a:ext cx="878497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 dirty="0" smtClean="0">
                <a:latin typeface="+mn-ea"/>
                <a:ea typeface="+mn-ea"/>
              </a:rPr>
              <a:t>高能电磁对应体的国内外研究现状</a:t>
            </a:r>
            <a:endParaRPr lang="en-US" sz="3200" b="1" dirty="0">
              <a:latin typeface="+mn-ea"/>
              <a:ea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59024" y="1086046"/>
            <a:ext cx="81278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年，</a:t>
            </a:r>
            <a:r>
              <a:rPr lang="en-US" altLang="zh-C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aLIGO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探测到第一个引力波暴，开启了引力波天文学时代</a:t>
            </a:r>
            <a:r>
              <a:rPr lang="en-US" altLang="zh-C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[1-2]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8" name="内容占位符 2"/>
          <p:cNvSpPr txBox="1">
            <a:spLocks/>
          </p:cNvSpPr>
          <p:nvPr/>
        </p:nvSpPr>
        <p:spPr>
          <a:xfrm>
            <a:off x="433635" y="1567801"/>
            <a:ext cx="8710365" cy="564867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国内外高能望远镜搜索引力波电磁对应体</a:t>
            </a:r>
            <a:endParaRPr lang="en-US" altLang="zh-CN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包括几乎所有国际上主要望远镜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(Fermi,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INTEGRAL,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Swift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等等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我国的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HXMT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POLAR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，已与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LIGO-Virgo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签署</a:t>
            </a:r>
            <a:r>
              <a:rPr lang="en-US" altLang="zh-CN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MoU</a:t>
            </a:r>
            <a:endParaRPr lang="en-US" altLang="zh-C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CN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探测高能电磁对应体所需的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关键性能</a:t>
            </a:r>
            <a:endParaRPr lang="en-US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大视场：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引力波暴全天随机发生，不可预测，转瞬即逝；</a:t>
            </a:r>
            <a:endParaRPr lang="en-US" altLang="zh-C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高灵敏度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：要求能探测比较弱的电磁信号；</a:t>
            </a:r>
            <a:endParaRPr lang="en-US" altLang="zh-C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良好定位能力： 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证认跟引力波事件的关系，且极大地帮助探测和证认低能</a:t>
            </a:r>
            <a:endParaRPr lang="en-US" altLang="zh-C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电磁对应体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altLang="zh-CN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目前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没有望远镜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为探测引力波电磁对应体而</a:t>
            </a:r>
            <a:r>
              <a:rPr lang="zh-CN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特别优化设计</a:t>
            </a:r>
            <a:endParaRPr lang="en-US" altLang="zh-CN" sz="1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Fermi/GBM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定位不足，地球遮挡，灵敏度不足，本底干扰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en-US" altLang="zh-CN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Konus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-Wind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1994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发射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无定位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1"/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HXMT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POLAR</a:t>
            </a:r>
            <a:r>
              <a:rPr lang="zh-CN" alt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：视场、能谱、定位等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性能不足；</a:t>
            </a:r>
            <a:endParaRPr lang="en-US" altLang="zh-CN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INTEGRAL/SPI-ACS: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无定位能力，能谱不可见；</a:t>
            </a:r>
            <a:endParaRPr lang="en-US" altLang="zh-CN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Swift/BAT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CALET/CGBM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SVOM</a:t>
            </a:r>
            <a:r>
              <a:rPr lang="zh-CN" alt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等：视场不足，地球遮挡</a:t>
            </a: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62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35404" y="6601587"/>
            <a:ext cx="59699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Gravitational wave burst high energy Electromagnetic Counterpart All-sky Monitor</a:t>
            </a:r>
            <a:endParaRPr lang="zh-CN" altLang="en-US" sz="11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59830" y="372517"/>
            <a:ext cx="34067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设计目标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26981" y="1125500"/>
            <a:ext cx="2550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科学目标及重要意义</a:t>
            </a:r>
            <a:endParaRPr lang="en-US" altLang="zh-CN" b="1" dirty="0" smtClean="0"/>
          </a:p>
        </p:txBody>
      </p:sp>
      <p:sp>
        <p:nvSpPr>
          <p:cNvPr id="10" name="文本框 9"/>
          <p:cNvSpPr txBox="1"/>
          <p:nvPr/>
        </p:nvSpPr>
        <p:spPr>
          <a:xfrm>
            <a:off x="869775" y="1494832"/>
            <a:ext cx="4657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预期</a:t>
            </a:r>
            <a:r>
              <a:rPr lang="zh-CN" altLang="en-US" b="1" dirty="0" smtClean="0">
                <a:solidFill>
                  <a:srgbClr val="FF0000"/>
                </a:solidFill>
              </a:rPr>
              <a:t>首先发现</a:t>
            </a:r>
            <a:r>
              <a:rPr lang="zh-CN" altLang="en-US" b="1" dirty="0" smtClean="0"/>
              <a:t>引力波事件的电磁辐射；</a:t>
            </a:r>
            <a:endParaRPr lang="en-US" altLang="zh-CN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/>
              <a:t>研究黑洞、中子星和伽玛暴的物理机制；</a:t>
            </a:r>
            <a:endParaRPr lang="en-US" altLang="zh-CN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/>
              <a:t>监测</a:t>
            </a:r>
            <a:r>
              <a:rPr lang="zh-CN" altLang="en-US" b="1" dirty="0" smtClean="0"/>
              <a:t>所有引力波事件并提供关键信息</a:t>
            </a:r>
            <a:r>
              <a:rPr lang="en-US" altLang="zh-CN" b="1" dirty="0" smtClean="0"/>
              <a:t>.</a:t>
            </a:r>
            <a:endParaRPr lang="zh-CN" altLang="en-US" b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626981" y="2633732"/>
            <a:ext cx="5101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b="1" dirty="0" smtClean="0"/>
              <a:t>综合性能指标：</a:t>
            </a:r>
            <a:r>
              <a:rPr lang="zh-CN" altLang="en-US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远远领先现有或已规划的设备</a:t>
            </a:r>
            <a:endParaRPr lang="en-US" altLang="zh-CN" b="1" dirty="0">
              <a:solidFill>
                <a:srgbClr val="FF0000"/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b="1" dirty="0" smtClean="0"/>
          </a:p>
        </p:txBody>
      </p:sp>
      <p:sp>
        <p:nvSpPr>
          <p:cNvPr id="12" name="文本框 11"/>
          <p:cNvSpPr txBox="1"/>
          <p:nvPr/>
        </p:nvSpPr>
        <p:spPr>
          <a:xfrm>
            <a:off x="869775" y="3064493"/>
            <a:ext cx="84189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宽大视场：同时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监测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100%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全天    （比现有设备提高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2-10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倍）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高灵敏度：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2E-8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erg/cm</a:t>
            </a:r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/s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（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提高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2-3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定位能力：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deg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（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比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Fermi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GBM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提高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宽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能量区：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MeV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（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确定伽玛暴的能谱</a:t>
            </a:r>
            <a:r>
              <a:rPr lang="en-US" altLang="zh-CN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Epeak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，证认源的性质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26981" y="4354308"/>
            <a:ext cx="7377603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项目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要求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专为探测引力波电磁对应体而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设计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8625" y="4736989"/>
            <a:ext cx="8705850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探测器搭载于两颗微小卫星，要求探测器的体积必须小，功耗低；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卫星发射过程有较大抖动，要求探测器结构必须紧凑；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探测能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区从低能覆盖至高能，探测器的动态范围必须足够大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 descr="整体v1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107" y="300813"/>
            <a:ext cx="2196209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本框 15"/>
          <p:cNvSpPr txBox="1"/>
          <p:nvPr/>
        </p:nvSpPr>
        <p:spPr>
          <a:xfrm>
            <a:off x="7038593" y="2781135"/>
            <a:ext cx="1771639" cy="307777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卫星示意图</a:t>
            </a:r>
            <a:endParaRPr lang="zh-CN" altLang="en-US" sz="1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879636" y="5950323"/>
            <a:ext cx="7377603" cy="392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基于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项目的要求，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LaBr</a:t>
            </a:r>
            <a:r>
              <a:rPr lang="en-US" altLang="zh-CN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晶体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读出成为首选方案之一</a:t>
            </a:r>
            <a:endParaRPr lang="en-US" altLang="zh-CN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00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667997" y="380311"/>
            <a:ext cx="54296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LaBr</a:t>
            </a:r>
            <a:r>
              <a:rPr lang="en-US" altLang="zh-CN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晶体</a:t>
            </a: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读出方案的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选择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72183" y="1423095"/>
            <a:ext cx="8734823" cy="4834957"/>
            <a:chOff x="1065229" y="1362316"/>
            <a:chExt cx="8734823" cy="4834957"/>
          </a:xfrm>
        </p:grpSpPr>
        <p:sp>
          <p:nvSpPr>
            <p:cNvPr id="7" name="文本框 6"/>
            <p:cNvSpPr txBox="1"/>
            <p:nvPr/>
          </p:nvSpPr>
          <p:spPr>
            <a:xfrm>
              <a:off x="1065229" y="1362316"/>
              <a:ext cx="52597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LaBr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晶体（目前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性能最优异的量产闪烁晶体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</a:t>
              </a:r>
              <a:endParaRPr lang="zh-CN" altLang="en-US" dirty="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470147" y="1805641"/>
              <a:ext cx="60163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衰减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时间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&lt;35ns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光产额高，为</a:t>
              </a:r>
              <a:r>
                <a:rPr lang="en-US" altLang="zh-CN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NaI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165%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；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能量分辨率高，小体积测试结果可达</a:t>
              </a:r>
              <a:r>
                <a:rPr lang="en-US" altLang="zh-CN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%@662keV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[3-7].</a:t>
              </a:r>
              <a:endPara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065229" y="2839497"/>
              <a:ext cx="102463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SiPM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1515412" y="3281647"/>
              <a:ext cx="5012911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单光子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灵敏，不受电场干扰；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体积小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，功耗低，均匀性好；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高光子探测效率，大动态范围；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成熟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的工艺使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大面积</a:t>
              </a:r>
              <a:r>
                <a:rPr lang="en-US" altLang="zh-CN" b="1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SiPM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生产成为可能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[8]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；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065229" y="4554794"/>
              <a:ext cx="32880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LaBr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晶体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altLang="zh-CN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SiPM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读出方案 </a:t>
              </a:r>
              <a:endParaRPr lang="zh-CN" altLang="en-US" sz="1400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515412" y="4996944"/>
              <a:ext cx="828464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Saint-Gobain_3inch LaBr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 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SensL_ArrayJ_60035_64P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50.44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50.44mm</a:t>
              </a:r>
              <a:r>
                <a:rPr lang="en-US" altLang="zh-CN" b="1" baseline="30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）；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可探测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能量范围宽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（目标能区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6keV—5MeV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）；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LaBr</a:t>
              </a:r>
              <a:r>
                <a:rPr lang="en-US" altLang="zh-CN" b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发出的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380nm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的闪烁光匹配</a:t>
              </a:r>
              <a:r>
                <a:rPr lang="en-US" altLang="zh-CN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SiPM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的灵敏波段；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相比</a:t>
              </a:r>
              <a:r>
                <a:rPr lang="en-US" altLang="zh-CN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PMT[9]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，可形成</a:t>
              </a:r>
              <a:r>
                <a:rPr lang="zh-CN" altLang="en-US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紧凑</a:t>
              </a:r>
              <a:r>
                <a:rPr lang="zh-CN" altLang="en-US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的探测器结构（搭载微小卫星，空间有限）</a:t>
              </a:r>
              <a:r>
                <a:rPr lang="en-US" altLang="zh-CN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4" name="图片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177" y="1135351"/>
            <a:ext cx="1368000" cy="14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2152" y="2940736"/>
            <a:ext cx="2460025" cy="1440000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886005" y="318756"/>
            <a:ext cx="49423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LaBr</a:t>
            </a:r>
            <a:r>
              <a:rPr lang="en-US" altLang="zh-CN" sz="32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晶体</a:t>
            </a:r>
            <a:r>
              <a:rPr lang="en-US" altLang="zh-C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读出方案</a:t>
            </a:r>
            <a:endParaRPr lang="zh-CN" altLang="en-US" sz="32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2" t="18592" r="20160" b="15944"/>
          <a:stretch/>
        </p:blipFill>
        <p:spPr>
          <a:xfrm>
            <a:off x="6399605" y="1138188"/>
            <a:ext cx="2422689" cy="2356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文本框 10"/>
          <p:cNvSpPr txBox="1"/>
          <p:nvPr/>
        </p:nvSpPr>
        <p:spPr>
          <a:xfrm>
            <a:off x="975417" y="4066349"/>
            <a:ext cx="683232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LaBr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较高的光产额弥补了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大面积读出时由于电容增大引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入的电子学噪声，使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路并联一路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读出成为可能，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两个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ADA-4895-1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低噪声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运放串联，放大倍数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~25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和前端电子学集成至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PCB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两端，缩短距离，提高信噪比；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利用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Compton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膜和硅油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增加光收集；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通过低阈甄别筛掉噪声干扰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754785" y="3673866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33CC"/>
                </a:solidFill>
              </a:rPr>
              <a:t>图</a:t>
            </a:r>
            <a:r>
              <a:rPr lang="en-US" altLang="zh-CN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1400" b="1" dirty="0" smtClean="0">
                <a:solidFill>
                  <a:srgbClr val="0033CC"/>
                </a:solidFill>
              </a:rPr>
              <a:t>前放板示意图</a:t>
            </a:r>
            <a:endParaRPr lang="zh-CN" altLang="en-US" sz="1400" b="1" dirty="0">
              <a:solidFill>
                <a:srgbClr val="0033CC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17645" y="3659497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33CC"/>
                </a:solidFill>
              </a:rPr>
              <a:t>图</a:t>
            </a:r>
            <a:r>
              <a:rPr lang="en-US" altLang="zh-CN" sz="1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1400" b="1" dirty="0" smtClean="0">
                <a:solidFill>
                  <a:srgbClr val="0033CC"/>
                </a:solidFill>
              </a:rPr>
              <a:t>探测器示意图</a:t>
            </a:r>
            <a:endParaRPr lang="zh-CN" altLang="en-US" sz="1400" b="1" dirty="0">
              <a:solidFill>
                <a:srgbClr val="0033CC"/>
              </a:solidFill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8" t="30337" r="29794" b="32713"/>
          <a:stretch/>
        </p:blipFill>
        <p:spPr>
          <a:xfrm>
            <a:off x="355159" y="1210487"/>
            <a:ext cx="3420740" cy="2302538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3167404" y="1602809"/>
            <a:ext cx="90497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4018316" y="1375139"/>
            <a:ext cx="207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Beryllium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220um</a:t>
            </a:r>
            <a:endParaRPr lang="en-US" altLang="zh-CN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V="1">
            <a:off x="3619802" y="1961292"/>
            <a:ext cx="452581" cy="116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034670" y="1772752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Aluminum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直接箭头连接符 21"/>
          <p:cNvCxnSpPr/>
          <p:nvPr/>
        </p:nvCxnSpPr>
        <p:spPr>
          <a:xfrm>
            <a:off x="3164723" y="2330248"/>
            <a:ext cx="90497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034670" y="2112156"/>
            <a:ext cx="23839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LaBr</a:t>
            </a:r>
            <a:r>
              <a:rPr lang="en-US" altLang="zh-CN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l-GR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76.2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15mm</a:t>
            </a:r>
          </a:p>
        </p:txBody>
      </p:sp>
      <p:cxnSp>
        <p:nvCxnSpPr>
          <p:cNvPr id="24" name="直接箭头连接符 23"/>
          <p:cNvCxnSpPr/>
          <p:nvPr/>
        </p:nvCxnSpPr>
        <p:spPr>
          <a:xfrm>
            <a:off x="3145869" y="2727740"/>
            <a:ext cx="90497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4018316" y="2564470"/>
            <a:ext cx="2506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Quartz Window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12.7mm</a:t>
            </a:r>
            <a:endParaRPr lang="zh-CN" alt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直接箭头连接符 25"/>
          <p:cNvCxnSpPr/>
          <p:nvPr/>
        </p:nvCxnSpPr>
        <p:spPr>
          <a:xfrm>
            <a:off x="3145847" y="2983837"/>
            <a:ext cx="90497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034670" y="281415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直接箭头连接符 27"/>
          <p:cNvCxnSpPr/>
          <p:nvPr/>
        </p:nvCxnSpPr>
        <p:spPr>
          <a:xfrm>
            <a:off x="3147415" y="3249361"/>
            <a:ext cx="904973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4031988" y="3077649"/>
            <a:ext cx="1450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</a:t>
            </a:r>
            <a:r>
              <a:rPr lang="en-US" altLang="zh-CN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amplifer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41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6544" y="294908"/>
            <a:ext cx="56332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探测器性能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低能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12363" y="1143064"/>
            <a:ext cx="44589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138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衰变：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5.6keV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zh-C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37.4keV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  <a:r>
              <a:rPr lang="zh-CN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r>
              <a:rPr lang="en-US" altLang="zh-CN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5.9keV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X-Ray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32404" y="170140"/>
            <a:ext cx="8210314" cy="4675046"/>
            <a:chOff x="1942303" y="2092496"/>
            <a:chExt cx="8210314" cy="4675046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44785" y="3859721"/>
              <a:ext cx="4007832" cy="2880000"/>
            </a:xfrm>
            <a:prstGeom prst="rect">
              <a:avLst/>
            </a:prstGeom>
          </p:spPr>
        </p:pic>
        <p:grpSp>
          <p:nvGrpSpPr>
            <p:cNvPr id="17" name="组合 16"/>
            <p:cNvGrpSpPr/>
            <p:nvPr/>
          </p:nvGrpSpPr>
          <p:grpSpPr>
            <a:xfrm>
              <a:off x="1942303" y="2092496"/>
              <a:ext cx="5306909" cy="4675046"/>
              <a:chOff x="1942303" y="2092496"/>
              <a:chExt cx="5306909" cy="4675046"/>
            </a:xfrm>
          </p:grpSpPr>
          <p:pic>
            <p:nvPicPr>
              <p:cNvPr id="15" name="图片 14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942303" y="3887542"/>
                <a:ext cx="4007832" cy="2880000"/>
              </a:xfrm>
              <a:prstGeom prst="rect">
                <a:avLst/>
              </a:prstGeom>
            </p:spPr>
          </p:pic>
          <p:sp>
            <p:nvSpPr>
              <p:cNvPr id="16" name="矩形 15"/>
              <p:cNvSpPr/>
              <p:nvPr/>
            </p:nvSpPr>
            <p:spPr>
              <a:xfrm>
                <a:off x="5873130" y="2092496"/>
                <a:ext cx="1376082" cy="17936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9" name="文本框 18"/>
          <p:cNvSpPr txBox="1"/>
          <p:nvPr/>
        </p:nvSpPr>
        <p:spPr>
          <a:xfrm>
            <a:off x="334437" y="5287046"/>
            <a:ext cx="83714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探测器可以探测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GECAM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设计要求的能量下限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6keV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首次使用大面积</a:t>
            </a:r>
            <a:r>
              <a:rPr lang="en-US" altLang="zh-CN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作为读出器件，搭配大尺寸</a:t>
            </a:r>
            <a:r>
              <a:rPr lang="en-US" altLang="zh-CN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3inch LaBr</a:t>
            </a:r>
            <a:r>
              <a:rPr lang="en-US" altLang="zh-CN" b="1" baseline="-25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晶体组成探测器</a:t>
            </a: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860077" y="4814041"/>
            <a:ext cx="16594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400" b="1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</a:t>
            </a:r>
            <a:r>
              <a:rPr lang="en-US" altLang="zh-CN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</a:t>
            </a:r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沉积能谱</a:t>
            </a:r>
            <a:endParaRPr lang="zh-CN" altLang="en-US" sz="1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1295019" y="4810447"/>
            <a:ext cx="26084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4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：晶体自身放射性沉积能谱</a:t>
            </a:r>
            <a:endParaRPr lang="zh-CN" altLang="en-US" sz="14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571276" y="2419512"/>
            <a:ext cx="832279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5.9keV</a:t>
            </a:r>
            <a:endParaRPr lang="zh-CN" altLang="en-US" sz="1700" dirty="0"/>
          </a:p>
        </p:txBody>
      </p:sp>
      <p:sp>
        <p:nvSpPr>
          <p:cNvPr id="12" name="矩形 11"/>
          <p:cNvSpPr/>
          <p:nvPr/>
        </p:nvSpPr>
        <p:spPr>
          <a:xfrm>
            <a:off x="942448" y="3407300"/>
            <a:ext cx="924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5.6keV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1885594" y="2419513"/>
            <a:ext cx="941283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37.4keV</a:t>
            </a:r>
            <a:endParaRPr lang="zh-CN" altLang="en-US" sz="1700" dirty="0"/>
          </a:p>
        </p:txBody>
      </p:sp>
    </p:spTree>
    <p:extLst>
      <p:ext uri="{BB962C8B-B14F-4D97-AF65-F5344CB8AC3E}">
        <p14:creationId xmlns:p14="http://schemas.microsoft.com/office/powerpoint/2010/main" val="324977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7" y="1005148"/>
            <a:ext cx="3757343" cy="2700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28" y="3731350"/>
            <a:ext cx="3757343" cy="2700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26" y="1031350"/>
            <a:ext cx="3757343" cy="27000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626" y="3731350"/>
            <a:ext cx="3757343" cy="2700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46544" y="294908"/>
            <a:ext cx="5277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探测器性能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线性响应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852101" y="3585156"/>
            <a:ext cx="169629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300" b="1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241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zh-CN" altLang="en-US" sz="13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沉积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能谱</a:t>
            </a:r>
            <a:endParaRPr lang="zh-CN" altLang="en-US" sz="1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5630732" y="3585156"/>
            <a:ext cx="15840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3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300" b="1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沉积能谱</a:t>
            </a:r>
            <a:endParaRPr lang="zh-CN" altLang="en-US" sz="1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1"/>
          <p:cNvSpPr txBox="1"/>
          <p:nvPr/>
        </p:nvSpPr>
        <p:spPr>
          <a:xfrm>
            <a:off x="1852101" y="6285156"/>
            <a:ext cx="163057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3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300" b="1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沉积能谱</a:t>
            </a:r>
            <a:endParaRPr lang="zh-CN" altLang="en-US" sz="1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1"/>
          <p:cNvSpPr txBox="1"/>
          <p:nvPr/>
        </p:nvSpPr>
        <p:spPr>
          <a:xfrm>
            <a:off x="5630732" y="6285156"/>
            <a:ext cx="162095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3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300" b="1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137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沉积能谱</a:t>
            </a:r>
            <a:endParaRPr lang="zh-CN" altLang="en-US" sz="1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852101" y="1461579"/>
            <a:ext cx="808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59.5keV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916625" y="1461579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122keV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916500" y="2905451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136keV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文本框 16"/>
          <p:cNvSpPr txBox="1"/>
          <p:nvPr/>
        </p:nvSpPr>
        <p:spPr>
          <a:xfrm>
            <a:off x="1663941" y="5164725"/>
            <a:ext cx="6735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81keV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文本框 16"/>
          <p:cNvSpPr txBox="1"/>
          <p:nvPr/>
        </p:nvSpPr>
        <p:spPr>
          <a:xfrm>
            <a:off x="2868632" y="5693344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356keV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文本框 16"/>
          <p:cNvSpPr txBox="1"/>
          <p:nvPr/>
        </p:nvSpPr>
        <p:spPr>
          <a:xfrm>
            <a:off x="6009698" y="4546587"/>
            <a:ext cx="7633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662keV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65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5412" y="75414"/>
            <a:ext cx="7535538" cy="955936"/>
            <a:chOff x="0" y="-4101"/>
            <a:chExt cx="7535538" cy="955936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4101"/>
              <a:ext cx="1440000" cy="955936"/>
            </a:xfrm>
            <a:prstGeom prst="rect">
              <a:avLst/>
            </a:prstGeom>
          </p:spPr>
        </p:pic>
        <p:cxnSp>
          <p:nvCxnSpPr>
            <p:cNvPr id="4" name="直接连接符 3"/>
            <p:cNvCxnSpPr/>
            <p:nvPr/>
          </p:nvCxnSpPr>
          <p:spPr>
            <a:xfrm>
              <a:off x="914400" y="824016"/>
              <a:ext cx="6621138" cy="0"/>
            </a:xfrm>
            <a:prstGeom prst="line">
              <a:avLst/>
            </a:prstGeom>
            <a:ln w="28575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6089717" y="6550223"/>
            <a:ext cx="28777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核探测与核电子学国家重点实验室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87" y="1026877"/>
            <a:ext cx="3757343" cy="2700000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6466302"/>
              </p:ext>
            </p:extLst>
          </p:nvPr>
        </p:nvGraphicFramePr>
        <p:xfrm>
          <a:off x="4737748" y="1162150"/>
          <a:ext cx="3953765" cy="2316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90795"/>
                <a:gridCol w="1895475"/>
                <a:gridCol w="1067495"/>
              </a:tblGrid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Source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Rays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decay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5.6keV, 37.4keV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X-Ray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5.9keV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X-Ray</a:t>
                      </a:r>
                      <a:endParaRPr lang="zh-CN" altLang="en-US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241</a:t>
                      </a: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59.5keV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X-Ray</a:t>
                      </a:r>
                      <a:endParaRPr lang="zh-CN" altLang="en-US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122keV, 136keV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γ-Ray</a:t>
                      </a:r>
                      <a:endParaRPr lang="zh-CN" altLang="en-US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</a:t>
                      </a: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81keV, 356keV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γ-Ray</a:t>
                      </a:r>
                      <a:endParaRPr lang="zh-CN" altLang="en-US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</a:t>
                      </a: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Cs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662keV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γ-Ray</a:t>
                      </a:r>
                      <a:endParaRPr lang="zh-CN" altLang="en-US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25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1173keV, 1332keV</a:t>
                      </a:r>
                      <a:endParaRPr lang="zh-CN" altLang="en-US" sz="13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3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γ-Ray</a:t>
                      </a:r>
                      <a:endParaRPr lang="zh-CN" altLang="en-US" sz="13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46" y="3726877"/>
            <a:ext cx="4124623" cy="2880000"/>
          </a:xfrm>
          <a:prstGeom prst="rect">
            <a:avLst/>
          </a:prstGeom>
        </p:spPr>
      </p:pic>
      <p:pic>
        <p:nvPicPr>
          <p:cNvPr id="9" name="图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778" y="3792866"/>
            <a:ext cx="3758400" cy="27000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746544" y="294908"/>
            <a:ext cx="5277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探测器性能</a:t>
            </a:r>
            <a:r>
              <a:rPr lang="en-US" altLang="zh-C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——</a:t>
            </a:r>
            <a:r>
              <a:rPr lang="zh-CN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线性响应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852101" y="3585156"/>
            <a:ext cx="15840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3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1300" b="1" baseline="30000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沉积能谱</a:t>
            </a:r>
            <a:endParaRPr lang="zh-CN" altLang="en-US" sz="1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11078" y="1512155"/>
            <a:ext cx="843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1173keV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2216533" y="1892702"/>
            <a:ext cx="8531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1332keV</a:t>
            </a:r>
            <a:endParaRPr lang="zh-CN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34900" y="3579019"/>
            <a:ext cx="267618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：放射源及射线（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种）种类</a:t>
            </a:r>
            <a:endParaRPr lang="zh-CN" altLang="en-US" sz="1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文本框 10"/>
          <p:cNvSpPr txBox="1"/>
          <p:nvPr/>
        </p:nvSpPr>
        <p:spPr>
          <a:xfrm>
            <a:off x="1852101" y="6412878"/>
            <a:ext cx="134248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zh-CN" altLang="en-US" sz="13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线性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曲线</a:t>
            </a:r>
            <a:endParaRPr lang="zh-CN" altLang="en-US" sz="1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0"/>
          <p:cNvSpPr txBox="1"/>
          <p:nvPr/>
        </p:nvSpPr>
        <p:spPr>
          <a:xfrm>
            <a:off x="5910429" y="6362993"/>
            <a:ext cx="17636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图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：高能</a:t>
            </a:r>
            <a:r>
              <a:rPr lang="en-US" altLang="zh-CN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zh-CN" altLang="en-US" sz="13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射线波形</a:t>
            </a:r>
            <a:endParaRPr lang="zh-CN" altLang="en-US" sz="13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A1F4B3-5038-4291-A19A-C0B1DECDA38D}" type="slidenum">
              <a:rPr lang="zh-CN" altLang="en-US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fld>
            <a:endParaRPr lang="zh-CN" alt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5851</TotalTime>
  <Words>1636</Words>
  <Application>Microsoft Office PowerPoint</Application>
  <PresentationFormat>全屏显示(4:3)</PresentationFormat>
  <Paragraphs>240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lv</dc:creator>
  <cp:lastModifiedBy>LVP</cp:lastModifiedBy>
  <cp:revision>76</cp:revision>
  <dcterms:created xsi:type="dcterms:W3CDTF">2017-04-03T02:30:12Z</dcterms:created>
  <dcterms:modified xsi:type="dcterms:W3CDTF">2017-04-12T02:07:35Z</dcterms:modified>
</cp:coreProperties>
</file>