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jwang\Desktop\&#37327;&#23376;&#28857;&#22411;&#21495;&#19982;&#21457;&#20809;&#24378;&#24230;-&#23385;&#24076;&#3092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80219780219777E-2"/>
          <c:y val="7.3239537356317913E-2"/>
          <c:w val="0.75549450549450603"/>
          <c:h val="0.79436728978775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9999FF"/>
              </a:solidFill>
              <a:ln>
                <a:solidFill>
                  <a:srgbClr val="9999FF"/>
                </a:solidFill>
                <a:prstDash val="solid"/>
              </a:ln>
            </c:spPr>
          </c:marker>
          <c:xVal>
            <c:numRef>
              <c:f>'[量子点型号与发光强度-孙希磊.xlsx]Sheet1'!$G$2:$G$7</c:f>
              <c:numCache>
                <c:formatCode>General</c:formatCode>
                <c:ptCount val="6"/>
                <c:pt idx="0">
                  <c:v>9</c:v>
                </c:pt>
                <c:pt idx="1">
                  <c:v>17</c:v>
                </c:pt>
                <c:pt idx="2">
                  <c:v>25</c:v>
                </c:pt>
                <c:pt idx="3">
                  <c:v>39</c:v>
                </c:pt>
                <c:pt idx="4">
                  <c:v>45</c:v>
                </c:pt>
                <c:pt idx="5">
                  <c:v>55</c:v>
                </c:pt>
              </c:numCache>
            </c:numRef>
          </c:xVal>
          <c:yVal>
            <c:numRef>
              <c:f>'[量子点型号与发光强度-孙希磊.xlsx]Sheet1'!$J$2:$J$7</c:f>
              <c:numCache>
                <c:formatCode>General</c:formatCode>
                <c:ptCount val="6"/>
                <c:pt idx="0">
                  <c:v>3858.8235294117649</c:v>
                </c:pt>
                <c:pt idx="1">
                  <c:v>10165.71428571429</c:v>
                </c:pt>
                <c:pt idx="2">
                  <c:v>10858.536585365855</c:v>
                </c:pt>
                <c:pt idx="3">
                  <c:v>17142.857142857138</c:v>
                </c:pt>
                <c:pt idx="4">
                  <c:v>19555.555555555547</c:v>
                </c:pt>
                <c:pt idx="5">
                  <c:v>24242.424242424247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7384304"/>
        <c:axId val="1487385936"/>
      </c:scatterChart>
      <c:valAx>
        <c:axId val="1487384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487385936"/>
        <c:crosses val="autoZero"/>
        <c:crossBetween val="midCat"/>
      </c:valAx>
      <c:valAx>
        <c:axId val="14873859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487384304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912087912087999"/>
          <c:y val="0.43943722413790731"/>
          <c:w val="0.10989010989010994"/>
          <c:h val="6.197191622457669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6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0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1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14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2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32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3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578C-5608-43E7-8E5A-8F2E32746C98}" type="datetimeFigureOut">
              <a:rPr lang="zh-CN" altLang="en-US" smtClean="0"/>
              <a:t>2017-4-11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03F7-9615-4DDE-AC2D-53E3A2B35D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1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面向</a:t>
            </a:r>
            <a:r>
              <a:rPr lang="en-US" altLang="zh-CN" dirty="0" smtClean="0"/>
              <a:t>0</a:t>
            </a:r>
            <a:r>
              <a:rPr lang="el-GR" altLang="zh-CN" dirty="0" smtClean="0"/>
              <a:t>νββ</a:t>
            </a:r>
            <a:r>
              <a:rPr lang="zh-CN" altLang="en-US" dirty="0" smtClean="0"/>
              <a:t>实验的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量子点液体闪烁体研究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孙希磊 吕品 张烜 赵洁 丁雅韵 温良剑 吕军光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中科院高能物理研究所</a:t>
            </a:r>
            <a:endParaRPr lang="en-US" altLang="zh-CN" dirty="0" smtClean="0"/>
          </a:p>
          <a:p>
            <a:r>
              <a:rPr lang="zh-CN" altLang="en-US" dirty="0"/>
              <a:t>核</a:t>
            </a:r>
            <a:r>
              <a:rPr lang="zh-CN" altLang="en-US" dirty="0" smtClean="0"/>
              <a:t>探测与核电子学国家重点实验室年会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 中科大 合肥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8612" cy="7789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79065" y="106829"/>
            <a:ext cx="4744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本</a:t>
            </a:r>
            <a:r>
              <a:rPr lang="zh-CN" altLang="en-US" dirty="0" smtClean="0"/>
              <a:t>研究由核探测与核电子学国家重点实验室自主研究课题基金</a:t>
            </a:r>
            <a:r>
              <a:rPr lang="en-US" altLang="zh-CN" dirty="0" smtClean="0"/>
              <a:t>2016</a:t>
            </a:r>
            <a:r>
              <a:rPr lang="zh-CN" altLang="en-US" dirty="0"/>
              <a:t>资助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0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吸收谱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23" y="1825625"/>
            <a:ext cx="6307753" cy="4351338"/>
          </a:xfrm>
        </p:spPr>
      </p:pic>
      <p:pic>
        <p:nvPicPr>
          <p:cNvPr id="4" name="Picture 3" descr="D:\LX\资料\图谱数据\UV Spec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8475" r="7011" b="3391"/>
          <a:stretch>
            <a:fillRect/>
          </a:stretch>
        </p:blipFill>
        <p:spPr bwMode="auto">
          <a:xfrm>
            <a:off x="1135764" y="1939552"/>
            <a:ext cx="6872472" cy="41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53" y="3218302"/>
            <a:ext cx="2804223" cy="19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光产额与浓度关系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4" y="1690689"/>
            <a:ext cx="5223431" cy="3746989"/>
          </a:xfrm>
        </p:spPr>
      </p:pic>
      <p:sp>
        <p:nvSpPr>
          <p:cNvPr id="5" name="文本框 4"/>
          <p:cNvSpPr txBox="1"/>
          <p:nvPr/>
        </p:nvSpPr>
        <p:spPr>
          <a:xfrm>
            <a:off x="1189822" y="5437678"/>
            <a:ext cx="720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量子点作为第二发光物质，光输出岁浓度的增大而减小，自吸收问题？</a:t>
            </a:r>
            <a:endParaRPr lang="en-US" altLang="zh-CN" dirty="0" smtClean="0"/>
          </a:p>
          <a:p>
            <a:r>
              <a:rPr lang="zh-CN" altLang="en-US" dirty="0"/>
              <a:t>量子</a:t>
            </a:r>
            <a:r>
              <a:rPr lang="zh-CN" altLang="en-US" dirty="0" smtClean="0"/>
              <a:t>点作为第一发光物质的光输出，小于</a:t>
            </a:r>
            <a:r>
              <a:rPr lang="en-US" altLang="zh-CN" dirty="0" smtClean="0"/>
              <a:t>PPO</a:t>
            </a:r>
            <a:r>
              <a:rPr lang="zh-CN" altLang="en-US" dirty="0" smtClean="0"/>
              <a:t>，说明能量传递效率较低。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6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研究减小自吸收的结构，减小发射谱与吸收谱的重叠，提高光输出</a:t>
            </a:r>
            <a:endParaRPr lang="en-US" altLang="zh-CN" dirty="0" smtClean="0"/>
          </a:p>
          <a:p>
            <a:r>
              <a:rPr lang="zh-CN" altLang="en-US" dirty="0" smtClean="0"/>
              <a:t>研究</a:t>
            </a:r>
            <a:r>
              <a:rPr lang="zh-CN" altLang="en-US" dirty="0"/>
              <a:t>提高能量传递</a:t>
            </a:r>
            <a:r>
              <a:rPr lang="zh-CN" altLang="en-US" dirty="0" smtClean="0"/>
              <a:t>效率的方法，探索将量子点与</a:t>
            </a:r>
            <a:r>
              <a:rPr lang="en-US" altLang="zh-CN" dirty="0" smtClean="0"/>
              <a:t>PPO</a:t>
            </a:r>
            <a:r>
              <a:rPr lang="zh-CN" altLang="en-US" dirty="0" smtClean="0"/>
              <a:t>的连接到一起，提高能量传递的效率，提高光输出</a:t>
            </a:r>
            <a:endParaRPr lang="en-US" altLang="zh-CN" dirty="0" smtClean="0"/>
          </a:p>
          <a:p>
            <a:r>
              <a:rPr lang="zh-CN" altLang="en-US" dirty="0" smtClean="0"/>
              <a:t>放射性本底测量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0" y="4448410"/>
            <a:ext cx="4219457" cy="1872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7" y="4439435"/>
            <a:ext cx="4001890" cy="18814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0881" y="6311899"/>
            <a:ext cx="78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在此研究的基础上，提交了自然科学基金项目申请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047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0</a:t>
            </a:r>
            <a:r>
              <a:rPr lang="el-GR" altLang="zh-CN" dirty="0"/>
              <a:t>νββ</a:t>
            </a:r>
            <a:r>
              <a:rPr lang="zh-CN" altLang="en-US" dirty="0"/>
              <a:t>衰变</a:t>
            </a:r>
            <a:r>
              <a:rPr lang="zh-CN" altLang="en-US" dirty="0" smtClean="0"/>
              <a:t>实验，</a:t>
            </a:r>
            <a:r>
              <a:rPr lang="en-US" altLang="zh-CN" dirty="0" smtClean="0"/>
              <a:t>JUNO</a:t>
            </a:r>
            <a:r>
              <a:rPr lang="zh-CN" altLang="en-US" dirty="0" smtClean="0"/>
              <a:t>具有竞争力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量子</a:t>
            </a:r>
            <a:r>
              <a:rPr lang="zh-CN" altLang="en-US" dirty="0" smtClean="0"/>
              <a:t>点将</a:t>
            </a:r>
            <a:r>
              <a:rPr lang="en-US" altLang="zh-CN" dirty="0"/>
              <a:t>0</a:t>
            </a:r>
            <a:r>
              <a:rPr lang="el-GR" altLang="zh-CN" dirty="0"/>
              <a:t>νββ</a:t>
            </a:r>
            <a:r>
              <a:rPr lang="zh-CN" altLang="en-US" dirty="0" smtClean="0"/>
              <a:t>衰变核素加载到</a:t>
            </a:r>
            <a:r>
              <a:rPr lang="en-US" altLang="zh-CN" dirty="0" smtClean="0"/>
              <a:t>LAB</a:t>
            </a:r>
            <a:r>
              <a:rPr lang="zh-CN" altLang="en-US" dirty="0" smtClean="0"/>
              <a:t>液闪内可行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量子</a:t>
            </a:r>
            <a:r>
              <a:rPr lang="zh-CN" altLang="en-US" dirty="0" smtClean="0"/>
              <a:t>点液闪性能初步结论</a:t>
            </a:r>
            <a:endParaRPr lang="en-US" altLang="zh-CN" dirty="0" smtClean="0"/>
          </a:p>
          <a:p>
            <a:r>
              <a:rPr lang="zh-CN" altLang="en-US" sz="1800" dirty="0" smtClean="0"/>
              <a:t>发射谱可调，但与吸收谱有重叠，自吸收比较严重</a:t>
            </a:r>
            <a:endParaRPr lang="en-US" altLang="zh-CN" sz="1800" dirty="0" smtClean="0"/>
          </a:p>
          <a:p>
            <a:r>
              <a:rPr lang="zh-CN" altLang="en-US" sz="1800" dirty="0" smtClean="0"/>
              <a:t>光转换的能量传递效率与量子点体积成正比，</a:t>
            </a:r>
            <a:endParaRPr lang="en-US" altLang="zh-CN" sz="1800" dirty="0" smtClean="0"/>
          </a:p>
          <a:p>
            <a:r>
              <a:rPr lang="zh-CN" altLang="en-US" sz="1800" dirty="0" smtClean="0"/>
              <a:t>从烷基苯到量子点的能量传递效率小于</a:t>
            </a:r>
            <a:r>
              <a:rPr lang="en-US" altLang="zh-CN" sz="1800" dirty="0" smtClean="0"/>
              <a:t>PPO</a:t>
            </a:r>
          </a:p>
          <a:p>
            <a:r>
              <a:rPr lang="zh-CN" altLang="en-US" dirty="0" smtClean="0"/>
              <a:t>有待进一步研究</a:t>
            </a:r>
            <a:endParaRPr lang="en-US" altLang="zh-CN" dirty="0" smtClean="0"/>
          </a:p>
          <a:p>
            <a:r>
              <a:rPr lang="zh-CN" altLang="en-US" sz="1800" dirty="0"/>
              <a:t>光产</a:t>
            </a:r>
            <a:r>
              <a:rPr lang="zh-CN" altLang="en-US" sz="1800" dirty="0"/>
              <a:t>额、放射性本底、衰减长度、稳定性等</a:t>
            </a:r>
            <a:endParaRPr lang="en-US" altLang="zh-CN" sz="1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背景介绍</a:t>
            </a:r>
            <a:endParaRPr lang="en-US" altLang="zh-CN" dirty="0" smtClean="0"/>
          </a:p>
          <a:p>
            <a:r>
              <a:rPr lang="zh-CN" altLang="en-US" dirty="0" smtClean="0"/>
              <a:t>研究内容</a:t>
            </a:r>
            <a:endParaRPr lang="en-US" altLang="zh-CN" dirty="0" smtClean="0"/>
          </a:p>
          <a:p>
            <a:r>
              <a:rPr lang="zh-CN" altLang="en-US" dirty="0" smtClean="0"/>
              <a:t>研究进展</a:t>
            </a:r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4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</a:t>
            </a:r>
            <a:r>
              <a:rPr lang="el-GR" altLang="zh-CN" dirty="0" smtClean="0"/>
              <a:t>νββ</a:t>
            </a:r>
            <a:r>
              <a:rPr lang="zh-CN" altLang="en-US" dirty="0" smtClean="0"/>
              <a:t>衰变实验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70352"/>
            <a:ext cx="4703514" cy="208569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66" y="3823689"/>
            <a:ext cx="3210934" cy="27905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35" y="4795120"/>
            <a:ext cx="3701965" cy="8476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43000" y="1690689"/>
            <a:ext cx="3113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cs typeface="Times New Roman" panose="02020603050405020304" pitchFamily="18" charset="0"/>
              </a:rPr>
              <a:t>无中微子双</a:t>
            </a:r>
            <a:r>
              <a:rPr lang="en-US" altLang="zh-CN" kern="100" dirty="0">
                <a:cs typeface="Times New Roman" panose="02020603050405020304" pitchFamily="18" charset="0"/>
              </a:rPr>
              <a:t>beta</a:t>
            </a:r>
            <a:r>
              <a:rPr lang="zh-CN" altLang="zh-CN" kern="100" dirty="0"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cs typeface="Times New Roman" panose="02020603050405020304" pitchFamily="18" charset="0"/>
              </a:rPr>
              <a:t>0</a:t>
            </a:r>
            <a:r>
              <a:rPr lang="en-US" altLang="zh-CN" kern="100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</a:rPr>
              <a:t>ββ</a:t>
            </a:r>
            <a:r>
              <a:rPr lang="zh-CN" altLang="zh-CN" kern="100" dirty="0">
                <a:cs typeface="Times New Roman" panose="02020603050405020304" pitchFamily="18" charset="0"/>
              </a:rPr>
              <a:t>）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衰变</a:t>
            </a:r>
            <a:r>
              <a:rPr lang="zh-CN" altLang="en-US" kern="100" dirty="0" smtClean="0">
                <a:cs typeface="Times New Roman" panose="02020603050405020304" pitchFamily="18" charset="0"/>
              </a:rPr>
              <a:t>实验</a:t>
            </a:r>
            <a:endParaRPr lang="en-US" altLang="zh-CN" kern="100" dirty="0" smtClean="0">
              <a:cs typeface="Times New Roman" panose="02020603050405020304" pitchFamily="18" charset="0"/>
            </a:endParaRPr>
          </a:p>
          <a:p>
            <a:r>
              <a:rPr lang="zh-CN" altLang="zh-CN" b="1" kern="100" dirty="0" smtClean="0">
                <a:cs typeface="Times New Roman" panose="02020603050405020304" pitchFamily="18" charset="0"/>
              </a:rPr>
              <a:t>判定</a:t>
            </a:r>
            <a:r>
              <a:rPr lang="zh-CN" altLang="zh-CN" b="1" kern="100" dirty="0">
                <a:cs typeface="Times New Roman" panose="02020603050405020304" pitchFamily="18" charset="0"/>
              </a:rPr>
              <a:t>中微子的</a:t>
            </a:r>
            <a:r>
              <a:rPr lang="en-US" altLang="zh-CN" b="1" kern="100" dirty="0" err="1">
                <a:cs typeface="Times New Roman" panose="02020603050405020304" pitchFamily="18" charset="0"/>
              </a:rPr>
              <a:t>Majorana</a:t>
            </a:r>
            <a:r>
              <a:rPr lang="zh-CN" altLang="zh-CN" b="1" kern="100" dirty="0">
                <a:cs typeface="Times New Roman" panose="02020603050405020304" pitchFamily="18" charset="0"/>
              </a:rPr>
              <a:t>属性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，</a:t>
            </a:r>
            <a:r>
              <a:rPr lang="zh-CN" altLang="zh-CN" b="1" kern="100" dirty="0" smtClean="0">
                <a:cs typeface="Times New Roman" panose="02020603050405020304" pitchFamily="18" charset="0"/>
              </a:rPr>
              <a:t>间接测量</a:t>
            </a:r>
            <a:r>
              <a:rPr lang="zh-CN" altLang="zh-CN" b="1" kern="100" dirty="0">
                <a:cs typeface="Times New Roman" panose="02020603050405020304" pitchFamily="18" charset="0"/>
              </a:rPr>
              <a:t>中微子的质量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cs typeface="Times New Roman" panose="02020603050405020304" pitchFamily="18" charset="0"/>
            </a:endParaRPr>
          </a:p>
          <a:p>
            <a:r>
              <a:rPr lang="zh-CN" altLang="en-US" b="1" kern="100" dirty="0" smtClean="0">
                <a:cs typeface="Times New Roman" panose="02020603050405020304" pitchFamily="18" charset="0"/>
              </a:rPr>
              <a:t>轻子数不守恒</a:t>
            </a:r>
            <a:r>
              <a:rPr lang="zh-CN" altLang="en-US" b="1" kern="100" dirty="0">
                <a:cs typeface="Times New Roman" panose="02020603050405020304" pitchFamily="18" charset="0"/>
              </a:rPr>
              <a:t>，</a:t>
            </a:r>
            <a:endParaRPr lang="en-US" altLang="zh-CN" b="1" kern="100" dirty="0" smtClean="0">
              <a:cs typeface="Times New Roman" panose="02020603050405020304" pitchFamily="18" charset="0"/>
            </a:endParaRPr>
          </a:p>
          <a:p>
            <a:r>
              <a:rPr lang="zh-CN" altLang="zh-CN" kern="100" dirty="0" smtClean="0">
                <a:cs typeface="Times New Roman" panose="02020603050405020304" pitchFamily="18" charset="0"/>
              </a:rPr>
              <a:t>成为中微子领域</a:t>
            </a:r>
            <a:r>
              <a:rPr lang="zh-CN" altLang="zh-CN" kern="100" dirty="0">
                <a:cs typeface="Times New Roman" panose="02020603050405020304" pitchFamily="18" charset="0"/>
              </a:rPr>
              <a:t>最重要的实验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之一</a:t>
            </a:r>
            <a:r>
              <a:rPr lang="zh-CN" altLang="en-US" kern="100" dirty="0" smtClean="0"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6" y="3556051"/>
            <a:ext cx="2220460" cy="30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JUNO for </a:t>
            </a:r>
            <a:r>
              <a:rPr lang="en-US" altLang="zh-CN" dirty="0"/>
              <a:t>0</a:t>
            </a:r>
            <a:r>
              <a:rPr lang="el-GR" altLang="zh-CN" dirty="0"/>
              <a:t>νββ</a:t>
            </a:r>
            <a:r>
              <a:rPr lang="zh-CN" altLang="en-US" dirty="0"/>
              <a:t>衰变实验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57" y="2401677"/>
            <a:ext cx="4941959" cy="32304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3" y="2546525"/>
            <a:ext cx="3948514" cy="308556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850835" y="3504596"/>
            <a:ext cx="991517" cy="1024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3527" y="5776934"/>
            <a:ext cx="889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cs typeface="Times New Roman" panose="02020603050405020304" pitchFamily="18" charset="0"/>
              </a:rPr>
              <a:t>怎样将</a:t>
            </a:r>
            <a:r>
              <a:rPr lang="en-US" altLang="zh-CN" b="1" kern="100" dirty="0">
                <a:cs typeface="Times New Roman" panose="02020603050405020304" pitchFamily="18" charset="0"/>
              </a:rPr>
              <a:t>0</a:t>
            </a:r>
            <a:r>
              <a:rPr lang="en-US" altLang="zh-CN" b="1" kern="100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b="1" kern="100" dirty="0">
                <a:latin typeface="Times New Roman" panose="02020603050405020304" pitchFamily="18" charset="0"/>
              </a:rPr>
              <a:t>ββ</a:t>
            </a:r>
            <a:r>
              <a:rPr lang="zh-CN" altLang="zh-CN" b="1" kern="100" dirty="0">
                <a:cs typeface="Times New Roman" panose="02020603050405020304" pitchFamily="18" charset="0"/>
              </a:rPr>
              <a:t>衰变的核素溶入</a:t>
            </a:r>
            <a:r>
              <a:rPr lang="en-US" altLang="zh-CN" b="1" kern="100" dirty="0">
                <a:cs typeface="Times New Roman" panose="02020603050405020304" pitchFamily="18" charset="0"/>
              </a:rPr>
              <a:t>JUNO</a:t>
            </a:r>
            <a:r>
              <a:rPr lang="zh-CN" altLang="zh-CN" b="1" kern="100" dirty="0">
                <a:cs typeface="Times New Roman" panose="02020603050405020304" pitchFamily="18" charset="0"/>
              </a:rPr>
              <a:t>实验的烷基苯液闪内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cs typeface="Times New Roman" panose="02020603050405020304" pitchFamily="18" charset="0"/>
            </a:endParaRPr>
          </a:p>
          <a:p>
            <a:r>
              <a:rPr lang="zh-CN" altLang="zh-CN" b="1" kern="100" dirty="0" smtClean="0">
                <a:cs typeface="Times New Roman" panose="02020603050405020304" pitchFamily="18" charset="0"/>
              </a:rPr>
              <a:t>提高液闪的光产额</a:t>
            </a:r>
            <a:r>
              <a:rPr lang="zh-CN" altLang="en-US" b="1" kern="100" dirty="0" smtClean="0"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将</a:t>
            </a:r>
            <a:r>
              <a:rPr lang="zh-CN" altLang="zh-CN" kern="100" dirty="0">
                <a:cs typeface="Times New Roman" panose="02020603050405020304" pitchFamily="18" charset="0"/>
              </a:rPr>
              <a:t>能量分辨率由</a:t>
            </a:r>
            <a:r>
              <a:rPr lang="en-US" altLang="zh-CN" kern="100" dirty="0">
                <a:cs typeface="Times New Roman" panose="02020603050405020304" pitchFamily="18" charset="0"/>
              </a:rPr>
              <a:t>JUNO</a:t>
            </a:r>
            <a:r>
              <a:rPr lang="zh-CN" altLang="zh-CN" kern="100" dirty="0">
                <a:cs typeface="Times New Roman" panose="02020603050405020304" pitchFamily="18" charset="0"/>
              </a:rPr>
              <a:t>实验的</a:t>
            </a:r>
            <a:r>
              <a:rPr lang="en-US" altLang="zh-CN" kern="100" dirty="0">
                <a:cs typeface="Times New Roman" panose="02020603050405020304" pitchFamily="18" charset="0"/>
              </a:rPr>
              <a:t>3% @ 1 MeV</a:t>
            </a:r>
            <a:r>
              <a:rPr lang="zh-CN" altLang="zh-CN" kern="100" dirty="0">
                <a:cs typeface="Times New Roman" panose="02020603050405020304" pitchFamily="18" charset="0"/>
              </a:rPr>
              <a:t>提高到</a:t>
            </a:r>
            <a:r>
              <a:rPr lang="en-US" altLang="zh-CN" kern="100" dirty="0">
                <a:cs typeface="Times New Roman" panose="02020603050405020304" pitchFamily="18" charset="0"/>
              </a:rPr>
              <a:t>0</a:t>
            </a:r>
            <a:r>
              <a:rPr lang="en-US" altLang="zh-CN" kern="100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</a:rPr>
              <a:t>ββ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实验要求的</a:t>
            </a:r>
            <a:r>
              <a:rPr lang="en-US" altLang="zh-CN" kern="100" dirty="0" smtClean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1% @ 2.4 MeV</a:t>
            </a:r>
            <a:r>
              <a:rPr lang="zh-CN" altLang="en-US" kern="100" dirty="0" smtClean="0"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0" idx="2"/>
            <a:endCxn id="10" idx="6"/>
          </p:cNvCxnSpPr>
          <p:nvPr/>
        </p:nvCxnSpPr>
        <p:spPr>
          <a:xfrm>
            <a:off x="1850835" y="4016881"/>
            <a:ext cx="9915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16087" y="3719973"/>
            <a:ext cx="6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6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量子点闪烁体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77" y="1688787"/>
            <a:ext cx="4848281" cy="1773261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5" y="1525509"/>
            <a:ext cx="1806078" cy="18309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94322" y="3517788"/>
            <a:ext cx="86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&lt;10nm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41866" y="3903442"/>
            <a:ext cx="2622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吸收谱发射谱可通过量子点大小或者结构调节；</a:t>
            </a:r>
            <a:endParaRPr lang="en-US" altLang="zh-CN" b="1" dirty="0" smtClean="0"/>
          </a:p>
          <a:p>
            <a:r>
              <a:rPr lang="zh-CN" altLang="en-US" b="1" dirty="0" smtClean="0"/>
              <a:t>半导体纳米颗粒，通过选择外层配体，可溶于油或者水；</a:t>
            </a:r>
            <a:endParaRPr lang="en-US" altLang="zh-CN" b="1" dirty="0" smtClean="0"/>
          </a:p>
          <a:p>
            <a:r>
              <a:rPr lang="zh-CN" altLang="en-US" b="1" dirty="0" smtClean="0"/>
              <a:t>溶液合成方式，已大量应用在显示领域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81" y="3678812"/>
            <a:ext cx="1866587" cy="27411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17" y="3517788"/>
            <a:ext cx="4245595" cy="17847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64" y="5358262"/>
            <a:ext cx="1363964" cy="12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研究通过量子点将</a:t>
            </a:r>
            <a:r>
              <a:rPr lang="en-US" altLang="zh-CN" kern="100" dirty="0">
                <a:cs typeface="Times New Roman" panose="02020603050405020304" pitchFamily="18" charset="0"/>
              </a:rPr>
              <a:t>0</a:t>
            </a:r>
            <a:r>
              <a:rPr lang="en-US" altLang="zh-CN" kern="100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</a:rPr>
              <a:t>ββ</a:t>
            </a:r>
            <a:r>
              <a:rPr lang="zh-CN" altLang="zh-CN" kern="100" dirty="0">
                <a:cs typeface="Times New Roman" panose="02020603050405020304" pitchFamily="18" charset="0"/>
              </a:rPr>
              <a:t>衰变的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核素</a:t>
            </a:r>
            <a:r>
              <a:rPr lang="zh-CN" altLang="en-US" kern="100" dirty="0" smtClean="0">
                <a:cs typeface="Times New Roman" panose="02020603050405020304" pitchFamily="18" charset="0"/>
              </a:rPr>
              <a:t>加载到</a:t>
            </a:r>
            <a:r>
              <a:rPr lang="zh-CN" altLang="en-US" dirty="0" smtClean="0"/>
              <a:t>烷基苯液闪内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研究利用量子点提高液闪光产额的可行性</a:t>
            </a:r>
            <a:endParaRPr lang="en-US" altLang="zh-CN" dirty="0" smtClean="0"/>
          </a:p>
          <a:p>
            <a:r>
              <a:rPr lang="zh-CN" altLang="en-US" dirty="0" smtClean="0"/>
              <a:t>光转换型，量子点作为第二发光物质</a:t>
            </a:r>
            <a:endParaRPr lang="en-US" altLang="zh-CN" dirty="0" smtClean="0"/>
          </a:p>
          <a:p>
            <a:r>
              <a:rPr lang="zh-CN" altLang="en-US" dirty="0" smtClean="0"/>
              <a:t>电离型，量子点作为第一发光物质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" y="4342823"/>
            <a:ext cx="7998246" cy="23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实验进展</a:t>
            </a:r>
            <a:endParaRPr lang="zh-CN" altLang="en-US" dirty="0"/>
          </a:p>
        </p:txBody>
      </p:sp>
      <p:pic>
        <p:nvPicPr>
          <p:cNvPr id="1026" name="Picture 2" descr="2016-12-20 12-48-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46" y="2023972"/>
            <a:ext cx="2008918" cy="259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16-11-18 12-11-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40" y="754215"/>
            <a:ext cx="4647730" cy="31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6-12-20 12-20-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51" y="3997786"/>
            <a:ext cx="38385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775769" y="641749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Bi-207</a:t>
            </a:r>
            <a:r>
              <a:rPr lang="zh-CN" altLang="zh-CN" kern="100" dirty="0">
                <a:cs typeface="Times New Roman" panose="02020603050405020304" pitchFamily="18" charset="0"/>
              </a:rPr>
              <a:t>电子源的电离能谱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1170" y="4810170"/>
            <a:ext cx="3833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40mg CdS</a:t>
            </a:r>
            <a:r>
              <a:rPr lang="en-US" altLang="zh-CN" dirty="0" smtClean="0"/>
              <a:t>/</a:t>
            </a:r>
            <a:r>
              <a:rPr lang="zh-CN" altLang="en-US" dirty="0" smtClean="0"/>
              <a:t>ZnS PL 4</a:t>
            </a:r>
            <a:r>
              <a:rPr lang="en-US" altLang="zh-CN" dirty="0" smtClean="0"/>
              <a:t>50</a:t>
            </a:r>
            <a:r>
              <a:rPr lang="zh-CN" altLang="en-US" dirty="0" smtClean="0"/>
              <a:t>nm FWHM 18nm in 1ml LAB</a:t>
            </a:r>
            <a:r>
              <a:rPr lang="en-US" altLang="zh-CN" dirty="0" smtClean="0"/>
              <a:t>+3g/L PPO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26" y="4287796"/>
            <a:ext cx="1282248" cy="1691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1170" y="5541484"/>
            <a:ext cx="377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通过量子点加载</a:t>
            </a:r>
            <a:r>
              <a:rPr lang="en-US" altLang="zh-CN" b="1" kern="100" dirty="0" smtClean="0">
                <a:cs typeface="Times New Roman" panose="02020603050405020304" pitchFamily="18" charset="0"/>
              </a:rPr>
              <a:t>0</a:t>
            </a:r>
            <a:r>
              <a:rPr lang="en-US" altLang="zh-CN" b="1" kern="1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zh-CN" b="1" kern="100" dirty="0" smtClean="0">
                <a:latin typeface="Times New Roman" panose="02020603050405020304" pitchFamily="18" charset="0"/>
              </a:rPr>
              <a:t>ββ</a:t>
            </a:r>
            <a:r>
              <a:rPr lang="zh-CN" altLang="en-US" b="1" kern="100" dirty="0">
                <a:latin typeface="Times New Roman" panose="02020603050405020304" pitchFamily="18" charset="0"/>
              </a:rPr>
              <a:t>元素</a:t>
            </a:r>
            <a:r>
              <a:rPr lang="zh-CN" altLang="en-US" b="1" dirty="0" smtClean="0"/>
              <a:t>是可行；</a:t>
            </a:r>
            <a:endParaRPr lang="en-US" altLang="zh-CN" b="1" dirty="0" smtClean="0"/>
          </a:p>
          <a:p>
            <a:r>
              <a:rPr lang="zh-CN" altLang="en-US" b="1" dirty="0" smtClean="0"/>
              <a:t>量子点溶液</a:t>
            </a:r>
            <a:r>
              <a:rPr lang="zh-CN" altLang="en-US" b="1" dirty="0" smtClean="0"/>
              <a:t>对电子电离激发灵敏，量子点起到光的吸收重发射作用，效率较低。</a:t>
            </a:r>
            <a:endParaRPr lang="en-US" altLang="zh-CN" b="1" dirty="0" smtClean="0"/>
          </a:p>
        </p:txBody>
      </p:sp>
      <p:sp>
        <p:nvSpPr>
          <p:cNvPr id="11" name="矩形 10"/>
          <p:cNvSpPr/>
          <p:nvPr/>
        </p:nvSpPr>
        <p:spPr>
          <a:xfrm>
            <a:off x="4775769" y="5794210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Times New Roman" panose="02020603050405020304" pitchFamily="18" charset="0"/>
              </a:rPr>
              <a:t>光产额约为</a:t>
            </a:r>
            <a:r>
              <a:rPr lang="en-US" altLang="zh-CN" kern="100" dirty="0">
                <a:cs typeface="Times New Roman" panose="02020603050405020304" pitchFamily="18" charset="0"/>
              </a:rPr>
              <a:t>PPO</a:t>
            </a:r>
            <a:r>
              <a:rPr lang="zh-CN" altLang="zh-CN" kern="100" dirty="0"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cs typeface="Times New Roman" panose="02020603050405020304" pitchFamily="18" charset="0"/>
              </a:rPr>
              <a:t>56%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80" y="1284999"/>
            <a:ext cx="2895803" cy="22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能量传递</a:t>
            </a:r>
            <a:r>
              <a:rPr lang="zh-CN" altLang="zh-CN" dirty="0" smtClean="0"/>
              <a:t>与</a:t>
            </a:r>
            <a:r>
              <a:rPr lang="zh-CN" altLang="zh-CN" dirty="0"/>
              <a:t>量子点体积的关系</a:t>
            </a:r>
            <a:endParaRPr lang="zh-CN" alt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973439"/>
              </p:ext>
            </p:extLst>
          </p:nvPr>
        </p:nvGraphicFramePr>
        <p:xfrm>
          <a:off x="1403732" y="1929789"/>
          <a:ext cx="616585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38401" y="5492320"/>
            <a:ext cx="371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R</a:t>
            </a:r>
            <a:r>
              <a:rPr lang="zh-CN" altLang="en-US" dirty="0"/>
              <a:t>值 </a:t>
            </a:r>
            <a:r>
              <a:rPr lang="en-US" altLang="zh-CN" dirty="0"/>
              <a:t>–</a:t>
            </a:r>
            <a:r>
              <a:rPr lang="zh-CN" altLang="en-US" dirty="0"/>
              <a:t>代表体积，</a:t>
            </a:r>
            <a:r>
              <a:rPr lang="en-US" altLang="zh-CN" dirty="0"/>
              <a:t>R</a:t>
            </a:r>
            <a:r>
              <a:rPr lang="zh-CN" altLang="en-US" dirty="0"/>
              <a:t>大量子点体积大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 rot="-5400000">
            <a:off x="171344" y="3389142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/>
              <a:t>发光强度</a:t>
            </a:r>
            <a:r>
              <a:rPr lang="en-US" altLang="zh-CN" dirty="0" smtClean="0"/>
              <a:t>/</a:t>
            </a:r>
            <a:r>
              <a:rPr lang="zh-CN" altLang="en-US" dirty="0" smtClean="0"/>
              <a:t>量子效率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60513" y="6034460"/>
            <a:ext cx="331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能量传递与量子点体积成正比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352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发射谱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D:\LX\资料\图谱数据\PL Spec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9621" r="5830" b="3790"/>
          <a:stretch>
            <a:fillRect/>
          </a:stretch>
        </p:blipFill>
        <p:spPr bwMode="auto">
          <a:xfrm>
            <a:off x="628650" y="1825625"/>
            <a:ext cx="7850585" cy="454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9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510</Words>
  <Application>Microsoft Office PowerPoint</Application>
  <PresentationFormat>全屏显示(4:3)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面向0νββ实验的 量子点液体闪烁体研究</vt:lpstr>
      <vt:lpstr>主要内容</vt:lpstr>
      <vt:lpstr>0νββ衰变实验</vt:lpstr>
      <vt:lpstr>JUNO for 0νββ衰变实验</vt:lpstr>
      <vt:lpstr>量子点闪烁体</vt:lpstr>
      <vt:lpstr>研究内容</vt:lpstr>
      <vt:lpstr>实验进展</vt:lpstr>
      <vt:lpstr>能量传递与量子点体积的关系</vt:lpstr>
      <vt:lpstr>发射谱</vt:lpstr>
      <vt:lpstr>吸收谱</vt:lpstr>
      <vt:lpstr>光产额与浓度关系</vt:lpstr>
      <vt:lpstr>下一步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面向0νββ实验的量子点液体闪烁体研究</dc:title>
  <dc:creator>Xilei Sun</dc:creator>
  <cp:lastModifiedBy>Xilei Sun</cp:lastModifiedBy>
  <cp:revision>94</cp:revision>
  <dcterms:created xsi:type="dcterms:W3CDTF">2017-04-11T15:14:48Z</dcterms:created>
  <dcterms:modified xsi:type="dcterms:W3CDTF">2017-04-12T01:46:52Z</dcterms:modified>
</cp:coreProperties>
</file>