
<file path=[Content_Types].xml><?xml version="1.0" encoding="utf-8"?>
<Types xmlns="http://schemas.openxmlformats.org/package/2006/content-types">
  <Default Extension="png" ContentType="image/png"/>
  <Default Extension="bmp" ContentType="image/bmp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3" r:id="rId4"/>
    <p:sldId id="272" r:id="rId5"/>
    <p:sldId id="259" r:id="rId6"/>
    <p:sldId id="274" r:id="rId7"/>
    <p:sldId id="268" r:id="rId8"/>
    <p:sldId id="261" r:id="rId9"/>
    <p:sldId id="275" r:id="rId10"/>
    <p:sldId id="283" r:id="rId11"/>
    <p:sldId id="276" r:id="rId12"/>
    <p:sldId id="277" r:id="rId13"/>
    <p:sldId id="278" r:id="rId14"/>
    <p:sldId id="281" r:id="rId15"/>
    <p:sldId id="284" r:id="rId16"/>
    <p:sldId id="279" r:id="rId17"/>
    <p:sldId id="280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C679C-F64B-46B2-8E78-CFC3BC48B010}" type="datetimeFigureOut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A2D7A-2824-44D4-9DEA-4213FC5C93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42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2D7A-2824-44D4-9DEA-4213FC5C936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87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980-A727-4E13-A158-DFE760F9D4A4}" type="datetimeFigureOut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02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980-A727-4E13-A158-DFE760F9D4A4}" type="datetimeFigureOut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60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980-A727-4E13-A158-DFE760F9D4A4}" type="datetimeFigureOut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1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980-A727-4E13-A158-DFE760F9D4A4}" type="datetimeFigureOut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24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980-A727-4E13-A158-DFE760F9D4A4}" type="datetimeFigureOut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41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980-A727-4E13-A158-DFE760F9D4A4}" type="datetimeFigureOut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03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980-A727-4E13-A158-DFE760F9D4A4}" type="datetimeFigureOut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36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980-A727-4E13-A158-DFE760F9D4A4}" type="datetimeFigureOut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15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980-A727-4E13-A158-DFE760F9D4A4}" type="datetimeFigureOut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12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980-A727-4E13-A158-DFE760F9D4A4}" type="datetimeFigureOut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79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980-A727-4E13-A158-DFE760F9D4A4}" type="datetimeFigureOut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83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47980-A727-4E13-A158-DFE760F9D4A4}" type="datetimeFigureOut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67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1.jpe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20" Type="http://schemas.openxmlformats.org/officeDocument/2006/relationships/slide" Target="slide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18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544" y="182919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479444" y="1993124"/>
            <a:ext cx="851913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液体闪烁体衰减长度测量</a:t>
            </a:r>
            <a:endParaRPr lang="en-US" altLang="zh-CN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endParaRPr lang="zh-CN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18694" y="3662609"/>
            <a:ext cx="4440639" cy="2249683"/>
            <a:chOff x="2226463" y="3153562"/>
            <a:chExt cx="4440639" cy="2249683"/>
          </a:xfrm>
        </p:grpSpPr>
        <p:sp>
          <p:nvSpPr>
            <p:cNvPr id="6" name="文本框 5"/>
            <p:cNvSpPr txBox="1"/>
            <p:nvPr/>
          </p:nvSpPr>
          <p:spPr>
            <a:xfrm>
              <a:off x="2652061" y="3153562"/>
              <a:ext cx="3589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中国科学院高能物理研究所</a:t>
              </a:r>
              <a:endPara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en-US" altLang="zh-CN" dirty="0" smtClean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226463" y="3776607"/>
              <a:ext cx="44406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核探测与核电子学国家重点实验室</a:t>
              </a:r>
              <a:endParaRPr lang="zh-CN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661952" y="4484493"/>
              <a:ext cx="18870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报告人：胡维</a:t>
              </a:r>
              <a:endPara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091556" y="5033913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fld id="{8C24BEB4-7654-42A0-ADD7-D554A4704BD3}" type="datetime1">
                <a:rPr lang="zh-CN" altLang="en-US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2017/4/12</a:t>
              </a:fld>
              <a:endPara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0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3707" y="38715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86005" y="318756"/>
            <a:ext cx="4113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PMT</a:t>
            </a:r>
            <a:r>
              <a:rPr lang="zh-CN" altLang="en-US" sz="2800" b="1" dirty="0"/>
              <a:t>光阴极不</a:t>
            </a:r>
            <a:r>
              <a:rPr lang="zh-CN" altLang="en-US" sz="2800" b="1" dirty="0" smtClean="0"/>
              <a:t>均匀性</a:t>
            </a:r>
            <a:r>
              <a:rPr lang="zh-CN" altLang="en-US" sz="2800" b="1" dirty="0"/>
              <a:t>研究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47171" y="5387616"/>
            <a:ext cx="7869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测量装置中使用的</a:t>
            </a:r>
            <a:r>
              <a:rPr lang="en-US" altLang="zh-CN" dirty="0"/>
              <a:t>PMT</a:t>
            </a:r>
            <a:r>
              <a:rPr lang="zh-CN" altLang="en-US" dirty="0"/>
              <a:t>为</a:t>
            </a:r>
            <a:r>
              <a:rPr lang="en-US" altLang="zh-CN" dirty="0"/>
              <a:t>ET-9814B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光斑移动范围在</a:t>
            </a:r>
            <a:r>
              <a:rPr lang="en-US" altLang="zh-CN" dirty="0"/>
              <a:t>PMT</a:t>
            </a:r>
            <a:r>
              <a:rPr lang="zh-CN" altLang="en-US" dirty="0"/>
              <a:t>中心处</a:t>
            </a:r>
            <a:r>
              <a:rPr lang="en-US" altLang="zh-CN" dirty="0"/>
              <a:t>±2mm</a:t>
            </a:r>
            <a:r>
              <a:rPr lang="zh-CN" altLang="en-US" dirty="0"/>
              <a:t>范围内移动，均匀性约为</a:t>
            </a:r>
            <a:r>
              <a:rPr lang="en-US" altLang="zh-CN" dirty="0"/>
              <a:t>99.6%</a:t>
            </a:r>
            <a:endParaRPr lang="zh-CN" alt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只要光斑在</a:t>
            </a:r>
            <a:r>
              <a:rPr lang="zh-CN" altLang="en-US" dirty="0"/>
              <a:t>中心处</a:t>
            </a:r>
            <a:r>
              <a:rPr lang="en-US" altLang="zh-CN" dirty="0"/>
              <a:t>±2mm</a:t>
            </a:r>
            <a:r>
              <a:rPr lang="zh-CN" altLang="en-US" dirty="0"/>
              <a:t>范围内</a:t>
            </a:r>
            <a:r>
              <a:rPr lang="zh-CN" altLang="en-US" dirty="0" smtClean="0"/>
              <a:t>移动，因调节装置导致的</a:t>
            </a:r>
            <a:r>
              <a:rPr lang="en-US" altLang="zh-CN" dirty="0" smtClean="0"/>
              <a:t>PMT</a:t>
            </a:r>
            <a:r>
              <a:rPr lang="zh-CN" altLang="en-US" dirty="0" smtClean="0"/>
              <a:t>转动对测量结果的影响会很小。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07" y="1070405"/>
            <a:ext cx="2716220" cy="36216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1" y="1063882"/>
            <a:ext cx="2721112" cy="362814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95412" y="4858904"/>
            <a:ext cx="373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270mm</a:t>
            </a:r>
            <a:r>
              <a:rPr lang="zh-CN" altLang="en-US" dirty="0" smtClean="0"/>
              <a:t>高度时</a:t>
            </a:r>
            <a:r>
              <a:rPr lang="en-US" altLang="zh-CN" dirty="0" smtClean="0"/>
              <a:t>PMT</a:t>
            </a:r>
            <a:r>
              <a:rPr lang="zh-CN" altLang="en-US" dirty="0" smtClean="0"/>
              <a:t>上光斑位置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4600553" y="4858904"/>
            <a:ext cx="373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970mm</a:t>
            </a:r>
            <a:r>
              <a:rPr lang="zh-CN" altLang="en-US" dirty="0" smtClean="0"/>
              <a:t>高度时</a:t>
            </a:r>
            <a:r>
              <a:rPr lang="en-US" altLang="zh-CN" dirty="0" smtClean="0"/>
              <a:t>PMT</a:t>
            </a:r>
            <a:r>
              <a:rPr lang="zh-CN" altLang="en-US" dirty="0" smtClean="0"/>
              <a:t>上光斑位置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65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3707" y="38715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86005" y="318756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衰减长度测量误差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5412" y="1547726"/>
            <a:ext cx="7869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统计误差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系统误差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每一个液面高度下，出射光强的测量误差</a:t>
            </a:r>
            <a:r>
              <a:rPr lang="en-US" altLang="zh-CN" dirty="0" smtClean="0"/>
              <a:t>a</a:t>
            </a:r>
            <a:r>
              <a:rPr lang="zh-CN" altLang="en-US" dirty="0" smtClean="0"/>
              <a:t>，</a:t>
            </a:r>
            <a:r>
              <a:rPr lang="en-US" altLang="zh-CN" dirty="0" smtClean="0"/>
              <a:t>a</a:t>
            </a:r>
            <a:r>
              <a:rPr lang="zh-CN" altLang="en-US" dirty="0" smtClean="0"/>
              <a:t>约为</a:t>
            </a:r>
            <a:r>
              <a:rPr lang="en-US" altLang="zh-CN" dirty="0" smtClean="0"/>
              <a:t>0.1%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光斑移动带来的误差</a:t>
            </a:r>
            <a:r>
              <a:rPr lang="en-US" altLang="zh-CN" dirty="0" smtClean="0"/>
              <a:t>b</a:t>
            </a:r>
            <a:r>
              <a:rPr lang="zh-CN" altLang="en-US" dirty="0" smtClean="0"/>
              <a:t>，</a:t>
            </a:r>
            <a:r>
              <a:rPr lang="en-US" altLang="zh-CN" dirty="0" smtClean="0"/>
              <a:t>b</a:t>
            </a:r>
            <a:r>
              <a:rPr lang="zh-CN" altLang="en-US" dirty="0" smtClean="0"/>
              <a:t>最大值约为</a:t>
            </a:r>
            <a:r>
              <a:rPr lang="en-US" altLang="zh-CN" dirty="0" smtClean="0"/>
              <a:t>0.4%</a:t>
            </a:r>
            <a:r>
              <a:rPr lang="zh-CN" altLang="en-US" dirty="0"/>
              <a:t>，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测量</a:t>
            </a:r>
            <a:r>
              <a:rPr lang="en-US" altLang="zh-CN" dirty="0" smtClean="0"/>
              <a:t>7</a:t>
            </a:r>
            <a:r>
              <a:rPr lang="zh-CN" altLang="en-US" dirty="0" smtClean="0"/>
              <a:t>个液面高度出射光强后，通过拟合得到衰减长度</a:t>
            </a:r>
            <a:r>
              <a:rPr lang="en-US" altLang="zh-CN" dirty="0" smtClean="0"/>
              <a:t>L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746112" y="3397162"/>
                <a:ext cx="2607509" cy="343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begChr m:val="（"/>
                          <m:endChr m:val="）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=1.76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112" y="3397162"/>
                <a:ext cx="2607509" cy="343107"/>
              </a:xfrm>
              <a:prstGeom prst="rect">
                <a:avLst/>
              </a:prstGeom>
              <a:blipFill rotWithShape="0">
                <a:blip r:embed="rId3"/>
                <a:stretch>
                  <a:fillRect l="-935" r="-234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989812" y="4112378"/>
            <a:ext cx="720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可见衰减长度的系统误差主要由光斑移动（即光阴级的不均匀性）带来的，且与衰减长度的平方成正比。</a:t>
            </a:r>
            <a:endParaRPr lang="zh-CN" altLang="en-US" dirty="0"/>
          </a:p>
        </p:txBody>
      </p:sp>
      <p:sp>
        <p:nvSpPr>
          <p:cNvPr id="10" name="动作按钮: 前进或下一项 9">
            <a:hlinkClick r:id="rId4" action="ppaction://hlinksldjump" highlightClick="1"/>
          </p:cNvPr>
          <p:cNvSpPr/>
          <p:nvPr/>
        </p:nvSpPr>
        <p:spPr>
          <a:xfrm>
            <a:off x="8347417" y="6194739"/>
            <a:ext cx="425003" cy="29621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0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3707" y="38715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86005" y="318756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衰减长度测量结果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030182"/>
              </p:ext>
            </p:extLst>
          </p:nvPr>
        </p:nvGraphicFramePr>
        <p:xfrm>
          <a:off x="348218" y="1840266"/>
          <a:ext cx="8619210" cy="2152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842"/>
                <a:gridCol w="1723842"/>
                <a:gridCol w="1723842"/>
                <a:gridCol w="1723842"/>
                <a:gridCol w="1723842"/>
              </a:tblGrid>
              <a:tr h="845964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样品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大亚湾</a:t>
                      </a:r>
                      <a:r>
                        <a:rPr lang="en-US" altLang="zh-CN" sz="2000" dirty="0" smtClean="0"/>
                        <a:t>LS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  <a:r>
                        <a:rPr lang="zh-CN" altLang="en-US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袋子兼容</a:t>
                      </a:r>
                      <a:r>
                        <a:rPr lang="en-US" altLang="zh-CN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4</a:t>
                      </a:r>
                      <a:r>
                        <a:rPr lang="zh-CN" altLang="en-US" sz="2000" dirty="0" smtClean="0"/>
                        <a:t>号桶</a:t>
                      </a:r>
                      <a:r>
                        <a:rPr lang="en-US" altLang="zh-CN" sz="2000" dirty="0" smtClean="0"/>
                        <a:t>LAB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氧化铝纯化</a:t>
                      </a:r>
                      <a:r>
                        <a:rPr lang="en-US" altLang="zh-CN" sz="2000" dirty="0" smtClean="0"/>
                        <a:t>LAB</a:t>
                      </a:r>
                      <a:endParaRPr lang="zh-CN" altLang="en-US" sz="2000" dirty="0"/>
                    </a:p>
                  </a:txBody>
                  <a:tcPr/>
                </a:tc>
              </a:tr>
              <a:tr h="1306221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PMT</a:t>
                      </a:r>
                      <a:r>
                        <a:rPr lang="zh-CN" altLang="en-US" sz="2000" dirty="0" smtClean="0"/>
                        <a:t>朝南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15.11</a:t>
                      </a:r>
                      <a:r>
                        <a:rPr lang="zh-CN" altLang="en-US" sz="2000" dirty="0" smtClean="0"/>
                        <a:t>，</a:t>
                      </a:r>
                      <a:r>
                        <a:rPr lang="en-US" altLang="zh-CN" sz="2000" dirty="0" smtClean="0"/>
                        <a:t>15.13</a:t>
                      </a:r>
                      <a:r>
                        <a:rPr lang="zh-CN" altLang="en-US" sz="2000" dirty="0" smtClean="0"/>
                        <a:t>，</a:t>
                      </a:r>
                      <a:r>
                        <a:rPr lang="en-US" altLang="zh-CN" sz="2000" dirty="0" smtClean="0"/>
                        <a:t>14.92</a:t>
                      </a:r>
                      <a:r>
                        <a:rPr lang="zh-CN" altLang="en-US" sz="2000" dirty="0" smtClean="0"/>
                        <a:t>，</a:t>
                      </a:r>
                      <a:r>
                        <a:rPr lang="en-US" altLang="zh-CN" sz="2000" dirty="0" smtClean="0"/>
                        <a:t>15.20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16.62</a:t>
                      </a:r>
                      <a:r>
                        <a:rPr lang="zh-CN" altLang="en-US" sz="2000" dirty="0" smtClean="0"/>
                        <a:t>，</a:t>
                      </a:r>
                      <a:r>
                        <a:rPr lang="en-US" altLang="zh-CN" sz="2000" dirty="0" smtClean="0"/>
                        <a:t>17.31</a:t>
                      </a:r>
                      <a:r>
                        <a:rPr lang="zh-CN" altLang="en-US" sz="2000" dirty="0" smtClean="0"/>
                        <a:t>，</a:t>
                      </a:r>
                      <a:r>
                        <a:rPr lang="en-US" altLang="zh-CN" sz="2000" dirty="0" smtClean="0"/>
                        <a:t>17.22</a:t>
                      </a:r>
                      <a:r>
                        <a:rPr lang="zh-CN" altLang="en-US" sz="2000" dirty="0" smtClean="0"/>
                        <a:t>，</a:t>
                      </a:r>
                      <a:r>
                        <a:rPr lang="en-US" altLang="zh-CN" sz="2000" dirty="0" smtClean="0"/>
                        <a:t>17.43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21.15</a:t>
                      </a:r>
                      <a:r>
                        <a:rPr lang="zh-CN" altLang="en-US" sz="2000" dirty="0" smtClean="0"/>
                        <a:t>，</a:t>
                      </a:r>
                      <a:r>
                        <a:rPr lang="en-US" altLang="zh-CN" sz="2000" dirty="0" smtClean="0"/>
                        <a:t>21.53</a:t>
                      </a:r>
                      <a:r>
                        <a:rPr lang="zh-CN" altLang="en-US" sz="2000" dirty="0" smtClean="0"/>
                        <a:t>，</a:t>
                      </a:r>
                      <a:r>
                        <a:rPr lang="en-US" altLang="zh-CN" sz="2000" dirty="0" smtClean="0"/>
                        <a:t>21.52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26.03</a:t>
                      </a:r>
                      <a:r>
                        <a:rPr lang="zh-CN" altLang="en-US" sz="2000" dirty="0" smtClean="0"/>
                        <a:t>，</a:t>
                      </a:r>
                      <a:r>
                        <a:rPr lang="en-US" altLang="zh-CN" sz="2000" dirty="0" smtClean="0"/>
                        <a:t>25.61</a:t>
                      </a:r>
                      <a:r>
                        <a:rPr lang="zh-CN" altLang="en-US" sz="2000" dirty="0" smtClean="0"/>
                        <a:t>，</a:t>
                      </a:r>
                      <a:r>
                        <a:rPr lang="en-US" altLang="zh-CN" sz="2000" dirty="0" smtClean="0"/>
                        <a:t>26.05</a:t>
                      </a:r>
                      <a:r>
                        <a:rPr lang="zh-CN" altLang="en-US" sz="2000" dirty="0" smtClean="0"/>
                        <a:t>，</a:t>
                      </a:r>
                      <a:r>
                        <a:rPr lang="en-US" altLang="zh-CN" sz="2000" dirty="0" smtClean="0"/>
                        <a:t>25.90</a:t>
                      </a:r>
                      <a:r>
                        <a:rPr lang="zh-CN" altLang="en-US" sz="2000" dirty="0" smtClean="0"/>
                        <a:t>，</a:t>
                      </a:r>
                      <a:r>
                        <a:rPr lang="en-US" altLang="zh-CN" sz="2000" dirty="0" smtClean="0"/>
                        <a:t>25.97</a:t>
                      </a:r>
                      <a:r>
                        <a:rPr lang="zh-CN" altLang="en-US" sz="2000" dirty="0" smtClean="0"/>
                        <a:t>，</a:t>
                      </a:r>
                      <a:r>
                        <a:rPr lang="en-US" altLang="zh-CN" sz="2000" dirty="0" smtClean="0"/>
                        <a:t>26.11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259457" y="4606506"/>
            <a:ext cx="770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大亚湾液闪：       </a:t>
            </a:r>
            <a:r>
              <a:rPr lang="en-US" altLang="zh-CN" sz="2000" dirty="0" smtClean="0"/>
              <a:t>L=15.09 ±0.21(stat.)±1.09(syst.)</a:t>
            </a:r>
          </a:p>
          <a:p>
            <a:r>
              <a:rPr lang="zh-CN" altLang="en-US" sz="2000" dirty="0" smtClean="0"/>
              <a:t>氧化铝纯化</a:t>
            </a:r>
            <a:r>
              <a:rPr lang="en-US" altLang="zh-CN" sz="2000" dirty="0" smtClean="0"/>
              <a:t>LAB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L=25.95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±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0.40(stat.)±1.88(syst.)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420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3707" y="38715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86005" y="318756"/>
            <a:ext cx="3050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                      </a:t>
            </a:r>
            <a:r>
              <a:rPr lang="zh-CN" altLang="en-US" sz="2800" b="1" dirty="0"/>
              <a:t>总结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33635" y="1835222"/>
            <a:ext cx="7860359" cy="47150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成功搭建了液体闪烁体衰减长度装置，该装置可稳定工作，对液体闪烁体纯化后的质量检测起到重要作用；</a:t>
            </a:r>
            <a:endParaRPr lang="en-US" altLang="zh-CN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米左右的测量结果，误差控制在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米左右。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6076" y="3187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9091" y="2161924"/>
            <a:ext cx="23190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2600" dirty="0" smtClean="0"/>
          </a:p>
          <a:p>
            <a:pPr algn="ctr"/>
            <a:endParaRPr lang="en-US" altLang="zh-CN" sz="2600" b="1" dirty="0" smtClean="0"/>
          </a:p>
        </p:txBody>
      </p:sp>
      <p:sp>
        <p:nvSpPr>
          <p:cNvPr id="8" name="矩形 7"/>
          <p:cNvSpPr/>
          <p:nvPr/>
        </p:nvSpPr>
        <p:spPr>
          <a:xfrm>
            <a:off x="3205279" y="2967335"/>
            <a:ext cx="27334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谢谢！</a:t>
            </a:r>
            <a:endParaRPr lang="zh-CN" alt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2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6076" y="3187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9091" y="2161924"/>
            <a:ext cx="23190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2600" dirty="0" smtClean="0"/>
          </a:p>
          <a:p>
            <a:pPr algn="ctr"/>
            <a:endParaRPr lang="en-US" altLang="zh-CN" sz="2600" b="1" dirty="0" smtClean="0"/>
          </a:p>
        </p:txBody>
      </p:sp>
      <p:sp>
        <p:nvSpPr>
          <p:cNvPr id="8" name="矩形 7"/>
          <p:cNvSpPr/>
          <p:nvPr/>
        </p:nvSpPr>
        <p:spPr>
          <a:xfrm>
            <a:off x="3215251" y="2967335"/>
            <a:ext cx="27135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backup</a:t>
            </a:r>
            <a:endParaRPr lang="zh-CN" alt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4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3707" y="38715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86005" y="318756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系统误差</a:t>
            </a:r>
            <a:r>
              <a:rPr lang="zh-CN" altLang="en-US" sz="3200" b="1" dirty="0"/>
              <a:t>计算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324488"/>
              </p:ext>
            </p:extLst>
          </p:nvPr>
        </p:nvGraphicFramePr>
        <p:xfrm>
          <a:off x="923054" y="1107236"/>
          <a:ext cx="6687896" cy="1262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4" imgW="2489040" imgH="469800" progId="Equation.DSMT4">
                  <p:embed/>
                </p:oleObj>
              </mc:Choice>
              <mc:Fallback>
                <p:oleObj name="Equation" r:id="rId4" imgW="24890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3054" y="1107236"/>
                        <a:ext cx="6687896" cy="1262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316614"/>
              </p:ext>
            </p:extLst>
          </p:nvPr>
        </p:nvGraphicFramePr>
        <p:xfrm>
          <a:off x="906987" y="2168046"/>
          <a:ext cx="3625896" cy="127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6" imgW="1485720" imgH="520560" progId="Equation.DSMT4">
                  <p:embed/>
                </p:oleObj>
              </mc:Choice>
              <mc:Fallback>
                <p:oleObj name="Equation" r:id="rId6" imgW="148572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6987" y="2168046"/>
                        <a:ext cx="3625896" cy="1270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75412" y="3506443"/>
                <a:ext cx="906858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/>
                <a:r>
                  <a:rPr lang="zh-CN" altLang="en-US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对于长的衰减长度，液闪高度在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0.2</a:t>
                </a:r>
                <a:r>
                  <a:rPr lang="zh-CN" altLang="zh-CN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至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0.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r>
                  <a:rPr lang="zh-CN" altLang="zh-CN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米</a:t>
                </a:r>
                <a:r>
                  <a:rPr lang="zh-CN" altLang="zh-CN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范围</a:t>
                </a:r>
                <a:r>
                  <a:rPr lang="zh-CN" altLang="zh-CN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内</a:t>
                </a:r>
                <a:r>
                  <a:rPr lang="zh-CN" altLang="en-US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出射光强</a:t>
                </a:r>
                <a:r>
                  <a:rPr lang="zh-CN" altLang="zh-CN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可以</a:t>
                </a:r>
                <a:r>
                  <a:rPr lang="zh-CN" altLang="en-US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近似为</a:t>
                </a:r>
                <a:r>
                  <a:rPr lang="zh-CN" altLang="zh-CN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线性</a:t>
                </a:r>
                <a:r>
                  <a:rPr lang="zh-CN" altLang="zh-CN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变化，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zh-CN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zh-CN" altLang="zh-CN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分别为在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0.2</a:t>
                </a:r>
                <a:r>
                  <a:rPr lang="zh-CN" altLang="zh-CN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0.3…0.9</a:t>
                </a:r>
                <a:r>
                  <a:rPr lang="zh-CN" altLang="zh-CN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米</a:t>
                </a:r>
                <a:r>
                  <a:rPr lang="zh-CN" altLang="zh-CN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处的测量值。则光强变化率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zh-CN" altLang="zh-CN" sz="2400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2" y="3506443"/>
                <a:ext cx="9068588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1008" t="-6091" r="-4435" b="-1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196679"/>
              </p:ext>
            </p:extLst>
          </p:nvPr>
        </p:nvGraphicFramePr>
        <p:xfrm>
          <a:off x="543021" y="4575354"/>
          <a:ext cx="7923913" cy="107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9" imgW="3085920" imgH="419040" progId="Equation.DSMT4">
                  <p:embed/>
                </p:oleObj>
              </mc:Choice>
              <mc:Fallback>
                <p:oleObj name="Equation" r:id="rId9" imgW="30859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3021" y="4575354"/>
                        <a:ext cx="7923913" cy="107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62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3707" y="38715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86005" y="318756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系统误差计算</a:t>
            </a:r>
          </a:p>
        </p:txBody>
      </p:sp>
      <p:sp>
        <p:nvSpPr>
          <p:cNvPr id="7" name="矩形 6"/>
          <p:cNvSpPr/>
          <p:nvPr/>
        </p:nvSpPr>
        <p:spPr>
          <a:xfrm>
            <a:off x="180391" y="1316893"/>
            <a:ext cx="6567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/>
              <a:t>出射</a:t>
            </a:r>
            <a:r>
              <a:rPr lang="zh-CN" altLang="en-US" sz="2400" dirty="0" smtClean="0"/>
              <a:t>光强    的</a:t>
            </a:r>
            <a:r>
              <a:rPr lang="zh-CN" altLang="en-US" sz="2400" dirty="0"/>
              <a:t>测量误差</a:t>
            </a:r>
            <a:r>
              <a:rPr lang="en-US" altLang="zh-CN" sz="2400" dirty="0" smtClean="0"/>
              <a:t>a</a:t>
            </a:r>
            <a:r>
              <a:rPr lang="zh-CN" altLang="en-US" sz="2400" dirty="0" smtClean="0"/>
              <a:t>，对          的贡献为：</a:t>
            </a:r>
            <a:endParaRPr lang="zh-CN" altLang="en-US" sz="2400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776059"/>
              </p:ext>
            </p:extLst>
          </p:nvPr>
        </p:nvGraphicFramePr>
        <p:xfrm>
          <a:off x="1888332" y="1374006"/>
          <a:ext cx="292176" cy="404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"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8332" y="1374006"/>
                        <a:ext cx="292176" cy="404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31651"/>
              </p:ext>
            </p:extLst>
          </p:nvPr>
        </p:nvGraphicFramePr>
        <p:xfrm>
          <a:off x="4431371" y="1322848"/>
          <a:ext cx="642906" cy="456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" name="Equation" r:id="rId6" imgW="393480" imgH="279360" progId="Equation.DSMT4">
                  <p:embed/>
                </p:oleObj>
              </mc:Choice>
              <mc:Fallback>
                <p:oleObj name="Equation" r:id="rId6" imgW="393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31371" y="1322848"/>
                        <a:ext cx="642906" cy="456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659152"/>
              </p:ext>
            </p:extLst>
          </p:nvPr>
        </p:nvGraphicFramePr>
        <p:xfrm>
          <a:off x="6613939" y="1340142"/>
          <a:ext cx="2337827" cy="43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" name="Equation" r:id="rId8" imgW="1422360" imgH="266400" progId="Equation.DSMT4">
                  <p:embed/>
                </p:oleObj>
              </mc:Choice>
              <mc:Fallback>
                <p:oleObj name="Equation" r:id="rId8" imgW="1422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13939" y="1340142"/>
                        <a:ext cx="2337827" cy="438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191122" y="1868538"/>
            <a:ext cx="6890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光斑移动对    的测量误差</a:t>
            </a:r>
            <a:r>
              <a:rPr lang="en-US" altLang="zh-CN" sz="2400" dirty="0" smtClean="0"/>
              <a:t>b</a:t>
            </a:r>
            <a:r>
              <a:rPr lang="zh-CN" altLang="en-US" sz="2400" dirty="0" smtClean="0"/>
              <a:t>，对          的贡献为：</a:t>
            </a:r>
            <a:endParaRPr lang="zh-CN" altLang="en-US" sz="2400" dirty="0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780457"/>
              </p:ext>
            </p:extLst>
          </p:nvPr>
        </p:nvGraphicFramePr>
        <p:xfrm>
          <a:off x="2195280" y="1925655"/>
          <a:ext cx="292176" cy="404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5280" y="1925655"/>
                        <a:ext cx="292176" cy="404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77274"/>
              </p:ext>
            </p:extLst>
          </p:nvPr>
        </p:nvGraphicFramePr>
        <p:xfrm>
          <a:off x="4776956" y="1887376"/>
          <a:ext cx="642906" cy="456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" name="Equation" r:id="rId11" imgW="393480" imgH="279360" progId="Equation.DSMT4">
                  <p:embed/>
                </p:oleObj>
              </mc:Choice>
              <mc:Fallback>
                <p:oleObj name="Equation" r:id="rId11" imgW="393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6956" y="1887376"/>
                        <a:ext cx="642906" cy="456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227119"/>
              </p:ext>
            </p:extLst>
          </p:nvPr>
        </p:nvGraphicFramePr>
        <p:xfrm>
          <a:off x="6827706" y="1892300"/>
          <a:ext cx="23161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Equation" r:id="rId12" imgW="1409400" imgH="266400" progId="Equation.DSMT4">
                  <p:embed/>
                </p:oleObj>
              </mc:Choice>
              <mc:Fallback>
                <p:oleObj name="Equation" r:id="rId12" imgW="14094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27706" y="1892300"/>
                        <a:ext cx="231616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893570"/>
              </p:ext>
            </p:extLst>
          </p:nvPr>
        </p:nvGraphicFramePr>
        <p:xfrm>
          <a:off x="397549" y="2457447"/>
          <a:ext cx="7175226" cy="1068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" name="Equation" r:id="rId14" imgW="3327120" imgH="495000" progId="Equation.DSMT4">
                  <p:embed/>
                </p:oleObj>
              </mc:Choice>
              <mc:Fallback>
                <p:oleObj name="Equation" r:id="rId14" imgW="332712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7549" y="2457447"/>
                        <a:ext cx="7175226" cy="1068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787144"/>
              </p:ext>
            </p:extLst>
          </p:nvPr>
        </p:nvGraphicFramePr>
        <p:xfrm>
          <a:off x="409731" y="3429000"/>
          <a:ext cx="7356475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" name="Equation" r:id="rId16" imgW="3327120" imgH="660240" progId="Equation.DSMT4">
                  <p:embed/>
                </p:oleObj>
              </mc:Choice>
              <mc:Fallback>
                <p:oleObj name="Equation" r:id="rId16" imgW="332712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9731" y="3429000"/>
                        <a:ext cx="7356475" cy="145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799916"/>
              </p:ext>
            </p:extLst>
          </p:nvPr>
        </p:nvGraphicFramePr>
        <p:xfrm>
          <a:off x="435489" y="4551957"/>
          <a:ext cx="3672872" cy="61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" name="Equation" r:id="rId18" imgW="1752480" imgH="291960" progId="Equation.DSMT4">
                  <p:embed/>
                </p:oleObj>
              </mc:Choice>
              <mc:Fallback>
                <p:oleObj name="Equation" r:id="rId18" imgW="1752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5489" y="4551957"/>
                        <a:ext cx="3672872" cy="612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动作按钮: 前进或下一项 34">
            <a:hlinkClick r:id="rId20" action="ppaction://hlinksldjump" highlightClick="1"/>
          </p:cNvPr>
          <p:cNvSpPr/>
          <p:nvPr/>
        </p:nvSpPr>
        <p:spPr>
          <a:xfrm>
            <a:off x="8306873" y="6065949"/>
            <a:ext cx="399245" cy="34773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5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08692" y="239241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主要</a:t>
            </a:r>
            <a:r>
              <a:rPr lang="zh-CN" altLang="en-US" sz="3200" b="1" dirty="0"/>
              <a:t>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65160" y="1828800"/>
            <a:ext cx="556367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研究背景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衰减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长度测量原理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衰减长度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测量系统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光阴极不均匀性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研究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误差分析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总结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359024" y="239262"/>
            <a:ext cx="87849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研究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背景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9024" y="1086046"/>
            <a:ext cx="8127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液体闪烁体：混合溶液，由溶剂，溶质组成，对低能量物理事例的探测非常有效，目前被广泛应用于各种中微子实验。</a:t>
            </a:r>
            <a:endParaRPr lang="zh-CN" altLang="en-US" sz="2000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33635" y="1835222"/>
            <a:ext cx="8710365" cy="47150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液体闪烁体优点</a:t>
            </a:r>
            <a:endParaRPr lang="en-US" altLang="zh-CN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光产额高</a:t>
            </a:r>
            <a:endParaRPr lang="en-US" altLang="zh-CN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衰减长度长</a:t>
            </a:r>
            <a:endParaRPr lang="en-US" altLang="zh-CN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与其他材料兼容性好，稳定性高低毒性，成本低</a:t>
            </a:r>
            <a:endParaRPr lang="en-US" altLang="zh-CN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探测器可设计成成各种形状和较大尺寸</a:t>
            </a:r>
            <a:endParaRPr lang="en-US" altLang="zh-CN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江门中微子实验（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JUNO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中心探测器：直径为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35.4m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的容器，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万吨液体闪烁体</a:t>
            </a:r>
            <a:endParaRPr lang="en-US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液闪光产额：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</a:t>
            </a:r>
            <a:r>
              <a:rPr lang="en-US" altLang="zh-CN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p.e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/MeV</a:t>
            </a:r>
          </a:p>
          <a:p>
            <a:pPr lvl="1"/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液闪衰减长度：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22m @430nm</a:t>
            </a:r>
          </a:p>
          <a:p>
            <a:pPr marL="0" indent="0">
              <a:buNone/>
            </a:pPr>
            <a:endParaRPr lang="en-US" altLang="zh-CN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1424" y="5137576"/>
            <a:ext cx="8127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液闪衰减长度是</a:t>
            </a:r>
            <a:r>
              <a:rPr lang="en-US" altLang="zh-CN" sz="2000" dirty="0" smtClean="0"/>
              <a:t>JUNO</a:t>
            </a:r>
            <a:r>
              <a:rPr lang="zh-CN" altLang="en-US" sz="2000" dirty="0" smtClean="0"/>
              <a:t>液闪的一个重要参数指标，因而精确测量液闪的衰减长度对</a:t>
            </a:r>
            <a:r>
              <a:rPr lang="en-US" altLang="zh-CN" sz="2000" dirty="0" smtClean="0"/>
              <a:t>JUNO</a:t>
            </a:r>
            <a:r>
              <a:rPr lang="zh-CN" altLang="en-US" sz="2000" dirty="0" smtClean="0"/>
              <a:t>的液闪研制是非常重要的。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496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04" y="6601587"/>
            <a:ext cx="5969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GECAM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Gravitational wave burst high energy Electromagnetic Counterpart All-sky Monitor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59830" y="372517"/>
            <a:ext cx="3480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衰减长度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测量原理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869775" y="1925474"/>
                <a:ext cx="35941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为入射光强，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zh-CN" alt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为出射射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光强</a:t>
                </a:r>
                <a:endPara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为光经过的液闪长度</a:t>
                </a:r>
                <a:endParaRPr lang="en-US" altLang="zh-CN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为衰减长度</a:t>
                </a:r>
                <a:endPara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75" y="1925474"/>
                <a:ext cx="35941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1188" t="-5960" r="-1019" b="-8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359614" y="4024953"/>
            <a:ext cx="8705850" cy="392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测量不同液闪长度下出射光强，利用上式进行拟合可得衰减长度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0899" y="1424186"/>
            <a:ext cx="4577639" cy="65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454013" y="3045086"/>
                <a:ext cx="2722508" cy="844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zh-CN" altLang="en-US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zh-CN" altLang="en-US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13" y="3045086"/>
                <a:ext cx="2722508" cy="8442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208572" y="1207551"/>
                <a:ext cx="2881145" cy="540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572" y="1207551"/>
                <a:ext cx="2881145" cy="5407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0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67997" y="380311"/>
            <a:ext cx="4416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衰减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长度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测量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8" y="1031350"/>
            <a:ext cx="3669911" cy="411338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79893" y="5374256"/>
            <a:ext cx="7703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LED</a:t>
            </a:r>
            <a:r>
              <a:rPr lang="zh-CN" altLang="en-US" dirty="0" smtClean="0"/>
              <a:t>：</a:t>
            </a:r>
            <a:r>
              <a:rPr lang="en-US" altLang="zh-CN" dirty="0" smtClean="0"/>
              <a:t>430nm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测量</a:t>
            </a:r>
            <a:r>
              <a:rPr lang="en-US" altLang="zh-CN" dirty="0" smtClean="0"/>
              <a:t>7</a:t>
            </a:r>
            <a:r>
              <a:rPr lang="zh-CN" altLang="en-US" dirty="0" smtClean="0"/>
              <a:t>个液面高度下的出射光强：</a:t>
            </a:r>
            <a:r>
              <a:rPr lang="en-US" altLang="zh-CN" dirty="0" smtClean="0"/>
              <a:t>270mm-970mm</a:t>
            </a:r>
            <a:r>
              <a:rPr lang="zh-CN" altLang="en-US" dirty="0" smtClean="0"/>
              <a:t>，液面高度差为</a:t>
            </a:r>
            <a:r>
              <a:rPr lang="en-US" altLang="zh-CN" dirty="0" smtClean="0"/>
              <a:t>100mm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本测量系统中</a:t>
            </a:r>
            <a:r>
              <a:rPr lang="en-US" altLang="zh-CN" dirty="0"/>
              <a:t>PMT</a:t>
            </a:r>
            <a:r>
              <a:rPr lang="zh-CN" altLang="en-US" dirty="0"/>
              <a:t>探测的是直径为</a:t>
            </a:r>
            <a:r>
              <a:rPr lang="en-US" altLang="zh-CN" dirty="0"/>
              <a:t>2mm</a:t>
            </a:r>
            <a:r>
              <a:rPr lang="zh-CN" altLang="en-US" dirty="0"/>
              <a:t>左右的光斑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1975450" y="4313207"/>
            <a:ext cx="1259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Monitor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02" y="1031332"/>
            <a:ext cx="1945526" cy="403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67997" y="380311"/>
            <a:ext cx="4416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衰减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长度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测量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834"/>
            <a:ext cx="9144000" cy="5143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9781" y="1052423"/>
            <a:ext cx="147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33CC"/>
                </a:solidFill>
              </a:rPr>
              <a:t>取数界面</a:t>
            </a:r>
            <a:endParaRPr lang="zh-CN" alt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86005" y="318756"/>
            <a:ext cx="4113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PMT</a:t>
            </a:r>
            <a:r>
              <a:rPr lang="zh-CN" altLang="en-US" sz="2800" b="1" dirty="0" smtClean="0"/>
              <a:t>光阴极不均匀性研究</a:t>
            </a:r>
            <a:endParaRPr lang="zh-CN" altLang="en-US" sz="28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612474" y="1292959"/>
            <a:ext cx="7703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本测量系统中</a:t>
            </a:r>
            <a:r>
              <a:rPr lang="en-US" altLang="zh-CN" dirty="0" smtClean="0"/>
              <a:t>PMT</a:t>
            </a:r>
            <a:r>
              <a:rPr lang="zh-CN" altLang="en-US" dirty="0" smtClean="0"/>
              <a:t>探测的是直径为</a:t>
            </a:r>
            <a:r>
              <a:rPr lang="en-US" altLang="zh-CN" dirty="0" smtClean="0"/>
              <a:t>2mm</a:t>
            </a:r>
            <a:r>
              <a:rPr lang="zh-CN" altLang="en-US" dirty="0" smtClean="0"/>
              <a:t>左右的光斑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液面高度改变时，无法保证出射光始终击中</a:t>
            </a:r>
            <a:r>
              <a:rPr lang="en-US" altLang="zh-CN" dirty="0" smtClean="0"/>
              <a:t>PMT</a:t>
            </a:r>
            <a:r>
              <a:rPr lang="zh-CN" altLang="en-US" dirty="0" smtClean="0"/>
              <a:t>的同一位置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实验</a:t>
            </a:r>
            <a:r>
              <a:rPr lang="zh-CN" altLang="en-US" dirty="0" smtClean="0"/>
              <a:t>中发现，均匀性不好的</a:t>
            </a:r>
            <a:r>
              <a:rPr lang="en-US" altLang="zh-CN" dirty="0" smtClean="0"/>
              <a:t>PMT</a:t>
            </a:r>
            <a:r>
              <a:rPr lang="zh-CN" altLang="en-US" dirty="0" smtClean="0"/>
              <a:t>，对测量结果带来的误差很大</a:t>
            </a:r>
            <a:endParaRPr lang="zh-CN" altLang="en-US" dirty="0"/>
          </a:p>
        </p:txBody>
      </p:sp>
      <p:pic>
        <p:nvPicPr>
          <p:cNvPr id="15" name="图片 14" descr="C:\Users\lenovo\Desktop\捕获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203" y="2305370"/>
            <a:ext cx="4352003" cy="21027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2645313" y="4312513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00050" algn="just">
              <a:spcAft>
                <a:spcPts val="0"/>
              </a:spcAft>
            </a:pPr>
            <a:r>
              <a:rPr lang="en-US" altLang="zh-CN" kern="100" dirty="0" smtClean="0">
                <a:solidFill>
                  <a:srgbClr val="00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PMT</a:t>
            </a:r>
            <a:r>
              <a:rPr lang="zh-CN" altLang="zh-CN" kern="100" dirty="0" smtClean="0">
                <a:solidFill>
                  <a:srgbClr val="00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光阴极</a:t>
            </a:r>
            <a:r>
              <a:rPr lang="zh-CN" altLang="en-US" kern="100" dirty="0" smtClean="0">
                <a:solidFill>
                  <a:srgbClr val="00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均匀性</a:t>
            </a:r>
            <a:r>
              <a:rPr lang="zh-CN" altLang="zh-CN" kern="100" dirty="0" smtClean="0">
                <a:solidFill>
                  <a:srgbClr val="00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测量原理图</a:t>
            </a:r>
            <a:endParaRPr lang="zh-CN" altLang="zh-CN" kern="100" dirty="0">
              <a:solidFill>
                <a:srgbClr val="0033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9812" y="5109828"/>
            <a:ext cx="5070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cs typeface="Times New Roman" panose="02020603050405020304" pitchFamily="18" charset="0"/>
              </a:rPr>
              <a:t>通过步进电机移动，改变光打在</a:t>
            </a:r>
            <a:r>
              <a:rPr lang="en-US" altLang="zh-CN" dirty="0" smtClean="0">
                <a:cs typeface="Times New Roman" panose="02020603050405020304" pitchFamily="18" charset="0"/>
              </a:rPr>
              <a:t>PMT</a:t>
            </a:r>
            <a:r>
              <a:rPr lang="zh-CN" altLang="en-US" dirty="0" smtClean="0">
                <a:cs typeface="Times New Roman" panose="02020603050405020304" pitchFamily="18" charset="0"/>
              </a:rPr>
              <a:t>上的位置</a:t>
            </a:r>
            <a:endParaRPr lang="en-US" altLang="zh-CN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dirty="0" smtClean="0">
                <a:cs typeface="Times New Roman" panose="02020603050405020304" pitchFamily="18" charset="0"/>
              </a:rPr>
              <a:t>选取</a:t>
            </a:r>
            <a:r>
              <a:rPr lang="zh-CN" altLang="zh-CN" dirty="0">
                <a:cs typeface="Times New Roman" panose="02020603050405020304" pitchFamily="18" charset="0"/>
              </a:rPr>
              <a:t>实验室两种</a:t>
            </a:r>
            <a:r>
              <a:rPr lang="zh-CN" altLang="zh-CN" dirty="0" smtClean="0">
                <a:cs typeface="Times New Roman" panose="02020603050405020304" pitchFamily="18" charset="0"/>
              </a:rPr>
              <a:t>不</a:t>
            </a:r>
            <a:r>
              <a:rPr lang="zh-CN" altLang="en-US" dirty="0" smtClean="0">
                <a:cs typeface="Times New Roman" panose="02020603050405020304" pitchFamily="18" charset="0"/>
              </a:rPr>
              <a:t>同</a:t>
            </a:r>
            <a:r>
              <a:rPr lang="en-US" altLang="zh-CN" dirty="0" smtClean="0">
                <a:cs typeface="Times New Roman" panose="02020603050405020304" pitchFamily="18" charset="0"/>
              </a:rPr>
              <a:t>PMT</a:t>
            </a:r>
            <a:r>
              <a:rPr lang="zh-CN" altLang="en-US" dirty="0" smtClean="0">
                <a:cs typeface="Times New Roman" panose="02020603050405020304" pitchFamily="18" charset="0"/>
              </a:rPr>
              <a:t>： </a:t>
            </a:r>
            <a:r>
              <a:rPr lang="en-US" altLang="zh-CN" dirty="0" smtClean="0">
                <a:cs typeface="Times New Roman" panose="02020603050405020304" pitchFamily="18" charset="0"/>
              </a:rPr>
              <a:t>ET9814B</a:t>
            </a:r>
            <a:r>
              <a:rPr lang="zh-CN" altLang="en-US" dirty="0" smtClean="0">
                <a:cs typeface="Times New Roman" panose="02020603050405020304" pitchFamily="18" charset="0"/>
              </a:rPr>
              <a:t>， </a:t>
            </a:r>
            <a:r>
              <a:rPr lang="en-US" altLang="zh-CN" dirty="0" smtClean="0">
                <a:cs typeface="Times New Roman" panose="02020603050405020304" pitchFamily="18" charset="0"/>
              </a:rPr>
              <a:t>XP2020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54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3707" y="38715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86005" y="318756"/>
            <a:ext cx="4113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PMT</a:t>
            </a:r>
            <a:r>
              <a:rPr lang="zh-CN" altLang="en-US" sz="2800" b="1" dirty="0"/>
              <a:t>光阴极不</a:t>
            </a:r>
            <a:r>
              <a:rPr lang="zh-CN" altLang="en-US" sz="2800" b="1" dirty="0" smtClean="0"/>
              <a:t>均匀性</a:t>
            </a:r>
            <a:r>
              <a:rPr lang="zh-CN" altLang="en-US" sz="2800" b="1" dirty="0"/>
              <a:t>研究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1" y="1331457"/>
            <a:ext cx="8676756" cy="333058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54300" y="4685272"/>
            <a:ext cx="3631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中心</a:t>
            </a:r>
            <a:r>
              <a:rPr lang="en-US" altLang="zh-CN" dirty="0"/>
              <a:t>±20 mm </a:t>
            </a:r>
            <a:r>
              <a:rPr lang="zh-CN" altLang="en-US" dirty="0"/>
              <a:t>范围内，</a:t>
            </a:r>
            <a:r>
              <a:rPr lang="en-US" altLang="zh-CN" dirty="0"/>
              <a:t>PMT </a:t>
            </a:r>
            <a:r>
              <a:rPr lang="zh-CN" altLang="en-US" dirty="0"/>
              <a:t>光阴极响应曲线幅值在中心附近达到最大，随着远离中心</a:t>
            </a:r>
            <a:r>
              <a:rPr lang="zh-CN" altLang="en-US" dirty="0" smtClean="0"/>
              <a:t>位置，呈明显</a:t>
            </a:r>
            <a:r>
              <a:rPr lang="zh-CN" altLang="en-US" dirty="0"/>
              <a:t>下降趋势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374256" y="4655058"/>
            <a:ext cx="3390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中心</a:t>
            </a:r>
            <a:r>
              <a:rPr lang="en-US" altLang="zh-CN" dirty="0"/>
              <a:t>±6 mm </a:t>
            </a:r>
            <a:r>
              <a:rPr lang="zh-CN" altLang="en-US" dirty="0"/>
              <a:t>小范围内</a:t>
            </a:r>
            <a:r>
              <a:rPr lang="zh-CN" altLang="en-US" dirty="0" smtClean="0"/>
              <a:t>，可以</a:t>
            </a:r>
            <a:r>
              <a:rPr lang="zh-CN" altLang="en-US" dirty="0"/>
              <a:t>看出均匀性</a:t>
            </a:r>
            <a:r>
              <a:rPr lang="zh-CN" altLang="en-US" dirty="0" smtClean="0"/>
              <a:t>较好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ET-9814B </a:t>
            </a:r>
            <a:r>
              <a:rPr lang="zh-CN" altLang="en-US" dirty="0" smtClean="0"/>
              <a:t>的均匀性为</a:t>
            </a:r>
            <a:r>
              <a:rPr lang="en-US" altLang="zh-CN" dirty="0" smtClean="0"/>
              <a:t>98%</a:t>
            </a:r>
            <a:r>
              <a:rPr lang="zh-CN" altLang="en-US" dirty="0" smtClean="0"/>
              <a:t>，</a:t>
            </a:r>
            <a:r>
              <a:rPr lang="en-US" altLang="zh-CN" dirty="0" smtClean="0"/>
              <a:t>XP2020 </a:t>
            </a:r>
            <a:r>
              <a:rPr lang="zh-CN" altLang="en-US" dirty="0" smtClean="0"/>
              <a:t>的均匀性为</a:t>
            </a:r>
            <a:r>
              <a:rPr lang="en-US" altLang="zh-CN" dirty="0" smtClean="0"/>
              <a:t>96.6%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264433" y="916327"/>
                <a:ext cx="3643177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 smtClean="0"/>
                  <a:t>均匀性：</a:t>
                </a:r>
                <a:r>
                  <a:rPr lang="en-US" altLang="zh-CN" dirty="0" smtClean="0"/>
                  <a:t>1</a:t>
                </a:r>
                <a:r>
                  <a:rPr lang="zh-CN" altLang="en-US" dirty="0"/>
                  <a:t>－</a:t>
                </a:r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zh-CN" altLang="en-US" dirty="0" smtClean="0"/>
                  <a:t>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altLang="zh-CN" dirty="0"/>
                  <a:t>) 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𝑎𝑣𝑒𝑟𝑎𝑔𝑒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433" y="916327"/>
                <a:ext cx="3643177" cy="391902"/>
              </a:xfrm>
              <a:prstGeom prst="rect">
                <a:avLst/>
              </a:prstGeom>
              <a:blipFill rotWithShape="0">
                <a:blip r:embed="rId4"/>
                <a:stretch>
                  <a:fillRect l="-1338" t="-12308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4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3707" y="38715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86005" y="318756"/>
            <a:ext cx="4113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PMT</a:t>
            </a:r>
            <a:r>
              <a:rPr lang="zh-CN" altLang="en-US" sz="2800" b="1" dirty="0"/>
              <a:t>光阴极不</a:t>
            </a:r>
            <a:r>
              <a:rPr lang="zh-CN" altLang="en-US" sz="2800" b="1" dirty="0" smtClean="0"/>
              <a:t>均匀性</a:t>
            </a:r>
            <a:r>
              <a:rPr lang="zh-CN" altLang="en-US" sz="2800" b="1" dirty="0"/>
              <a:t>研究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139" y="910374"/>
            <a:ext cx="4900894" cy="391179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2054" y="5130040"/>
            <a:ext cx="786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中心</a:t>
            </a:r>
            <a:r>
              <a:rPr lang="en-US" altLang="zh-CN" dirty="0"/>
              <a:t>±6 mm </a:t>
            </a:r>
            <a:r>
              <a:rPr lang="zh-CN" altLang="en-US" dirty="0"/>
              <a:t>范围</a:t>
            </a:r>
            <a:r>
              <a:rPr lang="zh-CN" altLang="en-US" dirty="0" smtClean="0"/>
              <a:t>内，</a:t>
            </a:r>
            <a:r>
              <a:rPr lang="en-US" altLang="zh-CN" dirty="0"/>
              <a:t>4 </a:t>
            </a:r>
            <a:r>
              <a:rPr lang="zh-CN" altLang="en-US" dirty="0"/>
              <a:t>个方向的均匀性分别为：</a:t>
            </a:r>
            <a:r>
              <a:rPr lang="en-US" altLang="zh-CN" dirty="0"/>
              <a:t>98.0%</a:t>
            </a:r>
            <a:r>
              <a:rPr lang="zh-CN" altLang="en-US" dirty="0"/>
              <a:t>，</a:t>
            </a:r>
            <a:r>
              <a:rPr lang="en-US" altLang="zh-CN" dirty="0"/>
              <a:t>98.3%</a:t>
            </a:r>
            <a:r>
              <a:rPr lang="zh-CN" altLang="en-US" dirty="0"/>
              <a:t>， </a:t>
            </a:r>
            <a:r>
              <a:rPr lang="en-US" altLang="zh-CN" dirty="0"/>
              <a:t>98.0 %</a:t>
            </a:r>
            <a:r>
              <a:rPr lang="zh-CN" altLang="en-US" dirty="0"/>
              <a:t>，</a:t>
            </a:r>
            <a:r>
              <a:rPr lang="en-US" altLang="zh-CN" dirty="0"/>
              <a:t>98.1</a:t>
            </a:r>
            <a:r>
              <a:rPr lang="en-US" altLang="zh-CN" dirty="0" smtClean="0"/>
              <a:t>%</a:t>
            </a:r>
            <a:r>
              <a:rPr lang="zh-CN" altLang="en-US" dirty="0"/>
              <a:t>；</a:t>
            </a:r>
            <a:r>
              <a:rPr lang="zh-CN" altLang="en-US" dirty="0" smtClean="0"/>
              <a:t>中心处</a:t>
            </a:r>
            <a:r>
              <a:rPr lang="en-US" altLang="zh-CN" dirty="0"/>
              <a:t>±</a:t>
            </a:r>
            <a:r>
              <a:rPr lang="en-US" altLang="zh-CN" dirty="0" smtClean="0"/>
              <a:t>2mm</a:t>
            </a:r>
            <a:r>
              <a:rPr lang="zh-CN" altLang="en-US" dirty="0" smtClean="0"/>
              <a:t>范围内移动，均匀性都约为</a:t>
            </a:r>
            <a:r>
              <a:rPr lang="en-US" altLang="zh-CN" dirty="0" smtClean="0"/>
              <a:t>99.6%</a:t>
            </a:r>
          </a:p>
        </p:txBody>
      </p:sp>
      <p:pic>
        <p:nvPicPr>
          <p:cNvPr id="10" name="图片 9" descr="C:\Users\lenovo\Desktop\捕获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7" y="1075174"/>
            <a:ext cx="1844040" cy="1767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3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5059</TotalTime>
  <Words>925</Words>
  <Application>Microsoft Office PowerPoint</Application>
  <PresentationFormat>全屏显示(4:3)</PresentationFormat>
  <Paragraphs>109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lv</dc:creator>
  <cp:lastModifiedBy>Vigor</cp:lastModifiedBy>
  <cp:revision>90</cp:revision>
  <dcterms:created xsi:type="dcterms:W3CDTF">2017-04-03T02:30:12Z</dcterms:created>
  <dcterms:modified xsi:type="dcterms:W3CDTF">2017-04-12T01:50:36Z</dcterms:modified>
</cp:coreProperties>
</file>