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37" r:id="rId1"/>
  </p:sldMasterIdLst>
  <p:notesMasterIdLst>
    <p:notesMasterId r:id="rId26"/>
  </p:notesMasterIdLst>
  <p:handoutMasterIdLst>
    <p:handoutMasterId r:id="rId27"/>
  </p:handoutMasterIdLst>
  <p:sldIdLst>
    <p:sldId id="256" r:id="rId2"/>
    <p:sldId id="518" r:id="rId3"/>
    <p:sldId id="630" r:id="rId4"/>
    <p:sldId id="631" r:id="rId5"/>
    <p:sldId id="632" r:id="rId6"/>
    <p:sldId id="633" r:id="rId7"/>
    <p:sldId id="634" r:id="rId8"/>
    <p:sldId id="635" r:id="rId9"/>
    <p:sldId id="636" r:id="rId10"/>
    <p:sldId id="640" r:id="rId11"/>
    <p:sldId id="638" r:id="rId12"/>
    <p:sldId id="618" r:id="rId13"/>
    <p:sldId id="541" r:id="rId14"/>
    <p:sldId id="592" r:id="rId15"/>
    <p:sldId id="594" r:id="rId16"/>
    <p:sldId id="639" r:id="rId17"/>
    <p:sldId id="568" r:id="rId18"/>
    <p:sldId id="621" r:id="rId19"/>
    <p:sldId id="645" r:id="rId20"/>
    <p:sldId id="641" r:id="rId21"/>
    <p:sldId id="642" r:id="rId22"/>
    <p:sldId id="643" r:id="rId23"/>
    <p:sldId id="644" r:id="rId24"/>
    <p:sldId id="361" r:id="rId25"/>
  </p:sldIdLst>
  <p:sldSz cx="9144000" cy="6858000" type="screen4x3"/>
  <p:notesSz cx="6797675" cy="987425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99"/>
    <a:srgbClr val="BD1799"/>
    <a:srgbClr val="0000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9815" autoAdjust="0"/>
  </p:normalViewPr>
  <p:slideViewPr>
    <p:cSldViewPr>
      <p:cViewPr varScale="1">
        <p:scale>
          <a:sx n="104" d="100"/>
          <a:sy n="104" d="100"/>
        </p:scale>
        <p:origin x="1440" y="11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108014" cy="10801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4813" cy="494266"/>
          </a:xfrm>
          <a:prstGeom prst="rect">
            <a:avLst/>
          </a:prstGeom>
        </p:spPr>
        <p:txBody>
          <a:bodyPr vert="horz" lIns="101352" tIns="50676" rIns="101352" bIns="50676" rtlCol="0"/>
          <a:lstStyle>
            <a:lvl1pPr algn="l">
              <a:defRPr sz="1300" smtClean="0"/>
            </a:lvl1pPr>
          </a:lstStyle>
          <a:p>
            <a:pPr>
              <a:defRPr/>
            </a:pPr>
            <a:endParaRPr lang="zh-CN" altLang="en-US"/>
          </a:p>
        </p:txBody>
      </p:sp>
      <p:sp>
        <p:nvSpPr>
          <p:cNvPr id="3" name="日期占位符 2"/>
          <p:cNvSpPr>
            <a:spLocks noGrp="1"/>
          </p:cNvSpPr>
          <p:nvPr>
            <p:ph type="dt" sz="quarter" idx="1"/>
          </p:nvPr>
        </p:nvSpPr>
        <p:spPr>
          <a:xfrm>
            <a:off x="3851276" y="0"/>
            <a:ext cx="2944813" cy="494266"/>
          </a:xfrm>
          <a:prstGeom prst="rect">
            <a:avLst/>
          </a:prstGeom>
        </p:spPr>
        <p:txBody>
          <a:bodyPr vert="horz" lIns="101352" tIns="50676" rIns="101352" bIns="50676" rtlCol="0"/>
          <a:lstStyle>
            <a:lvl1pPr algn="r">
              <a:defRPr sz="1300" smtClean="0"/>
            </a:lvl1pPr>
          </a:lstStyle>
          <a:p>
            <a:pPr>
              <a:defRPr/>
            </a:pPr>
            <a:fld id="{676D0B29-7930-4B27-9A11-61E7FA08DB98}" type="datetimeFigureOut">
              <a:rPr lang="zh-CN" altLang="en-US"/>
              <a:pPr>
                <a:defRPr/>
              </a:pPr>
              <a:t>2017/4/9</a:t>
            </a:fld>
            <a:endParaRPr lang="zh-CN" altLang="en-US"/>
          </a:p>
        </p:txBody>
      </p:sp>
      <p:sp>
        <p:nvSpPr>
          <p:cNvPr id="4" name="页脚占位符 3"/>
          <p:cNvSpPr>
            <a:spLocks noGrp="1"/>
          </p:cNvSpPr>
          <p:nvPr>
            <p:ph type="ftr" sz="quarter" idx="2"/>
          </p:nvPr>
        </p:nvSpPr>
        <p:spPr>
          <a:xfrm>
            <a:off x="1" y="9378406"/>
            <a:ext cx="2944813" cy="494265"/>
          </a:xfrm>
          <a:prstGeom prst="rect">
            <a:avLst/>
          </a:prstGeom>
        </p:spPr>
        <p:txBody>
          <a:bodyPr vert="horz" lIns="101352" tIns="50676" rIns="101352" bIns="50676" rtlCol="0" anchor="b"/>
          <a:lstStyle>
            <a:lvl1pPr algn="l">
              <a:defRPr sz="1300" smtClean="0"/>
            </a:lvl1pPr>
          </a:lstStyle>
          <a:p>
            <a:pPr>
              <a:defRPr/>
            </a:pPr>
            <a:endParaRPr lang="zh-CN" altLang="en-US"/>
          </a:p>
        </p:txBody>
      </p:sp>
      <p:sp>
        <p:nvSpPr>
          <p:cNvPr id="5" name="灯片编号占位符 4"/>
          <p:cNvSpPr>
            <a:spLocks noGrp="1"/>
          </p:cNvSpPr>
          <p:nvPr>
            <p:ph type="sldNum" sz="quarter" idx="3"/>
          </p:nvPr>
        </p:nvSpPr>
        <p:spPr>
          <a:xfrm>
            <a:off x="3851276" y="9378406"/>
            <a:ext cx="2944813" cy="494265"/>
          </a:xfrm>
          <a:prstGeom prst="rect">
            <a:avLst/>
          </a:prstGeom>
        </p:spPr>
        <p:txBody>
          <a:bodyPr vert="horz" lIns="101352" tIns="50676" rIns="101352" bIns="50676" rtlCol="0" anchor="b"/>
          <a:lstStyle>
            <a:lvl1pPr algn="r">
              <a:defRPr sz="1300" smtClean="0"/>
            </a:lvl1pPr>
          </a:lstStyle>
          <a:p>
            <a:pPr>
              <a:defRPr/>
            </a:pPr>
            <a:fld id="{14F256AB-468C-45D6-99C7-A368C3351DB0}" type="slidenum">
              <a:rPr lang="zh-CN" altLang="en-US"/>
              <a:pPr>
                <a:defRPr/>
              </a:pPr>
              <a:t>‹#›</a:t>
            </a:fld>
            <a:endParaRPr lang="zh-CN" altLang="en-US"/>
          </a:p>
        </p:txBody>
      </p:sp>
    </p:spTree>
    <p:extLst>
      <p:ext uri="{BB962C8B-B14F-4D97-AF65-F5344CB8AC3E}">
        <p14:creationId xmlns:p14="http://schemas.microsoft.com/office/powerpoint/2010/main" val="234806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4266"/>
          </a:xfrm>
          <a:prstGeom prst="rect">
            <a:avLst/>
          </a:prstGeom>
        </p:spPr>
        <p:txBody>
          <a:bodyPr vert="horz" lIns="91430" tIns="45715" rIns="91430" bIns="45715"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49688" y="0"/>
            <a:ext cx="2946400" cy="494266"/>
          </a:xfrm>
          <a:prstGeom prst="rect">
            <a:avLst/>
          </a:prstGeom>
        </p:spPr>
        <p:txBody>
          <a:bodyPr vert="horz" lIns="91430" tIns="45715" rIns="91430" bIns="45715" rtlCol="0"/>
          <a:lstStyle>
            <a:lvl1pPr algn="r" fontAlgn="auto">
              <a:spcBef>
                <a:spcPts val="0"/>
              </a:spcBef>
              <a:spcAft>
                <a:spcPts val="0"/>
              </a:spcAft>
              <a:defRPr sz="1200">
                <a:latin typeface="+mn-lt"/>
                <a:ea typeface="+mn-ea"/>
                <a:cs typeface="+mn-cs"/>
              </a:defRPr>
            </a:lvl1pPr>
          </a:lstStyle>
          <a:p>
            <a:pPr>
              <a:defRPr/>
            </a:pPr>
            <a:fld id="{F0E43E31-9DFE-4C19-BF7A-64626BA409CE}" type="datetimeFigureOut">
              <a:rPr lang="zh-CN" altLang="en-US"/>
              <a:pPr>
                <a:defRPr/>
              </a:pPr>
              <a:t>2017/4/9</a:t>
            </a:fld>
            <a:endParaRPr lang="zh-CN" altLang="en-US"/>
          </a:p>
        </p:txBody>
      </p:sp>
      <p:sp>
        <p:nvSpPr>
          <p:cNvPr id="4" name="幻灯片图像占位符 3"/>
          <p:cNvSpPr>
            <a:spLocks noGrp="1" noRot="1" noChangeAspect="1"/>
          </p:cNvSpPr>
          <p:nvPr>
            <p:ph type="sldImg" idx="2"/>
          </p:nvPr>
        </p:nvSpPr>
        <p:spPr>
          <a:xfrm>
            <a:off x="930275" y="741363"/>
            <a:ext cx="4937125" cy="3703637"/>
          </a:xfrm>
          <a:prstGeom prst="rect">
            <a:avLst/>
          </a:prstGeom>
          <a:noFill/>
          <a:ln w="12700">
            <a:solidFill>
              <a:prstClr val="black"/>
            </a:solidFill>
          </a:ln>
        </p:spPr>
        <p:txBody>
          <a:bodyPr vert="horz" lIns="91430" tIns="45715" rIns="91430" bIns="45715" rtlCol="0" anchor="ctr"/>
          <a:lstStyle/>
          <a:p>
            <a:pPr lvl="0"/>
            <a:endParaRPr lang="zh-CN" altLang="en-US" noProof="0"/>
          </a:p>
        </p:txBody>
      </p:sp>
      <p:sp>
        <p:nvSpPr>
          <p:cNvPr id="5" name="备注占位符 4"/>
          <p:cNvSpPr>
            <a:spLocks noGrp="1"/>
          </p:cNvSpPr>
          <p:nvPr>
            <p:ph type="body" sz="quarter" idx="3"/>
          </p:nvPr>
        </p:nvSpPr>
        <p:spPr>
          <a:xfrm>
            <a:off x="679450" y="4689993"/>
            <a:ext cx="5438775" cy="4443649"/>
          </a:xfrm>
          <a:prstGeom prst="rect">
            <a:avLst/>
          </a:prstGeom>
        </p:spPr>
        <p:txBody>
          <a:bodyPr vert="horz" lIns="91430" tIns="45715" rIns="91430" bIns="45715"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378406"/>
            <a:ext cx="2946400" cy="494265"/>
          </a:xfrm>
          <a:prstGeom prst="rect">
            <a:avLst/>
          </a:prstGeom>
        </p:spPr>
        <p:txBody>
          <a:bodyPr vert="horz" lIns="91430" tIns="45715" rIns="91430" bIns="45715"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49688" y="9378406"/>
            <a:ext cx="2946400" cy="494265"/>
          </a:xfrm>
          <a:prstGeom prst="rect">
            <a:avLst/>
          </a:prstGeom>
        </p:spPr>
        <p:txBody>
          <a:bodyPr vert="horz" lIns="91430" tIns="45715" rIns="91430" bIns="45715" rtlCol="0" anchor="b"/>
          <a:lstStyle>
            <a:lvl1pPr algn="r" fontAlgn="auto">
              <a:spcBef>
                <a:spcPts val="0"/>
              </a:spcBef>
              <a:spcAft>
                <a:spcPts val="0"/>
              </a:spcAft>
              <a:defRPr sz="1200">
                <a:latin typeface="+mn-lt"/>
                <a:ea typeface="+mn-ea"/>
                <a:cs typeface="+mn-cs"/>
              </a:defRPr>
            </a:lvl1pPr>
          </a:lstStyle>
          <a:p>
            <a:pPr>
              <a:defRPr/>
            </a:pPr>
            <a:fld id="{B99B61ED-B7A9-4C21-8DC5-D98D38EDDCA2}" type="slidenum">
              <a:rPr lang="zh-CN" altLang="en-US"/>
              <a:pPr>
                <a:defRPr/>
              </a:pPr>
              <a:t>‹#›</a:t>
            </a:fld>
            <a:endParaRPr lang="zh-CN" altLang="en-US"/>
          </a:p>
        </p:txBody>
      </p:sp>
    </p:spTree>
    <p:extLst>
      <p:ext uri="{BB962C8B-B14F-4D97-AF65-F5344CB8AC3E}">
        <p14:creationId xmlns:p14="http://schemas.microsoft.com/office/powerpoint/2010/main" val="360427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a:t>
            </a:fld>
            <a:endParaRPr lang="zh-CN" altLang="en-US"/>
          </a:p>
        </p:txBody>
      </p:sp>
    </p:spTree>
    <p:extLst>
      <p:ext uri="{BB962C8B-B14F-4D97-AF65-F5344CB8AC3E}">
        <p14:creationId xmlns:p14="http://schemas.microsoft.com/office/powerpoint/2010/main" val="22685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10</a:t>
            </a:fld>
            <a:endParaRPr lang="zh-CN" altLang="en-US"/>
          </a:p>
        </p:txBody>
      </p:sp>
    </p:spTree>
    <p:extLst>
      <p:ext uri="{BB962C8B-B14F-4D97-AF65-F5344CB8AC3E}">
        <p14:creationId xmlns:p14="http://schemas.microsoft.com/office/powerpoint/2010/main" val="137814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1" dirty="0" smtClean="0">
              <a:latin typeface="黑体" panose="02010609060101010101" pitchFamily="49" charset="-122"/>
              <a:ea typeface="黑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11</a:t>
            </a:fld>
            <a:endParaRPr lang="zh-CN" altLang="en-US"/>
          </a:p>
        </p:txBody>
      </p:sp>
    </p:spTree>
    <p:extLst>
      <p:ext uri="{BB962C8B-B14F-4D97-AF65-F5344CB8AC3E}">
        <p14:creationId xmlns:p14="http://schemas.microsoft.com/office/powerpoint/2010/main" val="280240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r>
                      <a:rPr lang="en-US" altLang="zh-CN" sz="1200" b="1" i="1" kern="1200" smtClean="0">
                        <a:solidFill>
                          <a:schemeClr val="tx1"/>
                        </a:solidFill>
                        <a:effectLst/>
                        <a:latin typeface="Cambria Math"/>
                        <a:ea typeface="+mn-ea"/>
                        <a:cs typeface="+mn-cs"/>
                      </a:rPr>
                      <m:t>𝚽</m:t>
                    </m:r>
                  </m:oMath>
                </a14:m>
                <a:r>
                  <a:rPr lang="zh-CN" altLang="en-US" sz="1200" kern="1200" dirty="0" smtClean="0">
                    <a:solidFill>
                      <a:schemeClr val="tx1"/>
                    </a:solidFill>
                    <a:effectLst/>
                    <a:latin typeface="+mn-lt"/>
                    <a:ea typeface="+mn-ea"/>
                    <a:cs typeface="+mn-cs"/>
                  </a:rPr>
                  <a:t>是一个分块对角矩阵。</a:t>
                </a:r>
                <a:endParaRPr lang="en-US" altLang="zh-CN" sz="1200" kern="1200" dirty="0" smtClean="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mn-lt"/>
                    <a:ea typeface="+mn-ea"/>
                    <a:cs typeface="+mn-cs"/>
                  </a:rPr>
                  <a:t>伪随机序列发生器生成满足伯努利分布取值为</a:t>
                </a:r>
                <a:r>
                  <a:rPr lang="en-US" altLang="zh-CN" sz="1200" i="0" kern="120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的伪随机比特</a:t>
                </a:r>
                <a:r>
                  <a:rPr lang="zh-CN" altLang="zh-CN" sz="1200" kern="1200" dirty="0" smtClean="0">
                    <a:solidFill>
                      <a:schemeClr val="tx1"/>
                    </a:solidFill>
                    <a:effectLst/>
                    <a:latin typeface="+mn-lt"/>
                    <a:ea typeface="+mn-ea"/>
                    <a:cs typeface="+mn-cs"/>
                  </a:rPr>
                  <a:t>序列，</a:t>
                </a:r>
                <a:r>
                  <a:rPr lang="zh-CN" altLang="zh-CN" sz="1200" kern="1200" dirty="0">
                    <a:solidFill>
                      <a:schemeClr val="tx1"/>
                    </a:solidFill>
                    <a:effectLst/>
                    <a:latin typeface="+mn-lt"/>
                    <a:ea typeface="+mn-ea"/>
                    <a:cs typeface="+mn-cs"/>
                  </a:rPr>
                  <a:t>借用扩频技术的术语，称其为码片序列</a:t>
                </a:r>
                <a:r>
                  <a:rPr lang="en-US" altLang="zh-CN" sz="1200" i="0" kern="1200">
                    <a:solidFill>
                      <a:schemeClr val="tx1"/>
                    </a:solidFill>
                    <a:effectLst/>
                    <a:latin typeface="+mn-lt"/>
                    <a:ea typeface="+mn-ea"/>
                    <a:cs typeface="+mn-cs"/>
                  </a:rPr>
                  <a:t>𝑝</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𝑐 (𝑡)</a:t>
                </a:r>
                <a:r>
                  <a:rPr lang="en-US" altLang="zh-CN" sz="1200" i="0" kern="120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。首先，</a:t>
                </a:r>
                <a:r>
                  <a:rPr lang="zh-CN" altLang="zh-CN" sz="1200" kern="1200" dirty="0" smtClean="0">
                    <a:solidFill>
                      <a:schemeClr val="tx1"/>
                    </a:solidFill>
                    <a:effectLst/>
                    <a:latin typeface="+mn-lt"/>
                    <a:ea typeface="+mn-ea"/>
                    <a:cs typeface="+mn-cs"/>
                  </a:rPr>
                  <a:t>信号</a:t>
                </a:r>
                <a:r>
                  <a:rPr lang="en-US" altLang="zh-CN" sz="1200" i="0" kern="1200">
                    <a:solidFill>
                      <a:schemeClr val="tx1"/>
                    </a:solidFill>
                    <a:effectLst/>
                    <a:latin typeface="+mn-lt"/>
                    <a:ea typeface="+mn-ea"/>
                    <a:cs typeface="+mn-cs"/>
                  </a:rPr>
                  <a:t>𝑥(𝑡)</a:t>
                </a:r>
                <a:r>
                  <a:rPr lang="zh-CN" altLang="zh-CN" sz="1200" kern="1200" dirty="0">
                    <a:solidFill>
                      <a:schemeClr val="tx1"/>
                    </a:solidFill>
                    <a:effectLst/>
                    <a:latin typeface="+mn-lt"/>
                    <a:ea typeface="+mn-ea"/>
                    <a:cs typeface="+mn-cs"/>
                  </a:rPr>
                  <a:t>与码片序列</a:t>
                </a:r>
                <a:r>
                  <a:rPr lang="en-US" altLang="zh-CN" sz="1200" i="0" kern="1200">
                    <a:solidFill>
                      <a:schemeClr val="tx1"/>
                    </a:solidFill>
                    <a:effectLst/>
                    <a:latin typeface="+mn-lt"/>
                    <a:ea typeface="+mn-ea"/>
                    <a:cs typeface="+mn-cs"/>
                  </a:rPr>
                  <a:t>𝑝</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𝑐 (𝑡)</a:t>
                </a:r>
                <a:r>
                  <a:rPr lang="zh-CN" altLang="zh-CN" sz="1200" kern="1200" dirty="0" smtClean="0">
                    <a:solidFill>
                      <a:schemeClr val="tx1"/>
                    </a:solidFill>
                    <a:effectLst/>
                    <a:latin typeface="+mn-lt"/>
                    <a:ea typeface="+mn-ea"/>
                    <a:cs typeface="+mn-cs"/>
                  </a:rPr>
                  <a:t>进行</a:t>
                </a:r>
                <a:r>
                  <a:rPr lang="zh-CN" altLang="en-US" sz="1200" kern="1200" dirty="0" smtClean="0">
                    <a:solidFill>
                      <a:schemeClr val="tx1"/>
                    </a:solidFill>
                    <a:effectLst/>
                    <a:latin typeface="+mn-lt"/>
                    <a:ea typeface="+mn-ea"/>
                    <a:cs typeface="+mn-cs"/>
                  </a:rPr>
                  <a:t>随机解调；</a:t>
                </a:r>
                <a:r>
                  <a:rPr lang="zh-CN" altLang="zh-CN" sz="1200" kern="1200" dirty="0" smtClean="0">
                    <a:solidFill>
                      <a:schemeClr val="tx1"/>
                    </a:solidFill>
                    <a:effectLst/>
                    <a:latin typeface="+mn-lt"/>
                    <a:ea typeface="+mn-ea"/>
                    <a:cs typeface="+mn-cs"/>
                  </a:rPr>
                  <a:t>然后</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输入到积分器进行积分</a:t>
                </a:r>
                <a:r>
                  <a:rPr lang="zh-CN" altLang="en-US" sz="1200" kern="1200" dirty="0" smtClean="0">
                    <a:solidFill>
                      <a:schemeClr val="tx1"/>
                    </a:solidFill>
                    <a:effectLst/>
                    <a:latin typeface="+mn-lt"/>
                    <a:ea typeface="+mn-ea"/>
                    <a:cs typeface="+mn-cs"/>
                  </a:rPr>
                  <a:t>，</a:t>
                </a:r>
                <a:r>
                  <a:rPr lang="zh-CN" altLang="zh-CN" dirty="0" smtClean="0"/>
                  <a:t>积分时间为</a:t>
                </a:r>
                <a:r>
                  <a:rPr lang="en-US" altLang="zh-CN" i="0">
                    <a:latin typeface="Cambria Math"/>
                  </a:rPr>
                  <a:t>𝑇</a:t>
                </a:r>
                <a:r>
                  <a:rPr lang="zh-CN" altLang="zh-CN" i="0">
                    <a:latin typeface="Cambria Math"/>
                  </a:rPr>
                  <a:t>_</a:t>
                </a:r>
                <a:r>
                  <a:rPr lang="en-US" altLang="zh-CN" i="0">
                    <a:latin typeface="Cambria Math"/>
                  </a:rPr>
                  <a:t>𝑐</a:t>
                </a:r>
                <a:r>
                  <a:rPr lang="zh-CN" altLang="zh-CN" dirty="0"/>
                  <a:t>，且</a:t>
                </a:r>
                <a:r>
                  <a:rPr lang="en-US" altLang="zh-CN" i="0">
                    <a:latin typeface="Cambria Math"/>
                  </a:rPr>
                  <a:t>𝑇</a:t>
                </a:r>
                <a:r>
                  <a:rPr lang="zh-CN" altLang="zh-CN" i="0">
                    <a:latin typeface="Cambria Math"/>
                  </a:rPr>
                  <a:t>_</a:t>
                </a:r>
                <a:r>
                  <a:rPr lang="en-US" altLang="zh-CN" i="0">
                    <a:latin typeface="Cambria Math"/>
                  </a:rPr>
                  <a:t>𝑐&gt;∆𝑇</a:t>
                </a:r>
                <a:r>
                  <a:rPr lang="zh-CN" altLang="zh-CN" dirty="0"/>
                  <a:t>，</a:t>
                </a:r>
                <a:r>
                  <a:rPr lang="en-US" altLang="zh-CN" i="0">
                    <a:latin typeface="Cambria Math"/>
                  </a:rPr>
                  <a:t>𝑇</a:t>
                </a:r>
                <a:r>
                  <a:rPr lang="zh-CN" altLang="zh-CN" i="0">
                    <a:latin typeface="Cambria Math"/>
                  </a:rPr>
                  <a:t>_</a:t>
                </a:r>
                <a:r>
                  <a:rPr lang="en-US" altLang="zh-CN" i="0">
                    <a:latin typeface="Cambria Math"/>
                  </a:rPr>
                  <a:t>𝑐</a:t>
                </a:r>
                <a:r>
                  <a:rPr lang="zh-CN" altLang="zh-CN" dirty="0"/>
                  <a:t>一般取</a:t>
                </a:r>
                <a:r>
                  <a:rPr lang="en-US" altLang="zh-CN" i="0">
                    <a:latin typeface="Cambria Math"/>
                  </a:rPr>
                  <a:t>∆𝑇</a:t>
                </a:r>
                <a:r>
                  <a:rPr lang="zh-CN" altLang="zh-CN" dirty="0"/>
                  <a:t>的整数</a:t>
                </a:r>
                <a:r>
                  <a:rPr lang="zh-CN" altLang="zh-CN" dirty="0" smtClean="0"/>
                  <a:t>倍</a:t>
                </a:r>
                <a:r>
                  <a:rPr lang="zh-CN" altLang="en-US" dirty="0" smtClean="0"/>
                  <a:t>；</a:t>
                </a:r>
                <a:r>
                  <a:rPr lang="zh-CN" altLang="zh-CN" sz="1200" kern="1200" dirty="0" smtClean="0">
                    <a:solidFill>
                      <a:schemeClr val="tx1"/>
                    </a:solidFill>
                    <a:effectLst/>
                    <a:latin typeface="+mn-lt"/>
                    <a:ea typeface="+mn-ea"/>
                    <a:cs typeface="+mn-cs"/>
                  </a:rPr>
                  <a:t>最后，用一个低速的</a:t>
                </a:r>
                <a:r>
                  <a:rPr lang="en-US" altLang="zh-CN" sz="1200" kern="1200" dirty="0">
                    <a:solidFill>
                      <a:schemeClr val="tx1"/>
                    </a:solidFill>
                    <a:effectLst/>
                    <a:latin typeface="+mn-lt"/>
                    <a:ea typeface="+mn-ea"/>
                    <a:cs typeface="+mn-cs"/>
                  </a:rPr>
                  <a:t>ADC</a:t>
                </a:r>
                <a:r>
                  <a:rPr lang="zh-CN" altLang="zh-CN" sz="1200" kern="1200" dirty="0">
                    <a:solidFill>
                      <a:schemeClr val="tx1"/>
                    </a:solidFill>
                    <a:effectLst/>
                    <a:latin typeface="+mn-lt"/>
                    <a:ea typeface="+mn-ea"/>
                    <a:cs typeface="+mn-cs"/>
                  </a:rPr>
                  <a:t>器件在每个</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𝑐</a:t>
                </a:r>
                <a:r>
                  <a:rPr lang="zh-CN" altLang="zh-CN" sz="1200" kern="1200" dirty="0">
                    <a:solidFill>
                      <a:schemeClr val="tx1"/>
                    </a:solidFill>
                    <a:effectLst/>
                    <a:latin typeface="+mn-lt"/>
                    <a:ea typeface="+mn-ea"/>
                    <a:cs typeface="+mn-cs"/>
                  </a:rPr>
                  <a:t>时刻对积分器的输出信号进行</a:t>
                </a:r>
                <a:r>
                  <a:rPr lang="zh-CN" altLang="zh-CN" sz="1200" kern="1200" dirty="0" smtClean="0">
                    <a:solidFill>
                      <a:schemeClr val="tx1"/>
                    </a:solidFill>
                    <a:effectLst/>
                    <a:latin typeface="+mn-lt"/>
                    <a:ea typeface="+mn-ea"/>
                    <a:cs typeface="+mn-cs"/>
                  </a:rPr>
                  <a:t>采样</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得到一组离散测量</a:t>
                </a:r>
                <a:r>
                  <a:rPr lang="zh-CN" altLang="en-US" sz="1200" b="0" i="0" kern="1200" smtClean="0">
                    <a:solidFill>
                      <a:schemeClr val="tx1"/>
                    </a:solidFill>
                    <a:effectLst/>
                    <a:latin typeface="Cambria Math"/>
                    <a:ea typeface="+mn-ea"/>
                    <a:cs typeface="+mn-cs"/>
                  </a:rPr>
                  <a:t>值</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𝑦[𝑚] }</a:t>
                </a:r>
                <a:r>
                  <a:rPr lang="zh-CN" altLang="en-US" dirty="0" smtClean="0"/>
                  <a:t>。</a:t>
                </a:r>
                <a:r>
                  <a:rPr lang="zh-CN" altLang="zh-CN" sz="1200" kern="1200" dirty="0" smtClean="0">
                    <a:solidFill>
                      <a:schemeClr val="tx1"/>
                    </a:solidFill>
                    <a:effectLst/>
                    <a:latin typeface="+mn-lt"/>
                    <a:ea typeface="+mn-ea"/>
                    <a:cs typeface="+mn-cs"/>
                  </a:rPr>
                  <a:t>可见</a:t>
                </a:r>
                <a:r>
                  <a:rPr lang="en-US" altLang="zh-CN" sz="1200" kern="1200" dirty="0">
                    <a:solidFill>
                      <a:schemeClr val="tx1"/>
                    </a:solidFill>
                    <a:effectLst/>
                    <a:latin typeface="+mn-lt"/>
                    <a:ea typeface="+mn-ea"/>
                    <a:cs typeface="+mn-cs"/>
                  </a:rPr>
                  <a:t>ADC</a:t>
                </a:r>
                <a:r>
                  <a:rPr lang="zh-CN" altLang="zh-CN" sz="1200" kern="1200" dirty="0">
                    <a:solidFill>
                      <a:schemeClr val="tx1"/>
                    </a:solidFill>
                    <a:effectLst/>
                    <a:latin typeface="+mn-lt"/>
                    <a:ea typeface="+mn-ea"/>
                    <a:cs typeface="+mn-cs"/>
                  </a:rPr>
                  <a:t>的采样率为</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𝑐=1</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𝑐 </a:t>
                </a:r>
                <a:r>
                  <a:rPr lang="zh-CN" altLang="en-US" dirty="0" smtClean="0">
                    <a:latin typeface="Times New Roman" panose="02020603050405020304" pitchFamily="18" charset="0"/>
                    <a:cs typeface="Times New Roman" panose="02020603050405020304" pitchFamily="18" charset="0"/>
                  </a:rPr>
                  <a:t>。</a:t>
                </a:r>
                <a:r>
                  <a:rPr lang="zh-CN" altLang="zh-CN" sz="1200" kern="1200" dirty="0" smtClean="0">
                    <a:solidFill>
                      <a:schemeClr val="tx1"/>
                    </a:solidFill>
                    <a:effectLst/>
                    <a:latin typeface="+mn-lt"/>
                    <a:ea typeface="+mn-ea"/>
                    <a:cs typeface="+mn-cs"/>
                  </a:rPr>
                  <a:t>在每个测量值被获取后，都需要对积分器进行复位，因此在这种情况下，</a:t>
                </a:r>
                <a:r>
                  <a:rPr lang="en-US" altLang="zh-CN" sz="1200" i="0" kern="1200">
                    <a:solidFill>
                      <a:schemeClr val="tx1"/>
                    </a:solidFill>
                    <a:effectLst/>
                    <a:latin typeface="+mn-lt"/>
                    <a:ea typeface="+mn-ea"/>
                    <a:cs typeface="+mn-cs"/>
                  </a:rPr>
                  <a:t>𝑦[𝑚]</a:t>
                </a:r>
                <a:r>
                  <a:rPr lang="zh-CN" altLang="zh-CN" sz="1200" kern="1200" dirty="0">
                    <a:solidFill>
                      <a:schemeClr val="tx1"/>
                    </a:solidFill>
                    <a:effectLst/>
                    <a:latin typeface="+mn-lt"/>
                    <a:ea typeface="+mn-ea"/>
                    <a:cs typeface="+mn-cs"/>
                  </a:rPr>
                  <a:t>可以由下式</a:t>
                </a:r>
                <a:r>
                  <a:rPr lang="zh-CN" altLang="zh-CN" sz="1200" kern="1200" dirty="0" smtClean="0">
                    <a:solidFill>
                      <a:schemeClr val="tx1"/>
                    </a:solidFill>
                    <a:effectLst/>
                    <a:latin typeface="+mn-lt"/>
                    <a:ea typeface="+mn-ea"/>
                    <a:cs typeface="+mn-cs"/>
                  </a:rPr>
                  <a:t>给定</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mn-lt"/>
                    <a:ea typeface="+mn-ea"/>
                    <a:cs typeface="+mn-cs"/>
                  </a:rPr>
                  <a:t>因为</a:t>
                </a:r>
                <a:r>
                  <a:rPr lang="en-US" altLang="zh-CN" i="0">
                    <a:latin typeface="Cambria Math"/>
                  </a:rPr>
                  <a:t>𝑇</a:t>
                </a:r>
                <a:r>
                  <a:rPr lang="zh-CN" altLang="zh-CN" i="0" smtClean="0">
                    <a:latin typeface="Cambria Math"/>
                  </a:rPr>
                  <a:t>_</a:t>
                </a:r>
                <a:r>
                  <a:rPr lang="en-US" altLang="zh-CN" i="0">
                    <a:latin typeface="Cambria Math"/>
                  </a:rPr>
                  <a:t>𝑐&gt;∆𝑇</a:t>
                </a:r>
                <a:r>
                  <a:rPr lang="zh-CN" altLang="zh-CN" sz="1200" kern="1200" dirty="0">
                    <a:solidFill>
                      <a:schemeClr val="tx1"/>
                    </a:solidFill>
                    <a:effectLst/>
                    <a:latin typeface="+mn-lt"/>
                    <a:ea typeface="+mn-ea"/>
                    <a:cs typeface="+mn-cs"/>
                  </a:rPr>
                  <a:t>，因此</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𝑐</a:t>
                </a:r>
                <a:r>
                  <a:rPr lang="en-US" altLang="zh-CN" sz="1200" i="0" kern="1200" smtClean="0">
                    <a:solidFill>
                      <a:schemeClr val="tx1"/>
                    </a:solidFill>
                    <a:effectLst/>
                    <a:latin typeface="+mn-lt"/>
                    <a:ea typeface="+mn-ea"/>
                    <a:cs typeface="+mn-cs"/>
                  </a:rPr>
                  <a:t>&lt;</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𝑠</a:t>
                </a:r>
                <a:r>
                  <a:rPr lang="zh-CN" altLang="zh-CN" sz="1200" kern="1200" dirty="0">
                    <a:solidFill>
                      <a:schemeClr val="tx1"/>
                    </a:solidFill>
                    <a:effectLst/>
                    <a:latin typeface="+mn-lt"/>
                    <a:ea typeface="+mn-ea"/>
                    <a:cs typeface="+mn-cs"/>
                  </a:rPr>
                  <a:t>，可见伪随机序列发生器和解调器工作在高频速率，而后端的</a:t>
                </a:r>
                <a:r>
                  <a:rPr lang="en-US" altLang="zh-CN" sz="1200" kern="1200" dirty="0">
                    <a:solidFill>
                      <a:schemeClr val="tx1"/>
                    </a:solidFill>
                    <a:effectLst/>
                    <a:latin typeface="+mn-lt"/>
                    <a:ea typeface="+mn-ea"/>
                    <a:cs typeface="+mn-cs"/>
                  </a:rPr>
                  <a:t>ADC</a:t>
                </a:r>
                <a:r>
                  <a:rPr lang="zh-CN" altLang="zh-CN" sz="1200" kern="1200" dirty="0">
                    <a:solidFill>
                      <a:schemeClr val="tx1"/>
                    </a:solidFill>
                    <a:effectLst/>
                    <a:latin typeface="+mn-lt"/>
                    <a:ea typeface="+mn-ea"/>
                    <a:cs typeface="+mn-cs"/>
                  </a:rPr>
                  <a:t>工作在低频</a:t>
                </a:r>
                <a:r>
                  <a:rPr lang="zh-CN" altLang="zh-CN" sz="1200" kern="1200" dirty="0" smtClean="0">
                    <a:solidFill>
                      <a:schemeClr val="tx1"/>
                    </a:solidFill>
                    <a:effectLst/>
                    <a:latin typeface="+mn-lt"/>
                    <a:ea typeface="+mn-ea"/>
                    <a:cs typeface="+mn-cs"/>
                  </a:rPr>
                  <a:t>速率</a:t>
                </a:r>
                <a:r>
                  <a:rPr lang="zh-CN" altLang="en-US" sz="1200" kern="1200" dirty="0" smtClean="0">
                    <a:solidFill>
                      <a:schemeClr val="tx1"/>
                    </a:solidFill>
                    <a:effectLst/>
                    <a:latin typeface="+mn-lt"/>
                    <a:ea typeface="+mn-ea"/>
                    <a:cs typeface="+mn-cs"/>
                  </a:rPr>
                  <a:t>。</a:t>
                </a:r>
                <a:endParaRPr lang="en-US" altLang="zh-CN" dirty="0">
                  <a:latin typeface="Times New Roman" panose="02020603050405020304" pitchFamily="18" charset="0"/>
                  <a:cs typeface="Times New Roman" panose="02020603050405020304" pitchFamily="18" charset="0"/>
                </a:endParaRPr>
              </a:p>
            </p:txBody>
          </p:sp>
        </mc:Fallback>
      </mc:AlternateContent>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12</a:t>
            </a:fld>
            <a:endParaRPr lang="zh-CN" altLang="en-US"/>
          </a:p>
        </p:txBody>
      </p:sp>
    </p:spTree>
    <p:extLst>
      <p:ext uri="{BB962C8B-B14F-4D97-AF65-F5344CB8AC3E}">
        <p14:creationId xmlns:p14="http://schemas.microsoft.com/office/powerpoint/2010/main" val="60021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mn-lt"/>
                    <a:ea typeface="+mn-ea"/>
                    <a:cs typeface="+mn-cs"/>
                  </a:rPr>
                  <a:t>下面我们只简单说明一下。首先，介绍一下</a:t>
                </a:r>
                <a:r>
                  <a:rPr lang="en-US" altLang="zh-CN" b="0" dirty="0" smtClean="0">
                    <a:solidFill>
                      <a:srgbClr val="FF0000"/>
                    </a:solidFill>
                    <a:latin typeface="黑体" panose="02010609060101010101" pitchFamily="49" charset="-122"/>
                    <a:ea typeface="黑体" panose="02010609060101010101" pitchFamily="49" charset="-122"/>
                  </a:rPr>
                  <a:t>Gabor</a:t>
                </a:r>
                <a:r>
                  <a:rPr lang="zh-CN" altLang="en-US" b="0" dirty="0" smtClean="0">
                    <a:solidFill>
                      <a:srgbClr val="FF0000"/>
                    </a:solidFill>
                    <a:latin typeface="黑体" panose="02010609060101010101" pitchFamily="49" charset="-122"/>
                    <a:ea typeface="黑体" panose="02010609060101010101" pitchFamily="49" charset="-122"/>
                  </a:rPr>
                  <a:t>变换。这是一个无穷级数展开式。</a:t>
                </a:r>
                <a:r>
                  <a:rPr lang="en-US" altLang="zh-CN" b="0" dirty="0" smtClean="0">
                    <a:latin typeface="黑体" panose="02010609060101010101" pitchFamily="49" charset="-122"/>
                    <a:ea typeface="黑体" panose="02010609060101010101" pitchFamily="49" charset="-122"/>
                  </a:rPr>
                  <a:t>Gabor</a:t>
                </a:r>
                <a:r>
                  <a:rPr lang="zh-CN" altLang="en-US" b="0" dirty="0" smtClean="0">
                    <a:latin typeface="黑体" panose="02010609060101010101" pitchFamily="49" charset="-122"/>
                    <a:ea typeface="黑体" panose="02010609060101010101" pitchFamily="49" charset="-122"/>
                  </a:rPr>
                  <a:t>变换的含义解释如下</a:t>
                </a:r>
                <a:r>
                  <a:rPr lang="zh-CN" altLang="en-US" b="0" dirty="0" smtClean="0">
                    <a:solidFill>
                      <a:srgbClr val="FF0000"/>
                    </a:solidFill>
                    <a:latin typeface="黑体" panose="02010609060101010101" pitchFamily="49" charset="-122"/>
                    <a:ea typeface="黑体" panose="02010609060101010101" pitchFamily="49" charset="-122"/>
                  </a:rPr>
                  <a:t>：首先，用窗函数去截取信号，对截下来的局部信号作傅里叶变换；然后，以</a:t>
                </a:r>
                <a14:m>
                  <m:oMath xmlns:m="http://schemas.openxmlformats.org/officeDocument/2006/math">
                    <m:r>
                      <a:rPr lang="en-US" altLang="zh-CN" sz="1200" i="1" smtClean="0">
                        <a:latin typeface="Cambria Math"/>
                      </a:rPr>
                      <m:t>𝑎</m:t>
                    </m:r>
                  </m:oMath>
                </a14:m>
                <a:r>
                  <a:rPr lang="zh-CN" altLang="en-US" b="0" dirty="0" smtClean="0">
                    <a:solidFill>
                      <a:srgbClr val="FF0000"/>
                    </a:solidFill>
                    <a:latin typeface="黑体" panose="02010609060101010101" pitchFamily="49" charset="-122"/>
                    <a:ea typeface="黑体" panose="02010609060101010101" pitchFamily="49" charset="-122"/>
                  </a:rPr>
                  <a:t>为平移间隔，不断移动窗函数，得到不同时刻的傅里叶变换。</a:t>
                </a:r>
                <a:r>
                  <a:rPr lang="zh-CN" altLang="zh-CN" sz="1200" kern="1200" dirty="0" smtClean="0">
                    <a:solidFill>
                      <a:schemeClr val="tx1"/>
                    </a:solidFill>
                    <a:effectLst/>
                    <a:latin typeface="+mn-lt"/>
                    <a:ea typeface="+mn-ea"/>
                    <a:cs typeface="+mn-cs"/>
                  </a:rPr>
                  <a:t>（框架的原子之间是线性有关的，所以是冗余的，有灵活性、稳健性）</a:t>
                </a:r>
                <a:endParaRPr lang="en-US" altLang="zh-CN" sz="1200" kern="1200" dirty="0" smtClean="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zh-CN" altLang="en-US" dirty="0" smtClean="0"/>
                  <a:t>既然我们要用</a:t>
                </a:r>
                <a:r>
                  <a:rPr lang="zh-CN" altLang="zh-CN" sz="1200" kern="1200" dirty="0" smtClean="0">
                    <a:solidFill>
                      <a:schemeClr val="tx1"/>
                    </a:solidFill>
                    <a:effectLst/>
                    <a:latin typeface="+mn-lt"/>
                    <a:ea typeface="+mn-ea"/>
                    <a:cs typeface="+mn-cs"/>
                  </a:rPr>
                  <a:t>压缩</a:t>
                </a:r>
                <a:r>
                  <a:rPr lang="zh-CN" altLang="en-US" sz="1200" kern="1200" dirty="0" smtClean="0">
                    <a:solidFill>
                      <a:schemeClr val="tx1"/>
                    </a:solidFill>
                    <a:effectLst/>
                    <a:latin typeface="+mn-lt"/>
                    <a:ea typeface="+mn-ea"/>
                    <a:cs typeface="+mn-cs"/>
                  </a:rPr>
                  <a:t>感知</a:t>
                </a:r>
                <a:r>
                  <a:rPr lang="zh-CN" altLang="zh-CN" sz="1200" kern="1200" dirty="0" smtClean="0">
                    <a:solidFill>
                      <a:schemeClr val="tx1"/>
                    </a:solidFill>
                    <a:effectLst/>
                    <a:latin typeface="+mn-lt"/>
                    <a:ea typeface="+mn-ea"/>
                    <a:cs typeface="+mn-cs"/>
                  </a:rPr>
                  <a:t>方法</a:t>
                </a:r>
                <a:r>
                  <a:rPr lang="zh-CN" altLang="en-US" sz="1200" kern="1200" dirty="0" smtClean="0">
                    <a:solidFill>
                      <a:schemeClr val="tx1"/>
                    </a:solidFill>
                    <a:effectLst/>
                    <a:latin typeface="+mn-lt"/>
                    <a:ea typeface="+mn-ea"/>
                    <a:cs typeface="+mn-cs"/>
                  </a:rPr>
                  <a:t>来</a:t>
                </a:r>
                <a:r>
                  <a:rPr lang="zh-CN" altLang="zh-CN" sz="1200" kern="1200" dirty="0" smtClean="0">
                    <a:solidFill>
                      <a:schemeClr val="tx1"/>
                    </a:solidFill>
                    <a:effectLst/>
                    <a:latin typeface="+mn-lt"/>
                    <a:ea typeface="+mn-ea"/>
                    <a:cs typeface="+mn-cs"/>
                  </a:rPr>
                  <a:t>处理核信号</a:t>
                </a:r>
                <a:r>
                  <a:rPr lang="zh-CN" altLang="en-US" sz="1200" kern="1200" dirty="0" smtClean="0">
                    <a:solidFill>
                      <a:schemeClr val="tx1"/>
                    </a:solidFill>
                    <a:effectLst/>
                    <a:latin typeface="+mn-lt"/>
                    <a:ea typeface="+mn-ea"/>
                    <a:cs typeface="+mn-cs"/>
                  </a:rPr>
                  <a:t>，那么就需要对核信号的稀疏性进行分析，并给出</a:t>
                </a:r>
                <a:r>
                  <a:rPr lang="zh-CN" altLang="zh-CN" sz="1200" kern="1200" dirty="0" smtClean="0">
                    <a:solidFill>
                      <a:schemeClr val="tx1"/>
                    </a:solidFill>
                    <a:effectLst/>
                    <a:latin typeface="+mn-lt"/>
                    <a:ea typeface="+mn-ea"/>
                    <a:cs typeface="+mn-cs"/>
                  </a:rPr>
                  <a:t>能够稀疏表示核信号</a:t>
                </a:r>
                <a:r>
                  <a:rPr lang="zh-CN" altLang="en-US" sz="1200" kern="1200" dirty="0" smtClean="0">
                    <a:solidFill>
                      <a:schemeClr val="tx1"/>
                    </a:solidFill>
                    <a:effectLst/>
                    <a:latin typeface="+mn-lt"/>
                    <a:ea typeface="+mn-ea"/>
                    <a:cs typeface="+mn-cs"/>
                  </a:rPr>
                  <a:t>的变换域。</a:t>
                </a:r>
                <a:r>
                  <a:rPr lang="zh-CN" altLang="zh-CN" sz="1200" kern="1200" dirty="0" smtClean="0">
                    <a:solidFill>
                      <a:schemeClr val="tx1"/>
                    </a:solidFill>
                    <a:effectLst/>
                    <a:latin typeface="+mn-lt"/>
                    <a:ea typeface="+mn-ea"/>
                    <a:cs typeface="+mn-cs"/>
                  </a:rPr>
                  <a:t>将一个复杂的信号分解成简单信号的组合是信号分析和信号处理中最常用的方法。</a:t>
                </a:r>
                <a:r>
                  <a:rPr lang="zh-CN" altLang="en-US" sz="1200" kern="1200" dirty="0" smtClean="0">
                    <a:solidFill>
                      <a:schemeClr val="tx1"/>
                    </a:solidFill>
                    <a:effectLst/>
                    <a:latin typeface="+mn-lt"/>
                    <a:ea typeface="+mn-ea"/>
                    <a:cs typeface="+mn-cs"/>
                  </a:rPr>
                  <a:t>信号分解的基本思路是</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。则根据前面的分析，</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。通过对比，不难发现：只有</a:t>
                </a:r>
                <a:r>
                  <a:rPr lang="en-US" altLang="zh-CN" i="0" smtClean="0">
                    <a:latin typeface="Cambria Math"/>
                  </a:rPr>
                  <a:t>𝑛=1</a:t>
                </a:r>
                <a:r>
                  <a:rPr lang="zh-CN" altLang="en-US" dirty="0" smtClean="0"/>
                  <a:t>和</a:t>
                </a:r>
                <a:r>
                  <a:rPr lang="en-US" altLang="zh-CN" i="0" smtClean="0">
                    <a:latin typeface="Cambria Math"/>
                  </a:rPr>
                  <a:t>𝑛=𝑁+1</a:t>
                </a:r>
                <a:r>
                  <a:rPr lang="zh-CN" altLang="en-US" dirty="0" smtClean="0"/>
                  <a:t>时，系数</a:t>
                </a:r>
                <a:r>
                  <a:rPr lang="en-US" altLang="zh-CN" i="0">
                    <a:latin typeface="Cambria Math"/>
                  </a:rPr>
                  <a:t>𝛼</a:t>
                </a:r>
                <a:r>
                  <a:rPr lang="zh-CN" altLang="zh-CN" i="0" smtClean="0">
                    <a:latin typeface="Cambria Math"/>
                  </a:rPr>
                  <a:t>_</a:t>
                </a:r>
                <a:r>
                  <a:rPr lang="en-US" altLang="zh-CN" i="0">
                    <a:latin typeface="Cambria Math"/>
                  </a:rPr>
                  <a:t>𝑛</a:t>
                </a:r>
                <a:r>
                  <a:rPr lang="zh-CN" altLang="en-US" dirty="0" smtClean="0"/>
                  <a:t>不为</a:t>
                </a:r>
                <a:r>
                  <a:rPr lang="en-US" altLang="zh-CN" dirty="0" smtClean="0"/>
                  <a:t>0</a:t>
                </a:r>
                <a:r>
                  <a:rPr lang="zh-CN" altLang="en-US" dirty="0" smtClean="0"/>
                  <a:t>，其余系数都为</a:t>
                </a:r>
                <a:r>
                  <a:rPr lang="en-US" altLang="zh-CN" dirty="0" smtClean="0"/>
                  <a:t>0</a:t>
                </a:r>
                <a:r>
                  <a:rPr lang="zh-CN" altLang="en-US" dirty="0" smtClean="0"/>
                  <a:t>，即系数向量</a:t>
                </a:r>
                <a:r>
                  <a:rPr lang="en-US" altLang="zh-CN" sz="1200" b="1" i="0" kern="1200" smtClean="0">
                    <a:solidFill>
                      <a:schemeClr val="tx1"/>
                    </a:solidFill>
                    <a:effectLst/>
                    <a:latin typeface="+mn-lt"/>
                    <a:ea typeface="+mn-ea"/>
                    <a:cs typeface="+mn-cs"/>
                  </a:rPr>
                  <a:t>𝜶</a:t>
                </a:r>
                <a:r>
                  <a:rPr lang="en-US" altLang="zh-CN" sz="1200" i="0" kern="1200">
                    <a:solidFill>
                      <a:schemeClr val="tx1"/>
                    </a:solidFill>
                    <a:effectLst/>
                    <a:latin typeface="+mn-lt"/>
                    <a:ea typeface="+mn-ea"/>
                    <a:cs typeface="+mn-cs"/>
                  </a:rPr>
                  <a:t>=</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2𝑁]</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是稀疏</a:t>
                </a:r>
                <a:r>
                  <a:rPr lang="zh-CN" altLang="zh-CN" sz="1200" kern="1200" dirty="0" smtClean="0">
                    <a:solidFill>
                      <a:schemeClr val="tx1"/>
                    </a:solidFill>
                    <a:effectLst/>
                    <a:latin typeface="+mn-lt"/>
                    <a:ea typeface="+mn-ea"/>
                    <a:cs typeface="+mn-cs"/>
                  </a:rPr>
                  <a:t>的</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在这个意义上，闪烁探测器的输出电压脉冲具有稀疏性。</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虽然我们不能确切地给出气体探测器、半导体探测器等其它探测器的输出脉冲的稀疏表示，但是这些探测器的输出脉冲具有结构性，因此可以认为它们也是具有稀疏性的。</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13</a:t>
            </a:fld>
            <a:endParaRPr lang="zh-CN" altLang="en-US"/>
          </a:p>
        </p:txBody>
      </p:sp>
    </p:spTree>
    <p:extLst>
      <p:ext uri="{BB962C8B-B14F-4D97-AF65-F5344CB8AC3E}">
        <p14:creationId xmlns:p14="http://schemas.microsoft.com/office/powerpoint/2010/main" val="125180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err="1" smtClean="0">
                <a:solidFill>
                  <a:schemeClr val="tx1"/>
                </a:solidFill>
                <a:effectLst/>
                <a:latin typeface="+mn-lt"/>
                <a:ea typeface="+mn-ea"/>
                <a:cs typeface="+mn-cs"/>
              </a:rPr>
              <a:t>Nesterov</a:t>
            </a:r>
            <a:r>
              <a:rPr lang="zh-CN" altLang="en-US" sz="120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涅斯捷罗夫</a:t>
            </a:r>
            <a:r>
              <a:rPr lang="zh-CN" altLang="en-US" sz="1200" kern="1200" dirty="0" smtClean="0">
                <a:solidFill>
                  <a:schemeClr val="tx1"/>
                </a:solidFill>
                <a:effectLst/>
                <a:latin typeface="+mn-lt"/>
                <a:ea typeface="+mn-ea"/>
                <a:cs typeface="+mn-cs"/>
              </a:rPr>
              <a:t>）</a:t>
            </a:r>
            <a:r>
              <a:rPr lang="zh-CN" altLang="zh-CN" kern="1200" dirty="0" smtClean="0">
                <a:latin typeface="Times New Roman" panose="02020603050405020304" pitchFamily="18" charset="0"/>
                <a:cs typeface="Times New Roman" panose="02020603050405020304" pitchFamily="18" charset="0"/>
              </a:rPr>
              <a:t>最优梯度法</a:t>
            </a:r>
            <a:r>
              <a:rPr lang="zh-CN" altLang="en-US" kern="1200" dirty="0" smtClean="0">
                <a:latin typeface="Times New Roman" panose="02020603050405020304" pitchFamily="18" charset="0"/>
                <a:cs typeface="Times New Roman" panose="02020603050405020304" pitchFamily="18" charset="0"/>
              </a:rPr>
              <a:t>是</a:t>
            </a:r>
            <a:r>
              <a:rPr lang="zh-CN" altLang="zh-CN" dirty="0" smtClean="0">
                <a:latin typeface="Times New Roman" panose="02020603050405020304" pitchFamily="18" charset="0"/>
                <a:cs typeface="Times New Roman" panose="02020603050405020304" pitchFamily="18" charset="0"/>
              </a:rPr>
              <a:t>平滑无约束凸优化的一阶算法</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14</a:t>
            </a:fld>
            <a:endParaRPr lang="zh-CN" altLang="en-US"/>
          </a:p>
        </p:txBody>
      </p:sp>
    </p:spTree>
    <p:extLst>
      <p:ext uri="{BB962C8B-B14F-4D97-AF65-F5344CB8AC3E}">
        <p14:creationId xmlns:p14="http://schemas.microsoft.com/office/powerpoint/2010/main" val="120931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b="0" dirty="0"/>
              </a:p>
            </p:txBody>
          </p:sp>
        </mc:Choice>
        <mc:Fallback xmlns="">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NESTA</a:t>
                </a:r>
                <a:r>
                  <a:rPr lang="zh-CN" altLang="zh-CN" sz="1200" kern="1200" dirty="0" smtClean="0">
                    <a:solidFill>
                      <a:schemeClr val="tx1"/>
                    </a:solidFill>
                    <a:effectLst/>
                    <a:latin typeface="+mn-lt"/>
                    <a:ea typeface="+mn-ea"/>
                    <a:cs typeface="+mn-cs"/>
                  </a:rPr>
                  <a:t>算法是基于</a:t>
                </a:r>
                <a:r>
                  <a:rPr lang="en-US" altLang="zh-CN" sz="1200" kern="1200" dirty="0" err="1" smtClean="0">
                    <a:solidFill>
                      <a:schemeClr val="tx1"/>
                    </a:solidFill>
                    <a:effectLst/>
                    <a:latin typeface="+mn-lt"/>
                    <a:ea typeface="+mn-ea"/>
                    <a:cs typeface="+mn-cs"/>
                  </a:rPr>
                  <a:t>Nesterov</a:t>
                </a:r>
                <a:r>
                  <a:rPr lang="zh-CN" altLang="zh-CN" sz="1200" kern="1200" dirty="0" smtClean="0">
                    <a:solidFill>
                      <a:schemeClr val="tx1"/>
                    </a:solidFill>
                    <a:effectLst/>
                    <a:latin typeface="+mn-lt"/>
                    <a:ea typeface="+mn-ea"/>
                    <a:cs typeface="+mn-cs"/>
                  </a:rPr>
                  <a:t>最优梯度法而提出来的，因此</a:t>
                </a:r>
                <a:r>
                  <a:rPr lang="zh-CN" altLang="en-US" sz="1200" kern="1200" dirty="0" smtClean="0">
                    <a:solidFill>
                      <a:schemeClr val="tx1"/>
                    </a:solidFill>
                    <a:effectLst/>
                    <a:latin typeface="+mn-lt"/>
                    <a:ea typeface="+mn-ea"/>
                    <a:cs typeface="+mn-cs"/>
                  </a:rPr>
                  <a:t>在这里</a:t>
                </a:r>
                <a:r>
                  <a:rPr lang="zh-CN" altLang="zh-CN" sz="1200" kern="1200" dirty="0" smtClean="0">
                    <a:solidFill>
                      <a:schemeClr val="tx1"/>
                    </a:solidFill>
                    <a:effectLst/>
                    <a:latin typeface="+mn-lt"/>
                    <a:ea typeface="+mn-ea"/>
                    <a:cs typeface="+mn-cs"/>
                  </a:rPr>
                  <a:t>简单介绍一下</a:t>
                </a:r>
                <a:r>
                  <a:rPr lang="en-US" altLang="zh-CN" sz="1200" kern="1200" dirty="0" err="1" smtClean="0">
                    <a:solidFill>
                      <a:schemeClr val="tx1"/>
                    </a:solidFill>
                    <a:effectLst/>
                    <a:latin typeface="+mn-lt"/>
                    <a:ea typeface="+mn-ea"/>
                    <a:cs typeface="+mn-cs"/>
                  </a:rPr>
                  <a:t>Nesterov</a:t>
                </a:r>
                <a:r>
                  <a:rPr lang="zh-CN" altLang="zh-CN" sz="1200" kern="1200" dirty="0" smtClean="0">
                    <a:solidFill>
                      <a:schemeClr val="tx1"/>
                    </a:solidFill>
                    <a:effectLst/>
                    <a:latin typeface="+mn-lt"/>
                    <a:ea typeface="+mn-ea"/>
                    <a:cs typeface="+mn-cs"/>
                  </a:rPr>
                  <a:t>最优梯度法。</a:t>
                </a:r>
                <a:r>
                  <a:rPr lang="zh-CN" altLang="en-US" sz="1200" kern="1200" dirty="0" smtClean="0">
                    <a:solidFill>
                      <a:schemeClr val="tx1"/>
                    </a:solidFill>
                    <a:effectLst/>
                    <a:latin typeface="+mn-lt"/>
                    <a:ea typeface="+mn-ea"/>
                    <a:cs typeface="+mn-cs"/>
                  </a:rPr>
                  <a:t>这个</a:t>
                </a:r>
                <a:r>
                  <a:rPr lang="zh-CN" altLang="zh-CN" sz="1200" kern="1200" dirty="0" smtClean="0">
                    <a:solidFill>
                      <a:schemeClr val="tx1"/>
                    </a:solidFill>
                    <a:effectLst/>
                    <a:latin typeface="+mn-lt"/>
                    <a:ea typeface="+mn-ea"/>
                    <a:cs typeface="+mn-cs"/>
                  </a:rPr>
                  <a:t>梯度法</a:t>
                </a:r>
                <a:r>
                  <a:rPr lang="zh-CN" altLang="en-US" sz="1200" kern="1200" dirty="0" smtClean="0">
                    <a:solidFill>
                      <a:schemeClr val="tx1"/>
                    </a:solidFill>
                    <a:effectLst/>
                    <a:latin typeface="+mn-lt"/>
                    <a:ea typeface="+mn-ea"/>
                    <a:cs typeface="+mn-cs"/>
                  </a:rPr>
                  <a:t>的目标是</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。第一步，计算</a:t>
                </a:r>
                <a:r>
                  <a:rPr lang="zh-CN" altLang="zh-CN" sz="1200" kern="1200" dirty="0" smtClean="0">
                    <a:solidFill>
                      <a:schemeClr val="tx1"/>
                    </a:solidFill>
                    <a:effectLst/>
                    <a:latin typeface="+mn-lt"/>
                    <a:ea typeface="+mn-ea"/>
                    <a:cs typeface="+mn-cs"/>
                  </a:rPr>
                  <a:t>函数</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𝒙)</a:t>
                </a:r>
                <a:r>
                  <a:rPr lang="zh-CN" altLang="en-US" dirty="0" smtClean="0"/>
                  <a:t>的</a:t>
                </a:r>
                <a:r>
                  <a:rPr lang="zh-CN" altLang="zh-CN" sz="1200" kern="1200" dirty="0" smtClean="0">
                    <a:solidFill>
                      <a:schemeClr val="tx1"/>
                    </a:solidFill>
                    <a:effectLst/>
                    <a:latin typeface="+mn-lt"/>
                    <a:ea typeface="+mn-ea"/>
                    <a:cs typeface="+mn-cs"/>
                  </a:rPr>
                  <a:t>梯度</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𝒙)</a:t>
                </a:r>
                <a:r>
                  <a:rPr lang="zh-CN" altLang="en-US" dirty="0" smtClean="0"/>
                  <a:t>；第二步，通过这个式子，计算</a:t>
                </a:r>
                <a:r>
                  <a:rPr lang="en-US" altLang="zh-CN" sz="1200" b="1" i="0" kern="1200">
                    <a:solidFill>
                      <a:schemeClr val="tx1"/>
                    </a:solidFill>
                    <a:effectLst/>
                    <a:latin typeface="+mn-lt"/>
                    <a:ea typeface="+mn-ea"/>
                    <a:cs typeface="+mn-cs"/>
                  </a:rPr>
                  <a:t>𝒚</a:t>
                </a:r>
                <a:r>
                  <a:rPr lang="zh-CN" altLang="zh-CN" sz="1200" b="1" i="0" kern="1200" smtClean="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en-US" dirty="0" smtClean="0"/>
                  <a:t>，</a:t>
                </a:r>
                <a:r>
                  <a:rPr lang="en-US" altLang="zh-CN" sz="1200" b="1" i="0" kern="1200">
                    <a:solidFill>
                      <a:schemeClr val="tx1"/>
                    </a:solidFill>
                    <a:effectLst/>
                    <a:latin typeface="+mn-lt"/>
                    <a:ea typeface="+mn-ea"/>
                    <a:cs typeface="+mn-cs"/>
                  </a:rPr>
                  <a:t>𝒚</a:t>
                </a:r>
                <a:r>
                  <a:rPr lang="zh-CN" altLang="zh-CN" sz="1200" b="1" i="0" kern="1200" smtClean="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是最优解的当前</a:t>
                </a:r>
                <a:r>
                  <a:rPr lang="zh-CN" altLang="zh-CN" sz="1200" kern="1200" dirty="0" smtClean="0">
                    <a:solidFill>
                      <a:schemeClr val="tx1"/>
                    </a:solidFill>
                    <a:effectLst/>
                    <a:latin typeface="+mn-lt"/>
                    <a:ea typeface="+mn-ea"/>
                    <a:cs typeface="+mn-cs"/>
                  </a:rPr>
                  <a:t>估计</a:t>
                </a:r>
                <a:r>
                  <a:rPr lang="zh-CN" altLang="en-US" dirty="0" smtClean="0"/>
                  <a:t>；第三步，</a:t>
                </a:r>
                <a:r>
                  <a:rPr lang="zh-CN" altLang="en-US" dirty="0" smtClean="0"/>
                  <a:t>通过这个式子，计算</a:t>
                </a:r>
                <a:r>
                  <a:rPr lang="en-US" altLang="zh-CN" sz="1200" b="1" i="0" kern="1200">
                    <a:solidFill>
                      <a:schemeClr val="tx1"/>
                    </a:solidFill>
                    <a:effectLst/>
                    <a:latin typeface="+mn-lt"/>
                    <a:ea typeface="+mn-ea"/>
                    <a:cs typeface="+mn-cs"/>
                  </a:rPr>
                  <a:t>𝒛</a:t>
                </a:r>
                <a:r>
                  <a:rPr lang="zh-CN" altLang="zh-CN" sz="1200" b="1" i="0" kern="1200" smtClean="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en-US" dirty="0" smtClean="0"/>
                  <a:t>；第四步，由</a:t>
                </a:r>
                <a:r>
                  <a:rPr lang="en-US" altLang="zh-CN" sz="1200" b="1" i="0" kern="1200">
                    <a:solidFill>
                      <a:schemeClr val="tx1"/>
                    </a:solidFill>
                    <a:effectLst/>
                    <a:latin typeface="+mn-lt"/>
                    <a:ea typeface="+mn-ea"/>
                    <a:cs typeface="+mn-cs"/>
                  </a:rPr>
                  <a:t>𝒚</a:t>
                </a:r>
                <a:r>
                  <a:rPr lang="zh-CN" altLang="zh-CN" sz="1200" b="1" i="0" kern="1200" smtClean="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与</a:t>
                </a:r>
                <a:r>
                  <a:rPr lang="en-US" altLang="zh-CN" sz="1200" b="1" i="0" kern="1200">
                    <a:solidFill>
                      <a:schemeClr val="tx1"/>
                    </a:solidFill>
                    <a:effectLst/>
                    <a:latin typeface="+mn-lt"/>
                    <a:ea typeface="+mn-ea"/>
                    <a:cs typeface="+mn-cs"/>
                  </a:rPr>
                  <a:t>𝒛</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的一个加权</a:t>
                </a:r>
                <a:r>
                  <a:rPr lang="zh-CN" altLang="zh-CN" sz="1200" kern="1200" dirty="0" smtClean="0">
                    <a:solidFill>
                      <a:schemeClr val="tx1"/>
                    </a:solidFill>
                    <a:effectLst/>
                    <a:latin typeface="+mn-lt"/>
                    <a:ea typeface="+mn-ea"/>
                    <a:cs typeface="+mn-cs"/>
                  </a:rPr>
                  <a:t>和</a:t>
                </a:r>
                <a:r>
                  <a:rPr lang="zh-CN" altLang="en-US" sz="1200" kern="1200" dirty="0" smtClean="0">
                    <a:solidFill>
                      <a:schemeClr val="tx1"/>
                    </a:solidFill>
                    <a:effectLst/>
                    <a:latin typeface="+mn-lt"/>
                    <a:ea typeface="+mn-ea"/>
                    <a:cs typeface="+mn-cs"/>
                  </a:rPr>
                  <a:t>更新</a:t>
                </a:r>
                <a:r>
                  <a:rPr lang="en-US" altLang="zh-CN" sz="1200" b="1" i="0" kern="1200">
                    <a:solidFill>
                      <a:schemeClr val="tx1"/>
                    </a:solidFill>
                    <a:effectLst/>
                    <a:latin typeface="+mn-lt"/>
                    <a:ea typeface="+mn-ea"/>
                    <a:cs typeface="+mn-cs"/>
                  </a:rPr>
                  <a:t>𝒙</a:t>
                </a:r>
                <a:r>
                  <a:rPr lang="zh-CN" altLang="zh-CN" sz="1200" b="1" i="0" kern="1200" smtClean="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en-US" dirty="0" smtClean="0"/>
                  <a:t>；然后进入下个迭代过程，直到迭代停止。</a:t>
                </a:r>
                <a:r>
                  <a:rPr lang="en-US" altLang="zh-CN" i="0">
                    <a:latin typeface="Cambria Math"/>
                  </a:rPr>
                  <a:t>𝑙</a:t>
                </a:r>
                <a:r>
                  <a:rPr lang="zh-CN" altLang="zh-CN" i="0" smtClean="0">
                    <a:latin typeface="Cambria Math"/>
                  </a:rPr>
                  <a:t>_</a:t>
                </a:r>
                <a:r>
                  <a:rPr lang="en-US" altLang="zh-CN" i="0">
                    <a:latin typeface="Cambria Math"/>
                  </a:rPr>
                  <a:t>1</a:t>
                </a:r>
                <a:r>
                  <a:rPr lang="zh-CN" altLang="zh-CN" dirty="0" smtClean="0">
                    <a:latin typeface="Times New Roman" panose="02020603050405020304" pitchFamily="18" charset="0"/>
                    <a:cs typeface="Times New Roman" panose="02020603050405020304" pitchFamily="18" charset="0"/>
                  </a:rPr>
                  <a:t>范数</a:t>
                </a:r>
                <a:r>
                  <a:rPr lang="zh-CN" altLang="en-US" dirty="0" smtClean="0">
                    <a:latin typeface="Times New Roman" panose="02020603050405020304" pitchFamily="18" charset="0"/>
                    <a:cs typeface="Times New Roman" panose="02020603050405020304" pitchFamily="18" charset="0"/>
                  </a:rPr>
                  <a:t>是</a:t>
                </a:r>
                <a:r>
                  <a:rPr lang="zh-CN" altLang="zh-CN" dirty="0" smtClean="0"/>
                  <a:t>非平滑凸函数</a:t>
                </a:r>
                <a:r>
                  <a:rPr lang="zh-CN" altLang="en-US" dirty="0" smtClean="0"/>
                  <a:t>，不满足</a:t>
                </a:r>
                <a:r>
                  <a:rPr lang="en-US" altLang="zh-CN" sz="1200" kern="1200" dirty="0" err="1" smtClean="0">
                    <a:solidFill>
                      <a:schemeClr val="tx1"/>
                    </a:solidFill>
                    <a:effectLst/>
                    <a:latin typeface="+mn-lt"/>
                    <a:ea typeface="+mn-ea"/>
                    <a:cs typeface="+mn-cs"/>
                  </a:rPr>
                  <a:t>Nesterov</a:t>
                </a:r>
                <a:r>
                  <a:rPr lang="zh-CN" altLang="zh-CN" sz="1200" kern="1200" dirty="0" smtClean="0">
                    <a:solidFill>
                      <a:schemeClr val="tx1"/>
                    </a:solidFill>
                    <a:effectLst/>
                    <a:latin typeface="+mn-lt"/>
                    <a:ea typeface="+mn-ea"/>
                    <a:cs typeface="+mn-cs"/>
                  </a:rPr>
                  <a:t>最优梯度法</a:t>
                </a:r>
                <a:r>
                  <a:rPr lang="zh-CN" altLang="en-US" dirty="0" smtClean="0"/>
                  <a:t>要求，因此需要</a:t>
                </a:r>
                <a:r>
                  <a:rPr lang="en-US" altLang="zh-CN" dirty="0" smtClean="0"/>
                  <a:t>…</a:t>
                </a:r>
                <a:r>
                  <a:rPr lang="zh-CN" altLang="en-US" dirty="0" smtClean="0"/>
                  <a:t>。</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15</a:t>
            </a:fld>
            <a:endParaRPr lang="zh-CN" altLang="en-US"/>
          </a:p>
        </p:txBody>
      </p:sp>
    </p:spTree>
    <p:extLst>
      <p:ext uri="{BB962C8B-B14F-4D97-AF65-F5344CB8AC3E}">
        <p14:creationId xmlns:p14="http://schemas.microsoft.com/office/powerpoint/2010/main" val="261219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利用更多的先验知识将有利于信号采样</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16</a:t>
            </a:fld>
            <a:endParaRPr lang="zh-CN" altLang="en-US"/>
          </a:p>
        </p:txBody>
      </p:sp>
    </p:spTree>
    <p:extLst>
      <p:ext uri="{BB962C8B-B14F-4D97-AF65-F5344CB8AC3E}">
        <p14:creationId xmlns:p14="http://schemas.microsoft.com/office/powerpoint/2010/main" val="3927818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这个信号具有</a:t>
                </a:r>
                <a:r>
                  <a:rPr lang="en-US" altLang="zh-CN" dirty="0" smtClean="0"/>
                  <a:t>…</a:t>
                </a:r>
                <a:r>
                  <a:rPr lang="zh-CN" altLang="en-US" dirty="0" smtClean="0"/>
                  <a:t>。</a:t>
                </a:r>
                <a:r>
                  <a:rPr lang="zh-CN" altLang="zh-CN" sz="1200" kern="1200" dirty="0" smtClean="0">
                    <a:solidFill>
                      <a:schemeClr val="tx1"/>
                    </a:solidFill>
                    <a:effectLst/>
                    <a:latin typeface="+mn-lt"/>
                    <a:ea typeface="+mn-ea"/>
                    <a:cs typeface="+mn-cs"/>
                  </a:rPr>
                  <a:t>作为研究核信号压缩采样方法的测试信号</a:t>
                </a:r>
                <a:r>
                  <a:rPr lang="zh-CN" altLang="en-US" sz="1200" kern="1200" dirty="0" smtClean="0">
                    <a:solidFill>
                      <a:schemeClr val="tx1"/>
                    </a:solidFill>
                    <a:effectLst/>
                    <a:latin typeface="+mn-lt"/>
                    <a:ea typeface="+mn-ea"/>
                    <a:cs typeface="+mn-cs"/>
                  </a:rPr>
                  <a:t>，这个信号</a:t>
                </a:r>
                <a:r>
                  <a:rPr lang="zh-CN" altLang="zh-CN" sz="1200" kern="1200" dirty="0" smtClean="0">
                    <a:solidFill>
                      <a:schemeClr val="tx1"/>
                    </a:solidFill>
                    <a:effectLst/>
                    <a:latin typeface="+mn-lt"/>
                    <a:ea typeface="+mn-ea"/>
                    <a:cs typeface="+mn-cs"/>
                  </a:rPr>
                  <a:t>具有合理性和代表性</a:t>
                </a:r>
                <a:r>
                  <a:rPr lang="zh-CN" altLang="en-US" sz="1200" kern="1200" dirty="0" smtClean="0">
                    <a:solidFill>
                      <a:schemeClr val="tx1"/>
                    </a:solidFill>
                    <a:effectLst/>
                    <a:latin typeface="+mn-lt"/>
                    <a:ea typeface="+mn-ea"/>
                    <a:cs typeface="+mn-cs"/>
                  </a:rPr>
                  <a:t>。</a:t>
                </a:r>
                <a:r>
                  <a:rPr lang="zh-CN" altLang="zh-CN" dirty="0" smtClean="0">
                    <a:latin typeface="Times New Roman" panose="02020603050405020304" pitchFamily="18" charset="0"/>
                    <a:cs typeface="Times New Roman" panose="02020603050405020304" pitchFamily="18" charset="0"/>
                  </a:rPr>
                  <a:t>信号波形通过</a:t>
                </a:r>
                <a:r>
                  <a:rPr lang="en-US" altLang="zh-CN" dirty="0" smtClean="0">
                    <a:latin typeface="Times New Roman" panose="02020603050405020304" pitchFamily="18" charset="0"/>
                    <a:cs typeface="Times New Roman" panose="02020603050405020304" pitchFamily="18" charset="0"/>
                  </a:rPr>
                  <a:t>AFG3252</a:t>
                </a:r>
                <a:r>
                  <a:rPr lang="zh-CN" altLang="zh-CN" dirty="0" smtClean="0">
                    <a:latin typeface="Times New Roman" panose="02020603050405020304" pitchFamily="18" charset="0"/>
                    <a:cs typeface="Times New Roman" panose="02020603050405020304" pitchFamily="18" charset="0"/>
                  </a:rPr>
                  <a:t>信号源模拟</a:t>
                </a:r>
                <a:r>
                  <a:rPr lang="zh-CN" altLang="en-US" dirty="0" smtClean="0">
                    <a:latin typeface="Times New Roman" panose="02020603050405020304" pitchFamily="18" charset="0"/>
                    <a:cs typeface="Times New Roman" panose="02020603050405020304" pitchFamily="18" charset="0"/>
                  </a:rPr>
                  <a:t>产生。这是</a:t>
                </a:r>
                <a:r>
                  <a:rPr lang="zh-CN" altLang="zh-CN" sz="1200" kern="1200" dirty="0" smtClean="0">
                    <a:solidFill>
                      <a:schemeClr val="tx1"/>
                    </a:solidFill>
                    <a:effectLst/>
                    <a:latin typeface="+mn-lt"/>
                    <a:ea typeface="+mn-ea"/>
                    <a:cs typeface="+mn-cs"/>
                  </a:rPr>
                  <a:t>通过</a:t>
                </a:r>
                <a:r>
                  <a:rPr lang="en-US" altLang="zh-CN" sz="1200" kern="1200" dirty="0" smtClean="0">
                    <a:solidFill>
                      <a:schemeClr val="tx1"/>
                    </a:solidFill>
                    <a:effectLst/>
                    <a:latin typeface="+mn-lt"/>
                    <a:ea typeface="+mn-ea"/>
                    <a:cs typeface="+mn-cs"/>
                  </a:rPr>
                  <a:t>10G</a:t>
                </a:r>
                <a:r>
                  <a:rPr lang="zh-CN" altLang="zh-CN" sz="1200" kern="1200" dirty="0" smtClean="0">
                    <a:solidFill>
                      <a:schemeClr val="tx1"/>
                    </a:solidFill>
                    <a:effectLst/>
                    <a:latin typeface="+mn-lt"/>
                    <a:ea typeface="+mn-ea"/>
                    <a:cs typeface="+mn-cs"/>
                  </a:rPr>
                  <a:t>采样率的数字示波器</a:t>
                </a:r>
                <a:r>
                  <a:rPr lang="zh-CN" altLang="en-US" sz="1200" kern="1200" dirty="0" smtClean="0">
                    <a:solidFill>
                      <a:schemeClr val="tx1"/>
                    </a:solidFill>
                    <a:effectLst/>
                    <a:latin typeface="+mn-lt"/>
                    <a:ea typeface="+mn-ea"/>
                    <a:cs typeface="+mn-cs"/>
                  </a:rPr>
                  <a:t>获得的</a:t>
                </a:r>
                <a:r>
                  <a:rPr lang="zh-CN" altLang="en-US" dirty="0" smtClean="0">
                    <a:latin typeface="Times New Roman" panose="02020603050405020304" pitchFamily="18" charset="0"/>
                    <a:cs typeface="Times New Roman" panose="02020603050405020304" pitchFamily="18" charset="0"/>
                  </a:rPr>
                  <a:t>测试信号，其中</a:t>
                </a:r>
                <a:r>
                  <a:rPr lang="zh-CN" altLang="zh-CN" sz="1200" kern="1200" dirty="0" smtClean="0">
                    <a:solidFill>
                      <a:schemeClr val="tx1"/>
                    </a:solidFill>
                    <a:effectLst/>
                    <a:latin typeface="+mn-lt"/>
                    <a:ea typeface="+mn-ea"/>
                    <a:cs typeface="+mn-cs"/>
                  </a:rPr>
                  <a:t>采样点数为</a:t>
                </a:r>
                <a:r>
                  <a:rPr lang="en-US" altLang="zh-CN" sz="1200" kern="1200" dirty="0" smtClean="0">
                    <a:solidFill>
                      <a:schemeClr val="tx1"/>
                    </a:solidFill>
                    <a:effectLst/>
                    <a:latin typeface="+mn-lt"/>
                    <a:ea typeface="+mn-ea"/>
                    <a:cs typeface="+mn-cs"/>
                  </a:rPr>
                  <a:t>512</a:t>
                </a:r>
                <a:r>
                  <a:rPr lang="zh-CN" altLang="en-US" dirty="0" smtClean="0">
                    <a:latin typeface="Times New Roman" panose="02020603050405020304" pitchFamily="18" charset="0"/>
                    <a:cs typeface="Times New Roman" panose="02020603050405020304" pitchFamily="18" charset="0"/>
                  </a:rPr>
                  <a:t>。</a:t>
                </a:r>
                <a:r>
                  <a:rPr lang="zh-CN" altLang="zh-CN" sz="1200" kern="1200" dirty="0" smtClean="0">
                    <a:solidFill>
                      <a:schemeClr val="tx1"/>
                    </a:solidFill>
                    <a:effectLst/>
                    <a:latin typeface="+mn-lt"/>
                    <a:ea typeface="+mn-ea"/>
                    <a:cs typeface="+mn-cs"/>
                  </a:rPr>
                  <a:t>可以看到测试信号的主要频率成分在</a:t>
                </a:r>
                <a:r>
                  <a:rPr lang="en-US" altLang="zh-CN" sz="1200" kern="1200" dirty="0">
                    <a:solidFill>
                      <a:schemeClr val="tx1"/>
                    </a:solidFill>
                    <a:effectLst/>
                    <a:latin typeface="+mn-lt"/>
                    <a:ea typeface="+mn-ea"/>
                    <a:cs typeface="+mn-cs"/>
                  </a:rPr>
                  <a:t>0.5GHz</a:t>
                </a:r>
                <a:r>
                  <a:rPr lang="zh-CN" altLang="zh-CN" sz="1200" kern="1200" dirty="0">
                    <a:solidFill>
                      <a:schemeClr val="tx1"/>
                    </a:solidFill>
                    <a:effectLst/>
                    <a:latin typeface="+mn-lt"/>
                    <a:ea typeface="+mn-ea"/>
                    <a:cs typeface="+mn-cs"/>
                  </a:rPr>
                  <a:t>以下，因此可以假设测试信号带限于</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−0.5 GHz,  0.5 GHz]</a:t>
                </a:r>
                <a:r>
                  <a:rPr lang="zh-CN" altLang="zh-CN" sz="1200" kern="1200" dirty="0">
                    <a:solidFill>
                      <a:schemeClr val="tx1"/>
                    </a:solidFill>
                    <a:effectLst/>
                    <a:latin typeface="+mn-lt"/>
                    <a:ea typeface="+mn-ea"/>
                    <a:cs typeface="+mn-cs"/>
                  </a:rPr>
                  <a:t>范围内，并认为</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𝑁𝑌𝑄=1GHz</a:t>
                </a:r>
                <a:r>
                  <a:rPr lang="zh-CN" altLang="zh-CN" sz="1200" kern="1200" dirty="0">
                    <a:solidFill>
                      <a:schemeClr val="tx1"/>
                    </a:solidFill>
                    <a:effectLst/>
                    <a:latin typeface="+mn-lt"/>
                    <a:ea typeface="+mn-ea"/>
                    <a:cs typeface="+mn-cs"/>
                  </a:rPr>
                  <a:t>为测试信号的</a:t>
                </a:r>
                <a:r>
                  <a:rPr lang="en-US" altLang="zh-CN" sz="1200" kern="1200" dirty="0">
                    <a:solidFill>
                      <a:schemeClr val="tx1"/>
                    </a:solidFill>
                    <a:effectLst/>
                    <a:latin typeface="+mn-lt"/>
                    <a:ea typeface="+mn-ea"/>
                    <a:cs typeface="+mn-cs"/>
                  </a:rPr>
                  <a:t>Nyquist</a:t>
                </a:r>
                <a:r>
                  <a:rPr lang="zh-CN" altLang="zh-CN" sz="1200" kern="1200" dirty="0">
                    <a:solidFill>
                      <a:schemeClr val="tx1"/>
                    </a:solidFill>
                    <a:effectLst/>
                    <a:latin typeface="+mn-lt"/>
                    <a:ea typeface="+mn-ea"/>
                    <a:cs typeface="+mn-cs"/>
                  </a:rPr>
                  <a:t>率。</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17</a:t>
            </a:fld>
            <a:endParaRPr lang="zh-CN" altLang="en-US"/>
          </a:p>
        </p:txBody>
      </p:sp>
    </p:spTree>
    <p:extLst>
      <p:ext uri="{BB962C8B-B14F-4D97-AF65-F5344CB8AC3E}">
        <p14:creationId xmlns:p14="http://schemas.microsoft.com/office/powerpoint/2010/main" val="24446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这个信号具有</a:t>
                </a:r>
                <a:r>
                  <a:rPr lang="en-US" altLang="zh-CN" dirty="0" smtClean="0"/>
                  <a:t>…</a:t>
                </a:r>
                <a:r>
                  <a:rPr lang="zh-CN" altLang="en-US" dirty="0" smtClean="0"/>
                  <a:t>。</a:t>
                </a:r>
                <a:r>
                  <a:rPr lang="zh-CN" altLang="zh-CN" sz="1200" kern="1200" dirty="0" smtClean="0">
                    <a:solidFill>
                      <a:schemeClr val="tx1"/>
                    </a:solidFill>
                    <a:effectLst/>
                    <a:latin typeface="+mn-lt"/>
                    <a:ea typeface="+mn-ea"/>
                    <a:cs typeface="+mn-cs"/>
                  </a:rPr>
                  <a:t>作为研究核信号压缩采样方法的测试信号</a:t>
                </a:r>
                <a:r>
                  <a:rPr lang="zh-CN" altLang="en-US" sz="1200" kern="1200" dirty="0" smtClean="0">
                    <a:solidFill>
                      <a:schemeClr val="tx1"/>
                    </a:solidFill>
                    <a:effectLst/>
                    <a:latin typeface="+mn-lt"/>
                    <a:ea typeface="+mn-ea"/>
                    <a:cs typeface="+mn-cs"/>
                  </a:rPr>
                  <a:t>，这个信号</a:t>
                </a:r>
                <a:r>
                  <a:rPr lang="zh-CN" altLang="zh-CN" sz="1200" kern="1200" dirty="0" smtClean="0">
                    <a:solidFill>
                      <a:schemeClr val="tx1"/>
                    </a:solidFill>
                    <a:effectLst/>
                    <a:latin typeface="+mn-lt"/>
                    <a:ea typeface="+mn-ea"/>
                    <a:cs typeface="+mn-cs"/>
                  </a:rPr>
                  <a:t>具有合理性和代表性</a:t>
                </a:r>
                <a:r>
                  <a:rPr lang="zh-CN" altLang="en-US" sz="1200" kern="1200" dirty="0" smtClean="0">
                    <a:solidFill>
                      <a:schemeClr val="tx1"/>
                    </a:solidFill>
                    <a:effectLst/>
                    <a:latin typeface="+mn-lt"/>
                    <a:ea typeface="+mn-ea"/>
                    <a:cs typeface="+mn-cs"/>
                  </a:rPr>
                  <a:t>。</a:t>
                </a:r>
                <a:r>
                  <a:rPr lang="zh-CN" altLang="zh-CN" dirty="0" smtClean="0">
                    <a:latin typeface="Times New Roman" panose="02020603050405020304" pitchFamily="18" charset="0"/>
                    <a:cs typeface="Times New Roman" panose="02020603050405020304" pitchFamily="18" charset="0"/>
                  </a:rPr>
                  <a:t>信号波形通过</a:t>
                </a:r>
                <a:r>
                  <a:rPr lang="en-US" altLang="zh-CN" dirty="0" smtClean="0">
                    <a:latin typeface="Times New Roman" panose="02020603050405020304" pitchFamily="18" charset="0"/>
                    <a:cs typeface="Times New Roman" panose="02020603050405020304" pitchFamily="18" charset="0"/>
                  </a:rPr>
                  <a:t>AFG3252</a:t>
                </a:r>
                <a:r>
                  <a:rPr lang="zh-CN" altLang="zh-CN" dirty="0" smtClean="0">
                    <a:latin typeface="Times New Roman" panose="02020603050405020304" pitchFamily="18" charset="0"/>
                    <a:cs typeface="Times New Roman" panose="02020603050405020304" pitchFamily="18" charset="0"/>
                  </a:rPr>
                  <a:t>信号源模拟</a:t>
                </a:r>
                <a:r>
                  <a:rPr lang="zh-CN" altLang="en-US" dirty="0" smtClean="0">
                    <a:latin typeface="Times New Roman" panose="02020603050405020304" pitchFamily="18" charset="0"/>
                    <a:cs typeface="Times New Roman" panose="02020603050405020304" pitchFamily="18" charset="0"/>
                  </a:rPr>
                  <a:t>产生。这是</a:t>
                </a:r>
                <a:r>
                  <a:rPr lang="zh-CN" altLang="zh-CN" sz="1200" kern="1200" dirty="0" smtClean="0">
                    <a:solidFill>
                      <a:schemeClr val="tx1"/>
                    </a:solidFill>
                    <a:effectLst/>
                    <a:latin typeface="+mn-lt"/>
                    <a:ea typeface="+mn-ea"/>
                    <a:cs typeface="+mn-cs"/>
                  </a:rPr>
                  <a:t>通过</a:t>
                </a:r>
                <a:r>
                  <a:rPr lang="en-US" altLang="zh-CN" sz="1200" kern="1200" dirty="0" smtClean="0">
                    <a:solidFill>
                      <a:schemeClr val="tx1"/>
                    </a:solidFill>
                    <a:effectLst/>
                    <a:latin typeface="+mn-lt"/>
                    <a:ea typeface="+mn-ea"/>
                    <a:cs typeface="+mn-cs"/>
                  </a:rPr>
                  <a:t>10G</a:t>
                </a:r>
                <a:r>
                  <a:rPr lang="zh-CN" altLang="zh-CN" sz="1200" kern="1200" dirty="0" smtClean="0">
                    <a:solidFill>
                      <a:schemeClr val="tx1"/>
                    </a:solidFill>
                    <a:effectLst/>
                    <a:latin typeface="+mn-lt"/>
                    <a:ea typeface="+mn-ea"/>
                    <a:cs typeface="+mn-cs"/>
                  </a:rPr>
                  <a:t>采样率的数字示波器</a:t>
                </a:r>
                <a:r>
                  <a:rPr lang="zh-CN" altLang="en-US" sz="1200" kern="1200" dirty="0" smtClean="0">
                    <a:solidFill>
                      <a:schemeClr val="tx1"/>
                    </a:solidFill>
                    <a:effectLst/>
                    <a:latin typeface="+mn-lt"/>
                    <a:ea typeface="+mn-ea"/>
                    <a:cs typeface="+mn-cs"/>
                  </a:rPr>
                  <a:t>获得的</a:t>
                </a:r>
                <a:r>
                  <a:rPr lang="zh-CN" altLang="en-US" dirty="0" smtClean="0">
                    <a:latin typeface="Times New Roman" panose="02020603050405020304" pitchFamily="18" charset="0"/>
                    <a:cs typeface="Times New Roman" panose="02020603050405020304" pitchFamily="18" charset="0"/>
                  </a:rPr>
                  <a:t>测试信号，其中</a:t>
                </a:r>
                <a:r>
                  <a:rPr lang="zh-CN" altLang="zh-CN" sz="1200" kern="1200" dirty="0" smtClean="0">
                    <a:solidFill>
                      <a:schemeClr val="tx1"/>
                    </a:solidFill>
                    <a:effectLst/>
                    <a:latin typeface="+mn-lt"/>
                    <a:ea typeface="+mn-ea"/>
                    <a:cs typeface="+mn-cs"/>
                  </a:rPr>
                  <a:t>采样点数为</a:t>
                </a:r>
                <a:r>
                  <a:rPr lang="en-US" altLang="zh-CN" sz="1200" kern="1200" dirty="0" smtClean="0">
                    <a:solidFill>
                      <a:schemeClr val="tx1"/>
                    </a:solidFill>
                    <a:effectLst/>
                    <a:latin typeface="+mn-lt"/>
                    <a:ea typeface="+mn-ea"/>
                    <a:cs typeface="+mn-cs"/>
                  </a:rPr>
                  <a:t>512</a:t>
                </a:r>
                <a:r>
                  <a:rPr lang="zh-CN" altLang="en-US" dirty="0" smtClean="0">
                    <a:latin typeface="Times New Roman" panose="02020603050405020304" pitchFamily="18" charset="0"/>
                    <a:cs typeface="Times New Roman" panose="02020603050405020304" pitchFamily="18" charset="0"/>
                  </a:rPr>
                  <a:t>。</a:t>
                </a:r>
                <a:r>
                  <a:rPr lang="zh-CN" altLang="zh-CN" sz="1200" kern="1200" dirty="0" smtClean="0">
                    <a:solidFill>
                      <a:schemeClr val="tx1"/>
                    </a:solidFill>
                    <a:effectLst/>
                    <a:latin typeface="+mn-lt"/>
                    <a:ea typeface="+mn-ea"/>
                    <a:cs typeface="+mn-cs"/>
                  </a:rPr>
                  <a:t>可以看到测试信号的主要频率成分在</a:t>
                </a:r>
                <a:r>
                  <a:rPr lang="en-US" altLang="zh-CN" sz="1200" kern="1200" dirty="0">
                    <a:solidFill>
                      <a:schemeClr val="tx1"/>
                    </a:solidFill>
                    <a:effectLst/>
                    <a:latin typeface="+mn-lt"/>
                    <a:ea typeface="+mn-ea"/>
                    <a:cs typeface="+mn-cs"/>
                  </a:rPr>
                  <a:t>0.5GHz</a:t>
                </a:r>
                <a:r>
                  <a:rPr lang="zh-CN" altLang="zh-CN" sz="1200" kern="1200" dirty="0">
                    <a:solidFill>
                      <a:schemeClr val="tx1"/>
                    </a:solidFill>
                    <a:effectLst/>
                    <a:latin typeface="+mn-lt"/>
                    <a:ea typeface="+mn-ea"/>
                    <a:cs typeface="+mn-cs"/>
                  </a:rPr>
                  <a:t>以下，因此可以假设测试信号带限于</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−0.5 GHz,  0.5 GHz]</a:t>
                </a:r>
                <a:r>
                  <a:rPr lang="zh-CN" altLang="zh-CN" sz="1200" kern="1200" dirty="0">
                    <a:solidFill>
                      <a:schemeClr val="tx1"/>
                    </a:solidFill>
                    <a:effectLst/>
                    <a:latin typeface="+mn-lt"/>
                    <a:ea typeface="+mn-ea"/>
                    <a:cs typeface="+mn-cs"/>
                  </a:rPr>
                  <a:t>范围内，并认为</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𝑁𝑌𝑄=1GHz</a:t>
                </a:r>
                <a:r>
                  <a:rPr lang="zh-CN" altLang="zh-CN" sz="1200" kern="1200" dirty="0">
                    <a:solidFill>
                      <a:schemeClr val="tx1"/>
                    </a:solidFill>
                    <a:effectLst/>
                    <a:latin typeface="+mn-lt"/>
                    <a:ea typeface="+mn-ea"/>
                    <a:cs typeface="+mn-cs"/>
                  </a:rPr>
                  <a:t>为测试信号的</a:t>
                </a:r>
                <a:r>
                  <a:rPr lang="en-US" altLang="zh-CN" sz="1200" kern="1200" dirty="0">
                    <a:solidFill>
                      <a:schemeClr val="tx1"/>
                    </a:solidFill>
                    <a:effectLst/>
                    <a:latin typeface="+mn-lt"/>
                    <a:ea typeface="+mn-ea"/>
                    <a:cs typeface="+mn-cs"/>
                  </a:rPr>
                  <a:t>Nyquist</a:t>
                </a:r>
                <a:r>
                  <a:rPr lang="zh-CN" altLang="zh-CN" sz="1200" kern="1200" dirty="0">
                    <a:solidFill>
                      <a:schemeClr val="tx1"/>
                    </a:solidFill>
                    <a:effectLst/>
                    <a:latin typeface="+mn-lt"/>
                    <a:ea typeface="+mn-ea"/>
                    <a:cs typeface="+mn-cs"/>
                  </a:rPr>
                  <a:t>率。</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18</a:t>
            </a:fld>
            <a:endParaRPr lang="zh-CN" altLang="en-US"/>
          </a:p>
        </p:txBody>
      </p:sp>
    </p:spTree>
    <p:extLst>
      <p:ext uri="{BB962C8B-B14F-4D97-AF65-F5344CB8AC3E}">
        <p14:creationId xmlns:p14="http://schemas.microsoft.com/office/powerpoint/2010/main" val="19404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这个信号具有</a:t>
                </a:r>
                <a:r>
                  <a:rPr lang="en-US" altLang="zh-CN" dirty="0" smtClean="0"/>
                  <a:t>…</a:t>
                </a:r>
                <a:r>
                  <a:rPr lang="zh-CN" altLang="en-US" dirty="0" smtClean="0"/>
                  <a:t>。</a:t>
                </a:r>
                <a:r>
                  <a:rPr lang="zh-CN" altLang="zh-CN" sz="1200" kern="1200" dirty="0" smtClean="0">
                    <a:solidFill>
                      <a:schemeClr val="tx1"/>
                    </a:solidFill>
                    <a:effectLst/>
                    <a:latin typeface="+mn-lt"/>
                    <a:ea typeface="+mn-ea"/>
                    <a:cs typeface="+mn-cs"/>
                  </a:rPr>
                  <a:t>作为研究核信号压缩采样方法的测试信号</a:t>
                </a:r>
                <a:r>
                  <a:rPr lang="zh-CN" altLang="en-US" sz="1200" kern="1200" dirty="0" smtClean="0">
                    <a:solidFill>
                      <a:schemeClr val="tx1"/>
                    </a:solidFill>
                    <a:effectLst/>
                    <a:latin typeface="+mn-lt"/>
                    <a:ea typeface="+mn-ea"/>
                    <a:cs typeface="+mn-cs"/>
                  </a:rPr>
                  <a:t>，这个信号</a:t>
                </a:r>
                <a:r>
                  <a:rPr lang="zh-CN" altLang="zh-CN" sz="1200" kern="1200" dirty="0" smtClean="0">
                    <a:solidFill>
                      <a:schemeClr val="tx1"/>
                    </a:solidFill>
                    <a:effectLst/>
                    <a:latin typeface="+mn-lt"/>
                    <a:ea typeface="+mn-ea"/>
                    <a:cs typeface="+mn-cs"/>
                  </a:rPr>
                  <a:t>具有合理性和代表性</a:t>
                </a:r>
                <a:r>
                  <a:rPr lang="zh-CN" altLang="en-US" sz="1200" kern="1200" dirty="0" smtClean="0">
                    <a:solidFill>
                      <a:schemeClr val="tx1"/>
                    </a:solidFill>
                    <a:effectLst/>
                    <a:latin typeface="+mn-lt"/>
                    <a:ea typeface="+mn-ea"/>
                    <a:cs typeface="+mn-cs"/>
                  </a:rPr>
                  <a:t>。</a:t>
                </a:r>
                <a:r>
                  <a:rPr lang="zh-CN" altLang="zh-CN" dirty="0" smtClean="0">
                    <a:latin typeface="Times New Roman" panose="02020603050405020304" pitchFamily="18" charset="0"/>
                    <a:cs typeface="Times New Roman" panose="02020603050405020304" pitchFamily="18" charset="0"/>
                  </a:rPr>
                  <a:t>信号波形通过</a:t>
                </a:r>
                <a:r>
                  <a:rPr lang="en-US" altLang="zh-CN" dirty="0" smtClean="0">
                    <a:latin typeface="Times New Roman" panose="02020603050405020304" pitchFamily="18" charset="0"/>
                    <a:cs typeface="Times New Roman" panose="02020603050405020304" pitchFamily="18" charset="0"/>
                  </a:rPr>
                  <a:t>AFG3252</a:t>
                </a:r>
                <a:r>
                  <a:rPr lang="zh-CN" altLang="zh-CN" dirty="0" smtClean="0">
                    <a:latin typeface="Times New Roman" panose="02020603050405020304" pitchFamily="18" charset="0"/>
                    <a:cs typeface="Times New Roman" panose="02020603050405020304" pitchFamily="18" charset="0"/>
                  </a:rPr>
                  <a:t>信号源模拟</a:t>
                </a:r>
                <a:r>
                  <a:rPr lang="zh-CN" altLang="en-US" dirty="0" smtClean="0">
                    <a:latin typeface="Times New Roman" panose="02020603050405020304" pitchFamily="18" charset="0"/>
                    <a:cs typeface="Times New Roman" panose="02020603050405020304" pitchFamily="18" charset="0"/>
                  </a:rPr>
                  <a:t>产生。这是</a:t>
                </a:r>
                <a:r>
                  <a:rPr lang="zh-CN" altLang="zh-CN" sz="1200" kern="1200" dirty="0" smtClean="0">
                    <a:solidFill>
                      <a:schemeClr val="tx1"/>
                    </a:solidFill>
                    <a:effectLst/>
                    <a:latin typeface="+mn-lt"/>
                    <a:ea typeface="+mn-ea"/>
                    <a:cs typeface="+mn-cs"/>
                  </a:rPr>
                  <a:t>通过</a:t>
                </a:r>
                <a:r>
                  <a:rPr lang="en-US" altLang="zh-CN" sz="1200" kern="1200" dirty="0" smtClean="0">
                    <a:solidFill>
                      <a:schemeClr val="tx1"/>
                    </a:solidFill>
                    <a:effectLst/>
                    <a:latin typeface="+mn-lt"/>
                    <a:ea typeface="+mn-ea"/>
                    <a:cs typeface="+mn-cs"/>
                  </a:rPr>
                  <a:t>10G</a:t>
                </a:r>
                <a:r>
                  <a:rPr lang="zh-CN" altLang="zh-CN" sz="1200" kern="1200" dirty="0" smtClean="0">
                    <a:solidFill>
                      <a:schemeClr val="tx1"/>
                    </a:solidFill>
                    <a:effectLst/>
                    <a:latin typeface="+mn-lt"/>
                    <a:ea typeface="+mn-ea"/>
                    <a:cs typeface="+mn-cs"/>
                  </a:rPr>
                  <a:t>采样率的数字示波器</a:t>
                </a:r>
                <a:r>
                  <a:rPr lang="zh-CN" altLang="en-US" sz="1200" kern="1200" dirty="0" smtClean="0">
                    <a:solidFill>
                      <a:schemeClr val="tx1"/>
                    </a:solidFill>
                    <a:effectLst/>
                    <a:latin typeface="+mn-lt"/>
                    <a:ea typeface="+mn-ea"/>
                    <a:cs typeface="+mn-cs"/>
                  </a:rPr>
                  <a:t>获得的</a:t>
                </a:r>
                <a:r>
                  <a:rPr lang="zh-CN" altLang="en-US" dirty="0" smtClean="0">
                    <a:latin typeface="Times New Roman" panose="02020603050405020304" pitchFamily="18" charset="0"/>
                    <a:cs typeface="Times New Roman" panose="02020603050405020304" pitchFamily="18" charset="0"/>
                  </a:rPr>
                  <a:t>测试信号，其中</a:t>
                </a:r>
                <a:r>
                  <a:rPr lang="zh-CN" altLang="zh-CN" sz="1200" kern="1200" dirty="0" smtClean="0">
                    <a:solidFill>
                      <a:schemeClr val="tx1"/>
                    </a:solidFill>
                    <a:effectLst/>
                    <a:latin typeface="+mn-lt"/>
                    <a:ea typeface="+mn-ea"/>
                    <a:cs typeface="+mn-cs"/>
                  </a:rPr>
                  <a:t>采样点数为</a:t>
                </a:r>
                <a:r>
                  <a:rPr lang="en-US" altLang="zh-CN" sz="1200" kern="1200" dirty="0" smtClean="0">
                    <a:solidFill>
                      <a:schemeClr val="tx1"/>
                    </a:solidFill>
                    <a:effectLst/>
                    <a:latin typeface="+mn-lt"/>
                    <a:ea typeface="+mn-ea"/>
                    <a:cs typeface="+mn-cs"/>
                  </a:rPr>
                  <a:t>512</a:t>
                </a:r>
                <a:r>
                  <a:rPr lang="zh-CN" altLang="en-US" dirty="0" smtClean="0">
                    <a:latin typeface="Times New Roman" panose="02020603050405020304" pitchFamily="18" charset="0"/>
                    <a:cs typeface="Times New Roman" panose="02020603050405020304" pitchFamily="18" charset="0"/>
                  </a:rPr>
                  <a:t>。</a:t>
                </a:r>
                <a:r>
                  <a:rPr lang="zh-CN" altLang="zh-CN" sz="1200" kern="1200" dirty="0" smtClean="0">
                    <a:solidFill>
                      <a:schemeClr val="tx1"/>
                    </a:solidFill>
                    <a:effectLst/>
                    <a:latin typeface="+mn-lt"/>
                    <a:ea typeface="+mn-ea"/>
                    <a:cs typeface="+mn-cs"/>
                  </a:rPr>
                  <a:t>可以看到测试信号的主要频率成分在</a:t>
                </a:r>
                <a:r>
                  <a:rPr lang="en-US" altLang="zh-CN" sz="1200" kern="1200" dirty="0">
                    <a:solidFill>
                      <a:schemeClr val="tx1"/>
                    </a:solidFill>
                    <a:effectLst/>
                    <a:latin typeface="+mn-lt"/>
                    <a:ea typeface="+mn-ea"/>
                    <a:cs typeface="+mn-cs"/>
                  </a:rPr>
                  <a:t>0.5GHz</a:t>
                </a:r>
                <a:r>
                  <a:rPr lang="zh-CN" altLang="zh-CN" sz="1200" kern="1200" dirty="0">
                    <a:solidFill>
                      <a:schemeClr val="tx1"/>
                    </a:solidFill>
                    <a:effectLst/>
                    <a:latin typeface="+mn-lt"/>
                    <a:ea typeface="+mn-ea"/>
                    <a:cs typeface="+mn-cs"/>
                  </a:rPr>
                  <a:t>以下，因此可以假设测试信号带限于</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−0.5 GHz,  0.5 GHz]</a:t>
                </a:r>
                <a:r>
                  <a:rPr lang="zh-CN" altLang="zh-CN" sz="1200" kern="1200" dirty="0">
                    <a:solidFill>
                      <a:schemeClr val="tx1"/>
                    </a:solidFill>
                    <a:effectLst/>
                    <a:latin typeface="+mn-lt"/>
                    <a:ea typeface="+mn-ea"/>
                    <a:cs typeface="+mn-cs"/>
                  </a:rPr>
                  <a:t>范围内，并认为</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𝑁𝑌𝑄=1GHz</a:t>
                </a:r>
                <a:r>
                  <a:rPr lang="zh-CN" altLang="zh-CN" sz="1200" kern="1200" dirty="0">
                    <a:solidFill>
                      <a:schemeClr val="tx1"/>
                    </a:solidFill>
                    <a:effectLst/>
                    <a:latin typeface="+mn-lt"/>
                    <a:ea typeface="+mn-ea"/>
                    <a:cs typeface="+mn-cs"/>
                  </a:rPr>
                  <a:t>为测试信号的</a:t>
                </a:r>
                <a:r>
                  <a:rPr lang="en-US" altLang="zh-CN" sz="1200" kern="1200" dirty="0">
                    <a:solidFill>
                      <a:schemeClr val="tx1"/>
                    </a:solidFill>
                    <a:effectLst/>
                    <a:latin typeface="+mn-lt"/>
                    <a:ea typeface="+mn-ea"/>
                    <a:cs typeface="+mn-cs"/>
                  </a:rPr>
                  <a:t>Nyquist</a:t>
                </a:r>
                <a:r>
                  <a:rPr lang="zh-CN" altLang="zh-CN" sz="1200" kern="1200" dirty="0">
                    <a:solidFill>
                      <a:schemeClr val="tx1"/>
                    </a:solidFill>
                    <a:effectLst/>
                    <a:latin typeface="+mn-lt"/>
                    <a:ea typeface="+mn-ea"/>
                    <a:cs typeface="+mn-cs"/>
                  </a:rPr>
                  <a:t>率。</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19</a:t>
            </a:fld>
            <a:endParaRPr lang="zh-CN" altLang="en-US"/>
          </a:p>
        </p:txBody>
      </p:sp>
    </p:spTree>
    <p:extLst>
      <p:ext uri="{BB962C8B-B14F-4D97-AF65-F5344CB8AC3E}">
        <p14:creationId xmlns:p14="http://schemas.microsoft.com/office/powerpoint/2010/main" val="235950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2</a:t>
            </a:fld>
            <a:endParaRPr lang="zh-CN" altLang="en-US"/>
          </a:p>
        </p:txBody>
      </p:sp>
    </p:spTree>
    <p:extLst>
      <p:ext uri="{BB962C8B-B14F-4D97-AF65-F5344CB8AC3E}">
        <p14:creationId xmlns:p14="http://schemas.microsoft.com/office/powerpoint/2010/main" val="1412634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20</a:t>
            </a:fld>
            <a:endParaRPr lang="zh-CN" altLang="en-US"/>
          </a:p>
        </p:txBody>
      </p:sp>
    </p:spTree>
    <p:extLst>
      <p:ext uri="{BB962C8B-B14F-4D97-AF65-F5344CB8AC3E}">
        <p14:creationId xmlns:p14="http://schemas.microsoft.com/office/powerpoint/2010/main" val="978940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利用更多的先验知识将有利于信号采样</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21</a:t>
            </a:fld>
            <a:endParaRPr lang="zh-CN" altLang="en-US"/>
          </a:p>
        </p:txBody>
      </p:sp>
    </p:spTree>
    <p:extLst>
      <p:ext uri="{BB962C8B-B14F-4D97-AF65-F5344CB8AC3E}">
        <p14:creationId xmlns:p14="http://schemas.microsoft.com/office/powerpoint/2010/main" val="340252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22</a:t>
            </a:fld>
            <a:endParaRPr lang="zh-CN" altLang="en-US"/>
          </a:p>
        </p:txBody>
      </p:sp>
    </p:spTree>
    <p:extLst>
      <p:ext uri="{BB962C8B-B14F-4D97-AF65-F5344CB8AC3E}">
        <p14:creationId xmlns:p14="http://schemas.microsoft.com/office/powerpoint/2010/main" val="1929043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23</a:t>
            </a:fld>
            <a:endParaRPr lang="zh-CN" altLang="en-US"/>
          </a:p>
        </p:txBody>
      </p:sp>
    </p:spTree>
    <p:extLst>
      <p:ext uri="{BB962C8B-B14F-4D97-AF65-F5344CB8AC3E}">
        <p14:creationId xmlns:p14="http://schemas.microsoft.com/office/powerpoint/2010/main" val="6867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3</a:t>
            </a:fld>
            <a:endParaRPr lang="zh-CN" altLang="en-US"/>
          </a:p>
        </p:txBody>
      </p:sp>
    </p:spTree>
    <p:extLst>
      <p:ext uri="{BB962C8B-B14F-4D97-AF65-F5344CB8AC3E}">
        <p14:creationId xmlns:p14="http://schemas.microsoft.com/office/powerpoint/2010/main" val="408123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利用更多的先验知识将有利于信号采样</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4</a:t>
            </a:fld>
            <a:endParaRPr lang="zh-CN" altLang="en-US"/>
          </a:p>
        </p:txBody>
      </p:sp>
    </p:spTree>
    <p:extLst>
      <p:ext uri="{BB962C8B-B14F-4D97-AF65-F5344CB8AC3E}">
        <p14:creationId xmlns:p14="http://schemas.microsoft.com/office/powerpoint/2010/main" val="270066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dirty="0" smtClean="0"/>
              <a:t>事实上，过去在这方面已有不少研究。</a:t>
            </a:r>
            <a:r>
              <a:rPr lang="zh-CN" altLang="en-US" dirty="0" smtClean="0"/>
              <a:t>例如，</a:t>
            </a:r>
            <a:r>
              <a:rPr lang="zh-CN" altLang="en-US" sz="1200" b="0" dirty="0" smtClean="0">
                <a:latin typeface="黑体" panose="02010609060101010101" pitchFamily="49" charset="-122"/>
                <a:ea typeface="黑体" panose="02010609060101010101" pitchFamily="49" charset="-122"/>
              </a:rPr>
              <a:t>欠采样技术，利用的先验知识是</a:t>
            </a:r>
            <a:r>
              <a:rPr lang="zh-CN" altLang="zh-CN" b="0" dirty="0" smtClean="0">
                <a:solidFill>
                  <a:srgbClr val="FF0000"/>
                </a:solidFill>
                <a:latin typeface="黑体" panose="02010609060101010101" pitchFamily="49" charset="-122"/>
                <a:ea typeface="黑体" panose="02010609060101010101" pitchFamily="49" charset="-122"/>
              </a:rPr>
              <a:t>窄带</a:t>
            </a:r>
            <a:r>
              <a:rPr lang="zh-CN" altLang="en-US" dirty="0" smtClean="0"/>
              <a:t>。</a:t>
            </a:r>
            <a:endParaRPr lang="zh-CN" altLang="zh-CN" dirty="0" smtClean="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5</a:t>
            </a:fld>
            <a:endParaRPr lang="zh-CN" altLang="en-US"/>
          </a:p>
        </p:txBody>
      </p:sp>
    </p:spTree>
    <p:extLst>
      <p:ext uri="{BB962C8B-B14F-4D97-AF65-F5344CB8AC3E}">
        <p14:creationId xmlns:p14="http://schemas.microsoft.com/office/powerpoint/2010/main" val="33125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mn-lt"/>
                <a:ea typeface="+mn-ea"/>
                <a:cs typeface="+mn-cs"/>
              </a:rPr>
              <a:t>又</a:t>
            </a:r>
            <a:r>
              <a:rPr lang="zh-CN" altLang="zh-CN" sz="1200" kern="1200" dirty="0" smtClean="0">
                <a:solidFill>
                  <a:schemeClr val="tx1"/>
                </a:solidFill>
                <a:effectLst/>
                <a:latin typeface="+mn-lt"/>
                <a:ea typeface="+mn-ea"/>
                <a:cs typeface="+mn-cs"/>
              </a:rPr>
              <a:t>如，</a:t>
            </a:r>
            <a:r>
              <a:rPr lang="zh-CN" altLang="en-US" b="0" dirty="0" smtClean="0">
                <a:latin typeface="黑体" panose="02010609060101010101" pitchFamily="49" charset="-122"/>
                <a:ea typeface="黑体" panose="02010609060101010101" pitchFamily="49" charset="-122"/>
              </a:rPr>
              <a:t>正交采样技术</a:t>
            </a:r>
            <a:r>
              <a:rPr lang="zh-CN" altLang="zh-CN" sz="1200" b="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利用的先验知识是</a:t>
            </a:r>
            <a:r>
              <a:rPr lang="zh-CN" altLang="en-US" dirty="0" smtClean="0">
                <a:latin typeface="黑体" panose="02010609060101010101" pitchFamily="49" charset="-122"/>
                <a:ea typeface="黑体" panose="02010609060101010101" pitchFamily="49" charset="-122"/>
              </a:rPr>
              <a:t>窄带</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正交性</a:t>
            </a:r>
            <a:r>
              <a:rPr lang="zh-CN" altLang="zh-CN" sz="1200" kern="1200" dirty="0" smtClean="0">
                <a:solidFill>
                  <a:schemeClr val="tx1"/>
                </a:solidFill>
                <a:effectLst/>
                <a:latin typeface="+mn-lt"/>
                <a:ea typeface="+mn-ea"/>
                <a:cs typeface="+mn-cs"/>
              </a:rPr>
              <a:t>。</a:t>
            </a:r>
            <a:r>
              <a:rPr lang="zh-CN" altLang="en-US" sz="1200" b="0" i="0" u="none" strike="noStrike" kern="1200" baseline="0" dirty="0" smtClean="0">
                <a:solidFill>
                  <a:schemeClr val="tx1"/>
                </a:solidFill>
                <a:latin typeface="+mn-lt"/>
                <a:ea typeface="+mn-ea"/>
                <a:cs typeface="+mn-cs"/>
              </a:rPr>
              <a:t>在正交采样中，把要采样的</a:t>
            </a:r>
            <a:r>
              <a:rPr lang="zh-CN" altLang="en-US" b="0" dirty="0" smtClean="0">
                <a:latin typeface="黑体" panose="02010609060101010101" pitchFamily="49" charset="-122"/>
                <a:ea typeface="黑体" panose="02010609060101010101" pitchFamily="49" charset="-122"/>
              </a:rPr>
              <a:t>窄带</a:t>
            </a:r>
            <a:r>
              <a:rPr lang="zh-CN" altLang="en-US" sz="1200" b="0" i="0" u="none" strike="noStrike" kern="1200" baseline="0" dirty="0" smtClean="0">
                <a:solidFill>
                  <a:schemeClr val="tx1"/>
                </a:solidFill>
                <a:latin typeface="+mn-lt"/>
                <a:ea typeface="+mn-ea"/>
                <a:cs typeface="+mn-cs"/>
              </a:rPr>
              <a:t>信号分成两个分量，即同相信号和正交信号。</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6</a:t>
            </a:fld>
            <a:endParaRPr lang="zh-CN" altLang="en-US"/>
          </a:p>
        </p:txBody>
      </p:sp>
    </p:spTree>
    <p:extLst>
      <p:ext uri="{BB962C8B-B14F-4D97-AF65-F5344CB8AC3E}">
        <p14:creationId xmlns:p14="http://schemas.microsoft.com/office/powerpoint/2010/main" val="114426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7</a:t>
            </a:fld>
            <a:endParaRPr lang="zh-CN" altLang="en-US"/>
          </a:p>
        </p:txBody>
      </p:sp>
    </p:spTree>
    <p:extLst>
      <p:ext uri="{BB962C8B-B14F-4D97-AF65-F5344CB8AC3E}">
        <p14:creationId xmlns:p14="http://schemas.microsoft.com/office/powerpoint/2010/main" val="148536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利用更多的先验知识将有利于信号采样</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8</a:t>
            </a:fld>
            <a:endParaRPr lang="zh-CN" altLang="en-US"/>
          </a:p>
        </p:txBody>
      </p:sp>
    </p:spTree>
    <p:extLst>
      <p:ext uri="{BB962C8B-B14F-4D97-AF65-F5344CB8AC3E}">
        <p14:creationId xmlns:p14="http://schemas.microsoft.com/office/powerpoint/2010/main" val="283677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利用更多的先验知识将有利于信号采样</a:t>
            </a:r>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pPr>
                <a:defRPr/>
              </a:pPr>
              <a:t>9</a:t>
            </a:fld>
            <a:endParaRPr lang="zh-CN" altLang="en-US"/>
          </a:p>
        </p:txBody>
      </p:sp>
    </p:spTree>
    <p:extLst>
      <p:ext uri="{BB962C8B-B14F-4D97-AF65-F5344CB8AC3E}">
        <p14:creationId xmlns:p14="http://schemas.microsoft.com/office/powerpoint/2010/main" val="4285363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12" descr="未命名-1.png"/>
          <p:cNvPicPr>
            <a:picLocks noChangeAspect="1"/>
          </p:cNvPicPr>
          <p:nvPr/>
        </p:nvPicPr>
        <p:blipFill>
          <a:blip r:embed="rId2"/>
          <a:srcRect/>
          <a:stretch>
            <a:fillRect/>
          </a:stretch>
        </p:blipFill>
        <p:spPr bwMode="auto">
          <a:xfrm>
            <a:off x="1052513" y="542925"/>
            <a:ext cx="1216025" cy="1222375"/>
          </a:xfrm>
          <a:prstGeom prst="rect">
            <a:avLst/>
          </a:prstGeom>
          <a:noFill/>
          <a:ln w="9525">
            <a:noFill/>
            <a:miter lim="800000"/>
            <a:headEnd/>
            <a:tailEnd/>
          </a:ln>
        </p:spPr>
      </p:pic>
      <p:pic>
        <p:nvPicPr>
          <p:cNvPr id="5" name="图片 13" descr="校名.png"/>
          <p:cNvPicPr>
            <a:picLocks noChangeAspect="1"/>
          </p:cNvPicPr>
          <p:nvPr/>
        </p:nvPicPr>
        <p:blipFill>
          <a:blip r:embed="rId3"/>
          <a:srcRect/>
          <a:stretch>
            <a:fillRect/>
          </a:stretch>
        </p:blipFill>
        <p:spPr bwMode="auto">
          <a:xfrm>
            <a:off x="717550" y="6180138"/>
            <a:ext cx="2000250" cy="260350"/>
          </a:xfrm>
          <a:prstGeom prst="rect">
            <a:avLst/>
          </a:prstGeom>
          <a:noFill/>
          <a:ln w="9525">
            <a:noFill/>
            <a:miter lim="800000"/>
            <a:headEnd/>
            <a:tailEnd/>
          </a:ln>
        </p:spPr>
      </p:pic>
      <p:sp>
        <p:nvSpPr>
          <p:cNvPr id="111629" name="Rectangle 7"/>
          <p:cNvSpPr>
            <a:spLocks noGrp="1" noChangeArrowheads="1"/>
          </p:cNvSpPr>
          <p:nvPr>
            <p:ph type="ctrTitle"/>
          </p:nvPr>
        </p:nvSpPr>
        <p:spPr>
          <a:xfrm>
            <a:off x="863600" y="3241675"/>
            <a:ext cx="7485063" cy="1081088"/>
          </a:xfrm>
        </p:spPr>
        <p:txBody>
          <a:bodyPr anchor="b"/>
          <a:lstStyle>
            <a:lvl1pPr>
              <a:lnSpc>
                <a:spcPct val="110000"/>
              </a:lnSpc>
              <a:defRPr sz="3200"/>
            </a:lvl1pPr>
          </a:lstStyle>
          <a:p>
            <a:r>
              <a:rPr lang="zh-CN" altLang="en-US" smtClean="0"/>
              <a:t>单击此处编辑母版标题样式</a:t>
            </a:r>
            <a:endParaRPr lang="de-DE" dirty="0"/>
          </a:p>
        </p:txBody>
      </p:sp>
      <p:sp>
        <p:nvSpPr>
          <p:cNvPr id="111630" name="Rectangle 12"/>
          <p:cNvSpPr>
            <a:spLocks noGrp="1" noChangeArrowheads="1"/>
          </p:cNvSpPr>
          <p:nvPr>
            <p:ph type="subTitle" idx="1"/>
          </p:nvPr>
        </p:nvSpPr>
        <p:spPr bwMode="gray">
          <a:xfrm>
            <a:off x="863600" y="4438650"/>
            <a:ext cx="7510463" cy="800100"/>
          </a:xfrm>
        </p:spPr>
        <p:txBody>
          <a:bodyPr tIns="45720" bIns="45720"/>
          <a:lstStyle>
            <a:lvl1pPr marL="0" indent="0">
              <a:buFont typeface="Wingdings" charset="2"/>
              <a:buNone/>
              <a:defRPr sz="2400">
                <a:solidFill>
                  <a:schemeClr val="bg1"/>
                </a:solidFill>
              </a:defRPr>
            </a:lvl1pPr>
          </a:lstStyle>
          <a:p>
            <a:r>
              <a:rPr lang="zh-CN" altLang="en-US" smtClean="0"/>
              <a:t>单击此处编辑母版副标题样式</a:t>
            </a:r>
            <a:endParaRPr lang="de-DE" dirty="0"/>
          </a:p>
        </p:txBody>
      </p:sp>
      <p:sp>
        <p:nvSpPr>
          <p:cNvPr id="6"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endParaRPr kumimoji="0" lang="zh-CN" alt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15888"/>
            <a:ext cx="2130425" cy="56864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5275" y="115888"/>
            <a:ext cx="6242050" cy="56864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lvl1pPr>
              <a:defRPr sz="4000">
                <a:solidFill>
                  <a:srgbClr val="000099"/>
                </a:solidFill>
                <a:effectLst/>
                <a:latin typeface="Aharoni" pitchFamily="2" charset="-79"/>
                <a:cs typeface="Aharoni" pitchFamily="2" charset="-79"/>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Estrangelo Edessa" pitchFamily="66" charset="0"/>
                <a:cs typeface="Estrangelo Edessa" pitchFamily="66" charset="0"/>
              </a:defRPr>
            </a:lvl1pPr>
            <a:lvl2pPr>
              <a:defRPr>
                <a:latin typeface="Estrangelo Edessa" pitchFamily="66" charset="0"/>
                <a:cs typeface="Estrangelo Edessa" pitchFamily="66" charset="0"/>
              </a:defRPr>
            </a:lvl2pPr>
            <a:lvl3pPr>
              <a:defRPr>
                <a:latin typeface="Estrangelo Edessa" pitchFamily="66" charset="0"/>
                <a:cs typeface="Estrangelo Edessa" pitchFamily="66" charset="0"/>
              </a:defRPr>
            </a:lvl3pPr>
            <a:lvl4pPr>
              <a:defRPr>
                <a:latin typeface="Estrangelo Edessa" pitchFamily="66" charset="0"/>
                <a:cs typeface="Estrangelo Edessa" pitchFamily="66" charset="0"/>
              </a:defRPr>
            </a:lvl4pPr>
            <a:lvl5pPr>
              <a:defRPr>
                <a:latin typeface="Estrangelo Edessa" pitchFamily="66" charset="0"/>
                <a:cs typeface="Estrangelo Edessa" pitchFamily="66"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5"/>
          <p:cNvSpPr>
            <a:spLocks noGrp="1" noChangeArrowheads="1"/>
          </p:cNvSpPr>
          <p:nvPr>
            <p:ph type="ftr" sz="quarter" idx="10"/>
          </p:nvPr>
        </p:nvSpPr>
        <p:spPr>
          <a:xfrm>
            <a:off x="3544888" y="6365875"/>
            <a:ext cx="3805237" cy="247650"/>
          </a:xfrm>
        </p:spPr>
        <p:txBody>
          <a:bodyPr/>
          <a:lstStyle>
            <a:lvl1pPr>
              <a:defRPr/>
            </a:lvl1pPr>
          </a:lstStyle>
          <a:p>
            <a:endParaRPr kumimoji="0" lang="zh-CN" alt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smtClean="0"/>
              <a:t>中国科学技术大学</a:t>
            </a:r>
            <a:endParaRPr lang="zh-CN" alt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矩形 7"/>
          <p:cNvSpPr>
            <a:spLocks noChangeArrowheads="1"/>
          </p:cNvSpPr>
          <p:nvPr/>
        </p:nvSpPr>
        <p:spPr bwMode="auto">
          <a:xfrm>
            <a:off x="-3175" y="917574"/>
            <a:ext cx="9144000" cy="135117"/>
          </a:xfrm>
          <a:prstGeom prst="rect">
            <a:avLst/>
          </a:prstGeom>
          <a:gradFill flip="none" rotWithShape="1">
            <a:gsLst>
              <a:gs pos="35000">
                <a:schemeClr val="bg2">
                  <a:lumMod val="20000"/>
                  <a:lumOff val="80000"/>
                </a:schemeClr>
              </a:gs>
              <a:gs pos="0">
                <a:schemeClr val="bg2">
                  <a:lumMod val="60000"/>
                  <a:lumOff val="40000"/>
                </a:schemeClr>
              </a:gs>
              <a:gs pos="51000">
                <a:schemeClr val="bg2">
                  <a:lumMod val="20000"/>
                  <a:lumOff val="80000"/>
                </a:schemeClr>
              </a:gs>
              <a:gs pos="100000">
                <a:schemeClr val="tx2">
                  <a:lumMod val="20000"/>
                  <a:lumOff val="80000"/>
                </a:schemeClr>
              </a:gs>
            </a:gsLst>
            <a:lin ang="0" scaled="1"/>
            <a:tileRect/>
          </a:gradFill>
          <a:ln>
            <a:noFill/>
          </a:ln>
          <a:extLst/>
        </p:spPr>
        <p:txBody>
          <a:bodyPr wrap="none" lIns="90000" tIns="46800" rIns="90000" bIns="46800" anchor="ctr"/>
          <a:lstStyle/>
          <a:p>
            <a:pPr>
              <a:defRPr/>
            </a:pPr>
            <a:endParaRPr lang="zh-CN" altLang="en-US"/>
          </a:p>
        </p:txBody>
      </p:sp>
      <p:sp>
        <p:nvSpPr>
          <p:cNvPr id="1028" name="Rectangle 3"/>
          <p:cNvSpPr>
            <a:spLocks noGrp="1" noChangeArrowheads="1"/>
          </p:cNvSpPr>
          <p:nvPr>
            <p:ph type="body" idx="1"/>
          </p:nvPr>
        </p:nvSpPr>
        <p:spPr bwMode="auto">
          <a:xfrm>
            <a:off x="295275" y="1619250"/>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zh-CN" smtClean="0"/>
              <a:t>Textmasterformate durch Klicken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110595" name="Rectangle 5"/>
          <p:cNvSpPr>
            <a:spLocks noGrp="1" noChangeArrowheads="1"/>
          </p:cNvSpPr>
          <p:nvPr>
            <p:ph type="ftr" sz="quarter" idx="3"/>
          </p:nvPr>
        </p:nvSpPr>
        <p:spPr bwMode="gray">
          <a:xfrm>
            <a:off x="3544888" y="6365875"/>
            <a:ext cx="36830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haroni"/>
                <a:ea typeface="Aharoni"/>
                <a:cs typeface="Aharoni"/>
              </a:defRPr>
            </a:lvl1pPr>
          </a:lstStyle>
          <a:p>
            <a:endParaRPr kumimoji="0" lang="zh-CN" altLang="en-US"/>
          </a:p>
        </p:txBody>
      </p:sp>
      <p:sp>
        <p:nvSpPr>
          <p:cNvPr id="2" name="Rectangle 7"/>
          <p:cNvSpPr>
            <a:spLocks noGrp="1" noChangeArrowheads="1"/>
          </p:cNvSpPr>
          <p:nvPr>
            <p:ph type="title"/>
          </p:nvPr>
        </p:nvSpPr>
        <p:spPr bwMode="gray">
          <a:xfrm>
            <a:off x="300038" y="392113"/>
            <a:ext cx="8520112" cy="5556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ltLang="zh-CN" dirty="0" smtClean="0"/>
              <a:t>Klicken Sie, um das Titelformat zu bearbeiten</a:t>
            </a:r>
          </a:p>
        </p:txBody>
      </p:sp>
      <p:sp>
        <p:nvSpPr>
          <p:cNvPr id="1031" name="Rectangle 5"/>
          <p:cNvSpPr>
            <a:spLocks noChangeArrowheads="1"/>
          </p:cNvSpPr>
          <p:nvPr/>
        </p:nvSpPr>
        <p:spPr bwMode="gray">
          <a:xfrm>
            <a:off x="7629525" y="6391275"/>
            <a:ext cx="1343025" cy="247650"/>
          </a:xfrm>
          <a:prstGeom prst="rect">
            <a:avLst/>
          </a:prstGeom>
          <a:noFill/>
          <a:ln>
            <a:noFill/>
          </a:ln>
          <a:extLst/>
        </p:spPr>
        <p:txBody>
          <a:bodyPr/>
          <a:lstStyle/>
          <a:p>
            <a:pPr>
              <a:defRPr/>
            </a:pPr>
            <a:r>
              <a:rPr lang="de-DE" altLang="zh-CN" sz="1000"/>
              <a:t>Page </a:t>
            </a:r>
            <a:r>
              <a:rPr lang="de-DE" altLang="zh-CN" sz="1000">
                <a:sym typeface="Wingdings" pitchFamily="2" charset="2"/>
              </a:rPr>
              <a:t> </a:t>
            </a:r>
            <a:fld id="{1E49809C-FA3B-4F81-A692-220060C286AA}" type="slidenum">
              <a:rPr lang="de-DE" altLang="zh-CN" sz="1000"/>
              <a:pPr>
                <a:defRPr/>
              </a:pPr>
              <a:t>‹#›</a:t>
            </a:fld>
            <a:endParaRPr lang="de-DE" altLang="zh-CN" sz="1000"/>
          </a:p>
        </p:txBody>
      </p:sp>
      <p:pic>
        <p:nvPicPr>
          <p:cNvPr id="1032" name="图片 9" descr="校名.png"/>
          <p:cNvPicPr>
            <a:picLocks noChangeAspect="1"/>
          </p:cNvPicPr>
          <p:nvPr/>
        </p:nvPicPr>
        <p:blipFill>
          <a:blip r:embed="rId13"/>
          <a:srcRect/>
          <a:stretch>
            <a:fillRect/>
          </a:stretch>
        </p:blipFill>
        <p:spPr bwMode="auto">
          <a:xfrm>
            <a:off x="968375" y="6189663"/>
            <a:ext cx="1998663" cy="260350"/>
          </a:xfrm>
          <a:prstGeom prst="rect">
            <a:avLst/>
          </a:prstGeom>
          <a:noFill/>
          <a:ln w="9525">
            <a:noFill/>
            <a:miter lim="800000"/>
            <a:headEnd/>
            <a:tailEnd/>
          </a:ln>
        </p:spPr>
      </p:pic>
      <p:pic>
        <p:nvPicPr>
          <p:cNvPr id="1033" name="图片 10" descr="未命名-1.png"/>
          <p:cNvPicPr>
            <a:picLocks noChangeAspect="1"/>
          </p:cNvPicPr>
          <p:nvPr/>
        </p:nvPicPr>
        <p:blipFill>
          <a:blip r:embed="rId14"/>
          <a:srcRect/>
          <a:stretch>
            <a:fillRect/>
          </a:stretch>
        </p:blipFill>
        <p:spPr bwMode="auto">
          <a:xfrm>
            <a:off x="258763" y="6107113"/>
            <a:ext cx="552450" cy="555625"/>
          </a:xfrm>
          <a:prstGeom prst="rect">
            <a:avLst/>
          </a:prstGeom>
          <a:noFill/>
          <a:ln w="9525">
            <a:noFill/>
            <a:miter lim="800000"/>
            <a:headEnd/>
            <a:tailEnd/>
          </a:ln>
        </p:spPr>
      </p:pic>
      <p:sp>
        <p:nvSpPr>
          <p:cNvPr id="1034" name="TextBox 11"/>
          <p:cNvSpPr txBox="1">
            <a:spLocks noChangeArrowheads="1"/>
          </p:cNvSpPr>
          <p:nvPr/>
        </p:nvSpPr>
        <p:spPr bwMode="auto">
          <a:xfrm>
            <a:off x="793750" y="6486525"/>
            <a:ext cx="2484438" cy="215900"/>
          </a:xfrm>
          <a:prstGeom prst="rect">
            <a:avLst/>
          </a:prstGeom>
          <a:noFill/>
          <a:ln>
            <a:noFill/>
          </a:ln>
          <a:extLst/>
        </p:spPr>
        <p:txBody>
          <a:bodyPr wrap="none">
            <a:spAutoFit/>
          </a:bodyPr>
          <a:lstStyle/>
          <a:p>
            <a:r>
              <a:rPr lang="en-US" altLang="zh-CN" sz="800" b="1">
                <a:solidFill>
                  <a:srgbClr val="0256B2"/>
                </a:solidFill>
                <a:ea typeface="Estrangelo Edessa"/>
                <a:cs typeface="Estrangelo Edessa"/>
              </a:rPr>
              <a:t>University of Science and Technology of China</a:t>
            </a:r>
            <a:endParaRPr lang="zh-CN" altLang="en-US" sz="800" b="1">
              <a:solidFill>
                <a:srgbClr val="0256B2"/>
              </a:solidFill>
              <a:ea typeface="Estrangelo Edessa"/>
              <a:cs typeface="Estrangelo Edessa"/>
            </a:endParaRPr>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p:transition>
    <p:random/>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lang="de-DE" altLang="zh-CN" sz="4000" b="1" dirty="0">
          <a:solidFill>
            <a:srgbClr val="000099"/>
          </a:solidFill>
          <a:effectLst>
            <a:outerShdw blurRad="38100" dist="38100" dir="2700000" algn="tl">
              <a:srgbClr val="000000">
                <a:alpha val="43137"/>
              </a:srgbClr>
            </a:outerShdw>
          </a:effectLst>
          <a:latin typeface="Arial Black" pitchFamily="34" charset="0"/>
          <a:ea typeface="Aharoni"/>
          <a:cs typeface="Aharoni" pitchFamily="2" charset="-79"/>
        </a:defRPr>
      </a:lvl1pPr>
      <a:lvl2pPr algn="l" rtl="0" eaLnBrk="1" fontAlgn="base" hangingPunct="1">
        <a:lnSpc>
          <a:spcPct val="90000"/>
        </a:lnSpc>
        <a:spcBef>
          <a:spcPct val="0"/>
        </a:spcBef>
        <a:spcAft>
          <a:spcPct val="0"/>
        </a:spcAft>
        <a:defRPr sz="4000" b="1">
          <a:solidFill>
            <a:srgbClr val="000099"/>
          </a:solidFill>
          <a:latin typeface="Arial Black" pitchFamily="34" charset="0"/>
          <a:ea typeface="Aharoni"/>
          <a:cs typeface="Aharoni" pitchFamily="2" charset="-79"/>
        </a:defRPr>
      </a:lvl2pPr>
      <a:lvl3pPr algn="l" rtl="0" eaLnBrk="1" fontAlgn="base" hangingPunct="1">
        <a:lnSpc>
          <a:spcPct val="90000"/>
        </a:lnSpc>
        <a:spcBef>
          <a:spcPct val="0"/>
        </a:spcBef>
        <a:spcAft>
          <a:spcPct val="0"/>
        </a:spcAft>
        <a:defRPr sz="4000" b="1">
          <a:solidFill>
            <a:srgbClr val="000099"/>
          </a:solidFill>
          <a:latin typeface="Arial Black" pitchFamily="34" charset="0"/>
          <a:ea typeface="Aharoni"/>
          <a:cs typeface="Aharoni" pitchFamily="2" charset="-79"/>
        </a:defRPr>
      </a:lvl3pPr>
      <a:lvl4pPr algn="l" rtl="0" eaLnBrk="1" fontAlgn="base" hangingPunct="1">
        <a:lnSpc>
          <a:spcPct val="90000"/>
        </a:lnSpc>
        <a:spcBef>
          <a:spcPct val="0"/>
        </a:spcBef>
        <a:spcAft>
          <a:spcPct val="0"/>
        </a:spcAft>
        <a:defRPr sz="4000" b="1">
          <a:solidFill>
            <a:srgbClr val="000099"/>
          </a:solidFill>
          <a:latin typeface="Arial Black" pitchFamily="34" charset="0"/>
          <a:ea typeface="Aharoni"/>
          <a:cs typeface="Aharoni" pitchFamily="2" charset="-79"/>
        </a:defRPr>
      </a:lvl4pPr>
      <a:lvl5pPr algn="l" rtl="0" eaLnBrk="1" fontAlgn="base" hangingPunct="1">
        <a:lnSpc>
          <a:spcPct val="90000"/>
        </a:lnSpc>
        <a:spcBef>
          <a:spcPct val="0"/>
        </a:spcBef>
        <a:spcAft>
          <a:spcPct val="0"/>
        </a:spcAft>
        <a:defRPr sz="4000" b="1">
          <a:solidFill>
            <a:srgbClr val="000099"/>
          </a:solidFill>
          <a:latin typeface="Arial Black" pitchFamily="34" charset="0"/>
          <a:ea typeface="Aharoni"/>
          <a:cs typeface="Aharoni" pitchFamily="2" charset="-79"/>
        </a:defRPr>
      </a:lvl5pPr>
      <a:lvl6pPr marL="457200" algn="l" rtl="0" eaLnBrk="1" fontAlgn="base" hangingPunct="1">
        <a:lnSpc>
          <a:spcPct val="90000"/>
        </a:lnSpc>
        <a:spcBef>
          <a:spcPct val="0"/>
        </a:spcBef>
        <a:spcAft>
          <a:spcPct val="0"/>
        </a:spcAft>
        <a:defRPr sz="26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1" fontAlgn="base" hangingPunct="1">
        <a:spcBef>
          <a:spcPct val="0"/>
        </a:spcBef>
        <a:spcAft>
          <a:spcPct val="40000"/>
        </a:spcAft>
        <a:buBlip>
          <a:blip r:embed="rId15"/>
        </a:buBlip>
        <a:defRPr sz="2000">
          <a:solidFill>
            <a:schemeClr val="tx1"/>
          </a:solidFill>
          <a:latin typeface="+mj-lt"/>
          <a:ea typeface="Estrangelo Edessa"/>
          <a:cs typeface="Estrangelo Edessa" pitchFamily="66" charset="0"/>
        </a:defRPr>
      </a:lvl1pPr>
      <a:lvl2pPr marL="444500" indent="-261938" algn="l" rtl="0" eaLnBrk="1" fontAlgn="base" hangingPunct="1">
        <a:spcBef>
          <a:spcPct val="0"/>
        </a:spcBef>
        <a:spcAft>
          <a:spcPct val="40000"/>
        </a:spcAft>
        <a:buBlip>
          <a:blip r:embed="rId16"/>
        </a:buBlip>
        <a:defRPr>
          <a:solidFill>
            <a:schemeClr val="tx1"/>
          </a:solidFill>
          <a:latin typeface="+mj-lt"/>
          <a:ea typeface="Estrangelo Edessa"/>
          <a:cs typeface="Estrangelo Edessa" pitchFamily="66" charset="0"/>
        </a:defRPr>
      </a:lvl2pPr>
      <a:lvl3pPr marL="720725" indent="-274638" algn="l" rtl="0" eaLnBrk="1" fontAlgn="base" hangingPunct="1">
        <a:spcBef>
          <a:spcPct val="0"/>
        </a:spcBef>
        <a:spcAft>
          <a:spcPct val="40000"/>
        </a:spcAft>
        <a:buChar char="•"/>
        <a:defRPr>
          <a:solidFill>
            <a:schemeClr val="tx1"/>
          </a:solidFill>
          <a:latin typeface="+mj-lt"/>
          <a:ea typeface="Estrangelo Edessa"/>
          <a:cs typeface="Estrangelo Edessa" pitchFamily="66" charset="0"/>
        </a:defRPr>
      </a:lvl3pPr>
      <a:lvl4pPr marL="987425" indent="-265113" algn="l" rtl="0" eaLnBrk="1" fontAlgn="base" hangingPunct="1">
        <a:spcBef>
          <a:spcPct val="0"/>
        </a:spcBef>
        <a:spcAft>
          <a:spcPct val="40000"/>
        </a:spcAft>
        <a:buChar char="–"/>
        <a:defRPr>
          <a:solidFill>
            <a:schemeClr val="tx1"/>
          </a:solidFill>
          <a:latin typeface="+mj-lt"/>
          <a:ea typeface="Estrangelo Edessa"/>
          <a:cs typeface="Estrangelo Edessa" pitchFamily="66" charset="0"/>
        </a:defRPr>
      </a:lvl4pPr>
      <a:lvl5pPr marL="1254125" indent="-265113" algn="l" rtl="0" eaLnBrk="1" fontAlgn="base" hangingPunct="1">
        <a:spcBef>
          <a:spcPct val="0"/>
        </a:spcBef>
        <a:spcAft>
          <a:spcPct val="40000"/>
        </a:spcAft>
        <a:buChar char="»"/>
        <a:defRPr>
          <a:solidFill>
            <a:schemeClr val="tx1"/>
          </a:solidFill>
          <a:latin typeface="+mj-lt"/>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Microsoft_Visio_2003-2010___1.vsd"/></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8.png"/><Relationship Id="rId5" Type="http://schemas.openxmlformats.org/officeDocument/2006/relationships/image" Target="../media/image10.emf"/><Relationship Id="rId10" Type="http://schemas.openxmlformats.org/officeDocument/2006/relationships/image" Target="../media/image17.png"/><Relationship Id="rId4" Type="http://schemas.openxmlformats.org/officeDocument/2006/relationships/oleObject" Target="../embeddings/oleObject4.bin"/><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image" Target="../media/image23.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Visio___1.vsdx"/><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0.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0.png"/><Relationship Id="rId4" Type="http://schemas.openxmlformats.org/officeDocument/2006/relationships/image" Target="../media/image35.png"/><Relationship Id="rId9" Type="http://schemas.openxmlformats.org/officeDocument/2006/relationships/image" Target="../media/image380.png"/></Relationships>
</file>

<file path=ppt/slides/_rels/slide19.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3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ctrTitle"/>
          </p:nvPr>
        </p:nvSpPr>
        <p:spPr>
          <a:xfrm>
            <a:off x="0" y="1916804"/>
            <a:ext cx="9144000" cy="1573341"/>
          </a:xfrm>
        </p:spPr>
        <p:txBody>
          <a:bodyPr/>
          <a:lstStyle/>
          <a:p>
            <a:pPr algn="ctr"/>
            <a:r>
              <a:rPr lang="zh-CN" altLang="en-US" sz="4400" dirty="0" smtClean="0">
                <a:latin typeface="黑体" panose="02010609060101010101" pitchFamily="49" charset="-122"/>
                <a:ea typeface="黑体" panose="02010609060101010101" pitchFamily="49" charset="-122"/>
              </a:rPr>
              <a:t>基于</a:t>
            </a:r>
            <a:r>
              <a:rPr lang="zh-CN" altLang="en-US" sz="4400" dirty="0">
                <a:latin typeface="黑体" panose="02010609060101010101" pitchFamily="49" charset="-122"/>
                <a:ea typeface="黑体" panose="02010609060101010101" pitchFamily="49" charset="-122"/>
              </a:rPr>
              <a:t>压缩感知</a:t>
            </a:r>
            <a:r>
              <a:rPr lang="zh-CN" altLang="en-US" sz="4400" dirty="0" smtClean="0">
                <a:latin typeface="黑体" panose="02010609060101010101" pitchFamily="49" charset="-122"/>
                <a:ea typeface="黑体" panose="02010609060101010101" pitchFamily="49" charset="-122"/>
              </a:rPr>
              <a:t>的</a:t>
            </a:r>
            <a:r>
              <a:rPr lang="en-US" altLang="zh-CN" sz="4400" dirty="0" smtClean="0">
                <a:latin typeface="黑体" panose="02010609060101010101" pitchFamily="49" charset="-122"/>
                <a:ea typeface="黑体" panose="02010609060101010101" pitchFamily="49" charset="-122"/>
              </a:rPr>
              <a:t/>
            </a:r>
            <a:br>
              <a:rPr lang="en-US" altLang="zh-CN" sz="4400" dirty="0" smtClean="0">
                <a:latin typeface="黑体" panose="02010609060101010101" pitchFamily="49" charset="-122"/>
                <a:ea typeface="黑体" panose="02010609060101010101" pitchFamily="49" charset="-122"/>
              </a:rPr>
            </a:br>
            <a:r>
              <a:rPr lang="zh-CN" altLang="en-US" sz="4400" dirty="0" smtClean="0">
                <a:latin typeface="黑体" panose="02010609060101010101" pitchFamily="49" charset="-122"/>
                <a:ea typeface="黑体" panose="02010609060101010101" pitchFamily="49" charset="-122"/>
              </a:rPr>
              <a:t>新型</a:t>
            </a:r>
            <a:r>
              <a:rPr lang="zh-CN" altLang="en-US" sz="4400" dirty="0">
                <a:latin typeface="黑体" panose="02010609060101010101" pitchFamily="49" charset="-122"/>
                <a:ea typeface="黑体" panose="02010609060101010101" pitchFamily="49" charset="-122"/>
              </a:rPr>
              <a:t>波形数字化方法</a:t>
            </a:r>
            <a:r>
              <a:rPr lang="zh-CN" altLang="en-US" sz="4400" dirty="0" smtClean="0">
                <a:latin typeface="黑体" panose="02010609060101010101" pitchFamily="49" charset="-122"/>
                <a:ea typeface="黑体" panose="02010609060101010101" pitchFamily="49" charset="-122"/>
              </a:rPr>
              <a:t>研究</a:t>
            </a:r>
          </a:p>
        </p:txBody>
      </p:sp>
      <p:sp>
        <p:nvSpPr>
          <p:cNvPr id="12292" name="副标题 2"/>
          <p:cNvSpPr>
            <a:spLocks noGrp="1"/>
          </p:cNvSpPr>
          <p:nvPr>
            <p:ph type="subTitle" idx="1"/>
          </p:nvPr>
        </p:nvSpPr>
        <p:spPr>
          <a:xfrm>
            <a:off x="1367601" y="4077084"/>
            <a:ext cx="6408798" cy="1944212"/>
          </a:xfrm>
        </p:spPr>
        <p:txBody>
          <a:bodyPr>
            <a:noAutofit/>
          </a:bodyPr>
          <a:lstStyle/>
          <a:p>
            <a:pPr algn="ctr"/>
            <a:r>
              <a:rPr lang="zh-CN" altLang="en-US" b="1" dirty="0" smtClean="0">
                <a:solidFill>
                  <a:srgbClr val="000099"/>
                </a:solidFill>
                <a:latin typeface="黑体" panose="02010609060101010101" pitchFamily="49" charset="-122"/>
                <a:ea typeface="黑体" panose="02010609060101010101" pitchFamily="49" charset="-122"/>
                <a:cs typeface="Aharoni" pitchFamily="2" charset="-79"/>
              </a:rPr>
              <a:t>黄锡汝</a:t>
            </a:r>
            <a:endParaRPr lang="en-US" altLang="zh-CN" b="1" dirty="0">
              <a:solidFill>
                <a:srgbClr val="000099"/>
              </a:solidFill>
              <a:latin typeface="黑体" panose="02010609060101010101" pitchFamily="49" charset="-122"/>
              <a:ea typeface="黑体" panose="02010609060101010101" pitchFamily="49" charset="-122"/>
              <a:cs typeface="Aharoni" pitchFamily="2" charset="-79"/>
            </a:endParaRPr>
          </a:p>
          <a:p>
            <a:pPr algn="ctr"/>
            <a:r>
              <a:rPr lang="zh-CN" altLang="en-US" b="1" dirty="0" smtClean="0">
                <a:solidFill>
                  <a:srgbClr val="000099"/>
                </a:solidFill>
                <a:latin typeface="黑体" panose="02010609060101010101" pitchFamily="49" charset="-122"/>
                <a:ea typeface="黑体" panose="02010609060101010101" pitchFamily="49" charset="-122"/>
                <a:cs typeface="Aharoni" pitchFamily="2" charset="-79"/>
              </a:rPr>
              <a:t>中国科学技术大学物理学院</a:t>
            </a:r>
            <a:endParaRPr lang="zh-CN" altLang="en-US" b="1" dirty="0">
              <a:solidFill>
                <a:srgbClr val="000099"/>
              </a:solidFill>
              <a:latin typeface="黑体" panose="02010609060101010101" pitchFamily="49" charset="-122"/>
              <a:ea typeface="黑体" panose="02010609060101010101" pitchFamily="49" charset="-122"/>
              <a:cs typeface="Aharoni" pitchFamily="2" charset="-79"/>
            </a:endParaRPr>
          </a:p>
          <a:p>
            <a:pPr algn="ctr"/>
            <a:r>
              <a:rPr lang="zh-CN" altLang="en-US" b="1" dirty="0" smtClean="0">
                <a:solidFill>
                  <a:srgbClr val="000099"/>
                </a:solidFill>
                <a:latin typeface="黑体" panose="02010609060101010101" pitchFamily="49" charset="-122"/>
                <a:ea typeface="黑体" panose="02010609060101010101" pitchFamily="49" charset="-122"/>
                <a:cs typeface="Aharoni" pitchFamily="2" charset="-79"/>
              </a:rPr>
              <a:t> 核探测与核电子学国家重点实验室</a:t>
            </a:r>
            <a:endParaRPr lang="en-US" altLang="zh-CN" b="1" dirty="0" smtClean="0">
              <a:solidFill>
                <a:srgbClr val="000099"/>
              </a:solidFill>
              <a:latin typeface="黑体" panose="02010609060101010101" pitchFamily="49" charset="-122"/>
              <a:ea typeface="黑体" panose="02010609060101010101" pitchFamily="49" charset="-122"/>
              <a:cs typeface="Aharoni" pitchFamily="2" charset="-79"/>
            </a:endParaRPr>
          </a:p>
          <a:p>
            <a:pPr algn="ctr"/>
            <a:r>
              <a:rPr lang="en-US" altLang="zh-CN" b="1" dirty="0" smtClean="0">
                <a:solidFill>
                  <a:srgbClr val="000099"/>
                </a:solidFill>
                <a:latin typeface="黑体" panose="02010609060101010101" pitchFamily="49" charset="-122"/>
                <a:ea typeface="黑体" panose="02010609060101010101" pitchFamily="49" charset="-122"/>
                <a:cs typeface="Aharoni" pitchFamily="2" charset="-79"/>
              </a:rPr>
              <a:t>2017</a:t>
            </a:r>
            <a:r>
              <a:rPr lang="zh-CN" altLang="en-US" b="1" dirty="0" smtClean="0">
                <a:solidFill>
                  <a:srgbClr val="000099"/>
                </a:solidFill>
                <a:latin typeface="黑体" panose="02010609060101010101" pitchFamily="49" charset="-122"/>
                <a:ea typeface="黑体" panose="02010609060101010101" pitchFamily="49" charset="-122"/>
                <a:cs typeface="Aharoni" pitchFamily="2" charset="-79"/>
              </a:rPr>
              <a:t>年</a:t>
            </a:r>
            <a:r>
              <a:rPr lang="en-US" altLang="zh-CN" b="1" dirty="0">
                <a:solidFill>
                  <a:srgbClr val="000099"/>
                </a:solidFill>
                <a:latin typeface="黑体" panose="02010609060101010101" pitchFamily="49" charset="-122"/>
                <a:ea typeface="黑体" panose="02010609060101010101" pitchFamily="49" charset="-122"/>
                <a:cs typeface="Aharoni" pitchFamily="2" charset="-79"/>
              </a:rPr>
              <a:t>4</a:t>
            </a:r>
            <a:r>
              <a:rPr lang="zh-CN" altLang="en-US" b="1" dirty="0" smtClean="0">
                <a:solidFill>
                  <a:srgbClr val="000099"/>
                </a:solidFill>
                <a:latin typeface="黑体" panose="02010609060101010101" pitchFamily="49" charset="-122"/>
                <a:ea typeface="黑体" panose="02010609060101010101" pitchFamily="49" charset="-122"/>
                <a:cs typeface="Aharoni" pitchFamily="2" charset="-79"/>
              </a:rPr>
              <a:t>月</a:t>
            </a:r>
            <a:r>
              <a:rPr lang="en-US" altLang="zh-CN" b="1" dirty="0" smtClean="0">
                <a:solidFill>
                  <a:srgbClr val="000099"/>
                </a:solidFill>
                <a:latin typeface="黑体" panose="02010609060101010101" pitchFamily="49" charset="-122"/>
                <a:ea typeface="黑体" panose="02010609060101010101" pitchFamily="49" charset="-122"/>
                <a:cs typeface="Aharoni" pitchFamily="2" charset="-79"/>
              </a:rPr>
              <a:t>11-12</a:t>
            </a:r>
            <a:r>
              <a:rPr lang="zh-CN" altLang="en-US" b="1" dirty="0" smtClean="0">
                <a:solidFill>
                  <a:srgbClr val="000099"/>
                </a:solidFill>
                <a:latin typeface="黑体" panose="02010609060101010101" pitchFamily="49" charset="-122"/>
                <a:ea typeface="黑体" panose="02010609060101010101" pitchFamily="49" charset="-122"/>
                <a:cs typeface="Aharoni" pitchFamily="2" charset="-79"/>
              </a:rPr>
              <a:t>日</a:t>
            </a:r>
            <a:endParaRPr lang="zh-CN" altLang="en-US" b="1" dirty="0">
              <a:solidFill>
                <a:srgbClr val="000099"/>
              </a:solidFill>
              <a:latin typeface="黑体" panose="02010609060101010101" pitchFamily="49" charset="-122"/>
              <a:ea typeface="黑体" panose="02010609060101010101" pitchFamily="49" charset="-122"/>
              <a:cs typeface="Aharoni" pitchFamily="2" charset="-79"/>
            </a:endParaRPr>
          </a:p>
        </p:txBody>
      </p:sp>
    </p:spTree>
  </p:cSld>
  <p:clrMapOvr>
    <a:masterClrMapping/>
  </p:clrMapOvr>
  <mc:AlternateContent xmlns:mc="http://schemas.openxmlformats.org/markup-compatibility/2006" xmlns:p14="http://schemas.microsoft.com/office/powerpoint/2010/main">
    <mc:Choice Requires="p14">
      <p:transition p14:dur="0" advTm="9282"/>
    </mc:Choice>
    <mc:Fallback xmlns="">
      <p:transition advTm="9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en-US" dirty="0" smtClean="0">
                <a:latin typeface="黑体" panose="02010609060101010101" pitchFamily="49" charset="-122"/>
                <a:ea typeface="黑体" panose="02010609060101010101" pitchFamily="49" charset="-122"/>
              </a:rPr>
              <a:t>报告内容</a:t>
            </a:r>
            <a:endParaRPr lang="zh-CN" altLang="en-US" dirty="0">
              <a:latin typeface="黑体" panose="02010609060101010101" pitchFamily="49" charset="-122"/>
              <a:ea typeface="黑体" panose="02010609060101010101" pitchFamily="49" charset="-122"/>
            </a:endParaRPr>
          </a:p>
        </p:txBody>
      </p:sp>
      <p:sp>
        <p:nvSpPr>
          <p:cNvPr id="12" name="内容占位符 11"/>
          <p:cNvSpPr>
            <a:spLocks noGrp="1"/>
          </p:cNvSpPr>
          <p:nvPr>
            <p:ph idx="1"/>
          </p:nvPr>
        </p:nvSpPr>
        <p:spPr>
          <a:xfrm>
            <a:off x="311944" y="1619250"/>
            <a:ext cx="8533106" cy="4313238"/>
          </a:xfrm>
        </p:spPr>
        <p:txBody>
          <a:bodyPr/>
          <a:lstStyle/>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一、研究</a:t>
            </a:r>
            <a:r>
              <a:rPr lang="zh-CN" altLang="en-US" sz="2800" b="1" dirty="0">
                <a:solidFill>
                  <a:schemeClr val="bg1">
                    <a:lumMod val="85000"/>
                  </a:schemeClr>
                </a:solidFill>
                <a:latin typeface="黑体" panose="02010609060101010101" pitchFamily="49" charset="-122"/>
                <a:ea typeface="黑体" panose="02010609060101010101" pitchFamily="49" charset="-122"/>
              </a:rPr>
              <a:t>计划要点</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二、研究</a:t>
            </a:r>
            <a:r>
              <a:rPr lang="zh-CN" altLang="en-US" sz="2800" b="1" dirty="0">
                <a:latin typeface="黑体" panose="02010609060101010101" pitchFamily="49" charset="-122"/>
                <a:ea typeface="黑体" panose="02010609060101010101" pitchFamily="49" charset="-122"/>
              </a:rPr>
              <a:t>工作的主要</a:t>
            </a:r>
            <a:r>
              <a:rPr lang="zh-CN" altLang="en-US" sz="2800" b="1" dirty="0" smtClean="0">
                <a:latin typeface="黑体" panose="02010609060101010101" pitchFamily="49" charset="-122"/>
                <a:ea typeface="黑体" panose="02010609060101010101" pitchFamily="49" charset="-122"/>
              </a:rPr>
              <a:t>进展</a:t>
            </a:r>
            <a:endParaRPr lang="en-US" altLang="zh-CN" sz="2800" b="1" dirty="0" smtClean="0">
              <a:latin typeface="黑体" panose="02010609060101010101" pitchFamily="49" charset="-122"/>
              <a:ea typeface="黑体" panose="02010609060101010101" pitchFamily="49" charset="-122"/>
            </a:endParaRPr>
          </a:p>
          <a:p>
            <a:r>
              <a:rPr lang="zh-CN" altLang="en-US" sz="2800" b="1" dirty="0">
                <a:solidFill>
                  <a:schemeClr val="bg1">
                    <a:lumMod val="85000"/>
                  </a:schemeClr>
                </a:solidFill>
                <a:latin typeface="黑体" panose="02010609060101010101" pitchFamily="49" charset="-122"/>
                <a:ea typeface="黑体" panose="02010609060101010101" pitchFamily="49" charset="-122"/>
              </a:rPr>
              <a:t>三、存在的问题及建议</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a:solidFill>
                  <a:schemeClr val="bg1">
                    <a:lumMod val="85000"/>
                  </a:schemeClr>
                </a:solidFill>
                <a:latin typeface="黑体" panose="02010609060101010101" pitchFamily="49" charset="-122"/>
                <a:ea typeface="黑体" panose="02010609060101010101" pitchFamily="49" charset="-122"/>
              </a:rPr>
              <a:t>四、总结</a:t>
            </a:r>
            <a:endParaRPr lang="en-US" altLang="zh-CN" sz="2800" b="1" dirty="0">
              <a:solidFill>
                <a:schemeClr val="bg1">
                  <a:lumMod val="8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5342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en-US" altLang="zh-CN" dirty="0" smtClean="0">
                <a:latin typeface="黑体" panose="02010609060101010101" pitchFamily="49" charset="-122"/>
                <a:ea typeface="黑体" panose="02010609060101010101" pitchFamily="49" charset="-122"/>
              </a:rPr>
              <a:t>2.1</a:t>
            </a:r>
            <a:r>
              <a:rPr lang="zh-CN" altLang="en-US" dirty="0" smtClean="0">
                <a:latin typeface="黑体" panose="02010609060101010101" pitchFamily="49" charset="-122"/>
                <a:ea typeface="黑体" panose="02010609060101010101" pitchFamily="49" charset="-122"/>
              </a:rPr>
              <a:t>、新型波形数字化方法</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95275" y="3937538"/>
            <a:ext cx="8524875" cy="1867770"/>
          </a:xfrm>
        </p:spPr>
        <p:txBody>
          <a:bodyPr/>
          <a:lstStyle/>
          <a:p>
            <a:pPr marL="540000" lvl="1">
              <a:lnSpc>
                <a:spcPct val="150000"/>
              </a:lnSpc>
            </a:pPr>
            <a:r>
              <a:rPr lang="zh-CN" altLang="zh-CN" sz="2000" b="1" dirty="0">
                <a:latin typeface="黑体" panose="02010609060101010101" pitchFamily="49" charset="-122"/>
                <a:ea typeface="黑体" panose="02010609060101010101" pitchFamily="49" charset="-122"/>
                <a:cs typeface="Times New Roman" panose="02020603050405020304" pitchFamily="18" charset="0"/>
              </a:rPr>
              <a:t>首先采用</a:t>
            </a:r>
            <a:r>
              <a:rPr lang="zh-CN" altLang="zh-CN" sz="2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随机解调器</a:t>
            </a:r>
            <a:r>
              <a:rPr lang="zh-CN" altLang="zh-CN" sz="2000" b="1" dirty="0">
                <a:latin typeface="黑体" panose="02010609060101010101" pitchFamily="49" charset="-122"/>
                <a:ea typeface="黑体" panose="02010609060101010101" pitchFamily="49" charset="-122"/>
                <a:cs typeface="Times New Roman" panose="02020603050405020304" pitchFamily="18" charset="0"/>
              </a:rPr>
              <a:t>对核脉冲信号进行压缩采样，得到数据量相对较少的测量信号</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540000" lvl="1">
              <a:lnSpc>
                <a:spcPct val="150000"/>
              </a:lnSpc>
            </a:pPr>
            <a:r>
              <a:rPr lang="zh-CN" altLang="zh-CN" sz="2000" b="1" dirty="0">
                <a:latin typeface="黑体" panose="02010609060101010101" pitchFamily="49" charset="-122"/>
                <a:ea typeface="黑体" panose="02010609060101010101" pitchFamily="49" charset="-122"/>
                <a:cs typeface="Times New Roman" panose="02020603050405020304" pitchFamily="18" charset="0"/>
              </a:rPr>
              <a:t>然后通过</a:t>
            </a:r>
            <a:r>
              <a:rPr lang="en-US" altLang="zh-CN" sz="2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NESTA</a:t>
            </a:r>
            <a:r>
              <a:rPr lang="zh-CN" altLang="zh-CN" sz="2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算法</a:t>
            </a:r>
            <a:r>
              <a:rPr lang="zh-CN" altLang="zh-CN" sz="2000" b="1" dirty="0">
                <a:latin typeface="黑体" panose="02010609060101010101" pitchFamily="49" charset="-122"/>
                <a:ea typeface="黑体" panose="02010609060101010101" pitchFamily="49" charset="-122"/>
                <a:cs typeface="Times New Roman" panose="02020603050405020304" pitchFamily="18" charset="0"/>
              </a:rPr>
              <a:t>与</a:t>
            </a:r>
            <a:r>
              <a:rPr lang="en-US" altLang="zh-CN" sz="2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Gabor</a:t>
            </a:r>
            <a:r>
              <a:rPr lang="zh-CN" altLang="zh-CN" sz="2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字典</a:t>
            </a:r>
            <a:r>
              <a:rPr lang="zh-CN" altLang="zh-CN" sz="2000" b="1" dirty="0">
                <a:latin typeface="黑体" panose="02010609060101010101" pitchFamily="49" charset="-122"/>
                <a:ea typeface="黑体" panose="02010609060101010101" pitchFamily="49" charset="-122"/>
                <a:cs typeface="Times New Roman" panose="02020603050405020304" pitchFamily="18" charset="0"/>
              </a:rPr>
              <a:t>结合重构出核脉冲信号的波形</a:t>
            </a:r>
            <a:endParaRPr lang="zh-CN" altLang="en-US"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nvPr>
        </p:nvGraphicFramePr>
        <p:xfrm>
          <a:off x="89419" y="2150575"/>
          <a:ext cx="8965162" cy="1278425"/>
        </p:xfrm>
        <a:graphic>
          <a:graphicData uri="http://schemas.openxmlformats.org/presentationml/2006/ole">
            <mc:AlternateContent xmlns:mc="http://schemas.openxmlformats.org/markup-compatibility/2006">
              <mc:Choice xmlns:v="urn:schemas-microsoft-com:vml" Requires="v">
                <p:oleObj spid="_x0000_s39987" name="Visio" r:id="rId4" imgW="5319458" imgH="754650" progId="Visio.Drawing.11">
                  <p:embed/>
                </p:oleObj>
              </mc:Choice>
              <mc:Fallback>
                <p:oleObj name="Visio" r:id="rId4" imgW="5319458" imgH="754650" progId="Visio.Drawing.11">
                  <p:embed/>
                  <p:pic>
                    <p:nvPicPr>
                      <p:cNvPr id="0" name=""/>
                      <p:cNvPicPr>
                        <a:picLocks noChangeAspect="1" noChangeArrowheads="1"/>
                      </p:cNvPicPr>
                      <p:nvPr/>
                    </p:nvPicPr>
                    <p:blipFill>
                      <a:blip r:embed="rId5"/>
                      <a:srcRect/>
                      <a:stretch>
                        <a:fillRect/>
                      </a:stretch>
                    </p:blipFill>
                    <p:spPr bwMode="auto">
                      <a:xfrm>
                        <a:off x="89419" y="2150575"/>
                        <a:ext cx="8965162" cy="1278425"/>
                      </a:xfrm>
                      <a:prstGeom prst="rect">
                        <a:avLst/>
                      </a:prstGeom>
                      <a:noFill/>
                    </p:spPr>
                  </p:pic>
                </p:oleObj>
              </mc:Fallback>
            </mc:AlternateContent>
          </a:graphicData>
        </a:graphic>
      </p:graphicFrame>
      <p:sp>
        <p:nvSpPr>
          <p:cNvPr id="10" name="内容占位符 2"/>
          <p:cNvSpPr txBox="1">
            <a:spLocks/>
          </p:cNvSpPr>
          <p:nvPr/>
        </p:nvSpPr>
        <p:spPr bwMode="auto">
          <a:xfrm>
            <a:off x="295274" y="1376734"/>
            <a:ext cx="8536781" cy="3240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zh-CN"/>
            </a:defPPr>
            <a:lvl1pPr marL="180975" indent="-180975" eaLnBrk="1" hangingPunct="1">
              <a:spcAft>
                <a:spcPct val="40000"/>
              </a:spcAft>
              <a:buBlip>
                <a:blip r:embed="rId6"/>
              </a:buBlip>
              <a:defRPr sz="2000" b="1">
                <a:latin typeface="黑体" panose="02010609060101010101" pitchFamily="49" charset="-122"/>
                <a:ea typeface="黑体" panose="02010609060101010101" pitchFamily="49" charset="-122"/>
                <a:cs typeface="Estrangelo Edessa" pitchFamily="66" charset="0"/>
              </a:defRPr>
            </a:lvl1pPr>
            <a:lvl2pPr marL="444500" indent="-261938" eaLnBrk="1" hangingPunct="1">
              <a:spcAft>
                <a:spcPct val="40000"/>
              </a:spcAft>
              <a:buBlip>
                <a:blip r:embed="rId7"/>
              </a:buBlip>
              <a:defRPr>
                <a:latin typeface="Estrangelo Edessa" pitchFamily="66" charset="0"/>
                <a:ea typeface="Estrangelo Edessa"/>
                <a:cs typeface="Estrangelo Edessa" pitchFamily="66" charset="0"/>
              </a:defRPr>
            </a:lvl2pPr>
            <a:lvl3pPr marL="720725" indent="-274638" eaLnBrk="1" hangingPunct="1">
              <a:spcAft>
                <a:spcPct val="40000"/>
              </a:spcAft>
              <a:buChar char="•"/>
              <a:defRPr>
                <a:latin typeface="Estrangelo Edessa" pitchFamily="66" charset="0"/>
                <a:ea typeface="Estrangelo Edessa"/>
                <a:cs typeface="Estrangelo Edessa" pitchFamily="66" charset="0"/>
              </a:defRPr>
            </a:lvl3pPr>
            <a:lvl4pPr marL="987425" indent="-265113" eaLnBrk="1" hangingPunct="1">
              <a:spcAft>
                <a:spcPct val="40000"/>
              </a:spcAft>
              <a:buChar char="–"/>
              <a:defRPr>
                <a:latin typeface="Estrangelo Edessa" pitchFamily="66" charset="0"/>
                <a:ea typeface="Estrangelo Edessa"/>
                <a:cs typeface="Estrangelo Edessa" pitchFamily="66" charset="0"/>
              </a:defRPr>
            </a:lvl4pPr>
            <a:lvl5pPr marL="1254125" indent="-265113" eaLnBrk="1" hangingPunct="1">
              <a:spcAft>
                <a:spcPct val="40000"/>
              </a:spcAft>
              <a:buChar char="»"/>
              <a:defRPr>
                <a:latin typeface="Estrangelo Edessa" pitchFamily="66" charset="0"/>
                <a:ea typeface="Estrangelo Edessa"/>
                <a:cs typeface="Estrangelo Edessa" pitchFamily="66" charset="0"/>
              </a:defRPr>
            </a:lvl5pPr>
            <a:lvl6pPr marL="1711325" indent="-265113" fontAlgn="base">
              <a:spcBef>
                <a:spcPct val="0"/>
              </a:spcBef>
              <a:spcAft>
                <a:spcPct val="40000"/>
              </a:spcAft>
              <a:buChar char="»"/>
              <a:defRPr>
                <a:latin typeface="+mn-lt"/>
              </a:defRPr>
            </a:lvl6pPr>
            <a:lvl7pPr marL="2168525" indent="-265113" fontAlgn="base">
              <a:spcBef>
                <a:spcPct val="0"/>
              </a:spcBef>
              <a:spcAft>
                <a:spcPct val="40000"/>
              </a:spcAft>
              <a:buChar char="»"/>
              <a:defRPr>
                <a:latin typeface="+mn-lt"/>
              </a:defRPr>
            </a:lvl7pPr>
            <a:lvl8pPr marL="2625725" indent="-265113" fontAlgn="base">
              <a:spcBef>
                <a:spcPct val="0"/>
              </a:spcBef>
              <a:spcAft>
                <a:spcPct val="40000"/>
              </a:spcAft>
              <a:buChar char="»"/>
              <a:defRPr>
                <a:latin typeface="+mn-lt"/>
              </a:defRPr>
            </a:lvl8pPr>
            <a:lvl9pPr marL="3082925" indent="-265113" fontAlgn="base">
              <a:spcBef>
                <a:spcPct val="0"/>
              </a:spcBef>
              <a:spcAft>
                <a:spcPct val="40000"/>
              </a:spcAft>
              <a:buChar char="»"/>
              <a:defRPr>
                <a:latin typeface="+mn-lt"/>
              </a:defRPr>
            </a:lvl9pPr>
          </a:lstStyle>
          <a:p>
            <a:r>
              <a:rPr lang="zh-CN" altLang="en-US" dirty="0"/>
              <a:t>新型波形数字化方法为一种</a:t>
            </a:r>
            <a:r>
              <a:rPr lang="zh-CN" altLang="zh-CN" dirty="0"/>
              <a:t>基于随机解调器的压缩采样</a:t>
            </a:r>
            <a:r>
              <a:rPr lang="zh-CN" altLang="zh-CN" dirty="0" smtClean="0"/>
              <a:t>方法</a:t>
            </a:r>
            <a:endParaRPr lang="en-US" altLang="zh-CN" dirty="0"/>
          </a:p>
        </p:txBody>
      </p:sp>
    </p:spTree>
    <p:extLst>
      <p:ext uri="{BB962C8B-B14F-4D97-AF65-F5344CB8AC3E}">
        <p14:creationId xmlns:p14="http://schemas.microsoft.com/office/powerpoint/2010/main" val="2249938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核脉冲信号的压缩采样</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95275" y="1168028"/>
            <a:ext cx="3304599" cy="1936930"/>
          </a:xfrm>
        </p:spPr>
        <p:txBody>
          <a:bodyPr/>
          <a:lstStyle/>
          <a:p>
            <a:r>
              <a:rPr lang="en-US" altLang="zh-CN" b="1" dirty="0" smtClean="0">
                <a:latin typeface="黑体" panose="02010609060101010101" pitchFamily="49" charset="-122"/>
                <a:ea typeface="黑体" panose="02010609060101010101" pitchFamily="49" charset="-122"/>
              </a:rPr>
              <a:t>4</a:t>
            </a:r>
            <a:r>
              <a:rPr lang="zh-CN" altLang="zh-CN" b="1" dirty="0">
                <a:latin typeface="黑体" panose="02010609060101010101" pitchFamily="49" charset="-122"/>
                <a:ea typeface="黑体" panose="02010609060101010101" pitchFamily="49" charset="-122"/>
              </a:rPr>
              <a:t>个部分</a:t>
            </a:r>
            <a:r>
              <a:rPr lang="zh-CN" altLang="zh-CN" b="1" dirty="0" smtClean="0">
                <a:latin typeface="黑体" panose="02010609060101010101" pitchFamily="49" charset="-122"/>
                <a:ea typeface="黑体" panose="02010609060101010101" pitchFamily="49" charset="-122"/>
              </a:rPr>
              <a:t>组成</a:t>
            </a:r>
            <a:endParaRPr lang="en-US" altLang="zh-CN" b="1" dirty="0" smtClean="0">
              <a:latin typeface="黑体" panose="02010609060101010101" pitchFamily="49" charset="-122"/>
              <a:ea typeface="黑体" panose="02010609060101010101" pitchFamily="49" charset="-122"/>
            </a:endParaRPr>
          </a:p>
          <a:p>
            <a:pPr marL="540000" lvl="1"/>
            <a:r>
              <a:rPr lang="zh-CN" altLang="zh-CN" b="1" dirty="0" smtClean="0">
                <a:latin typeface="黑体" panose="02010609060101010101" pitchFamily="49" charset="-122"/>
                <a:ea typeface="黑体" panose="02010609060101010101" pitchFamily="49" charset="-122"/>
              </a:rPr>
              <a:t>伪随机序列发生器</a:t>
            </a:r>
            <a:endParaRPr lang="en-US" altLang="zh-CN" b="1" dirty="0" smtClean="0">
              <a:latin typeface="黑体" panose="02010609060101010101" pitchFamily="49" charset="-122"/>
              <a:ea typeface="黑体" panose="02010609060101010101" pitchFamily="49" charset="-122"/>
            </a:endParaRPr>
          </a:p>
          <a:p>
            <a:pPr marL="540000" lvl="1"/>
            <a:r>
              <a:rPr lang="zh-CN" altLang="zh-CN" b="1" dirty="0" smtClean="0">
                <a:latin typeface="黑体" panose="02010609060101010101" pitchFamily="49" charset="-122"/>
                <a:ea typeface="黑体" panose="02010609060101010101" pitchFamily="49" charset="-122"/>
              </a:rPr>
              <a:t>解调器</a:t>
            </a:r>
            <a:endParaRPr lang="en-US" altLang="zh-CN" b="1" dirty="0" smtClean="0">
              <a:latin typeface="黑体" panose="02010609060101010101" pitchFamily="49" charset="-122"/>
              <a:ea typeface="黑体" panose="02010609060101010101" pitchFamily="49" charset="-122"/>
            </a:endParaRPr>
          </a:p>
          <a:p>
            <a:pPr marL="540000" lvl="1"/>
            <a:r>
              <a:rPr lang="zh-CN" altLang="zh-CN" b="1" dirty="0" smtClean="0">
                <a:latin typeface="黑体" panose="02010609060101010101" pitchFamily="49" charset="-122"/>
                <a:ea typeface="黑体" panose="02010609060101010101" pitchFamily="49" charset="-122"/>
              </a:rPr>
              <a:t>积分器</a:t>
            </a:r>
            <a:endParaRPr lang="en-US" altLang="zh-CN" b="1" dirty="0" smtClean="0">
              <a:latin typeface="黑体" panose="02010609060101010101" pitchFamily="49" charset="-122"/>
              <a:ea typeface="黑体" panose="02010609060101010101" pitchFamily="49" charset="-122"/>
            </a:endParaRPr>
          </a:p>
          <a:p>
            <a:pPr marL="540000" lvl="1"/>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低速</a:t>
            </a:r>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ADC</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nvPr>
        </p:nvGraphicFramePr>
        <p:xfrm>
          <a:off x="2951790" y="1160706"/>
          <a:ext cx="6156798" cy="1942748"/>
        </p:xfrm>
        <a:graphic>
          <a:graphicData uri="http://schemas.openxmlformats.org/presentationml/2006/ole">
            <mc:AlternateContent xmlns:mc="http://schemas.openxmlformats.org/markup-compatibility/2006">
              <mc:Choice xmlns:v="urn:schemas-microsoft-com:vml" Requires="v">
                <p:oleObj spid="_x0000_s29870" name="Visio" r:id="rId4" imgW="4098457" imgH="1301130" progId="Visio.Drawing.11">
                  <p:embed/>
                </p:oleObj>
              </mc:Choice>
              <mc:Fallback>
                <p:oleObj name="Visio" r:id="rId4" imgW="4098457" imgH="1301130" progId="Visio.Drawing.11">
                  <p:embed/>
                  <p:pic>
                    <p:nvPicPr>
                      <p:cNvPr id="0" name=""/>
                      <p:cNvPicPr>
                        <a:picLocks noChangeAspect="1" noChangeArrowheads="1"/>
                      </p:cNvPicPr>
                      <p:nvPr/>
                    </p:nvPicPr>
                    <p:blipFill>
                      <a:blip r:embed="rId5"/>
                      <a:srcRect/>
                      <a:stretch>
                        <a:fillRect/>
                      </a:stretch>
                    </p:blipFill>
                    <p:spPr bwMode="auto">
                      <a:xfrm>
                        <a:off x="2951790" y="1160706"/>
                        <a:ext cx="6156798" cy="194274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nvPr>
        </p:nvGraphicFramePr>
        <p:xfrm>
          <a:off x="5004056" y="2456874"/>
          <a:ext cx="3996518" cy="1645625"/>
        </p:xfrm>
        <a:graphic>
          <a:graphicData uri="http://schemas.openxmlformats.org/presentationml/2006/ole">
            <mc:AlternateContent xmlns:mc="http://schemas.openxmlformats.org/markup-compatibility/2006">
              <mc:Choice xmlns:v="urn:schemas-microsoft-com:vml" Requires="v">
                <p:oleObj spid="_x0000_s29871" name="Visio" r:id="rId6" imgW="3417992" imgH="1413720" progId="Visio.Drawing.11">
                  <p:embed/>
                </p:oleObj>
              </mc:Choice>
              <mc:Fallback>
                <p:oleObj name="Visio" r:id="rId6" imgW="3417992" imgH="141372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56" y="2456874"/>
                        <a:ext cx="3996518" cy="1645625"/>
                      </a:xfrm>
                      <a:prstGeom prst="rect">
                        <a:avLst/>
                      </a:prstGeom>
                      <a:noFill/>
                    </p:spPr>
                  </p:pic>
                </p:oleObj>
              </mc:Fallback>
            </mc:AlternateContent>
          </a:graphicData>
        </a:graphic>
      </p:graphicFrame>
      <p:sp>
        <p:nvSpPr>
          <p:cNvPr id="4" name="文本框 3"/>
          <p:cNvSpPr txBox="1"/>
          <p:nvPr/>
        </p:nvSpPr>
        <p:spPr>
          <a:xfrm>
            <a:off x="5112070" y="4030290"/>
            <a:ext cx="2492990" cy="369332"/>
          </a:xfrm>
          <a:prstGeom prst="rect">
            <a:avLst/>
          </a:prstGeom>
          <a:noFill/>
        </p:spPr>
        <p:txBody>
          <a:bodyPr wrap="none" rtlCol="0">
            <a:spAutoFit/>
          </a:bodyPr>
          <a:lstStyle/>
          <a:p>
            <a:r>
              <a:rPr lang="zh-CN" altLang="en-US" dirty="0" smtClean="0">
                <a:latin typeface="黑体" panose="02010609060101010101" pitchFamily="49" charset="-122"/>
                <a:ea typeface="黑体" panose="02010609060101010101" pitchFamily="49" charset="-122"/>
              </a:rPr>
              <a:t>随机解调器的原理框图</a:t>
            </a:r>
            <a:endParaRPr lang="zh-CN" altLang="en-US" dirty="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2" name="矩形 11"/>
              <p:cNvSpPr/>
              <p:nvPr/>
            </p:nvSpPr>
            <p:spPr>
              <a:xfrm>
                <a:off x="791510" y="3974552"/>
                <a:ext cx="16588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a:rPr>
                        <m:t>𝒚</m:t>
                      </m:r>
                      <m:r>
                        <a:rPr lang="en-US" altLang="zh-CN" sz="2400" i="1">
                          <a:solidFill>
                            <a:srgbClr val="FF0000"/>
                          </a:solidFill>
                          <a:latin typeface="Cambria Math"/>
                        </a:rPr>
                        <m:t>=∆</m:t>
                      </m:r>
                      <m:r>
                        <a:rPr lang="en-US" altLang="zh-CN" sz="2400" i="1">
                          <a:solidFill>
                            <a:srgbClr val="FF0000"/>
                          </a:solidFill>
                          <a:latin typeface="Cambria Math"/>
                        </a:rPr>
                        <m:t>𝑇</m:t>
                      </m:r>
                      <m:r>
                        <a:rPr lang="en-US" altLang="zh-CN" sz="2400" b="1" i="1">
                          <a:solidFill>
                            <a:srgbClr val="FF0000"/>
                          </a:solidFill>
                          <a:latin typeface="Cambria Math"/>
                        </a:rPr>
                        <m:t>𝚽</m:t>
                      </m:r>
                      <m:r>
                        <a:rPr lang="en-US" altLang="zh-CN" sz="2400" b="1" i="1">
                          <a:solidFill>
                            <a:srgbClr val="FF0000"/>
                          </a:solidFill>
                          <a:latin typeface="Cambria Math"/>
                        </a:rPr>
                        <m:t>𝒙</m:t>
                      </m:r>
                    </m:oMath>
                  </m:oMathPara>
                </a14:m>
                <a:endParaRPr lang="zh-CN" altLang="en-US" sz="2400" dirty="0">
                  <a:solidFill>
                    <a:srgbClr val="FF0000"/>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791510" y="3974552"/>
                <a:ext cx="1658852" cy="461665"/>
              </a:xfrm>
              <a:prstGeom prst="rect">
                <a:avLst/>
              </a:prstGeom>
              <a:blipFill rotWithShape="0">
                <a:blip r:embed="rId8"/>
                <a:stretch>
                  <a:fillRect b="-13158"/>
                </a:stretch>
              </a:blipFill>
            </p:spPr>
            <p:txBody>
              <a:bodyPr/>
              <a:lstStyle/>
              <a:p>
                <a:r>
                  <a:rPr lang="zh-CN" altLang="en-US">
                    <a:noFill/>
                  </a:rPr>
                  <a:t> </a:t>
                </a:r>
              </a:p>
            </p:txBody>
          </p:sp>
        </mc:Fallback>
      </mc:AlternateContent>
      <p:sp>
        <p:nvSpPr>
          <p:cNvPr id="13" name="矩形 12"/>
          <p:cNvSpPr/>
          <p:nvPr/>
        </p:nvSpPr>
        <p:spPr>
          <a:xfrm>
            <a:off x="295275" y="3537014"/>
            <a:ext cx="1915909" cy="4001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a:spcAft>
                <a:spcPct val="40000"/>
              </a:spcAft>
              <a:buBlip>
                <a:blip r:embed="rId9"/>
              </a:buBlip>
            </a:pPr>
            <a:r>
              <a:rPr lang="zh-CN" altLang="zh-CN" sz="2000" b="1" dirty="0">
                <a:latin typeface="黑体" panose="02010609060101010101" pitchFamily="49" charset="-122"/>
                <a:ea typeface="黑体" panose="02010609060101010101" pitchFamily="49" charset="-122"/>
                <a:cs typeface="Estrangelo Edessa" pitchFamily="66" charset="0"/>
              </a:rPr>
              <a:t>测量</a:t>
            </a:r>
            <a:r>
              <a:rPr lang="zh-CN" altLang="en-US" sz="2000" b="1" dirty="0" smtClean="0">
                <a:latin typeface="黑体" panose="02010609060101010101" pitchFamily="49" charset="-122"/>
                <a:ea typeface="黑体" panose="02010609060101010101" pitchFamily="49" charset="-122"/>
                <a:cs typeface="Estrangelo Edessa" pitchFamily="66" charset="0"/>
              </a:rPr>
              <a:t>方程：</a:t>
            </a:r>
            <a:endParaRPr lang="zh-CN" altLang="en-US" sz="2000" b="1" dirty="0">
              <a:latin typeface="黑体" panose="02010609060101010101" pitchFamily="49" charset="-122"/>
              <a:ea typeface="黑体" panose="02010609060101010101" pitchFamily="49" charset="-122"/>
              <a:cs typeface="Estrangelo Edessa" pitchFamily="66" charset="0"/>
            </a:endParaRPr>
          </a:p>
        </p:txBody>
      </p:sp>
      <p:pic>
        <p:nvPicPr>
          <p:cNvPr id="14"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440" y="4833182"/>
            <a:ext cx="8621474" cy="1884902"/>
          </a:xfrm>
          <a:prstGeom prst="rect">
            <a:avLst/>
          </a:prstGeom>
        </p:spPr>
      </p:pic>
      <mc:AlternateContent xmlns:mc="http://schemas.openxmlformats.org/markup-compatibility/2006" xmlns:a14="http://schemas.microsoft.com/office/drawing/2010/main">
        <mc:Choice Requires="a14">
          <p:sp>
            <p:nvSpPr>
              <p:cNvPr id="15" name="矩形 14"/>
              <p:cNvSpPr/>
              <p:nvPr/>
            </p:nvSpPr>
            <p:spPr>
              <a:xfrm>
                <a:off x="5004056" y="4401126"/>
                <a:ext cx="3643882" cy="677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i="1" smtClean="0">
                          <a:solidFill>
                            <a:schemeClr val="tx1"/>
                          </a:solidFill>
                          <a:latin typeface="Cambria Math"/>
                        </a:rPr>
                        <m:t>𝑦</m:t>
                      </m:r>
                      <m:d>
                        <m:dPr>
                          <m:begChr m:val="["/>
                          <m:endChr m:val="]"/>
                          <m:ctrlPr>
                            <a:rPr lang="zh-CN" altLang="zh-CN" sz="1600" i="1">
                              <a:solidFill>
                                <a:schemeClr val="tx1"/>
                              </a:solidFill>
                              <a:latin typeface="Cambria Math" panose="02040503050406030204" pitchFamily="18" charset="0"/>
                            </a:rPr>
                          </m:ctrlPr>
                        </m:dPr>
                        <m:e>
                          <m:r>
                            <a:rPr lang="en-US" altLang="zh-CN" sz="1600" i="1">
                              <a:solidFill>
                                <a:schemeClr val="tx1"/>
                              </a:solidFill>
                              <a:latin typeface="Cambria Math"/>
                            </a:rPr>
                            <m:t>𝑚</m:t>
                          </m:r>
                        </m:e>
                      </m:d>
                      <m:r>
                        <a:rPr lang="en-US" altLang="zh-CN" sz="1600" i="1">
                          <a:solidFill>
                            <a:schemeClr val="tx1"/>
                          </a:solidFill>
                          <a:latin typeface="Cambria Math"/>
                        </a:rPr>
                        <m:t>=</m:t>
                      </m:r>
                      <m:nary>
                        <m:naryPr>
                          <m:limLoc m:val="subSup"/>
                          <m:ctrlPr>
                            <a:rPr lang="zh-CN" altLang="zh-CN" sz="1600" i="1">
                              <a:solidFill>
                                <a:schemeClr val="tx1"/>
                              </a:solidFill>
                              <a:latin typeface="Cambria Math" panose="02040503050406030204" pitchFamily="18" charset="0"/>
                            </a:rPr>
                          </m:ctrlPr>
                        </m:naryPr>
                        <m:sub>
                          <m:r>
                            <a:rPr lang="en-US" altLang="zh-CN" sz="1600" i="1">
                              <a:solidFill>
                                <a:schemeClr val="tx1"/>
                              </a:solidFill>
                              <a:latin typeface="Cambria Math"/>
                            </a:rPr>
                            <m:t>(</m:t>
                          </m:r>
                          <m:r>
                            <a:rPr lang="en-US" altLang="zh-CN" sz="1600" i="1">
                              <a:solidFill>
                                <a:schemeClr val="tx1"/>
                              </a:solidFill>
                              <a:latin typeface="Cambria Math"/>
                            </a:rPr>
                            <m:t>𝑚</m:t>
                          </m:r>
                          <m:r>
                            <a:rPr lang="en-US" altLang="zh-CN" sz="1600" i="1">
                              <a:solidFill>
                                <a:schemeClr val="tx1"/>
                              </a:solidFill>
                              <a:latin typeface="Cambria Math"/>
                            </a:rPr>
                            <m:t>−1)</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a:rPr>
                                <m:t>𝑇</m:t>
                              </m:r>
                            </m:e>
                            <m:sub>
                              <m:r>
                                <a:rPr lang="en-US" altLang="zh-CN" sz="1600" i="1">
                                  <a:solidFill>
                                    <a:schemeClr val="tx1"/>
                                  </a:solidFill>
                                  <a:latin typeface="Cambria Math"/>
                                </a:rPr>
                                <m:t>𝑐</m:t>
                              </m:r>
                            </m:sub>
                          </m:sSub>
                        </m:sub>
                        <m:sup>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a:rPr>
                                <m:t>𝑚𝑇</m:t>
                              </m:r>
                            </m:e>
                            <m:sub>
                              <m:r>
                                <a:rPr lang="en-US" altLang="zh-CN" sz="1600" i="1">
                                  <a:solidFill>
                                    <a:schemeClr val="tx1"/>
                                  </a:solidFill>
                                  <a:latin typeface="Cambria Math"/>
                                </a:rPr>
                                <m:t>𝑐</m:t>
                              </m:r>
                            </m:sub>
                          </m:sSub>
                        </m:sup>
                        <m:e>
                          <m:r>
                            <a:rPr lang="en-US" altLang="zh-CN" sz="1600" i="1">
                              <a:solidFill>
                                <a:schemeClr val="tx1"/>
                              </a:solidFill>
                              <a:latin typeface="Cambria Math"/>
                            </a:rPr>
                            <m:t>𝑥</m:t>
                          </m:r>
                          <m:r>
                            <a:rPr lang="en-US" altLang="zh-CN" sz="1600" i="1">
                              <a:solidFill>
                                <a:schemeClr val="tx1"/>
                              </a:solidFill>
                              <a:latin typeface="Cambria Math"/>
                            </a:rPr>
                            <m:t>(</m:t>
                          </m:r>
                          <m:r>
                            <a:rPr lang="en-US" altLang="zh-CN" sz="1600" i="1">
                              <a:solidFill>
                                <a:schemeClr val="tx1"/>
                              </a:solidFill>
                              <a:latin typeface="Cambria Math"/>
                            </a:rPr>
                            <m:t>𝑡</m:t>
                          </m:r>
                          <m:r>
                            <a:rPr lang="en-US" altLang="zh-CN" sz="1600" i="1">
                              <a:solidFill>
                                <a:schemeClr val="tx1"/>
                              </a:solidFill>
                              <a:latin typeface="Cambria Math"/>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a:rPr>
                                <m:t>𝑝</m:t>
                              </m:r>
                            </m:e>
                            <m:sub>
                              <m:r>
                                <a:rPr lang="en-US" altLang="zh-CN" sz="1600" i="1">
                                  <a:solidFill>
                                    <a:schemeClr val="tx1"/>
                                  </a:solidFill>
                                  <a:latin typeface="Cambria Math"/>
                                </a:rPr>
                                <m:t>𝑐</m:t>
                              </m:r>
                            </m:sub>
                          </m:sSub>
                          <m:r>
                            <a:rPr lang="en-US" altLang="zh-CN" sz="1600" i="1">
                              <a:solidFill>
                                <a:schemeClr val="tx1"/>
                              </a:solidFill>
                              <a:latin typeface="Cambria Math"/>
                            </a:rPr>
                            <m:t>(</m:t>
                          </m:r>
                          <m:r>
                            <a:rPr lang="en-US" altLang="zh-CN" sz="1600" i="1">
                              <a:solidFill>
                                <a:schemeClr val="tx1"/>
                              </a:solidFill>
                              <a:latin typeface="Cambria Math"/>
                            </a:rPr>
                            <m:t>𝑡</m:t>
                          </m:r>
                          <m:r>
                            <a:rPr lang="en-US" altLang="zh-CN" sz="1600" i="1">
                              <a:solidFill>
                                <a:schemeClr val="tx1"/>
                              </a:solidFill>
                              <a:latin typeface="Cambria Math"/>
                            </a:rPr>
                            <m:t>)</m:t>
                          </m:r>
                          <m:r>
                            <a:rPr lang="en-US" altLang="zh-CN" sz="1600" i="1">
                              <a:solidFill>
                                <a:schemeClr val="tx1"/>
                              </a:solidFill>
                              <a:latin typeface="Cambria Math"/>
                            </a:rPr>
                            <m:t>h</m:t>
                          </m:r>
                          <m:r>
                            <a:rPr lang="en-US" altLang="zh-CN" sz="1600" i="1">
                              <a:solidFill>
                                <a:schemeClr val="tx1"/>
                              </a:solidFill>
                              <a:latin typeface="Cambria Math"/>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a:rPr>
                                <m:t>𝑚𝑇</m:t>
                              </m:r>
                            </m:e>
                            <m:sub>
                              <m:r>
                                <a:rPr lang="en-US" altLang="zh-CN" sz="1600" i="1">
                                  <a:solidFill>
                                    <a:schemeClr val="tx1"/>
                                  </a:solidFill>
                                  <a:latin typeface="Cambria Math"/>
                                </a:rPr>
                                <m:t>𝑐</m:t>
                              </m:r>
                            </m:sub>
                          </m:sSub>
                          <m:r>
                            <a:rPr lang="en-US" altLang="zh-CN" sz="1600" i="1">
                              <a:solidFill>
                                <a:schemeClr val="tx1"/>
                              </a:solidFill>
                              <a:latin typeface="Cambria Math"/>
                            </a:rPr>
                            <m:t>−</m:t>
                          </m:r>
                          <m:r>
                            <a:rPr lang="en-US" altLang="zh-CN" sz="1600" i="1">
                              <a:solidFill>
                                <a:schemeClr val="tx1"/>
                              </a:solidFill>
                              <a:latin typeface="Cambria Math"/>
                            </a:rPr>
                            <m:t>𝑡</m:t>
                          </m:r>
                          <m:r>
                            <a:rPr lang="en-US" altLang="zh-CN" sz="1600" i="1">
                              <a:solidFill>
                                <a:schemeClr val="tx1"/>
                              </a:solidFill>
                              <a:latin typeface="Cambria Math"/>
                            </a:rPr>
                            <m:t>)</m:t>
                          </m:r>
                          <m:r>
                            <a:rPr lang="en-US" altLang="zh-CN" sz="1600" i="1">
                              <a:solidFill>
                                <a:schemeClr val="tx1"/>
                              </a:solidFill>
                              <a:latin typeface="Cambria Math"/>
                            </a:rPr>
                            <m:t>𝑑𝑡</m:t>
                          </m:r>
                        </m:e>
                      </m:nary>
                    </m:oMath>
                  </m:oMathPara>
                </a14:m>
                <a:endParaRPr lang="zh-CN" altLang="en-US" sz="1600" dirty="0">
                  <a:solidFill>
                    <a:schemeClr val="tx1"/>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5004056" y="4401126"/>
                <a:ext cx="3643882" cy="677621"/>
              </a:xfrm>
              <a:prstGeom prst="rect">
                <a:avLst/>
              </a:prstGeom>
              <a:blipFill rotWithShape="0">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69066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zh-CN" dirty="0" smtClean="0">
                <a:latin typeface="黑体" panose="02010609060101010101" pitchFamily="49" charset="-122"/>
                <a:ea typeface="黑体" panose="02010609060101010101" pitchFamily="49" charset="-122"/>
              </a:rPr>
              <a:t>核</a:t>
            </a:r>
            <a:r>
              <a:rPr lang="zh-CN" altLang="en-US" dirty="0" smtClean="0">
                <a:latin typeface="黑体" panose="02010609060101010101" pitchFamily="49" charset="-122"/>
                <a:ea typeface="黑体" panose="02010609060101010101" pitchFamily="49" charset="-122"/>
              </a:rPr>
              <a:t>脉冲</a:t>
            </a:r>
            <a:r>
              <a:rPr lang="zh-CN" altLang="zh-CN" dirty="0" smtClean="0">
                <a:latin typeface="黑体" panose="02010609060101010101" pitchFamily="49" charset="-122"/>
                <a:ea typeface="黑体" panose="02010609060101010101" pitchFamily="49" charset="-122"/>
              </a:rPr>
              <a:t>信号</a:t>
            </a:r>
            <a:r>
              <a:rPr lang="zh-CN" altLang="zh-CN" dirty="0">
                <a:latin typeface="黑体" panose="02010609060101010101" pitchFamily="49" charset="-122"/>
                <a:ea typeface="黑体" panose="02010609060101010101" pitchFamily="49" charset="-122"/>
              </a:rPr>
              <a:t>的</a:t>
            </a:r>
            <a:r>
              <a:rPr lang="zh-CN" altLang="zh-CN" dirty="0" smtClean="0">
                <a:latin typeface="黑体" panose="02010609060101010101" pitchFamily="49" charset="-122"/>
                <a:ea typeface="黑体" panose="02010609060101010101" pitchFamily="49" charset="-122"/>
              </a:rPr>
              <a:t>稀疏</a:t>
            </a:r>
            <a:r>
              <a:rPr lang="zh-CN" altLang="en-US" dirty="0">
                <a:latin typeface="黑体" panose="02010609060101010101" pitchFamily="49" charset="-122"/>
                <a:ea typeface="黑体" panose="02010609060101010101" pitchFamily="49" charset="-122"/>
              </a:rPr>
              <a:t>表示</a:t>
            </a:r>
          </a:p>
        </p:txBody>
      </p:sp>
      <p:sp>
        <p:nvSpPr>
          <p:cNvPr id="3" name="内容占位符 2"/>
          <p:cNvSpPr>
            <a:spLocks noGrp="1"/>
          </p:cNvSpPr>
          <p:nvPr>
            <p:ph idx="1"/>
          </p:nvPr>
        </p:nvSpPr>
        <p:spPr>
          <a:xfrm>
            <a:off x="295275" y="1160706"/>
            <a:ext cx="8524875" cy="4860630"/>
          </a:xfrm>
        </p:spPr>
        <p:txBody>
          <a:bodyPr/>
          <a:lstStyle/>
          <a:p>
            <a:r>
              <a:rPr lang="zh-CN" altLang="en-US" b="1" dirty="0" smtClean="0">
                <a:solidFill>
                  <a:srgbClr val="FF0000"/>
                </a:solidFill>
                <a:latin typeface="黑体" panose="02010609060101010101" pitchFamily="49" charset="-122"/>
                <a:ea typeface="黑体" panose="02010609060101010101" pitchFamily="49" charset="-122"/>
              </a:rPr>
              <a:t>利用</a:t>
            </a:r>
            <a:r>
              <a:rPr lang="en-US" altLang="zh-CN" b="1" dirty="0" smtClean="0">
                <a:solidFill>
                  <a:srgbClr val="FF0000"/>
                </a:solidFill>
                <a:latin typeface="黑体" panose="02010609060101010101" pitchFamily="49" charset="-122"/>
                <a:ea typeface="黑体" panose="02010609060101010101" pitchFamily="49" charset="-122"/>
              </a:rPr>
              <a:t>Gabor</a:t>
            </a:r>
            <a:r>
              <a:rPr lang="zh-CN" altLang="en-US" b="1" dirty="0" smtClean="0">
                <a:solidFill>
                  <a:srgbClr val="FF0000"/>
                </a:solidFill>
                <a:latin typeface="黑体" panose="02010609060101010101" pitchFamily="49" charset="-122"/>
                <a:ea typeface="黑体" panose="02010609060101010101" pitchFamily="49" charset="-122"/>
              </a:rPr>
              <a:t>字典来</a:t>
            </a:r>
            <a:r>
              <a:rPr lang="zh-CN" altLang="en-US" b="1" dirty="0">
                <a:solidFill>
                  <a:srgbClr val="FF0000"/>
                </a:solidFill>
                <a:latin typeface="黑体" panose="02010609060101010101" pitchFamily="49" charset="-122"/>
                <a:ea typeface="黑体" panose="02010609060101010101" pitchFamily="49" charset="-122"/>
              </a:rPr>
              <a:t>稀疏表示</a:t>
            </a:r>
            <a:r>
              <a:rPr lang="zh-CN" altLang="en-US" b="1" dirty="0" smtClean="0">
                <a:solidFill>
                  <a:srgbClr val="FF0000"/>
                </a:solidFill>
                <a:latin typeface="黑体" panose="02010609060101010101" pitchFamily="49" charset="-122"/>
                <a:ea typeface="黑体" panose="02010609060101010101" pitchFamily="49" charset="-122"/>
              </a:rPr>
              <a:t>核脉冲信号</a:t>
            </a:r>
            <a:endParaRPr lang="en-US" altLang="zh-CN" b="1" dirty="0" smtClean="0">
              <a:latin typeface="黑体" panose="02010609060101010101" pitchFamily="49" charset="-122"/>
              <a:ea typeface="黑体" panose="02010609060101010101" pitchFamily="49" charset="-122"/>
            </a:endParaRPr>
          </a:p>
          <a:p>
            <a:pPr lvl="1"/>
            <a:r>
              <a:rPr lang="zh-CN" altLang="en-US" b="1" dirty="0" smtClean="0">
                <a:latin typeface="黑体" panose="02010609060101010101" pitchFamily="49" charset="-122"/>
                <a:ea typeface="黑体" panose="02010609060101010101" pitchFamily="49" charset="-122"/>
              </a:rPr>
              <a:t>研究表明：</a:t>
            </a:r>
            <a:r>
              <a:rPr lang="zh-CN" altLang="zh-CN" b="1" dirty="0">
                <a:latin typeface="黑体" panose="02010609060101010101" pitchFamily="49" charset="-122"/>
                <a:ea typeface="黑体" panose="02010609060101010101" pitchFamily="49" charset="-122"/>
              </a:rPr>
              <a:t>对于短时间脉冲信号的稀疏表示，采用</a:t>
            </a:r>
            <a:r>
              <a:rPr lang="en-US" altLang="zh-CN" b="1" dirty="0" smtClean="0">
                <a:latin typeface="黑体" panose="02010609060101010101" pitchFamily="49" charset="-122"/>
                <a:ea typeface="黑体" panose="02010609060101010101" pitchFamily="49" charset="-122"/>
              </a:rPr>
              <a:t>Gabor</a:t>
            </a:r>
            <a:r>
              <a:rPr lang="zh-CN" altLang="en-US" b="1" dirty="0" smtClean="0">
                <a:latin typeface="黑体" panose="02010609060101010101" pitchFamily="49" charset="-122"/>
                <a:ea typeface="黑体" panose="02010609060101010101" pitchFamily="49" charset="-122"/>
              </a:rPr>
              <a:t>字典</a:t>
            </a:r>
            <a:r>
              <a:rPr lang="zh-CN" altLang="zh-CN" b="1" dirty="0" smtClean="0">
                <a:latin typeface="黑体" panose="02010609060101010101" pitchFamily="49" charset="-122"/>
                <a:ea typeface="黑体" panose="02010609060101010101" pitchFamily="49" charset="-122"/>
              </a:rPr>
              <a:t>是</a:t>
            </a:r>
            <a:r>
              <a:rPr lang="zh-CN" altLang="zh-CN" b="1" dirty="0">
                <a:latin typeface="黑体" panose="02010609060101010101" pitchFamily="49" charset="-122"/>
                <a:ea typeface="黑体" panose="02010609060101010101" pitchFamily="49" charset="-122"/>
              </a:rPr>
              <a:t>合适的</a:t>
            </a:r>
            <a:endParaRPr lang="en-US" altLang="zh-CN" b="1" dirty="0" smtClean="0">
              <a:solidFill>
                <a:srgbClr val="FF0000"/>
              </a:solidFill>
              <a:latin typeface="黑体" panose="02010609060101010101" pitchFamily="49" charset="-122"/>
              <a:ea typeface="黑体" panose="02010609060101010101" pitchFamily="49" charset="-122"/>
            </a:endParaRPr>
          </a:p>
          <a:p>
            <a:pPr lvl="1"/>
            <a:endParaRPr lang="en-US" altLang="zh-CN" b="1" dirty="0">
              <a:solidFill>
                <a:srgbClr val="FF0000"/>
              </a:solidFill>
              <a:latin typeface="黑体" panose="02010609060101010101" pitchFamily="49" charset="-122"/>
              <a:ea typeface="黑体" panose="02010609060101010101" pitchFamily="49" charset="-122"/>
            </a:endParaRPr>
          </a:p>
          <a:p>
            <a:r>
              <a:rPr lang="zh-CN" altLang="en-US" b="1" dirty="0" smtClean="0">
                <a:latin typeface="黑体" panose="02010609060101010101" pitchFamily="49" charset="-122"/>
                <a:ea typeface="黑体" panose="02010609060101010101" pitchFamily="49" charset="-122"/>
              </a:rPr>
              <a:t>连续信号的</a:t>
            </a:r>
            <a:r>
              <a:rPr lang="en-US" altLang="zh-CN" b="1" dirty="0" smtClean="0">
                <a:latin typeface="黑体" panose="02010609060101010101" pitchFamily="49" charset="-122"/>
                <a:ea typeface="黑体" panose="02010609060101010101" pitchFamily="49" charset="-122"/>
              </a:rPr>
              <a:t>Gabor</a:t>
            </a:r>
            <a:r>
              <a:rPr lang="zh-CN" altLang="en-US" b="1" dirty="0" smtClean="0">
                <a:latin typeface="黑体" panose="02010609060101010101" pitchFamily="49" charset="-122"/>
                <a:ea typeface="黑体" panose="02010609060101010101" pitchFamily="49" charset="-122"/>
              </a:rPr>
              <a:t>展开</a:t>
            </a:r>
            <a:endParaRPr lang="en-US" altLang="zh-CN" b="1" dirty="0">
              <a:latin typeface="黑体" panose="02010609060101010101" pitchFamily="49" charset="-122"/>
              <a:ea typeface="黑体" panose="02010609060101010101" pitchFamily="49" charset="-122"/>
            </a:endParaRPr>
          </a:p>
          <a:p>
            <a:pPr lvl="1"/>
            <a:endParaRPr lang="en-US" altLang="zh-CN" b="1" dirty="0" smtClean="0">
              <a:latin typeface="黑体" panose="02010609060101010101" pitchFamily="49" charset="-122"/>
              <a:ea typeface="黑体" panose="02010609060101010101" pitchFamily="49" charset="-122"/>
            </a:endParaRPr>
          </a:p>
          <a:p>
            <a:pPr lvl="1"/>
            <a:endParaRPr lang="en-US" altLang="zh-CN" b="1" dirty="0" smtClean="0">
              <a:latin typeface="黑体" panose="02010609060101010101" pitchFamily="49" charset="-122"/>
              <a:ea typeface="黑体" panose="02010609060101010101" pitchFamily="49" charset="-122"/>
            </a:endParaRPr>
          </a:p>
          <a:p>
            <a:r>
              <a:rPr lang="zh-CN" altLang="en-US" b="1" dirty="0" smtClean="0">
                <a:latin typeface="黑体" panose="02010609060101010101" pitchFamily="49" charset="-122"/>
                <a:ea typeface="黑体" panose="02010609060101010101" pitchFamily="49" charset="-122"/>
              </a:rPr>
              <a:t>离散信号</a:t>
            </a:r>
            <a:r>
              <a:rPr lang="zh-CN" altLang="en-US" b="1" dirty="0">
                <a:latin typeface="黑体" panose="02010609060101010101" pitchFamily="49" charset="-122"/>
                <a:ea typeface="黑体" panose="02010609060101010101" pitchFamily="49" charset="-122"/>
              </a:rPr>
              <a:t>的</a:t>
            </a:r>
            <a:r>
              <a:rPr lang="en-US" altLang="zh-CN" b="1" dirty="0" smtClean="0">
                <a:latin typeface="黑体" panose="02010609060101010101" pitchFamily="49" charset="-122"/>
                <a:ea typeface="黑体" panose="02010609060101010101" pitchFamily="49" charset="-122"/>
              </a:rPr>
              <a:t>Gabor</a:t>
            </a:r>
            <a:r>
              <a:rPr lang="zh-CN" altLang="en-US" b="1" dirty="0" smtClean="0">
                <a:latin typeface="黑体" panose="02010609060101010101" pitchFamily="49" charset="-122"/>
                <a:ea typeface="黑体" panose="02010609060101010101" pitchFamily="49" charset="-122"/>
              </a:rPr>
              <a:t>展开</a:t>
            </a:r>
            <a:endParaRPr lang="en-US" altLang="zh-CN" b="1" dirty="0">
              <a:latin typeface="黑体" panose="02010609060101010101" pitchFamily="49" charset="-122"/>
              <a:ea typeface="黑体" panose="02010609060101010101" pitchFamily="49" charset="-122"/>
            </a:endParaRPr>
          </a:p>
          <a:p>
            <a:endParaRPr lang="en-US" altLang="zh-CN" b="1" dirty="0" smtClean="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7" name="矩形 6"/>
              <p:cNvSpPr/>
              <p:nvPr/>
            </p:nvSpPr>
            <p:spPr>
              <a:xfrm>
                <a:off x="3491860" y="2147195"/>
                <a:ext cx="4704814" cy="95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mtClean="0">
                          <a:solidFill>
                            <a:schemeClr val="tx1"/>
                          </a:solidFill>
                          <a:latin typeface="Cambria Math"/>
                        </a:rPr>
                        <m:t>𝑥</m:t>
                      </m:r>
                      <m:d>
                        <m:dPr>
                          <m:ctrlPr>
                            <a:rPr lang="zh-CN" altLang="zh-CN" sz="2000" i="1">
                              <a:solidFill>
                                <a:schemeClr val="tx1"/>
                              </a:solidFill>
                              <a:latin typeface="Cambria Math" panose="02040503050406030204" pitchFamily="18" charset="0"/>
                            </a:rPr>
                          </m:ctrlPr>
                        </m:dPr>
                        <m:e>
                          <m:r>
                            <a:rPr lang="en-US" altLang="zh-CN" sz="2000" i="1">
                              <a:solidFill>
                                <a:schemeClr val="tx1"/>
                              </a:solidFill>
                              <a:latin typeface="Cambria Math"/>
                            </a:rPr>
                            <m:t>𝑡</m:t>
                          </m:r>
                        </m:e>
                      </m:d>
                      <m:r>
                        <a:rPr lang="en-US" altLang="zh-CN" sz="2000" i="1">
                          <a:solidFill>
                            <a:schemeClr val="tx1"/>
                          </a:solidFill>
                          <a:latin typeface="Cambria Math"/>
                        </a:rPr>
                        <m:t>=</m:t>
                      </m:r>
                      <m:nary>
                        <m:naryPr>
                          <m:chr m:val="∑"/>
                          <m:limLoc m:val="undOvr"/>
                          <m:ctrlPr>
                            <a:rPr lang="zh-CN" altLang="zh-CN" sz="2000" i="1">
                              <a:solidFill>
                                <a:schemeClr val="tx1"/>
                              </a:solidFill>
                              <a:latin typeface="Cambria Math" panose="02040503050406030204" pitchFamily="18" charset="0"/>
                            </a:rPr>
                          </m:ctrlPr>
                        </m:naryPr>
                        <m:sub>
                          <m:r>
                            <a:rPr lang="en-US" altLang="zh-CN" sz="2000" i="1">
                              <a:solidFill>
                                <a:schemeClr val="tx1"/>
                              </a:solidFill>
                              <a:latin typeface="Cambria Math"/>
                            </a:rPr>
                            <m:t>𝑚</m:t>
                          </m:r>
                          <m:r>
                            <a:rPr lang="en-US" altLang="zh-CN" sz="2000">
                              <a:solidFill>
                                <a:schemeClr val="tx1"/>
                              </a:solidFill>
                              <a:latin typeface="Cambria Math"/>
                            </a:rPr>
                            <m:t>=</m:t>
                          </m:r>
                          <m:r>
                            <a:rPr lang="en-US" altLang="zh-CN" sz="2000" b="0" i="1" smtClean="0">
                              <a:solidFill>
                                <a:schemeClr val="tx1"/>
                              </a:solidFill>
                              <a:latin typeface="Cambria Math"/>
                            </a:rPr>
                            <m:t>−</m:t>
                          </m:r>
                          <m:r>
                            <a:rPr lang="en-US" altLang="zh-CN" sz="2000" b="0" i="1" smtClean="0">
                              <a:solidFill>
                                <a:schemeClr val="tx1"/>
                              </a:solidFill>
                              <a:latin typeface="Cambria Math"/>
                              <a:ea typeface="Cambria Math"/>
                            </a:rPr>
                            <m:t>∞</m:t>
                          </m:r>
                        </m:sub>
                        <m:sup>
                          <m:r>
                            <a:rPr lang="zh-CN" altLang="en-US" sz="2000" i="1" smtClean="0">
                              <a:solidFill>
                                <a:schemeClr val="tx1"/>
                              </a:solidFill>
                              <a:latin typeface="Cambria Math"/>
                            </a:rPr>
                            <m:t>∞</m:t>
                          </m:r>
                        </m:sup>
                        <m:e>
                          <m:nary>
                            <m:naryPr>
                              <m:chr m:val="∑"/>
                              <m:limLoc m:val="undOvr"/>
                              <m:ctrlPr>
                                <a:rPr lang="zh-CN" altLang="zh-CN" sz="2000" i="1">
                                  <a:solidFill>
                                    <a:schemeClr val="tx1"/>
                                  </a:solidFill>
                                  <a:latin typeface="Cambria Math" panose="02040503050406030204" pitchFamily="18" charset="0"/>
                                </a:rPr>
                              </m:ctrlPr>
                            </m:naryPr>
                            <m:sub>
                              <m:r>
                                <a:rPr lang="en-US" altLang="zh-CN" sz="2000" i="1">
                                  <a:solidFill>
                                    <a:schemeClr val="tx1"/>
                                  </a:solidFill>
                                  <a:latin typeface="Cambria Math"/>
                                </a:rPr>
                                <m:t>𝑛</m:t>
                              </m:r>
                              <m:r>
                                <a:rPr lang="en-US" altLang="zh-CN" sz="2000">
                                  <a:solidFill>
                                    <a:schemeClr val="tx1"/>
                                  </a:solidFill>
                                  <a:latin typeface="Cambria Math"/>
                                </a:rPr>
                                <m:t>=</m:t>
                              </m:r>
                              <m:r>
                                <a:rPr lang="en-US" altLang="zh-CN" sz="2000" b="0" i="1" smtClean="0">
                                  <a:solidFill>
                                    <a:schemeClr val="tx1"/>
                                  </a:solidFill>
                                  <a:latin typeface="Cambria Math"/>
                                </a:rPr>
                                <m:t>−</m:t>
                              </m:r>
                              <m:r>
                                <a:rPr lang="en-US" altLang="zh-CN" sz="2000" b="0" i="1" smtClean="0">
                                  <a:solidFill>
                                    <a:schemeClr val="tx1"/>
                                  </a:solidFill>
                                  <a:latin typeface="Cambria Math"/>
                                  <a:ea typeface="Cambria Math"/>
                                </a:rPr>
                                <m:t>∞</m:t>
                              </m:r>
                            </m:sub>
                            <m:sup>
                              <m:r>
                                <a:rPr lang="zh-CN" altLang="en-US" sz="2000" i="1" smtClean="0">
                                  <a:solidFill>
                                    <a:schemeClr val="tx1"/>
                                  </a:solidFill>
                                  <a:latin typeface="Cambria Math"/>
                                </a:rPr>
                                <m:t>∞</m:t>
                              </m:r>
                            </m:sup>
                            <m:e>
                              <m:sSub>
                                <m:sSubPr>
                                  <m:ctrlPr>
                                    <a:rPr lang="zh-CN" altLang="zh-CN" sz="2000" i="1">
                                      <a:solidFill>
                                        <a:schemeClr val="tx1"/>
                                      </a:solidFill>
                                      <a:latin typeface="Cambria Math" panose="02040503050406030204" pitchFamily="18" charset="0"/>
                                    </a:rPr>
                                  </m:ctrlPr>
                                </m:sSubPr>
                                <m:e>
                                  <m:r>
                                    <a:rPr lang="en-US" altLang="zh-CN" sz="2000" i="1">
                                      <a:solidFill>
                                        <a:schemeClr val="tx1"/>
                                      </a:solidFill>
                                      <a:latin typeface="Cambria Math"/>
                                    </a:rPr>
                                    <m:t>𝑧</m:t>
                                  </m:r>
                                </m:e>
                                <m:sub>
                                  <m:r>
                                    <a:rPr lang="en-US" altLang="zh-CN" sz="2000" i="1">
                                      <a:solidFill>
                                        <a:schemeClr val="tx1"/>
                                      </a:solidFill>
                                      <a:latin typeface="Cambria Math"/>
                                    </a:rPr>
                                    <m:t>𝑚𝑛</m:t>
                                  </m:r>
                                </m:sub>
                              </m:sSub>
                            </m:e>
                          </m:nary>
                        </m:e>
                      </m:nary>
                      <m:r>
                        <a:rPr lang="en-US" altLang="zh-CN" sz="2000" b="0" i="1" smtClean="0">
                          <a:solidFill>
                            <a:schemeClr val="tx1"/>
                          </a:solidFill>
                          <a:latin typeface="Cambria Math"/>
                        </a:rPr>
                        <m:t>𝑔</m:t>
                      </m:r>
                      <m:r>
                        <a:rPr lang="en-US" altLang="zh-CN" sz="2000" i="1">
                          <a:solidFill>
                            <a:schemeClr val="tx1"/>
                          </a:solidFill>
                          <a:latin typeface="Cambria Math"/>
                        </a:rPr>
                        <m:t>(</m:t>
                      </m:r>
                      <m:r>
                        <a:rPr lang="en-US" altLang="zh-CN" sz="2000" i="1">
                          <a:solidFill>
                            <a:schemeClr val="tx1"/>
                          </a:solidFill>
                          <a:latin typeface="Cambria Math"/>
                        </a:rPr>
                        <m:t>𝑡</m:t>
                      </m:r>
                      <m:r>
                        <a:rPr lang="en-US" altLang="zh-CN" sz="2000" i="1">
                          <a:solidFill>
                            <a:schemeClr val="tx1"/>
                          </a:solidFill>
                          <a:latin typeface="Cambria Math"/>
                        </a:rPr>
                        <m:t>−</m:t>
                      </m:r>
                      <m:r>
                        <a:rPr lang="en-US" altLang="zh-CN" sz="2000" i="1">
                          <a:solidFill>
                            <a:schemeClr val="tx1"/>
                          </a:solidFill>
                          <a:latin typeface="Cambria Math"/>
                        </a:rPr>
                        <m:t>𝑚𝑎</m:t>
                      </m:r>
                      <m:r>
                        <a:rPr lang="en-US" altLang="zh-CN" sz="2000" i="1">
                          <a:solidFill>
                            <a:schemeClr val="tx1"/>
                          </a:solidFill>
                          <a:latin typeface="Cambria Math"/>
                        </a:rPr>
                        <m:t>)</m:t>
                      </m:r>
                      <m:sSup>
                        <m:sSupPr>
                          <m:ctrlPr>
                            <a:rPr lang="zh-CN" altLang="zh-CN" sz="2000" i="1">
                              <a:solidFill>
                                <a:schemeClr val="tx1"/>
                              </a:solidFill>
                              <a:latin typeface="Cambria Math" panose="02040503050406030204" pitchFamily="18" charset="0"/>
                            </a:rPr>
                          </m:ctrlPr>
                        </m:sSupPr>
                        <m:e>
                          <m:r>
                            <a:rPr lang="en-US" altLang="zh-CN" sz="2000" i="1">
                              <a:solidFill>
                                <a:schemeClr val="tx1"/>
                              </a:solidFill>
                              <a:latin typeface="Cambria Math"/>
                            </a:rPr>
                            <m:t>𝑒</m:t>
                          </m:r>
                        </m:e>
                        <m:sup>
                          <m:r>
                            <a:rPr lang="en-US" altLang="zh-CN" sz="2000" i="1">
                              <a:solidFill>
                                <a:schemeClr val="tx1"/>
                              </a:solidFill>
                              <a:latin typeface="Cambria Math"/>
                            </a:rPr>
                            <m:t>𝑖</m:t>
                          </m:r>
                          <m:r>
                            <a:rPr lang="en-US" altLang="zh-CN" sz="2000" i="1">
                              <a:solidFill>
                                <a:schemeClr val="tx1"/>
                              </a:solidFill>
                              <a:latin typeface="Cambria Math"/>
                            </a:rPr>
                            <m:t>2</m:t>
                          </m:r>
                          <m:r>
                            <a:rPr lang="en-US" altLang="zh-CN" sz="2000" i="1">
                              <a:solidFill>
                                <a:schemeClr val="tx1"/>
                              </a:solidFill>
                              <a:latin typeface="Cambria Math"/>
                            </a:rPr>
                            <m:t>𝜋</m:t>
                          </m:r>
                          <m:r>
                            <a:rPr lang="en-US" altLang="zh-CN" sz="2000" i="1">
                              <a:solidFill>
                                <a:schemeClr val="tx1"/>
                              </a:solidFill>
                              <a:latin typeface="Cambria Math"/>
                            </a:rPr>
                            <m:t>𝑛𝑏𝑡</m:t>
                          </m:r>
                        </m:sup>
                      </m:sSup>
                    </m:oMath>
                  </m:oMathPara>
                </a14:m>
                <a:endParaRPr lang="zh-CN" altLang="en-US" sz="2000" dirty="0">
                  <a:solidFill>
                    <a:schemeClr val="tx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3491860" y="2147195"/>
                <a:ext cx="4704814" cy="957763"/>
              </a:xfrm>
              <a:prstGeom prst="rect">
                <a:avLst/>
              </a:prstGeom>
              <a:blipFill rotWithShape="0">
                <a:blip r:embed="rId4"/>
                <a:stretch>
                  <a:fillRect/>
                </a:stretch>
              </a:blipFill>
            </p:spPr>
            <p:txBody>
              <a:bodyPr/>
              <a:lstStyle/>
              <a:p>
                <a:r>
                  <a:rPr lang="zh-CN" altLang="en-US">
                    <a:noFill/>
                  </a:rPr>
                  <a:t> </a:t>
                </a:r>
              </a:p>
            </p:txBody>
          </p:sp>
        </mc:Fallback>
      </mc:AlternateContent>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666831018"/>
              </p:ext>
            </p:extLst>
          </p:nvPr>
        </p:nvGraphicFramePr>
        <p:xfrm>
          <a:off x="3707888" y="4509140"/>
          <a:ext cx="5184672" cy="2124452"/>
        </p:xfrm>
        <a:graphic>
          <a:graphicData uri="http://schemas.openxmlformats.org/presentationml/2006/ole">
            <mc:AlternateContent xmlns:mc="http://schemas.openxmlformats.org/markup-compatibility/2006">
              <mc:Choice xmlns:v="urn:schemas-microsoft-com:vml" Requires="v">
                <p:oleObj spid="_x0000_s19745" name="Visio" r:id="rId5" imgW="1955492" imgH="796230" progId="Visio.Drawing.11">
                  <p:embed/>
                </p:oleObj>
              </mc:Choice>
              <mc:Fallback>
                <p:oleObj name="Visio" r:id="rId5" imgW="1955492" imgH="796230"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888" y="4509140"/>
                        <a:ext cx="5184672" cy="212445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0" name="矩形 9"/>
              <p:cNvSpPr/>
              <p:nvPr/>
            </p:nvSpPr>
            <p:spPr>
              <a:xfrm>
                <a:off x="3491860" y="3320986"/>
                <a:ext cx="4608441" cy="958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mtClean="0">
                          <a:solidFill>
                            <a:schemeClr val="tx1"/>
                          </a:solidFill>
                          <a:latin typeface="Cambria Math"/>
                        </a:rPr>
                        <m:t>𝑥</m:t>
                      </m:r>
                      <m:d>
                        <m:dPr>
                          <m:begChr m:val="["/>
                          <m:endChr m:val="]"/>
                          <m:ctrlPr>
                            <a:rPr lang="zh-CN" altLang="zh-CN" sz="2000" i="1">
                              <a:solidFill>
                                <a:schemeClr val="tx1"/>
                              </a:solidFill>
                              <a:latin typeface="Cambria Math" panose="02040503050406030204" pitchFamily="18" charset="0"/>
                            </a:rPr>
                          </m:ctrlPr>
                        </m:dPr>
                        <m:e>
                          <m:r>
                            <a:rPr lang="en-US" altLang="zh-CN" sz="2000" i="1">
                              <a:solidFill>
                                <a:schemeClr val="tx1"/>
                              </a:solidFill>
                              <a:latin typeface="Cambria Math"/>
                            </a:rPr>
                            <m:t>𝑘</m:t>
                          </m:r>
                        </m:e>
                      </m:d>
                      <m:r>
                        <a:rPr lang="en-US" altLang="zh-CN" sz="2000" i="1">
                          <a:solidFill>
                            <a:schemeClr val="tx1"/>
                          </a:solidFill>
                          <a:latin typeface="Cambria Math"/>
                        </a:rPr>
                        <m:t>=</m:t>
                      </m:r>
                      <m:nary>
                        <m:naryPr>
                          <m:chr m:val="∑"/>
                          <m:limLoc m:val="undOvr"/>
                          <m:ctrlPr>
                            <a:rPr lang="zh-CN" altLang="zh-CN" sz="2000" i="1">
                              <a:solidFill>
                                <a:schemeClr val="tx1"/>
                              </a:solidFill>
                              <a:latin typeface="Cambria Math" panose="02040503050406030204" pitchFamily="18" charset="0"/>
                            </a:rPr>
                          </m:ctrlPr>
                        </m:naryPr>
                        <m:sub>
                          <m:r>
                            <a:rPr lang="en-US" altLang="zh-CN" sz="2000" i="1">
                              <a:solidFill>
                                <a:schemeClr val="tx1"/>
                              </a:solidFill>
                              <a:latin typeface="Cambria Math"/>
                            </a:rPr>
                            <m:t>𝑚</m:t>
                          </m:r>
                          <m:r>
                            <a:rPr lang="en-US" altLang="zh-CN" sz="2000">
                              <a:solidFill>
                                <a:schemeClr val="tx1"/>
                              </a:solidFill>
                              <a:latin typeface="Cambria Math"/>
                            </a:rPr>
                            <m:t>=</m:t>
                          </m:r>
                          <m:r>
                            <a:rPr lang="en-US" altLang="zh-CN" sz="2000" i="1">
                              <a:solidFill>
                                <a:schemeClr val="tx1"/>
                              </a:solidFill>
                              <a:latin typeface="Cambria Math"/>
                            </a:rPr>
                            <m:t>0</m:t>
                          </m:r>
                        </m:sub>
                        <m:sup>
                          <m:r>
                            <a:rPr lang="en-US" altLang="zh-CN" sz="2000" i="1">
                              <a:solidFill>
                                <a:schemeClr val="tx1"/>
                              </a:solidFill>
                              <a:latin typeface="Cambria Math"/>
                            </a:rPr>
                            <m:t>𝑀</m:t>
                          </m:r>
                          <m:r>
                            <a:rPr lang="en-US" altLang="zh-CN" sz="2000" i="1">
                              <a:solidFill>
                                <a:schemeClr val="tx1"/>
                              </a:solidFill>
                              <a:latin typeface="Cambria Math"/>
                            </a:rPr>
                            <m:t>−1</m:t>
                          </m:r>
                        </m:sup>
                        <m:e>
                          <m:nary>
                            <m:naryPr>
                              <m:chr m:val="∑"/>
                              <m:limLoc m:val="undOvr"/>
                              <m:ctrlPr>
                                <a:rPr lang="zh-CN" altLang="zh-CN" sz="2000" i="1">
                                  <a:solidFill>
                                    <a:schemeClr val="tx1"/>
                                  </a:solidFill>
                                  <a:latin typeface="Cambria Math" panose="02040503050406030204" pitchFamily="18" charset="0"/>
                                </a:rPr>
                              </m:ctrlPr>
                            </m:naryPr>
                            <m:sub>
                              <m:r>
                                <a:rPr lang="en-US" altLang="zh-CN" sz="2000" i="1">
                                  <a:solidFill>
                                    <a:schemeClr val="tx1"/>
                                  </a:solidFill>
                                  <a:latin typeface="Cambria Math"/>
                                </a:rPr>
                                <m:t>𝑛</m:t>
                              </m:r>
                              <m:r>
                                <a:rPr lang="en-US" altLang="zh-CN" sz="2000">
                                  <a:solidFill>
                                    <a:schemeClr val="tx1"/>
                                  </a:solidFill>
                                  <a:latin typeface="Cambria Math"/>
                                </a:rPr>
                                <m:t>=</m:t>
                              </m:r>
                              <m:r>
                                <a:rPr lang="en-US" altLang="zh-CN" sz="2000" i="1">
                                  <a:solidFill>
                                    <a:schemeClr val="tx1"/>
                                  </a:solidFill>
                                  <a:latin typeface="Cambria Math"/>
                                </a:rPr>
                                <m:t>0</m:t>
                              </m:r>
                            </m:sub>
                            <m:sup>
                              <m:r>
                                <a:rPr lang="en-US" altLang="zh-CN" sz="2000" i="1">
                                  <a:solidFill>
                                    <a:schemeClr val="tx1"/>
                                  </a:solidFill>
                                  <a:latin typeface="Cambria Math"/>
                                </a:rPr>
                                <m:t>𝑁</m:t>
                              </m:r>
                              <m:r>
                                <a:rPr lang="en-US" altLang="zh-CN" sz="2000" i="1">
                                  <a:solidFill>
                                    <a:schemeClr val="tx1"/>
                                  </a:solidFill>
                                  <a:latin typeface="Cambria Math"/>
                                </a:rPr>
                                <m:t>−1</m:t>
                              </m:r>
                            </m:sup>
                            <m:e>
                              <m:sSub>
                                <m:sSubPr>
                                  <m:ctrlPr>
                                    <a:rPr lang="zh-CN" altLang="zh-CN" sz="2000" i="1">
                                      <a:solidFill>
                                        <a:schemeClr val="tx1"/>
                                      </a:solidFill>
                                      <a:latin typeface="Cambria Math" panose="02040503050406030204" pitchFamily="18" charset="0"/>
                                    </a:rPr>
                                  </m:ctrlPr>
                                </m:sSubPr>
                                <m:e>
                                  <m:r>
                                    <a:rPr lang="en-US" altLang="zh-CN" sz="2000" i="1">
                                      <a:solidFill>
                                        <a:schemeClr val="tx1"/>
                                      </a:solidFill>
                                      <a:latin typeface="Cambria Math"/>
                                    </a:rPr>
                                    <m:t>𝑧</m:t>
                                  </m:r>
                                </m:e>
                                <m:sub>
                                  <m:r>
                                    <a:rPr lang="en-US" altLang="zh-CN" sz="2000" i="1">
                                      <a:solidFill>
                                        <a:schemeClr val="tx1"/>
                                      </a:solidFill>
                                      <a:latin typeface="Cambria Math"/>
                                    </a:rPr>
                                    <m:t>𝑚𝑛</m:t>
                                  </m:r>
                                </m:sub>
                              </m:sSub>
                              <m:r>
                                <a:rPr lang="en-US" altLang="zh-CN" sz="2000" i="1">
                                  <a:solidFill>
                                    <a:schemeClr val="tx1"/>
                                  </a:solidFill>
                                  <a:latin typeface="Cambria Math"/>
                                </a:rPr>
                                <m:t>𝑔</m:t>
                              </m:r>
                              <m:r>
                                <a:rPr lang="en-US" altLang="zh-CN" sz="2000" i="1">
                                  <a:solidFill>
                                    <a:schemeClr val="tx1"/>
                                  </a:solidFill>
                                  <a:latin typeface="Cambria Math"/>
                                </a:rPr>
                                <m:t>[</m:t>
                              </m:r>
                              <m:r>
                                <a:rPr lang="en-US" altLang="zh-CN" sz="2000" i="1">
                                  <a:solidFill>
                                    <a:schemeClr val="tx1"/>
                                  </a:solidFill>
                                  <a:latin typeface="Cambria Math"/>
                                </a:rPr>
                                <m:t>𝑘</m:t>
                              </m:r>
                              <m:r>
                                <a:rPr lang="en-US" altLang="zh-CN" sz="2000" i="1">
                                  <a:solidFill>
                                    <a:schemeClr val="tx1"/>
                                  </a:solidFill>
                                  <a:latin typeface="Cambria Math"/>
                                </a:rPr>
                                <m:t>−</m:t>
                              </m:r>
                              <m:r>
                                <a:rPr lang="en-US" altLang="zh-CN" sz="2000" i="1">
                                  <a:solidFill>
                                    <a:schemeClr val="tx1"/>
                                  </a:solidFill>
                                  <a:latin typeface="Cambria Math"/>
                                </a:rPr>
                                <m:t>𝑚</m:t>
                              </m:r>
                              <m:acc>
                                <m:accPr>
                                  <m:chr m:val="̅"/>
                                  <m:ctrlPr>
                                    <a:rPr lang="zh-CN" altLang="zh-CN" sz="2000" i="1">
                                      <a:solidFill>
                                        <a:schemeClr val="tx1"/>
                                      </a:solidFill>
                                      <a:latin typeface="Cambria Math" panose="02040503050406030204" pitchFamily="18" charset="0"/>
                                    </a:rPr>
                                  </m:ctrlPr>
                                </m:accPr>
                                <m:e>
                                  <m:r>
                                    <a:rPr lang="en-US" altLang="zh-CN" sz="2000" i="1">
                                      <a:solidFill>
                                        <a:schemeClr val="tx1"/>
                                      </a:solidFill>
                                      <a:latin typeface="Cambria Math"/>
                                    </a:rPr>
                                    <m:t>𝑀</m:t>
                                  </m:r>
                                </m:e>
                              </m:acc>
                              <m:r>
                                <a:rPr lang="en-US" altLang="zh-CN" sz="2000" i="1">
                                  <a:solidFill>
                                    <a:schemeClr val="tx1"/>
                                  </a:solidFill>
                                  <a:latin typeface="Cambria Math"/>
                                </a:rPr>
                                <m:t>]</m:t>
                              </m:r>
                            </m:e>
                          </m:nary>
                        </m:e>
                      </m:nary>
                      <m:sSup>
                        <m:sSupPr>
                          <m:ctrlPr>
                            <a:rPr lang="zh-CN" altLang="zh-CN" sz="2000" i="1">
                              <a:solidFill>
                                <a:schemeClr val="tx1"/>
                              </a:solidFill>
                              <a:latin typeface="Cambria Math" panose="02040503050406030204" pitchFamily="18" charset="0"/>
                            </a:rPr>
                          </m:ctrlPr>
                        </m:sSupPr>
                        <m:e>
                          <m:r>
                            <a:rPr lang="en-US" altLang="zh-CN" sz="2000" i="1">
                              <a:solidFill>
                                <a:schemeClr val="tx1"/>
                              </a:solidFill>
                              <a:latin typeface="Cambria Math"/>
                            </a:rPr>
                            <m:t>𝑒</m:t>
                          </m:r>
                        </m:e>
                        <m:sup>
                          <m:f>
                            <m:fPr>
                              <m:type m:val="lin"/>
                              <m:ctrlPr>
                                <a:rPr lang="zh-CN" altLang="zh-CN" sz="2000" i="1">
                                  <a:solidFill>
                                    <a:schemeClr val="tx1"/>
                                  </a:solidFill>
                                  <a:latin typeface="Cambria Math" panose="02040503050406030204" pitchFamily="18" charset="0"/>
                                </a:rPr>
                              </m:ctrlPr>
                            </m:fPr>
                            <m:num>
                              <m:r>
                                <a:rPr lang="en-US" altLang="zh-CN" sz="2000" i="1">
                                  <a:solidFill>
                                    <a:schemeClr val="tx1"/>
                                  </a:solidFill>
                                  <a:latin typeface="Cambria Math"/>
                                </a:rPr>
                                <m:t>𝑖</m:t>
                              </m:r>
                              <m:r>
                                <a:rPr lang="en-US" altLang="zh-CN" sz="2000" i="1">
                                  <a:solidFill>
                                    <a:schemeClr val="tx1"/>
                                  </a:solidFill>
                                  <a:latin typeface="Cambria Math"/>
                                </a:rPr>
                                <m:t>2</m:t>
                              </m:r>
                              <m:r>
                                <a:rPr lang="en-US" altLang="zh-CN" sz="2000" i="1">
                                  <a:solidFill>
                                    <a:schemeClr val="tx1"/>
                                  </a:solidFill>
                                  <a:latin typeface="Cambria Math"/>
                                </a:rPr>
                                <m:t>𝜋</m:t>
                              </m:r>
                              <m:r>
                                <a:rPr lang="en-US" altLang="zh-CN" sz="2000" i="1">
                                  <a:solidFill>
                                    <a:schemeClr val="tx1"/>
                                  </a:solidFill>
                                  <a:latin typeface="Cambria Math"/>
                                </a:rPr>
                                <m:t>𝑘𝑛</m:t>
                              </m:r>
                            </m:num>
                            <m:den>
                              <m:r>
                                <a:rPr lang="en-US" altLang="zh-CN" sz="2000" i="1">
                                  <a:solidFill>
                                    <a:schemeClr val="tx1"/>
                                  </a:solidFill>
                                  <a:latin typeface="Cambria Math"/>
                                </a:rPr>
                                <m:t>𝑁</m:t>
                              </m:r>
                            </m:den>
                          </m:f>
                        </m:sup>
                      </m:sSup>
                    </m:oMath>
                  </m:oMathPara>
                </a14:m>
                <a:endParaRPr lang="zh-CN" altLang="en-US" sz="2000" dirty="0">
                  <a:solidFill>
                    <a:schemeClr val="tx1"/>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3491860" y="3320986"/>
                <a:ext cx="4608441" cy="958083"/>
              </a:xfrm>
              <a:prstGeom prst="rect">
                <a:avLst/>
              </a:prstGeom>
              <a:blipFill rotWithShape="0">
                <a:blip r:embed="rId7"/>
                <a:stretch>
                  <a:fillRect/>
                </a:stretch>
              </a:blipFill>
            </p:spPr>
            <p:txBody>
              <a:bodyPr/>
              <a:lstStyle/>
              <a:p>
                <a:r>
                  <a:rPr lang="zh-CN" altLang="en-US">
                    <a:noFill/>
                  </a:rPr>
                  <a:t> </a:t>
                </a:r>
              </a:p>
            </p:txBody>
          </p:sp>
        </mc:Fallback>
      </mc:AlternateContent>
      <p:sp>
        <p:nvSpPr>
          <p:cNvPr id="5" name="矩形 4"/>
          <p:cNvSpPr/>
          <p:nvPr/>
        </p:nvSpPr>
        <p:spPr>
          <a:xfrm>
            <a:off x="311944" y="4401126"/>
            <a:ext cx="1790875" cy="4001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180975">
              <a:spcAft>
                <a:spcPct val="40000"/>
              </a:spcAft>
              <a:buBlip>
                <a:blip r:embed="rId8"/>
              </a:buBlip>
            </a:pPr>
            <a:r>
              <a:rPr lang="en-US" altLang="zh-CN" sz="2000" b="1" dirty="0">
                <a:latin typeface="黑体" panose="02010609060101010101" pitchFamily="49" charset="-122"/>
                <a:ea typeface="黑体" panose="02010609060101010101" pitchFamily="49" charset="-122"/>
                <a:cs typeface="Estrangelo Edessa" pitchFamily="66" charset="0"/>
              </a:rPr>
              <a:t>Gabor</a:t>
            </a:r>
            <a:r>
              <a:rPr lang="zh-CN" altLang="en-US" sz="2000" b="1" dirty="0">
                <a:latin typeface="黑体" panose="02010609060101010101" pitchFamily="49" charset="-122"/>
                <a:ea typeface="黑体" panose="02010609060101010101" pitchFamily="49" charset="-122"/>
                <a:cs typeface="Estrangelo Edessa" pitchFamily="66" charset="0"/>
              </a:rPr>
              <a:t>字典为</a:t>
            </a:r>
          </a:p>
        </p:txBody>
      </p:sp>
      <mc:AlternateContent xmlns:mc="http://schemas.openxmlformats.org/markup-compatibility/2006" xmlns:a14="http://schemas.microsoft.com/office/drawing/2010/main">
        <mc:Choice Requires="a14">
          <p:sp>
            <p:nvSpPr>
              <p:cNvPr id="12" name="矩形 11"/>
              <p:cNvSpPr/>
              <p:nvPr/>
            </p:nvSpPr>
            <p:spPr>
              <a:xfrm>
                <a:off x="344012" y="4941196"/>
                <a:ext cx="314784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rgbClr val="FF0000"/>
                          </a:solidFill>
                          <a:latin typeface="Cambria Math"/>
                        </a:rPr>
                        <m:t>𝚿</m:t>
                      </m:r>
                      <m:r>
                        <a:rPr lang="en-US" altLang="zh-CN" sz="2000">
                          <a:solidFill>
                            <a:srgbClr val="FF0000"/>
                          </a:solidFill>
                          <a:latin typeface="Cambria Math"/>
                        </a:rPr>
                        <m:t>=</m:t>
                      </m:r>
                      <m:d>
                        <m:dPr>
                          <m:begChr m:val="["/>
                          <m:endChr m:val="]"/>
                          <m:ctrlPr>
                            <a:rPr lang="zh-CN" altLang="zh-CN" sz="2000" i="1">
                              <a:solidFill>
                                <a:srgbClr val="FF0000"/>
                              </a:solidFill>
                              <a:latin typeface="Cambria Math" panose="02040503050406030204" pitchFamily="18" charset="0"/>
                            </a:rPr>
                          </m:ctrlPr>
                        </m:dPr>
                        <m:e>
                          <m:d>
                            <m:dPr>
                              <m:ctrlPr>
                                <a:rPr lang="zh-CN" altLang="zh-CN" sz="2000" i="1">
                                  <a:solidFill>
                                    <a:srgbClr val="FF0000"/>
                                  </a:solidFill>
                                  <a:latin typeface="Cambria Math" panose="02040503050406030204" pitchFamily="18" charset="0"/>
                                </a:rPr>
                              </m:ctrlPr>
                            </m:dPr>
                            <m:e>
                              <m:r>
                                <a:rPr lang="en-US" altLang="zh-CN" sz="2000" b="1" i="1">
                                  <a:solidFill>
                                    <a:srgbClr val="FF0000"/>
                                  </a:solidFill>
                                  <a:latin typeface="Cambria Math"/>
                                </a:rPr>
                                <m:t>𝑭</m:t>
                              </m:r>
                              <m:sSub>
                                <m:sSubPr>
                                  <m:ctrlPr>
                                    <a:rPr lang="zh-CN" altLang="zh-CN" sz="2000" i="1">
                                      <a:solidFill>
                                        <a:srgbClr val="FF0000"/>
                                      </a:solidFill>
                                      <a:latin typeface="Cambria Math" panose="02040503050406030204" pitchFamily="18" charset="0"/>
                                    </a:rPr>
                                  </m:ctrlPr>
                                </m:sSubPr>
                                <m:e>
                                  <m:r>
                                    <a:rPr lang="en-US" altLang="zh-CN" sz="2000" b="1" i="1">
                                      <a:solidFill>
                                        <a:srgbClr val="FF0000"/>
                                      </a:solidFill>
                                      <a:latin typeface="Cambria Math"/>
                                    </a:rPr>
                                    <m:t>𝑮</m:t>
                                  </m:r>
                                </m:e>
                                <m:sub>
                                  <m:r>
                                    <a:rPr lang="en-US" altLang="zh-CN" sz="2000" i="1">
                                      <a:solidFill>
                                        <a:srgbClr val="FF0000"/>
                                      </a:solidFill>
                                      <a:latin typeface="Cambria Math"/>
                                    </a:rPr>
                                    <m:t>0</m:t>
                                  </m:r>
                                </m:sub>
                              </m:sSub>
                            </m:e>
                          </m:d>
                          <m:r>
                            <a:rPr lang="en-US" altLang="zh-CN" sz="2000" i="1">
                              <a:solidFill>
                                <a:srgbClr val="FF0000"/>
                              </a:solidFill>
                              <a:latin typeface="Cambria Math"/>
                            </a:rPr>
                            <m:t>,…,(</m:t>
                          </m:r>
                          <m:r>
                            <a:rPr lang="en-US" altLang="zh-CN" sz="2000" b="1" i="1">
                              <a:solidFill>
                                <a:srgbClr val="FF0000"/>
                              </a:solidFill>
                              <a:latin typeface="Cambria Math"/>
                            </a:rPr>
                            <m:t>𝑭</m:t>
                          </m:r>
                          <m:sSub>
                            <m:sSubPr>
                              <m:ctrlPr>
                                <a:rPr lang="zh-CN" altLang="zh-CN" sz="2000" i="1">
                                  <a:solidFill>
                                    <a:srgbClr val="FF0000"/>
                                  </a:solidFill>
                                  <a:latin typeface="Cambria Math" panose="02040503050406030204" pitchFamily="18" charset="0"/>
                                </a:rPr>
                              </m:ctrlPr>
                            </m:sSubPr>
                            <m:e>
                              <m:r>
                                <a:rPr lang="en-US" altLang="zh-CN" sz="2000" b="1" i="1">
                                  <a:solidFill>
                                    <a:srgbClr val="FF0000"/>
                                  </a:solidFill>
                                  <a:latin typeface="Cambria Math"/>
                                </a:rPr>
                                <m:t>𝑮</m:t>
                              </m:r>
                            </m:e>
                            <m:sub>
                              <m:r>
                                <a:rPr lang="en-US" altLang="zh-CN" sz="2000" i="1">
                                  <a:solidFill>
                                    <a:srgbClr val="FF0000"/>
                                  </a:solidFill>
                                  <a:latin typeface="Cambria Math"/>
                                </a:rPr>
                                <m:t>𝑀</m:t>
                              </m:r>
                              <m:r>
                                <a:rPr lang="en-US" altLang="zh-CN" sz="2000" i="1">
                                  <a:solidFill>
                                    <a:srgbClr val="FF0000"/>
                                  </a:solidFill>
                                  <a:latin typeface="Cambria Math"/>
                                </a:rPr>
                                <m:t>−</m:t>
                              </m:r>
                              <m:r>
                                <a:rPr lang="en-US" altLang="zh-CN" sz="2000">
                                  <a:solidFill>
                                    <a:srgbClr val="FF0000"/>
                                  </a:solidFill>
                                  <a:latin typeface="Cambria Math"/>
                                </a:rPr>
                                <m:t>1</m:t>
                              </m:r>
                            </m:sub>
                          </m:sSub>
                          <m:r>
                            <a:rPr lang="en-US" altLang="zh-CN" sz="2000" i="1">
                              <a:solidFill>
                                <a:srgbClr val="FF0000"/>
                              </a:solidFill>
                              <a:latin typeface="Cambria Math"/>
                            </a:rPr>
                            <m:t>)</m:t>
                          </m:r>
                        </m:e>
                      </m:d>
                    </m:oMath>
                  </m:oMathPara>
                </a14:m>
                <a:endParaRPr lang="zh-CN" altLang="en-US" sz="2000" dirty="0">
                  <a:solidFill>
                    <a:srgbClr val="FF0000"/>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344012" y="4941196"/>
                <a:ext cx="3147848" cy="400110"/>
              </a:xfrm>
              <a:prstGeom prst="rect">
                <a:avLst/>
              </a:prstGeom>
              <a:blipFill rotWithShape="0">
                <a:blip r:embed="rId9"/>
                <a:stretch>
                  <a:fillRect b="-184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453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高效信号重构算法</a:t>
            </a:r>
            <a:endParaRPr lang="zh-CN" altLang="en-US" dirty="0">
              <a:latin typeface="黑体" panose="02010609060101010101" pitchFamily="49" charset="-122"/>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95275" y="1160706"/>
                <a:ext cx="8524875" cy="4752616"/>
              </a:xfrm>
            </p:spPr>
            <p:txBody>
              <a:bodyPr/>
              <a:lstStyle/>
              <a:p>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从</a:t>
                </a:r>
                <a:r>
                  <a:rPr lang="zh-CN" altLang="zh-CN" b="1" dirty="0">
                    <a:latin typeface="黑体" panose="02010609060101010101" pitchFamily="49" charset="-122"/>
                    <a:ea typeface="黑体" panose="02010609060101010101" pitchFamily="49" charset="-122"/>
                    <a:cs typeface="Times New Roman" panose="02020603050405020304" pitchFamily="18" charset="0"/>
                  </a:rPr>
                  <a:t>测量</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信号</a:t>
                </a:r>
                <a14:m>
                  <m:oMath xmlns:m="http://schemas.openxmlformats.org/officeDocument/2006/math">
                    <m:r>
                      <a:rPr lang="en-US" altLang="zh-CN" b="1" i="1">
                        <a:latin typeface="Cambria Math"/>
                      </a:rPr>
                      <m:t>𝒚</m:t>
                    </m:r>
                  </m:oMath>
                </a14:m>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中重构出原始信号</a:t>
                </a:r>
                <a14:m>
                  <m:oMath xmlns:m="http://schemas.openxmlformats.org/officeDocument/2006/math">
                    <m:r>
                      <a:rPr lang="en-US" altLang="zh-CN" b="1" i="1">
                        <a:latin typeface="Cambria Math"/>
                      </a:rPr>
                      <m:t>𝒙</m:t>
                    </m:r>
                  </m:oMath>
                </a14:m>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：求解</a:t>
                </a:r>
                <a14:m>
                  <m:oMath xmlns:m="http://schemas.openxmlformats.org/officeDocument/2006/math">
                    <m:sSub>
                      <m:sSubPr>
                        <m:ctrlPr>
                          <a:rPr lang="zh-CN" altLang="zh-CN" i="1" smtClean="0">
                            <a:solidFill>
                              <a:srgbClr val="FF0000"/>
                            </a:solidFill>
                            <a:latin typeface="Cambria Math" panose="02040503050406030204" pitchFamily="18" charset="0"/>
                          </a:rPr>
                        </m:ctrlPr>
                      </m:sSubPr>
                      <m:e>
                        <m:r>
                          <a:rPr lang="en-US" altLang="zh-CN" i="1">
                            <a:solidFill>
                              <a:srgbClr val="FF0000"/>
                            </a:solidFill>
                            <a:latin typeface="Cambria Math"/>
                          </a:rPr>
                          <m:t>𝑙</m:t>
                        </m:r>
                      </m:e>
                      <m:sub>
                        <m:r>
                          <a:rPr lang="en-US" altLang="zh-CN" i="1">
                            <a:solidFill>
                              <a:srgbClr val="FF0000"/>
                            </a:solidFill>
                            <a:latin typeface="Cambria Math"/>
                          </a:rPr>
                          <m:t>1</m:t>
                        </m:r>
                      </m:sub>
                    </m:sSub>
                  </m:oMath>
                </a14:m>
                <a:r>
                  <a:rPr lang="zh-CN" altLang="zh-CN"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范数最小化</a:t>
                </a:r>
                <a:r>
                  <a:rPr lang="zh-CN" altLang="zh-CN"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问题</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endParaRPr lang="en-US" altLang="zh-CN" b="1" dirty="0" smtClean="0">
                  <a:latin typeface="黑体" panose="02010609060101010101" pitchFamily="49" charset="-122"/>
                  <a:ea typeface="黑体" panose="02010609060101010101" pitchFamily="49" charset="-122"/>
                  <a:cs typeface="Times New Roman" panose="02020603050405020304" pitchFamily="18" charset="0"/>
                </a:endParaRPr>
              </a:p>
              <a:p>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40000"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𝑙</m:t>
                        </m:r>
                      </m:e>
                      <m:sub>
                        <m:r>
                          <a:rPr lang="en-US" altLang="zh-CN" i="1">
                            <a:latin typeface="Cambria Math"/>
                          </a:rPr>
                          <m:t>1</m:t>
                        </m:r>
                      </m:sub>
                    </m:sSub>
                  </m:oMath>
                </a14:m>
                <a:r>
                  <a:rPr lang="zh-CN" altLang="zh-CN" b="1" kern="1200" dirty="0">
                    <a:latin typeface="黑体" panose="02010609060101010101" pitchFamily="49" charset="-122"/>
                    <a:ea typeface="黑体" panose="02010609060101010101" pitchFamily="49" charset="-122"/>
                    <a:cs typeface="Times New Roman" panose="02020603050405020304" pitchFamily="18" charset="0"/>
                  </a:rPr>
                  <a:t>范数最小化问题是一个有约束的凸优化</a:t>
                </a:r>
                <a:r>
                  <a:rPr lang="zh-CN" altLang="zh-CN" b="1" kern="1200" dirty="0" smtClean="0">
                    <a:latin typeface="黑体" panose="02010609060101010101" pitchFamily="49" charset="-122"/>
                    <a:ea typeface="黑体" panose="02010609060101010101" pitchFamily="49" charset="-122"/>
                    <a:cs typeface="Times New Roman" panose="02020603050405020304" pitchFamily="18" charset="0"/>
                  </a:rPr>
                  <a:t>问题</a:t>
                </a:r>
                <a:endParaRPr lang="en-US" altLang="zh-CN" b="1" kern="1200" dirty="0" smtClean="0">
                  <a:latin typeface="黑体" panose="02010609060101010101" pitchFamily="49" charset="-122"/>
                  <a:ea typeface="黑体" panose="02010609060101010101" pitchFamily="49" charset="-122"/>
                  <a:cs typeface="Times New Roman" panose="02020603050405020304" pitchFamily="18" charset="0"/>
                </a:endParaRPr>
              </a:p>
              <a:p>
                <a:pPr marL="540000" lvl="1">
                  <a:spcAft>
                    <a:spcPts val="3000"/>
                  </a:spcAft>
                </a:pPr>
                <a:r>
                  <a:rPr lang="zh-CN" altLang="zh-CN" b="1" kern="1200" dirty="0">
                    <a:latin typeface="黑体" panose="02010609060101010101" pitchFamily="49" charset="-122"/>
                    <a:ea typeface="黑体" panose="02010609060101010101" pitchFamily="49" charset="-122"/>
                    <a:cs typeface="Times New Roman" panose="02020603050405020304" pitchFamily="18" charset="0"/>
                  </a:rPr>
                  <a:t>对于凸优化</a:t>
                </a:r>
                <a:r>
                  <a:rPr lang="zh-CN" altLang="zh-CN" b="1" kern="1200" dirty="0" smtClean="0">
                    <a:latin typeface="黑体" panose="02010609060101010101" pitchFamily="49" charset="-122"/>
                    <a:ea typeface="黑体" panose="02010609060101010101" pitchFamily="49" charset="-122"/>
                    <a:cs typeface="Times New Roman" panose="02020603050405020304" pitchFamily="18" charset="0"/>
                  </a:rPr>
                  <a:t>问题可以</a:t>
                </a:r>
                <a:r>
                  <a:rPr lang="zh-CN" altLang="zh-CN" b="1" kern="1200" dirty="0">
                    <a:latin typeface="黑体" panose="02010609060101010101" pitchFamily="49" charset="-122"/>
                    <a:ea typeface="黑体" panose="02010609060101010101" pitchFamily="49" charset="-122"/>
                    <a:cs typeface="Times New Roman" panose="02020603050405020304" pitchFamily="18" charset="0"/>
                  </a:rPr>
                  <a:t>基于凸优化理论进行求解</a:t>
                </a:r>
                <a:endParaRPr lang="en-US" altLang="zh-CN" b="1" kern="1200" dirty="0">
                  <a:latin typeface="黑体" panose="02010609060101010101" pitchFamily="49" charset="-122"/>
                  <a:ea typeface="黑体" panose="02010609060101010101" pitchFamily="49" charset="-122"/>
                  <a:cs typeface="Times New Roman" panose="02020603050405020304" pitchFamily="18" charset="0"/>
                </a:endParaRPr>
              </a:p>
              <a:p>
                <a:pPr marL="276475"/>
                <a:r>
                  <a:rPr lang="en-US" altLang="zh-CN"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NESTA</a:t>
                </a:r>
                <a:r>
                  <a:rPr lang="zh-CN" altLang="zh-CN"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算法</a:t>
                </a:r>
                <a:r>
                  <a:rPr lang="zh-CN" altLang="en-US" b="1" dirty="0">
                    <a:latin typeface="黑体" panose="02010609060101010101" pitchFamily="49" charset="-122"/>
                    <a:ea typeface="黑体" panose="02010609060101010101" pitchFamily="49" charset="-122"/>
                    <a:cs typeface="Times New Roman" panose="02020603050405020304" pitchFamily="18" charset="0"/>
                  </a:rPr>
                  <a:t>是</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一</a:t>
                </a:r>
                <a:r>
                  <a:rPr lang="zh-CN" altLang="zh-CN" b="1" dirty="0">
                    <a:latin typeface="黑体" panose="02010609060101010101" pitchFamily="49" charset="-122"/>
                    <a:ea typeface="黑体" panose="02010609060101010101" pitchFamily="49" charset="-122"/>
                    <a:cs typeface="Times New Roman" panose="02020603050405020304" pitchFamily="18" charset="0"/>
                  </a:rPr>
                  <a:t>个求解凸优化问题的</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稀疏</a:t>
                </a:r>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重构</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算法</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40000" lvl="1"/>
                <a:r>
                  <a:rPr lang="zh-CN" altLang="zh-CN" b="1" kern="1200" dirty="0">
                    <a:latin typeface="黑体" panose="02010609060101010101" pitchFamily="49" charset="-122"/>
                    <a:ea typeface="黑体" panose="02010609060101010101" pitchFamily="49" charset="-122"/>
                    <a:cs typeface="Times New Roman" panose="02020603050405020304" pitchFamily="18" charset="0"/>
                  </a:rPr>
                  <a:t>基于</a:t>
                </a:r>
                <a:r>
                  <a:rPr lang="en-US" altLang="zh-CN" b="1" kern="1200" dirty="0">
                    <a:latin typeface="黑体" panose="02010609060101010101" pitchFamily="49" charset="-122"/>
                    <a:ea typeface="黑体" panose="02010609060101010101" pitchFamily="49" charset="-122"/>
                    <a:cs typeface="Times New Roman" panose="02020603050405020304" pitchFamily="18" charset="0"/>
                  </a:rPr>
                  <a:t>Nesterov</a:t>
                </a:r>
                <a:r>
                  <a:rPr lang="zh-CN" altLang="zh-CN" b="1" kern="1200" dirty="0">
                    <a:latin typeface="黑体" panose="02010609060101010101" pitchFamily="49" charset="-122"/>
                    <a:ea typeface="黑体" panose="02010609060101010101" pitchFamily="49" charset="-122"/>
                    <a:cs typeface="Times New Roman" panose="02020603050405020304" pitchFamily="18" charset="0"/>
                  </a:rPr>
                  <a:t>最优梯度法</a:t>
                </a:r>
                <a:endParaRPr lang="en-US" altLang="zh-CN" b="1" kern="1200" dirty="0">
                  <a:latin typeface="黑体" panose="02010609060101010101" pitchFamily="49" charset="-122"/>
                  <a:ea typeface="黑体" panose="02010609060101010101" pitchFamily="49" charset="-122"/>
                  <a:cs typeface="Times New Roman" panose="02020603050405020304" pitchFamily="18" charset="0"/>
                </a:endParaRPr>
              </a:p>
              <a:p>
                <a:pPr marL="540000" lvl="1"/>
                <a:r>
                  <a:rPr lang="zh-CN" altLang="en-US" b="1" kern="1200" dirty="0" smtClean="0">
                    <a:latin typeface="黑体" panose="02010609060101010101" pitchFamily="49" charset="-122"/>
                    <a:ea typeface="黑体" panose="02010609060101010101" pitchFamily="49" charset="-122"/>
                    <a:cs typeface="Times New Roman" panose="02020603050405020304" pitchFamily="18" charset="0"/>
                  </a:rPr>
                  <a:t>可</a:t>
                </a:r>
                <a:r>
                  <a:rPr lang="zh-CN" altLang="zh-CN" b="1" dirty="0" smtClean="0">
                    <a:latin typeface="黑体" panose="02010609060101010101" pitchFamily="49" charset="-122"/>
                    <a:ea typeface="黑体" panose="02010609060101010101" pitchFamily="49" charset="-122"/>
                  </a:rPr>
                  <a:t>求解</a:t>
                </a:r>
                <a14:m>
                  <m:oMath xmlns:m="http://schemas.openxmlformats.org/officeDocument/2006/math">
                    <m:sSub>
                      <m:sSubPr>
                        <m:ctrlPr>
                          <a:rPr lang="zh-CN" altLang="zh-CN" i="1">
                            <a:latin typeface="Cambria Math" panose="02040503050406030204" pitchFamily="18" charset="0"/>
                          </a:rPr>
                        </m:ctrlPr>
                      </m:sSubPr>
                      <m:e>
                        <m:r>
                          <a:rPr lang="en-US" altLang="zh-CN" b="0" i="1">
                            <a:latin typeface="Cambria Math"/>
                          </a:rPr>
                          <m:t>𝑙</m:t>
                        </m:r>
                      </m:e>
                      <m:sub>
                        <m:r>
                          <a:rPr lang="en-US" altLang="zh-CN" b="0" i="1">
                            <a:latin typeface="Cambria Math"/>
                          </a:rPr>
                          <m:t>1</m:t>
                        </m:r>
                      </m:sub>
                    </m:sSub>
                  </m:oMath>
                </a14:m>
                <a:r>
                  <a:rPr lang="zh-CN" altLang="zh-CN" b="1" dirty="0">
                    <a:latin typeface="黑体" panose="02010609060101010101" pitchFamily="49" charset="-122"/>
                    <a:ea typeface="黑体" panose="02010609060101010101" pitchFamily="49" charset="-122"/>
                  </a:rPr>
                  <a:t>范数最小化</a:t>
                </a:r>
                <a:r>
                  <a:rPr lang="zh-CN" altLang="zh-CN" b="1" dirty="0" smtClean="0">
                    <a:latin typeface="黑体" panose="02010609060101010101" pitchFamily="49" charset="-122"/>
                    <a:ea typeface="黑体" panose="02010609060101010101" pitchFamily="49" charset="-122"/>
                  </a:rPr>
                  <a:t>问题</a:t>
                </a:r>
                <a:endParaRPr lang="en-US" altLang="zh-CN" b="1" dirty="0" smtClean="0">
                  <a:latin typeface="黑体" panose="02010609060101010101" pitchFamily="49" charset="-122"/>
                  <a:ea typeface="黑体" panose="02010609060101010101" pitchFamily="49" charset="-122"/>
                </a:endParaRPr>
              </a:p>
              <a:p>
                <a:pPr marL="540000" lvl="1"/>
                <a:r>
                  <a:rPr lang="zh-CN" altLang="zh-CN" b="1" dirty="0" smtClean="0">
                    <a:latin typeface="黑体" panose="02010609060101010101" pitchFamily="49" charset="-122"/>
                    <a:ea typeface="黑体" panose="02010609060101010101" pitchFamily="49" charset="-122"/>
                  </a:rPr>
                  <a:t>计算效率高</a:t>
                </a:r>
                <a:r>
                  <a:rPr lang="zh-CN" altLang="en-US" b="1" dirty="0" smtClean="0">
                    <a:latin typeface="黑体" panose="02010609060101010101" pitchFamily="49" charset="-122"/>
                    <a:ea typeface="黑体" panose="02010609060101010101" pitchFamily="49" charset="-122"/>
                  </a:rPr>
                  <a:t>、恢复</a:t>
                </a:r>
                <a:r>
                  <a:rPr lang="zh-CN" altLang="zh-CN" b="1" dirty="0" smtClean="0">
                    <a:latin typeface="黑体" panose="02010609060101010101" pitchFamily="49" charset="-122"/>
                    <a:ea typeface="黑体" panose="02010609060101010101" pitchFamily="49" charset="-122"/>
                  </a:rPr>
                  <a:t>精度高</a:t>
                </a:r>
                <a:endParaRPr lang="en-US" altLang="zh-CN" b="1" dirty="0" smtClean="0">
                  <a:latin typeface="黑体" panose="02010609060101010101" pitchFamily="49" charset="-122"/>
                  <a:ea typeface="黑体" panose="02010609060101010101"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95275" y="1160706"/>
                <a:ext cx="8524875" cy="4752616"/>
              </a:xfrm>
              <a:blipFill rotWithShape="0">
                <a:blip r:embed="rId3"/>
                <a:stretch>
                  <a:fillRect t="-1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2411720" y="1700776"/>
                <a:ext cx="4562146" cy="4529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zh-CN" altLang="zh-CN" i="1" smtClean="0">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a:rPr>
                                <m:t>min</m:t>
                              </m:r>
                              <m:r>
                                <a:rPr lang="en-US" altLang="zh-CN">
                                  <a:latin typeface="Cambria Math"/>
                                </a:rPr>
                                <m:t> </m:t>
                              </m:r>
                            </m:e>
                            <m:lim>
                              <m:r>
                                <a:rPr lang="en-US" altLang="zh-CN" b="1" i="1">
                                  <a:latin typeface="Cambria Math"/>
                                </a:rPr>
                                <m:t>𝜶</m:t>
                              </m:r>
                            </m:lim>
                          </m:limLow>
                        </m:fName>
                        <m:e>
                          <m:sSub>
                            <m:sSubPr>
                              <m:ctrlPr>
                                <a:rPr lang="zh-CN" altLang="zh-CN" i="1">
                                  <a:latin typeface="Cambria Math" panose="02040503050406030204" pitchFamily="18" charset="0"/>
                                </a:rPr>
                              </m:ctrlPr>
                            </m:sSubPr>
                            <m:e>
                              <m:d>
                                <m:dPr>
                                  <m:begChr m:val="‖"/>
                                  <m:endChr m:val="‖"/>
                                  <m:ctrlPr>
                                    <a:rPr lang="zh-CN" altLang="zh-CN" i="1">
                                      <a:latin typeface="Cambria Math" panose="02040503050406030204" pitchFamily="18" charset="0"/>
                                    </a:rPr>
                                  </m:ctrlPr>
                                </m:dPr>
                                <m:e>
                                  <m:r>
                                    <a:rPr lang="en-US" altLang="zh-CN" b="1" i="1">
                                      <a:latin typeface="Cambria Math"/>
                                    </a:rPr>
                                    <m:t>𝜶</m:t>
                                  </m:r>
                                </m:e>
                              </m:d>
                            </m:e>
                            <m:sub>
                              <m:r>
                                <a:rPr lang="en-US" altLang="zh-CN" i="1">
                                  <a:latin typeface="Cambria Math"/>
                                </a:rPr>
                                <m:t>1</m:t>
                              </m:r>
                            </m:sub>
                          </m:sSub>
                        </m:e>
                      </m:func>
                      <m:r>
                        <a:rPr lang="en-US" altLang="zh-CN" i="1">
                          <a:latin typeface="Cambria Math"/>
                        </a:rPr>
                        <m:t>     </m:t>
                      </m:r>
                      <m:r>
                        <m:rPr>
                          <m:sty m:val="p"/>
                        </m:rPr>
                        <a:rPr lang="en-US" altLang="zh-CN">
                          <a:latin typeface="Cambria Math"/>
                        </a:rPr>
                        <m:t>subject</m:t>
                      </m:r>
                      <m:r>
                        <a:rPr lang="en-US" altLang="zh-CN">
                          <a:latin typeface="Cambria Math"/>
                        </a:rPr>
                        <m:t> </m:t>
                      </m:r>
                      <m:r>
                        <m:rPr>
                          <m:sty m:val="p"/>
                        </m:rPr>
                        <a:rPr lang="en-US" altLang="zh-CN">
                          <a:latin typeface="Cambria Math"/>
                        </a:rPr>
                        <m:t>to</m:t>
                      </m:r>
                      <m:r>
                        <a:rPr lang="en-US" altLang="zh-CN" i="1">
                          <a:latin typeface="Cambria Math"/>
                        </a:rPr>
                        <m:t>     </m:t>
                      </m:r>
                      <m:sSub>
                        <m:sSubPr>
                          <m:ctrlPr>
                            <a:rPr lang="zh-CN" altLang="zh-CN" i="1">
                              <a:latin typeface="Cambria Math" panose="02040503050406030204" pitchFamily="18" charset="0"/>
                            </a:rPr>
                          </m:ctrlPr>
                        </m:sSubPr>
                        <m:e>
                          <m:d>
                            <m:dPr>
                              <m:begChr m:val="‖"/>
                              <m:endChr m:val="‖"/>
                              <m:ctrlPr>
                                <a:rPr lang="zh-CN" altLang="zh-CN" i="1">
                                  <a:latin typeface="Cambria Math" panose="02040503050406030204" pitchFamily="18" charset="0"/>
                                </a:rPr>
                              </m:ctrlPr>
                            </m:dPr>
                            <m:e>
                              <m:r>
                                <a:rPr lang="en-US" altLang="zh-CN" b="1" i="1" smtClean="0">
                                  <a:latin typeface="Cambria Math" panose="02040503050406030204" pitchFamily="18" charset="0"/>
                                </a:rPr>
                                <m:t>𝒚</m:t>
                              </m:r>
                              <m:r>
                                <a:rPr lang="en-US" altLang="zh-CN" b="1" i="1">
                                  <a:latin typeface="Cambria Math"/>
                                </a:rPr>
                                <m:t>−</m:t>
                              </m:r>
                              <m:r>
                                <a:rPr lang="en-US" altLang="zh-CN" b="1" i="1">
                                  <a:latin typeface="Cambria Math"/>
                                </a:rPr>
                                <m:t>𝚽𝚿</m:t>
                              </m:r>
                              <m:r>
                                <a:rPr lang="en-US" altLang="zh-CN" b="1" i="1" smtClean="0">
                                  <a:solidFill>
                                    <a:schemeClr val="tx1"/>
                                  </a:solidFill>
                                  <a:latin typeface="Cambria Math"/>
                                </a:rPr>
                                <m:t>𝜶</m:t>
                              </m:r>
                            </m:e>
                          </m:d>
                        </m:e>
                        <m:sub>
                          <m:r>
                            <a:rPr lang="en-US" altLang="zh-CN" i="1">
                              <a:latin typeface="Cambria Math"/>
                            </a:rPr>
                            <m:t>2</m:t>
                          </m:r>
                        </m:sub>
                      </m:sSub>
                      <m:r>
                        <a:rPr lang="en-US" altLang="zh-CN" i="1">
                          <a:latin typeface="Cambria Math"/>
                        </a:rPr>
                        <m:t>≤</m:t>
                      </m:r>
                      <m:r>
                        <a:rPr lang="en-US" altLang="zh-CN" i="1">
                          <a:latin typeface="Cambria Math"/>
                        </a:rPr>
                        <m:t>𝜖</m:t>
                      </m:r>
                    </m:oMath>
                  </m:oMathPara>
                </a14:m>
                <a:endParaRPr lang="zh-CN" altLang="zh-CN" dirty="0"/>
              </a:p>
            </p:txBody>
          </p:sp>
        </mc:Choice>
        <mc:Fallback xmlns="">
          <p:sp>
            <p:nvSpPr>
              <p:cNvPr id="13" name="矩形 12"/>
              <p:cNvSpPr>
                <a:spLocks noRot="1" noChangeAspect="1" noMove="1" noResize="1" noEditPoints="1" noAdjustHandles="1" noChangeArrowheads="1" noChangeShapeType="1" noTextEdit="1"/>
              </p:cNvSpPr>
              <p:nvPr/>
            </p:nvSpPr>
            <p:spPr>
              <a:xfrm>
                <a:off x="2411720" y="1700776"/>
                <a:ext cx="4562146" cy="452945"/>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6775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200" dirty="0" smtClean="0">
                <a:latin typeface="黑体" panose="02010609060101010101" pitchFamily="49" charset="-122"/>
                <a:ea typeface="黑体" panose="02010609060101010101" pitchFamily="49" charset="-122"/>
                <a:cs typeface="Times New Roman" panose="02020603050405020304" pitchFamily="18" charset="0"/>
              </a:rPr>
              <a:t>2.2</a:t>
            </a:r>
            <a:r>
              <a:rPr lang="zh-CN" altLang="en-US" kern="1200" dirty="0" smtClean="0">
                <a:latin typeface="黑体" panose="02010609060101010101" pitchFamily="49" charset="-122"/>
                <a:ea typeface="黑体" panose="02010609060101010101" pitchFamily="49" charset="-122"/>
                <a:cs typeface="Times New Roman" panose="02020603050405020304" pitchFamily="18" charset="0"/>
              </a:rPr>
              <a:t>、数字化采样电路模块</a:t>
            </a:r>
            <a:endParaRPr lang="zh-CN" altLang="en-US" dirty="0">
              <a:latin typeface="黑体" panose="02010609060101010101" pitchFamily="49" charset="-122"/>
              <a:ea typeface="黑体" panose="02010609060101010101" pitchFamily="49" charset="-122"/>
              <a:cs typeface="Times New Roman" panose="02020603050405020304" pitchFamily="18" charset="0"/>
            </a:endParaRPr>
          </a:p>
        </p:txBody>
      </p:sp>
      <p:sp>
        <p:nvSpPr>
          <p:cNvPr id="8" name="内容占位符 2"/>
          <p:cNvSpPr txBox="1">
            <a:spLocks/>
          </p:cNvSpPr>
          <p:nvPr/>
        </p:nvSpPr>
        <p:spPr bwMode="auto">
          <a:xfrm>
            <a:off x="295274" y="1268720"/>
            <a:ext cx="8536781" cy="1728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ct val="0"/>
              </a:spcBef>
              <a:spcAft>
                <a:spcPct val="40000"/>
              </a:spcAft>
              <a:buBlip>
                <a:blip r:embed="rId4"/>
              </a:buBlip>
              <a:defRPr sz="2000">
                <a:solidFill>
                  <a:schemeClr val="tx1"/>
                </a:solidFill>
                <a:latin typeface="Estrangelo Edessa" pitchFamily="66" charset="0"/>
                <a:ea typeface="Estrangelo Edessa"/>
                <a:cs typeface="Estrangelo Edessa" pitchFamily="66" charset="0"/>
              </a:defRPr>
            </a:lvl1pPr>
            <a:lvl2pPr marL="444500" indent="-261938" algn="l" rtl="0" eaLnBrk="1" fontAlgn="base" hangingPunct="1">
              <a:spcBef>
                <a:spcPct val="0"/>
              </a:spcBef>
              <a:spcAft>
                <a:spcPct val="40000"/>
              </a:spcAft>
              <a:buBlip>
                <a:blip r:embed="rId5"/>
              </a:buBlip>
              <a:defRPr>
                <a:solidFill>
                  <a:schemeClr val="tx1"/>
                </a:solidFill>
                <a:latin typeface="Estrangelo Edessa" pitchFamily="66" charset="0"/>
                <a:ea typeface="Estrangelo Edessa"/>
                <a:cs typeface="Estrangelo Edessa" pitchFamily="66" charset="0"/>
              </a:defRPr>
            </a:lvl2pPr>
            <a:lvl3pPr marL="720725" indent="-274638"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3pPr>
            <a:lvl4pPr marL="9874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4pPr>
            <a:lvl5pPr marL="12541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a:lstStyle>
          <a:p>
            <a:pPr algn="just"/>
            <a:r>
              <a:rPr lang="zh-CN" altLang="zh-CN" b="1" dirty="0" smtClean="0">
                <a:latin typeface="黑体" panose="02010609060101010101" pitchFamily="49" charset="-122"/>
                <a:ea typeface="黑体" panose="02010609060101010101" pitchFamily="49" charset="-122"/>
              </a:rPr>
              <a:t>数字化</a:t>
            </a:r>
            <a:r>
              <a:rPr lang="zh-CN" altLang="zh-CN" b="1" dirty="0">
                <a:latin typeface="黑体" panose="02010609060101010101" pitchFamily="49" charset="-122"/>
                <a:ea typeface="黑体" panose="02010609060101010101" pitchFamily="49" charset="-122"/>
              </a:rPr>
              <a:t>采样</a:t>
            </a:r>
            <a:r>
              <a:rPr lang="zh-CN" altLang="zh-CN" b="1" dirty="0" smtClean="0">
                <a:latin typeface="黑体" panose="02010609060101010101" pitchFamily="49" charset="-122"/>
                <a:ea typeface="黑体" panose="02010609060101010101" pitchFamily="49" charset="-122"/>
              </a:rPr>
              <a:t>电路</a:t>
            </a:r>
            <a:r>
              <a:rPr lang="zh-CN" altLang="en-US" b="1" dirty="0" smtClean="0">
                <a:latin typeface="黑体" panose="02010609060101010101" pitchFamily="49" charset="-122"/>
                <a:ea typeface="黑体" panose="02010609060101010101" pitchFamily="49" charset="-122"/>
              </a:rPr>
              <a:t>方案</a:t>
            </a:r>
            <a:endParaRPr lang="en-US" altLang="zh-CN" b="1" dirty="0">
              <a:latin typeface="黑体" panose="02010609060101010101" pitchFamily="49" charset="-122"/>
              <a:ea typeface="黑体" panose="02010609060101010101" pitchFamily="49" charset="-122"/>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295631771"/>
              </p:ext>
            </p:extLst>
          </p:nvPr>
        </p:nvGraphicFramePr>
        <p:xfrm>
          <a:off x="295274" y="2028750"/>
          <a:ext cx="3694465" cy="2286296"/>
        </p:xfrm>
        <a:graphic>
          <a:graphicData uri="http://schemas.openxmlformats.org/presentationml/2006/ole">
            <mc:AlternateContent xmlns:mc="http://schemas.openxmlformats.org/markup-compatibility/2006">
              <mc:Choice xmlns:v="urn:schemas-microsoft-com:vml" Requires="v">
                <p:oleObj spid="_x0000_s32851" name="Visio" r:id="rId6" imgW="21194360" imgH="13088250" progId="Visio.Drawing.15">
                  <p:embed/>
                </p:oleObj>
              </mc:Choice>
              <mc:Fallback>
                <p:oleObj name="Visio" r:id="rId6" imgW="21194360" imgH="13088250" progId="Visio.Drawing.15">
                  <p:embed/>
                  <p:pic>
                    <p:nvPicPr>
                      <p:cNvPr id="0" name="Object 1"/>
                      <p:cNvPicPr>
                        <a:picLocks noChangeAspect="1" noChangeArrowheads="1"/>
                      </p:cNvPicPr>
                      <p:nvPr/>
                    </p:nvPicPr>
                    <p:blipFill>
                      <a:blip r:embed="rId7"/>
                      <a:srcRect/>
                      <a:stretch>
                        <a:fillRect/>
                      </a:stretch>
                    </p:blipFill>
                    <p:spPr bwMode="auto">
                      <a:xfrm>
                        <a:off x="295274" y="2028750"/>
                        <a:ext cx="3694465" cy="2286296"/>
                      </a:xfrm>
                      <a:prstGeom prst="rect">
                        <a:avLst/>
                      </a:prstGeom>
                      <a:noFill/>
                    </p:spPr>
                  </p:pic>
                </p:oleObj>
              </mc:Fallback>
            </mc:AlternateContent>
          </a:graphicData>
        </a:graphic>
      </p:graphicFrame>
      <p:sp>
        <p:nvSpPr>
          <p:cNvPr id="11" name="矩形 10"/>
          <p:cNvSpPr/>
          <p:nvPr/>
        </p:nvSpPr>
        <p:spPr>
          <a:xfrm>
            <a:off x="899524" y="4545018"/>
            <a:ext cx="2262158" cy="369332"/>
          </a:xfrm>
          <a:prstGeom prst="rect">
            <a:avLst/>
          </a:prstGeom>
        </p:spPr>
        <p:txBody>
          <a:bodyPr wrap="none">
            <a:spAutoFit/>
          </a:bodyPr>
          <a:lstStyle/>
          <a:p>
            <a:r>
              <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数字化采样电路框图</a:t>
            </a:r>
            <a:endPar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5972" y="1916804"/>
            <a:ext cx="4624310" cy="2488254"/>
          </a:xfrm>
          <a:prstGeom prst="rect">
            <a:avLst/>
          </a:prstGeom>
        </p:spPr>
      </p:pic>
      <p:sp>
        <p:nvSpPr>
          <p:cNvPr id="7" name="矩形 6"/>
          <p:cNvSpPr/>
          <p:nvPr/>
        </p:nvSpPr>
        <p:spPr>
          <a:xfrm>
            <a:off x="5537048" y="4545018"/>
            <a:ext cx="2262158" cy="369332"/>
          </a:xfrm>
          <a:prstGeom prst="rect">
            <a:avLst/>
          </a:prstGeom>
        </p:spPr>
        <p:txBody>
          <a:bodyPr wrap="none">
            <a:spAutoFit/>
          </a:bodyPr>
          <a:lstStyle/>
          <a:p>
            <a:r>
              <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数字化采样电路模块</a:t>
            </a:r>
            <a:endParaRPr lang="zh-CN" altLang="en-US" dirty="0">
              <a:latin typeface="黑体" panose="02010609060101010101" pitchFamily="49" charset="-122"/>
              <a:ea typeface="黑体" panose="02010609060101010101" pitchFamily="49" charset="-122"/>
            </a:endParaRPr>
          </a:p>
        </p:txBody>
      </p:sp>
      <p:sp>
        <p:nvSpPr>
          <p:cNvPr id="10" name="内容占位符 2"/>
          <p:cNvSpPr>
            <a:spLocks noGrp="1"/>
          </p:cNvSpPr>
          <p:nvPr>
            <p:ph idx="1"/>
          </p:nvPr>
        </p:nvSpPr>
        <p:spPr>
          <a:xfrm>
            <a:off x="4355972" y="5084147"/>
            <a:ext cx="3564462" cy="1585273"/>
          </a:xfrm>
        </p:spPr>
        <p:txBody>
          <a:bodyPr/>
          <a:lstStyle/>
          <a:p>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ADC</a:t>
            </a:r>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为</a:t>
            </a:r>
            <a:r>
              <a:rPr lang="en-US" altLang="zh-CN" b="1" dirty="0" smtClean="0">
                <a:latin typeface="黑体" panose="02010609060101010101" pitchFamily="49" charset="-122"/>
                <a:ea typeface="黑体" panose="02010609060101010101" pitchFamily="49" charset="-122"/>
              </a:rPr>
              <a:t>AD9234</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lvl="1"/>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通道：</a:t>
            </a:r>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2</a:t>
            </a:r>
            <a:r>
              <a:rPr lang="zh-CN" altLang="en-US" b="1" dirty="0">
                <a:latin typeface="黑体" panose="02010609060101010101" pitchFamily="49" charset="-122"/>
                <a:ea typeface="黑体" panose="02010609060101010101" pitchFamily="49" charset="-122"/>
                <a:cs typeface="Times New Roman" panose="02020603050405020304" pitchFamily="18" charset="0"/>
              </a:rPr>
              <a:t>个</a:t>
            </a:r>
            <a:endParaRPr lang="en-US" altLang="zh-CN" b="1" dirty="0" smtClean="0">
              <a:latin typeface="黑体" panose="02010609060101010101" pitchFamily="49" charset="-122"/>
              <a:ea typeface="黑体" panose="02010609060101010101" pitchFamily="49" charset="-122"/>
              <a:cs typeface="Times New Roman" panose="02020603050405020304" pitchFamily="18" charset="0"/>
            </a:endParaRPr>
          </a:p>
          <a:p>
            <a:pPr lvl="1"/>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采样率：</a:t>
            </a:r>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300MSPS </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 1GSPS</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lvl="1"/>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采样精度</a:t>
            </a:r>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a:t>
            </a:r>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12bit</a:t>
            </a:r>
          </a:p>
        </p:txBody>
      </p:sp>
    </p:spTree>
    <p:extLst>
      <p:ext uri="{BB962C8B-B14F-4D97-AF65-F5344CB8AC3E}">
        <p14:creationId xmlns:p14="http://schemas.microsoft.com/office/powerpoint/2010/main" val="2904436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黑体" panose="02010609060101010101" pitchFamily="49" charset="-122"/>
                <a:ea typeface="黑体" panose="02010609060101010101" pitchFamily="49" charset="-122"/>
              </a:rPr>
              <a:t>2</a:t>
            </a:r>
            <a:r>
              <a:rPr lang="en-US" altLang="zh-CN" dirty="0" smtClean="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、仿真验证</a:t>
            </a:r>
            <a:endParaRPr lang="zh-CN" altLang="en-US" dirty="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95275" y="1380824"/>
                <a:ext cx="8524875" cy="4640511"/>
              </a:xfrm>
            </p:spPr>
            <p:txBody>
              <a:bodyPr/>
              <a:lstStyle/>
              <a:p>
                <a:pPr>
                  <a:lnSpc>
                    <a:spcPct val="150000"/>
                  </a:lnSpc>
                  <a:buFont typeface="Wingdings" panose="05000000000000000000" pitchFamily="2" charset="2"/>
                  <a:buChar char="l"/>
                </a:pPr>
                <a:r>
                  <a:rPr lang="zh-CN" altLang="en-US" b="1"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用</a:t>
                </a:r>
                <a:r>
                  <a:rPr lang="en-US" altLang="zh-CN" dirty="0" err="1" smtClean="0">
                    <a:latin typeface="黑体" panose="02010609060101010101" pitchFamily="49" charset="-122"/>
                    <a:ea typeface="黑体" panose="02010609060101010101" pitchFamily="49" charset="-122"/>
                  </a:rPr>
                  <a:t>Matlab</a:t>
                </a:r>
                <a:r>
                  <a:rPr lang="zh-CN" altLang="en-US" dirty="0" smtClean="0">
                    <a:latin typeface="黑体" panose="02010609060101010101" pitchFamily="49" charset="-122"/>
                    <a:ea typeface="黑体" panose="02010609060101010101" pitchFamily="49" charset="-122"/>
                  </a:rPr>
                  <a:t>构建了一</a:t>
                </a:r>
                <a:r>
                  <a:rPr lang="zh-CN" altLang="en-US" dirty="0">
                    <a:latin typeface="黑体" panose="02010609060101010101" pitchFamily="49" charset="-122"/>
                    <a:ea typeface="黑体" panose="02010609060101010101" pitchFamily="49" charset="-122"/>
                  </a:rPr>
                  <a:t>个压缩</a:t>
                </a:r>
                <a:r>
                  <a:rPr lang="zh-CN" altLang="en-US" dirty="0" smtClean="0">
                    <a:latin typeface="黑体" panose="02010609060101010101" pitchFamily="49" charset="-122"/>
                    <a:ea typeface="黑体" panose="02010609060101010101" pitchFamily="49" charset="-122"/>
                  </a:rPr>
                  <a:t>采样系统</a:t>
                </a:r>
                <a:endParaRPr lang="en-US" altLang="zh-CN" dirty="0" smtClean="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l"/>
                </a:pPr>
                <a:r>
                  <a:rPr lang="en-US" altLang="zh-CN"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测试信号</a:t>
                </a:r>
                <a:endParaRPr lang="en-US" altLang="zh-CN" dirty="0" smtClean="0">
                  <a:latin typeface="黑体" panose="02010609060101010101" pitchFamily="49" charset="-122"/>
                  <a:ea typeface="黑体" panose="02010609060101010101" pitchFamily="49" charset="-122"/>
                </a:endParaRPr>
              </a:p>
              <a:p>
                <a:pPr lvl="2">
                  <a:buFont typeface="Wingdings" panose="05000000000000000000" pitchFamily="2" charset="2"/>
                  <a:buChar char="l"/>
                </a:pPr>
                <a:r>
                  <a:rPr lang="zh-CN" altLang="en-US" dirty="0" smtClean="0">
                    <a:latin typeface="黑体" panose="02010609060101010101" pitchFamily="49" charset="-122"/>
                    <a:ea typeface="黑体" panose="02010609060101010101" pitchFamily="49" charset="-122"/>
                  </a:rPr>
                  <a:t>软件生成脉冲信号</a:t>
                </a:r>
                <a:endParaRPr lang="en-US" altLang="zh-CN" dirty="0" smtClean="0">
                  <a:latin typeface="黑体" panose="02010609060101010101" pitchFamily="49" charset="-122"/>
                  <a:ea typeface="黑体" panose="02010609060101010101" pitchFamily="49" charset="-122"/>
                </a:endParaRPr>
              </a:p>
              <a:p>
                <a:pPr lvl="2">
                  <a:spcAft>
                    <a:spcPts val="12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硬件采集脉冲信号</a:t>
                </a:r>
                <a:r>
                  <a:rPr lang="zh-CN" altLang="en-US" dirty="0" smtClean="0">
                    <a:latin typeface="黑体" panose="02010609060101010101" pitchFamily="49" charset="-122"/>
                    <a:ea typeface="黑体" panose="02010609060101010101" pitchFamily="49" charset="-122"/>
                  </a:rPr>
                  <a:t>（前沿约</a:t>
                </a:r>
                <a:r>
                  <a:rPr lang="en-US" altLang="zh-CN" dirty="0" smtClean="0">
                    <a:latin typeface="黑体" panose="02010609060101010101" pitchFamily="49" charset="-122"/>
                    <a:ea typeface="黑体" panose="02010609060101010101" pitchFamily="49" charset="-122"/>
                  </a:rPr>
                  <a:t>5ns</a:t>
                </a:r>
                <a:r>
                  <a:rPr lang="zh-CN" altLang="en-US"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l"/>
                </a:pPr>
                <a:r>
                  <a:rPr lang="en-US" altLang="zh-CN"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重构评估</a:t>
                </a:r>
                <a:endParaRPr lang="en-US" altLang="zh-CN" dirty="0" smtClean="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l"/>
                </a:pPr>
                <a:endParaRPr lang="en-US" altLang="zh-CN" dirty="0">
                  <a:latin typeface="黑体" panose="02010609060101010101" pitchFamily="49" charset="-122"/>
                  <a:ea typeface="黑体" panose="02010609060101010101" pitchFamily="49" charset="-122"/>
                </a:endParaRPr>
              </a:p>
              <a:p>
                <a:pPr lvl="2">
                  <a:lnSpc>
                    <a:spcPct val="150000"/>
                  </a:lnSpc>
                  <a:buFont typeface="Wingdings" panose="05000000000000000000" pitchFamily="2" charset="2"/>
                  <a:buChar char="l"/>
                </a:pPr>
                <a:r>
                  <a:rPr lang="zh-CN" altLang="en-US" b="1" dirty="0" smtClean="0">
                    <a:latin typeface="黑体" panose="02010609060101010101" pitchFamily="49" charset="-122"/>
                    <a:ea typeface="黑体" panose="02010609060101010101" pitchFamily="49" charset="-122"/>
                  </a:rPr>
                  <a:t>恢复误差</a:t>
                </a:r>
                <a14:m>
                  <m:oMath xmlns:m="http://schemas.openxmlformats.org/officeDocument/2006/math">
                    <m:r>
                      <m:rPr>
                        <m:sty m:val="p"/>
                      </m:rPr>
                      <a:rPr lang="en-US" altLang="zh-CN">
                        <a:latin typeface="Cambria Math"/>
                      </a:rPr>
                      <m:t>RMSE</m:t>
                    </m:r>
                    <m:d>
                      <m:dPr>
                        <m:ctrlPr>
                          <a:rPr lang="zh-CN" altLang="zh-CN" i="1">
                            <a:latin typeface="Cambria Math" panose="02040503050406030204" pitchFamily="18" charset="0"/>
                          </a:rPr>
                        </m:ctrlPr>
                      </m:dPr>
                      <m:e>
                        <m:r>
                          <a:rPr lang="en-US" altLang="zh-CN" b="1" i="1">
                            <a:latin typeface="Cambria Math"/>
                          </a:rPr>
                          <m:t>𝒙</m:t>
                        </m:r>
                      </m:e>
                    </m:d>
                    <m:r>
                      <a:rPr lang="en-US" altLang="zh-CN" b="1" i="1">
                        <a:latin typeface="Cambria Math"/>
                      </a:rPr>
                      <m:t> </m:t>
                    </m:r>
                  </m:oMath>
                </a14:m>
                <a:r>
                  <a:rPr lang="zh-CN" altLang="en-US" b="1" dirty="0" smtClean="0">
                    <a:latin typeface="黑体" panose="02010609060101010101" pitchFamily="49" charset="-122"/>
                    <a:ea typeface="黑体" panose="02010609060101010101" pitchFamily="49" charset="-122"/>
                  </a:rPr>
                  <a:t>：</a:t>
                </a:r>
                <a:r>
                  <a:rPr lang="zh-CN" altLang="zh-CN" b="1" dirty="0" smtClean="0">
                    <a:latin typeface="黑体" panose="02010609060101010101" pitchFamily="49" charset="-122"/>
                    <a:ea typeface="黑体" panose="02010609060101010101" pitchFamily="49" charset="-122"/>
                  </a:rPr>
                  <a:t>恢复</a:t>
                </a:r>
                <a:r>
                  <a:rPr lang="zh-CN" altLang="zh-CN" b="1" dirty="0">
                    <a:latin typeface="黑体" panose="02010609060101010101" pitchFamily="49" charset="-122"/>
                    <a:ea typeface="黑体" panose="02010609060101010101" pitchFamily="49" charset="-122"/>
                  </a:rPr>
                  <a:t>信号与原始信号的波形</a:t>
                </a:r>
                <a:r>
                  <a:rPr lang="zh-CN" altLang="zh-CN" b="1" dirty="0" smtClean="0">
                    <a:latin typeface="黑体" panose="02010609060101010101" pitchFamily="49" charset="-122"/>
                    <a:ea typeface="黑体" panose="02010609060101010101" pitchFamily="49" charset="-122"/>
                  </a:rPr>
                  <a:t>之间</a:t>
                </a:r>
                <a:r>
                  <a:rPr lang="zh-CN" altLang="en-US" b="1" dirty="0" smtClean="0">
                    <a:latin typeface="黑体" panose="02010609060101010101" pitchFamily="49" charset="-122"/>
                    <a:ea typeface="黑体" panose="02010609060101010101" pitchFamily="49" charset="-122"/>
                  </a:rPr>
                  <a:t>的</a:t>
                </a:r>
                <a:r>
                  <a:rPr lang="zh-CN" altLang="zh-CN" b="1" dirty="0" smtClean="0">
                    <a:latin typeface="黑体" panose="02010609060101010101" pitchFamily="49" charset="-122"/>
                    <a:ea typeface="黑体" panose="02010609060101010101" pitchFamily="49" charset="-122"/>
                  </a:rPr>
                  <a:t>误差</a:t>
                </a:r>
                <a:endParaRPr lang="en-US" altLang="zh-CN" dirty="0">
                  <a:latin typeface="黑体" panose="02010609060101010101" pitchFamily="49" charset="-122"/>
                  <a:ea typeface="黑体" panose="02010609060101010101"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95275" y="1380824"/>
                <a:ext cx="8524875" cy="4640511"/>
              </a:xfrm>
              <a:blipFill rotWithShape="0">
                <a:blip r:embed="rId3"/>
                <a:stretch>
                  <a:fillRect l="-17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205996" y="3645028"/>
                <a:ext cx="2703432" cy="7396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smtClean="0">
                          <a:solidFill>
                            <a:schemeClr val="tx1"/>
                          </a:solidFill>
                          <a:latin typeface="Cambria Math"/>
                        </a:rPr>
                        <m:t>RMSE</m:t>
                      </m:r>
                      <m:d>
                        <m:dPr>
                          <m:ctrlPr>
                            <a:rPr lang="zh-CN" altLang="zh-CN" sz="2000" i="1">
                              <a:solidFill>
                                <a:schemeClr val="tx1"/>
                              </a:solidFill>
                              <a:latin typeface="Cambria Math" panose="02040503050406030204" pitchFamily="18" charset="0"/>
                            </a:rPr>
                          </m:ctrlPr>
                        </m:dPr>
                        <m:e>
                          <m:r>
                            <a:rPr lang="en-US" altLang="zh-CN" sz="2000" b="1" i="1">
                              <a:solidFill>
                                <a:schemeClr val="tx1"/>
                              </a:solidFill>
                              <a:latin typeface="Cambria Math"/>
                            </a:rPr>
                            <m:t>𝒙</m:t>
                          </m:r>
                        </m:e>
                      </m:d>
                      <m:r>
                        <a:rPr lang="en-US" altLang="zh-CN" sz="2000">
                          <a:solidFill>
                            <a:schemeClr val="tx1"/>
                          </a:solidFill>
                          <a:latin typeface="Cambria Math"/>
                        </a:rPr>
                        <m:t>≜</m:t>
                      </m:r>
                      <m:f>
                        <m:fPr>
                          <m:ctrlPr>
                            <a:rPr lang="zh-CN" altLang="zh-CN" sz="2000" i="1">
                              <a:solidFill>
                                <a:schemeClr val="tx1"/>
                              </a:solidFill>
                              <a:latin typeface="Cambria Math" panose="02040503050406030204" pitchFamily="18" charset="0"/>
                            </a:rPr>
                          </m:ctrlPr>
                        </m:fPr>
                        <m:num>
                          <m:sSub>
                            <m:sSubPr>
                              <m:ctrlPr>
                                <a:rPr lang="zh-CN" altLang="zh-CN" sz="2000" i="1">
                                  <a:solidFill>
                                    <a:schemeClr val="tx1"/>
                                  </a:solidFill>
                                  <a:latin typeface="Cambria Math" panose="02040503050406030204" pitchFamily="18" charset="0"/>
                                </a:rPr>
                              </m:ctrlPr>
                            </m:sSubPr>
                            <m:e>
                              <m:d>
                                <m:dPr>
                                  <m:begChr m:val="‖"/>
                                  <m:endChr m:val="‖"/>
                                  <m:ctrlPr>
                                    <a:rPr lang="zh-CN" altLang="zh-CN" sz="2000" i="1">
                                      <a:solidFill>
                                        <a:schemeClr val="tx1"/>
                                      </a:solidFill>
                                      <a:latin typeface="Cambria Math" panose="02040503050406030204" pitchFamily="18" charset="0"/>
                                    </a:rPr>
                                  </m:ctrlPr>
                                </m:dPr>
                                <m:e>
                                  <m:sSub>
                                    <m:sSubPr>
                                      <m:ctrlPr>
                                        <a:rPr lang="zh-CN" altLang="zh-CN" sz="2000" i="1">
                                          <a:solidFill>
                                            <a:schemeClr val="tx1"/>
                                          </a:solidFill>
                                          <a:latin typeface="Cambria Math" panose="02040503050406030204" pitchFamily="18" charset="0"/>
                                        </a:rPr>
                                      </m:ctrlPr>
                                    </m:sSubPr>
                                    <m:e>
                                      <m:r>
                                        <a:rPr lang="en-US" altLang="zh-CN" sz="2000" b="1" i="1">
                                          <a:solidFill>
                                            <a:schemeClr val="tx1"/>
                                          </a:solidFill>
                                          <a:latin typeface="Cambria Math"/>
                                        </a:rPr>
                                        <m:t>𝒙</m:t>
                                      </m:r>
                                      <m:r>
                                        <a:rPr lang="en-US" altLang="zh-CN" sz="2000" i="1">
                                          <a:solidFill>
                                            <a:schemeClr val="tx1"/>
                                          </a:solidFill>
                                          <a:latin typeface="Cambria Math"/>
                                        </a:rPr>
                                        <m:t>−</m:t>
                                      </m:r>
                                      <m:r>
                                        <a:rPr lang="en-US" altLang="zh-CN" sz="2000" b="1" i="1">
                                          <a:solidFill>
                                            <a:schemeClr val="tx1"/>
                                          </a:solidFill>
                                          <a:latin typeface="Cambria Math"/>
                                        </a:rPr>
                                        <m:t>𝒙</m:t>
                                      </m:r>
                                    </m:e>
                                    <m:sub>
                                      <m:r>
                                        <a:rPr lang="en-US" altLang="zh-CN" sz="2000" i="1">
                                          <a:solidFill>
                                            <a:schemeClr val="tx1"/>
                                          </a:solidFill>
                                          <a:latin typeface="Cambria Math"/>
                                        </a:rPr>
                                        <m:t>0</m:t>
                                      </m:r>
                                    </m:sub>
                                  </m:sSub>
                                </m:e>
                              </m:d>
                            </m:e>
                            <m:sub>
                              <m:r>
                                <a:rPr lang="en-US" altLang="zh-CN" sz="2000" i="1">
                                  <a:solidFill>
                                    <a:schemeClr val="tx1"/>
                                  </a:solidFill>
                                  <a:latin typeface="Cambria Math"/>
                                </a:rPr>
                                <m:t>2</m:t>
                              </m:r>
                            </m:sub>
                          </m:sSub>
                        </m:num>
                        <m:den>
                          <m:sSub>
                            <m:sSubPr>
                              <m:ctrlPr>
                                <a:rPr lang="zh-CN" altLang="zh-CN" sz="2000" i="1">
                                  <a:solidFill>
                                    <a:schemeClr val="tx1"/>
                                  </a:solidFill>
                                  <a:latin typeface="Cambria Math" panose="02040503050406030204" pitchFamily="18" charset="0"/>
                                </a:rPr>
                              </m:ctrlPr>
                            </m:sSubPr>
                            <m:e>
                              <m:d>
                                <m:dPr>
                                  <m:begChr m:val="‖"/>
                                  <m:endChr m:val="‖"/>
                                  <m:ctrlPr>
                                    <a:rPr lang="zh-CN" altLang="zh-CN" sz="2000" i="1">
                                      <a:solidFill>
                                        <a:schemeClr val="tx1"/>
                                      </a:solidFill>
                                      <a:latin typeface="Cambria Math" panose="02040503050406030204" pitchFamily="18" charset="0"/>
                                    </a:rPr>
                                  </m:ctrlPr>
                                </m:dPr>
                                <m:e>
                                  <m:sSub>
                                    <m:sSubPr>
                                      <m:ctrlPr>
                                        <a:rPr lang="zh-CN" altLang="zh-CN" sz="2000" i="1">
                                          <a:solidFill>
                                            <a:schemeClr val="tx1"/>
                                          </a:solidFill>
                                          <a:latin typeface="Cambria Math" panose="02040503050406030204" pitchFamily="18" charset="0"/>
                                        </a:rPr>
                                      </m:ctrlPr>
                                    </m:sSubPr>
                                    <m:e>
                                      <m:r>
                                        <a:rPr lang="en-US" altLang="zh-CN" sz="2000" b="1" i="1">
                                          <a:solidFill>
                                            <a:schemeClr val="tx1"/>
                                          </a:solidFill>
                                          <a:latin typeface="Cambria Math"/>
                                        </a:rPr>
                                        <m:t>𝒙</m:t>
                                      </m:r>
                                    </m:e>
                                    <m:sub>
                                      <m:r>
                                        <a:rPr lang="en-US" altLang="zh-CN" sz="2000" i="1">
                                          <a:solidFill>
                                            <a:schemeClr val="tx1"/>
                                          </a:solidFill>
                                          <a:latin typeface="Cambria Math"/>
                                        </a:rPr>
                                        <m:t>0</m:t>
                                      </m:r>
                                    </m:sub>
                                  </m:sSub>
                                </m:e>
                              </m:d>
                            </m:e>
                            <m:sub>
                              <m:r>
                                <a:rPr lang="en-US" altLang="zh-CN" sz="2000" i="1">
                                  <a:solidFill>
                                    <a:schemeClr val="tx1"/>
                                  </a:solidFill>
                                  <a:latin typeface="Cambria Math"/>
                                </a:rPr>
                                <m:t>2</m:t>
                              </m:r>
                            </m:sub>
                          </m:sSub>
                        </m:den>
                      </m:f>
                    </m:oMath>
                  </m:oMathPara>
                </a14:m>
                <a:endParaRPr lang="zh-CN" altLang="en-US" sz="2000" dirty="0">
                  <a:solidFill>
                    <a:schemeClr val="tx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3205996" y="3645028"/>
                <a:ext cx="2703432" cy="739626"/>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7060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验证结果</a:t>
            </a:r>
            <a:endParaRPr lang="zh-CN" altLang="en-US" dirty="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6" name="矩形 5"/>
              <p:cNvSpPr/>
              <p:nvPr/>
            </p:nvSpPr>
            <p:spPr>
              <a:xfrm>
                <a:off x="1439594" y="3320986"/>
                <a:ext cx="1530612" cy="323678"/>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软件生成</a:t>
                </a:r>
                <a:r>
                  <a:rPr lang="zh-CN" altLang="zh-CN" sz="1400" b="1" dirty="0" smtClean="0">
                    <a:solidFill>
                      <a:schemeClr val="tx1"/>
                    </a:solidFill>
                    <a:latin typeface="黑体" panose="02010609060101010101" pitchFamily="49" charset="-122"/>
                    <a:ea typeface="黑体" panose="02010609060101010101" pitchFamily="49" charset="-122"/>
                  </a:rPr>
                  <a:t>信号</a:t>
                </a:r>
                <a14:m>
                  <m:oMath xmlns:m="http://schemas.openxmlformats.org/officeDocument/2006/math">
                    <m:sSubSup>
                      <m:sSubSupPr>
                        <m:ctrlPr>
                          <a:rPr lang="zh-CN" altLang="zh-CN" sz="1400" b="1" i="1">
                            <a:solidFill>
                              <a:schemeClr val="tx1"/>
                            </a:solidFill>
                            <a:latin typeface="Cambria Math" panose="02040503050406030204" pitchFamily="18" charset="0"/>
                          </a:rPr>
                        </m:ctrlPr>
                      </m:sSubSupPr>
                      <m:e>
                        <m:r>
                          <a:rPr lang="en-US" altLang="zh-CN" sz="1400" b="1" i="1">
                            <a:solidFill>
                              <a:schemeClr val="tx1"/>
                            </a:solidFill>
                            <a:latin typeface="Cambria Math"/>
                          </a:rPr>
                          <m:t>𝒙</m:t>
                        </m:r>
                      </m:e>
                      <m:sub>
                        <m:r>
                          <a:rPr lang="en-US" altLang="zh-CN" sz="1400" b="1" i="1">
                            <a:solidFill>
                              <a:schemeClr val="tx1"/>
                            </a:solidFill>
                            <a:latin typeface="Cambria Math"/>
                          </a:rPr>
                          <m:t>𝟎</m:t>
                        </m:r>
                      </m:sub>
                      <m:sup>
                        <m:r>
                          <a:rPr lang="en-US" altLang="zh-CN" sz="1400" b="1" i="1" smtClean="0">
                            <a:solidFill>
                              <a:schemeClr val="tx1"/>
                            </a:solidFill>
                            <a:latin typeface="Cambria Math" panose="02040503050406030204" pitchFamily="18" charset="0"/>
                          </a:rPr>
                          <m:t>𝟔𝟒</m:t>
                        </m:r>
                      </m:sup>
                    </m:sSubSup>
                  </m:oMath>
                </a14:m>
                <a:endParaRPr lang="zh-CN" altLang="en-US" sz="1400" b="1" dirty="0">
                  <a:solidFill>
                    <a:schemeClr val="tx1"/>
                  </a:solidFill>
                  <a:latin typeface="黑体" panose="02010609060101010101" pitchFamily="49" charset="-122"/>
                  <a:ea typeface="黑体" panose="02010609060101010101" pitchFamily="49"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1439594" y="3320986"/>
                <a:ext cx="1530612" cy="323678"/>
              </a:xfrm>
              <a:prstGeom prst="rect">
                <a:avLst/>
              </a:prstGeom>
              <a:blipFill rotWithShape="0">
                <a:blip r:embed="rId3"/>
                <a:stretch>
                  <a:fillRect l="-1195" t="-3774" b="-13208"/>
                </a:stretch>
              </a:blipFill>
            </p:spPr>
            <p:txBody>
              <a:bodyPr/>
              <a:lstStyle/>
              <a:p>
                <a:r>
                  <a:rPr lang="zh-CN" altLang="en-US">
                    <a:noFill/>
                  </a:rPr>
                  <a:t> </a:t>
                </a:r>
              </a:p>
            </p:txBody>
          </p:sp>
        </mc:Fallback>
      </mc:AlternateContent>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70" y="1142757"/>
            <a:ext cx="2904306" cy="2178229"/>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56" y="1142758"/>
            <a:ext cx="2916378" cy="218728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70" y="3645028"/>
            <a:ext cx="2904306" cy="2170478"/>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4056" y="3645028"/>
            <a:ext cx="2916378" cy="2187284"/>
          </a:xfrm>
          <a:prstGeom prst="rect">
            <a:avLst/>
          </a:prstGeom>
        </p:spPr>
      </p:pic>
      <p:sp>
        <p:nvSpPr>
          <p:cNvPr id="15" name="矩形 14"/>
          <p:cNvSpPr/>
          <p:nvPr/>
        </p:nvSpPr>
        <p:spPr>
          <a:xfrm>
            <a:off x="5976182" y="3337251"/>
            <a:ext cx="813043" cy="307777"/>
          </a:xfrm>
          <a:prstGeom prst="rect">
            <a:avLst/>
          </a:prstGeom>
        </p:spPr>
        <p:txBody>
          <a:bodyPr wrap="none">
            <a:spAutoFit/>
          </a:bodyPr>
          <a:lstStyle/>
          <a:p>
            <a:r>
              <a:rPr lang="zh-CN" altLang="zh-CN" sz="1400" b="1" dirty="0" smtClean="0">
                <a:latin typeface="黑体" panose="02010609060101010101" pitchFamily="49" charset="-122"/>
                <a:ea typeface="黑体" panose="02010609060101010101" pitchFamily="49" charset="-122"/>
              </a:rPr>
              <a:t>时</a:t>
            </a:r>
            <a:r>
              <a:rPr lang="en-US" altLang="zh-CN" sz="1400" b="1" dirty="0">
                <a:latin typeface="黑体" panose="02010609060101010101" pitchFamily="49" charset="-122"/>
                <a:ea typeface="黑体" panose="02010609060101010101" pitchFamily="49" charset="-122"/>
              </a:rPr>
              <a:t>-</a:t>
            </a:r>
            <a:r>
              <a:rPr lang="zh-CN" altLang="zh-CN" sz="1400" b="1" dirty="0">
                <a:latin typeface="黑体" panose="02010609060101010101" pitchFamily="49" charset="-122"/>
                <a:ea typeface="黑体" panose="02010609060101010101" pitchFamily="49" charset="-122"/>
              </a:rPr>
              <a:t>频图</a:t>
            </a:r>
            <a:endParaRPr lang="zh-CN" altLang="en-US" sz="1400" b="1" dirty="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6" name="矩形 15"/>
              <p:cNvSpPr/>
              <p:nvPr/>
            </p:nvSpPr>
            <p:spPr>
              <a:xfrm>
                <a:off x="1547608" y="5805308"/>
                <a:ext cx="1533818" cy="323678"/>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压缩采样</a:t>
                </a:r>
                <a:r>
                  <a:rPr lang="zh-CN" altLang="zh-CN" sz="1400" b="1" dirty="0" smtClean="0">
                    <a:solidFill>
                      <a:schemeClr val="tx1"/>
                    </a:solidFill>
                    <a:latin typeface="黑体" panose="02010609060101010101" pitchFamily="49" charset="-122"/>
                    <a:ea typeface="黑体" panose="02010609060101010101" pitchFamily="49" charset="-122"/>
                  </a:rPr>
                  <a:t>信号</a:t>
                </a:r>
                <a14:m>
                  <m:oMath xmlns:m="http://schemas.openxmlformats.org/officeDocument/2006/math">
                    <m:sSubSup>
                      <m:sSubSupPr>
                        <m:ctrlPr>
                          <a:rPr lang="zh-CN" altLang="zh-CN" sz="1400" b="1" i="1">
                            <a:solidFill>
                              <a:schemeClr val="tx1"/>
                            </a:solidFill>
                            <a:latin typeface="Cambria Math" panose="02040503050406030204" pitchFamily="18" charset="0"/>
                          </a:rPr>
                        </m:ctrlPr>
                      </m:sSubSupPr>
                      <m:e>
                        <m:r>
                          <a:rPr lang="en-US" altLang="zh-CN" sz="1400" b="1" i="1" smtClean="0">
                            <a:solidFill>
                              <a:schemeClr val="tx1"/>
                            </a:solidFill>
                            <a:latin typeface="Cambria Math" panose="02040503050406030204" pitchFamily="18" charset="0"/>
                          </a:rPr>
                          <m:t>𝒚</m:t>
                        </m:r>
                      </m:e>
                      <m:sub>
                        <m:r>
                          <a:rPr lang="en-US" altLang="zh-CN" sz="1400" b="1" i="1">
                            <a:solidFill>
                              <a:schemeClr val="tx1"/>
                            </a:solidFill>
                            <a:latin typeface="Cambria Math"/>
                          </a:rPr>
                          <m:t>𝟎</m:t>
                        </m:r>
                      </m:sub>
                      <m:sup>
                        <m:r>
                          <a:rPr lang="en-US" altLang="zh-CN" sz="1400" b="1" i="1" smtClean="0">
                            <a:solidFill>
                              <a:schemeClr val="tx1"/>
                            </a:solidFill>
                            <a:latin typeface="Cambria Math" panose="02040503050406030204" pitchFamily="18" charset="0"/>
                          </a:rPr>
                          <m:t>𝟑𝟐</m:t>
                        </m:r>
                      </m:sup>
                    </m:sSubSup>
                  </m:oMath>
                </a14:m>
                <a:endParaRPr lang="zh-CN" altLang="en-US" sz="1400" b="1" dirty="0">
                  <a:solidFill>
                    <a:schemeClr val="tx1"/>
                  </a:solidFill>
                  <a:latin typeface="黑体" panose="02010609060101010101" pitchFamily="49" charset="-122"/>
                  <a:ea typeface="黑体" panose="02010609060101010101" pitchFamily="49"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1547608" y="5805308"/>
                <a:ext cx="1533818" cy="323678"/>
              </a:xfrm>
              <a:prstGeom prst="rect">
                <a:avLst/>
              </a:prstGeom>
              <a:blipFill rotWithShape="0">
                <a:blip r:embed="rId8"/>
                <a:stretch>
                  <a:fillRect l="-1195" t="-1887" b="-15094"/>
                </a:stretch>
              </a:blipFill>
            </p:spPr>
            <p:txBody>
              <a:bodyPr/>
              <a:lstStyle/>
              <a:p>
                <a:r>
                  <a:rPr lang="zh-CN" altLang="en-US">
                    <a:noFill/>
                  </a:rPr>
                  <a:t> </a:t>
                </a:r>
              </a:p>
            </p:txBody>
          </p:sp>
        </mc:Fallback>
      </mc:AlternateContent>
      <p:sp>
        <p:nvSpPr>
          <p:cNvPr id="17" name="矩形 16"/>
          <p:cNvSpPr/>
          <p:nvPr/>
        </p:nvSpPr>
        <p:spPr>
          <a:xfrm>
            <a:off x="6045497" y="5823620"/>
            <a:ext cx="902811" cy="307777"/>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重构</a:t>
            </a:r>
            <a:r>
              <a:rPr lang="zh-CN" altLang="zh-CN" sz="1400" b="1" dirty="0" smtClean="0">
                <a:solidFill>
                  <a:schemeClr val="tx1"/>
                </a:solidFill>
                <a:latin typeface="黑体" panose="02010609060101010101" pitchFamily="49" charset="-122"/>
                <a:ea typeface="黑体" panose="02010609060101010101" pitchFamily="49" charset="-122"/>
              </a:rPr>
              <a:t>信号</a:t>
            </a:r>
            <a:endParaRPr lang="zh-CN" altLang="en-US" sz="1400" b="1" dirty="0">
              <a:solidFill>
                <a:schemeClr val="tx1"/>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1" name="矩形 10"/>
              <p:cNvSpPr/>
              <p:nvPr/>
            </p:nvSpPr>
            <p:spPr>
              <a:xfrm>
                <a:off x="5676087" y="6149709"/>
                <a:ext cx="18122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a:rPr>
                        <m:t>RMSE</m:t>
                      </m:r>
                      <m:d>
                        <m:dPr>
                          <m:ctrlPr>
                            <a:rPr lang="zh-CN" altLang="zh-CN" sz="1600" i="1">
                              <a:latin typeface="Cambria Math" panose="02040503050406030204" pitchFamily="18" charset="0"/>
                            </a:rPr>
                          </m:ctrlPr>
                        </m:dPr>
                        <m:e>
                          <m:r>
                            <a:rPr lang="en-US" altLang="zh-CN" sz="1600" b="1" i="1">
                              <a:latin typeface="Cambria Math"/>
                            </a:rPr>
                            <m:t>𝒙</m:t>
                          </m:r>
                        </m:e>
                      </m:d>
                      <m:r>
                        <a:rPr lang="en-US" altLang="zh-CN" sz="1600" i="1">
                          <a:latin typeface="Cambria Math"/>
                        </a:rPr>
                        <m:t>=0.0</m:t>
                      </m:r>
                      <m:r>
                        <a:rPr lang="en-US" altLang="zh-CN" sz="1600" b="0" i="1" smtClean="0">
                          <a:latin typeface="Cambria Math" panose="02040503050406030204" pitchFamily="18" charset="0"/>
                        </a:rPr>
                        <m:t>84</m:t>
                      </m:r>
                    </m:oMath>
                  </m:oMathPara>
                </a14:m>
                <a:endParaRPr lang="zh-CN" altLang="en-US" sz="1600" dirty="0"/>
              </a:p>
            </p:txBody>
          </p:sp>
        </mc:Choice>
        <mc:Fallback xmlns="">
          <p:sp>
            <p:nvSpPr>
              <p:cNvPr id="11" name="矩形 10"/>
              <p:cNvSpPr>
                <a:spLocks noRot="1" noChangeAspect="1" noMove="1" noResize="1" noEditPoints="1" noAdjustHandles="1" noChangeArrowheads="1" noChangeShapeType="1" noTextEdit="1"/>
              </p:cNvSpPr>
              <p:nvPr/>
            </p:nvSpPr>
            <p:spPr>
              <a:xfrm>
                <a:off x="5676087" y="6149709"/>
                <a:ext cx="1812291" cy="338554"/>
              </a:xfrm>
              <a:prstGeom prst="rect">
                <a:avLst/>
              </a:prstGeom>
              <a:blipFill rotWithShape="0">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589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验证结果</a:t>
            </a:r>
            <a:endParaRPr lang="zh-CN" altLang="en-US" dirty="0">
              <a:latin typeface="黑体" panose="02010609060101010101" pitchFamily="49" charset="-122"/>
              <a:ea typeface="黑体" panose="02010609060101010101" pitchFamily="49" charset="-122"/>
            </a:endParaRPr>
          </a:p>
        </p:txBody>
      </p:sp>
      <p:sp>
        <p:nvSpPr>
          <p:cNvPr id="15" name="矩形 14"/>
          <p:cNvSpPr/>
          <p:nvPr/>
        </p:nvSpPr>
        <p:spPr>
          <a:xfrm>
            <a:off x="5976182" y="3337251"/>
            <a:ext cx="813043" cy="307777"/>
          </a:xfrm>
          <a:prstGeom prst="rect">
            <a:avLst/>
          </a:prstGeom>
        </p:spPr>
        <p:txBody>
          <a:bodyPr wrap="none">
            <a:spAutoFit/>
          </a:bodyPr>
          <a:lstStyle/>
          <a:p>
            <a:r>
              <a:rPr lang="zh-CN" altLang="zh-CN" sz="1400" b="1" dirty="0" smtClean="0">
                <a:latin typeface="黑体" panose="02010609060101010101" pitchFamily="49" charset="-122"/>
                <a:ea typeface="黑体" panose="02010609060101010101" pitchFamily="49" charset="-122"/>
              </a:rPr>
              <a:t>时</a:t>
            </a:r>
            <a:r>
              <a:rPr lang="en-US" altLang="zh-CN" sz="1400" b="1" dirty="0">
                <a:latin typeface="黑体" panose="02010609060101010101" pitchFamily="49" charset="-122"/>
                <a:ea typeface="黑体" panose="02010609060101010101" pitchFamily="49" charset="-122"/>
              </a:rPr>
              <a:t>-</a:t>
            </a:r>
            <a:r>
              <a:rPr lang="zh-CN" altLang="zh-CN" sz="1400" b="1" dirty="0">
                <a:latin typeface="黑体" panose="02010609060101010101" pitchFamily="49" charset="-122"/>
                <a:ea typeface="黑体" panose="02010609060101010101" pitchFamily="49" charset="-122"/>
              </a:rPr>
              <a:t>频图</a:t>
            </a:r>
            <a:endParaRPr lang="zh-CN" altLang="en-US" sz="1400" b="1" dirty="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6" name="矩形 15"/>
              <p:cNvSpPr/>
              <p:nvPr/>
            </p:nvSpPr>
            <p:spPr>
              <a:xfrm>
                <a:off x="1547608" y="5805308"/>
                <a:ext cx="1533818" cy="323678"/>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压缩采样</a:t>
                </a:r>
                <a:r>
                  <a:rPr lang="zh-CN" altLang="zh-CN" sz="1400" b="1" dirty="0" smtClean="0">
                    <a:solidFill>
                      <a:schemeClr val="tx1"/>
                    </a:solidFill>
                    <a:latin typeface="黑体" panose="02010609060101010101" pitchFamily="49" charset="-122"/>
                    <a:ea typeface="黑体" panose="02010609060101010101" pitchFamily="49" charset="-122"/>
                  </a:rPr>
                  <a:t>信号</a:t>
                </a:r>
                <a14:m>
                  <m:oMath xmlns:m="http://schemas.openxmlformats.org/officeDocument/2006/math">
                    <m:sSubSup>
                      <m:sSubSupPr>
                        <m:ctrlPr>
                          <a:rPr lang="zh-CN" altLang="zh-CN" sz="1400" b="1" i="1">
                            <a:solidFill>
                              <a:schemeClr val="tx1"/>
                            </a:solidFill>
                            <a:latin typeface="Cambria Math" panose="02040503050406030204" pitchFamily="18" charset="0"/>
                          </a:rPr>
                        </m:ctrlPr>
                      </m:sSubSupPr>
                      <m:e>
                        <m:r>
                          <a:rPr lang="en-US" altLang="zh-CN" sz="1400" b="1" i="1" smtClean="0">
                            <a:solidFill>
                              <a:schemeClr val="tx1"/>
                            </a:solidFill>
                            <a:latin typeface="Cambria Math" panose="02040503050406030204" pitchFamily="18" charset="0"/>
                          </a:rPr>
                          <m:t>𝒚</m:t>
                        </m:r>
                      </m:e>
                      <m:sub>
                        <m:r>
                          <a:rPr lang="en-US" altLang="zh-CN" sz="1400" b="1" i="1">
                            <a:solidFill>
                              <a:schemeClr val="tx1"/>
                            </a:solidFill>
                            <a:latin typeface="Cambria Math"/>
                          </a:rPr>
                          <m:t>𝟎</m:t>
                        </m:r>
                      </m:sub>
                      <m:sup>
                        <m:r>
                          <a:rPr lang="en-US" altLang="zh-CN" sz="1400" b="1" i="1" smtClean="0">
                            <a:solidFill>
                              <a:schemeClr val="tx1"/>
                            </a:solidFill>
                            <a:latin typeface="Cambria Math" panose="02040503050406030204" pitchFamily="18" charset="0"/>
                          </a:rPr>
                          <m:t>𝟑𝟐</m:t>
                        </m:r>
                      </m:sup>
                    </m:sSubSup>
                  </m:oMath>
                </a14:m>
                <a:endParaRPr lang="zh-CN" altLang="en-US" sz="1400" b="1" dirty="0">
                  <a:solidFill>
                    <a:schemeClr val="tx1"/>
                  </a:solidFill>
                  <a:latin typeface="黑体" panose="02010609060101010101" pitchFamily="49" charset="-122"/>
                  <a:ea typeface="黑体" panose="02010609060101010101" pitchFamily="49"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1547608" y="5805308"/>
                <a:ext cx="1533818" cy="323678"/>
              </a:xfrm>
              <a:prstGeom prst="rect">
                <a:avLst/>
              </a:prstGeom>
              <a:blipFill rotWithShape="0">
                <a:blip r:embed="rId3"/>
                <a:stretch>
                  <a:fillRect l="-1195" t="-1887" b="-15094"/>
                </a:stretch>
              </a:blipFill>
            </p:spPr>
            <p:txBody>
              <a:bodyPr/>
              <a:lstStyle/>
              <a:p>
                <a:r>
                  <a:rPr lang="zh-CN" altLang="en-US">
                    <a:noFill/>
                  </a:rPr>
                  <a:t> </a:t>
                </a:r>
              </a:p>
            </p:txBody>
          </p:sp>
        </mc:Fallback>
      </mc:AlternateContent>
      <p:sp>
        <p:nvSpPr>
          <p:cNvPr id="17" name="矩形 16"/>
          <p:cNvSpPr/>
          <p:nvPr/>
        </p:nvSpPr>
        <p:spPr>
          <a:xfrm>
            <a:off x="6045497" y="5823620"/>
            <a:ext cx="902811" cy="307777"/>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重构</a:t>
            </a:r>
            <a:r>
              <a:rPr lang="zh-CN" altLang="zh-CN" sz="1400" b="1" dirty="0" smtClean="0">
                <a:solidFill>
                  <a:schemeClr val="tx1"/>
                </a:solidFill>
                <a:latin typeface="黑体" panose="02010609060101010101" pitchFamily="49" charset="-122"/>
                <a:ea typeface="黑体" panose="02010609060101010101" pitchFamily="49" charset="-122"/>
              </a:rPr>
              <a:t>信号</a:t>
            </a:r>
            <a:endParaRPr lang="zh-CN" altLang="en-US" sz="1400" b="1" dirty="0">
              <a:solidFill>
                <a:schemeClr val="tx1"/>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71" y="1142757"/>
            <a:ext cx="2904305" cy="2178229"/>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1547608" y="3320986"/>
                <a:ext cx="1530612" cy="323678"/>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硬件采集</a:t>
                </a:r>
                <a:r>
                  <a:rPr lang="zh-CN" altLang="zh-CN" sz="1400" b="1" dirty="0" smtClean="0">
                    <a:solidFill>
                      <a:schemeClr val="tx1"/>
                    </a:solidFill>
                    <a:latin typeface="黑体" panose="02010609060101010101" pitchFamily="49" charset="-122"/>
                    <a:ea typeface="黑体" panose="02010609060101010101" pitchFamily="49" charset="-122"/>
                  </a:rPr>
                  <a:t>信号</a:t>
                </a:r>
                <a14:m>
                  <m:oMath xmlns:m="http://schemas.openxmlformats.org/officeDocument/2006/math">
                    <m:sSubSup>
                      <m:sSubSupPr>
                        <m:ctrlPr>
                          <a:rPr lang="zh-CN" altLang="zh-CN" sz="1400" b="1" i="1">
                            <a:solidFill>
                              <a:schemeClr val="tx1"/>
                            </a:solidFill>
                            <a:latin typeface="Cambria Math" panose="02040503050406030204" pitchFamily="18" charset="0"/>
                          </a:rPr>
                        </m:ctrlPr>
                      </m:sSubSupPr>
                      <m:e>
                        <m:r>
                          <a:rPr lang="en-US" altLang="zh-CN" sz="1400" b="1" i="1">
                            <a:solidFill>
                              <a:schemeClr val="tx1"/>
                            </a:solidFill>
                            <a:latin typeface="Cambria Math"/>
                          </a:rPr>
                          <m:t>𝒙</m:t>
                        </m:r>
                      </m:e>
                      <m:sub>
                        <m:r>
                          <a:rPr lang="en-US" altLang="zh-CN" sz="1400" b="1" i="1">
                            <a:solidFill>
                              <a:schemeClr val="tx1"/>
                            </a:solidFill>
                            <a:latin typeface="Cambria Math"/>
                          </a:rPr>
                          <m:t>𝟎</m:t>
                        </m:r>
                      </m:sub>
                      <m:sup>
                        <m:r>
                          <a:rPr lang="en-US" altLang="zh-CN" sz="1400" b="1" i="1" smtClean="0">
                            <a:solidFill>
                              <a:schemeClr val="tx1"/>
                            </a:solidFill>
                            <a:latin typeface="Cambria Math" panose="02040503050406030204" pitchFamily="18" charset="0"/>
                          </a:rPr>
                          <m:t>𝟔𝟒</m:t>
                        </m:r>
                      </m:sup>
                    </m:sSubSup>
                  </m:oMath>
                </a14:m>
                <a:endParaRPr lang="zh-CN" altLang="en-US" sz="1400" b="1" dirty="0">
                  <a:solidFill>
                    <a:schemeClr val="tx1"/>
                  </a:solidFill>
                  <a:latin typeface="黑体" panose="02010609060101010101" pitchFamily="49" charset="-122"/>
                  <a:ea typeface="黑体" panose="02010609060101010101" pitchFamily="49"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1547608" y="3320986"/>
                <a:ext cx="1530612" cy="323678"/>
              </a:xfrm>
              <a:prstGeom prst="rect">
                <a:avLst/>
              </a:prstGeom>
              <a:blipFill rotWithShape="0">
                <a:blip r:embed="rId5"/>
                <a:stretch>
                  <a:fillRect l="-1195" t="-3774" b="-13208"/>
                </a:stretch>
              </a:blipFill>
            </p:spPr>
            <p:txBody>
              <a:bodyPr/>
              <a:lstStyle/>
              <a:p>
                <a:r>
                  <a:rPr lang="zh-CN" altLang="en-US">
                    <a:noFill/>
                  </a:rPr>
                  <a:t> </a:t>
                </a:r>
              </a:p>
            </p:txBody>
          </p:sp>
        </mc:Fallback>
      </mc:AlternateContent>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56" y="1160706"/>
            <a:ext cx="2916378" cy="2187284"/>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471" y="3627078"/>
            <a:ext cx="2904306" cy="217823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4056" y="3618024"/>
            <a:ext cx="2916378" cy="2187284"/>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35465" y="3337251"/>
                <a:ext cx="105298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panose="02040503050406030204" pitchFamily="18" charset="0"/>
                            </a:rPr>
                          </m:ctrlPr>
                        </m:sSubPr>
                        <m:e>
                          <m:r>
                            <a:rPr lang="en-US" altLang="zh-CN" sz="1400" i="1">
                              <a:latin typeface="Cambria Math"/>
                            </a:rPr>
                            <m:t>𝑓</m:t>
                          </m:r>
                        </m:e>
                        <m:sub>
                          <m:r>
                            <a:rPr lang="en-US" altLang="zh-CN" sz="1400" i="1">
                              <a:latin typeface="Cambria Math"/>
                            </a:rPr>
                            <m:t>𝑠</m:t>
                          </m:r>
                        </m:sub>
                      </m:sSub>
                      <m:r>
                        <a:rPr lang="en-US" altLang="zh-CN" sz="1400" b="1" i="1">
                          <a:latin typeface="Cambria Math"/>
                        </a:rPr>
                        <m:t>=</m:t>
                      </m:r>
                      <m:r>
                        <a:rPr lang="en-US" altLang="zh-CN" sz="1400" b="1" i="1">
                          <a:latin typeface="Cambria Math"/>
                        </a:rPr>
                        <m:t>𝟏𝐆𝐇𝐳</m:t>
                      </m:r>
                    </m:oMath>
                  </m:oMathPara>
                </a14:m>
                <a:endParaRPr lang="zh-CN" altLang="en-US" sz="1400" dirty="0"/>
              </a:p>
            </p:txBody>
          </p:sp>
        </mc:Choice>
        <mc:Fallback xmlns="">
          <p:sp>
            <p:nvSpPr>
              <p:cNvPr id="8" name="矩形 7"/>
              <p:cNvSpPr>
                <a:spLocks noRot="1" noChangeAspect="1" noMove="1" noResize="1" noEditPoints="1" noAdjustHandles="1" noChangeArrowheads="1" noChangeShapeType="1" noTextEdit="1"/>
              </p:cNvSpPr>
              <p:nvPr/>
            </p:nvSpPr>
            <p:spPr>
              <a:xfrm>
                <a:off x="3035465" y="3337251"/>
                <a:ext cx="1052981" cy="307777"/>
              </a:xfrm>
              <a:prstGeom prst="rect">
                <a:avLst/>
              </a:prstGeom>
              <a:blipFill rotWithShape="0">
                <a:blip r:embed="rId9"/>
                <a:stretch>
                  <a:fillRect b="-78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3035465" y="5813258"/>
                <a:ext cx="123027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smtClean="0">
                              <a:latin typeface="Cambria Math" panose="02040503050406030204" pitchFamily="18" charset="0"/>
                            </a:rPr>
                          </m:ctrlPr>
                        </m:sSubPr>
                        <m:e>
                          <m:r>
                            <a:rPr lang="en-US" altLang="zh-CN" sz="1400" i="1">
                              <a:latin typeface="Cambria Math"/>
                            </a:rPr>
                            <m:t>𝑓</m:t>
                          </m:r>
                        </m:e>
                        <m:sub>
                          <m:r>
                            <a:rPr lang="en-US" altLang="zh-CN" sz="1400" b="0" i="1" smtClean="0">
                              <a:latin typeface="Cambria Math" panose="02040503050406030204" pitchFamily="18" charset="0"/>
                            </a:rPr>
                            <m:t>𝑐</m:t>
                          </m:r>
                        </m:sub>
                      </m:sSub>
                      <m:r>
                        <a:rPr lang="en-US" altLang="zh-CN" sz="1400" b="1" i="1">
                          <a:latin typeface="Cambria Math"/>
                        </a:rPr>
                        <m:t>=</m:t>
                      </m:r>
                      <m:r>
                        <a:rPr lang="en-US" altLang="zh-CN" sz="1400" b="1" i="1" smtClean="0">
                          <a:latin typeface="Cambria Math" panose="02040503050406030204" pitchFamily="18" charset="0"/>
                        </a:rPr>
                        <m:t>𝟎</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𝟓𝐆𝐇𝐳</m:t>
                      </m:r>
                    </m:oMath>
                  </m:oMathPara>
                </a14:m>
                <a:endParaRPr lang="zh-CN" altLang="en-US" sz="1400" dirty="0"/>
              </a:p>
            </p:txBody>
          </p:sp>
        </mc:Choice>
        <mc:Fallback xmlns="">
          <p:sp>
            <p:nvSpPr>
              <p:cNvPr id="18" name="矩形 17"/>
              <p:cNvSpPr>
                <a:spLocks noRot="1" noChangeAspect="1" noMove="1" noResize="1" noEditPoints="1" noAdjustHandles="1" noChangeArrowheads="1" noChangeShapeType="1" noTextEdit="1"/>
              </p:cNvSpPr>
              <p:nvPr/>
            </p:nvSpPr>
            <p:spPr>
              <a:xfrm>
                <a:off x="3035465" y="5813258"/>
                <a:ext cx="1230273" cy="307777"/>
              </a:xfrm>
              <a:prstGeom prst="rect">
                <a:avLst/>
              </a:prstGeom>
              <a:blipFill rotWithShape="0">
                <a:blip r:embed="rId10"/>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590756" y="6149709"/>
                <a:ext cx="18122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a:rPr>
                        <m:t>RMSE</m:t>
                      </m:r>
                      <m:d>
                        <m:dPr>
                          <m:ctrlPr>
                            <a:rPr lang="zh-CN" altLang="zh-CN" sz="1600" i="1">
                              <a:latin typeface="Cambria Math" panose="02040503050406030204" pitchFamily="18" charset="0"/>
                            </a:rPr>
                          </m:ctrlPr>
                        </m:dPr>
                        <m:e>
                          <m:r>
                            <a:rPr lang="en-US" altLang="zh-CN" sz="1600" b="1" i="1">
                              <a:latin typeface="Cambria Math"/>
                            </a:rPr>
                            <m:t>𝒙</m:t>
                          </m:r>
                        </m:e>
                      </m:d>
                      <m:r>
                        <a:rPr lang="en-US" altLang="zh-CN" sz="1600" i="1">
                          <a:latin typeface="Cambria Math"/>
                        </a:rPr>
                        <m:t>=0.0</m:t>
                      </m:r>
                      <m:r>
                        <a:rPr lang="en-US" altLang="zh-CN" sz="1600" b="0" i="1" smtClean="0">
                          <a:latin typeface="Cambria Math" panose="02040503050406030204" pitchFamily="18" charset="0"/>
                        </a:rPr>
                        <m:t>29</m:t>
                      </m:r>
                    </m:oMath>
                  </m:oMathPara>
                </a14:m>
                <a:endParaRPr lang="zh-CN" altLang="en-US" sz="1600" dirty="0"/>
              </a:p>
            </p:txBody>
          </p:sp>
        </mc:Choice>
        <mc:Fallback xmlns="">
          <p:sp>
            <p:nvSpPr>
              <p:cNvPr id="13" name="矩形 12"/>
              <p:cNvSpPr>
                <a:spLocks noRot="1" noChangeAspect="1" noMove="1" noResize="1" noEditPoints="1" noAdjustHandles="1" noChangeArrowheads="1" noChangeShapeType="1" noTextEdit="1"/>
              </p:cNvSpPr>
              <p:nvPr/>
            </p:nvSpPr>
            <p:spPr>
              <a:xfrm>
                <a:off x="5590756" y="6149709"/>
                <a:ext cx="1812291" cy="338554"/>
              </a:xfrm>
              <a:prstGeom prst="rect">
                <a:avLst/>
              </a:prstGeom>
              <a:blipFill rotWithShape="0">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747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验证结果</a:t>
            </a:r>
            <a:endParaRPr lang="zh-CN" altLang="en-US" dirty="0">
              <a:latin typeface="黑体" panose="02010609060101010101" pitchFamily="49" charset="-122"/>
              <a:ea typeface="黑体" panose="02010609060101010101" pitchFamily="49" charset="-122"/>
            </a:endParaRPr>
          </a:p>
        </p:txBody>
      </p:sp>
      <p:sp>
        <p:nvSpPr>
          <p:cNvPr id="15" name="矩形 14"/>
          <p:cNvSpPr/>
          <p:nvPr/>
        </p:nvSpPr>
        <p:spPr>
          <a:xfrm>
            <a:off x="5976182" y="3337251"/>
            <a:ext cx="813043" cy="307777"/>
          </a:xfrm>
          <a:prstGeom prst="rect">
            <a:avLst/>
          </a:prstGeom>
        </p:spPr>
        <p:txBody>
          <a:bodyPr wrap="none">
            <a:spAutoFit/>
          </a:bodyPr>
          <a:lstStyle/>
          <a:p>
            <a:r>
              <a:rPr lang="zh-CN" altLang="zh-CN" sz="1400" b="1" dirty="0" smtClean="0">
                <a:latin typeface="黑体" panose="02010609060101010101" pitchFamily="49" charset="-122"/>
                <a:ea typeface="黑体" panose="02010609060101010101" pitchFamily="49" charset="-122"/>
              </a:rPr>
              <a:t>时</a:t>
            </a:r>
            <a:r>
              <a:rPr lang="en-US" altLang="zh-CN" sz="1400" b="1" dirty="0">
                <a:latin typeface="黑体" panose="02010609060101010101" pitchFamily="49" charset="-122"/>
                <a:ea typeface="黑体" panose="02010609060101010101" pitchFamily="49" charset="-122"/>
              </a:rPr>
              <a:t>-</a:t>
            </a:r>
            <a:r>
              <a:rPr lang="zh-CN" altLang="zh-CN" sz="1400" b="1" dirty="0">
                <a:latin typeface="黑体" panose="02010609060101010101" pitchFamily="49" charset="-122"/>
                <a:ea typeface="黑体" panose="02010609060101010101" pitchFamily="49" charset="-122"/>
              </a:rPr>
              <a:t>频图</a:t>
            </a:r>
            <a:endParaRPr lang="zh-CN" altLang="en-US" sz="1400" b="1" dirty="0">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6" name="矩形 15"/>
              <p:cNvSpPr/>
              <p:nvPr/>
            </p:nvSpPr>
            <p:spPr>
              <a:xfrm>
                <a:off x="1547608" y="5805308"/>
                <a:ext cx="1533818" cy="323678"/>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压缩采样</a:t>
                </a:r>
                <a:r>
                  <a:rPr lang="zh-CN" altLang="zh-CN" sz="1400" b="1" dirty="0" smtClean="0">
                    <a:solidFill>
                      <a:schemeClr val="tx1"/>
                    </a:solidFill>
                    <a:latin typeface="黑体" panose="02010609060101010101" pitchFamily="49" charset="-122"/>
                    <a:ea typeface="黑体" panose="02010609060101010101" pitchFamily="49" charset="-122"/>
                  </a:rPr>
                  <a:t>信号</a:t>
                </a:r>
                <a14:m>
                  <m:oMath xmlns:m="http://schemas.openxmlformats.org/officeDocument/2006/math">
                    <m:sSubSup>
                      <m:sSubSupPr>
                        <m:ctrlPr>
                          <a:rPr lang="zh-CN" altLang="zh-CN" sz="1400" b="1" i="1">
                            <a:solidFill>
                              <a:schemeClr val="tx1"/>
                            </a:solidFill>
                            <a:latin typeface="Cambria Math" panose="02040503050406030204" pitchFamily="18" charset="0"/>
                          </a:rPr>
                        </m:ctrlPr>
                      </m:sSubSupPr>
                      <m:e>
                        <m:r>
                          <a:rPr lang="en-US" altLang="zh-CN" sz="1400" b="1" i="1" smtClean="0">
                            <a:solidFill>
                              <a:schemeClr val="tx1"/>
                            </a:solidFill>
                            <a:latin typeface="Cambria Math" panose="02040503050406030204" pitchFamily="18" charset="0"/>
                          </a:rPr>
                          <m:t>𝒚</m:t>
                        </m:r>
                      </m:e>
                      <m:sub>
                        <m:r>
                          <a:rPr lang="en-US" altLang="zh-CN" sz="1400" b="1" i="1">
                            <a:solidFill>
                              <a:schemeClr val="tx1"/>
                            </a:solidFill>
                            <a:latin typeface="Cambria Math"/>
                          </a:rPr>
                          <m:t>𝟎</m:t>
                        </m:r>
                      </m:sub>
                      <m:sup>
                        <m:r>
                          <a:rPr lang="en-US" altLang="zh-CN" sz="1400" b="1" i="1" smtClean="0">
                            <a:solidFill>
                              <a:schemeClr val="tx1"/>
                            </a:solidFill>
                            <a:latin typeface="Cambria Math" panose="02040503050406030204" pitchFamily="18" charset="0"/>
                          </a:rPr>
                          <m:t>𝟏𝟔</m:t>
                        </m:r>
                      </m:sup>
                    </m:sSubSup>
                  </m:oMath>
                </a14:m>
                <a:endParaRPr lang="zh-CN" altLang="en-US" sz="1400" b="1" dirty="0">
                  <a:solidFill>
                    <a:schemeClr val="tx1"/>
                  </a:solidFill>
                  <a:latin typeface="黑体" panose="02010609060101010101" pitchFamily="49" charset="-122"/>
                  <a:ea typeface="黑体" panose="02010609060101010101" pitchFamily="49"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1547608" y="5805308"/>
                <a:ext cx="1533818" cy="323678"/>
              </a:xfrm>
              <a:prstGeom prst="rect">
                <a:avLst/>
              </a:prstGeom>
              <a:blipFill rotWithShape="0">
                <a:blip r:embed="rId3"/>
                <a:stretch>
                  <a:fillRect l="-1195" t="-1887" b="-15094"/>
                </a:stretch>
              </a:blipFill>
            </p:spPr>
            <p:txBody>
              <a:bodyPr/>
              <a:lstStyle/>
              <a:p>
                <a:r>
                  <a:rPr lang="zh-CN" altLang="en-US">
                    <a:noFill/>
                  </a:rPr>
                  <a:t> </a:t>
                </a:r>
              </a:p>
            </p:txBody>
          </p:sp>
        </mc:Fallback>
      </mc:AlternateContent>
      <p:sp>
        <p:nvSpPr>
          <p:cNvPr id="17" name="矩形 16"/>
          <p:cNvSpPr/>
          <p:nvPr/>
        </p:nvSpPr>
        <p:spPr>
          <a:xfrm>
            <a:off x="6045497" y="5823620"/>
            <a:ext cx="902811" cy="307777"/>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重构</a:t>
            </a:r>
            <a:r>
              <a:rPr lang="zh-CN" altLang="zh-CN" sz="1400" b="1" dirty="0" smtClean="0">
                <a:solidFill>
                  <a:schemeClr val="tx1"/>
                </a:solidFill>
                <a:latin typeface="黑体" panose="02010609060101010101" pitchFamily="49" charset="-122"/>
                <a:ea typeface="黑体" panose="02010609060101010101" pitchFamily="49" charset="-122"/>
              </a:rPr>
              <a:t>信号</a:t>
            </a:r>
            <a:endParaRPr lang="zh-CN" altLang="en-US" sz="1400" b="1" dirty="0">
              <a:solidFill>
                <a:schemeClr val="tx1"/>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71" y="1142757"/>
            <a:ext cx="2904305" cy="2178229"/>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1547608" y="3320986"/>
                <a:ext cx="1530612" cy="323678"/>
              </a:xfrm>
              <a:prstGeom prst="rect">
                <a:avLst/>
              </a:prstGeom>
            </p:spPr>
            <p:txBody>
              <a:bodyPr wrap="none">
                <a:spAutoFit/>
              </a:bodyPr>
              <a:lstStyle/>
              <a:p>
                <a:r>
                  <a:rPr lang="zh-CN" altLang="en-US" sz="1400" b="1" dirty="0" smtClean="0">
                    <a:solidFill>
                      <a:schemeClr val="tx1"/>
                    </a:solidFill>
                    <a:latin typeface="黑体" panose="02010609060101010101" pitchFamily="49" charset="-122"/>
                    <a:ea typeface="黑体" panose="02010609060101010101" pitchFamily="49" charset="-122"/>
                  </a:rPr>
                  <a:t>硬件采集</a:t>
                </a:r>
                <a:r>
                  <a:rPr lang="zh-CN" altLang="zh-CN" sz="1400" b="1" dirty="0" smtClean="0">
                    <a:solidFill>
                      <a:schemeClr val="tx1"/>
                    </a:solidFill>
                    <a:latin typeface="黑体" panose="02010609060101010101" pitchFamily="49" charset="-122"/>
                    <a:ea typeface="黑体" panose="02010609060101010101" pitchFamily="49" charset="-122"/>
                  </a:rPr>
                  <a:t>信号</a:t>
                </a:r>
                <a14:m>
                  <m:oMath xmlns:m="http://schemas.openxmlformats.org/officeDocument/2006/math">
                    <m:sSubSup>
                      <m:sSubSupPr>
                        <m:ctrlPr>
                          <a:rPr lang="zh-CN" altLang="zh-CN" sz="1400" b="1" i="1">
                            <a:solidFill>
                              <a:schemeClr val="tx1"/>
                            </a:solidFill>
                            <a:latin typeface="Cambria Math" panose="02040503050406030204" pitchFamily="18" charset="0"/>
                          </a:rPr>
                        </m:ctrlPr>
                      </m:sSubSupPr>
                      <m:e>
                        <m:r>
                          <a:rPr lang="en-US" altLang="zh-CN" sz="1400" b="1" i="1">
                            <a:solidFill>
                              <a:schemeClr val="tx1"/>
                            </a:solidFill>
                            <a:latin typeface="Cambria Math"/>
                          </a:rPr>
                          <m:t>𝒙</m:t>
                        </m:r>
                      </m:e>
                      <m:sub>
                        <m:r>
                          <a:rPr lang="en-US" altLang="zh-CN" sz="1400" b="1" i="1">
                            <a:solidFill>
                              <a:schemeClr val="tx1"/>
                            </a:solidFill>
                            <a:latin typeface="Cambria Math"/>
                          </a:rPr>
                          <m:t>𝟎</m:t>
                        </m:r>
                      </m:sub>
                      <m:sup>
                        <m:r>
                          <a:rPr lang="en-US" altLang="zh-CN" sz="1400" b="1" i="1" smtClean="0">
                            <a:solidFill>
                              <a:schemeClr val="tx1"/>
                            </a:solidFill>
                            <a:latin typeface="Cambria Math" panose="02040503050406030204" pitchFamily="18" charset="0"/>
                          </a:rPr>
                          <m:t>𝟔𝟒</m:t>
                        </m:r>
                      </m:sup>
                    </m:sSubSup>
                  </m:oMath>
                </a14:m>
                <a:endParaRPr lang="zh-CN" altLang="en-US" sz="1400" b="1" dirty="0">
                  <a:solidFill>
                    <a:schemeClr val="tx1"/>
                  </a:solidFill>
                  <a:latin typeface="黑体" panose="02010609060101010101" pitchFamily="49" charset="-122"/>
                  <a:ea typeface="黑体" panose="02010609060101010101" pitchFamily="49"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1547608" y="3320986"/>
                <a:ext cx="1530612" cy="323678"/>
              </a:xfrm>
              <a:prstGeom prst="rect">
                <a:avLst/>
              </a:prstGeom>
              <a:blipFill rotWithShape="0">
                <a:blip r:embed="rId5"/>
                <a:stretch>
                  <a:fillRect l="-1195" t="-3774" b="-13208"/>
                </a:stretch>
              </a:blipFill>
            </p:spPr>
            <p:txBody>
              <a:bodyPr/>
              <a:lstStyle/>
              <a:p>
                <a:r>
                  <a:rPr lang="zh-CN" altLang="en-US">
                    <a:noFill/>
                  </a:rPr>
                  <a:t> </a:t>
                </a:r>
              </a:p>
            </p:txBody>
          </p:sp>
        </mc:Fallback>
      </mc:AlternateContent>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56" y="1160706"/>
            <a:ext cx="2916378" cy="2187284"/>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35465" y="3337251"/>
                <a:ext cx="105298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panose="02040503050406030204" pitchFamily="18" charset="0"/>
                            </a:rPr>
                          </m:ctrlPr>
                        </m:sSubPr>
                        <m:e>
                          <m:r>
                            <a:rPr lang="en-US" altLang="zh-CN" sz="1400" i="1">
                              <a:latin typeface="Cambria Math"/>
                            </a:rPr>
                            <m:t>𝑓</m:t>
                          </m:r>
                        </m:e>
                        <m:sub>
                          <m:r>
                            <a:rPr lang="en-US" altLang="zh-CN" sz="1400" i="1">
                              <a:latin typeface="Cambria Math"/>
                            </a:rPr>
                            <m:t>𝑠</m:t>
                          </m:r>
                        </m:sub>
                      </m:sSub>
                      <m:r>
                        <a:rPr lang="en-US" altLang="zh-CN" sz="1400" b="1" i="1">
                          <a:latin typeface="Cambria Math"/>
                        </a:rPr>
                        <m:t>=</m:t>
                      </m:r>
                      <m:r>
                        <a:rPr lang="en-US" altLang="zh-CN" sz="1400" b="1" i="1">
                          <a:latin typeface="Cambria Math"/>
                        </a:rPr>
                        <m:t>𝟏𝐆𝐇𝐳</m:t>
                      </m:r>
                    </m:oMath>
                  </m:oMathPara>
                </a14:m>
                <a:endParaRPr lang="zh-CN" altLang="en-US" sz="1400" dirty="0"/>
              </a:p>
            </p:txBody>
          </p:sp>
        </mc:Choice>
        <mc:Fallback xmlns="">
          <p:sp>
            <p:nvSpPr>
              <p:cNvPr id="8" name="矩形 7"/>
              <p:cNvSpPr>
                <a:spLocks noRot="1" noChangeAspect="1" noMove="1" noResize="1" noEditPoints="1" noAdjustHandles="1" noChangeArrowheads="1" noChangeShapeType="1" noTextEdit="1"/>
              </p:cNvSpPr>
              <p:nvPr/>
            </p:nvSpPr>
            <p:spPr>
              <a:xfrm>
                <a:off x="3035465" y="3337251"/>
                <a:ext cx="1052981" cy="307777"/>
              </a:xfrm>
              <a:prstGeom prst="rect">
                <a:avLst/>
              </a:prstGeom>
              <a:blipFill rotWithShape="0">
                <a:blip r:embed="rId9"/>
                <a:stretch>
                  <a:fillRect b="-78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3035465" y="5813258"/>
                <a:ext cx="131574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smtClean="0">
                              <a:latin typeface="Cambria Math" panose="02040503050406030204" pitchFamily="18" charset="0"/>
                            </a:rPr>
                          </m:ctrlPr>
                        </m:sSubPr>
                        <m:e>
                          <m:r>
                            <a:rPr lang="en-US" altLang="zh-CN" sz="1400" i="1">
                              <a:latin typeface="Cambria Math"/>
                            </a:rPr>
                            <m:t>𝑓</m:t>
                          </m:r>
                        </m:e>
                        <m:sub>
                          <m:r>
                            <a:rPr lang="en-US" altLang="zh-CN" sz="1400" b="0" i="1" smtClean="0">
                              <a:latin typeface="Cambria Math" panose="02040503050406030204" pitchFamily="18" charset="0"/>
                            </a:rPr>
                            <m:t>𝑐</m:t>
                          </m:r>
                        </m:sub>
                      </m:sSub>
                      <m:r>
                        <a:rPr lang="en-US" altLang="zh-CN" sz="1400" b="1" i="1">
                          <a:latin typeface="Cambria Math"/>
                        </a:rPr>
                        <m:t>=</m:t>
                      </m:r>
                      <m:r>
                        <a:rPr lang="en-US" altLang="zh-CN" sz="1400" b="1" i="1" smtClean="0">
                          <a:latin typeface="Cambria Math" panose="02040503050406030204" pitchFamily="18" charset="0"/>
                        </a:rPr>
                        <m:t>𝟐𝟓𝟎</m:t>
                      </m:r>
                      <m:r>
                        <a:rPr lang="en-US" altLang="zh-CN" sz="1400" b="1" i="0" smtClean="0">
                          <a:latin typeface="Cambria Math" panose="02040503050406030204" pitchFamily="18" charset="0"/>
                        </a:rPr>
                        <m:t>𝐌</m:t>
                      </m:r>
                      <m:r>
                        <a:rPr lang="en-US" altLang="zh-CN" sz="1400" b="1" i="1" smtClean="0">
                          <a:latin typeface="Cambria Math" panose="02040503050406030204" pitchFamily="18" charset="0"/>
                        </a:rPr>
                        <m:t>𝐇𝐳</m:t>
                      </m:r>
                    </m:oMath>
                  </m:oMathPara>
                </a14:m>
                <a:endParaRPr lang="zh-CN" altLang="en-US" sz="1400" dirty="0"/>
              </a:p>
            </p:txBody>
          </p:sp>
        </mc:Choice>
        <mc:Fallback xmlns="">
          <p:sp>
            <p:nvSpPr>
              <p:cNvPr id="18" name="矩形 17"/>
              <p:cNvSpPr>
                <a:spLocks noRot="1" noChangeAspect="1" noMove="1" noResize="1" noEditPoints="1" noAdjustHandles="1" noChangeArrowheads="1" noChangeShapeType="1" noTextEdit="1"/>
              </p:cNvSpPr>
              <p:nvPr/>
            </p:nvSpPr>
            <p:spPr>
              <a:xfrm>
                <a:off x="3035465" y="5813258"/>
                <a:ext cx="1315745" cy="307777"/>
              </a:xfrm>
              <a:prstGeom prst="rect">
                <a:avLst/>
              </a:prstGeom>
              <a:blipFill rotWithShape="0">
                <a:blip r:embed="rId10"/>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590756" y="6149709"/>
                <a:ext cx="18122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a:rPr>
                        <m:t>RMSE</m:t>
                      </m:r>
                      <m:d>
                        <m:dPr>
                          <m:ctrlPr>
                            <a:rPr lang="zh-CN" altLang="zh-CN" sz="1600" i="1">
                              <a:latin typeface="Cambria Math" panose="02040503050406030204" pitchFamily="18" charset="0"/>
                            </a:rPr>
                          </m:ctrlPr>
                        </m:dPr>
                        <m:e>
                          <m:r>
                            <a:rPr lang="en-US" altLang="zh-CN" sz="1600" b="1" i="1">
                              <a:latin typeface="Cambria Math"/>
                            </a:rPr>
                            <m:t>𝒙</m:t>
                          </m:r>
                        </m:e>
                      </m:d>
                      <m:r>
                        <a:rPr lang="en-US" altLang="zh-CN" sz="1600" i="1">
                          <a:latin typeface="Cambria Math"/>
                        </a:rPr>
                        <m:t>=0.</m:t>
                      </m:r>
                      <m:r>
                        <a:rPr lang="en-US" altLang="zh-CN" sz="1600" b="0" i="1" smtClean="0">
                          <a:latin typeface="Cambria Math" panose="02040503050406030204" pitchFamily="18" charset="0"/>
                        </a:rPr>
                        <m:t>149</m:t>
                      </m:r>
                    </m:oMath>
                  </m:oMathPara>
                </a14:m>
                <a:endParaRPr lang="zh-CN" altLang="en-US" sz="1600" dirty="0"/>
              </a:p>
            </p:txBody>
          </p:sp>
        </mc:Choice>
        <mc:Fallback xmlns="">
          <p:sp>
            <p:nvSpPr>
              <p:cNvPr id="13" name="矩形 12"/>
              <p:cNvSpPr>
                <a:spLocks noRot="1" noChangeAspect="1" noMove="1" noResize="1" noEditPoints="1" noAdjustHandles="1" noChangeArrowheads="1" noChangeShapeType="1" noTextEdit="1"/>
              </p:cNvSpPr>
              <p:nvPr/>
            </p:nvSpPr>
            <p:spPr>
              <a:xfrm>
                <a:off x="5590756" y="6149709"/>
                <a:ext cx="1812291" cy="338554"/>
              </a:xfrm>
              <a:prstGeom prst="rect">
                <a:avLst/>
              </a:prstGeom>
              <a:blipFill rotWithShape="0">
                <a:blip r:embed="rId11"/>
                <a:stretch>
                  <a:fillRect/>
                </a:stretch>
              </a:blipFill>
            </p:spPr>
            <p:txBody>
              <a:bodyPr/>
              <a:lstStyle/>
              <a:p>
                <a:r>
                  <a:rPr lang="zh-CN" altLang="en-US">
                    <a:noFill/>
                  </a:rPr>
                  <a:t> </a:t>
                </a:r>
              </a:p>
            </p:txBody>
          </p:sp>
        </mc:Fallback>
      </mc:AlternateContent>
      <p:sp>
        <p:nvSpPr>
          <p:cNvPr id="14" name="矩形 13"/>
          <p:cNvSpPr/>
          <p:nvPr/>
        </p:nvSpPr>
        <p:spPr bwMode="auto">
          <a:xfrm>
            <a:off x="0" y="5913420"/>
            <a:ext cx="9144000" cy="756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r>
              <a:rPr lang="zh-CN" altLang="en-US" sz="2400" b="1" dirty="0" smtClean="0">
                <a:solidFill>
                  <a:srgbClr val="FF0000"/>
                </a:solidFill>
                <a:latin typeface="黑体" panose="02010609060101010101" pitchFamily="49" charset="-122"/>
                <a:ea typeface="黑体" panose="02010609060101010101" pitchFamily="49" charset="-122"/>
              </a:rPr>
              <a:t>重构信号与原始信号的波形相当吻合，验证该方法</a:t>
            </a:r>
            <a:r>
              <a:rPr lang="zh-CN" altLang="en-US" sz="2400" b="1" dirty="0">
                <a:solidFill>
                  <a:srgbClr val="FF0000"/>
                </a:solidFill>
                <a:latin typeface="黑体" panose="02010609060101010101" pitchFamily="49" charset="-122"/>
                <a:ea typeface="黑体" panose="02010609060101010101" pitchFamily="49" charset="-122"/>
              </a:rPr>
              <a:t>是可行的</a:t>
            </a:r>
            <a:endPar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471" y="3627079"/>
            <a:ext cx="2904305" cy="2178229"/>
          </a:xfrm>
          <a:prstGeom prst="rect">
            <a:avLst/>
          </a:prstGeom>
        </p:spPr>
      </p:pic>
      <p:pic>
        <p:nvPicPr>
          <p:cNvPr id="10" name="图片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04057" y="3618024"/>
            <a:ext cx="2916378" cy="2187284"/>
          </a:xfrm>
          <a:prstGeom prst="rect">
            <a:avLst/>
          </a:prstGeom>
        </p:spPr>
      </p:pic>
    </p:spTree>
    <p:extLst>
      <p:ext uri="{BB962C8B-B14F-4D97-AF65-F5344CB8AC3E}">
        <p14:creationId xmlns:p14="http://schemas.microsoft.com/office/powerpoint/2010/main" val="402719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en-US" dirty="0" smtClean="0">
                <a:latin typeface="黑体" panose="02010609060101010101" pitchFamily="49" charset="-122"/>
                <a:ea typeface="黑体" panose="02010609060101010101" pitchFamily="49" charset="-122"/>
              </a:rPr>
              <a:t>报告内容</a:t>
            </a:r>
            <a:endParaRPr lang="zh-CN" altLang="en-US" dirty="0">
              <a:latin typeface="黑体" panose="02010609060101010101" pitchFamily="49" charset="-122"/>
              <a:ea typeface="黑体" panose="02010609060101010101" pitchFamily="49" charset="-122"/>
            </a:endParaRPr>
          </a:p>
        </p:txBody>
      </p:sp>
      <p:sp>
        <p:nvSpPr>
          <p:cNvPr id="12" name="内容占位符 11"/>
          <p:cNvSpPr>
            <a:spLocks noGrp="1"/>
          </p:cNvSpPr>
          <p:nvPr>
            <p:ph idx="1"/>
          </p:nvPr>
        </p:nvSpPr>
        <p:spPr>
          <a:xfrm>
            <a:off x="311944" y="1619250"/>
            <a:ext cx="8533106" cy="4313238"/>
          </a:xfrm>
        </p:spPr>
        <p:txBody>
          <a:bodyPr/>
          <a:lstStyle/>
          <a:p>
            <a:r>
              <a:rPr lang="zh-CN" altLang="en-US" sz="2800" b="1" dirty="0" smtClean="0">
                <a:latin typeface="黑体" panose="02010609060101010101" pitchFamily="49" charset="-122"/>
                <a:ea typeface="黑体" panose="02010609060101010101" pitchFamily="49" charset="-122"/>
              </a:rPr>
              <a:t>一、研究</a:t>
            </a:r>
            <a:r>
              <a:rPr lang="zh-CN" altLang="en-US" sz="2800" b="1" dirty="0">
                <a:latin typeface="黑体" panose="02010609060101010101" pitchFamily="49" charset="-122"/>
                <a:ea typeface="黑体" panose="02010609060101010101" pitchFamily="49" charset="-122"/>
              </a:rPr>
              <a:t>计划要点</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二、研究</a:t>
            </a:r>
            <a:r>
              <a:rPr lang="zh-CN" altLang="en-US" sz="2800" b="1" dirty="0">
                <a:latin typeface="黑体" panose="02010609060101010101" pitchFamily="49" charset="-122"/>
                <a:ea typeface="黑体" panose="02010609060101010101" pitchFamily="49" charset="-122"/>
              </a:rPr>
              <a:t>工作的主要</a:t>
            </a:r>
            <a:r>
              <a:rPr lang="zh-CN" altLang="en-US" sz="2800" b="1" dirty="0" smtClean="0">
                <a:latin typeface="黑体" panose="02010609060101010101" pitchFamily="49" charset="-122"/>
                <a:ea typeface="黑体" panose="02010609060101010101" pitchFamily="49" charset="-122"/>
              </a:rPr>
              <a:t>进展</a:t>
            </a:r>
            <a:endParaRPr lang="en-US" altLang="zh-CN" sz="2800" b="1" dirty="0" smtClean="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三</a:t>
            </a:r>
            <a:r>
              <a:rPr lang="zh-CN" altLang="en-US" sz="2800" b="1" dirty="0" smtClean="0">
                <a:latin typeface="黑体" panose="02010609060101010101" pitchFamily="49" charset="-122"/>
                <a:ea typeface="黑体" panose="02010609060101010101" pitchFamily="49" charset="-122"/>
              </a:rPr>
              <a:t>、存在</a:t>
            </a:r>
            <a:r>
              <a:rPr lang="zh-CN" altLang="en-US" sz="2800" b="1" dirty="0">
                <a:latin typeface="黑体" panose="02010609060101010101" pitchFamily="49" charset="-122"/>
                <a:ea typeface="黑体" panose="02010609060101010101" pitchFamily="49" charset="-122"/>
              </a:rPr>
              <a:t>的问题及建议</a:t>
            </a:r>
            <a:endParaRPr lang="en-US" altLang="zh-CN" sz="2800" b="1" dirty="0" smtClean="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四、总结</a:t>
            </a:r>
            <a:endParaRPr lang="en-US" altLang="zh-CN" sz="2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85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en-US" dirty="0" smtClean="0">
                <a:latin typeface="黑体" panose="02010609060101010101" pitchFamily="49" charset="-122"/>
                <a:ea typeface="黑体" panose="02010609060101010101" pitchFamily="49" charset="-122"/>
              </a:rPr>
              <a:t>报告内容</a:t>
            </a:r>
            <a:endParaRPr lang="zh-CN" altLang="en-US" dirty="0">
              <a:latin typeface="黑体" panose="02010609060101010101" pitchFamily="49" charset="-122"/>
              <a:ea typeface="黑体" panose="02010609060101010101" pitchFamily="49" charset="-122"/>
            </a:endParaRPr>
          </a:p>
        </p:txBody>
      </p:sp>
      <p:sp>
        <p:nvSpPr>
          <p:cNvPr id="12" name="内容占位符 11"/>
          <p:cNvSpPr>
            <a:spLocks noGrp="1"/>
          </p:cNvSpPr>
          <p:nvPr>
            <p:ph idx="1"/>
          </p:nvPr>
        </p:nvSpPr>
        <p:spPr>
          <a:xfrm>
            <a:off x="311944" y="1619250"/>
            <a:ext cx="8533106" cy="4313238"/>
          </a:xfrm>
        </p:spPr>
        <p:txBody>
          <a:bodyPr/>
          <a:lstStyle/>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一、研究</a:t>
            </a:r>
            <a:r>
              <a:rPr lang="zh-CN" altLang="en-US" sz="2800" b="1" dirty="0">
                <a:solidFill>
                  <a:schemeClr val="bg1">
                    <a:lumMod val="85000"/>
                  </a:schemeClr>
                </a:solidFill>
                <a:latin typeface="黑体" panose="02010609060101010101" pitchFamily="49" charset="-122"/>
                <a:ea typeface="黑体" panose="02010609060101010101" pitchFamily="49" charset="-122"/>
              </a:rPr>
              <a:t>计划要点</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二、研究</a:t>
            </a:r>
            <a:r>
              <a:rPr lang="zh-CN" altLang="en-US" sz="2800" b="1" dirty="0">
                <a:solidFill>
                  <a:schemeClr val="bg1">
                    <a:lumMod val="85000"/>
                  </a:schemeClr>
                </a:solidFill>
                <a:latin typeface="黑体" panose="02010609060101010101" pitchFamily="49" charset="-122"/>
                <a:ea typeface="黑体" panose="02010609060101010101" pitchFamily="49" charset="-122"/>
              </a:rPr>
              <a:t>工作的主要</a:t>
            </a:r>
            <a:r>
              <a:rPr lang="zh-CN" altLang="en-US" sz="2800" b="1" dirty="0" smtClean="0">
                <a:solidFill>
                  <a:schemeClr val="bg1">
                    <a:lumMod val="85000"/>
                  </a:schemeClr>
                </a:solidFill>
                <a:latin typeface="黑体" panose="02010609060101010101" pitchFamily="49" charset="-122"/>
                <a:ea typeface="黑体" panose="02010609060101010101" pitchFamily="49" charset="-122"/>
              </a:rPr>
              <a:t>进展</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三</a:t>
            </a:r>
            <a:r>
              <a:rPr lang="zh-CN" altLang="en-US" sz="2800" b="1" dirty="0" smtClean="0">
                <a:latin typeface="黑体" panose="02010609060101010101" pitchFamily="49" charset="-122"/>
                <a:ea typeface="黑体" panose="02010609060101010101" pitchFamily="49" charset="-122"/>
              </a:rPr>
              <a:t>、存在</a:t>
            </a:r>
            <a:r>
              <a:rPr lang="zh-CN" altLang="en-US" sz="2800" b="1" dirty="0">
                <a:latin typeface="黑体" panose="02010609060101010101" pitchFamily="49" charset="-122"/>
                <a:ea typeface="黑体" panose="02010609060101010101" pitchFamily="49" charset="-122"/>
              </a:rPr>
              <a:t>的问题及建议</a:t>
            </a:r>
            <a:endParaRPr lang="en-US" altLang="zh-CN" sz="2800" b="1" dirty="0" smtClean="0">
              <a:latin typeface="黑体" panose="02010609060101010101" pitchFamily="49" charset="-122"/>
              <a:ea typeface="黑体" panose="02010609060101010101" pitchFamily="49" charset="-122"/>
            </a:endParaRPr>
          </a:p>
          <a:p>
            <a:r>
              <a:rPr lang="zh-CN" altLang="en-US" sz="2800" b="1" dirty="0">
                <a:solidFill>
                  <a:schemeClr val="bg1">
                    <a:lumMod val="85000"/>
                  </a:schemeClr>
                </a:solidFill>
                <a:latin typeface="黑体" panose="02010609060101010101" pitchFamily="49" charset="-122"/>
                <a:ea typeface="黑体" panose="02010609060101010101" pitchFamily="49" charset="-122"/>
              </a:rPr>
              <a:t>四、总结</a:t>
            </a:r>
            <a:endParaRPr lang="en-US" altLang="zh-CN" sz="2800" b="1" dirty="0">
              <a:solidFill>
                <a:schemeClr val="bg1">
                  <a:lumMod val="8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21533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存在</a:t>
            </a:r>
            <a:r>
              <a:rPr lang="zh-CN" altLang="en-US" dirty="0">
                <a:latin typeface="黑体" panose="02010609060101010101" pitchFamily="49" charset="-122"/>
                <a:ea typeface="黑体" panose="02010609060101010101" pitchFamily="49" charset="-122"/>
              </a:rPr>
              <a:t>的问题及建议</a:t>
            </a:r>
          </a:p>
        </p:txBody>
      </p:sp>
      <p:sp>
        <p:nvSpPr>
          <p:cNvPr id="3" name="内容占位符 2"/>
          <p:cNvSpPr>
            <a:spLocks noGrp="1"/>
          </p:cNvSpPr>
          <p:nvPr>
            <p:ph idx="1"/>
          </p:nvPr>
        </p:nvSpPr>
        <p:spPr>
          <a:xfrm>
            <a:off x="295275" y="1380824"/>
            <a:ext cx="8524875" cy="4640511"/>
          </a:xfrm>
        </p:spPr>
        <p:txBody>
          <a:bodyPr/>
          <a:lstStyle/>
          <a:p>
            <a:pPr>
              <a:lnSpc>
                <a:spcPct val="150000"/>
              </a:lnSpc>
              <a:buFont typeface="Wingdings" panose="05000000000000000000" pitchFamily="2" charset="2"/>
              <a:buChar char="l"/>
            </a:pPr>
            <a:r>
              <a:rPr lang="zh-CN" altLang="en-US" b="1" dirty="0" smtClean="0">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 无</a:t>
            </a:r>
            <a:endParaRPr lang="en-US" altLang="zh-CN"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1716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en-US" dirty="0" smtClean="0">
                <a:latin typeface="黑体" panose="02010609060101010101" pitchFamily="49" charset="-122"/>
                <a:ea typeface="黑体" panose="02010609060101010101" pitchFamily="49" charset="-122"/>
              </a:rPr>
              <a:t>报告内容</a:t>
            </a:r>
            <a:endParaRPr lang="zh-CN" altLang="en-US" dirty="0">
              <a:latin typeface="黑体" panose="02010609060101010101" pitchFamily="49" charset="-122"/>
              <a:ea typeface="黑体" panose="02010609060101010101" pitchFamily="49" charset="-122"/>
            </a:endParaRPr>
          </a:p>
        </p:txBody>
      </p:sp>
      <p:sp>
        <p:nvSpPr>
          <p:cNvPr id="12" name="内容占位符 11"/>
          <p:cNvSpPr>
            <a:spLocks noGrp="1"/>
          </p:cNvSpPr>
          <p:nvPr>
            <p:ph idx="1"/>
          </p:nvPr>
        </p:nvSpPr>
        <p:spPr>
          <a:xfrm>
            <a:off x="311944" y="1619250"/>
            <a:ext cx="8533106" cy="4313238"/>
          </a:xfrm>
        </p:spPr>
        <p:txBody>
          <a:bodyPr/>
          <a:lstStyle/>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一、研究</a:t>
            </a:r>
            <a:r>
              <a:rPr lang="zh-CN" altLang="en-US" sz="2800" b="1" dirty="0">
                <a:solidFill>
                  <a:schemeClr val="bg1">
                    <a:lumMod val="85000"/>
                  </a:schemeClr>
                </a:solidFill>
                <a:latin typeface="黑体" panose="02010609060101010101" pitchFamily="49" charset="-122"/>
                <a:ea typeface="黑体" panose="02010609060101010101" pitchFamily="49" charset="-122"/>
              </a:rPr>
              <a:t>计划要点</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二、研究</a:t>
            </a:r>
            <a:r>
              <a:rPr lang="zh-CN" altLang="en-US" sz="2800" b="1" dirty="0">
                <a:solidFill>
                  <a:schemeClr val="bg1">
                    <a:lumMod val="85000"/>
                  </a:schemeClr>
                </a:solidFill>
                <a:latin typeface="黑体" panose="02010609060101010101" pitchFamily="49" charset="-122"/>
                <a:ea typeface="黑体" panose="02010609060101010101" pitchFamily="49" charset="-122"/>
              </a:rPr>
              <a:t>工作的主要</a:t>
            </a:r>
            <a:r>
              <a:rPr lang="zh-CN" altLang="en-US" sz="2800" b="1" dirty="0" smtClean="0">
                <a:solidFill>
                  <a:schemeClr val="bg1">
                    <a:lumMod val="85000"/>
                  </a:schemeClr>
                </a:solidFill>
                <a:latin typeface="黑体" panose="02010609060101010101" pitchFamily="49" charset="-122"/>
                <a:ea typeface="黑体" panose="02010609060101010101" pitchFamily="49" charset="-122"/>
              </a:rPr>
              <a:t>进展</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三、存在</a:t>
            </a:r>
            <a:r>
              <a:rPr lang="zh-CN" altLang="en-US" sz="2800" b="1" dirty="0">
                <a:solidFill>
                  <a:schemeClr val="bg1">
                    <a:lumMod val="85000"/>
                  </a:schemeClr>
                </a:solidFill>
                <a:latin typeface="黑体" panose="02010609060101010101" pitchFamily="49" charset="-122"/>
                <a:ea typeface="黑体" panose="02010609060101010101" pitchFamily="49" charset="-122"/>
              </a:rPr>
              <a:t>的问题及</a:t>
            </a:r>
            <a:r>
              <a:rPr lang="zh-CN" altLang="en-US" sz="2800" b="1" dirty="0" smtClean="0">
                <a:solidFill>
                  <a:schemeClr val="bg1">
                    <a:lumMod val="85000"/>
                  </a:schemeClr>
                </a:solidFill>
                <a:latin typeface="黑体" panose="02010609060101010101" pitchFamily="49" charset="-122"/>
                <a:ea typeface="黑体" panose="02010609060101010101" pitchFamily="49" charset="-122"/>
              </a:rPr>
              <a:t>建议</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四</a:t>
            </a:r>
            <a:r>
              <a:rPr lang="zh-CN" altLang="en-US" sz="2800" b="1" dirty="0">
                <a:latin typeface="黑体" panose="02010609060101010101" pitchFamily="49" charset="-122"/>
                <a:ea typeface="黑体" panose="02010609060101010101" pitchFamily="49" charset="-122"/>
              </a:rPr>
              <a:t>、总结</a:t>
            </a:r>
            <a:endParaRPr lang="en-US" altLang="zh-CN" sz="2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03302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总结</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51440" y="1160706"/>
            <a:ext cx="8641119" cy="5616728"/>
          </a:xfrm>
          <a:solidFill>
            <a:schemeClr val="bg1"/>
          </a:solidFill>
        </p:spPr>
        <p:txBody>
          <a:bodyPr/>
          <a:lstStyle/>
          <a:p>
            <a:r>
              <a:rPr lang="zh-CN" altLang="en-US" sz="2400" b="1" dirty="0" smtClean="0">
                <a:latin typeface="黑体" panose="02010609060101010101" pitchFamily="49" charset="-122"/>
                <a:ea typeface="黑体" panose="02010609060101010101" pitchFamily="49" charset="-122"/>
                <a:cs typeface="Times New Roman" panose="02020603050405020304" pitchFamily="18" charset="0"/>
              </a:rPr>
              <a:t>完成</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课题预期研究</a:t>
            </a:r>
            <a:r>
              <a:rPr lang="zh-CN" altLang="en-US" sz="2400" b="1" dirty="0" smtClean="0">
                <a:latin typeface="黑体" panose="02010609060101010101" pitchFamily="49" charset="-122"/>
                <a:ea typeface="黑体" panose="02010609060101010101" pitchFamily="49" charset="-122"/>
                <a:cs typeface="Times New Roman" panose="02020603050405020304" pitchFamily="18" charset="0"/>
              </a:rPr>
              <a:t>任务</a:t>
            </a:r>
            <a:endParaRPr lang="en-US" altLang="zh-CN" sz="2400" b="1" dirty="0" smtClean="0">
              <a:latin typeface="黑体" panose="02010609060101010101" pitchFamily="49" charset="-122"/>
              <a:ea typeface="黑体" panose="02010609060101010101" pitchFamily="49" charset="-122"/>
              <a:cs typeface="Times New Roman" panose="02020603050405020304" pitchFamily="18" charset="0"/>
            </a:endParaRPr>
          </a:p>
          <a:p>
            <a:pPr lvl="2"/>
            <a:r>
              <a:rPr lang="zh-CN" altLang="en-US" sz="2000" dirty="0" smtClean="0">
                <a:latin typeface="黑体" panose="02010609060101010101" pitchFamily="49" charset="-122"/>
                <a:ea typeface="黑体" panose="02010609060101010101" pitchFamily="49" charset="-122"/>
              </a:rPr>
              <a:t>适用于</a:t>
            </a:r>
            <a:r>
              <a:rPr lang="zh-CN" altLang="en-US" sz="2000" dirty="0">
                <a:latin typeface="黑体" panose="02010609060101010101" pitchFamily="49" charset="-122"/>
                <a:ea typeface="黑体" panose="02010609060101010101" pitchFamily="49" charset="-122"/>
              </a:rPr>
              <a:t>核脉冲信号压缩采样的新型波形数字化</a:t>
            </a:r>
            <a:r>
              <a:rPr lang="zh-CN" altLang="en-US" sz="2000" dirty="0" smtClean="0">
                <a:latin typeface="黑体" panose="02010609060101010101" pitchFamily="49" charset="-122"/>
                <a:ea typeface="黑体" panose="02010609060101010101" pitchFamily="49" charset="-122"/>
              </a:rPr>
              <a:t>方法：</a:t>
            </a:r>
            <a:r>
              <a:rPr lang="zh-CN" altLang="zh-CN" sz="2000" dirty="0">
                <a:latin typeface="黑体" panose="02010609060101010101" pitchFamily="49" charset="-122"/>
                <a:ea typeface="黑体" panose="02010609060101010101" pitchFamily="49" charset="-122"/>
              </a:rPr>
              <a:t>随机解调器</a:t>
            </a:r>
            <a:r>
              <a:rPr lang="en-US" altLang="zh-CN"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cs typeface="Times New Roman" panose="02020603050405020304" pitchFamily="18" charset="0"/>
              </a:rPr>
              <a:t> NESTA</a:t>
            </a:r>
            <a:r>
              <a:rPr lang="zh-CN" altLang="zh-CN" sz="2000" dirty="0">
                <a:latin typeface="黑体" panose="02010609060101010101" pitchFamily="49" charset="-122"/>
                <a:ea typeface="黑体" panose="02010609060101010101" pitchFamily="49" charset="-122"/>
                <a:cs typeface="Times New Roman" panose="02020603050405020304" pitchFamily="18" charset="0"/>
              </a:rPr>
              <a:t>算法</a:t>
            </a:r>
            <a:r>
              <a:rPr lang="en-US" altLang="zh-CN" sz="2000" dirty="0">
                <a:latin typeface="黑体" panose="02010609060101010101" pitchFamily="49" charset="-122"/>
                <a:ea typeface="黑体" panose="02010609060101010101" pitchFamily="49" charset="-122"/>
                <a:cs typeface="Times New Roman" panose="02020603050405020304" pitchFamily="18" charset="0"/>
              </a:rPr>
              <a:t> </a:t>
            </a:r>
            <a:r>
              <a:rPr lang="en-US" altLang="zh-CN"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cs typeface="Times New Roman" panose="02020603050405020304" pitchFamily="18" charset="0"/>
              </a:rPr>
              <a:t>Gabor</a:t>
            </a:r>
            <a:r>
              <a:rPr lang="zh-CN" altLang="en-US" sz="2000" dirty="0" smtClean="0">
                <a:latin typeface="黑体" panose="02010609060101010101" pitchFamily="49" charset="-122"/>
                <a:ea typeface="黑体" panose="02010609060101010101" pitchFamily="49" charset="-122"/>
                <a:cs typeface="Times New Roman" panose="02020603050405020304" pitchFamily="18" charset="0"/>
              </a:rPr>
              <a:t>字典</a:t>
            </a:r>
            <a:endParaRPr lang="en-US" altLang="zh-CN" sz="2000" dirty="0">
              <a:latin typeface="黑体" panose="02010609060101010101" pitchFamily="49" charset="-122"/>
              <a:ea typeface="黑体" panose="02010609060101010101" pitchFamily="49" charset="-122"/>
            </a:endParaRPr>
          </a:p>
          <a:p>
            <a:pPr lvl="2"/>
            <a:r>
              <a:rPr lang="zh-CN" altLang="en-US" sz="2000" dirty="0" smtClean="0">
                <a:latin typeface="黑体" panose="02010609060101010101" pitchFamily="49" charset="-122"/>
                <a:ea typeface="黑体" panose="02010609060101010101" pitchFamily="49" charset="-122"/>
              </a:rPr>
              <a:t>用仿真</a:t>
            </a:r>
            <a:r>
              <a:rPr lang="zh-CN" altLang="en-US" sz="2000" dirty="0" smtClean="0">
                <a:latin typeface="黑体" panose="02010609060101010101" pitchFamily="49" charset="-122"/>
                <a:ea typeface="黑体" panose="02010609060101010101" pitchFamily="49" charset="-122"/>
              </a:rPr>
              <a:t>信号及探测器</a:t>
            </a:r>
            <a:r>
              <a:rPr lang="zh-CN" altLang="en-US" sz="2000" dirty="0" smtClean="0">
                <a:latin typeface="黑体" panose="02010609060101010101" pitchFamily="49" charset="-122"/>
                <a:ea typeface="黑体" panose="02010609060101010101" pitchFamily="49" charset="-122"/>
              </a:rPr>
              <a:t>输出采样信号验证了新方法的可行性</a:t>
            </a:r>
            <a:endParaRPr lang="en-US" altLang="zh-CN" sz="2000" dirty="0">
              <a:latin typeface="黑体" panose="02010609060101010101" pitchFamily="49" charset="-122"/>
              <a:ea typeface="黑体" panose="02010609060101010101" pitchFamily="49" charset="-122"/>
            </a:endParaRPr>
          </a:p>
          <a:p>
            <a:pPr lvl="1"/>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r>
              <a:rPr lang="zh-CN" altLang="en-US" sz="2400" b="1" dirty="0">
                <a:latin typeface="黑体" panose="02010609060101010101" pitchFamily="49" charset="-122"/>
                <a:ea typeface="黑体" panose="02010609060101010101" pitchFamily="49" charset="-122"/>
                <a:cs typeface="Times New Roman" panose="02020603050405020304" pitchFamily="18" charset="0"/>
              </a:rPr>
              <a:t>下一步</a:t>
            </a:r>
            <a:r>
              <a:rPr lang="zh-CN" altLang="en-US" sz="2400" b="1" dirty="0" smtClean="0">
                <a:latin typeface="黑体" panose="02010609060101010101" pitchFamily="49" charset="-122"/>
                <a:ea typeface="黑体" panose="02010609060101010101" pitchFamily="49" charset="-122"/>
                <a:cs typeface="Times New Roman" panose="02020603050405020304" pitchFamily="18" charset="0"/>
              </a:rPr>
              <a:t>工作</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lvl="2"/>
            <a:r>
              <a:rPr lang="zh-CN" altLang="en-US" sz="2000" dirty="0">
                <a:latin typeface="黑体" panose="02010609060101010101" pitchFamily="49" charset="-122"/>
                <a:ea typeface="黑体" panose="02010609060101010101" pitchFamily="49" charset="-122"/>
              </a:rPr>
              <a:t>实现</a:t>
            </a:r>
            <a:r>
              <a:rPr lang="zh-CN" altLang="zh-CN" sz="2000" dirty="0">
                <a:latin typeface="黑体" panose="02010609060101010101" pitchFamily="49" charset="-122"/>
                <a:ea typeface="黑体" panose="02010609060101010101" pitchFamily="49" charset="-122"/>
              </a:rPr>
              <a:t>随机解调器</a:t>
            </a:r>
            <a:r>
              <a:rPr lang="zh-CN" altLang="en-US" sz="2000" dirty="0">
                <a:latin typeface="黑体" panose="02010609060101010101" pitchFamily="49" charset="-122"/>
                <a:ea typeface="黑体" panose="02010609060101010101" pitchFamily="49" charset="-122"/>
              </a:rPr>
              <a:t>的硬件</a:t>
            </a:r>
            <a:r>
              <a:rPr lang="zh-CN" altLang="zh-CN" sz="2000" dirty="0">
                <a:latin typeface="黑体" panose="02010609060101010101" pitchFamily="49" charset="-122"/>
                <a:ea typeface="黑体" panose="02010609060101010101" pitchFamily="49" charset="-122"/>
              </a:rPr>
              <a:t>电路</a:t>
            </a:r>
            <a:r>
              <a:rPr lang="zh-CN" altLang="en-US" sz="2000" dirty="0">
                <a:latin typeface="黑体" panose="02010609060101010101" pitchFamily="49" charset="-122"/>
                <a:ea typeface="黑体" panose="02010609060101010101" pitchFamily="49" charset="-122"/>
              </a:rPr>
              <a:t>，进一步完成新型波形数字化方法的硬件实现和</a:t>
            </a:r>
            <a:r>
              <a:rPr lang="zh-CN" altLang="en-US" sz="2000" dirty="0" smtClean="0">
                <a:latin typeface="黑体" panose="02010609060101010101" pitchFamily="49" charset="-122"/>
                <a:ea typeface="黑体" panose="02010609060101010101" pitchFamily="49" charset="-122"/>
              </a:rPr>
              <a:t>验证</a:t>
            </a:r>
            <a:endParaRPr lang="en-US" altLang="zh-CN" sz="2000" dirty="0" smtClean="0">
              <a:latin typeface="黑体" panose="02010609060101010101" pitchFamily="49" charset="-122"/>
              <a:ea typeface="黑体" panose="02010609060101010101" pitchFamily="49" charset="-122"/>
            </a:endParaRPr>
          </a:p>
          <a:p>
            <a:pPr lvl="2"/>
            <a:r>
              <a:rPr lang="zh-CN" altLang="en-US" sz="2000" dirty="0">
                <a:latin typeface="黑体" panose="02010609060101010101" pitchFamily="49" charset="-122"/>
                <a:ea typeface="黑体" panose="02010609060101010101" pitchFamily="49" charset="-122"/>
              </a:rPr>
              <a:t>开展新型波形数字化</a:t>
            </a:r>
            <a:r>
              <a:rPr lang="zh-CN" altLang="en-US" sz="2000" dirty="0" smtClean="0">
                <a:latin typeface="黑体" panose="02010609060101010101" pitchFamily="49" charset="-122"/>
                <a:ea typeface="黑体" panose="02010609060101010101" pitchFamily="49" charset="-122"/>
              </a:rPr>
              <a:t>方法与传统方法的对比研究</a:t>
            </a:r>
            <a:endParaRPr lang="en-US" altLang="zh-CN" sz="2000" dirty="0">
              <a:latin typeface="黑体" panose="02010609060101010101" pitchFamily="49" charset="-122"/>
              <a:ea typeface="黑体" panose="02010609060101010101" pitchFamily="49" charset="-122"/>
            </a:endParaRPr>
          </a:p>
        </p:txBody>
      </p:sp>
      <p:sp>
        <p:nvSpPr>
          <p:cNvPr id="5" name="Text Box 6"/>
          <p:cNvSpPr txBox="1">
            <a:spLocks noChangeArrowheads="1"/>
          </p:cNvSpPr>
          <p:nvPr/>
        </p:nvSpPr>
        <p:spPr bwMode="auto">
          <a:xfrm>
            <a:off x="0" y="5589280"/>
            <a:ext cx="9144000" cy="540062"/>
          </a:xfrm>
          <a:prstGeom prst="rect">
            <a:avLst/>
          </a:prstGeom>
          <a:solidFill>
            <a:srgbClr val="00B0F0"/>
          </a:solidFill>
        </p:spPr>
        <p:txBody>
          <a:bodyPr vert="horz" lIns="91440" tIns="45720" rIns="91440" bIns="45720" rtlCol="0" anchor="ctr">
            <a:normAutofit/>
          </a:bodyPr>
          <a:lstStyle>
            <a:lvl1pPr marL="144000" defTabSz="685800">
              <a:lnSpc>
                <a:spcPct val="90000"/>
              </a:lnSpc>
              <a:spcBef>
                <a:spcPct val="0"/>
              </a:spcBef>
              <a:buNone/>
              <a:defRPr sz="3300">
                <a:solidFill>
                  <a:schemeClr val="bg1"/>
                </a:solidFill>
                <a:latin typeface="+mj-lt"/>
                <a:ea typeface="+mj-ea"/>
                <a:cs typeface="+mj-cs"/>
              </a:defRPr>
            </a:lvl1pPr>
          </a:lstStyle>
          <a:p>
            <a:pPr algn="ctr"/>
            <a:r>
              <a:rPr lang="zh-CN" altLang="en-US" sz="2000" dirty="0" smtClean="0">
                <a:latin typeface="黑体" panose="02010609060101010101" pitchFamily="49" charset="-122"/>
                <a:ea typeface="黑体" panose="02010609060101010101" pitchFamily="49" charset="-122"/>
              </a:rPr>
              <a:t>感谢重点实验室对本课题的支持！！</a:t>
            </a:r>
            <a:endParaRPr lang="en-US" altLang="zh-CN"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5983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70990" y="2780916"/>
            <a:ext cx="3930883" cy="1585049"/>
          </a:xfrm>
          <a:prstGeom prst="rect">
            <a:avLst/>
          </a:prstGeom>
          <a:noFill/>
        </p:spPr>
        <p:txBody>
          <a:bodyPr wrap="none" lIns="91440" tIns="45720" rIns="91440" bIns="45720">
            <a:spAutoFit/>
          </a:bodyPr>
          <a:lstStyle/>
          <a:p>
            <a:pPr algn="ctr"/>
            <a:r>
              <a:rPr lang="zh-CN" altLang="en-US" sz="9700" b="1" dirty="0" smtClean="0">
                <a:ln w="10541" cmpd="sng">
                  <a:solidFill>
                    <a:srgbClr val="7D7D7D">
                      <a:tint val="100000"/>
                      <a:shade val="100000"/>
                      <a:satMod val="110000"/>
                    </a:srgbClr>
                  </a:solidFill>
                  <a:prstDash val="solid"/>
                </a:ln>
                <a:solidFill>
                  <a:srgbClr val="0000CC"/>
                </a:solidFill>
                <a:latin typeface="Brush Script MT" pitchFamily="66" charset="0"/>
              </a:rPr>
              <a:t>谢谢！</a:t>
            </a:r>
            <a:endParaRPr lang="zh-CN" altLang="en-US" sz="9700" b="1" cap="none" spc="0" dirty="0">
              <a:ln w="10541" cmpd="sng">
                <a:solidFill>
                  <a:srgbClr val="7D7D7D">
                    <a:tint val="100000"/>
                    <a:shade val="100000"/>
                    <a:satMod val="110000"/>
                  </a:srgbClr>
                </a:solidFill>
                <a:prstDash val="solid"/>
              </a:ln>
              <a:solidFill>
                <a:srgbClr val="0000CC"/>
              </a:solidFill>
              <a:effectLst/>
              <a:latin typeface="Brush Script MT"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en-US" dirty="0" smtClean="0">
                <a:latin typeface="黑体" panose="02010609060101010101" pitchFamily="49" charset="-122"/>
                <a:ea typeface="黑体" panose="02010609060101010101" pitchFamily="49" charset="-122"/>
              </a:rPr>
              <a:t>报告内容</a:t>
            </a:r>
            <a:endParaRPr lang="zh-CN" altLang="en-US" dirty="0">
              <a:latin typeface="黑体" panose="02010609060101010101" pitchFamily="49" charset="-122"/>
              <a:ea typeface="黑体" panose="02010609060101010101" pitchFamily="49" charset="-122"/>
            </a:endParaRPr>
          </a:p>
        </p:txBody>
      </p:sp>
      <p:sp>
        <p:nvSpPr>
          <p:cNvPr id="12" name="内容占位符 11"/>
          <p:cNvSpPr>
            <a:spLocks noGrp="1"/>
          </p:cNvSpPr>
          <p:nvPr>
            <p:ph idx="1"/>
          </p:nvPr>
        </p:nvSpPr>
        <p:spPr>
          <a:xfrm>
            <a:off x="311944" y="1619250"/>
            <a:ext cx="8533106" cy="4313238"/>
          </a:xfrm>
        </p:spPr>
        <p:txBody>
          <a:bodyPr/>
          <a:lstStyle/>
          <a:p>
            <a:r>
              <a:rPr lang="zh-CN" altLang="en-US" sz="2800" b="1" dirty="0" smtClean="0">
                <a:latin typeface="黑体" panose="02010609060101010101" pitchFamily="49" charset="-122"/>
                <a:ea typeface="黑体" panose="02010609060101010101" pitchFamily="49" charset="-122"/>
              </a:rPr>
              <a:t>一、研究</a:t>
            </a:r>
            <a:r>
              <a:rPr lang="zh-CN" altLang="en-US" sz="2800" b="1" dirty="0">
                <a:latin typeface="黑体" panose="02010609060101010101" pitchFamily="49" charset="-122"/>
                <a:ea typeface="黑体" panose="02010609060101010101" pitchFamily="49" charset="-122"/>
              </a:rPr>
              <a:t>计划要点</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solidFill>
                  <a:schemeClr val="bg1">
                    <a:lumMod val="85000"/>
                  </a:schemeClr>
                </a:solidFill>
                <a:latin typeface="黑体" panose="02010609060101010101" pitchFamily="49" charset="-122"/>
                <a:ea typeface="黑体" panose="02010609060101010101" pitchFamily="49" charset="-122"/>
              </a:rPr>
              <a:t>二、研究</a:t>
            </a:r>
            <a:r>
              <a:rPr lang="zh-CN" altLang="en-US" sz="2800" b="1" dirty="0">
                <a:solidFill>
                  <a:schemeClr val="bg1">
                    <a:lumMod val="85000"/>
                  </a:schemeClr>
                </a:solidFill>
                <a:latin typeface="黑体" panose="02010609060101010101" pitchFamily="49" charset="-122"/>
                <a:ea typeface="黑体" panose="02010609060101010101" pitchFamily="49" charset="-122"/>
              </a:rPr>
              <a:t>工作的主要</a:t>
            </a:r>
            <a:r>
              <a:rPr lang="zh-CN" altLang="en-US" sz="2800" b="1" dirty="0" smtClean="0">
                <a:solidFill>
                  <a:schemeClr val="bg1">
                    <a:lumMod val="85000"/>
                  </a:schemeClr>
                </a:solidFill>
                <a:latin typeface="黑体" panose="02010609060101010101" pitchFamily="49" charset="-122"/>
                <a:ea typeface="黑体" panose="02010609060101010101" pitchFamily="49" charset="-122"/>
              </a:rPr>
              <a:t>进展</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a:solidFill>
                  <a:schemeClr val="bg1">
                    <a:lumMod val="85000"/>
                  </a:schemeClr>
                </a:solidFill>
                <a:latin typeface="黑体" panose="02010609060101010101" pitchFamily="49" charset="-122"/>
                <a:ea typeface="黑体" panose="02010609060101010101" pitchFamily="49" charset="-122"/>
              </a:rPr>
              <a:t>三</a:t>
            </a:r>
            <a:r>
              <a:rPr lang="zh-CN" altLang="en-US" sz="2800" b="1" dirty="0" smtClean="0">
                <a:solidFill>
                  <a:schemeClr val="bg1">
                    <a:lumMod val="85000"/>
                  </a:schemeClr>
                </a:solidFill>
                <a:latin typeface="黑体" panose="02010609060101010101" pitchFamily="49" charset="-122"/>
                <a:ea typeface="黑体" panose="02010609060101010101" pitchFamily="49" charset="-122"/>
              </a:rPr>
              <a:t>、存在</a:t>
            </a:r>
            <a:r>
              <a:rPr lang="zh-CN" altLang="en-US" sz="2800" b="1" dirty="0">
                <a:solidFill>
                  <a:schemeClr val="bg1">
                    <a:lumMod val="85000"/>
                  </a:schemeClr>
                </a:solidFill>
                <a:latin typeface="黑体" panose="02010609060101010101" pitchFamily="49" charset="-122"/>
                <a:ea typeface="黑体" panose="02010609060101010101" pitchFamily="49" charset="-122"/>
              </a:rPr>
              <a:t>的问题及建议</a:t>
            </a:r>
            <a:endParaRPr lang="en-US" altLang="zh-CN" sz="2800" b="1" dirty="0" smtClean="0">
              <a:solidFill>
                <a:schemeClr val="bg1">
                  <a:lumMod val="85000"/>
                </a:schemeClr>
              </a:solidFill>
              <a:latin typeface="黑体" panose="02010609060101010101" pitchFamily="49" charset="-122"/>
              <a:ea typeface="黑体" panose="02010609060101010101" pitchFamily="49" charset="-122"/>
            </a:endParaRPr>
          </a:p>
          <a:p>
            <a:r>
              <a:rPr lang="zh-CN" altLang="en-US" sz="2800" b="1" dirty="0">
                <a:solidFill>
                  <a:schemeClr val="bg1">
                    <a:lumMod val="85000"/>
                  </a:schemeClr>
                </a:solidFill>
                <a:latin typeface="黑体" panose="02010609060101010101" pitchFamily="49" charset="-122"/>
                <a:ea typeface="黑体" panose="02010609060101010101" pitchFamily="49" charset="-122"/>
              </a:rPr>
              <a:t>四、总结</a:t>
            </a:r>
            <a:endParaRPr lang="en-US" altLang="zh-CN" sz="2800" b="1" dirty="0">
              <a:solidFill>
                <a:schemeClr val="bg1">
                  <a:lumMod val="8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276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黑体" panose="02010609060101010101" pitchFamily="49" charset="-122"/>
                <a:ea typeface="黑体" panose="02010609060101010101" pitchFamily="49" charset="-122"/>
              </a:rPr>
              <a:t>1.1</a:t>
            </a:r>
            <a:r>
              <a:rPr lang="zh-CN" altLang="en-US" dirty="0" smtClean="0">
                <a:latin typeface="黑体" panose="02010609060101010101" pitchFamily="49" charset="-122"/>
                <a:ea typeface="黑体" panose="02010609060101010101" pitchFamily="49" charset="-122"/>
              </a:rPr>
              <a:t>、波形数字化</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95275" y="1380824"/>
            <a:ext cx="8524875" cy="4640511"/>
          </a:xfrm>
        </p:spPr>
        <p:txBody>
          <a:bodyPr/>
          <a:lstStyle/>
          <a:p>
            <a:pPr>
              <a:lnSpc>
                <a:spcPct val="150000"/>
              </a:lnSpc>
            </a:pPr>
            <a:r>
              <a:rPr lang="zh-CN" altLang="en-US" b="1" dirty="0">
                <a:solidFill>
                  <a:srgbClr val="FF0000"/>
                </a:solidFill>
                <a:latin typeface="黑体" panose="02010609060101010101" pitchFamily="49" charset="-122"/>
                <a:ea typeface="黑体" panose="02010609060101010101" pitchFamily="49" charset="-122"/>
              </a:rPr>
              <a:t>波形数字化</a:t>
            </a:r>
            <a:r>
              <a:rPr lang="zh-CN" altLang="en-US" b="1" dirty="0">
                <a:latin typeface="黑体" panose="02010609060101010101" pitchFamily="49" charset="-122"/>
                <a:ea typeface="黑体" panose="02010609060101010101" pitchFamily="49" charset="-122"/>
              </a:rPr>
              <a:t>是现代核与粒子物理</a:t>
            </a:r>
            <a:r>
              <a:rPr lang="zh-CN" altLang="en-US" b="1" dirty="0" smtClean="0">
                <a:latin typeface="黑体" panose="02010609060101010101" pitchFamily="49" charset="-122"/>
                <a:ea typeface="黑体" panose="02010609060101010101" pitchFamily="49" charset="-122"/>
              </a:rPr>
              <a:t>实验的一种</a:t>
            </a:r>
            <a:r>
              <a:rPr lang="zh-CN" altLang="zh-CN" b="1" dirty="0">
                <a:latin typeface="黑体" panose="02010609060101010101" pitchFamily="49" charset="-122"/>
                <a:ea typeface="黑体" panose="02010609060101010101" pitchFamily="49" charset="-122"/>
              </a:rPr>
              <a:t>粒子物理信息获取</a:t>
            </a:r>
            <a:r>
              <a:rPr lang="zh-CN" altLang="zh-CN" b="1" dirty="0" smtClean="0">
                <a:latin typeface="黑体" panose="02010609060101010101" pitchFamily="49" charset="-122"/>
                <a:ea typeface="黑体" panose="02010609060101010101" pitchFamily="49" charset="-122"/>
              </a:rPr>
              <a:t>方法</a:t>
            </a:r>
            <a:endParaRPr lang="en-US" altLang="zh-CN" b="1" dirty="0" smtClean="0">
              <a:latin typeface="黑体" panose="02010609060101010101" pitchFamily="49" charset="-122"/>
              <a:ea typeface="黑体" panose="02010609060101010101" pitchFamily="49" charset="-122"/>
            </a:endParaRPr>
          </a:p>
          <a:p>
            <a:pPr lvl="1">
              <a:lnSpc>
                <a:spcPct val="150000"/>
              </a:lnSpc>
              <a:spcAft>
                <a:spcPts val="240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能够</a:t>
            </a:r>
            <a:r>
              <a:rPr lang="zh-CN" altLang="zh-CN" dirty="0" smtClean="0">
                <a:latin typeface="黑体" panose="02010609060101010101" pitchFamily="49" charset="-122"/>
                <a:ea typeface="黑体" panose="02010609060101010101" pitchFamily="49" charset="-122"/>
              </a:rPr>
              <a:t>获得</a:t>
            </a:r>
            <a:r>
              <a:rPr lang="zh-CN" altLang="en-US" dirty="0" smtClean="0">
                <a:latin typeface="黑体" panose="02010609060101010101" pitchFamily="49" charset="-122"/>
                <a:ea typeface="黑体" panose="02010609060101010101" pitchFamily="49" charset="-122"/>
              </a:rPr>
              <a:t>探测器输出的</a:t>
            </a:r>
            <a:r>
              <a:rPr lang="zh-CN" altLang="zh-CN" dirty="0" smtClean="0">
                <a:latin typeface="黑体" panose="02010609060101010101" pitchFamily="49" charset="-122"/>
                <a:ea typeface="黑体" panose="02010609060101010101" pitchFamily="49" charset="-122"/>
              </a:rPr>
              <a:t>粒子</a:t>
            </a:r>
            <a:r>
              <a:rPr lang="zh-CN" altLang="zh-CN" dirty="0">
                <a:latin typeface="黑体" panose="02010609060101010101" pitchFamily="49" charset="-122"/>
                <a:ea typeface="黑体" panose="02010609060101010101" pitchFamily="49" charset="-122"/>
              </a:rPr>
              <a:t>脉冲</a:t>
            </a:r>
            <a:r>
              <a:rPr lang="zh-CN" altLang="zh-CN" dirty="0" smtClean="0">
                <a:latin typeface="黑体" panose="02010609060101010101" pitchFamily="49" charset="-122"/>
                <a:ea typeface="黑体" panose="02010609060101010101" pitchFamily="49" charset="-122"/>
              </a:rPr>
              <a:t>信号波形</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电荷、时间、粒子甄别</a:t>
            </a:r>
            <a:endParaRPr lang="en-US" altLang="zh-CN" b="1" dirty="0">
              <a:latin typeface="黑体" panose="02010609060101010101" pitchFamily="49" charset="-122"/>
              <a:ea typeface="黑体" panose="02010609060101010101" pitchFamily="49" charset="-122"/>
            </a:endParaRPr>
          </a:p>
          <a:p>
            <a:pPr>
              <a:lnSpc>
                <a:spcPct val="150000"/>
              </a:lnSpc>
            </a:pPr>
            <a:r>
              <a:rPr lang="zh-CN" altLang="en-US" b="1" dirty="0" smtClean="0">
                <a:latin typeface="黑体" panose="02010609060101010101" pitchFamily="49" charset="-122"/>
                <a:ea typeface="黑体" panose="02010609060101010101" pitchFamily="49" charset="-122"/>
              </a:rPr>
              <a:t>波形</a:t>
            </a:r>
            <a:r>
              <a:rPr lang="zh-CN" altLang="en-US" b="1" dirty="0">
                <a:latin typeface="黑体" panose="02010609060101010101" pitchFamily="49" charset="-122"/>
                <a:ea typeface="黑体" panose="02010609060101010101" pitchFamily="49" charset="-122"/>
              </a:rPr>
              <a:t>数字化技术的理论基础是</a:t>
            </a:r>
            <a:r>
              <a:rPr lang="en-US" altLang="zh-CN" b="1" dirty="0">
                <a:solidFill>
                  <a:srgbClr val="FF0000"/>
                </a:solidFill>
                <a:latin typeface="黑体" panose="02010609060101010101" pitchFamily="49" charset="-122"/>
                <a:ea typeface="黑体" panose="02010609060101010101" pitchFamily="49" charset="-122"/>
              </a:rPr>
              <a:t>Shannon</a:t>
            </a:r>
            <a:r>
              <a:rPr lang="zh-CN" altLang="en-US" b="1" dirty="0">
                <a:solidFill>
                  <a:srgbClr val="FF0000"/>
                </a:solidFill>
                <a:latin typeface="黑体" panose="02010609060101010101" pitchFamily="49" charset="-122"/>
                <a:ea typeface="黑体" panose="02010609060101010101" pitchFamily="49" charset="-122"/>
              </a:rPr>
              <a:t>采样</a:t>
            </a:r>
            <a:r>
              <a:rPr lang="zh-CN" altLang="en-US" b="1" dirty="0" smtClean="0">
                <a:solidFill>
                  <a:srgbClr val="FF0000"/>
                </a:solidFill>
                <a:latin typeface="黑体" panose="02010609060101010101" pitchFamily="49" charset="-122"/>
                <a:ea typeface="黑体" panose="02010609060101010101" pitchFamily="49" charset="-122"/>
              </a:rPr>
              <a:t>定理</a:t>
            </a:r>
            <a:endParaRPr lang="en-US" altLang="zh-CN" b="1" dirty="0" smtClean="0">
              <a:solidFill>
                <a:srgbClr val="FF0000"/>
              </a:solidFill>
              <a:latin typeface="黑体" panose="02010609060101010101" pitchFamily="49" charset="-122"/>
              <a:ea typeface="黑体" panose="02010609060101010101" pitchFamily="49" charset="-122"/>
            </a:endParaRPr>
          </a:p>
          <a:p>
            <a:pPr lvl="1">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信号越窄（时域）、带宽越大（频域），采样率越</a:t>
            </a:r>
            <a:r>
              <a:rPr lang="zh-CN" altLang="en-US" dirty="0" smtClean="0">
                <a:latin typeface="黑体" panose="02010609060101010101" pitchFamily="49" charset="-122"/>
                <a:ea typeface="黑体" panose="02010609060101010101" pitchFamily="49" charset="-122"/>
              </a:rPr>
              <a:t>高</a:t>
            </a:r>
            <a:endParaRPr lang="en-US" altLang="zh-CN" dirty="0" smtClean="0">
              <a:latin typeface="黑体" panose="02010609060101010101" pitchFamily="49" charset="-122"/>
              <a:ea typeface="黑体" panose="02010609060101010101" pitchFamily="49" charset="-122"/>
            </a:endParaRPr>
          </a:p>
          <a:p>
            <a:pPr lvl="1">
              <a:lnSpc>
                <a:spcPct val="150000"/>
              </a:lnSpc>
              <a:spcAft>
                <a:spcPts val="2400"/>
              </a:spcAft>
              <a:buFont typeface="Wingdings" panose="05000000000000000000" pitchFamily="2" charset="2"/>
              <a:buChar char="u"/>
            </a:pPr>
            <a:r>
              <a:rPr lang="zh-CN" altLang="en-US" dirty="0" smtClean="0">
                <a:latin typeface="黑体" panose="02010609060101010101" pitchFamily="49" charset="-122"/>
                <a:ea typeface="黑体" panose="02010609060101010101" pitchFamily="49" charset="-122"/>
              </a:rPr>
              <a:t>增加系统的的设计难度</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成本、传输、功耗</a:t>
            </a:r>
            <a:endParaRPr lang="en-US" altLang="zh-CN" dirty="0">
              <a:latin typeface="黑体" panose="02010609060101010101" pitchFamily="49" charset="-122"/>
              <a:ea typeface="黑体" panose="02010609060101010101" pitchFamily="49" charset="-122"/>
            </a:endParaRPr>
          </a:p>
          <a:p>
            <a:pPr>
              <a:lnSpc>
                <a:spcPct val="150000"/>
              </a:lnSpc>
            </a:pPr>
            <a:r>
              <a:rPr lang="en-US" altLang="zh-CN" b="1" dirty="0">
                <a:latin typeface="黑体" panose="02010609060101010101" pitchFamily="49" charset="-122"/>
                <a:ea typeface="黑体" panose="02010609060101010101" pitchFamily="49" charset="-122"/>
              </a:rPr>
              <a:t>Shannon</a:t>
            </a:r>
            <a:r>
              <a:rPr lang="zh-CN" altLang="en-US" b="1" dirty="0">
                <a:latin typeface="黑体" panose="02010609060101010101" pitchFamily="49" charset="-122"/>
                <a:ea typeface="黑体" panose="02010609060101010101" pitchFamily="49" charset="-122"/>
              </a:rPr>
              <a:t>采样定理规定了信号重构的充分条件，但并非</a:t>
            </a:r>
            <a:r>
              <a:rPr lang="zh-CN" altLang="en-US" b="1" dirty="0" smtClean="0">
                <a:latin typeface="黑体" panose="02010609060101010101" pitchFamily="49" charset="-122"/>
                <a:ea typeface="黑体" panose="02010609060101010101" pitchFamily="49" charset="-122"/>
              </a:rPr>
              <a:t>必要条件，其</a:t>
            </a:r>
            <a:r>
              <a:rPr lang="zh-CN" altLang="en-US" b="1" dirty="0" smtClean="0">
                <a:solidFill>
                  <a:srgbClr val="FF0000"/>
                </a:solidFill>
                <a:latin typeface="黑体" panose="02010609060101010101" pitchFamily="49" charset="-122"/>
                <a:ea typeface="黑体" panose="02010609060101010101" pitchFamily="49" charset="-122"/>
              </a:rPr>
              <a:t>唯一</a:t>
            </a:r>
            <a:r>
              <a:rPr lang="zh-CN" altLang="en-US" b="1" dirty="0">
                <a:solidFill>
                  <a:srgbClr val="FF0000"/>
                </a:solidFill>
                <a:latin typeface="黑体" panose="02010609060101010101" pitchFamily="49" charset="-122"/>
                <a:ea typeface="黑体" panose="02010609060101010101" pitchFamily="49" charset="-122"/>
              </a:rPr>
              <a:t>先验条件是信号带限</a:t>
            </a:r>
          </a:p>
          <a:p>
            <a:pPr>
              <a:lnSpc>
                <a:spcPct val="150000"/>
              </a:lnSpc>
            </a:pPr>
            <a:endParaRPr lang="en-US" altLang="zh-CN" b="1"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4111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944" y="333612"/>
            <a:ext cx="8520112" cy="667052"/>
          </a:xfrm>
        </p:spPr>
        <p:txBody>
          <a:bodyPr/>
          <a:lstStyle/>
          <a:p>
            <a:r>
              <a:rPr lang="zh-CN" altLang="en-US" dirty="0">
                <a:latin typeface="黑体" panose="02010609060101010101" pitchFamily="49" charset="-122"/>
                <a:ea typeface="黑体" panose="02010609060101010101" pitchFamily="49" charset="-122"/>
              </a:rPr>
              <a:t>先验知识</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窄带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51440" y="1160706"/>
                <a:ext cx="8641120" cy="4968644"/>
              </a:xfrm>
            </p:spPr>
            <p:txBody>
              <a:bodyPr/>
              <a:lstStyle/>
              <a:p>
                <a:r>
                  <a:rPr lang="zh-CN" altLang="en-US" sz="2400" b="1" dirty="0" smtClean="0">
                    <a:latin typeface="黑体" panose="02010609060101010101" pitchFamily="49" charset="-122"/>
                    <a:ea typeface="黑体" panose="02010609060101010101" pitchFamily="49" charset="-122"/>
                  </a:rPr>
                  <a:t>欠采样技术</a:t>
                </a:r>
                <a:endParaRPr lang="en-US" altLang="zh-CN" sz="2400" b="1" dirty="0">
                  <a:latin typeface="黑体" panose="02010609060101010101" pitchFamily="49" charset="-122"/>
                  <a:ea typeface="黑体" panose="02010609060101010101" pitchFamily="49" charset="-122"/>
                </a:endParaRPr>
              </a:p>
              <a:p>
                <a:pPr lvl="1" algn="just">
                  <a:lnSpc>
                    <a:spcPct val="150000"/>
                  </a:lnSpc>
                </a:pPr>
                <a:r>
                  <a:rPr lang="en-US" altLang="zh-CN" b="1" dirty="0" smtClean="0">
                    <a:solidFill>
                      <a:schemeClr val="tx1"/>
                    </a:solidFill>
                    <a:latin typeface="黑体" panose="02010609060101010101" pitchFamily="49" charset="-122"/>
                    <a:ea typeface="黑体" panose="02010609060101010101" pitchFamily="49" charset="-122"/>
                  </a:rPr>
                  <a:t>Shannon</a:t>
                </a:r>
                <a:r>
                  <a:rPr lang="zh-CN" altLang="zh-CN" b="1" dirty="0">
                    <a:solidFill>
                      <a:schemeClr val="tx1"/>
                    </a:solidFill>
                    <a:latin typeface="黑体" panose="02010609060101010101" pitchFamily="49" charset="-122"/>
                    <a:ea typeface="黑体" panose="02010609060101010101" pitchFamily="49" charset="-122"/>
                  </a:rPr>
                  <a:t>采样定理只讨论</a:t>
                </a:r>
                <a:r>
                  <a:rPr lang="zh-CN" altLang="zh-CN" b="1" dirty="0" smtClean="0">
                    <a:solidFill>
                      <a:schemeClr val="tx1"/>
                    </a:solidFill>
                    <a:latin typeface="黑体" panose="02010609060101010101" pitchFamily="49" charset="-122"/>
                    <a:ea typeface="黑体" panose="02010609060101010101" pitchFamily="49" charset="-122"/>
                  </a:rPr>
                  <a:t>了频谱</a:t>
                </a:r>
                <a:r>
                  <a:rPr lang="zh-CN" altLang="zh-CN" b="1" dirty="0">
                    <a:solidFill>
                      <a:schemeClr val="tx1"/>
                    </a:solidFill>
                    <a:latin typeface="黑体" panose="02010609060101010101" pitchFamily="49" charset="-122"/>
                    <a:ea typeface="黑体" panose="02010609060101010101" pitchFamily="49" charset="-122"/>
                  </a:rPr>
                  <a:t>分布在</a:t>
                </a:r>
                <a14:m>
                  <m:oMath xmlns:m="http://schemas.openxmlformats.org/officeDocument/2006/math">
                    <m:r>
                      <a:rPr lang="en-US" altLang="zh-CN" i="1" smtClean="0">
                        <a:solidFill>
                          <a:schemeClr val="tx1"/>
                        </a:solidFill>
                        <a:latin typeface="Cambria Math"/>
                      </a:rPr>
                      <m:t>[</m:t>
                    </m:r>
                    <m:r>
                      <a:rPr lang="en-US" altLang="zh-CN" b="0" i="1" smtClean="0">
                        <a:solidFill>
                          <a:schemeClr val="tx1"/>
                        </a:solidFill>
                        <a:latin typeface="Cambria Math"/>
                      </a:rPr>
                      <m:t>0,</m:t>
                    </m:r>
                    <m:r>
                      <a:rPr lang="en-US" altLang="zh-CN" b="0" i="0" smtClean="0">
                        <a:solidFill>
                          <a:schemeClr val="tx1"/>
                        </a:solidFill>
                        <a:latin typeface="Cambria Math"/>
                      </a:rPr>
                      <m:t>  </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a:rPr>
                          <m:t>𝑓</m:t>
                        </m:r>
                      </m:e>
                      <m:sub>
                        <m:r>
                          <a:rPr lang="en-US" altLang="zh-CN" b="0" i="1" smtClean="0">
                            <a:solidFill>
                              <a:schemeClr val="tx1"/>
                            </a:solidFill>
                            <a:latin typeface="Cambria Math"/>
                          </a:rPr>
                          <m:t>𝐻</m:t>
                        </m:r>
                      </m:sub>
                    </m:sSub>
                    <m:r>
                      <a:rPr lang="en-US" altLang="zh-CN" i="1">
                        <a:solidFill>
                          <a:schemeClr val="tx1"/>
                        </a:solidFill>
                        <a:latin typeface="Cambria Math"/>
                      </a:rPr>
                      <m:t>]</m:t>
                    </m:r>
                  </m:oMath>
                </a14:m>
                <a:r>
                  <a:rPr lang="zh-CN" altLang="zh-CN" b="1" dirty="0">
                    <a:solidFill>
                      <a:schemeClr val="tx1"/>
                    </a:solidFill>
                    <a:latin typeface="黑体" panose="02010609060101010101" pitchFamily="49" charset="-122"/>
                    <a:ea typeface="黑体" panose="02010609060101010101" pitchFamily="49" charset="-122"/>
                  </a:rPr>
                  <a:t>上的基带信号的采样</a:t>
                </a:r>
                <a:r>
                  <a:rPr lang="zh-CN" altLang="zh-CN" b="1" dirty="0" smtClean="0">
                    <a:solidFill>
                      <a:schemeClr val="tx1"/>
                    </a:solidFill>
                    <a:latin typeface="黑体" panose="02010609060101010101" pitchFamily="49" charset="-122"/>
                    <a:ea typeface="黑体" panose="02010609060101010101" pitchFamily="49" charset="-122"/>
                  </a:rPr>
                  <a:t>问题</a:t>
                </a:r>
                <a:endParaRPr lang="en-US" altLang="zh-CN" b="1" dirty="0" smtClean="0">
                  <a:solidFill>
                    <a:schemeClr val="tx1"/>
                  </a:solidFill>
                  <a:latin typeface="黑体" panose="02010609060101010101" pitchFamily="49" charset="-122"/>
                  <a:ea typeface="黑体" panose="02010609060101010101" pitchFamily="49" charset="-122"/>
                </a:endParaRPr>
              </a:p>
              <a:p>
                <a:pPr lvl="1" algn="just">
                  <a:lnSpc>
                    <a:spcPct val="150000"/>
                  </a:lnSpc>
                </a:pPr>
                <a:r>
                  <a:rPr lang="zh-CN" altLang="zh-CN" b="1" dirty="0" smtClean="0">
                    <a:solidFill>
                      <a:srgbClr val="FF0000"/>
                    </a:solidFill>
                    <a:latin typeface="黑体" panose="02010609060101010101" pitchFamily="49" charset="-122"/>
                    <a:ea typeface="黑体" panose="02010609060101010101" pitchFamily="49" charset="-122"/>
                  </a:rPr>
                  <a:t>在窄带条件下</a:t>
                </a:r>
                <a:r>
                  <a:rPr lang="zh-CN"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欠采样的</a:t>
                </a:r>
                <a:r>
                  <a:rPr lang="zh-CN" altLang="zh-CN" b="1" dirty="0">
                    <a:solidFill>
                      <a:srgbClr val="FF0000"/>
                    </a:solidFill>
                    <a:latin typeface="黑体" panose="02010609060101010101" pitchFamily="49" charset="-122"/>
                    <a:ea typeface="黑体" panose="02010609060101010101" pitchFamily="49" charset="-122"/>
                  </a:rPr>
                  <a:t>采样</a:t>
                </a:r>
                <a:r>
                  <a:rPr lang="zh-CN" altLang="en-US" b="1" dirty="0">
                    <a:solidFill>
                      <a:srgbClr val="FF0000"/>
                    </a:solidFill>
                    <a:latin typeface="黑体" panose="02010609060101010101" pitchFamily="49" charset="-122"/>
                    <a:ea typeface="黑体" panose="02010609060101010101" pitchFamily="49" charset="-122"/>
                  </a:rPr>
                  <a:t>频</a:t>
                </a:r>
                <a:r>
                  <a:rPr lang="zh-CN" altLang="zh-CN" b="1" dirty="0">
                    <a:solidFill>
                      <a:srgbClr val="FF0000"/>
                    </a:solidFill>
                    <a:latin typeface="黑体" panose="02010609060101010101" pitchFamily="49" charset="-122"/>
                    <a:ea typeface="黑体" panose="02010609060101010101" pitchFamily="49" charset="-122"/>
                  </a:rPr>
                  <a:t>率</a:t>
                </a:r>
                <a:r>
                  <a:rPr lang="zh-CN" altLang="en-US" b="1" dirty="0" smtClean="0">
                    <a:solidFill>
                      <a:srgbClr val="FF0000"/>
                    </a:solidFill>
                    <a:latin typeface="黑体" panose="02010609060101010101" pitchFamily="49" charset="-122"/>
                    <a:ea typeface="黑体" panose="02010609060101010101" pitchFamily="49" charset="-122"/>
                  </a:rPr>
                  <a:t>为</a:t>
                </a:r>
                <a:r>
                  <a:rPr lang="zh-CN" altLang="zh-CN" b="1" dirty="0" smtClean="0">
                    <a:solidFill>
                      <a:srgbClr val="FF0000"/>
                    </a:solidFill>
                    <a:latin typeface="黑体" panose="02010609060101010101" pitchFamily="49" charset="-122"/>
                    <a:ea typeface="黑体" panose="02010609060101010101" pitchFamily="49" charset="-122"/>
                  </a:rPr>
                  <a:t>信号</a:t>
                </a:r>
                <a:r>
                  <a:rPr lang="zh-CN" altLang="zh-CN" b="1" dirty="0">
                    <a:solidFill>
                      <a:srgbClr val="FF0000"/>
                    </a:solidFill>
                    <a:latin typeface="黑体" panose="02010609060101010101" pitchFamily="49" charset="-122"/>
                    <a:ea typeface="黑体" panose="02010609060101010101" pitchFamily="49" charset="-122"/>
                  </a:rPr>
                  <a:t>带宽的</a:t>
                </a:r>
                <a14:m>
                  <m:oMath xmlns:m="http://schemas.openxmlformats.org/officeDocument/2006/math">
                    <m:r>
                      <a:rPr lang="en-US" altLang="zh-CN" b="1" i="1">
                        <a:solidFill>
                          <a:srgbClr val="FF0000"/>
                        </a:solidFill>
                        <a:latin typeface="Cambria Math"/>
                      </a:rPr>
                      <m:t>𝟐</m:t>
                    </m:r>
                  </m:oMath>
                </a14:m>
                <a:r>
                  <a:rPr lang="zh-CN" altLang="zh-CN" b="1" dirty="0">
                    <a:solidFill>
                      <a:srgbClr val="FF0000"/>
                    </a:solidFill>
                    <a:latin typeface="黑体" panose="02010609060101010101" pitchFamily="49" charset="-122"/>
                    <a:ea typeface="黑体" panose="02010609060101010101" pitchFamily="49" charset="-122"/>
                  </a:rPr>
                  <a:t>倍，而</a:t>
                </a:r>
                <a:r>
                  <a:rPr lang="zh-CN" altLang="zh-CN" b="1" dirty="0" smtClean="0">
                    <a:solidFill>
                      <a:srgbClr val="FF0000"/>
                    </a:solidFill>
                    <a:latin typeface="黑体" panose="02010609060101010101" pitchFamily="49" charset="-122"/>
                    <a:ea typeface="黑体" panose="02010609060101010101" pitchFamily="49" charset="-122"/>
                  </a:rPr>
                  <a:t>不是</a:t>
                </a:r>
                <a:r>
                  <a:rPr lang="zh-CN" altLang="en-US" b="1" dirty="0" smtClean="0">
                    <a:solidFill>
                      <a:srgbClr val="FF0000"/>
                    </a:solidFill>
                    <a:latin typeface="黑体" panose="02010609060101010101" pitchFamily="49" charset="-122"/>
                    <a:ea typeface="黑体" panose="02010609060101010101" pitchFamily="49" charset="-122"/>
                  </a:rPr>
                  <a:t>信号最高频率</a:t>
                </a:r>
                <a:r>
                  <a:rPr lang="zh-CN" altLang="zh-CN" b="1" dirty="0" smtClean="0">
                    <a:solidFill>
                      <a:srgbClr val="FF0000"/>
                    </a:solidFill>
                    <a:latin typeface="黑体" panose="02010609060101010101" pitchFamily="49" charset="-122"/>
                    <a:ea typeface="黑体" panose="02010609060101010101" pitchFamily="49" charset="-122"/>
                  </a:rPr>
                  <a:t>的</a:t>
                </a:r>
                <a:r>
                  <a:rPr lang="en-US" altLang="zh-CN" b="1" dirty="0">
                    <a:solidFill>
                      <a:srgbClr val="FF0000"/>
                    </a:solidFill>
                    <a:latin typeface="黑体" panose="02010609060101010101" pitchFamily="49" charset="-122"/>
                    <a:ea typeface="黑体" panose="02010609060101010101" pitchFamily="49" charset="-122"/>
                  </a:rPr>
                  <a:t>2</a:t>
                </a:r>
                <a:r>
                  <a:rPr lang="zh-CN" altLang="zh-CN" b="1" dirty="0" smtClean="0">
                    <a:solidFill>
                      <a:srgbClr val="FF0000"/>
                    </a:solidFill>
                    <a:latin typeface="黑体" panose="02010609060101010101" pitchFamily="49" charset="-122"/>
                    <a:ea typeface="黑体" panose="02010609060101010101" pitchFamily="49" charset="-122"/>
                  </a:rPr>
                  <a:t>倍</a:t>
                </a:r>
                <a:endParaRPr lang="en-US" altLang="zh-CN" b="1" dirty="0" smtClean="0">
                  <a:solidFill>
                    <a:srgbClr val="FF0000"/>
                  </a:solidFill>
                  <a:latin typeface="黑体" panose="02010609060101010101" pitchFamily="49" charset="-122"/>
                  <a:ea typeface="黑体" panose="02010609060101010101" pitchFamily="49" charset="-122"/>
                </a:endParaRPr>
              </a:p>
              <a:p>
                <a:pPr lvl="1" algn="just">
                  <a:lnSpc>
                    <a:spcPct val="150000"/>
                  </a:lnSpc>
                </a:pPr>
                <a:r>
                  <a:rPr lang="zh-CN" altLang="en-US" b="1" dirty="0" smtClean="0">
                    <a:solidFill>
                      <a:srgbClr val="FF0000"/>
                    </a:solidFill>
                    <a:latin typeface="黑体" panose="02010609060101010101" pitchFamily="49" charset="-122"/>
                    <a:ea typeface="黑体" panose="02010609060101010101" pitchFamily="49" charset="-122"/>
                  </a:rPr>
                  <a:t>但是</a:t>
                </a:r>
                <a:r>
                  <a:rPr lang="en-US" altLang="zh-CN" b="1" dirty="0" smtClean="0">
                    <a:solidFill>
                      <a:srgbClr val="FF0000"/>
                    </a:solidFill>
                    <a:latin typeface="黑体" panose="02010609060101010101" pitchFamily="49" charset="-122"/>
                    <a:ea typeface="黑体" panose="02010609060101010101" pitchFamily="49" charset="-122"/>
                  </a:rPr>
                  <a:t>ADC</a:t>
                </a:r>
                <a:r>
                  <a:rPr lang="zh-CN" altLang="zh-CN" b="1" dirty="0">
                    <a:solidFill>
                      <a:srgbClr val="FF0000"/>
                    </a:solidFill>
                    <a:latin typeface="黑体" panose="02010609060101010101" pitchFamily="49" charset="-122"/>
                    <a:ea typeface="黑体" panose="02010609060101010101" pitchFamily="49" charset="-122"/>
                  </a:rPr>
                  <a:t>的</a:t>
                </a:r>
                <a:r>
                  <a:rPr lang="zh-CN" altLang="zh-CN" b="1" dirty="0" smtClean="0">
                    <a:solidFill>
                      <a:srgbClr val="FF0000"/>
                    </a:solidFill>
                    <a:latin typeface="黑体" panose="02010609060101010101" pitchFamily="49" charset="-122"/>
                    <a:ea typeface="黑体" panose="02010609060101010101" pitchFamily="49" charset="-122"/>
                  </a:rPr>
                  <a:t>模拟带宽仍要超过</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a:rPr>
                          <m:t>𝑓</m:t>
                        </m:r>
                      </m:e>
                      <m:sub>
                        <m:r>
                          <a:rPr lang="en-US" altLang="zh-CN" i="1">
                            <a:solidFill>
                              <a:srgbClr val="FF0000"/>
                            </a:solidFill>
                            <a:latin typeface="Cambria Math"/>
                          </a:rPr>
                          <m:t>𝐻</m:t>
                        </m:r>
                      </m:sub>
                    </m:sSub>
                  </m:oMath>
                </a14:m>
                <a:endParaRPr lang="en-US" altLang="zh-CN" b="1" dirty="0">
                  <a:solidFill>
                    <a:srgbClr val="FF0000"/>
                  </a:solidFill>
                  <a:latin typeface="黑体" panose="02010609060101010101" pitchFamily="49" charset="-122"/>
                  <a:ea typeface="黑体" panose="02010609060101010101"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51440" y="1160706"/>
                <a:ext cx="8641120" cy="4968644"/>
              </a:xfrm>
              <a:blipFill rotWithShape="1">
                <a:blip r:embed="rId4"/>
                <a:stretch>
                  <a:fillRect t="-1840" r="-282"/>
                </a:stretch>
              </a:blipFill>
            </p:spPr>
            <p:txBody>
              <a:bodyPr/>
              <a:lstStyle/>
              <a:p>
                <a:r>
                  <a:rPr lang="zh-CN" altLang="en-US">
                    <a:noFill/>
                  </a:rPr>
                  <a:t> </a:t>
                </a:r>
              </a:p>
            </p:txBody>
          </p:sp>
        </mc:Fallback>
      </mc:AlternateContent>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nvPr>
        </p:nvGraphicFramePr>
        <p:xfrm>
          <a:off x="2195692" y="2787666"/>
          <a:ext cx="5616728" cy="3773740"/>
        </p:xfrm>
        <a:graphic>
          <a:graphicData uri="http://schemas.openxmlformats.org/presentationml/2006/ole">
            <mc:AlternateContent xmlns:mc="http://schemas.openxmlformats.org/markup-compatibility/2006">
              <mc:Choice xmlns:v="urn:schemas-microsoft-com:vml" Requires="v">
                <p:oleObj spid="_x0000_s36918" name="Visio" r:id="rId5" imgW="3044938" imgH="2049300" progId="Visio.Drawing.11">
                  <p:embed/>
                </p:oleObj>
              </mc:Choice>
              <mc:Fallback>
                <p:oleObj name="Visio" r:id="rId5" imgW="3044938" imgH="2049300" progId="Visio.Drawing.11">
                  <p:embed/>
                  <p:pic>
                    <p:nvPicPr>
                      <p:cNvPr id="0" name=""/>
                      <p:cNvPicPr>
                        <a:picLocks noChangeAspect="1" noChangeArrowheads="1"/>
                      </p:cNvPicPr>
                      <p:nvPr/>
                    </p:nvPicPr>
                    <p:blipFill>
                      <a:blip r:embed="rId6"/>
                      <a:srcRect/>
                      <a:stretch>
                        <a:fillRect/>
                      </a:stretch>
                    </p:blipFill>
                    <p:spPr bwMode="auto">
                      <a:xfrm>
                        <a:off x="2195692" y="2787666"/>
                        <a:ext cx="5616728" cy="3773740"/>
                      </a:xfrm>
                      <a:prstGeom prst="rect">
                        <a:avLst/>
                      </a:prstGeom>
                      <a:noFill/>
                    </p:spPr>
                  </p:pic>
                </p:oleObj>
              </mc:Fallback>
            </mc:AlternateContent>
          </a:graphicData>
        </a:graphic>
      </p:graphicFrame>
    </p:spTree>
    <p:extLst>
      <p:ext uri="{BB962C8B-B14F-4D97-AF65-F5344CB8AC3E}">
        <p14:creationId xmlns:p14="http://schemas.microsoft.com/office/powerpoint/2010/main" val="711925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先验知识</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窄带</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正交性</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95275" y="1276042"/>
                <a:ext cx="4168711" cy="4745294"/>
              </a:xfrm>
            </p:spPr>
            <p:txBody>
              <a:bodyPr/>
              <a:lstStyle/>
              <a:p>
                <a:r>
                  <a:rPr lang="zh-CN" altLang="en-US" b="1" dirty="0" smtClean="0">
                    <a:latin typeface="黑体" panose="02010609060101010101" pitchFamily="49" charset="-122"/>
                    <a:ea typeface="黑体" panose="02010609060101010101" pitchFamily="49" charset="-122"/>
                  </a:rPr>
                  <a:t>正交采样技术</a:t>
                </a:r>
                <a:endParaRPr lang="en-US" altLang="zh-CN" b="1" dirty="0" smtClean="0">
                  <a:latin typeface="黑体" panose="02010609060101010101" pitchFamily="49" charset="-122"/>
                  <a:ea typeface="黑体" panose="02010609060101010101" pitchFamily="49" charset="-122"/>
                </a:endParaRPr>
              </a:p>
              <a:p>
                <a:pPr lvl="1"/>
                <a:r>
                  <a:rPr lang="zh-CN" altLang="en-US" b="1" dirty="0">
                    <a:latin typeface="黑体" panose="02010609060101010101" pitchFamily="49" charset="-122"/>
                    <a:ea typeface="黑体" panose="02010609060101010101" pitchFamily="49" charset="-122"/>
                  </a:rPr>
                  <a:t>一个实窄带信号可表示为</a:t>
                </a:r>
                <a:r>
                  <a:rPr lang="zh-CN" altLang="en-US" b="1" dirty="0" smtClean="0">
                    <a:latin typeface="黑体" panose="02010609060101010101" pitchFamily="49" charset="-122"/>
                    <a:ea typeface="黑体" panose="02010609060101010101" pitchFamily="49" charset="-122"/>
                  </a:rPr>
                  <a:t>：</a:t>
                </a:r>
                <a:endParaRPr lang="en-US" altLang="zh-CN" b="1" dirty="0" smtClean="0">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endParaRPr lang="en-US" altLang="zh-CN" b="1" dirty="0" smtClean="0">
                  <a:latin typeface="黑体" panose="02010609060101010101" pitchFamily="49" charset="-122"/>
                  <a:ea typeface="黑体" panose="02010609060101010101" pitchFamily="49" charset="-122"/>
                </a:endParaRPr>
              </a:p>
              <a:p>
                <a:pPr lvl="1"/>
                <a:r>
                  <a:rPr lang="zh-CN" altLang="en-US" b="1" dirty="0" smtClean="0">
                    <a:latin typeface="黑体" panose="02010609060101010101" pitchFamily="49" charset="-122"/>
                    <a:ea typeface="黑体" panose="02010609060101010101" pitchFamily="49" charset="-122"/>
                  </a:rPr>
                  <a:t>同相信号：</a:t>
                </a:r>
                <a:endParaRPr lang="en-US" altLang="zh-CN" b="1" dirty="0" smtClean="0">
                  <a:latin typeface="黑体" panose="02010609060101010101" pitchFamily="49" charset="-122"/>
                  <a:ea typeface="黑体" panose="02010609060101010101" pitchFamily="49" charset="-122"/>
                </a:endParaRPr>
              </a:p>
              <a:p>
                <a:pPr lvl="1"/>
                <a:endParaRPr lang="en-US" altLang="zh-CN" sz="1000" b="1" dirty="0">
                  <a:latin typeface="黑体" panose="02010609060101010101" pitchFamily="49" charset="-122"/>
                  <a:ea typeface="黑体" panose="02010609060101010101" pitchFamily="49" charset="-122"/>
                </a:endParaRPr>
              </a:p>
              <a:p>
                <a:pPr lvl="1"/>
                <a:r>
                  <a:rPr lang="zh-CN" altLang="en-US" b="1" dirty="0" smtClean="0">
                    <a:latin typeface="黑体" panose="02010609060101010101" pitchFamily="49" charset="-122"/>
                    <a:ea typeface="黑体" panose="02010609060101010101" pitchFamily="49" charset="-122"/>
                  </a:rPr>
                  <a:t>正交信号：</a:t>
                </a:r>
                <a:endParaRPr lang="en-US" altLang="zh-CN" b="1" dirty="0">
                  <a:latin typeface="黑体" panose="02010609060101010101" pitchFamily="49" charset="-122"/>
                  <a:ea typeface="黑体" panose="02010609060101010101" pitchFamily="49" charset="-122"/>
                </a:endParaRPr>
              </a:p>
              <a:p>
                <a:pPr lvl="1"/>
                <a:endParaRPr lang="en-US" altLang="zh-CN" sz="1100" b="1" dirty="0" smtClean="0">
                  <a:latin typeface="黑体" panose="02010609060101010101" pitchFamily="49" charset="-122"/>
                  <a:ea typeface="黑体" panose="02010609060101010101" pitchFamily="49" charset="-122"/>
                </a:endParaRPr>
              </a:p>
              <a:p>
                <a:pPr lvl="1" algn="just">
                  <a:lnSpc>
                    <a:spcPct val="150000"/>
                  </a:lnSpc>
                </a:pPr>
                <a:r>
                  <a:rPr lang="zh-CN" altLang="en-US" b="1" dirty="0" smtClean="0">
                    <a:solidFill>
                      <a:srgbClr val="FF0000"/>
                    </a:solidFill>
                    <a:latin typeface="黑体" panose="02010609060101010101" pitchFamily="49" charset="-122"/>
                    <a:ea typeface="黑体" panose="02010609060101010101" pitchFamily="49" charset="-122"/>
                  </a:rPr>
                  <a:t>同相信号和正交信号的带宽为</a:t>
                </a:r>
                <a14:m>
                  <m:oMath xmlns:m="http://schemas.openxmlformats.org/officeDocument/2006/math">
                    <m:f>
                      <m:fPr>
                        <m:type m:val="lin"/>
                        <m:ctrlPr>
                          <a:rPr lang="en-US" altLang="zh-CN" i="1" smtClean="0">
                            <a:solidFill>
                              <a:srgbClr val="FF0000"/>
                            </a:solidFill>
                            <a:latin typeface="Cambria Math" panose="02040503050406030204" pitchFamily="18" charset="0"/>
                          </a:rPr>
                        </m:ctrlPr>
                      </m:fPr>
                      <m:num>
                        <m:r>
                          <a:rPr lang="en-US" altLang="zh-CN" b="0" i="1">
                            <a:solidFill>
                              <a:srgbClr val="FF0000"/>
                            </a:solidFill>
                            <a:latin typeface="Cambria Math"/>
                          </a:rPr>
                          <m:t>𝐵</m:t>
                        </m:r>
                      </m:num>
                      <m:den>
                        <m:r>
                          <a:rPr lang="en-US" altLang="zh-CN" b="0" i="1" smtClean="0">
                            <a:solidFill>
                              <a:srgbClr val="FF0000"/>
                            </a:solidFill>
                            <a:latin typeface="Cambria Math"/>
                          </a:rPr>
                          <m:t>2</m:t>
                        </m:r>
                      </m:den>
                    </m:f>
                  </m:oMath>
                </a14:m>
                <a:r>
                  <a:rPr lang="zh-CN" altLang="en-US" b="1" dirty="0" smtClean="0">
                    <a:solidFill>
                      <a:srgbClr val="FF0000"/>
                    </a:solidFill>
                    <a:latin typeface="黑体" panose="02010609060101010101" pitchFamily="49" charset="-122"/>
                    <a:ea typeface="黑体" panose="02010609060101010101" pitchFamily="49" charset="-122"/>
                  </a:rPr>
                  <a:t>，因此在</a:t>
                </a:r>
                <a:r>
                  <a:rPr lang="zh-CN" altLang="en-US" b="1" kern="1200" dirty="0">
                    <a:solidFill>
                      <a:srgbClr val="FF0000"/>
                    </a:solidFill>
                    <a:latin typeface="黑体" panose="02010609060101010101" pitchFamily="49" charset="-122"/>
                    <a:ea typeface="黑体" panose="02010609060101010101" pitchFamily="49" charset="-122"/>
                  </a:rPr>
                  <a:t>正交</a:t>
                </a:r>
                <a:r>
                  <a:rPr lang="zh-CN" altLang="en-US" b="1" kern="1200" dirty="0" smtClean="0">
                    <a:solidFill>
                      <a:srgbClr val="FF0000"/>
                    </a:solidFill>
                    <a:latin typeface="黑体" panose="02010609060101010101" pitchFamily="49" charset="-122"/>
                    <a:ea typeface="黑体" panose="02010609060101010101" pitchFamily="49" charset="-122"/>
                  </a:rPr>
                  <a:t>采样下，</a:t>
                </a:r>
                <a:r>
                  <a:rPr lang="en-US" altLang="zh-CN" b="1" kern="1200" dirty="0" smtClean="0">
                    <a:solidFill>
                      <a:srgbClr val="FF0000"/>
                    </a:solidFill>
                    <a:latin typeface="黑体" panose="02010609060101010101" pitchFamily="49" charset="-122"/>
                    <a:ea typeface="黑体" panose="02010609060101010101" pitchFamily="49" charset="-122"/>
                  </a:rPr>
                  <a:t>ADC</a:t>
                </a:r>
                <a:r>
                  <a:rPr lang="zh-CN" altLang="en-US" b="1" kern="1200" dirty="0" smtClean="0">
                    <a:solidFill>
                      <a:srgbClr val="FF0000"/>
                    </a:solidFill>
                    <a:latin typeface="黑体" panose="02010609060101010101" pitchFamily="49" charset="-122"/>
                    <a:ea typeface="黑体" panose="02010609060101010101" pitchFamily="49" charset="-122"/>
                  </a:rPr>
                  <a:t>的</a:t>
                </a:r>
                <a:r>
                  <a:rPr lang="zh-CN" altLang="zh-CN" b="1" dirty="0" smtClean="0">
                    <a:solidFill>
                      <a:srgbClr val="FF0000"/>
                    </a:solidFill>
                    <a:latin typeface="黑体" panose="02010609060101010101" pitchFamily="49" charset="-122"/>
                    <a:ea typeface="黑体" panose="02010609060101010101" pitchFamily="49" charset="-122"/>
                  </a:rPr>
                  <a:t>采样</a:t>
                </a:r>
                <a:r>
                  <a:rPr lang="zh-CN" altLang="en-US" b="1" dirty="0" smtClean="0">
                    <a:solidFill>
                      <a:srgbClr val="FF0000"/>
                    </a:solidFill>
                    <a:latin typeface="黑体" panose="02010609060101010101" pitchFamily="49" charset="-122"/>
                    <a:ea typeface="黑体" panose="02010609060101010101" pitchFamily="49" charset="-122"/>
                  </a:rPr>
                  <a:t>频</a:t>
                </a:r>
                <a:r>
                  <a:rPr lang="zh-CN" altLang="zh-CN" b="1" dirty="0" smtClean="0">
                    <a:solidFill>
                      <a:srgbClr val="FF0000"/>
                    </a:solidFill>
                    <a:latin typeface="黑体" panose="02010609060101010101" pitchFamily="49" charset="-122"/>
                    <a:ea typeface="黑体" panose="02010609060101010101" pitchFamily="49" charset="-122"/>
                  </a:rPr>
                  <a:t>率</a:t>
                </a:r>
                <a:r>
                  <a:rPr lang="zh-CN" altLang="en-US" b="1" dirty="0" smtClean="0">
                    <a:solidFill>
                      <a:srgbClr val="FF0000"/>
                    </a:solidFill>
                    <a:latin typeface="黑体" panose="02010609060101010101" pitchFamily="49" charset="-122"/>
                    <a:ea typeface="黑体" panose="02010609060101010101" pitchFamily="49" charset="-122"/>
                  </a:rPr>
                  <a:t>为</a:t>
                </a:r>
                <a:r>
                  <a:rPr lang="zh-CN" altLang="zh-CN" b="1" dirty="0" smtClean="0">
                    <a:solidFill>
                      <a:srgbClr val="FF0000"/>
                    </a:solidFill>
                    <a:latin typeface="黑体" panose="02010609060101010101" pitchFamily="49" charset="-122"/>
                    <a:ea typeface="黑体" panose="02010609060101010101" pitchFamily="49" charset="-122"/>
                  </a:rPr>
                  <a:t>信号带宽</a:t>
                </a:r>
                <a:r>
                  <a:rPr lang="zh-CN" altLang="en-US" b="1" dirty="0" smtClean="0">
                    <a:solidFill>
                      <a:srgbClr val="FF0000"/>
                    </a:solidFill>
                    <a:latin typeface="黑体" panose="02010609060101010101" pitchFamily="49" charset="-122"/>
                    <a:ea typeface="黑体" panose="02010609060101010101" pitchFamily="49" charset="-122"/>
                  </a:rPr>
                  <a:t>（</a:t>
                </a:r>
                <a14:m>
                  <m:oMath xmlns:m="http://schemas.openxmlformats.org/officeDocument/2006/math">
                    <m:r>
                      <a:rPr lang="en-US" altLang="zh-CN" b="0" i="1">
                        <a:solidFill>
                          <a:srgbClr val="FF0000"/>
                        </a:solidFill>
                        <a:latin typeface="Cambria Math"/>
                      </a:rPr>
                      <m:t>𝐵</m:t>
                    </m:r>
                  </m:oMath>
                </a14:m>
                <a:r>
                  <a:rPr lang="zh-CN" altLang="en-US" b="1" dirty="0" smtClean="0">
                    <a:solidFill>
                      <a:srgbClr val="FF0000"/>
                    </a:solidFill>
                    <a:latin typeface="黑体" panose="02010609060101010101" pitchFamily="49" charset="-122"/>
                    <a:ea typeface="黑体" panose="02010609060101010101" pitchFamily="49" charset="-122"/>
                  </a:rPr>
                  <a:t>）</a:t>
                </a:r>
                <a:r>
                  <a:rPr lang="zh-CN" altLang="zh-CN" b="1" dirty="0" smtClean="0">
                    <a:solidFill>
                      <a:srgbClr val="FF0000"/>
                    </a:solidFill>
                    <a:latin typeface="黑体" panose="02010609060101010101" pitchFamily="49" charset="-122"/>
                    <a:ea typeface="黑体" panose="02010609060101010101" pitchFamily="49" charset="-122"/>
                  </a:rPr>
                  <a:t>，</a:t>
                </a:r>
                <a:r>
                  <a:rPr lang="zh-CN" altLang="zh-CN" b="1" dirty="0">
                    <a:solidFill>
                      <a:srgbClr val="FF0000"/>
                    </a:solidFill>
                    <a:latin typeface="黑体" panose="02010609060101010101" pitchFamily="49" charset="-122"/>
                    <a:ea typeface="黑体" panose="02010609060101010101" pitchFamily="49" charset="-122"/>
                  </a:rPr>
                  <a:t>而不是信号带宽的</a:t>
                </a:r>
                <a14:m>
                  <m:oMath xmlns:m="http://schemas.openxmlformats.org/officeDocument/2006/math">
                    <m:r>
                      <a:rPr lang="en-US" altLang="zh-CN" b="1" i="1">
                        <a:solidFill>
                          <a:srgbClr val="FF0000"/>
                        </a:solidFill>
                        <a:latin typeface="Cambria Math"/>
                      </a:rPr>
                      <m:t>𝟐</m:t>
                    </m:r>
                  </m:oMath>
                </a14:m>
                <a:r>
                  <a:rPr lang="zh-CN" altLang="zh-CN" b="1" dirty="0" smtClean="0">
                    <a:solidFill>
                      <a:srgbClr val="FF0000"/>
                    </a:solidFill>
                    <a:latin typeface="黑体" panose="02010609060101010101" pitchFamily="49" charset="-122"/>
                    <a:ea typeface="黑体" panose="02010609060101010101" pitchFamily="49" charset="-122"/>
                  </a:rPr>
                  <a:t>倍</a:t>
                </a:r>
                <a:endParaRPr lang="en-US" altLang="zh-CN" b="1" dirty="0">
                  <a:solidFill>
                    <a:srgbClr val="FF0000"/>
                  </a:solidFill>
                  <a:latin typeface="黑体" panose="02010609060101010101" pitchFamily="49" charset="-122"/>
                  <a:ea typeface="黑体" panose="02010609060101010101" pitchFamily="49" charset="-122"/>
                </a:endParaRPr>
              </a:p>
              <a:p>
                <a:pPr lvl="1"/>
                <a:endParaRPr lang="zh-CN" altLang="en-US" dirty="0"/>
              </a:p>
              <a:p>
                <a:pPr lvl="1"/>
                <a:endParaRPr lang="en-US" altLang="zh-CN" b="1" dirty="0">
                  <a:latin typeface="黑体" panose="02010609060101010101" pitchFamily="49" charset="-122"/>
                  <a:ea typeface="黑体" panose="02010609060101010101" pitchFamily="49" charset="-122"/>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95275" y="1276042"/>
                <a:ext cx="4168711" cy="4745294"/>
              </a:xfrm>
              <a:blipFill rotWithShape="1">
                <a:blip r:embed="rId4"/>
                <a:stretch>
                  <a:fillRect t="-1540" r="-8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5412" y="2132832"/>
                <a:ext cx="4320560" cy="5667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𝑥</m:t>
                      </m:r>
                      <m:d>
                        <m:dPr>
                          <m:ctrlPr>
                            <a:rPr lang="zh-CN" altLang="zh-CN" i="1">
                              <a:latin typeface="Cambria Math" panose="02040503050406030204" pitchFamily="18" charset="0"/>
                            </a:rPr>
                          </m:ctrlPr>
                        </m:dPr>
                        <m:e>
                          <m:r>
                            <a:rPr lang="en-US" altLang="zh-CN" i="1">
                              <a:latin typeface="Cambria Math"/>
                            </a:rPr>
                            <m:t>𝑡</m:t>
                          </m:r>
                        </m:e>
                      </m:d>
                      <m:r>
                        <a:rPr lang="en-US" altLang="zh-CN" i="1">
                          <a:latin typeface="Cambria Math"/>
                        </a:rPr>
                        <m:t>=</m:t>
                      </m:r>
                      <m:r>
                        <a:rPr lang="en-US" altLang="zh-CN" i="1">
                          <a:latin typeface="Cambria Math"/>
                        </a:rPr>
                        <m:t>𝐴</m:t>
                      </m:r>
                      <m:d>
                        <m:dPr>
                          <m:ctrlPr>
                            <a:rPr lang="zh-CN" altLang="zh-CN" i="1">
                              <a:latin typeface="Cambria Math" panose="02040503050406030204" pitchFamily="18" charset="0"/>
                            </a:rPr>
                          </m:ctrlPr>
                        </m:dPr>
                        <m:e>
                          <m:r>
                            <a:rPr lang="en-US" altLang="zh-CN" i="1">
                              <a:latin typeface="Cambria Math"/>
                            </a:rPr>
                            <m:t>𝑡</m:t>
                          </m:r>
                        </m:e>
                      </m:d>
                      <m:r>
                        <a:rPr lang="en-US" altLang="zh-CN" i="1">
                          <a:latin typeface="Cambria Math"/>
                        </a:rPr>
                        <m:t>⋅</m:t>
                      </m:r>
                      <m:func>
                        <m:funcPr>
                          <m:ctrlPr>
                            <a:rPr lang="zh-CN" altLang="zh-CN" i="1">
                              <a:latin typeface="Cambria Math" panose="02040503050406030204" pitchFamily="18" charset="0"/>
                            </a:rPr>
                          </m:ctrlPr>
                        </m:funcPr>
                        <m:fName>
                          <m:r>
                            <m:rPr>
                              <m:sty m:val="p"/>
                            </m:rPr>
                            <a:rPr lang="en-US" altLang="zh-CN">
                              <a:latin typeface="Cambria Math"/>
                            </a:rPr>
                            <m:t>cos</m:t>
                          </m:r>
                        </m:fName>
                        <m:e>
                          <m:d>
                            <m:dPr>
                              <m:begChr m:val="["/>
                              <m:endChr m:val="]"/>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a:rPr>
                                    <m:t>𝜔</m:t>
                                  </m:r>
                                </m:e>
                                <m:sub>
                                  <m:r>
                                    <a:rPr lang="en-US" altLang="zh-CN" i="1">
                                      <a:latin typeface="Cambria Math"/>
                                    </a:rPr>
                                    <m:t>0</m:t>
                                  </m:r>
                                </m:sub>
                              </m:sSub>
                              <m:r>
                                <a:rPr lang="en-US" altLang="zh-CN" i="1">
                                  <a:latin typeface="Cambria Math"/>
                                </a:rPr>
                                <m:t>𝑡</m:t>
                              </m:r>
                              <m:r>
                                <a:rPr lang="en-US" altLang="zh-CN" i="1">
                                  <a:latin typeface="Cambria Math"/>
                                </a:rPr>
                                <m:t>+</m:t>
                              </m:r>
                              <m:r>
                                <a:rPr lang="en-US" altLang="zh-CN" i="1">
                                  <a:latin typeface="Cambria Math"/>
                                </a:rPr>
                                <m:t>𝜃</m:t>
                              </m:r>
                              <m:d>
                                <m:dPr>
                                  <m:ctrlPr>
                                    <a:rPr lang="zh-CN" altLang="zh-CN" i="1">
                                      <a:latin typeface="Cambria Math" panose="02040503050406030204" pitchFamily="18" charset="0"/>
                                    </a:rPr>
                                  </m:ctrlPr>
                                </m:dPr>
                                <m:e>
                                  <m:r>
                                    <a:rPr lang="en-US" altLang="zh-CN" i="1">
                                      <a:latin typeface="Cambria Math"/>
                                    </a:rPr>
                                    <m:t>𝑡</m:t>
                                  </m:r>
                                </m:e>
                              </m:d>
                            </m:e>
                          </m:d>
                        </m:e>
                      </m:func>
                      <m:r>
                        <a:rPr lang="en-US" altLang="zh-CN" i="1">
                          <a:latin typeface="Cambria Math"/>
                        </a:rPr>
                        <m:t>       </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𝜔</m:t>
                              </m:r>
                            </m:e>
                            <m:sub>
                              <m:r>
                                <a:rPr lang="en-US" altLang="zh-CN" i="1">
                                  <a:latin typeface="Cambria Math"/>
                                </a:rPr>
                                <m:t>0</m:t>
                              </m:r>
                            </m:sub>
                          </m:sSub>
                        </m:num>
                        <m:den>
                          <m:r>
                            <a:rPr lang="en-US" altLang="zh-CN" i="1">
                              <a:latin typeface="Cambria Math"/>
                            </a:rPr>
                            <m:t>2</m:t>
                          </m:r>
                          <m:r>
                            <a:rPr lang="en-US" altLang="zh-CN" i="1">
                              <a:latin typeface="Cambria Math"/>
                            </a:rPr>
                            <m:t>𝜋</m:t>
                          </m:r>
                        </m:den>
                      </m:f>
                      <m:r>
                        <a:rPr lang="en-US" altLang="zh-CN" i="1">
                          <a:latin typeface="Cambria Math"/>
                        </a:rPr>
                        <m:t>≫</m:t>
                      </m:r>
                      <m:r>
                        <a:rPr lang="en-US" altLang="zh-CN" i="1">
                          <a:latin typeface="Cambria Math"/>
                        </a:rPr>
                        <m:t>𝐵</m:t>
                      </m:r>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5412" y="2132832"/>
                <a:ext cx="4320560" cy="566758"/>
              </a:xfrm>
              <a:prstGeom prst="rect">
                <a:avLst/>
              </a:prstGeom>
              <a:blipFill rotWithShape="1">
                <a:blip r:embed="rId5"/>
                <a:stretch>
                  <a:fillRect/>
                </a:stretch>
              </a:blipFill>
            </p:spPr>
            <p:txBody>
              <a:bodyPr/>
              <a:lstStyle/>
              <a:p>
                <a:r>
                  <a:rPr lang="zh-CN" altLang="en-US">
                    <a:noFill/>
                  </a:rPr>
                  <a:t> </a:t>
                </a:r>
              </a:p>
            </p:txBody>
          </p:sp>
        </mc:Fallback>
      </mc:AlternateContent>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nvPr>
        </p:nvGraphicFramePr>
        <p:xfrm>
          <a:off x="4355972" y="1052692"/>
          <a:ext cx="4752616" cy="2021535"/>
        </p:xfrm>
        <a:graphic>
          <a:graphicData uri="http://schemas.openxmlformats.org/presentationml/2006/ole">
            <mc:AlternateContent xmlns:mc="http://schemas.openxmlformats.org/markup-compatibility/2006">
              <mc:Choice xmlns:v="urn:schemas-microsoft-com:vml" Requires="v">
                <p:oleObj spid="_x0000_s37994" name="Visio" r:id="rId6" imgW="3377742" imgH="1433700" progId="Visio.Drawing.11">
                  <p:embed/>
                </p:oleObj>
              </mc:Choice>
              <mc:Fallback>
                <p:oleObj name="Visio" r:id="rId6" imgW="3377742" imgH="143370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2" y="1052692"/>
                        <a:ext cx="4752616" cy="2021535"/>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nvPr>
        </p:nvGraphicFramePr>
        <p:xfrm>
          <a:off x="4788028" y="3573392"/>
          <a:ext cx="3947427" cy="2880000"/>
        </p:xfrm>
        <a:graphic>
          <a:graphicData uri="http://schemas.openxmlformats.org/presentationml/2006/ole">
            <mc:AlternateContent xmlns:mc="http://schemas.openxmlformats.org/markup-compatibility/2006">
              <mc:Choice xmlns:v="urn:schemas-microsoft-com:vml" Requires="v">
                <p:oleObj spid="_x0000_s37995" name="Visio" r:id="rId8" imgW="1870671" imgH="1360530" progId="Visio.Drawing.11">
                  <p:embed/>
                </p:oleObj>
              </mc:Choice>
              <mc:Fallback>
                <p:oleObj name="Visio" r:id="rId8" imgW="1870671" imgH="136053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8" y="3573392"/>
                        <a:ext cx="3947427" cy="28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6" name="矩形 15"/>
              <p:cNvSpPr/>
              <p:nvPr/>
            </p:nvSpPr>
            <p:spPr>
              <a:xfrm>
                <a:off x="1871650" y="2910835"/>
                <a:ext cx="237630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d>
                        <m:dPr>
                          <m:ctrlPr>
                            <a:rPr lang="zh-CN" altLang="zh-CN" i="1">
                              <a:latin typeface="Cambria Math" panose="02040503050406030204" pitchFamily="18" charset="0"/>
                            </a:rPr>
                          </m:ctrlPr>
                        </m:dPr>
                        <m:e>
                          <m:r>
                            <a:rPr lang="en-US" altLang="zh-CN" i="1">
                              <a:latin typeface="Cambria Math"/>
                            </a:rPr>
                            <m:t>𝑡</m:t>
                          </m:r>
                        </m:e>
                      </m:d>
                      <m:r>
                        <a:rPr lang="en-US" altLang="zh-CN" i="1">
                          <a:latin typeface="Cambria Math"/>
                        </a:rPr>
                        <m:t>=</m:t>
                      </m:r>
                      <m:r>
                        <a:rPr lang="en-US" altLang="zh-CN" i="1">
                          <a:latin typeface="Cambria Math"/>
                        </a:rPr>
                        <m:t>𝐴</m:t>
                      </m:r>
                      <m:d>
                        <m:dPr>
                          <m:ctrlPr>
                            <a:rPr lang="zh-CN" altLang="zh-CN" i="1">
                              <a:latin typeface="Cambria Math" panose="02040503050406030204" pitchFamily="18" charset="0"/>
                            </a:rPr>
                          </m:ctrlPr>
                        </m:dPr>
                        <m:e>
                          <m:r>
                            <a:rPr lang="en-US" altLang="zh-CN" i="1">
                              <a:latin typeface="Cambria Math"/>
                            </a:rPr>
                            <m:t>𝑡</m:t>
                          </m:r>
                        </m:e>
                      </m:d>
                      <m:r>
                        <a:rPr lang="en-US" altLang="zh-CN" i="1">
                          <a:latin typeface="Cambria Math"/>
                        </a:rPr>
                        <m:t>⋅</m:t>
                      </m:r>
                      <m:func>
                        <m:funcPr>
                          <m:ctrlPr>
                            <a:rPr lang="zh-CN" altLang="zh-CN" i="1">
                              <a:latin typeface="Cambria Math" panose="02040503050406030204" pitchFamily="18" charset="0"/>
                            </a:rPr>
                          </m:ctrlPr>
                        </m:funcPr>
                        <m:fName>
                          <m:r>
                            <m:rPr>
                              <m:sty m:val="p"/>
                            </m:rPr>
                            <a:rPr lang="en-US" altLang="zh-CN">
                              <a:latin typeface="Cambria Math"/>
                            </a:rPr>
                            <m:t>cos</m:t>
                          </m:r>
                        </m:fName>
                        <m:e>
                          <m:r>
                            <a:rPr lang="en-US" altLang="zh-CN" i="1">
                              <a:latin typeface="Cambria Math"/>
                            </a:rPr>
                            <m:t>𝜃</m:t>
                          </m:r>
                          <m:d>
                            <m:dPr>
                              <m:ctrlPr>
                                <a:rPr lang="zh-CN" altLang="zh-CN" i="1">
                                  <a:latin typeface="Cambria Math" panose="02040503050406030204" pitchFamily="18" charset="0"/>
                                </a:rPr>
                              </m:ctrlPr>
                            </m:dPr>
                            <m:e>
                              <m:r>
                                <a:rPr lang="en-US" altLang="zh-CN" i="1">
                                  <a:latin typeface="Cambria Math"/>
                                </a:rPr>
                                <m:t>𝑡</m:t>
                              </m:r>
                            </m:e>
                          </m:d>
                        </m:e>
                      </m:func>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1871650" y="2910835"/>
                <a:ext cx="2376308" cy="369332"/>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1854687" y="3537014"/>
                <a:ext cx="237630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𝑞</m:t>
                      </m:r>
                      <m:d>
                        <m:dPr>
                          <m:ctrlPr>
                            <a:rPr lang="zh-CN" altLang="zh-CN" i="1">
                              <a:latin typeface="Cambria Math" panose="02040503050406030204" pitchFamily="18" charset="0"/>
                            </a:rPr>
                          </m:ctrlPr>
                        </m:dPr>
                        <m:e>
                          <m:r>
                            <a:rPr lang="en-US" altLang="zh-CN" i="1">
                              <a:latin typeface="Cambria Math"/>
                            </a:rPr>
                            <m:t>𝑡</m:t>
                          </m:r>
                        </m:e>
                      </m:d>
                      <m:r>
                        <a:rPr lang="en-US" altLang="zh-CN" i="1">
                          <a:latin typeface="Cambria Math"/>
                        </a:rPr>
                        <m:t>=</m:t>
                      </m:r>
                      <m:r>
                        <a:rPr lang="en-US" altLang="zh-CN" i="1">
                          <a:latin typeface="Cambria Math"/>
                        </a:rPr>
                        <m:t>𝐴</m:t>
                      </m:r>
                      <m:d>
                        <m:dPr>
                          <m:ctrlPr>
                            <a:rPr lang="zh-CN" altLang="zh-CN" i="1">
                              <a:latin typeface="Cambria Math" panose="02040503050406030204" pitchFamily="18" charset="0"/>
                            </a:rPr>
                          </m:ctrlPr>
                        </m:dPr>
                        <m:e>
                          <m:r>
                            <a:rPr lang="en-US" altLang="zh-CN" i="1">
                              <a:latin typeface="Cambria Math"/>
                            </a:rPr>
                            <m:t>𝑡</m:t>
                          </m:r>
                        </m:e>
                      </m:d>
                      <m:r>
                        <a:rPr lang="en-US" altLang="zh-CN" i="1">
                          <a:latin typeface="Cambria Math"/>
                        </a:rPr>
                        <m:t>⋅</m:t>
                      </m:r>
                      <m:func>
                        <m:funcPr>
                          <m:ctrlPr>
                            <a:rPr lang="zh-CN" altLang="zh-CN" i="1">
                              <a:latin typeface="Cambria Math" panose="02040503050406030204" pitchFamily="18" charset="0"/>
                            </a:rPr>
                          </m:ctrlPr>
                        </m:funcPr>
                        <m:fName>
                          <m:r>
                            <m:rPr>
                              <m:sty m:val="p"/>
                            </m:rPr>
                            <a:rPr lang="en-US" altLang="zh-CN" b="0" i="0" smtClean="0">
                              <a:latin typeface="Cambria Math"/>
                            </a:rPr>
                            <m:t>sin</m:t>
                          </m:r>
                        </m:fName>
                        <m:e>
                          <m:r>
                            <a:rPr lang="en-US" altLang="zh-CN" i="1">
                              <a:latin typeface="Cambria Math"/>
                            </a:rPr>
                            <m:t>𝜃</m:t>
                          </m:r>
                          <m:d>
                            <m:dPr>
                              <m:ctrlPr>
                                <a:rPr lang="zh-CN" altLang="zh-CN" i="1">
                                  <a:latin typeface="Cambria Math" panose="02040503050406030204" pitchFamily="18" charset="0"/>
                                </a:rPr>
                              </m:ctrlPr>
                            </m:dPr>
                            <m:e>
                              <m:r>
                                <a:rPr lang="en-US" altLang="zh-CN" i="1">
                                  <a:latin typeface="Cambria Math"/>
                                </a:rPr>
                                <m:t>𝑡</m:t>
                              </m:r>
                            </m:e>
                          </m:d>
                        </m:e>
                      </m:func>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1854687" y="3537014"/>
                <a:ext cx="2376308" cy="369332"/>
              </a:xfrm>
              <a:prstGeom prst="rect">
                <a:avLst/>
              </a:prstGeom>
              <a:blipFill rotWithShape="1">
                <a:blip r:embed="rId11"/>
                <a:stretch>
                  <a:fillRect b="-6557"/>
                </a:stretch>
              </a:blipFill>
            </p:spPr>
            <p:txBody>
              <a:bodyPr/>
              <a:lstStyle/>
              <a:p>
                <a:r>
                  <a:rPr lang="zh-CN" altLang="en-US">
                    <a:noFill/>
                  </a:rPr>
                  <a:t> </a:t>
                </a:r>
              </a:p>
            </p:txBody>
          </p:sp>
        </mc:Fallback>
      </mc:AlternateContent>
      <p:sp>
        <p:nvSpPr>
          <p:cNvPr id="18" name="矩形 17"/>
          <p:cNvSpPr/>
          <p:nvPr/>
        </p:nvSpPr>
        <p:spPr>
          <a:xfrm>
            <a:off x="5710206" y="2996944"/>
            <a:ext cx="2044149" cy="369332"/>
          </a:xfrm>
          <a:prstGeom prst="rect">
            <a:avLst/>
          </a:prstGeom>
        </p:spPr>
        <p:txBody>
          <a:bodyPr wrap="none">
            <a:spAutoFit/>
          </a:bodyPr>
          <a:lstStyle/>
          <a:p>
            <a:r>
              <a:rPr lang="zh-CN" altLang="en-US" b="1" dirty="0">
                <a:solidFill>
                  <a:srgbClr val="FF0000"/>
                </a:solidFill>
                <a:latin typeface="黑体" panose="02010609060101010101" pitchFamily="49" charset="-122"/>
                <a:ea typeface="黑体" panose="02010609060101010101" pitchFamily="49" charset="-122"/>
              </a:rPr>
              <a:t>正交采样原理</a:t>
            </a:r>
            <a:r>
              <a:rPr lang="zh-CN" altLang="en-US" b="1" dirty="0" smtClean="0">
                <a:solidFill>
                  <a:srgbClr val="FF0000"/>
                </a:solidFill>
                <a:latin typeface="黑体" panose="02010609060101010101" pitchFamily="49" charset="-122"/>
                <a:ea typeface="黑体" panose="02010609060101010101" pitchFamily="49" charset="-122"/>
              </a:rPr>
              <a:t>框图</a:t>
            </a:r>
            <a:endParaRPr lang="zh-CN" altLang="en-US"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47831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黑体" panose="02010609060101010101" pitchFamily="49" charset="-122"/>
                <a:ea typeface="黑体" panose="02010609060101010101" pitchFamily="49" charset="-122"/>
              </a:rPr>
              <a:t>1.2</a:t>
            </a:r>
            <a:r>
              <a:rPr lang="zh-CN" altLang="en-US" dirty="0" smtClean="0">
                <a:latin typeface="黑体" panose="02010609060101010101" pitchFamily="49" charset="-122"/>
                <a:ea typeface="黑体" panose="02010609060101010101" pitchFamily="49" charset="-122"/>
              </a:rPr>
              <a:t>、压缩感知</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95275" y="1376734"/>
            <a:ext cx="8524875" cy="4421252"/>
          </a:xfrm>
        </p:spPr>
        <p:txBody>
          <a:bodyPr/>
          <a:lstStyle/>
          <a:p>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压缩</a:t>
            </a:r>
            <a:r>
              <a:rPr lang="zh-CN" altLang="zh-CN" b="1" dirty="0">
                <a:latin typeface="黑体" panose="02010609060101010101" pitchFamily="49" charset="-122"/>
                <a:ea typeface="黑体" panose="02010609060101010101" pitchFamily="49" charset="-122"/>
                <a:cs typeface="Times New Roman" panose="02020603050405020304" pitchFamily="18" charset="0"/>
              </a:rPr>
              <a:t>感知（</a:t>
            </a:r>
            <a:r>
              <a:rPr lang="en-US" altLang="zh-CN" b="1" dirty="0">
                <a:latin typeface="黑体" panose="02010609060101010101" pitchFamily="49" charset="-122"/>
                <a:ea typeface="黑体" panose="02010609060101010101" pitchFamily="49" charset="-122"/>
                <a:cs typeface="Times New Roman" panose="02020603050405020304" pitchFamily="18" charset="0"/>
              </a:rPr>
              <a:t>Compressive Sensing</a:t>
            </a:r>
            <a:r>
              <a:rPr lang="zh-CN"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是</a:t>
            </a:r>
            <a:r>
              <a:rPr lang="zh-CN" altLang="zh-CN" b="1" dirty="0" smtClean="0">
                <a:latin typeface="黑体" panose="02010609060101010101" pitchFamily="49" charset="-122"/>
                <a:ea typeface="黑体" panose="02010609060101010101" pitchFamily="49" charset="-122"/>
              </a:rPr>
              <a:t>一</a:t>
            </a:r>
            <a:r>
              <a:rPr lang="zh-CN" altLang="zh-CN" b="1" dirty="0">
                <a:latin typeface="黑体" panose="02010609060101010101" pitchFamily="49" charset="-122"/>
                <a:ea typeface="黑体" panose="02010609060101010101" pitchFamily="49" charset="-122"/>
              </a:rPr>
              <a:t>种基于信号稀疏性的采样</a:t>
            </a:r>
            <a:r>
              <a:rPr lang="zh-CN" altLang="zh-CN" b="1" dirty="0" smtClean="0">
                <a:latin typeface="黑体" panose="02010609060101010101" pitchFamily="49" charset="-122"/>
                <a:ea typeface="黑体" panose="02010609060101010101" pitchFamily="49" charset="-122"/>
              </a:rPr>
              <a:t>理论</a:t>
            </a:r>
            <a:endParaRPr lang="en-US" altLang="zh-CN" b="1" dirty="0" smtClean="0">
              <a:latin typeface="黑体" panose="02010609060101010101" pitchFamily="49" charset="-122"/>
              <a:ea typeface="黑体" panose="02010609060101010101" pitchFamily="49" charset="-122"/>
            </a:endParaRPr>
          </a:p>
          <a:p>
            <a:pPr lvl="1">
              <a:spcAft>
                <a:spcPts val="240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cs typeface="Times New Roman" panose="02020603050405020304" pitchFamily="18" charset="0"/>
              </a:rPr>
              <a:t>先验知识</a:t>
            </a:r>
            <a:r>
              <a:rPr lang="en-US" altLang="zh-CN"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solidFill>
                  <a:srgbClr val="0000FF"/>
                </a:solidFill>
                <a:latin typeface="黑体" panose="02010609060101010101" pitchFamily="49" charset="-122"/>
                <a:ea typeface="黑体" panose="02010609060101010101" pitchFamily="49" charset="-122"/>
                <a:cs typeface="Times New Roman" panose="02020603050405020304" pitchFamily="18" charset="0"/>
              </a:rPr>
              <a:t>信号的稀疏性</a:t>
            </a:r>
            <a:endParaRPr lang="en-US" altLang="zh-CN" dirty="0">
              <a:solidFill>
                <a:srgbClr val="0000FF"/>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spcAft>
                <a:spcPts val="600"/>
              </a:spcAft>
            </a:pPr>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压缩感知</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理论</a:t>
            </a:r>
            <a:r>
              <a:rPr lang="zh-CN" altLang="zh-CN" b="1" dirty="0">
                <a:latin typeface="黑体" panose="02010609060101010101" pitchFamily="49" charset="-122"/>
                <a:ea typeface="黑体" panose="02010609060101010101" pitchFamily="49" charset="-122"/>
                <a:cs typeface="Times New Roman" panose="02020603050405020304" pitchFamily="18" charset="0"/>
              </a:rPr>
              <a:t>指出</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：在满足一定条件下，可以用</a:t>
            </a:r>
            <a:r>
              <a:rPr lang="zh-CN" altLang="zh-CN"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比传统的</a:t>
            </a:r>
            <a:r>
              <a:rPr lang="en-US" altLang="zh-CN"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Shannon</a:t>
            </a:r>
            <a:r>
              <a:rPr lang="zh-CN" altLang="zh-CN"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采样方法更少的样本</a:t>
            </a:r>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稳定且精确地重构出原始信号</a:t>
            </a:r>
          </a:p>
        </p:txBody>
      </p:sp>
      <p:sp>
        <p:nvSpPr>
          <p:cNvPr id="5" name="内容占位符 2"/>
          <p:cNvSpPr txBox="1">
            <a:spLocks/>
          </p:cNvSpPr>
          <p:nvPr/>
        </p:nvSpPr>
        <p:spPr bwMode="auto">
          <a:xfrm>
            <a:off x="295275" y="3567792"/>
            <a:ext cx="4276726" cy="3240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ct val="0"/>
              </a:spcBef>
              <a:spcAft>
                <a:spcPct val="40000"/>
              </a:spcAft>
              <a:buBlip>
                <a:blip r:embed="rId3"/>
              </a:buBlip>
              <a:defRPr sz="2000">
                <a:solidFill>
                  <a:schemeClr val="tx1"/>
                </a:solidFill>
                <a:latin typeface="Estrangelo Edessa" pitchFamily="66" charset="0"/>
                <a:ea typeface="Estrangelo Edessa"/>
                <a:cs typeface="Estrangelo Edessa" pitchFamily="66" charset="0"/>
              </a:defRPr>
            </a:lvl1pPr>
            <a:lvl2pPr marL="444500" indent="-261938" algn="l" rtl="0" eaLnBrk="1" fontAlgn="base" hangingPunct="1">
              <a:spcBef>
                <a:spcPct val="0"/>
              </a:spcBef>
              <a:spcAft>
                <a:spcPct val="40000"/>
              </a:spcAft>
              <a:buBlip>
                <a:blip r:embed="rId4"/>
              </a:buBlip>
              <a:defRPr>
                <a:solidFill>
                  <a:schemeClr val="tx1"/>
                </a:solidFill>
                <a:latin typeface="Estrangelo Edessa" pitchFamily="66" charset="0"/>
                <a:ea typeface="Estrangelo Edessa"/>
                <a:cs typeface="Estrangelo Edessa" pitchFamily="66" charset="0"/>
              </a:defRPr>
            </a:lvl2pPr>
            <a:lvl3pPr marL="720725" indent="-274638"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3pPr>
            <a:lvl4pPr marL="9874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4pPr>
            <a:lvl5pPr marL="12541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a:lstStyle>
          <a:p>
            <a:r>
              <a:rPr lang="zh-CN" altLang="en-US" b="1" dirty="0" smtClean="0">
                <a:latin typeface="黑体" panose="02010609060101010101" pitchFamily="49" charset="-122"/>
                <a:ea typeface="黑体" panose="02010609060101010101" pitchFamily="49" charset="-122"/>
              </a:rPr>
              <a:t>压缩测量：</a:t>
            </a:r>
            <a:endParaRPr lang="en-US" altLang="zh-CN" b="1" dirty="0" smtClean="0">
              <a:latin typeface="黑体" panose="02010609060101010101" pitchFamily="49" charset="-122"/>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1547608" y="3861056"/>
                <a:ext cx="12853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a:rPr>
                        <m:t>𝒚</m:t>
                      </m:r>
                      <m:r>
                        <a:rPr lang="en-US" altLang="zh-CN" sz="2400" b="1" i="1" smtClean="0">
                          <a:solidFill>
                            <a:schemeClr val="tx1"/>
                          </a:solidFill>
                          <a:latin typeface="Cambria Math"/>
                        </a:rPr>
                        <m:t>=</m:t>
                      </m:r>
                      <m:r>
                        <a:rPr lang="en-US" altLang="zh-CN" sz="2400" b="1" i="0">
                          <a:solidFill>
                            <a:schemeClr val="tx1"/>
                          </a:solidFill>
                          <a:latin typeface="Cambria Math"/>
                        </a:rPr>
                        <m:t>𝚽</m:t>
                      </m:r>
                      <m:r>
                        <a:rPr lang="en-US" altLang="zh-CN" sz="2400" b="1" i="1">
                          <a:solidFill>
                            <a:schemeClr val="tx1"/>
                          </a:solidFill>
                          <a:latin typeface="Cambria Math"/>
                        </a:rPr>
                        <m:t>𝒙</m:t>
                      </m:r>
                    </m:oMath>
                  </m:oMathPara>
                </a14:m>
                <a:endParaRPr lang="zh-CN" altLang="zh-CN" sz="2400" b="1" dirty="0">
                  <a:solidFill>
                    <a:schemeClr val="tx1"/>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1547608" y="3861056"/>
                <a:ext cx="1285352" cy="461665"/>
              </a:xfrm>
              <a:prstGeom prst="rect">
                <a:avLst/>
              </a:prstGeom>
              <a:blipFill rotWithShape="0">
                <a:blip r:embed="rId5"/>
                <a:stretch>
                  <a:fillRect b="-13158"/>
                </a:stretch>
              </a:blipFill>
            </p:spPr>
            <p:txBody>
              <a:bodyPr/>
              <a:lstStyle/>
              <a:p>
                <a:r>
                  <a:rPr lang="zh-CN" altLang="en-US">
                    <a:noFill/>
                  </a:rPr>
                  <a:t> </a:t>
                </a:r>
              </a:p>
            </p:txBody>
          </p:sp>
        </mc:Fallback>
      </mc:AlternateContent>
      <p:grpSp>
        <p:nvGrpSpPr>
          <p:cNvPr id="7" name="组合 6"/>
          <p:cNvGrpSpPr/>
          <p:nvPr/>
        </p:nvGrpSpPr>
        <p:grpSpPr>
          <a:xfrm>
            <a:off x="683496" y="4293112"/>
            <a:ext cx="3460516" cy="617306"/>
            <a:chOff x="683496" y="5157224"/>
            <a:chExt cx="3460516" cy="617306"/>
          </a:xfrm>
        </p:grpSpPr>
        <p:sp>
          <p:nvSpPr>
            <p:cNvPr id="8" name="矩形 7"/>
            <p:cNvSpPr/>
            <p:nvPr/>
          </p:nvSpPr>
          <p:spPr>
            <a:xfrm>
              <a:off x="683496" y="5405198"/>
              <a:ext cx="1114408" cy="369332"/>
            </a:xfrm>
            <a:prstGeom prst="rect">
              <a:avLst/>
            </a:prstGeom>
          </p:spPr>
          <p:txBody>
            <a:bodyPr wrap="none">
              <a:spAutoFit/>
            </a:bodyPr>
            <a:lstStyle/>
            <a:p>
              <a:r>
                <a:rPr lang="zh-CN" altLang="zh-CN" b="1" dirty="0" smtClean="0">
                  <a:latin typeface="黑体" panose="02010609060101010101" pitchFamily="49" charset="-122"/>
                  <a:ea typeface="黑体" panose="02010609060101010101" pitchFamily="49" charset="-122"/>
                </a:rPr>
                <a:t>测量</a:t>
              </a:r>
              <a:r>
                <a:rPr lang="zh-CN" altLang="en-US" b="1" dirty="0" smtClean="0">
                  <a:latin typeface="黑体" panose="02010609060101010101" pitchFamily="49" charset="-122"/>
                  <a:ea typeface="黑体" panose="02010609060101010101" pitchFamily="49" charset="-122"/>
                </a:rPr>
                <a:t>信号</a:t>
              </a:r>
              <a:endParaRPr lang="zh-CN" altLang="en-US" b="1" dirty="0">
                <a:latin typeface="黑体" panose="02010609060101010101" pitchFamily="49" charset="-122"/>
                <a:ea typeface="黑体" panose="02010609060101010101" pitchFamily="49" charset="-122"/>
              </a:endParaRPr>
            </a:p>
          </p:txBody>
        </p:sp>
        <p:sp>
          <p:nvSpPr>
            <p:cNvPr id="9" name="矩形 8"/>
            <p:cNvSpPr/>
            <p:nvPr/>
          </p:nvSpPr>
          <p:spPr>
            <a:xfrm>
              <a:off x="1835779" y="5405198"/>
              <a:ext cx="1114408" cy="369332"/>
            </a:xfrm>
            <a:prstGeom prst="rect">
              <a:avLst/>
            </a:prstGeom>
          </p:spPr>
          <p:txBody>
            <a:bodyPr wrap="none">
              <a:spAutoFit/>
            </a:bodyPr>
            <a:lstStyle/>
            <a:p>
              <a:r>
                <a:rPr lang="zh-CN" altLang="zh-CN" b="1" dirty="0" smtClean="0">
                  <a:latin typeface="黑体" panose="02010609060101010101" pitchFamily="49" charset="-122"/>
                  <a:ea typeface="黑体" panose="02010609060101010101" pitchFamily="49" charset="-122"/>
                </a:rPr>
                <a:t>测量</a:t>
              </a:r>
              <a:r>
                <a:rPr lang="zh-CN" altLang="en-US" b="1" dirty="0" smtClean="0">
                  <a:latin typeface="黑体" panose="02010609060101010101" pitchFamily="49" charset="-122"/>
                  <a:ea typeface="黑体" panose="02010609060101010101" pitchFamily="49" charset="-122"/>
                </a:rPr>
                <a:t>矩阵</a:t>
              </a:r>
              <a:endParaRPr lang="zh-CN" altLang="en-US" b="1" dirty="0">
                <a:latin typeface="黑体" panose="02010609060101010101" pitchFamily="49" charset="-122"/>
                <a:ea typeface="黑体" panose="02010609060101010101" pitchFamily="49" charset="-122"/>
              </a:endParaRPr>
            </a:p>
          </p:txBody>
        </p:sp>
        <p:sp>
          <p:nvSpPr>
            <p:cNvPr id="10" name="矩形 9"/>
            <p:cNvSpPr/>
            <p:nvPr/>
          </p:nvSpPr>
          <p:spPr>
            <a:xfrm>
              <a:off x="3029604" y="5405198"/>
              <a:ext cx="1114408" cy="369332"/>
            </a:xfrm>
            <a:prstGeom prst="rect">
              <a:avLst/>
            </a:prstGeom>
          </p:spPr>
          <p:txBody>
            <a:bodyPr wrap="none">
              <a:spAutoFit/>
            </a:bodyPr>
            <a:lstStyle/>
            <a:p>
              <a:r>
                <a:rPr lang="zh-CN" altLang="en-US" b="1" dirty="0" smtClean="0">
                  <a:latin typeface="黑体" panose="02010609060101010101" pitchFamily="49" charset="-122"/>
                  <a:ea typeface="黑体" panose="02010609060101010101" pitchFamily="49" charset="-122"/>
                </a:rPr>
                <a:t>原始信号</a:t>
              </a:r>
              <a:endParaRPr lang="zh-CN" altLang="en-US" b="1" dirty="0">
                <a:latin typeface="黑体" panose="02010609060101010101" pitchFamily="49" charset="-122"/>
                <a:ea typeface="黑体" panose="02010609060101010101" pitchFamily="49" charset="-122"/>
              </a:endParaRPr>
            </a:p>
          </p:txBody>
        </p:sp>
        <p:cxnSp>
          <p:nvCxnSpPr>
            <p:cNvPr id="11" name="直接箭头连接符 10"/>
            <p:cNvCxnSpPr>
              <a:stCxn id="8" idx="0"/>
            </p:cNvCxnSpPr>
            <p:nvPr/>
          </p:nvCxnSpPr>
          <p:spPr bwMode="auto">
            <a:xfrm flipV="1">
              <a:off x="1240700" y="5186833"/>
              <a:ext cx="427973" cy="21836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2" name="直接箭头连接符 11"/>
            <p:cNvCxnSpPr>
              <a:stCxn id="9" idx="0"/>
            </p:cNvCxnSpPr>
            <p:nvPr/>
          </p:nvCxnSpPr>
          <p:spPr bwMode="auto">
            <a:xfrm flipH="1" flipV="1">
              <a:off x="2389777" y="5157224"/>
              <a:ext cx="3206" cy="24797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3" name="直接箭头连接符 12"/>
            <p:cNvCxnSpPr>
              <a:stCxn id="10" idx="0"/>
            </p:cNvCxnSpPr>
            <p:nvPr/>
          </p:nvCxnSpPr>
          <p:spPr bwMode="auto">
            <a:xfrm flipH="1" flipV="1">
              <a:off x="2735763" y="5186834"/>
              <a:ext cx="851045" cy="21836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sp>
        <p:nvSpPr>
          <p:cNvPr id="14" name="内容占位符 2"/>
          <p:cNvSpPr txBox="1">
            <a:spLocks/>
          </p:cNvSpPr>
          <p:nvPr/>
        </p:nvSpPr>
        <p:spPr bwMode="auto">
          <a:xfrm>
            <a:off x="295275" y="5111934"/>
            <a:ext cx="4276726" cy="3240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ct val="0"/>
              </a:spcBef>
              <a:spcAft>
                <a:spcPct val="40000"/>
              </a:spcAft>
              <a:buBlip>
                <a:blip r:embed="rId3"/>
              </a:buBlip>
              <a:defRPr sz="2000">
                <a:solidFill>
                  <a:schemeClr val="tx1"/>
                </a:solidFill>
                <a:latin typeface="Estrangelo Edessa" pitchFamily="66" charset="0"/>
                <a:ea typeface="Estrangelo Edessa"/>
                <a:cs typeface="Estrangelo Edessa" pitchFamily="66" charset="0"/>
              </a:defRPr>
            </a:lvl1pPr>
            <a:lvl2pPr marL="444500" indent="-261938" algn="l" rtl="0" eaLnBrk="1" fontAlgn="base" hangingPunct="1">
              <a:spcBef>
                <a:spcPct val="0"/>
              </a:spcBef>
              <a:spcAft>
                <a:spcPct val="40000"/>
              </a:spcAft>
              <a:buBlip>
                <a:blip r:embed="rId4"/>
              </a:buBlip>
              <a:defRPr>
                <a:solidFill>
                  <a:schemeClr val="tx1"/>
                </a:solidFill>
                <a:latin typeface="Estrangelo Edessa" pitchFamily="66" charset="0"/>
                <a:ea typeface="Estrangelo Edessa"/>
                <a:cs typeface="Estrangelo Edessa" pitchFamily="66" charset="0"/>
              </a:defRPr>
            </a:lvl2pPr>
            <a:lvl3pPr marL="720725" indent="-274638"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3pPr>
            <a:lvl4pPr marL="9874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4pPr>
            <a:lvl5pPr marL="12541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a:lstStyle>
          <a:p>
            <a:r>
              <a:rPr lang="zh-CN" altLang="en-US" b="1" dirty="0" smtClean="0">
                <a:latin typeface="黑体" panose="02010609060101010101" pitchFamily="49" charset="-122"/>
                <a:ea typeface="黑体" panose="02010609060101010101" pitchFamily="49" charset="-122"/>
              </a:rPr>
              <a:t>稀疏表示：</a:t>
            </a:r>
            <a:endParaRPr lang="en-US" altLang="zh-CN" b="1" dirty="0" smtClean="0">
              <a:latin typeface="黑体" panose="02010609060101010101" pitchFamily="49" charset="-122"/>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矩形 14"/>
              <p:cNvSpPr/>
              <p:nvPr/>
            </p:nvSpPr>
            <p:spPr>
              <a:xfrm>
                <a:off x="1676668" y="5451657"/>
                <a:ext cx="13831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a:rPr>
                        <m:t>𝒙</m:t>
                      </m:r>
                      <m:r>
                        <a:rPr lang="en-US" altLang="zh-CN" sz="2400" b="1" i="1">
                          <a:solidFill>
                            <a:schemeClr val="tx1"/>
                          </a:solidFill>
                          <a:latin typeface="Cambria Math"/>
                        </a:rPr>
                        <m:t>=</m:t>
                      </m:r>
                      <m:r>
                        <a:rPr lang="en-US" altLang="zh-CN" sz="2400" b="1" i="0">
                          <a:solidFill>
                            <a:schemeClr val="tx1"/>
                          </a:solidFill>
                          <a:latin typeface="Cambria Math"/>
                        </a:rPr>
                        <m:t>𝚿</m:t>
                      </m:r>
                      <m:r>
                        <a:rPr lang="en-US" altLang="zh-CN" sz="2400" b="1" i="1">
                          <a:solidFill>
                            <a:schemeClr val="tx1"/>
                          </a:solidFill>
                          <a:latin typeface="Cambria Math"/>
                        </a:rPr>
                        <m:t>𝜶</m:t>
                      </m:r>
                    </m:oMath>
                  </m:oMathPara>
                </a14:m>
                <a:endParaRPr lang="zh-CN" altLang="en-US" sz="2400" b="1" dirty="0">
                  <a:solidFill>
                    <a:schemeClr val="tx1"/>
                  </a:solidFill>
                  <a:latin typeface="黑体" panose="02010609060101010101" pitchFamily="49" charset="-122"/>
                  <a:ea typeface="黑体" panose="02010609060101010101" pitchFamily="49"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1676668" y="5451657"/>
                <a:ext cx="1383136" cy="461665"/>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956269" y="3969070"/>
                <a:ext cx="4083870" cy="492892"/>
              </a:xfrm>
              <a:prstGeom prst="rect">
                <a:avLst/>
              </a:prstGeom>
            </p:spPr>
            <p:txBody>
              <a:bodyPr wrap="square">
                <a:spAutoFit/>
              </a:bodyPr>
              <a:lstStyle/>
              <a:p>
                <a:r>
                  <a:rPr lang="en-US" altLang="zh-CN" sz="2000" b="1" dirty="0" smtClean="0">
                    <a:solidFill>
                      <a:srgbClr val="FF0000"/>
                    </a:solidFill>
                    <a:latin typeface="黑体" panose="02010609060101010101" pitchFamily="49" charset="-122"/>
                    <a:ea typeface="黑体" panose="02010609060101010101" pitchFamily="49" charset="-122"/>
                  </a:rPr>
                  <a:t> </a:t>
                </a:r>
                <a14:m>
                  <m:oMath xmlns:m="http://schemas.openxmlformats.org/officeDocument/2006/math">
                    <m:func>
                      <m:funcPr>
                        <m:ctrlPr>
                          <a:rPr lang="zh-CN" altLang="zh-CN" sz="2000" b="1" i="1">
                            <a:solidFill>
                              <a:srgbClr val="FF0000"/>
                            </a:solidFill>
                            <a:latin typeface="Cambria Math" panose="02040503050406030204" pitchFamily="18" charset="0"/>
                          </a:rPr>
                        </m:ctrlPr>
                      </m:funcPr>
                      <m:fName>
                        <m:limLow>
                          <m:limLowPr>
                            <m:ctrlPr>
                              <a:rPr lang="zh-CN" altLang="zh-CN" sz="2000" b="1" i="1">
                                <a:solidFill>
                                  <a:srgbClr val="FF0000"/>
                                </a:solidFill>
                                <a:latin typeface="Cambria Math" panose="02040503050406030204" pitchFamily="18" charset="0"/>
                              </a:rPr>
                            </m:ctrlPr>
                          </m:limLowPr>
                          <m:e>
                            <m:r>
                              <m:rPr>
                                <m:sty m:val="p"/>
                              </m:rPr>
                              <a:rPr lang="en-US" altLang="zh-CN" sz="2000" b="0" i="0">
                                <a:solidFill>
                                  <a:srgbClr val="FF0000"/>
                                </a:solidFill>
                                <a:latin typeface="Cambria Math"/>
                              </a:rPr>
                              <m:t>min</m:t>
                            </m:r>
                            <m:r>
                              <a:rPr lang="en-US" altLang="zh-CN" sz="2000" b="1">
                                <a:solidFill>
                                  <a:srgbClr val="FF0000"/>
                                </a:solidFill>
                                <a:latin typeface="Cambria Math"/>
                              </a:rPr>
                              <m:t> </m:t>
                            </m:r>
                          </m:e>
                          <m:lim>
                            <m:r>
                              <a:rPr lang="en-US" altLang="zh-CN" sz="2000" b="1" i="1">
                                <a:solidFill>
                                  <a:srgbClr val="FF0000"/>
                                </a:solidFill>
                                <a:latin typeface="Cambria Math"/>
                              </a:rPr>
                              <m:t>𝜶</m:t>
                            </m:r>
                          </m:lim>
                        </m:limLow>
                      </m:fName>
                      <m:e>
                        <m:sSub>
                          <m:sSubPr>
                            <m:ctrlPr>
                              <a:rPr lang="zh-CN" altLang="zh-CN" sz="2000" b="1" i="1">
                                <a:solidFill>
                                  <a:srgbClr val="FF0000"/>
                                </a:solidFill>
                                <a:latin typeface="Cambria Math" panose="02040503050406030204" pitchFamily="18" charset="0"/>
                              </a:rPr>
                            </m:ctrlPr>
                          </m:sSubPr>
                          <m:e>
                            <m:d>
                              <m:dPr>
                                <m:begChr m:val="‖"/>
                                <m:endChr m:val="‖"/>
                                <m:ctrlPr>
                                  <a:rPr lang="zh-CN" altLang="zh-CN" sz="2000" b="1" i="1">
                                    <a:solidFill>
                                      <a:srgbClr val="FF0000"/>
                                    </a:solidFill>
                                    <a:latin typeface="Cambria Math" panose="02040503050406030204" pitchFamily="18" charset="0"/>
                                  </a:rPr>
                                </m:ctrlPr>
                              </m:dPr>
                              <m:e>
                                <m:r>
                                  <a:rPr lang="en-US" altLang="zh-CN" sz="2000" b="1" i="1">
                                    <a:solidFill>
                                      <a:srgbClr val="FF0000"/>
                                    </a:solidFill>
                                    <a:latin typeface="Cambria Math"/>
                                  </a:rPr>
                                  <m:t>𝜶</m:t>
                                </m:r>
                              </m:e>
                            </m:d>
                          </m:e>
                          <m:sub>
                            <m:r>
                              <a:rPr lang="en-US" altLang="zh-CN" sz="2000" b="0" i="1">
                                <a:solidFill>
                                  <a:srgbClr val="FF0000"/>
                                </a:solidFill>
                                <a:latin typeface="Cambria Math"/>
                              </a:rPr>
                              <m:t>0</m:t>
                            </m:r>
                          </m:sub>
                        </m:sSub>
                      </m:e>
                    </m:func>
                    <m:r>
                      <a:rPr lang="en-US" altLang="zh-CN" sz="2000" b="1" i="1">
                        <a:solidFill>
                          <a:srgbClr val="FF0000"/>
                        </a:solidFill>
                        <a:latin typeface="Cambria Math"/>
                      </a:rPr>
                      <m:t>     </m:t>
                    </m:r>
                    <m:r>
                      <m:rPr>
                        <m:sty m:val="p"/>
                      </m:rPr>
                      <a:rPr lang="en-US" altLang="zh-CN" sz="2000" b="0" i="0">
                        <a:solidFill>
                          <a:srgbClr val="FF0000"/>
                        </a:solidFill>
                        <a:latin typeface="Cambria Math"/>
                      </a:rPr>
                      <m:t>subject</m:t>
                    </m:r>
                    <m:r>
                      <a:rPr lang="en-US" altLang="zh-CN" sz="2000" b="0" i="0">
                        <a:solidFill>
                          <a:srgbClr val="FF0000"/>
                        </a:solidFill>
                        <a:latin typeface="Cambria Math"/>
                      </a:rPr>
                      <m:t> </m:t>
                    </m:r>
                    <m:r>
                      <m:rPr>
                        <m:sty m:val="p"/>
                      </m:rPr>
                      <a:rPr lang="en-US" altLang="zh-CN" sz="2000" b="0" i="0">
                        <a:solidFill>
                          <a:srgbClr val="FF0000"/>
                        </a:solidFill>
                        <a:latin typeface="Cambria Math"/>
                      </a:rPr>
                      <m:t>to</m:t>
                    </m:r>
                    <m:r>
                      <a:rPr lang="en-US" altLang="zh-CN" sz="2000" b="0" i="0">
                        <a:solidFill>
                          <a:srgbClr val="FF0000"/>
                        </a:solidFill>
                        <a:latin typeface="Cambria Math"/>
                      </a:rPr>
                      <m:t>   </m:t>
                    </m:r>
                    <m:r>
                      <a:rPr lang="en-US" altLang="zh-CN" sz="2000" b="1" i="1">
                        <a:solidFill>
                          <a:srgbClr val="FF0000"/>
                        </a:solidFill>
                        <a:latin typeface="Cambria Math"/>
                      </a:rPr>
                      <m:t>𝒚</m:t>
                    </m:r>
                    <m:r>
                      <a:rPr lang="en-US" altLang="zh-CN" sz="2000" b="1" i="1">
                        <a:solidFill>
                          <a:srgbClr val="FF0000"/>
                        </a:solidFill>
                        <a:latin typeface="Cambria Math"/>
                      </a:rPr>
                      <m:t>=</m:t>
                    </m:r>
                    <m:r>
                      <a:rPr lang="en-US" altLang="zh-CN" sz="2000" b="1" i="0">
                        <a:solidFill>
                          <a:srgbClr val="FF0000"/>
                        </a:solidFill>
                        <a:latin typeface="Cambria Math"/>
                      </a:rPr>
                      <m:t>𝚽𝚿</m:t>
                    </m:r>
                    <m:r>
                      <a:rPr lang="en-US" altLang="zh-CN" sz="2000" b="1" i="1">
                        <a:solidFill>
                          <a:srgbClr val="FF0000"/>
                        </a:solidFill>
                        <a:latin typeface="Cambria Math"/>
                      </a:rPr>
                      <m:t>𝜶</m:t>
                    </m:r>
                  </m:oMath>
                </a14:m>
                <a:endParaRPr lang="zh-CN" altLang="zh-CN" sz="2000" b="1" dirty="0">
                  <a:solidFill>
                    <a:srgbClr val="FF0000"/>
                  </a:solidFill>
                  <a:latin typeface="黑体" panose="02010609060101010101" pitchFamily="49" charset="-122"/>
                  <a:ea typeface="黑体" panose="02010609060101010101" pitchFamily="49"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4956269" y="3969070"/>
                <a:ext cx="4083870" cy="492892"/>
              </a:xfrm>
              <a:prstGeom prst="rect">
                <a:avLst/>
              </a:prstGeom>
              <a:blipFill rotWithShape="0">
                <a:blip r:embed="rId7"/>
                <a:stretch>
                  <a:fillRect b="-1235"/>
                </a:stretch>
              </a:blipFill>
            </p:spPr>
            <p:txBody>
              <a:bodyPr/>
              <a:lstStyle/>
              <a:p>
                <a:r>
                  <a:rPr lang="zh-CN" altLang="en-US">
                    <a:noFill/>
                  </a:rPr>
                  <a:t> </a:t>
                </a:r>
              </a:p>
            </p:txBody>
          </p:sp>
        </mc:Fallback>
      </mc:AlternateContent>
      <p:sp>
        <p:nvSpPr>
          <p:cNvPr id="17" name="内容占位符 2"/>
          <p:cNvSpPr txBox="1">
            <a:spLocks/>
          </p:cNvSpPr>
          <p:nvPr/>
        </p:nvSpPr>
        <p:spPr bwMode="auto">
          <a:xfrm>
            <a:off x="4817963" y="3567792"/>
            <a:ext cx="4276726" cy="3240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ct val="0"/>
              </a:spcBef>
              <a:spcAft>
                <a:spcPct val="40000"/>
              </a:spcAft>
              <a:buBlip>
                <a:blip r:embed="rId3"/>
              </a:buBlip>
              <a:defRPr sz="2000">
                <a:solidFill>
                  <a:schemeClr val="tx1"/>
                </a:solidFill>
                <a:latin typeface="Estrangelo Edessa" pitchFamily="66" charset="0"/>
                <a:ea typeface="Estrangelo Edessa"/>
                <a:cs typeface="Estrangelo Edessa" pitchFamily="66" charset="0"/>
              </a:defRPr>
            </a:lvl1pPr>
            <a:lvl2pPr marL="444500" indent="-261938" algn="l" rtl="0" eaLnBrk="1" fontAlgn="base" hangingPunct="1">
              <a:spcBef>
                <a:spcPct val="0"/>
              </a:spcBef>
              <a:spcAft>
                <a:spcPct val="40000"/>
              </a:spcAft>
              <a:buBlip>
                <a:blip r:embed="rId4"/>
              </a:buBlip>
              <a:defRPr>
                <a:solidFill>
                  <a:schemeClr val="tx1"/>
                </a:solidFill>
                <a:latin typeface="Estrangelo Edessa" pitchFamily="66" charset="0"/>
                <a:ea typeface="Estrangelo Edessa"/>
                <a:cs typeface="Estrangelo Edessa" pitchFamily="66" charset="0"/>
              </a:defRPr>
            </a:lvl2pPr>
            <a:lvl3pPr marL="720725" indent="-274638"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3pPr>
            <a:lvl4pPr marL="9874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4pPr>
            <a:lvl5pPr marL="12541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a:lstStyle>
          <a:p>
            <a:r>
              <a:rPr lang="zh-CN" altLang="en-US" b="1" dirty="0" smtClean="0">
                <a:latin typeface="黑体" panose="02010609060101010101" pitchFamily="49" charset="-122"/>
                <a:ea typeface="黑体" panose="02010609060101010101" pitchFamily="49" charset="-122"/>
              </a:rPr>
              <a:t>稀疏求解：</a:t>
            </a:r>
            <a:endParaRPr lang="en-US" altLang="zh-CN" b="1" dirty="0" smtClean="0">
              <a:latin typeface="黑体" panose="02010609060101010101" pitchFamily="49" charset="-122"/>
              <a:ea typeface="黑体" panose="02010609060101010101" pitchFamily="49" charset="-122"/>
              <a:cs typeface="Times New Roman" panose="02020603050405020304" pitchFamily="18" charset="0"/>
            </a:endParaRPr>
          </a:p>
        </p:txBody>
      </p:sp>
      <p:sp>
        <p:nvSpPr>
          <p:cNvPr id="18" name="右箭头 17"/>
          <p:cNvSpPr/>
          <p:nvPr/>
        </p:nvSpPr>
        <p:spPr bwMode="auto">
          <a:xfrm>
            <a:off x="4247958" y="3999128"/>
            <a:ext cx="432056" cy="46283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9" name="内容占位符 2"/>
              <p:cNvSpPr txBox="1">
                <a:spLocks/>
              </p:cNvSpPr>
              <p:nvPr/>
            </p:nvSpPr>
            <p:spPr bwMode="auto">
              <a:xfrm>
                <a:off x="4817963" y="4956565"/>
                <a:ext cx="4212546" cy="1064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ct val="0"/>
                  </a:spcBef>
                  <a:spcAft>
                    <a:spcPct val="40000"/>
                  </a:spcAft>
                  <a:buBlip>
                    <a:blip r:embed="rId3"/>
                  </a:buBlip>
                  <a:defRPr sz="2000">
                    <a:solidFill>
                      <a:schemeClr val="tx1"/>
                    </a:solidFill>
                    <a:latin typeface="Estrangelo Edessa" pitchFamily="66" charset="0"/>
                    <a:ea typeface="Estrangelo Edessa"/>
                    <a:cs typeface="Estrangelo Edessa" pitchFamily="66" charset="0"/>
                  </a:defRPr>
                </a:lvl1pPr>
                <a:lvl2pPr marL="444500" indent="-261938" algn="l" rtl="0" eaLnBrk="1" fontAlgn="base" hangingPunct="1">
                  <a:spcBef>
                    <a:spcPct val="0"/>
                  </a:spcBef>
                  <a:spcAft>
                    <a:spcPct val="40000"/>
                  </a:spcAft>
                  <a:buBlip>
                    <a:blip r:embed="rId4"/>
                  </a:buBlip>
                  <a:defRPr>
                    <a:solidFill>
                      <a:schemeClr val="tx1"/>
                    </a:solidFill>
                    <a:latin typeface="Estrangelo Edessa" pitchFamily="66" charset="0"/>
                    <a:ea typeface="Estrangelo Edessa"/>
                    <a:cs typeface="Estrangelo Edessa" pitchFamily="66" charset="0"/>
                  </a:defRPr>
                </a:lvl2pPr>
                <a:lvl3pPr marL="720725" indent="-274638"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3pPr>
                <a:lvl4pPr marL="9874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4pPr>
                <a:lvl5pPr marL="1254125" indent="-265113" algn="l" rtl="0" eaLnBrk="1" fontAlgn="base" hangingPunct="1">
                  <a:spcBef>
                    <a:spcPct val="0"/>
                  </a:spcBef>
                  <a:spcAft>
                    <a:spcPct val="40000"/>
                  </a:spcAft>
                  <a:buChar char="»"/>
                  <a:defRPr>
                    <a:solidFill>
                      <a:schemeClr val="tx1"/>
                    </a:solidFill>
                    <a:latin typeface="Estrangelo Edessa" pitchFamily="66" charset="0"/>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a:lstStyle>
              <a:p>
                <a:pPr>
                  <a:lnSpc>
                    <a:spcPct val="150000"/>
                  </a:lnSpc>
                  <a:buFont typeface="Arial" panose="020B0604020202020204" pitchFamily="34" charset="0"/>
                  <a:buChar char="•"/>
                </a:pPr>
                <a14:m>
                  <m:oMath xmlns:m="http://schemas.openxmlformats.org/officeDocument/2006/math">
                    <m:r>
                      <a:rPr lang="en-US" altLang="zh-CN" b="1" i="1" kern="0">
                        <a:latin typeface="Cambria Math"/>
                      </a:rPr>
                      <m:t>𝒙</m:t>
                    </m:r>
                    <m:r>
                      <a:rPr lang="en-US" altLang="zh-CN" kern="0">
                        <a:latin typeface="Cambria Math"/>
                      </a:rPr>
                      <m:t>=</m:t>
                    </m:r>
                    <m:r>
                      <a:rPr lang="en-US" altLang="zh-CN" i="1" kern="0">
                        <a:latin typeface="Cambria Math"/>
                      </a:rPr>
                      <m:t>∈</m:t>
                    </m:r>
                    <m:sSup>
                      <m:sSupPr>
                        <m:ctrlPr>
                          <a:rPr lang="zh-CN" altLang="zh-CN" i="1" kern="0">
                            <a:latin typeface="Cambria Math" panose="02040503050406030204" pitchFamily="18" charset="0"/>
                          </a:rPr>
                        </m:ctrlPr>
                      </m:sSupPr>
                      <m:e>
                        <m:r>
                          <a:rPr lang="en-US" altLang="zh-CN" i="1" kern="0">
                            <a:latin typeface="Cambria Math"/>
                          </a:rPr>
                          <m:t>ℝ</m:t>
                        </m:r>
                      </m:e>
                      <m:sup>
                        <m:r>
                          <a:rPr lang="en-US" altLang="zh-CN" i="1" kern="0">
                            <a:latin typeface="Cambria Math"/>
                          </a:rPr>
                          <m:t>𝑁</m:t>
                        </m:r>
                      </m:sup>
                    </m:sSup>
                  </m:oMath>
                </a14:m>
                <a:r>
                  <a:rPr lang="zh-CN" altLang="zh-CN" b="1" kern="0" dirty="0">
                    <a:latin typeface="黑体" panose="02010609060101010101" pitchFamily="49" charset="-122"/>
                    <a:ea typeface="黑体" panose="02010609060101010101" pitchFamily="49" charset="-122"/>
                  </a:rPr>
                  <a:t>，</a:t>
                </a:r>
                <a14:m>
                  <m:oMath xmlns:m="http://schemas.openxmlformats.org/officeDocument/2006/math">
                    <m:r>
                      <a:rPr lang="en-US" altLang="zh-CN" b="1" i="1" kern="0">
                        <a:latin typeface="Cambria Math"/>
                      </a:rPr>
                      <m:t>𝒚</m:t>
                    </m:r>
                    <m:r>
                      <a:rPr lang="en-US" altLang="zh-CN" i="1" kern="0">
                        <a:latin typeface="Cambria Math"/>
                      </a:rPr>
                      <m:t>=∈</m:t>
                    </m:r>
                    <m:sSup>
                      <m:sSupPr>
                        <m:ctrlPr>
                          <a:rPr lang="zh-CN" altLang="zh-CN" i="1" kern="0">
                            <a:latin typeface="Cambria Math" panose="02040503050406030204" pitchFamily="18" charset="0"/>
                          </a:rPr>
                        </m:ctrlPr>
                      </m:sSupPr>
                      <m:e>
                        <m:r>
                          <a:rPr lang="en-US" altLang="zh-CN" i="1" kern="0">
                            <a:latin typeface="Cambria Math"/>
                          </a:rPr>
                          <m:t>ℝ</m:t>
                        </m:r>
                      </m:e>
                      <m:sup>
                        <m:r>
                          <a:rPr lang="en-US" altLang="zh-CN" i="1" kern="0">
                            <a:latin typeface="Cambria Math"/>
                          </a:rPr>
                          <m:t>𝑀</m:t>
                        </m:r>
                      </m:sup>
                    </m:sSup>
                  </m:oMath>
                </a14:m>
                <a:r>
                  <a:rPr lang="zh-CN" altLang="zh-CN" b="1" kern="0" dirty="0" smtClean="0">
                    <a:latin typeface="黑体" panose="02010609060101010101" pitchFamily="49" charset="-122"/>
                    <a:ea typeface="黑体" panose="02010609060101010101" pitchFamily="49" charset="-122"/>
                  </a:rPr>
                  <a:t>，</a:t>
                </a:r>
                <a:r>
                  <a:rPr lang="zh-CN" altLang="zh-CN" b="1" kern="0" dirty="0">
                    <a:latin typeface="黑体" panose="02010609060101010101" pitchFamily="49" charset="-122"/>
                    <a:ea typeface="黑体" panose="02010609060101010101" pitchFamily="49" charset="-122"/>
                  </a:rPr>
                  <a:t>其中</a:t>
                </a:r>
                <a14:m>
                  <m:oMath xmlns:m="http://schemas.openxmlformats.org/officeDocument/2006/math">
                    <m:r>
                      <a:rPr lang="en-US" altLang="zh-CN" i="1" kern="0" smtClean="0">
                        <a:solidFill>
                          <a:schemeClr val="tx1"/>
                        </a:solidFill>
                        <a:latin typeface="Cambria Math"/>
                      </a:rPr>
                      <m:t>𝑀</m:t>
                    </m:r>
                    <m:r>
                      <a:rPr lang="en-US" altLang="zh-CN" i="1" kern="0" smtClean="0">
                        <a:solidFill>
                          <a:schemeClr val="tx1"/>
                        </a:solidFill>
                        <a:latin typeface="Cambria Math"/>
                      </a:rPr>
                      <m:t>&lt;</m:t>
                    </m:r>
                    <m:r>
                      <a:rPr lang="en-US" altLang="zh-CN" i="1" kern="0" smtClean="0">
                        <a:solidFill>
                          <a:schemeClr val="tx1"/>
                        </a:solidFill>
                        <a:latin typeface="Cambria Math"/>
                      </a:rPr>
                      <m:t>𝑁</m:t>
                    </m:r>
                  </m:oMath>
                </a14:m>
                <a:endParaRPr lang="en-US" altLang="zh-CN" b="1" kern="0" dirty="0" smtClean="0">
                  <a:solidFill>
                    <a:schemeClr val="tx1"/>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Char char="•"/>
                </a:pPr>
                <a14:m>
                  <m:oMath xmlns:m="http://schemas.openxmlformats.org/officeDocument/2006/math">
                    <m:sSub>
                      <m:sSubPr>
                        <m:ctrlPr>
                          <a:rPr lang="zh-CN" altLang="zh-CN" b="1" i="1" smtClean="0">
                            <a:solidFill>
                              <a:schemeClr val="tx1"/>
                            </a:solidFill>
                            <a:latin typeface="Cambria Math" panose="02040503050406030204" pitchFamily="18" charset="0"/>
                          </a:rPr>
                        </m:ctrlPr>
                      </m:sSubPr>
                      <m:e>
                        <m:d>
                          <m:dPr>
                            <m:begChr m:val="‖"/>
                            <m:endChr m:val="‖"/>
                            <m:ctrlPr>
                              <a:rPr lang="zh-CN" altLang="zh-CN" b="1" i="1">
                                <a:solidFill>
                                  <a:schemeClr val="tx1"/>
                                </a:solidFill>
                                <a:latin typeface="Cambria Math" panose="02040503050406030204" pitchFamily="18" charset="0"/>
                              </a:rPr>
                            </m:ctrlPr>
                          </m:dPr>
                          <m:e>
                            <m:r>
                              <a:rPr lang="en-US" altLang="zh-CN" b="1" i="1">
                                <a:solidFill>
                                  <a:schemeClr val="tx1"/>
                                </a:solidFill>
                                <a:latin typeface="Cambria Math"/>
                              </a:rPr>
                              <m:t>𝜶</m:t>
                            </m:r>
                          </m:e>
                        </m:d>
                      </m:e>
                      <m:sub>
                        <m:r>
                          <a:rPr lang="en-US" altLang="zh-CN" i="1">
                            <a:solidFill>
                              <a:schemeClr val="tx1"/>
                            </a:solidFill>
                            <a:latin typeface="Cambria Math"/>
                          </a:rPr>
                          <m:t>0</m:t>
                        </m:r>
                      </m:sub>
                    </m:sSub>
                  </m:oMath>
                </a14:m>
                <a:r>
                  <a:rPr lang="zh-CN" altLang="en-US" b="1" dirty="0" smtClean="0">
                    <a:solidFill>
                      <a:schemeClr val="tx1"/>
                    </a:solidFill>
                    <a:latin typeface="黑体" panose="02010609060101010101" pitchFamily="49" charset="-122"/>
                    <a:ea typeface="黑体" panose="02010609060101010101" pitchFamily="49" charset="-122"/>
                  </a:rPr>
                  <a:t>表示</a:t>
                </a:r>
                <a:r>
                  <a:rPr lang="zh-CN" altLang="en-US" b="1" dirty="0">
                    <a:solidFill>
                      <a:schemeClr val="tx1"/>
                    </a:solidFill>
                    <a:latin typeface="黑体" panose="02010609060101010101" pitchFamily="49" charset="-122"/>
                    <a:ea typeface="黑体" panose="02010609060101010101" pitchFamily="49" charset="-122"/>
                  </a:rPr>
                  <a:t>向量</a:t>
                </a:r>
                <a14:m>
                  <m:oMath xmlns:m="http://schemas.openxmlformats.org/officeDocument/2006/math">
                    <m:r>
                      <a:rPr lang="en-US" altLang="zh-CN" b="1" i="1">
                        <a:solidFill>
                          <a:schemeClr val="tx1"/>
                        </a:solidFill>
                        <a:latin typeface="Cambria Math"/>
                      </a:rPr>
                      <m:t>𝜶</m:t>
                    </m:r>
                  </m:oMath>
                </a14:m>
                <a:r>
                  <a:rPr lang="zh-CN" altLang="en-US" b="1" dirty="0">
                    <a:solidFill>
                      <a:schemeClr val="tx1"/>
                    </a:solidFill>
                    <a:latin typeface="黑体" panose="02010609060101010101" pitchFamily="49" charset="-122"/>
                    <a:ea typeface="黑体" panose="02010609060101010101" pitchFamily="49" charset="-122"/>
                  </a:rPr>
                  <a:t>中非零元素的个数</a:t>
                </a:r>
                <a:endParaRPr lang="en-US" altLang="zh-CN" dirty="0">
                  <a:solidFill>
                    <a:schemeClr val="tx1"/>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Char char="•"/>
                </a:pPr>
                <a:endParaRPr lang="zh-CN" altLang="en-US" b="1" kern="0" dirty="0">
                  <a:solidFill>
                    <a:schemeClr val="tx1"/>
                  </a:solidFill>
                  <a:latin typeface="黑体" panose="02010609060101010101" pitchFamily="49" charset="-122"/>
                  <a:ea typeface="黑体" panose="02010609060101010101" pitchFamily="49" charset="-122"/>
                </a:endParaRPr>
              </a:p>
            </p:txBody>
          </p:sp>
        </mc:Choice>
        <mc:Fallback xmlns="">
          <p:sp>
            <p:nvSpPr>
              <p:cNvPr id="19" name="内容占位符 2"/>
              <p:cNvSpPr txBox="1">
                <a:spLocks noRot="1" noChangeAspect="1" noMove="1" noResize="1" noEditPoints="1" noAdjustHandles="1" noChangeArrowheads="1" noChangeShapeType="1" noTextEdit="1"/>
              </p:cNvSpPr>
              <p:nvPr/>
            </p:nvSpPr>
            <p:spPr bwMode="auto">
              <a:xfrm>
                <a:off x="4817963" y="4956565"/>
                <a:ext cx="4212546" cy="1064771"/>
              </a:xfrm>
              <a:prstGeom prst="rect">
                <a:avLst/>
              </a:prstGeom>
              <a:blipFill rotWithShape="0">
                <a:blip r:embed="rId8"/>
                <a:stretch>
                  <a:fillRect l="-3473" b="-5143"/>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1425532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黑体" panose="02010609060101010101" pitchFamily="49" charset="-122"/>
                <a:ea typeface="黑体" panose="02010609060101010101" pitchFamily="49" charset="-122"/>
              </a:rPr>
              <a:t>1.3</a:t>
            </a:r>
            <a:r>
              <a:rPr lang="zh-CN" altLang="en-US" dirty="0" smtClean="0">
                <a:latin typeface="黑体" panose="02010609060101010101" pitchFamily="49" charset="-122"/>
                <a:ea typeface="黑体" panose="02010609060101010101" pitchFamily="49" charset="-122"/>
              </a:rPr>
              <a:t>、研究内容</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95275" y="1380824"/>
            <a:ext cx="8524875" cy="4640511"/>
          </a:xfrm>
        </p:spPr>
        <p:txBody>
          <a:bodyPr/>
          <a:lstStyle/>
          <a:p>
            <a:pPr>
              <a:lnSpc>
                <a:spcPct val="150000"/>
              </a:lnSpc>
            </a:pPr>
            <a:r>
              <a:rPr lang="zh-CN" altLang="en-US" b="1" dirty="0" smtClean="0">
                <a:latin typeface="黑体" panose="02010609060101010101" pitchFamily="49" charset="-122"/>
                <a:ea typeface="黑体" panose="02010609060101010101" pitchFamily="49" charset="-122"/>
              </a:rPr>
              <a:t>基于</a:t>
            </a:r>
            <a:r>
              <a:rPr lang="zh-CN" altLang="en-US" b="1" dirty="0">
                <a:latin typeface="黑体" panose="02010609060101010101" pitchFamily="49" charset="-122"/>
                <a:ea typeface="黑体" panose="02010609060101010101" pitchFamily="49" charset="-122"/>
              </a:rPr>
              <a:t>压缩感知理论，开展针对核脉冲信号的新型波形数字化方法研究</a:t>
            </a:r>
            <a:endParaRPr lang="en-US" altLang="zh-CN" b="1" dirty="0" smtClean="0">
              <a:latin typeface="黑体" panose="02010609060101010101" pitchFamily="49" charset="-122"/>
              <a:ea typeface="黑体" panose="02010609060101010101" pitchFamily="49" charset="-122"/>
            </a:endParaRPr>
          </a:p>
          <a:p>
            <a:pPr lvl="2">
              <a:lnSpc>
                <a:spcPct val="150000"/>
              </a:lnSpc>
              <a:spcAft>
                <a:spcPts val="60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核脉冲信号的压缩</a:t>
            </a:r>
            <a:r>
              <a:rPr lang="zh-CN" altLang="zh-CN" dirty="0" smtClean="0">
                <a:latin typeface="黑体" panose="02010609060101010101" pitchFamily="49" charset="-122"/>
                <a:ea typeface="黑体" panose="02010609060101010101" pitchFamily="49" charset="-122"/>
              </a:rPr>
              <a:t>采样</a:t>
            </a:r>
            <a:endParaRPr lang="en-US" altLang="zh-CN" dirty="0" smtClean="0">
              <a:latin typeface="黑体" panose="02010609060101010101" pitchFamily="49" charset="-122"/>
              <a:ea typeface="黑体" panose="02010609060101010101" pitchFamily="49" charset="-122"/>
            </a:endParaRPr>
          </a:p>
          <a:p>
            <a:pPr lvl="2">
              <a:lnSpc>
                <a:spcPct val="150000"/>
              </a:lnSpc>
              <a:spcAft>
                <a:spcPts val="60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核脉冲信号的稀疏表示</a:t>
            </a:r>
            <a:endParaRPr lang="en-US" altLang="zh-CN" dirty="0">
              <a:latin typeface="黑体" panose="02010609060101010101" pitchFamily="49" charset="-122"/>
              <a:ea typeface="黑体" panose="02010609060101010101" pitchFamily="49" charset="-122"/>
            </a:endParaRPr>
          </a:p>
          <a:p>
            <a:pPr lvl="2">
              <a:lnSpc>
                <a:spcPct val="150000"/>
              </a:lnSpc>
              <a:spcAft>
                <a:spcPts val="60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高效信号重构算法</a:t>
            </a:r>
            <a:endParaRPr lang="en-US" altLang="zh-CN" dirty="0">
              <a:latin typeface="黑体" panose="02010609060101010101" pitchFamily="49" charset="-122"/>
              <a:ea typeface="黑体" panose="02010609060101010101" pitchFamily="49" charset="-122"/>
            </a:endParaRPr>
          </a:p>
          <a:p>
            <a:pPr lvl="2">
              <a:lnSpc>
                <a:spcPct val="150000"/>
              </a:lnSpc>
              <a:spcAft>
                <a:spcPts val="60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性能评估</a:t>
            </a:r>
            <a:endParaRPr lang="en-US" altLang="zh-CN"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4651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黑体" panose="02010609060101010101" pitchFamily="49" charset="-122"/>
                <a:ea typeface="黑体" panose="02010609060101010101" pitchFamily="49" charset="-122"/>
              </a:rPr>
              <a:t>1.4</a:t>
            </a:r>
            <a:r>
              <a:rPr lang="zh-CN" altLang="en-US" dirty="0" smtClean="0">
                <a:latin typeface="黑体" panose="02010609060101010101" pitchFamily="49" charset="-122"/>
                <a:ea typeface="黑体" panose="02010609060101010101" pitchFamily="49" charset="-122"/>
              </a:rPr>
              <a:t>、预期研究成果</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95275" y="1380824"/>
            <a:ext cx="8524875" cy="4640511"/>
          </a:xfrm>
        </p:spPr>
        <p:txBody>
          <a:bodyPr/>
          <a:lstStyle/>
          <a:p>
            <a:pPr>
              <a:lnSpc>
                <a:spcPct val="150000"/>
              </a:lnSpc>
            </a:pPr>
            <a:r>
              <a:rPr lang="zh-CN" altLang="en-US" b="1" dirty="0" smtClean="0">
                <a:latin typeface="黑体" panose="02010609060101010101" pitchFamily="49" charset="-122"/>
                <a:ea typeface="黑体" panose="02010609060101010101" pitchFamily="49" charset="-122"/>
              </a:rPr>
              <a:t>适用于</a:t>
            </a:r>
            <a:r>
              <a:rPr lang="zh-CN" altLang="en-US" b="1" dirty="0">
                <a:latin typeface="黑体" panose="02010609060101010101" pitchFamily="49" charset="-122"/>
                <a:ea typeface="黑体" panose="02010609060101010101" pitchFamily="49" charset="-122"/>
              </a:rPr>
              <a:t>核脉冲信号压缩采样的新型波形数字化方法并加以验证，其技术指标</a:t>
            </a:r>
            <a:r>
              <a:rPr lang="zh-CN" altLang="en-US" b="1" dirty="0" smtClean="0">
                <a:latin typeface="黑体" panose="02010609060101010101" pitchFamily="49" charset="-122"/>
                <a:ea typeface="黑体" panose="02010609060101010101" pitchFamily="49" charset="-122"/>
              </a:rPr>
              <a:t>为</a:t>
            </a:r>
            <a:endParaRPr lang="en-US" altLang="zh-CN" b="1" dirty="0" smtClean="0">
              <a:latin typeface="黑体" panose="02010609060101010101" pitchFamily="49" charset="-122"/>
              <a:ea typeface="黑体" panose="02010609060101010101" pitchFamily="49" charset="-122"/>
            </a:endParaRPr>
          </a:p>
          <a:p>
            <a:pPr lvl="2">
              <a:lnSpc>
                <a:spcPct val="150000"/>
              </a:lnSpc>
              <a:spcAft>
                <a:spcPts val="600"/>
              </a:spcAft>
              <a:buFont typeface="Wingdings" panose="05000000000000000000" pitchFamily="2" charset="2"/>
              <a:buChar char="u"/>
            </a:pPr>
            <a:r>
              <a:rPr lang="en-US" altLang="zh-CN" dirty="0">
                <a:latin typeface="黑体" panose="02010609060101010101" pitchFamily="49" charset="-122"/>
                <a:ea typeface="黑体" panose="02010609060101010101" pitchFamily="49" charset="-122"/>
              </a:rPr>
              <a:t>ADC</a:t>
            </a:r>
            <a:r>
              <a:rPr lang="zh-CN" altLang="zh-CN" dirty="0">
                <a:latin typeface="黑体" panose="02010609060101010101" pitchFamily="49" charset="-122"/>
                <a:ea typeface="黑体" panose="02010609060101010101" pitchFamily="49" charset="-122"/>
              </a:rPr>
              <a:t>采样频率</a:t>
            </a:r>
            <a:r>
              <a:rPr lang="zh-CN" altLang="zh-CN" dirty="0" smtClean="0">
                <a:latin typeface="黑体" panose="02010609060101010101" pitchFamily="49" charset="-122"/>
                <a:ea typeface="黑体" panose="02010609060101010101" pitchFamily="49" charset="-122"/>
              </a:rPr>
              <a: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&lt;500MSPS</a:t>
            </a:r>
            <a:endParaRPr lang="en-US" altLang="zh-CN" dirty="0" smtClean="0">
              <a:latin typeface="黑体" panose="02010609060101010101" pitchFamily="49" charset="-122"/>
              <a:ea typeface="黑体" panose="02010609060101010101" pitchFamily="49" charset="-122"/>
            </a:endParaRPr>
          </a:p>
          <a:p>
            <a:pPr lvl="2">
              <a:lnSpc>
                <a:spcPct val="150000"/>
              </a:lnSpc>
              <a:spcAft>
                <a:spcPts val="2400"/>
              </a:spcAft>
              <a:buFont typeface="Wingdings" panose="05000000000000000000" pitchFamily="2" charset="2"/>
              <a:buChar char="u"/>
            </a:pPr>
            <a:r>
              <a:rPr lang="zh-CN" altLang="en-US" dirty="0" smtClean="0">
                <a:latin typeface="黑体" panose="02010609060101010101" pitchFamily="49" charset="-122"/>
                <a:ea typeface="黑体" panose="02010609060101010101" pitchFamily="49" charset="-122"/>
              </a:rPr>
              <a:t>等效</a:t>
            </a:r>
            <a:r>
              <a:rPr lang="zh-CN" altLang="zh-CN" dirty="0">
                <a:latin typeface="黑体" panose="02010609060101010101" pitchFamily="49" charset="-122"/>
                <a:ea typeface="黑体" panose="02010609060101010101" pitchFamily="49" charset="-122"/>
              </a:rPr>
              <a:t>采样频率</a:t>
            </a:r>
            <a:r>
              <a:rPr lang="zh-CN" altLang="zh-CN" dirty="0" smtClean="0">
                <a:latin typeface="黑体" panose="02010609060101010101" pitchFamily="49" charset="-122"/>
                <a:ea typeface="黑体" panose="02010609060101010101" pitchFamily="49" charset="-122"/>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smtClean="0">
                <a:latin typeface="Times New Roman" panose="02020603050405020304" pitchFamily="18" charset="0"/>
                <a:cs typeface="Times New Roman" panose="02020603050405020304" pitchFamily="18" charset="0"/>
              </a:rPr>
              <a:t>GSPS</a:t>
            </a:r>
          </a:p>
        </p:txBody>
      </p:sp>
    </p:spTree>
    <p:extLst>
      <p:ext uri="{BB962C8B-B14F-4D97-AF65-F5344CB8AC3E}">
        <p14:creationId xmlns:p14="http://schemas.microsoft.com/office/powerpoint/2010/main" val="1445260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主题2">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40528</TotalTime>
  <Words>1107</Words>
  <Application>Microsoft Office PowerPoint</Application>
  <PresentationFormat>全屏显示(4:3)</PresentationFormat>
  <Paragraphs>204</Paragraphs>
  <Slides>24</Slides>
  <Notes>23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7" baseType="lpstr">
      <vt:lpstr>黑体</vt:lpstr>
      <vt:lpstr>宋体</vt:lpstr>
      <vt:lpstr>Aharoni</vt:lpstr>
      <vt:lpstr>Arial</vt:lpstr>
      <vt:lpstr>Arial Black</vt:lpstr>
      <vt:lpstr>Brush Script MT</vt:lpstr>
      <vt:lpstr>Calibri</vt:lpstr>
      <vt:lpstr>Cambria Math</vt:lpstr>
      <vt:lpstr>Estrangelo Edessa</vt:lpstr>
      <vt:lpstr>Times New Roman</vt:lpstr>
      <vt:lpstr>Wingdings</vt:lpstr>
      <vt:lpstr>主题2</vt:lpstr>
      <vt:lpstr>Visio</vt:lpstr>
      <vt:lpstr>基于压缩感知的 新型波形数字化方法研究</vt:lpstr>
      <vt:lpstr>报告内容</vt:lpstr>
      <vt:lpstr>报告内容</vt:lpstr>
      <vt:lpstr>1.1、波形数字化</vt:lpstr>
      <vt:lpstr>先验知识——窄带</vt:lpstr>
      <vt:lpstr>先验知识——窄带+正交性</vt:lpstr>
      <vt:lpstr>1.2、压缩感知</vt:lpstr>
      <vt:lpstr>1.3、研究内容</vt:lpstr>
      <vt:lpstr>1.4、预期研究成果</vt:lpstr>
      <vt:lpstr>报告内容</vt:lpstr>
      <vt:lpstr>2.1、新型波形数字化方法</vt:lpstr>
      <vt:lpstr>核脉冲信号的压缩采样</vt:lpstr>
      <vt:lpstr>核脉冲信号的稀疏表示</vt:lpstr>
      <vt:lpstr>高效信号重构算法</vt:lpstr>
      <vt:lpstr>2.2、数字化采样电路模块</vt:lpstr>
      <vt:lpstr>2.3、仿真验证</vt:lpstr>
      <vt:lpstr>验证结果</vt:lpstr>
      <vt:lpstr>验证结果</vt:lpstr>
      <vt:lpstr>验证结果</vt:lpstr>
      <vt:lpstr>报告内容</vt:lpstr>
      <vt:lpstr>存在的问题及建议</vt:lpstr>
      <vt:lpstr>报告内容</vt:lpstr>
      <vt:lpstr>总结</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hxf</dc:creator>
  <cp:lastModifiedBy>xiru</cp:lastModifiedBy>
  <cp:revision>2394</cp:revision>
  <cp:lastPrinted>2015-05-11T07:33:18Z</cp:lastPrinted>
  <dcterms:created xsi:type="dcterms:W3CDTF">2012-04-13T06:44:21Z</dcterms:created>
  <dcterms:modified xsi:type="dcterms:W3CDTF">2017-04-09T12:07:50Z</dcterms:modified>
</cp:coreProperties>
</file>