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0"/>
  </p:notesMasterIdLst>
  <p:sldIdLst>
    <p:sldId id="256" r:id="rId2"/>
    <p:sldId id="257" r:id="rId3"/>
    <p:sldId id="258" r:id="rId4"/>
    <p:sldId id="259" r:id="rId5"/>
    <p:sldId id="261" r:id="rId6"/>
    <p:sldId id="262" r:id="rId7"/>
    <p:sldId id="263" r:id="rId8"/>
    <p:sldId id="282" r:id="rId9"/>
    <p:sldId id="283" r:id="rId10"/>
    <p:sldId id="279" r:id="rId11"/>
    <p:sldId id="267" r:id="rId12"/>
    <p:sldId id="268" r:id="rId13"/>
    <p:sldId id="269" r:id="rId14"/>
    <p:sldId id="270" r:id="rId15"/>
    <p:sldId id="280" r:id="rId16"/>
    <p:sldId id="281" r:id="rId17"/>
    <p:sldId id="284" r:id="rId18"/>
    <p:sldId id="277" r:id="rId1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456" autoAdjust="0"/>
  </p:normalViewPr>
  <p:slideViewPr>
    <p:cSldViewPr>
      <p:cViewPr varScale="1">
        <p:scale>
          <a:sx n="70" d="100"/>
          <a:sy n="70" d="100"/>
        </p:scale>
        <p:origin x="44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6A5781-C0C2-46DD-91F8-2F8F60BF75DC}" type="datetimeFigureOut">
              <a:rPr lang="zh-CN" altLang="en-US" smtClean="0"/>
              <a:t>2017/4/11</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E753A5-7E87-41FF-82D0-BF4326F2B02C}" type="slidenum">
              <a:rPr lang="zh-CN" altLang="en-US" smtClean="0"/>
              <a:t>‹#›</a:t>
            </a:fld>
            <a:endParaRPr lang="zh-CN" altLang="en-US"/>
          </a:p>
        </p:txBody>
      </p:sp>
    </p:spTree>
    <p:extLst>
      <p:ext uri="{BB962C8B-B14F-4D97-AF65-F5344CB8AC3E}">
        <p14:creationId xmlns:p14="http://schemas.microsoft.com/office/powerpoint/2010/main" val="829899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dirty="0" err="1" smtClean="0"/>
              <a:t>WiFi</a:t>
            </a:r>
            <a:r>
              <a:rPr lang="zh-CN" altLang="en-US" sz="1200" dirty="0" smtClean="0"/>
              <a:t>网络传输速率较快，传输距离远，但是它的实现成本太高、功耗大；</a:t>
            </a:r>
            <a:r>
              <a:rPr lang="en-US" altLang="zh-CN" sz="1200" dirty="0" smtClean="0"/>
              <a:t>UWB</a:t>
            </a:r>
            <a:r>
              <a:rPr lang="zh-CN" altLang="en-US" sz="1200" dirty="0" smtClean="0"/>
              <a:t>的传输速率很高，发射功率低，但是通信距离太短；蓝牙技术传输速率高，但是传输范围小，节点功耗大；</a:t>
            </a:r>
            <a:r>
              <a:rPr lang="en-US" altLang="zh-CN" sz="1200" dirty="0" smtClean="0"/>
              <a:t>IrDA</a:t>
            </a:r>
            <a:r>
              <a:rPr lang="zh-CN" altLang="en-US" sz="1200" dirty="0" smtClean="0"/>
              <a:t>只能同时连接两台设备，无法灵活组网，传输距离较短。为了实现低成本、低功耗、低复杂度的无线通信需求，</a:t>
            </a:r>
            <a:r>
              <a:rPr lang="en-US" altLang="zh-CN" sz="1200" dirty="0" err="1" smtClean="0"/>
              <a:t>Zigbee</a:t>
            </a:r>
            <a:r>
              <a:rPr lang="zh-CN" altLang="en-US" sz="1200" dirty="0" smtClean="0"/>
              <a:t>技术应运而生</a:t>
            </a:r>
            <a:endParaRPr lang="en-US" altLang="zh-CN" sz="1200" dirty="0" smtClean="0"/>
          </a:p>
          <a:p>
            <a:endParaRPr lang="zh-CN" altLang="en-US" sz="1200" dirty="0" smtClean="0"/>
          </a:p>
          <a:p>
            <a:endParaRPr lang="zh-CN" altLang="en-US" dirty="0"/>
          </a:p>
        </p:txBody>
      </p:sp>
      <p:sp>
        <p:nvSpPr>
          <p:cNvPr id="4" name="灯片编号占位符 3"/>
          <p:cNvSpPr>
            <a:spLocks noGrp="1"/>
          </p:cNvSpPr>
          <p:nvPr>
            <p:ph type="sldNum" sz="quarter" idx="10"/>
          </p:nvPr>
        </p:nvSpPr>
        <p:spPr/>
        <p:txBody>
          <a:bodyPr/>
          <a:lstStyle/>
          <a:p>
            <a:fld id="{F3E753A5-7E87-41FF-82D0-BF4326F2B02C}" type="slidenum">
              <a:rPr lang="zh-CN" altLang="en-US" smtClean="0"/>
              <a:t>10</a:t>
            </a:fld>
            <a:endParaRPr lang="zh-CN" altLang="en-US"/>
          </a:p>
        </p:txBody>
      </p:sp>
    </p:spTree>
    <p:extLst>
      <p:ext uri="{BB962C8B-B14F-4D97-AF65-F5344CB8AC3E}">
        <p14:creationId xmlns:p14="http://schemas.microsoft.com/office/powerpoint/2010/main" val="2903591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Ref idx="1002">
        <a:schemeClr val="bg2"/>
      </p:bgRef>
    </p:bg>
    <p:spTree>
      <p:nvGrpSpPr>
        <p:cNvPr id="1" name=""/>
        <p:cNvGrpSpPr/>
        <p:nvPr/>
      </p:nvGrpSpPr>
      <p:grpSpPr>
        <a:xfrm>
          <a:off x="0" y="0"/>
          <a:ext cx="0" cy="0"/>
          <a:chOff x="0" y="0"/>
          <a:chExt cx="0" cy="0"/>
        </a:xfrm>
      </p:grpSpPr>
      <p:sp>
        <p:nvSpPr>
          <p:cNvPr id="9" name="标题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17" name="副标题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30" name="日期占位符 29"/>
          <p:cNvSpPr>
            <a:spLocks noGrp="1"/>
          </p:cNvSpPr>
          <p:nvPr>
            <p:ph type="dt" sz="half" idx="10"/>
          </p:nvPr>
        </p:nvSpPr>
        <p:spPr/>
        <p:txBody>
          <a:bodyPr/>
          <a:lstStyle/>
          <a:p>
            <a:fld id="{530820CF-B880-4189-942D-D702A7CBA730}" type="datetimeFigureOut">
              <a:rPr lang="zh-CN" altLang="en-US" smtClean="0"/>
              <a:pPr/>
              <a:t>2017/4/11</a:t>
            </a:fld>
            <a:endParaRPr lang="zh-CN" altLang="en-US"/>
          </a:p>
        </p:txBody>
      </p:sp>
      <p:sp>
        <p:nvSpPr>
          <p:cNvPr id="19" name="页脚占位符 18"/>
          <p:cNvSpPr>
            <a:spLocks noGrp="1"/>
          </p:cNvSpPr>
          <p:nvPr>
            <p:ph type="ftr" sz="quarter" idx="11"/>
          </p:nvPr>
        </p:nvSpPr>
        <p:spPr/>
        <p:txBody>
          <a:bodyPr/>
          <a:lstStyle/>
          <a:p>
            <a:endParaRPr lang="zh-CN" altLang="en-US"/>
          </a:p>
        </p:txBody>
      </p:sp>
      <p:sp>
        <p:nvSpPr>
          <p:cNvPr id="27" name="灯片编号占位符 2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2017/4/11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914401"/>
            <a:ext cx="2057400" cy="5211763"/>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914401"/>
            <a:ext cx="6019800" cy="5211763"/>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2017/4/11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2017/4/11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2017/4/11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143000"/>
          </a:xfrm>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2017/4/11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143000"/>
          </a:xfrm>
        </p:spPr>
        <p:txBody>
          <a:bodyPr tIns="45720" anchor="b"/>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2017/4/11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2017/4/11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2017/4/11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2017/4/11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9" name="单圆角矩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标题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zh-CN" altLang="en-US" smtClean="0"/>
              <a:t>单击此处编辑母版标题样式</a:t>
            </a:r>
            <a:endParaRPr kumimoji="0" lang="en-US"/>
          </a:p>
        </p:txBody>
      </p:sp>
      <p:sp>
        <p:nvSpPr>
          <p:cNvPr id="4" name="文本占位符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2017/4/11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a:xfrm>
            <a:off x="8077200" y="6356350"/>
            <a:ext cx="609600" cy="365125"/>
          </a:xfrm>
        </p:spPr>
        <p:txBody>
          <a:bodyPr/>
          <a:lstStyle/>
          <a:p>
            <a:fld id="{0C913308-F349-4B6D-A68A-DD1791B4A57B}" type="slidenum">
              <a:rPr lang="zh-CN" altLang="en-US" smtClean="0"/>
              <a:pPr/>
              <a:t>‹#›</a:t>
            </a:fld>
            <a:endParaRPr lang="zh-CN" altLang="en-US"/>
          </a:p>
        </p:txBody>
      </p:sp>
      <p:sp>
        <p:nvSpPr>
          <p:cNvPr id="3" name="图片占位符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CN" altLang="en-US" smtClean="0"/>
              <a:t>单击图标添加图片</a:t>
            </a:r>
            <a:endParaRPr kumimoji="0" lang="en-US" dirty="0"/>
          </a:p>
        </p:txBody>
      </p:sp>
      <p:sp>
        <p:nvSpPr>
          <p:cNvPr id="10" name="任意多边形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任意多边形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任意多边形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任意多边形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标题占位符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zh-CN" altLang="en-US" smtClean="0"/>
              <a:t>单击此处编辑母版标题样式</a:t>
            </a:r>
            <a:endParaRPr kumimoji="0" lang="en-US"/>
          </a:p>
        </p:txBody>
      </p:sp>
      <p:sp>
        <p:nvSpPr>
          <p:cNvPr id="30" name="文本占位符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0" name="日期占位符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30820CF-B880-4189-942D-D702A7CBA730}" type="datetimeFigureOut">
              <a:rPr lang="zh-CN" altLang="en-US" smtClean="0"/>
              <a:pPr/>
              <a:t>2017/4/11</a:t>
            </a:fld>
            <a:endParaRPr lang="zh-CN" altLang="en-US"/>
          </a:p>
        </p:txBody>
      </p:sp>
      <p:sp>
        <p:nvSpPr>
          <p:cNvPr id="22" name="页脚占位符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zh-CN" altLang="en-US"/>
          </a:p>
        </p:txBody>
      </p:sp>
      <p:sp>
        <p:nvSpPr>
          <p:cNvPr id="18" name="灯片编号占位符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C913308-F349-4B6D-A68A-DD1791B4A57B}" type="slidenum">
              <a:rPr lang="zh-CN" altLang="en-US" smtClean="0"/>
              <a:pPr/>
              <a:t>‹#›</a:t>
            </a:fld>
            <a:endParaRPr lang="zh-CN" altLang="en-US"/>
          </a:p>
        </p:txBody>
      </p:sp>
      <p:grpSp>
        <p:nvGrpSpPr>
          <p:cNvPr id="2" name="组合 1"/>
          <p:cNvGrpSpPr/>
          <p:nvPr/>
        </p:nvGrpSpPr>
        <p:grpSpPr>
          <a:xfrm>
            <a:off x="-19017" y="202408"/>
            <a:ext cx="9180548" cy="649224"/>
            <a:chOff x="-19045" y="216550"/>
            <a:chExt cx="9180548" cy="649224"/>
          </a:xfrm>
        </p:grpSpPr>
        <p:sp>
          <p:nvSpPr>
            <p:cNvPr id="12" name="任意多边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任意多边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pPr algn="ctr"/>
            <a:r>
              <a:rPr lang="zh-CN" altLang="zh-CN" sz="4800" dirty="0"/>
              <a:t>无线快瞬态前端电子学</a:t>
            </a:r>
            <a:r>
              <a:rPr lang="zh-CN" altLang="zh-CN" sz="4800" dirty="0" smtClean="0"/>
              <a:t>研究</a:t>
            </a:r>
            <a:r>
              <a:rPr lang="en-US" altLang="zh-CN" sz="4800" dirty="0" smtClean="0"/>
              <a:t/>
            </a:r>
            <a:br>
              <a:rPr lang="en-US" altLang="zh-CN" sz="4800" dirty="0" smtClean="0"/>
            </a:br>
            <a:r>
              <a:rPr lang="zh-CN" altLang="en-US" sz="4800" dirty="0" smtClean="0"/>
              <a:t>进展报告</a:t>
            </a:r>
            <a:endParaRPr lang="zh-CN" altLang="en-US" sz="4800" dirty="0"/>
          </a:p>
        </p:txBody>
      </p:sp>
      <p:sp>
        <p:nvSpPr>
          <p:cNvPr id="3" name="副标题 2"/>
          <p:cNvSpPr>
            <a:spLocks noGrp="1"/>
          </p:cNvSpPr>
          <p:nvPr>
            <p:ph type="subTitle" idx="1"/>
          </p:nvPr>
        </p:nvSpPr>
        <p:spPr/>
        <p:txBody>
          <a:bodyPr>
            <a:normAutofit/>
          </a:bodyPr>
          <a:lstStyle/>
          <a:p>
            <a:r>
              <a:rPr lang="zh-CN" altLang="en-US" dirty="0"/>
              <a:t>报告</a:t>
            </a:r>
            <a:r>
              <a:rPr lang="zh-CN" altLang="en-US" dirty="0" smtClean="0"/>
              <a:t>人：李  锋</a:t>
            </a:r>
            <a:endParaRPr lang="en-US" altLang="zh-CN" dirty="0" smtClean="0"/>
          </a:p>
          <a:p>
            <a:r>
              <a:rPr lang="zh-CN" altLang="en-US" dirty="0"/>
              <a:t>核探测与</a:t>
            </a:r>
            <a:r>
              <a:rPr lang="zh-CN" altLang="en-US" dirty="0" smtClean="0"/>
              <a:t>核电子学国家重点实验室</a:t>
            </a:r>
            <a:endParaRPr lang="en-US" altLang="zh-CN" dirty="0" smtClean="0"/>
          </a:p>
          <a:p>
            <a:r>
              <a:rPr lang="en-US" altLang="zh-CN" dirty="0" smtClean="0"/>
              <a:t>2017-04-12</a:t>
            </a:r>
            <a:endParaRPr lang="zh-CN" altLang="en-US" dirty="0"/>
          </a:p>
        </p:txBody>
      </p:sp>
    </p:spTree>
    <p:extLst>
      <p:ext uri="{BB962C8B-B14F-4D97-AF65-F5344CB8AC3E}">
        <p14:creationId xmlns:p14="http://schemas.microsoft.com/office/powerpoint/2010/main" val="22641837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174905813"/>
              </p:ext>
            </p:extLst>
          </p:nvPr>
        </p:nvGraphicFramePr>
        <p:xfrm>
          <a:off x="609600" y="1628800"/>
          <a:ext cx="8011617" cy="5229201"/>
        </p:xfrm>
        <a:graphic>
          <a:graphicData uri="http://schemas.openxmlformats.org/drawingml/2006/table">
            <a:tbl>
              <a:tblPr firstRow="1" firstCol="1" bandRow="1">
                <a:tableStyleId>{5C22544A-7EE6-4342-B048-85BDC9FD1C3A}</a:tableStyleId>
              </a:tblPr>
              <a:tblGrid>
                <a:gridCol w="1241325"/>
                <a:gridCol w="1070788"/>
                <a:gridCol w="1206320"/>
                <a:gridCol w="1515979"/>
                <a:gridCol w="1189265"/>
                <a:gridCol w="1787940"/>
              </a:tblGrid>
              <a:tr h="284367">
                <a:tc>
                  <a:txBody>
                    <a:bodyPr/>
                    <a:lstStyle/>
                    <a:p>
                      <a:pPr algn="just">
                        <a:spcAft>
                          <a:spcPts val="0"/>
                        </a:spcAft>
                      </a:pPr>
                      <a:r>
                        <a:rPr lang="en-US" sz="1400" kern="100" dirty="0">
                          <a:effectLst/>
                        </a:rPr>
                        <a:t> </a:t>
                      </a:r>
                      <a:endParaRPr lang="zh-CN" sz="14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51435" marR="51435" marT="0" marB="0"/>
                </a:tc>
                <a:tc>
                  <a:txBody>
                    <a:bodyPr/>
                    <a:lstStyle/>
                    <a:p>
                      <a:pPr algn="ctr">
                        <a:spcAft>
                          <a:spcPts val="0"/>
                        </a:spcAft>
                      </a:pPr>
                      <a:r>
                        <a:rPr lang="en-US" sz="1400" kern="100" dirty="0">
                          <a:effectLst/>
                        </a:rPr>
                        <a:t>Wi-Fi</a:t>
                      </a:r>
                      <a:endParaRPr lang="zh-CN" sz="14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51435" marR="51435" marT="0" marB="0"/>
                </a:tc>
                <a:tc>
                  <a:txBody>
                    <a:bodyPr/>
                    <a:lstStyle/>
                    <a:p>
                      <a:pPr algn="ctr">
                        <a:spcAft>
                          <a:spcPts val="0"/>
                        </a:spcAft>
                      </a:pPr>
                      <a:r>
                        <a:rPr lang="en-US" sz="1400" kern="100" dirty="0">
                          <a:effectLst/>
                        </a:rPr>
                        <a:t>UWB</a:t>
                      </a:r>
                      <a:endParaRPr lang="zh-CN" sz="14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51435" marR="51435" marT="0" marB="0"/>
                </a:tc>
                <a:tc>
                  <a:txBody>
                    <a:bodyPr/>
                    <a:lstStyle/>
                    <a:p>
                      <a:pPr algn="ctr">
                        <a:spcAft>
                          <a:spcPts val="0"/>
                        </a:spcAft>
                      </a:pPr>
                      <a:r>
                        <a:rPr lang="en-US" sz="1400" kern="100" dirty="0" err="1">
                          <a:effectLst/>
                        </a:rPr>
                        <a:t>BlueTooth</a:t>
                      </a:r>
                      <a:endParaRPr lang="zh-CN" sz="14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51435" marR="51435" marT="0" marB="0"/>
                </a:tc>
                <a:tc>
                  <a:txBody>
                    <a:bodyPr/>
                    <a:lstStyle/>
                    <a:p>
                      <a:pPr algn="ctr">
                        <a:spcAft>
                          <a:spcPts val="0"/>
                        </a:spcAft>
                      </a:pPr>
                      <a:r>
                        <a:rPr lang="en-US" sz="1400" kern="100" dirty="0">
                          <a:effectLst/>
                        </a:rPr>
                        <a:t>IrDA</a:t>
                      </a:r>
                      <a:endParaRPr lang="zh-CN" sz="14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51435" marR="51435" marT="0" marB="0"/>
                </a:tc>
                <a:tc>
                  <a:txBody>
                    <a:bodyPr/>
                    <a:lstStyle/>
                    <a:p>
                      <a:pPr algn="ctr">
                        <a:spcAft>
                          <a:spcPts val="0"/>
                        </a:spcAft>
                      </a:pPr>
                      <a:r>
                        <a:rPr lang="en-US" sz="1400" kern="100" dirty="0" err="1">
                          <a:solidFill>
                            <a:srgbClr val="FFFF00"/>
                          </a:solidFill>
                          <a:effectLst/>
                        </a:rPr>
                        <a:t>ZigBee</a:t>
                      </a:r>
                      <a:endParaRPr lang="zh-CN" sz="1400" kern="100" dirty="0">
                        <a:solidFill>
                          <a:srgbClr val="FFFF00"/>
                        </a:solidFill>
                        <a:effectLst/>
                        <a:latin typeface="Calibri" panose="020F0502020204030204" pitchFamily="34" charset="0"/>
                        <a:ea typeface="宋体" panose="02010600030101010101" pitchFamily="2" charset="-122"/>
                        <a:cs typeface="Times New Roman" panose="02020603050405020304" pitchFamily="18" charset="0"/>
                      </a:endParaRPr>
                    </a:p>
                  </a:txBody>
                  <a:tcPr marL="51435" marR="51435" marT="0" marB="0"/>
                </a:tc>
              </a:tr>
              <a:tr h="1137468">
                <a:tc>
                  <a:txBody>
                    <a:bodyPr/>
                    <a:lstStyle/>
                    <a:p>
                      <a:pPr algn="ctr">
                        <a:spcAft>
                          <a:spcPts val="0"/>
                        </a:spcAft>
                      </a:pPr>
                      <a:r>
                        <a:rPr lang="zh-CN" sz="1400" kern="100" dirty="0">
                          <a:effectLst/>
                        </a:rPr>
                        <a:t>发射功率</a:t>
                      </a:r>
                      <a:endParaRPr lang="zh-CN" sz="14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51435" marR="51435" marT="0" marB="0"/>
                </a:tc>
                <a:tc>
                  <a:txBody>
                    <a:bodyPr/>
                    <a:lstStyle/>
                    <a:p>
                      <a:pPr algn="ctr">
                        <a:spcAft>
                          <a:spcPts val="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&lt;100mW</a:t>
                      </a:r>
                      <a:endParaRPr lang="zh-CN" sz="1400" kern="100" dirty="0">
                        <a:effectLst/>
                        <a:latin typeface="Tahoma" panose="020B0604030504040204" pitchFamily="34" charset="0"/>
                        <a:ea typeface="宋体" panose="02010600030101010101" pitchFamily="2" charset="-122"/>
                        <a:cs typeface="Tahoma" panose="020B0604030504040204" pitchFamily="34" charset="0"/>
                      </a:endParaRPr>
                    </a:p>
                  </a:txBody>
                  <a:tcPr marL="51435" marR="51435" marT="0" marB="0"/>
                </a:tc>
                <a:tc>
                  <a:txBody>
                    <a:bodyPr/>
                    <a:lstStyle/>
                    <a:p>
                      <a:pPr algn="ctr">
                        <a:spcAft>
                          <a:spcPts val="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&lt;1mW</a:t>
                      </a:r>
                      <a:endParaRPr lang="zh-CN" sz="1400" kern="100" dirty="0">
                        <a:effectLst/>
                        <a:latin typeface="Tahoma" panose="020B0604030504040204" pitchFamily="34" charset="0"/>
                        <a:ea typeface="宋体" panose="02010600030101010101" pitchFamily="2" charset="-122"/>
                        <a:cs typeface="Tahoma" panose="020B0604030504040204" pitchFamily="34" charset="0"/>
                      </a:endParaRPr>
                    </a:p>
                  </a:txBody>
                  <a:tcPr marL="51435" marR="51435" marT="0" marB="0"/>
                </a:tc>
                <a:tc>
                  <a:txBody>
                    <a:bodyPr/>
                    <a:lstStyle/>
                    <a:p>
                      <a:pPr algn="ctr">
                        <a:spcAft>
                          <a:spcPts val="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100mW(100m)</a:t>
                      </a:r>
                      <a:endParaRPr lang="zh-CN" sz="1400" kern="100" dirty="0">
                        <a:effectLst/>
                        <a:latin typeface="Tahoma" panose="020B0604030504040204" pitchFamily="34" charset="0"/>
                        <a:cs typeface="Tahoma" panose="020B0604030504040204" pitchFamily="34" charset="0"/>
                      </a:endParaRPr>
                    </a:p>
                    <a:p>
                      <a:pPr algn="ctr">
                        <a:spcAft>
                          <a:spcPts val="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2.5mW(25m)</a:t>
                      </a:r>
                      <a:endParaRPr lang="zh-CN" sz="1400" kern="100" dirty="0">
                        <a:effectLst/>
                        <a:latin typeface="Tahoma" panose="020B0604030504040204" pitchFamily="34" charset="0"/>
                        <a:cs typeface="Tahoma" panose="020B0604030504040204" pitchFamily="34" charset="0"/>
                      </a:endParaRPr>
                    </a:p>
                    <a:p>
                      <a:pPr algn="ctr">
                        <a:spcAft>
                          <a:spcPts val="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1mw(1m)</a:t>
                      </a:r>
                      <a:endParaRPr lang="zh-CN" sz="1400" kern="100" dirty="0">
                        <a:effectLst/>
                        <a:latin typeface="Tahoma" panose="020B0604030504040204" pitchFamily="34" charset="0"/>
                        <a:ea typeface="宋体" panose="02010600030101010101" pitchFamily="2" charset="-122"/>
                        <a:cs typeface="Tahoma" panose="020B0604030504040204" pitchFamily="34" charset="0"/>
                      </a:endParaRPr>
                    </a:p>
                  </a:txBody>
                  <a:tcPr marL="51435" marR="51435" marT="0" marB="0"/>
                </a:tc>
                <a:tc>
                  <a:txBody>
                    <a:bodyPr/>
                    <a:lstStyle/>
                    <a:p>
                      <a:pPr algn="ctr">
                        <a:spcAft>
                          <a:spcPts val="0"/>
                        </a:spcAft>
                      </a:pPr>
                      <a:r>
                        <a:rPr lang="en-US" sz="1400" kern="100">
                          <a:effectLst/>
                          <a:latin typeface="Tahoma" panose="020B0604030504040204" pitchFamily="34" charset="0"/>
                          <a:ea typeface="Tahoma" panose="020B0604030504040204" pitchFamily="34" charset="0"/>
                          <a:cs typeface="Tahoma" panose="020B0604030504040204" pitchFamily="34" charset="0"/>
                        </a:rPr>
                        <a:t>&lt;40mW</a:t>
                      </a:r>
                      <a:endParaRPr lang="zh-CN" sz="1400" kern="100">
                        <a:effectLst/>
                        <a:latin typeface="Tahoma" panose="020B0604030504040204" pitchFamily="34" charset="0"/>
                        <a:ea typeface="宋体" panose="02010600030101010101" pitchFamily="2" charset="-122"/>
                        <a:cs typeface="Tahoma" panose="020B0604030504040204" pitchFamily="34" charset="0"/>
                      </a:endParaRPr>
                    </a:p>
                  </a:txBody>
                  <a:tcPr marL="51435" marR="51435" marT="0" marB="0"/>
                </a:tc>
                <a:tc>
                  <a:txBody>
                    <a:bodyPr/>
                    <a:lstStyle/>
                    <a:p>
                      <a:pPr algn="ctr">
                        <a:spcAft>
                          <a:spcPts val="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75mW</a:t>
                      </a:r>
                      <a:endParaRPr lang="zh-CN" sz="1400" kern="100" dirty="0">
                        <a:effectLst/>
                        <a:latin typeface="Tahoma" panose="020B0604030504040204" pitchFamily="34" charset="0"/>
                        <a:cs typeface="Tahoma" panose="020B0604030504040204" pitchFamily="34" charset="0"/>
                      </a:endParaRPr>
                    </a:p>
                    <a:p>
                      <a:pPr algn="ctr">
                        <a:spcAft>
                          <a:spcPts val="0"/>
                        </a:spcAft>
                      </a:pPr>
                      <a:r>
                        <a:rPr lang="zh-CN" sz="1400" kern="100" dirty="0">
                          <a:effectLst/>
                          <a:latin typeface="Tahoma" panose="020B0604030504040204" pitchFamily="34" charset="0"/>
                          <a:cs typeface="Tahoma" panose="020B0604030504040204" pitchFamily="34" charset="0"/>
                        </a:rPr>
                        <a:t>休眠模式</a:t>
                      </a:r>
                      <a:r>
                        <a:rPr lang="en-US" sz="1400" kern="100" dirty="0">
                          <a:effectLst/>
                          <a:latin typeface="Tahoma" panose="020B0604030504040204" pitchFamily="34" charset="0"/>
                          <a:ea typeface="Tahoma" panose="020B0604030504040204" pitchFamily="34" charset="0"/>
                          <a:cs typeface="Tahoma" panose="020B0604030504040204" pitchFamily="34" charset="0"/>
                        </a:rPr>
                        <a:t>3uW</a:t>
                      </a:r>
                      <a:endParaRPr lang="zh-CN" sz="1400" kern="100" dirty="0">
                        <a:effectLst/>
                        <a:latin typeface="Tahoma" panose="020B0604030504040204" pitchFamily="34" charset="0"/>
                        <a:ea typeface="宋体" panose="02010600030101010101" pitchFamily="2" charset="-122"/>
                        <a:cs typeface="Tahoma" panose="020B0604030504040204" pitchFamily="34" charset="0"/>
                      </a:endParaRPr>
                    </a:p>
                  </a:txBody>
                  <a:tcPr marL="51435" marR="51435" marT="0" marB="0"/>
                </a:tc>
              </a:tr>
              <a:tr h="568736">
                <a:tc>
                  <a:txBody>
                    <a:bodyPr/>
                    <a:lstStyle/>
                    <a:p>
                      <a:pPr algn="ctr">
                        <a:spcAft>
                          <a:spcPts val="0"/>
                        </a:spcAft>
                      </a:pPr>
                      <a:r>
                        <a:rPr lang="zh-CN" sz="1400" kern="100">
                          <a:effectLst/>
                        </a:rPr>
                        <a:t>最大网络节点数目</a:t>
                      </a:r>
                      <a:endParaRPr lang="zh-CN" sz="1400" kern="100">
                        <a:effectLst/>
                        <a:latin typeface="Calibri" panose="020F0502020204030204" pitchFamily="34" charset="0"/>
                        <a:ea typeface="宋体" panose="02010600030101010101" pitchFamily="2" charset="-122"/>
                        <a:cs typeface="Times New Roman" panose="02020603050405020304" pitchFamily="18" charset="0"/>
                      </a:endParaRPr>
                    </a:p>
                  </a:txBody>
                  <a:tcPr marL="51435" marR="51435" marT="0" marB="0"/>
                </a:tc>
                <a:tc>
                  <a:txBody>
                    <a:bodyPr/>
                    <a:lstStyle/>
                    <a:p>
                      <a:pPr algn="ctr">
                        <a:spcAft>
                          <a:spcPts val="0"/>
                        </a:spcAft>
                      </a:pPr>
                      <a:r>
                        <a:rPr lang="en-US" sz="1400" kern="100">
                          <a:effectLst/>
                          <a:latin typeface="Tahoma" panose="020B0604030504040204" pitchFamily="34" charset="0"/>
                          <a:ea typeface="Tahoma" panose="020B0604030504040204" pitchFamily="34" charset="0"/>
                          <a:cs typeface="Tahoma" panose="020B0604030504040204" pitchFamily="34" charset="0"/>
                        </a:rPr>
                        <a:t>30</a:t>
                      </a:r>
                      <a:endParaRPr lang="zh-CN" sz="1400" kern="100">
                        <a:effectLst/>
                        <a:latin typeface="Tahoma" panose="020B0604030504040204" pitchFamily="34" charset="0"/>
                        <a:ea typeface="宋体" panose="02010600030101010101" pitchFamily="2" charset="-122"/>
                        <a:cs typeface="Tahoma" panose="020B0604030504040204" pitchFamily="34" charset="0"/>
                      </a:endParaRPr>
                    </a:p>
                  </a:txBody>
                  <a:tcPr marL="51435" marR="51435" marT="0" marB="0"/>
                </a:tc>
                <a:tc>
                  <a:txBody>
                    <a:bodyPr/>
                    <a:lstStyle/>
                    <a:p>
                      <a:pPr algn="ctr">
                        <a:spcAft>
                          <a:spcPts val="0"/>
                        </a:spcAft>
                      </a:pPr>
                      <a:r>
                        <a:rPr lang="zh-CN" sz="1400" kern="100">
                          <a:effectLst/>
                          <a:latin typeface="Tahoma" panose="020B0604030504040204" pitchFamily="34" charset="0"/>
                          <a:cs typeface="Tahoma" panose="020B0604030504040204" pitchFamily="34" charset="0"/>
                        </a:rPr>
                        <a:t>——</a:t>
                      </a:r>
                      <a:endParaRPr lang="zh-CN" sz="1400" kern="100">
                        <a:effectLst/>
                        <a:latin typeface="Tahoma" panose="020B0604030504040204" pitchFamily="34" charset="0"/>
                        <a:ea typeface="宋体" panose="02010600030101010101" pitchFamily="2" charset="-122"/>
                        <a:cs typeface="Tahoma" panose="020B0604030504040204" pitchFamily="34" charset="0"/>
                      </a:endParaRPr>
                    </a:p>
                  </a:txBody>
                  <a:tcPr marL="51435" marR="51435" marT="0" marB="0"/>
                </a:tc>
                <a:tc>
                  <a:txBody>
                    <a:bodyPr/>
                    <a:lstStyle/>
                    <a:p>
                      <a:pPr algn="ctr">
                        <a:spcAft>
                          <a:spcPts val="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7</a:t>
                      </a:r>
                      <a:endParaRPr lang="zh-CN" sz="1400" kern="100" dirty="0">
                        <a:effectLst/>
                        <a:latin typeface="Tahoma" panose="020B0604030504040204" pitchFamily="34" charset="0"/>
                        <a:ea typeface="宋体" panose="02010600030101010101" pitchFamily="2" charset="-122"/>
                        <a:cs typeface="Tahoma" panose="020B0604030504040204" pitchFamily="34" charset="0"/>
                      </a:endParaRPr>
                    </a:p>
                  </a:txBody>
                  <a:tcPr marL="51435" marR="51435" marT="0" marB="0"/>
                </a:tc>
                <a:tc>
                  <a:txBody>
                    <a:bodyPr/>
                    <a:lstStyle/>
                    <a:p>
                      <a:pPr algn="ctr">
                        <a:spcAft>
                          <a:spcPts val="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2</a:t>
                      </a:r>
                      <a:endParaRPr lang="zh-CN" sz="1400" kern="100" dirty="0">
                        <a:effectLst/>
                        <a:latin typeface="Tahoma" panose="020B0604030504040204" pitchFamily="34" charset="0"/>
                        <a:ea typeface="宋体" panose="02010600030101010101" pitchFamily="2" charset="-122"/>
                        <a:cs typeface="Tahoma" panose="020B0604030504040204" pitchFamily="34" charset="0"/>
                      </a:endParaRPr>
                    </a:p>
                  </a:txBody>
                  <a:tcPr marL="51435" marR="51435" marT="0" marB="0"/>
                </a:tc>
                <a:tc>
                  <a:txBody>
                    <a:bodyPr/>
                    <a:lstStyle/>
                    <a:p>
                      <a:pPr algn="ctr">
                        <a:spcAft>
                          <a:spcPts val="0"/>
                        </a:spcAft>
                      </a:pPr>
                      <a:r>
                        <a:rPr lang="en-US" sz="1400" kern="100">
                          <a:effectLst/>
                          <a:latin typeface="Tahoma" panose="020B0604030504040204" pitchFamily="34" charset="0"/>
                          <a:ea typeface="Tahoma" panose="020B0604030504040204" pitchFamily="34" charset="0"/>
                          <a:cs typeface="Tahoma" panose="020B0604030504040204" pitchFamily="34" charset="0"/>
                        </a:rPr>
                        <a:t>65535</a:t>
                      </a:r>
                      <a:endParaRPr lang="zh-CN" sz="1400" kern="100">
                        <a:effectLst/>
                        <a:latin typeface="Tahoma" panose="020B0604030504040204" pitchFamily="34" charset="0"/>
                        <a:ea typeface="宋体" panose="02010600030101010101" pitchFamily="2" charset="-122"/>
                        <a:cs typeface="Tahoma" panose="020B0604030504040204" pitchFamily="34" charset="0"/>
                      </a:endParaRPr>
                    </a:p>
                  </a:txBody>
                  <a:tcPr marL="51435" marR="51435" marT="0" marB="0"/>
                </a:tc>
              </a:tr>
              <a:tr h="568736">
                <a:tc>
                  <a:txBody>
                    <a:bodyPr/>
                    <a:lstStyle/>
                    <a:p>
                      <a:pPr algn="ctr">
                        <a:spcAft>
                          <a:spcPts val="0"/>
                        </a:spcAft>
                      </a:pPr>
                      <a:r>
                        <a:rPr lang="zh-CN" sz="1400" kern="100">
                          <a:effectLst/>
                        </a:rPr>
                        <a:t>传输范围</a:t>
                      </a:r>
                      <a:endParaRPr lang="zh-CN" sz="1400" kern="100">
                        <a:effectLst/>
                        <a:latin typeface="Calibri" panose="020F0502020204030204" pitchFamily="34" charset="0"/>
                        <a:ea typeface="宋体" panose="02010600030101010101" pitchFamily="2" charset="-122"/>
                        <a:cs typeface="Times New Roman" panose="02020603050405020304" pitchFamily="18" charset="0"/>
                      </a:endParaRPr>
                    </a:p>
                  </a:txBody>
                  <a:tcPr marL="51435" marR="51435" marT="0" marB="0"/>
                </a:tc>
                <a:tc>
                  <a:txBody>
                    <a:bodyPr/>
                    <a:lstStyle/>
                    <a:p>
                      <a:pPr algn="ctr">
                        <a:spcAft>
                          <a:spcPts val="0"/>
                        </a:spcAft>
                      </a:pPr>
                      <a:r>
                        <a:rPr lang="en-US" sz="1400" kern="100">
                          <a:effectLst/>
                          <a:latin typeface="Tahoma" panose="020B0604030504040204" pitchFamily="34" charset="0"/>
                          <a:ea typeface="Tahoma" panose="020B0604030504040204" pitchFamily="34" charset="0"/>
                          <a:cs typeface="Tahoma" panose="020B0604030504040204" pitchFamily="34" charset="0"/>
                        </a:rPr>
                        <a:t>10</a:t>
                      </a:r>
                      <a:r>
                        <a:rPr lang="zh-CN" sz="1400" kern="100">
                          <a:effectLst/>
                          <a:latin typeface="Tahoma" panose="020B0604030504040204" pitchFamily="34" charset="0"/>
                          <a:cs typeface="Tahoma" panose="020B0604030504040204" pitchFamily="34" charset="0"/>
                        </a:rPr>
                        <a:t>—</a:t>
                      </a:r>
                      <a:r>
                        <a:rPr lang="en-US" sz="1400" kern="100">
                          <a:effectLst/>
                          <a:latin typeface="Tahoma" panose="020B0604030504040204" pitchFamily="34" charset="0"/>
                          <a:ea typeface="Tahoma" panose="020B0604030504040204" pitchFamily="34" charset="0"/>
                          <a:cs typeface="Tahoma" panose="020B0604030504040204" pitchFamily="34" charset="0"/>
                        </a:rPr>
                        <a:t>300m</a:t>
                      </a:r>
                      <a:endParaRPr lang="zh-CN" sz="1400" kern="100">
                        <a:effectLst/>
                        <a:latin typeface="Tahoma" panose="020B0604030504040204" pitchFamily="34" charset="0"/>
                        <a:ea typeface="宋体" panose="02010600030101010101" pitchFamily="2" charset="-122"/>
                        <a:cs typeface="Tahoma" panose="020B0604030504040204" pitchFamily="34" charset="0"/>
                      </a:endParaRPr>
                    </a:p>
                  </a:txBody>
                  <a:tcPr marL="51435" marR="51435" marT="0" marB="0"/>
                </a:tc>
                <a:tc>
                  <a:txBody>
                    <a:bodyPr/>
                    <a:lstStyle/>
                    <a:p>
                      <a:pPr algn="ctr">
                        <a:spcAft>
                          <a:spcPts val="0"/>
                        </a:spcAft>
                      </a:pPr>
                      <a:r>
                        <a:rPr lang="en-US" sz="1400" kern="100">
                          <a:effectLst/>
                          <a:latin typeface="Tahoma" panose="020B0604030504040204" pitchFamily="34" charset="0"/>
                          <a:ea typeface="Tahoma" panose="020B0604030504040204" pitchFamily="34" charset="0"/>
                          <a:cs typeface="Tahoma" panose="020B0604030504040204" pitchFamily="34" charset="0"/>
                        </a:rPr>
                        <a:t>&lt;10m</a:t>
                      </a:r>
                      <a:endParaRPr lang="zh-CN" sz="1400" kern="100">
                        <a:effectLst/>
                        <a:latin typeface="Tahoma" panose="020B0604030504040204" pitchFamily="34" charset="0"/>
                        <a:ea typeface="宋体" panose="02010600030101010101" pitchFamily="2" charset="-122"/>
                        <a:cs typeface="Tahoma" panose="020B0604030504040204" pitchFamily="34" charset="0"/>
                      </a:endParaRPr>
                    </a:p>
                  </a:txBody>
                  <a:tcPr marL="51435" marR="51435" marT="0" marB="0"/>
                </a:tc>
                <a:tc>
                  <a:txBody>
                    <a:bodyPr/>
                    <a:lstStyle/>
                    <a:p>
                      <a:pPr algn="ctr">
                        <a:spcAft>
                          <a:spcPts val="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1-100m</a:t>
                      </a:r>
                      <a:endParaRPr lang="zh-CN" sz="1400" kern="100" dirty="0">
                        <a:effectLst/>
                        <a:latin typeface="Tahoma" panose="020B0604030504040204" pitchFamily="34" charset="0"/>
                        <a:ea typeface="宋体" panose="02010600030101010101" pitchFamily="2" charset="-122"/>
                        <a:cs typeface="Tahoma" panose="020B0604030504040204" pitchFamily="34" charset="0"/>
                      </a:endParaRPr>
                    </a:p>
                  </a:txBody>
                  <a:tcPr marL="51435" marR="51435" marT="0" marB="0"/>
                </a:tc>
                <a:tc>
                  <a:txBody>
                    <a:bodyPr/>
                    <a:lstStyle/>
                    <a:p>
                      <a:pPr algn="ctr">
                        <a:spcAft>
                          <a:spcPts val="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1m</a:t>
                      </a:r>
                      <a:endParaRPr lang="zh-CN" sz="1400" kern="100" dirty="0">
                        <a:effectLst/>
                        <a:latin typeface="Tahoma" panose="020B0604030504040204" pitchFamily="34" charset="0"/>
                        <a:ea typeface="宋体" panose="02010600030101010101" pitchFamily="2" charset="-122"/>
                        <a:cs typeface="Tahoma" panose="020B0604030504040204" pitchFamily="34" charset="0"/>
                      </a:endParaRPr>
                    </a:p>
                  </a:txBody>
                  <a:tcPr marL="51435" marR="51435" marT="0" marB="0"/>
                </a:tc>
                <a:tc>
                  <a:txBody>
                    <a:bodyPr/>
                    <a:lstStyle/>
                    <a:p>
                      <a:pPr algn="ctr">
                        <a:spcAft>
                          <a:spcPts val="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&lt;100m</a:t>
                      </a:r>
                      <a:endParaRPr lang="zh-CN" sz="1400" kern="100" dirty="0">
                        <a:effectLst/>
                        <a:latin typeface="Tahoma" panose="020B0604030504040204" pitchFamily="34" charset="0"/>
                        <a:ea typeface="宋体" panose="02010600030101010101" pitchFamily="2" charset="-122"/>
                        <a:cs typeface="Tahoma" panose="020B0604030504040204" pitchFamily="34" charset="0"/>
                      </a:endParaRPr>
                    </a:p>
                  </a:txBody>
                  <a:tcPr marL="51435" marR="51435" marT="0" marB="0"/>
                </a:tc>
              </a:tr>
              <a:tr h="853101">
                <a:tc>
                  <a:txBody>
                    <a:bodyPr/>
                    <a:lstStyle/>
                    <a:p>
                      <a:pPr algn="ctr">
                        <a:spcAft>
                          <a:spcPts val="0"/>
                        </a:spcAft>
                      </a:pPr>
                      <a:r>
                        <a:rPr lang="zh-CN" sz="1400" kern="100">
                          <a:effectLst/>
                        </a:rPr>
                        <a:t>传输速率</a:t>
                      </a:r>
                      <a:endParaRPr lang="zh-CN" sz="1400" kern="100">
                        <a:effectLst/>
                        <a:latin typeface="Calibri" panose="020F0502020204030204" pitchFamily="34" charset="0"/>
                        <a:ea typeface="宋体" panose="02010600030101010101" pitchFamily="2" charset="-122"/>
                        <a:cs typeface="Times New Roman" panose="02020603050405020304" pitchFamily="18" charset="0"/>
                      </a:endParaRPr>
                    </a:p>
                  </a:txBody>
                  <a:tcPr marL="51435" marR="51435" marT="0" marB="0"/>
                </a:tc>
                <a:tc>
                  <a:txBody>
                    <a:bodyPr/>
                    <a:lstStyle/>
                    <a:p>
                      <a:pPr algn="ctr">
                        <a:spcAft>
                          <a:spcPts val="0"/>
                        </a:spcAft>
                      </a:pPr>
                      <a:r>
                        <a:rPr lang="en-US" sz="1400" kern="100">
                          <a:effectLst/>
                          <a:latin typeface="Tahoma" panose="020B0604030504040204" pitchFamily="34" charset="0"/>
                          <a:ea typeface="Tahoma" panose="020B0604030504040204" pitchFamily="34" charset="0"/>
                          <a:cs typeface="Tahoma" panose="020B0604030504040204" pitchFamily="34" charset="0"/>
                        </a:rPr>
                        <a:t>10Mbps</a:t>
                      </a:r>
                      <a:endParaRPr lang="zh-CN" sz="1400" kern="100">
                        <a:effectLst/>
                        <a:latin typeface="Tahoma" panose="020B0604030504040204" pitchFamily="34" charset="0"/>
                        <a:ea typeface="宋体" panose="02010600030101010101" pitchFamily="2" charset="-122"/>
                        <a:cs typeface="Tahoma" panose="020B0604030504040204" pitchFamily="34" charset="0"/>
                      </a:endParaRPr>
                    </a:p>
                  </a:txBody>
                  <a:tcPr marL="51435" marR="51435" marT="0" marB="0"/>
                </a:tc>
                <a:tc>
                  <a:txBody>
                    <a:bodyPr/>
                    <a:lstStyle/>
                    <a:p>
                      <a:pPr algn="ctr">
                        <a:spcAft>
                          <a:spcPts val="0"/>
                        </a:spcAft>
                      </a:pPr>
                      <a:r>
                        <a:rPr lang="zh-CN" sz="1400" kern="100" dirty="0">
                          <a:effectLst/>
                          <a:latin typeface="Tahoma" panose="020B0604030504040204" pitchFamily="34" charset="0"/>
                          <a:cs typeface="Tahoma" panose="020B0604030504040204" pitchFamily="34" charset="0"/>
                        </a:rPr>
                        <a:t>可</a:t>
                      </a:r>
                      <a:r>
                        <a:rPr lang="zh-CN" sz="1400" kern="100" dirty="0" smtClean="0">
                          <a:effectLst/>
                          <a:latin typeface="Tahoma" panose="020B0604030504040204" pitchFamily="34" charset="0"/>
                          <a:cs typeface="Tahoma" panose="020B0604030504040204" pitchFamily="34" charset="0"/>
                        </a:rPr>
                        <a:t>达</a:t>
                      </a:r>
                      <a:endParaRPr lang="en-US" altLang="zh-CN" sz="1400" kern="100" dirty="0" smtClean="0">
                        <a:effectLst/>
                        <a:latin typeface="Tahoma" panose="020B0604030504040204" pitchFamily="34" charset="0"/>
                        <a:ea typeface="Tahoma" panose="020B0604030504040204" pitchFamily="34" charset="0"/>
                        <a:cs typeface="Tahoma" panose="020B0604030504040204" pitchFamily="34" charset="0"/>
                      </a:endParaRPr>
                    </a:p>
                    <a:p>
                      <a:pPr algn="ctr">
                        <a:spcAft>
                          <a:spcPts val="0"/>
                        </a:spcAft>
                      </a:pPr>
                      <a:r>
                        <a:rPr lang="en-US" sz="1400" kern="100" dirty="0" smtClean="0">
                          <a:effectLst/>
                          <a:latin typeface="Tahoma" panose="020B0604030504040204" pitchFamily="34" charset="0"/>
                          <a:ea typeface="Tahoma" panose="020B0604030504040204" pitchFamily="34" charset="0"/>
                          <a:cs typeface="Tahoma" panose="020B0604030504040204" pitchFamily="34" charset="0"/>
                        </a:rPr>
                        <a:t>500Mbps</a:t>
                      </a:r>
                      <a:endParaRPr lang="zh-CN" sz="1400" kern="100" dirty="0">
                        <a:effectLst/>
                        <a:latin typeface="Tahoma" panose="020B0604030504040204" pitchFamily="34" charset="0"/>
                        <a:ea typeface="宋体" panose="02010600030101010101" pitchFamily="2" charset="-122"/>
                        <a:cs typeface="Tahoma" panose="020B0604030504040204" pitchFamily="34" charset="0"/>
                      </a:endParaRPr>
                    </a:p>
                  </a:txBody>
                  <a:tcPr marL="51435" marR="51435" marT="0" marB="0"/>
                </a:tc>
                <a:tc>
                  <a:txBody>
                    <a:bodyPr/>
                    <a:lstStyle/>
                    <a:p>
                      <a:pPr algn="ctr">
                        <a:spcAft>
                          <a:spcPts val="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1-24Mbps</a:t>
                      </a:r>
                      <a:endParaRPr lang="zh-CN" sz="1400" kern="100" dirty="0">
                        <a:effectLst/>
                        <a:latin typeface="Tahoma" panose="020B0604030504040204" pitchFamily="34" charset="0"/>
                        <a:ea typeface="宋体" panose="02010600030101010101" pitchFamily="2" charset="-122"/>
                        <a:cs typeface="Tahoma" panose="020B0604030504040204" pitchFamily="34" charset="0"/>
                      </a:endParaRPr>
                    </a:p>
                  </a:txBody>
                  <a:tcPr marL="51435" marR="51435" marT="0" marB="0"/>
                </a:tc>
                <a:tc>
                  <a:txBody>
                    <a:bodyPr/>
                    <a:lstStyle/>
                    <a:p>
                      <a:pPr algn="ctr">
                        <a:spcAft>
                          <a:spcPts val="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16Mbps</a:t>
                      </a:r>
                      <a:endParaRPr lang="zh-CN" sz="1400" kern="100" dirty="0">
                        <a:effectLst/>
                        <a:latin typeface="Tahoma" panose="020B0604030504040204" pitchFamily="34" charset="0"/>
                        <a:ea typeface="宋体" panose="02010600030101010101" pitchFamily="2" charset="-122"/>
                        <a:cs typeface="Tahoma" panose="020B0604030504040204" pitchFamily="34" charset="0"/>
                      </a:endParaRPr>
                    </a:p>
                  </a:txBody>
                  <a:tcPr marL="51435" marR="51435" marT="0" marB="0"/>
                </a:tc>
                <a:tc>
                  <a:txBody>
                    <a:bodyPr/>
                    <a:lstStyle/>
                    <a:p>
                      <a:pPr algn="ctr">
                        <a:spcAft>
                          <a:spcPts val="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20kbps(868MHz)</a:t>
                      </a:r>
                      <a:endParaRPr lang="zh-CN" sz="1400" kern="100" dirty="0">
                        <a:effectLst/>
                        <a:latin typeface="Tahoma" panose="020B0604030504040204" pitchFamily="34" charset="0"/>
                        <a:cs typeface="Tahoma" panose="020B0604030504040204" pitchFamily="34" charset="0"/>
                      </a:endParaRPr>
                    </a:p>
                    <a:p>
                      <a:pPr algn="ctr">
                        <a:spcAft>
                          <a:spcPts val="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40kbps(915MHz)</a:t>
                      </a:r>
                      <a:endParaRPr lang="zh-CN" sz="1400" kern="100" dirty="0">
                        <a:effectLst/>
                        <a:latin typeface="Tahoma" panose="020B0604030504040204" pitchFamily="34" charset="0"/>
                        <a:cs typeface="Tahoma" panose="020B0604030504040204" pitchFamily="34" charset="0"/>
                      </a:endParaRPr>
                    </a:p>
                    <a:p>
                      <a:pPr algn="ctr">
                        <a:spcAft>
                          <a:spcPts val="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250kbps(2.4GHz)</a:t>
                      </a:r>
                      <a:endParaRPr lang="zh-CN" sz="1400" kern="100" dirty="0">
                        <a:effectLst/>
                        <a:latin typeface="Tahoma" panose="020B0604030504040204" pitchFamily="34" charset="0"/>
                        <a:ea typeface="宋体" panose="02010600030101010101" pitchFamily="2" charset="-122"/>
                        <a:cs typeface="Tahoma" panose="020B0604030504040204" pitchFamily="34" charset="0"/>
                      </a:endParaRPr>
                    </a:p>
                  </a:txBody>
                  <a:tcPr marL="51435" marR="51435" marT="0" marB="0"/>
                </a:tc>
              </a:tr>
              <a:tr h="568736">
                <a:tc>
                  <a:txBody>
                    <a:bodyPr/>
                    <a:lstStyle/>
                    <a:p>
                      <a:pPr algn="ctr">
                        <a:spcAft>
                          <a:spcPts val="0"/>
                        </a:spcAft>
                      </a:pPr>
                      <a:r>
                        <a:rPr lang="zh-CN" sz="1400" kern="100">
                          <a:effectLst/>
                        </a:rPr>
                        <a:t>工作频率</a:t>
                      </a:r>
                      <a:endParaRPr lang="zh-CN" sz="1400" kern="100">
                        <a:effectLst/>
                        <a:latin typeface="Calibri" panose="020F0502020204030204" pitchFamily="34" charset="0"/>
                        <a:ea typeface="宋体" panose="02010600030101010101" pitchFamily="2" charset="-122"/>
                        <a:cs typeface="Times New Roman" panose="02020603050405020304" pitchFamily="18" charset="0"/>
                      </a:endParaRPr>
                    </a:p>
                  </a:txBody>
                  <a:tcPr marL="51435" marR="51435" marT="0" marB="0"/>
                </a:tc>
                <a:tc>
                  <a:txBody>
                    <a:bodyPr/>
                    <a:lstStyle/>
                    <a:p>
                      <a:pPr algn="ctr">
                        <a:spcAft>
                          <a:spcPts val="0"/>
                        </a:spcAft>
                      </a:pPr>
                      <a:r>
                        <a:rPr lang="en-US" sz="1400" kern="100">
                          <a:effectLst/>
                          <a:latin typeface="Tahoma" panose="020B0604030504040204" pitchFamily="34" charset="0"/>
                          <a:ea typeface="Tahoma" panose="020B0604030504040204" pitchFamily="34" charset="0"/>
                          <a:cs typeface="Tahoma" panose="020B0604030504040204" pitchFamily="34" charset="0"/>
                        </a:rPr>
                        <a:t>2.4GHz</a:t>
                      </a:r>
                      <a:endParaRPr lang="zh-CN" sz="1400" kern="100">
                        <a:effectLst/>
                        <a:latin typeface="Tahoma" panose="020B0604030504040204" pitchFamily="34" charset="0"/>
                        <a:ea typeface="宋体" panose="02010600030101010101" pitchFamily="2" charset="-122"/>
                        <a:cs typeface="Tahoma" panose="020B0604030504040204" pitchFamily="34" charset="0"/>
                      </a:endParaRPr>
                    </a:p>
                  </a:txBody>
                  <a:tcPr marL="51435" marR="51435" marT="0" marB="0"/>
                </a:tc>
                <a:tc>
                  <a:txBody>
                    <a:bodyPr/>
                    <a:lstStyle/>
                    <a:p>
                      <a:pPr algn="ctr">
                        <a:spcAft>
                          <a:spcPts val="0"/>
                        </a:spcAft>
                      </a:pPr>
                      <a:r>
                        <a:rPr lang="en-US" sz="1400" kern="100">
                          <a:effectLst/>
                          <a:latin typeface="Tahoma" panose="020B0604030504040204" pitchFamily="34" charset="0"/>
                          <a:ea typeface="Tahoma" panose="020B0604030504040204" pitchFamily="34" charset="0"/>
                          <a:cs typeface="Tahoma" panose="020B0604030504040204" pitchFamily="34" charset="0"/>
                        </a:rPr>
                        <a:t>3.1-10.6GHz</a:t>
                      </a:r>
                      <a:endParaRPr lang="zh-CN" sz="1400" kern="100">
                        <a:effectLst/>
                        <a:latin typeface="Tahoma" panose="020B0604030504040204" pitchFamily="34" charset="0"/>
                        <a:ea typeface="宋体" panose="02010600030101010101" pitchFamily="2" charset="-122"/>
                        <a:cs typeface="Tahoma" panose="020B0604030504040204" pitchFamily="34" charset="0"/>
                      </a:endParaRPr>
                    </a:p>
                  </a:txBody>
                  <a:tcPr marL="51435" marR="51435" marT="0" marB="0"/>
                </a:tc>
                <a:tc>
                  <a:txBody>
                    <a:bodyPr/>
                    <a:lstStyle/>
                    <a:p>
                      <a:pPr algn="ctr">
                        <a:spcAft>
                          <a:spcPts val="0"/>
                        </a:spcAft>
                      </a:pPr>
                      <a:r>
                        <a:rPr lang="en-US" sz="1400" kern="100">
                          <a:effectLst/>
                          <a:latin typeface="Tahoma" panose="020B0604030504040204" pitchFamily="34" charset="0"/>
                          <a:ea typeface="Tahoma" panose="020B0604030504040204" pitchFamily="34" charset="0"/>
                          <a:cs typeface="Tahoma" panose="020B0604030504040204" pitchFamily="34" charset="0"/>
                        </a:rPr>
                        <a:t>2.4GHz</a:t>
                      </a:r>
                      <a:endParaRPr lang="zh-CN" sz="1400" kern="100">
                        <a:effectLst/>
                        <a:latin typeface="Tahoma" panose="020B0604030504040204" pitchFamily="34" charset="0"/>
                        <a:ea typeface="宋体" panose="02010600030101010101" pitchFamily="2" charset="-122"/>
                        <a:cs typeface="Tahoma" panose="020B0604030504040204" pitchFamily="34" charset="0"/>
                      </a:endParaRPr>
                    </a:p>
                  </a:txBody>
                  <a:tcPr marL="51435" marR="51435" marT="0" marB="0"/>
                </a:tc>
                <a:tc>
                  <a:txBody>
                    <a:bodyPr/>
                    <a:lstStyle/>
                    <a:p>
                      <a:pPr algn="ctr">
                        <a:spcAft>
                          <a:spcPts val="0"/>
                        </a:spcAft>
                      </a:pPr>
                      <a:r>
                        <a:rPr lang="zh-CN" sz="1400" kern="100">
                          <a:effectLst/>
                          <a:latin typeface="Tahoma" panose="020B0604030504040204" pitchFamily="34" charset="0"/>
                          <a:cs typeface="Tahoma" panose="020B0604030504040204" pitchFamily="34" charset="0"/>
                        </a:rPr>
                        <a:t>——</a:t>
                      </a:r>
                      <a:endParaRPr lang="zh-CN" sz="1400" kern="100">
                        <a:effectLst/>
                        <a:latin typeface="Tahoma" panose="020B0604030504040204" pitchFamily="34" charset="0"/>
                        <a:ea typeface="宋体" panose="02010600030101010101" pitchFamily="2" charset="-122"/>
                        <a:cs typeface="Tahoma" panose="020B0604030504040204" pitchFamily="34" charset="0"/>
                      </a:endParaRPr>
                    </a:p>
                  </a:txBody>
                  <a:tcPr marL="51435" marR="51435" marT="0" marB="0"/>
                </a:tc>
                <a:tc>
                  <a:txBody>
                    <a:bodyPr/>
                    <a:lstStyle/>
                    <a:p>
                      <a:pPr algn="ctr">
                        <a:spcAft>
                          <a:spcPts val="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868MHz</a:t>
                      </a:r>
                      <a:r>
                        <a:rPr lang="zh-CN" sz="1400" kern="100" dirty="0">
                          <a:effectLst/>
                          <a:latin typeface="Tahoma" panose="020B0604030504040204" pitchFamily="34" charset="0"/>
                          <a:cs typeface="Tahoma" panose="020B0604030504040204" pitchFamily="34" charset="0"/>
                        </a:rPr>
                        <a:t>、</a:t>
                      </a:r>
                      <a:r>
                        <a:rPr lang="en-US" sz="1400" kern="100" dirty="0">
                          <a:effectLst/>
                          <a:latin typeface="Tahoma" panose="020B0604030504040204" pitchFamily="34" charset="0"/>
                          <a:ea typeface="Tahoma" panose="020B0604030504040204" pitchFamily="34" charset="0"/>
                          <a:cs typeface="Tahoma" panose="020B0604030504040204" pitchFamily="34" charset="0"/>
                        </a:rPr>
                        <a:t>915MHz</a:t>
                      </a:r>
                      <a:r>
                        <a:rPr lang="zh-CN" sz="1400" kern="100" dirty="0">
                          <a:effectLst/>
                          <a:latin typeface="Tahoma" panose="020B0604030504040204" pitchFamily="34" charset="0"/>
                          <a:cs typeface="Tahoma" panose="020B0604030504040204" pitchFamily="34" charset="0"/>
                        </a:rPr>
                        <a:t>、</a:t>
                      </a:r>
                      <a:r>
                        <a:rPr lang="en-US" sz="1400" kern="100" dirty="0">
                          <a:effectLst/>
                          <a:latin typeface="Tahoma" panose="020B0604030504040204" pitchFamily="34" charset="0"/>
                          <a:ea typeface="Tahoma" panose="020B0604030504040204" pitchFamily="34" charset="0"/>
                          <a:cs typeface="Tahoma" panose="020B0604030504040204" pitchFamily="34" charset="0"/>
                        </a:rPr>
                        <a:t>2.4GHz</a:t>
                      </a:r>
                      <a:endParaRPr lang="zh-CN" sz="1400" kern="100" dirty="0">
                        <a:effectLst/>
                        <a:latin typeface="Tahoma" panose="020B0604030504040204" pitchFamily="34" charset="0"/>
                        <a:ea typeface="宋体" panose="02010600030101010101" pitchFamily="2" charset="-122"/>
                        <a:cs typeface="Tahoma" panose="020B0604030504040204" pitchFamily="34" charset="0"/>
                      </a:endParaRPr>
                    </a:p>
                  </a:txBody>
                  <a:tcPr marL="51435" marR="51435" marT="0" marB="0"/>
                </a:tc>
              </a:tr>
              <a:tr h="1248057">
                <a:tc>
                  <a:txBody>
                    <a:bodyPr/>
                    <a:lstStyle/>
                    <a:p>
                      <a:pPr algn="ctr">
                        <a:spcAft>
                          <a:spcPts val="0"/>
                        </a:spcAft>
                      </a:pPr>
                      <a:r>
                        <a:rPr lang="zh-CN" sz="1400" kern="100">
                          <a:effectLst/>
                        </a:rPr>
                        <a:t>应用范围</a:t>
                      </a:r>
                      <a:endParaRPr lang="zh-CN" sz="1400" kern="100">
                        <a:effectLst/>
                        <a:latin typeface="Calibri" panose="020F0502020204030204" pitchFamily="34" charset="0"/>
                        <a:ea typeface="宋体" panose="02010600030101010101" pitchFamily="2" charset="-122"/>
                        <a:cs typeface="Times New Roman" panose="02020603050405020304" pitchFamily="18" charset="0"/>
                      </a:endParaRPr>
                    </a:p>
                  </a:txBody>
                  <a:tcPr marL="51435" marR="51435" marT="0" marB="0"/>
                </a:tc>
                <a:tc>
                  <a:txBody>
                    <a:bodyPr/>
                    <a:lstStyle/>
                    <a:p>
                      <a:pPr algn="ctr">
                        <a:spcAft>
                          <a:spcPts val="0"/>
                        </a:spcAft>
                      </a:pPr>
                      <a:r>
                        <a:rPr lang="zh-CN" sz="1400" kern="100" dirty="0">
                          <a:effectLst/>
                          <a:latin typeface="Tahoma" panose="020B0604030504040204" pitchFamily="34" charset="0"/>
                          <a:cs typeface="Tahoma" panose="020B0604030504040204" pitchFamily="34" charset="0"/>
                        </a:rPr>
                        <a:t>无线</a:t>
                      </a:r>
                      <a:r>
                        <a:rPr lang="zh-CN" sz="1400" kern="100" dirty="0" smtClean="0">
                          <a:effectLst/>
                          <a:latin typeface="Tahoma" panose="020B0604030504040204" pitchFamily="34" charset="0"/>
                          <a:cs typeface="Tahoma" panose="020B0604030504040204" pitchFamily="34" charset="0"/>
                        </a:rPr>
                        <a:t>局域网</a:t>
                      </a:r>
                      <a:endParaRPr lang="zh-CN" sz="1400" kern="100" dirty="0">
                        <a:effectLst/>
                        <a:latin typeface="Tahoma" panose="020B0604030504040204" pitchFamily="34" charset="0"/>
                        <a:ea typeface="宋体" panose="02010600030101010101" pitchFamily="2" charset="-122"/>
                        <a:cs typeface="Tahoma" panose="020B0604030504040204" pitchFamily="34" charset="0"/>
                      </a:endParaRPr>
                    </a:p>
                  </a:txBody>
                  <a:tcPr marL="51435" marR="51435" marT="0" marB="0"/>
                </a:tc>
                <a:tc>
                  <a:txBody>
                    <a:bodyPr/>
                    <a:lstStyle/>
                    <a:p>
                      <a:pPr algn="ctr">
                        <a:spcAft>
                          <a:spcPts val="0"/>
                        </a:spcAft>
                      </a:pPr>
                      <a:r>
                        <a:rPr lang="zh-CN" sz="1400" kern="100" dirty="0">
                          <a:effectLst/>
                          <a:latin typeface="Tahoma" panose="020B0604030504040204" pitchFamily="34" charset="0"/>
                          <a:cs typeface="Tahoma" panose="020B0604030504040204" pitchFamily="34" charset="0"/>
                        </a:rPr>
                        <a:t>无线个域网</a:t>
                      </a:r>
                      <a:endParaRPr lang="zh-CN" sz="1400" kern="100" dirty="0">
                        <a:effectLst/>
                        <a:latin typeface="Tahoma" panose="020B0604030504040204" pitchFamily="34" charset="0"/>
                        <a:ea typeface="宋体" panose="02010600030101010101" pitchFamily="2" charset="-122"/>
                        <a:cs typeface="Tahoma" panose="020B0604030504040204" pitchFamily="34" charset="0"/>
                      </a:endParaRPr>
                    </a:p>
                  </a:txBody>
                  <a:tcPr marL="51435" marR="51435" marT="0" marB="0"/>
                </a:tc>
                <a:tc>
                  <a:txBody>
                    <a:bodyPr/>
                    <a:lstStyle/>
                    <a:p>
                      <a:pPr algn="ctr">
                        <a:spcAft>
                          <a:spcPts val="0"/>
                        </a:spcAft>
                      </a:pPr>
                      <a:r>
                        <a:rPr lang="zh-CN" sz="1400" kern="100">
                          <a:effectLst/>
                          <a:latin typeface="Tahoma" panose="020B0604030504040204" pitchFamily="34" charset="0"/>
                          <a:cs typeface="Tahoma" panose="020B0604030504040204" pitchFamily="34" charset="0"/>
                        </a:rPr>
                        <a:t>个人网络</a:t>
                      </a:r>
                      <a:endParaRPr lang="zh-CN" sz="1400" kern="100">
                        <a:effectLst/>
                        <a:latin typeface="Tahoma" panose="020B0604030504040204" pitchFamily="34" charset="0"/>
                        <a:ea typeface="宋体" panose="02010600030101010101" pitchFamily="2" charset="-122"/>
                        <a:cs typeface="Tahoma" panose="020B0604030504040204" pitchFamily="34" charset="0"/>
                      </a:endParaRPr>
                    </a:p>
                  </a:txBody>
                  <a:tcPr marL="51435" marR="51435" marT="0" marB="0"/>
                </a:tc>
                <a:tc>
                  <a:txBody>
                    <a:bodyPr/>
                    <a:lstStyle/>
                    <a:p>
                      <a:pPr algn="ctr">
                        <a:spcAft>
                          <a:spcPts val="0"/>
                        </a:spcAft>
                      </a:pPr>
                      <a:r>
                        <a:rPr lang="zh-CN" sz="1400" kern="100">
                          <a:effectLst/>
                          <a:latin typeface="Tahoma" panose="020B0604030504040204" pitchFamily="34" charset="0"/>
                          <a:cs typeface="Tahoma" panose="020B0604030504040204" pitchFamily="34" charset="0"/>
                        </a:rPr>
                        <a:t>近距离遥控</a:t>
                      </a:r>
                      <a:endParaRPr lang="zh-CN" sz="1400" kern="100">
                        <a:effectLst/>
                        <a:latin typeface="Tahoma" panose="020B0604030504040204" pitchFamily="34" charset="0"/>
                        <a:ea typeface="宋体" panose="02010600030101010101" pitchFamily="2" charset="-122"/>
                        <a:cs typeface="Tahoma" panose="020B0604030504040204" pitchFamily="34" charset="0"/>
                      </a:endParaRPr>
                    </a:p>
                  </a:txBody>
                  <a:tcPr marL="51435" marR="51435" marT="0" marB="0"/>
                </a:tc>
                <a:tc>
                  <a:txBody>
                    <a:bodyPr/>
                    <a:lstStyle/>
                    <a:p>
                      <a:pPr algn="ctr">
                        <a:spcAft>
                          <a:spcPts val="0"/>
                        </a:spcAft>
                      </a:pPr>
                      <a:r>
                        <a:rPr lang="zh-CN" sz="1400" kern="100" dirty="0">
                          <a:effectLst/>
                          <a:latin typeface="Tahoma" panose="020B0604030504040204" pitchFamily="34" charset="0"/>
                          <a:cs typeface="Tahoma" panose="020B0604030504040204" pitchFamily="34" charset="0"/>
                        </a:rPr>
                        <a:t>智能家居</a:t>
                      </a:r>
                    </a:p>
                    <a:p>
                      <a:pPr algn="ctr">
                        <a:spcAft>
                          <a:spcPts val="0"/>
                        </a:spcAft>
                      </a:pPr>
                      <a:r>
                        <a:rPr lang="zh-CN" sz="1400" kern="100" dirty="0">
                          <a:effectLst/>
                          <a:latin typeface="Tahoma" panose="020B0604030504040204" pitchFamily="34" charset="0"/>
                          <a:cs typeface="Tahoma" panose="020B0604030504040204" pitchFamily="34" charset="0"/>
                        </a:rPr>
                        <a:t>无线传感器网络</a:t>
                      </a:r>
                    </a:p>
                    <a:p>
                      <a:pPr algn="ctr">
                        <a:spcAft>
                          <a:spcPts val="0"/>
                        </a:spcAft>
                      </a:pPr>
                      <a:r>
                        <a:rPr lang="zh-CN" sz="1400" kern="100" dirty="0">
                          <a:effectLst/>
                          <a:latin typeface="Tahoma" panose="020B0604030504040204" pitchFamily="34" charset="0"/>
                          <a:cs typeface="Tahoma" panose="020B0604030504040204" pitchFamily="34" charset="0"/>
                        </a:rPr>
                        <a:t>环境监测</a:t>
                      </a:r>
                      <a:endParaRPr lang="zh-CN" sz="1400" kern="100" dirty="0">
                        <a:effectLst/>
                        <a:latin typeface="Tahoma" panose="020B0604030504040204" pitchFamily="34" charset="0"/>
                        <a:ea typeface="宋体" panose="02010600030101010101" pitchFamily="2" charset="-122"/>
                        <a:cs typeface="Tahoma" panose="020B0604030504040204" pitchFamily="34" charset="0"/>
                      </a:endParaRPr>
                    </a:p>
                  </a:txBody>
                  <a:tcPr marL="51435" marR="51435" marT="0" marB="0"/>
                </a:tc>
              </a:tr>
            </a:tbl>
          </a:graphicData>
        </a:graphic>
      </p:graphicFrame>
      <p:sp>
        <p:nvSpPr>
          <p:cNvPr id="6" name="标题 1"/>
          <p:cNvSpPr txBox="1">
            <a:spLocks/>
          </p:cNvSpPr>
          <p:nvPr/>
        </p:nvSpPr>
        <p:spPr>
          <a:xfrm>
            <a:off x="457200" y="704088"/>
            <a:ext cx="8229600" cy="1143000"/>
          </a:xfrm>
          <a:prstGeom prst="rect">
            <a:avLst/>
          </a:prstGeom>
        </p:spPr>
        <p:txBody>
          <a:bodyPr>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endParaRPr lang="zh-CN" altLang="en-US" sz="5400" dirty="0"/>
          </a:p>
        </p:txBody>
      </p:sp>
      <p:sp>
        <p:nvSpPr>
          <p:cNvPr id="7" name="标题 1"/>
          <p:cNvSpPr txBox="1">
            <a:spLocks/>
          </p:cNvSpPr>
          <p:nvPr/>
        </p:nvSpPr>
        <p:spPr>
          <a:xfrm>
            <a:off x="609600" y="856488"/>
            <a:ext cx="8229600" cy="1143000"/>
          </a:xfrm>
          <a:prstGeom prst="rect">
            <a:avLst/>
          </a:prstGeom>
        </p:spPr>
        <p:txBody>
          <a:bodyPr>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zh-CN" altLang="en-US" dirty="0" smtClean="0"/>
              <a:t>无线</a:t>
            </a:r>
            <a:r>
              <a:rPr lang="zh-CN" altLang="zh-CN" dirty="0" smtClean="0"/>
              <a:t>传输</a:t>
            </a:r>
            <a:r>
              <a:rPr lang="zh-CN" altLang="en-US" dirty="0" smtClean="0"/>
              <a:t>技术</a:t>
            </a:r>
            <a:r>
              <a:rPr lang="zh-CN" altLang="zh-CN" dirty="0" smtClean="0"/>
              <a:t>的</a:t>
            </a:r>
            <a:r>
              <a:rPr lang="zh-CN" altLang="zh-CN" dirty="0"/>
              <a:t>比较</a:t>
            </a:r>
            <a:endParaRPr lang="zh-CN" altLang="en-US" dirty="0"/>
          </a:p>
        </p:txBody>
      </p:sp>
    </p:spTree>
    <p:extLst>
      <p:ext uri="{BB962C8B-B14F-4D97-AF65-F5344CB8AC3E}">
        <p14:creationId xmlns:p14="http://schemas.microsoft.com/office/powerpoint/2010/main" val="19007071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研究进展</a:t>
            </a:r>
            <a:endParaRPr lang="zh-CN" altLang="en-US" dirty="0"/>
          </a:p>
        </p:txBody>
      </p:sp>
      <p:sp>
        <p:nvSpPr>
          <p:cNvPr id="3" name="内容占位符 2"/>
          <p:cNvSpPr>
            <a:spLocks noGrp="1"/>
          </p:cNvSpPr>
          <p:nvPr>
            <p:ph idx="1"/>
          </p:nvPr>
        </p:nvSpPr>
        <p:spPr/>
        <p:txBody>
          <a:bodyPr/>
          <a:lstStyle/>
          <a:p>
            <a:r>
              <a:rPr lang="zh-CN" altLang="en-US" dirty="0" smtClean="0"/>
              <a:t>研究了</a:t>
            </a:r>
            <a:r>
              <a:rPr lang="en-US" altLang="zh-CN" dirty="0" err="1" smtClean="0"/>
              <a:t>Zigbee</a:t>
            </a:r>
            <a:r>
              <a:rPr lang="zh-CN" altLang="en-US" dirty="0" smtClean="0"/>
              <a:t>终端节点，并集成到了前端数字化板</a:t>
            </a:r>
            <a:endParaRPr lang="en-US" altLang="zh-CN" dirty="0" smtClean="0"/>
          </a:p>
          <a:p>
            <a:pPr lvl="0"/>
            <a:r>
              <a:rPr lang="zh-CN" altLang="en-US" dirty="0" smtClean="0">
                <a:solidFill>
                  <a:prstClr val="black"/>
                </a:solidFill>
              </a:rPr>
              <a:t>设计了带</a:t>
            </a:r>
            <a:r>
              <a:rPr lang="en-US" altLang="zh-CN" dirty="0" smtClean="0">
                <a:solidFill>
                  <a:prstClr val="black"/>
                </a:solidFill>
              </a:rPr>
              <a:t>USB</a:t>
            </a:r>
            <a:r>
              <a:rPr lang="zh-CN" altLang="en-US" dirty="0" smtClean="0">
                <a:solidFill>
                  <a:prstClr val="black"/>
                </a:solidFill>
              </a:rPr>
              <a:t>接口的</a:t>
            </a:r>
            <a:r>
              <a:rPr lang="en-US" altLang="zh-CN" dirty="0" err="1" smtClean="0">
                <a:solidFill>
                  <a:prstClr val="black"/>
                </a:solidFill>
              </a:rPr>
              <a:t>Zigbee</a:t>
            </a:r>
            <a:r>
              <a:rPr lang="zh-CN" altLang="en-US" dirty="0">
                <a:solidFill>
                  <a:prstClr val="black"/>
                </a:solidFill>
              </a:rPr>
              <a:t>协调器</a:t>
            </a:r>
            <a:r>
              <a:rPr lang="zh-CN" altLang="en-US" dirty="0" smtClean="0">
                <a:solidFill>
                  <a:prstClr val="black"/>
                </a:solidFill>
              </a:rPr>
              <a:t>：是一</a:t>
            </a:r>
            <a:r>
              <a:rPr lang="zh-CN" altLang="en-US" dirty="0">
                <a:solidFill>
                  <a:prstClr val="black"/>
                </a:solidFill>
              </a:rPr>
              <a:t>个起网络控制中心作用的</a:t>
            </a:r>
            <a:r>
              <a:rPr lang="en-US" altLang="zh-CN" dirty="0">
                <a:solidFill>
                  <a:prstClr val="black"/>
                </a:solidFill>
              </a:rPr>
              <a:t>FFD(</a:t>
            </a:r>
            <a:r>
              <a:rPr lang="zh-CN" altLang="en-US" dirty="0">
                <a:solidFill>
                  <a:prstClr val="black"/>
                </a:solidFill>
              </a:rPr>
              <a:t>全功能设备</a:t>
            </a:r>
            <a:r>
              <a:rPr lang="en-US" altLang="zh-CN" dirty="0">
                <a:solidFill>
                  <a:prstClr val="black"/>
                </a:solidFill>
              </a:rPr>
              <a:t>)</a:t>
            </a:r>
            <a:r>
              <a:rPr lang="zh-CN" altLang="en-US" dirty="0">
                <a:solidFill>
                  <a:prstClr val="black"/>
                </a:solidFill>
              </a:rPr>
              <a:t>，负责建立网络、发送网络信息、管理网络节点、储存网络节点信息、对信息进行路由选择等功能</a:t>
            </a:r>
            <a:r>
              <a:rPr lang="zh-CN" altLang="en-US" dirty="0" smtClean="0">
                <a:solidFill>
                  <a:prstClr val="black"/>
                </a:solidFill>
              </a:rPr>
              <a:t>。</a:t>
            </a:r>
            <a:endParaRPr lang="en-US" altLang="zh-CN" dirty="0">
              <a:solidFill>
                <a:prstClr val="black"/>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err="1" smtClean="0"/>
              <a:t>Zigbee</a:t>
            </a:r>
            <a:r>
              <a:rPr lang="zh-CN" altLang="en-US" dirty="0" smtClean="0"/>
              <a:t>终端在</a:t>
            </a:r>
            <a:r>
              <a:rPr lang="en-US" altLang="zh-CN" dirty="0" smtClean="0"/>
              <a:t>WDT</a:t>
            </a:r>
            <a:r>
              <a:rPr lang="zh-CN" altLang="en-US" dirty="0" smtClean="0"/>
              <a:t>板上集成</a:t>
            </a:r>
            <a:endParaRPr lang="zh-CN" altLang="en-US" dirty="0"/>
          </a:p>
        </p:txBody>
      </p:sp>
      <p:sp>
        <p:nvSpPr>
          <p:cNvPr id="3" name="内容占位符 2"/>
          <p:cNvSpPr>
            <a:spLocks noGrp="1"/>
          </p:cNvSpPr>
          <p:nvPr>
            <p:ph idx="1"/>
          </p:nvPr>
        </p:nvSpPr>
        <p:spPr/>
        <p:txBody>
          <a:bodyPr/>
          <a:lstStyle/>
          <a:p>
            <a:r>
              <a:rPr lang="zh-CN" altLang="en-US" dirty="0" smtClean="0"/>
              <a:t>信号处理与传输板</a:t>
            </a:r>
            <a:r>
              <a:rPr lang="en-US" altLang="zh-CN" dirty="0" smtClean="0"/>
              <a:t>WDT</a:t>
            </a:r>
            <a:endParaRPr lang="zh-CN" altLang="en-US" dirty="0"/>
          </a:p>
        </p:txBody>
      </p:sp>
      <p:pic>
        <p:nvPicPr>
          <p:cNvPr id="4" name="图片 3"/>
          <p:cNvPicPr>
            <a:picLocks noChangeAspect="1"/>
          </p:cNvPicPr>
          <p:nvPr/>
        </p:nvPicPr>
        <p:blipFill>
          <a:blip r:embed="rId2"/>
          <a:stretch>
            <a:fillRect/>
          </a:stretch>
        </p:blipFill>
        <p:spPr>
          <a:xfrm>
            <a:off x="5652120" y="2222442"/>
            <a:ext cx="2789170" cy="2448272"/>
          </a:xfrm>
          <a:prstGeom prst="rect">
            <a:avLst/>
          </a:prstGeom>
        </p:spPr>
      </p:pic>
      <p:pic>
        <p:nvPicPr>
          <p:cNvPr id="5122" name="Picture 2" descr="WD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5404" y="2492896"/>
            <a:ext cx="3821180" cy="2130916"/>
          </a:xfrm>
          <a:prstGeom prst="rect">
            <a:avLst/>
          </a:prstGeom>
          <a:noFill/>
          <a:extLst>
            <a:ext uri="{909E8E84-426E-40DD-AFC4-6F175D3DCCD1}">
              <a14:hiddenFill xmlns:a14="http://schemas.microsoft.com/office/drawing/2010/main">
                <a:solidFill>
                  <a:srgbClr val="FFFFFF"/>
                </a:solidFill>
              </a14:hiddenFill>
            </a:ext>
          </a:extLst>
        </p:spPr>
      </p:pic>
      <p:pic>
        <p:nvPicPr>
          <p:cNvPr id="5121" name="Picture 1" descr="WDT实物"/>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778" y="4653136"/>
            <a:ext cx="4249806" cy="205873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cxnSp>
        <p:nvCxnSpPr>
          <p:cNvPr id="9" name="直接箭头连接符 8"/>
          <p:cNvCxnSpPr/>
          <p:nvPr/>
        </p:nvCxnSpPr>
        <p:spPr>
          <a:xfrm flipV="1">
            <a:off x="3923928" y="3912108"/>
            <a:ext cx="1728192" cy="1327768"/>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2699792" y="4869160"/>
            <a:ext cx="1224136" cy="1008112"/>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4572000" y="4883052"/>
            <a:ext cx="4114800" cy="1477328"/>
          </a:xfrm>
          <a:prstGeom prst="rect">
            <a:avLst/>
          </a:prstGeom>
        </p:spPr>
        <p:txBody>
          <a:bodyPr wrap="square">
            <a:spAutoFit/>
          </a:bodyPr>
          <a:lstStyle/>
          <a:p>
            <a:r>
              <a:rPr lang="zh-CN" altLang="zh-CN" b="1" dirty="0"/>
              <a:t>对探测器</a:t>
            </a:r>
            <a:r>
              <a:rPr lang="zh-CN" altLang="zh-CN" b="1" dirty="0"/>
              <a:t>信号滤波成形</a:t>
            </a:r>
            <a:r>
              <a:rPr lang="zh-CN" altLang="zh-CN" b="1" dirty="0"/>
              <a:t>、</a:t>
            </a:r>
            <a:r>
              <a:rPr lang="zh-CN" altLang="en-US" b="1" dirty="0"/>
              <a:t>数字化</a:t>
            </a:r>
            <a:r>
              <a:rPr lang="zh-CN" altLang="zh-CN" b="1" dirty="0"/>
              <a:t>、</a:t>
            </a:r>
            <a:r>
              <a:rPr lang="zh-CN" altLang="zh-CN" b="1" dirty="0"/>
              <a:t>寻峰</a:t>
            </a:r>
            <a:r>
              <a:rPr lang="zh-CN" altLang="zh-CN" b="1" dirty="0"/>
              <a:t>，</a:t>
            </a:r>
            <a:r>
              <a:rPr lang="zh-CN" altLang="en-US" b="1" dirty="0"/>
              <a:t>根据需要可以将波形数据上传或者</a:t>
            </a:r>
            <a:r>
              <a:rPr lang="zh-CN" altLang="zh-CN" b="1" dirty="0"/>
              <a:t>进行</a:t>
            </a:r>
            <a:r>
              <a:rPr lang="zh-CN" altLang="zh-CN" b="1" dirty="0"/>
              <a:t>能谱</a:t>
            </a:r>
            <a:r>
              <a:rPr lang="zh-CN" altLang="zh-CN" b="1" dirty="0"/>
              <a:t>累积</a:t>
            </a:r>
            <a:r>
              <a:rPr lang="zh-CN" altLang="en-US" b="1" dirty="0"/>
              <a:t>后上</a:t>
            </a:r>
            <a:r>
              <a:rPr lang="zh-CN" altLang="en-US" b="1" dirty="0" smtClean="0"/>
              <a:t>传</a:t>
            </a:r>
            <a:endParaRPr lang="en-US" altLang="zh-CN" b="1" dirty="0"/>
          </a:p>
          <a:p>
            <a:r>
              <a:rPr lang="en-US" altLang="zh-CN" b="1" dirty="0" smtClean="0"/>
              <a:t>WDT</a:t>
            </a:r>
            <a:r>
              <a:rPr lang="zh-CN" altLang="en-US" b="1" dirty="0" smtClean="0"/>
              <a:t>板尺寸：</a:t>
            </a:r>
            <a:r>
              <a:rPr lang="en-US" altLang="zh-CN" b="1" dirty="0"/>
              <a:t>50 </a:t>
            </a:r>
            <a:r>
              <a:rPr lang="zh-CN" altLang="en-US" b="1" dirty="0"/>
              <a:t>* </a:t>
            </a:r>
            <a:r>
              <a:rPr lang="en-US" altLang="zh-CN" b="1" dirty="0"/>
              <a:t>90 mm</a:t>
            </a:r>
            <a:r>
              <a:rPr lang="zh-CN" altLang="en-US" b="1" dirty="0"/>
              <a:t>，有必要进一步缩小</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686800" cy="1143000"/>
          </a:xfrm>
        </p:spPr>
        <p:txBody>
          <a:bodyPr>
            <a:normAutofit/>
          </a:bodyPr>
          <a:lstStyle/>
          <a:p>
            <a:r>
              <a:rPr lang="en-US" altLang="zh-CN" dirty="0" err="1" smtClean="0"/>
              <a:t>Zigbee</a:t>
            </a:r>
            <a:r>
              <a:rPr lang="zh-CN" altLang="en-US" dirty="0"/>
              <a:t>协调器</a:t>
            </a:r>
            <a:endParaRPr lang="en-US" altLang="zh-CN" dirty="0"/>
          </a:p>
        </p:txBody>
      </p:sp>
      <p:sp>
        <p:nvSpPr>
          <p:cNvPr id="3" name="内容占位符 2"/>
          <p:cNvSpPr>
            <a:spLocks noGrp="1"/>
          </p:cNvSpPr>
          <p:nvPr>
            <p:ph idx="1"/>
          </p:nvPr>
        </p:nvSpPr>
        <p:spPr/>
        <p:txBody>
          <a:bodyPr/>
          <a:lstStyle/>
          <a:p>
            <a:r>
              <a:rPr lang="zh-CN" altLang="en-US" dirty="0" smtClean="0"/>
              <a:t>带</a:t>
            </a:r>
            <a:r>
              <a:rPr lang="en-US" altLang="zh-CN" dirty="0" smtClean="0"/>
              <a:t>USB</a:t>
            </a:r>
            <a:r>
              <a:rPr lang="zh-CN" altLang="en-US" dirty="0" smtClean="0"/>
              <a:t>接口的</a:t>
            </a:r>
            <a:r>
              <a:rPr lang="en-US" altLang="zh-CN" dirty="0" err="1" smtClean="0"/>
              <a:t>Zigbee</a:t>
            </a:r>
            <a:r>
              <a:rPr lang="zh-CN" altLang="en-US" dirty="0" smtClean="0"/>
              <a:t>协调器，连接到上位机，用于向终端发送命令和接收数据；</a:t>
            </a:r>
            <a:endParaRPr lang="en-US" altLang="zh-CN" dirty="0" smtClean="0"/>
          </a:p>
          <a:p>
            <a:r>
              <a:rPr lang="zh-CN" altLang="en-US" dirty="0" smtClean="0"/>
              <a:t>尺寸：</a:t>
            </a:r>
            <a:r>
              <a:rPr lang="en-US" altLang="zh-CN" dirty="0" smtClean="0"/>
              <a:t>18</a:t>
            </a:r>
            <a:r>
              <a:rPr lang="zh-CN" altLang="en-US" dirty="0" smtClean="0"/>
              <a:t>*</a:t>
            </a:r>
            <a:r>
              <a:rPr lang="en-US" altLang="zh-CN" dirty="0" smtClean="0"/>
              <a:t>57mm</a:t>
            </a:r>
            <a:r>
              <a:rPr lang="zh-CN" altLang="en-US" dirty="0" smtClean="0"/>
              <a:t>，不影响</a:t>
            </a:r>
            <a:r>
              <a:rPr lang="zh-CN" altLang="en-US" dirty="0"/>
              <a:t>上位</a:t>
            </a:r>
            <a:r>
              <a:rPr lang="zh-CN" altLang="en-US" dirty="0" smtClean="0"/>
              <a:t>机上相邻的其他</a:t>
            </a:r>
            <a:r>
              <a:rPr lang="en-US" altLang="zh-CN" dirty="0" smtClean="0"/>
              <a:t>USB</a:t>
            </a:r>
            <a:r>
              <a:rPr lang="zh-CN" altLang="en-US" dirty="0" smtClean="0"/>
              <a:t>设备</a:t>
            </a:r>
            <a:endParaRPr lang="en-US" altLang="zh-CN" dirty="0" smtClean="0"/>
          </a:p>
          <a:p>
            <a:endParaRPr lang="zh-CN" altLang="en-US" dirty="0"/>
          </a:p>
        </p:txBody>
      </p:sp>
      <p:pic>
        <p:nvPicPr>
          <p:cNvPr id="4" name="图片 3"/>
          <p:cNvPicPr>
            <a:picLocks noChangeAspect="1"/>
          </p:cNvPicPr>
          <p:nvPr/>
        </p:nvPicPr>
        <p:blipFill>
          <a:blip r:embed="rId2"/>
          <a:stretch>
            <a:fillRect/>
          </a:stretch>
        </p:blipFill>
        <p:spPr>
          <a:xfrm>
            <a:off x="1331640" y="4877065"/>
            <a:ext cx="5320943" cy="1512168"/>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err="1" smtClean="0"/>
              <a:t>Zigbee</a:t>
            </a:r>
            <a:r>
              <a:rPr lang="zh-CN" altLang="en-US" dirty="0" smtClean="0"/>
              <a:t>协议</a:t>
            </a:r>
            <a:endParaRPr lang="zh-CN" altLang="en-US" dirty="0"/>
          </a:p>
        </p:txBody>
      </p:sp>
      <p:sp>
        <p:nvSpPr>
          <p:cNvPr id="3" name="内容占位符 2"/>
          <p:cNvSpPr>
            <a:spLocks noGrp="1"/>
          </p:cNvSpPr>
          <p:nvPr>
            <p:ph idx="1"/>
          </p:nvPr>
        </p:nvSpPr>
        <p:spPr/>
        <p:txBody>
          <a:bodyPr/>
          <a:lstStyle/>
          <a:p>
            <a:r>
              <a:rPr lang="en-US" altLang="zh-CN" dirty="0" err="1" smtClean="0"/>
              <a:t>Zigbee</a:t>
            </a:r>
            <a:r>
              <a:rPr lang="zh-CN" altLang="en-US" dirty="0" smtClean="0"/>
              <a:t>协议栈用于实现</a:t>
            </a:r>
            <a:r>
              <a:rPr lang="en-US" altLang="zh-CN" dirty="0" err="1" smtClean="0"/>
              <a:t>Zigbee</a:t>
            </a:r>
            <a:r>
              <a:rPr lang="zh-CN" altLang="en-US" dirty="0" smtClean="0"/>
              <a:t>组网，收发命令和数据；</a:t>
            </a:r>
            <a:endParaRPr lang="en-US" altLang="zh-CN" dirty="0" smtClean="0"/>
          </a:p>
          <a:p>
            <a:r>
              <a:rPr lang="zh-CN" altLang="en-US" dirty="0" smtClean="0"/>
              <a:t>命令协议用于</a:t>
            </a:r>
            <a:r>
              <a:rPr lang="en-US" altLang="zh-CN" dirty="0" err="1" smtClean="0"/>
              <a:t>Zigbee</a:t>
            </a:r>
            <a:r>
              <a:rPr lang="zh-CN" altLang="en-US" dirty="0" smtClean="0"/>
              <a:t>协调器解析上位机发送的命令，并通过</a:t>
            </a:r>
            <a:r>
              <a:rPr lang="en-US" altLang="zh-CN" dirty="0" err="1" smtClean="0"/>
              <a:t>Zigbee</a:t>
            </a:r>
            <a:r>
              <a:rPr lang="zh-CN" altLang="en-US" dirty="0" smtClean="0"/>
              <a:t>芯片（</a:t>
            </a:r>
            <a:r>
              <a:rPr lang="en-US" altLang="zh-CN" dirty="0" smtClean="0"/>
              <a:t>CC2530</a:t>
            </a:r>
            <a:r>
              <a:rPr lang="zh-CN" altLang="en-US" dirty="0" smtClean="0"/>
              <a:t>）向其管理的终端广播命令、接收数据，数据包中均包含终端的网络短地址以便识别。</a:t>
            </a:r>
            <a:endParaRPr lang="en-US" altLang="zh-CN" dirty="0" smtClean="0"/>
          </a:p>
          <a:p>
            <a:r>
              <a:rPr lang="zh-CN" altLang="en-US" dirty="0" smtClean="0"/>
              <a:t>协调器与终端的协议</a:t>
            </a:r>
            <a:endParaRPr lang="en-US" altLang="zh-CN" dirty="0" smtClean="0"/>
          </a:p>
          <a:p>
            <a:r>
              <a:rPr lang="zh-CN" altLang="en-US" dirty="0" smtClean="0"/>
              <a:t>终端</a:t>
            </a:r>
            <a:r>
              <a:rPr lang="en-US" altLang="zh-CN" dirty="0" err="1" smtClean="0"/>
              <a:t>Zigbee</a:t>
            </a:r>
            <a:r>
              <a:rPr lang="zh-CN" altLang="en-US" dirty="0" smtClean="0"/>
              <a:t>芯片与</a:t>
            </a:r>
            <a:r>
              <a:rPr lang="en-US" altLang="zh-CN" dirty="0" smtClean="0"/>
              <a:t>FPGA</a:t>
            </a:r>
            <a:r>
              <a:rPr lang="zh-CN" altLang="en-US" dirty="0" smtClean="0"/>
              <a:t>的协议</a:t>
            </a:r>
            <a:endParaRPr lang="en-US" altLang="zh-CN" dirty="0" smtClean="0"/>
          </a:p>
          <a:p>
            <a:endParaRPr lang="en-US" altLang="zh-CN"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测试</a:t>
            </a:r>
            <a:endParaRPr lang="zh-CN" altLang="en-US" dirty="0"/>
          </a:p>
        </p:txBody>
      </p:sp>
      <p:sp>
        <p:nvSpPr>
          <p:cNvPr id="3" name="内容占位符 2"/>
          <p:cNvSpPr>
            <a:spLocks noGrp="1"/>
          </p:cNvSpPr>
          <p:nvPr>
            <p:ph idx="1"/>
          </p:nvPr>
        </p:nvSpPr>
        <p:spPr>
          <a:xfrm>
            <a:off x="636712" y="1926546"/>
            <a:ext cx="8229600" cy="4389120"/>
          </a:xfrm>
        </p:spPr>
        <p:txBody>
          <a:bodyPr/>
          <a:lstStyle/>
          <a:p>
            <a:r>
              <a:rPr lang="zh-CN" altLang="en-US" dirty="0" smtClean="0"/>
              <a:t>波形读取程序：用信号源产生正弦波，送入终端，将数字化波形发送出来，由</a:t>
            </a:r>
            <a:r>
              <a:rPr lang="en-US" altLang="zh-CN" dirty="0" err="1" smtClean="0"/>
              <a:t>Zigbee</a:t>
            </a:r>
            <a:r>
              <a:rPr lang="zh-CN" altLang="en-US" dirty="0" smtClean="0"/>
              <a:t>协调器接收后在上位机显示出来。</a:t>
            </a:r>
            <a:endParaRPr lang="en-US" altLang="zh-CN" dirty="0" smtClean="0"/>
          </a:p>
          <a:p>
            <a:pPr lvl="0"/>
            <a:r>
              <a:rPr lang="zh-CN" altLang="zh-CN" sz="2800" dirty="0">
                <a:latin typeface="Calibri" panose="020F0502020204030204" pitchFamily="34" charset="0"/>
                <a:cs typeface="Times New Roman" panose="02020603050405020304" pitchFamily="18" charset="0"/>
              </a:rPr>
              <a:t>输入正弦信号</a:t>
            </a:r>
            <a:r>
              <a:rPr lang="zh-CN" altLang="zh-CN" sz="2800" dirty="0" smtClean="0">
                <a:latin typeface="Calibri" panose="020F0502020204030204" pitchFamily="34" charset="0"/>
                <a:cs typeface="Times New Roman" panose="02020603050405020304" pitchFamily="18" charset="0"/>
              </a:rPr>
              <a:t>：</a:t>
            </a:r>
            <a:endParaRPr lang="en-US" altLang="zh-CN" sz="2800" dirty="0">
              <a:latin typeface="Calibri" panose="020F0502020204030204" pitchFamily="34" charset="0"/>
              <a:cs typeface="Times New Roman" panose="02020603050405020304" pitchFamily="18" charset="0"/>
            </a:endParaRPr>
          </a:p>
          <a:p>
            <a:pPr lvl="1"/>
            <a:r>
              <a:rPr lang="en-US" altLang="zh-CN" dirty="0" smtClean="0">
                <a:latin typeface="Calibri" panose="020F0502020204030204" pitchFamily="34" charset="0"/>
                <a:cs typeface="Times New Roman" panose="02020603050405020304" pitchFamily="18" charset="0"/>
              </a:rPr>
              <a:t>200mVpp  </a:t>
            </a:r>
          </a:p>
          <a:p>
            <a:pPr lvl="1"/>
            <a:r>
              <a:rPr lang="en-US" altLang="zh-CN" dirty="0" smtClean="0">
                <a:latin typeface="Calibri" panose="020F0502020204030204" pitchFamily="34" charset="0"/>
                <a:cs typeface="Times New Roman" panose="02020603050405020304" pitchFamily="18" charset="0"/>
              </a:rPr>
              <a:t>offset  </a:t>
            </a:r>
            <a:r>
              <a:rPr lang="en-US" altLang="zh-CN" dirty="0">
                <a:latin typeface="Calibri" panose="020F0502020204030204" pitchFamily="34" charset="0"/>
                <a:cs typeface="Times New Roman" panose="02020603050405020304" pitchFamily="18" charset="0"/>
              </a:rPr>
              <a:t>-110mV</a:t>
            </a:r>
            <a:endParaRPr lang="en-US" altLang="zh-CN" sz="1400" dirty="0"/>
          </a:p>
          <a:p>
            <a:pPr marL="0" indent="0">
              <a:buNone/>
            </a:pPr>
            <a:endParaRPr lang="zh-CN" altLang="en-US" dirty="0"/>
          </a:p>
        </p:txBody>
      </p:sp>
      <p:pic>
        <p:nvPicPr>
          <p:cNvPr id="6146" name="图片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7150" y="2753469"/>
            <a:ext cx="5276850" cy="1971675"/>
          </a:xfrm>
          <a:prstGeom prst="rect">
            <a:avLst/>
          </a:prstGeom>
          <a:noFill/>
          <a:extLst>
            <a:ext uri="{909E8E84-426E-40DD-AFC4-6F175D3DCCD1}">
              <a14:hiddenFill xmlns:a14="http://schemas.microsoft.com/office/drawing/2010/main">
                <a:solidFill>
                  <a:srgbClr val="FFFFFF"/>
                </a:solidFill>
              </a14:hiddenFill>
            </a:ext>
          </a:extLst>
        </p:spPr>
      </p:pic>
      <p:pic>
        <p:nvPicPr>
          <p:cNvPr id="6145" name="图片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5561" y="4725144"/>
            <a:ext cx="5242534" cy="2091123"/>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a:spLocks noChangeArrowheads="1"/>
          </p:cNvSpPr>
          <p:nvPr/>
        </p:nvSpPr>
        <p:spPr bwMode="auto">
          <a:xfrm>
            <a:off x="323528" y="6858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矩形 6"/>
          <p:cNvSpPr/>
          <p:nvPr/>
        </p:nvSpPr>
        <p:spPr>
          <a:xfrm>
            <a:off x="4094922" y="2956513"/>
            <a:ext cx="1629206" cy="369332"/>
          </a:xfrm>
          <a:prstGeom prst="rect">
            <a:avLst/>
          </a:prstGeom>
        </p:spPr>
        <p:txBody>
          <a:bodyPr wrap="square">
            <a:spAutoFit/>
          </a:bodyPr>
          <a:lstStyle/>
          <a:p>
            <a:pPr lvl="1"/>
            <a:r>
              <a:rPr lang="en-US" altLang="zh-CN" dirty="0" smtClean="0">
                <a:latin typeface="Calibri" panose="020F0502020204030204" pitchFamily="34" charset="0"/>
                <a:cs typeface="Times New Roman" panose="02020603050405020304" pitchFamily="18" charset="0"/>
              </a:rPr>
              <a:t>2MHz</a:t>
            </a:r>
            <a:endParaRPr lang="en-US" altLang="zh-CN" sz="1400" dirty="0"/>
          </a:p>
        </p:txBody>
      </p:sp>
      <p:sp>
        <p:nvSpPr>
          <p:cNvPr id="10" name="矩形 9"/>
          <p:cNvSpPr/>
          <p:nvPr/>
        </p:nvSpPr>
        <p:spPr>
          <a:xfrm>
            <a:off x="4080925" y="4870795"/>
            <a:ext cx="1629206" cy="369332"/>
          </a:xfrm>
          <a:prstGeom prst="rect">
            <a:avLst/>
          </a:prstGeom>
        </p:spPr>
        <p:txBody>
          <a:bodyPr wrap="square">
            <a:spAutoFit/>
          </a:bodyPr>
          <a:lstStyle/>
          <a:p>
            <a:pPr lvl="1"/>
            <a:r>
              <a:rPr lang="en-US" altLang="zh-CN" dirty="0" smtClean="0">
                <a:latin typeface="Calibri" panose="020F0502020204030204" pitchFamily="34" charset="0"/>
                <a:cs typeface="Times New Roman" panose="02020603050405020304" pitchFamily="18" charset="0"/>
              </a:rPr>
              <a:t>1MHz</a:t>
            </a:r>
            <a:endParaRPr lang="en-US" altLang="zh-CN" sz="1400" dirty="0"/>
          </a:p>
        </p:txBody>
      </p:sp>
      <p:pic>
        <p:nvPicPr>
          <p:cNvPr id="11" name="图片 10" descr="D:\test\boxing20170402\2.bmp"/>
          <p:cNvPicPr/>
          <p:nvPr/>
        </p:nvPicPr>
        <p:blipFill>
          <a:blip r:embed="rId4">
            <a:extLst>
              <a:ext uri="{28A0092B-C50C-407E-A947-70E740481C1C}">
                <a14:useLocalDpi xmlns:a14="http://schemas.microsoft.com/office/drawing/2010/main" val="0"/>
              </a:ext>
            </a:extLst>
          </a:blip>
          <a:srcRect/>
          <a:stretch>
            <a:fillRect/>
          </a:stretch>
        </p:blipFill>
        <p:spPr bwMode="auto">
          <a:xfrm>
            <a:off x="1979712" y="2389422"/>
            <a:ext cx="6237555" cy="4063712"/>
          </a:xfrm>
          <a:prstGeom prst="rect">
            <a:avLst/>
          </a:prstGeom>
          <a:noFill/>
          <a:ln>
            <a:noFill/>
          </a:ln>
        </p:spPr>
      </p:pic>
    </p:spTree>
    <p:extLst>
      <p:ext uri="{BB962C8B-B14F-4D97-AF65-F5344CB8AC3E}">
        <p14:creationId xmlns:p14="http://schemas.microsoft.com/office/powerpoint/2010/main" val="342367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应用领域</a:t>
            </a:r>
            <a:endParaRPr lang="zh-CN" altLang="en-US" dirty="0"/>
          </a:p>
        </p:txBody>
      </p:sp>
      <p:sp>
        <p:nvSpPr>
          <p:cNvPr id="3" name="内容占位符 2"/>
          <p:cNvSpPr>
            <a:spLocks noGrp="1"/>
          </p:cNvSpPr>
          <p:nvPr>
            <p:ph idx="1"/>
          </p:nvPr>
        </p:nvSpPr>
        <p:spPr/>
        <p:txBody>
          <a:bodyPr/>
          <a:lstStyle/>
          <a:p>
            <a:r>
              <a:rPr lang="en-US" altLang="zh-CN" dirty="0" err="1" smtClean="0"/>
              <a:t>Zigbee</a:t>
            </a:r>
            <a:r>
              <a:rPr lang="zh-CN" altLang="en-US" dirty="0" smtClean="0"/>
              <a:t>方案数据带宽较低，只能用于实时性要求不高的场合，比如：实验诊断、辐射监控、宇宙线探测等；</a:t>
            </a:r>
            <a:endParaRPr lang="en-US" altLang="zh-CN" dirty="0" smtClean="0"/>
          </a:p>
          <a:p>
            <a:r>
              <a:rPr lang="en-US" altLang="zh-CN" dirty="0" smtClean="0"/>
              <a:t>2016</a:t>
            </a:r>
            <a:r>
              <a:rPr lang="zh-CN" altLang="en-US" dirty="0" smtClean="0"/>
              <a:t>年被九院八所列入</a:t>
            </a:r>
            <a:r>
              <a:rPr lang="en-US" altLang="zh-CN" dirty="0" smtClean="0"/>
              <a:t>ICF</a:t>
            </a:r>
            <a:r>
              <a:rPr lang="zh-CN" altLang="en-US" dirty="0" smtClean="0"/>
              <a:t>专项项目，有望得到工程应用，建设神光</a:t>
            </a:r>
            <a:r>
              <a:rPr lang="en-US" altLang="zh-CN" dirty="0" smtClean="0"/>
              <a:t>-III</a:t>
            </a:r>
            <a:r>
              <a:rPr lang="zh-CN" altLang="en-US" dirty="0" smtClean="0"/>
              <a:t>主机上的实验诊断系统。</a:t>
            </a:r>
            <a:endParaRPr lang="en-US" altLang="zh-CN" dirty="0" smtClean="0"/>
          </a:p>
          <a:p>
            <a:endParaRPr lang="en-US" altLang="zh-CN" dirty="0"/>
          </a:p>
          <a:p>
            <a:r>
              <a:rPr lang="zh-CN" altLang="en-US" dirty="0" smtClean="0"/>
              <a:t>待解决问题：</a:t>
            </a:r>
            <a:endParaRPr lang="en-US" altLang="zh-CN" dirty="0" smtClean="0"/>
          </a:p>
          <a:p>
            <a:pPr lvl="1"/>
            <a:r>
              <a:rPr lang="zh-CN" altLang="en-US" dirty="0" smtClean="0"/>
              <a:t>实验同步信号的接入</a:t>
            </a:r>
            <a:endParaRPr lang="en-US" altLang="zh-CN" dirty="0" smtClean="0"/>
          </a:p>
          <a:p>
            <a:pPr lvl="1"/>
            <a:r>
              <a:rPr lang="zh-CN" altLang="en-US" dirty="0" smtClean="0"/>
              <a:t>同步信号无线传输的可能</a:t>
            </a:r>
            <a:endParaRPr lang="en-US" altLang="zh-CN" dirty="0" smtClean="0"/>
          </a:p>
          <a:p>
            <a:pPr lvl="1"/>
            <a:r>
              <a:rPr lang="zh-CN" altLang="en-US" dirty="0" smtClean="0"/>
              <a:t>前端</a:t>
            </a:r>
            <a:r>
              <a:rPr lang="en-US" altLang="zh-CN" dirty="0" smtClean="0"/>
              <a:t>ASIC</a:t>
            </a:r>
            <a:r>
              <a:rPr lang="zh-CN" altLang="en-US" dirty="0" smtClean="0"/>
              <a:t>化以及更快无线协议的应用</a:t>
            </a:r>
            <a:endParaRPr lang="zh-CN" altLang="en-US" dirty="0"/>
          </a:p>
        </p:txBody>
      </p:sp>
    </p:spTree>
    <p:extLst>
      <p:ext uri="{BB962C8B-B14F-4D97-AF65-F5344CB8AC3E}">
        <p14:creationId xmlns:p14="http://schemas.microsoft.com/office/powerpoint/2010/main" val="17249794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2017</a:t>
            </a:r>
            <a:r>
              <a:rPr lang="zh-CN" altLang="en-US" dirty="0" smtClean="0"/>
              <a:t>年目标</a:t>
            </a:r>
            <a:endParaRPr lang="zh-CN" altLang="en-US" dirty="0"/>
          </a:p>
        </p:txBody>
      </p:sp>
      <p:sp>
        <p:nvSpPr>
          <p:cNvPr id="3" name="内容占位符 2"/>
          <p:cNvSpPr>
            <a:spLocks noGrp="1"/>
          </p:cNvSpPr>
          <p:nvPr>
            <p:ph idx="1"/>
          </p:nvPr>
        </p:nvSpPr>
        <p:spPr/>
        <p:txBody>
          <a:bodyPr/>
          <a:lstStyle/>
          <a:p>
            <a:r>
              <a:rPr lang="zh-CN" altLang="en-US" dirty="0" smtClean="0"/>
              <a:t>硬件电路的小型化（</a:t>
            </a:r>
            <a:r>
              <a:rPr lang="en-US" altLang="zh-CN" dirty="0" smtClean="0"/>
              <a:t>40</a:t>
            </a:r>
            <a:r>
              <a:rPr lang="zh-CN" altLang="en-US" dirty="0" smtClean="0"/>
              <a:t>*</a:t>
            </a:r>
            <a:r>
              <a:rPr lang="en-US" altLang="zh-CN" dirty="0" smtClean="0"/>
              <a:t>80mm</a:t>
            </a:r>
            <a:r>
              <a:rPr lang="zh-CN" altLang="en-US" dirty="0" smtClean="0"/>
              <a:t>）</a:t>
            </a:r>
            <a:endParaRPr lang="en-US" altLang="zh-CN" dirty="0" smtClean="0"/>
          </a:p>
          <a:p>
            <a:r>
              <a:rPr lang="zh-CN" altLang="en-US" dirty="0" smtClean="0"/>
              <a:t>系统优化：性能优化、模块定型</a:t>
            </a:r>
            <a:endParaRPr lang="en-US" altLang="zh-CN" dirty="0" smtClean="0"/>
          </a:p>
          <a:p>
            <a:r>
              <a:rPr lang="zh-CN" altLang="en-US" dirty="0" smtClean="0"/>
              <a:t>在</a:t>
            </a:r>
            <a:r>
              <a:rPr lang="en-US" altLang="zh-CN" dirty="0" smtClean="0"/>
              <a:t>ICF</a:t>
            </a:r>
            <a:r>
              <a:rPr lang="zh-CN" altLang="en-US" dirty="0" smtClean="0"/>
              <a:t>靶场进行现场实验，验证和修正研究方案</a:t>
            </a:r>
            <a:endParaRPr lang="en-US" altLang="zh-CN" dirty="0" smtClean="0"/>
          </a:p>
          <a:p>
            <a:endParaRPr lang="en-US" altLang="zh-CN" dirty="0"/>
          </a:p>
          <a:p>
            <a:r>
              <a:rPr lang="zh-CN" altLang="en-US" dirty="0" smtClean="0"/>
              <a:t>申请发明专利</a:t>
            </a:r>
            <a:r>
              <a:rPr lang="en-US" altLang="zh-CN" dirty="0" smtClean="0"/>
              <a:t>1-2</a:t>
            </a:r>
            <a:r>
              <a:rPr lang="zh-CN" altLang="en-US" dirty="0" smtClean="0"/>
              <a:t>项</a:t>
            </a:r>
            <a:endParaRPr lang="zh-CN" altLang="en-US" dirty="0"/>
          </a:p>
        </p:txBody>
      </p:sp>
    </p:spTree>
    <p:extLst>
      <p:ext uri="{BB962C8B-B14F-4D97-AF65-F5344CB8AC3E}">
        <p14:creationId xmlns:p14="http://schemas.microsoft.com/office/powerpoint/2010/main" val="8638487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p:cNvSpPr>
            <a:spLocks noGrp="1"/>
          </p:cNvSpPr>
          <p:nvPr>
            <p:ph type="title"/>
          </p:nvPr>
        </p:nvSpPr>
        <p:spPr/>
        <p:txBody>
          <a:bodyPr/>
          <a:lstStyle/>
          <a:p>
            <a:pPr algn="ctr"/>
            <a:r>
              <a:rPr lang="zh-CN" altLang="en-US" dirty="0" smtClean="0"/>
              <a:t>谢谢！</a:t>
            </a:r>
            <a:endParaRPr lang="zh-CN" altLang="en-US" dirty="0"/>
          </a:p>
        </p:txBody>
      </p:sp>
      <p:sp>
        <p:nvSpPr>
          <p:cNvPr id="11" name="文本占位符 10"/>
          <p:cNvSpPr>
            <a:spLocks noGrp="1"/>
          </p:cNvSpPr>
          <p:nvPr>
            <p:ph type="body" idx="1"/>
          </p:nvPr>
        </p:nvSpPr>
        <p:spPr/>
        <p:txBody>
          <a:bodyPr/>
          <a:lstStyle/>
          <a:p>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lstStyle/>
          <a:p>
            <a:r>
              <a:rPr lang="zh-CN" altLang="en-US" b="1" dirty="0">
                <a:ea typeface="华文细黑" pitchFamily="2" charset="-122"/>
              </a:rPr>
              <a:t>项目背景</a:t>
            </a:r>
            <a:endParaRPr lang="en-US" altLang="zh-CN" b="1" dirty="0" smtClean="0">
              <a:ea typeface="华文细黑" pitchFamily="2" charset="-122"/>
            </a:endParaRPr>
          </a:p>
          <a:p>
            <a:r>
              <a:rPr lang="zh-CN" altLang="en-US" b="1" dirty="0" smtClean="0">
                <a:ea typeface="华文细黑" pitchFamily="2" charset="-122"/>
              </a:rPr>
              <a:t>研究内容</a:t>
            </a:r>
            <a:endParaRPr lang="en-US" altLang="zh-CN" b="1" dirty="0" smtClean="0">
              <a:ea typeface="华文细黑" pitchFamily="2" charset="-122"/>
            </a:endParaRPr>
          </a:p>
          <a:p>
            <a:r>
              <a:rPr lang="en-US" altLang="zh-CN" b="1" dirty="0" smtClean="0">
                <a:ea typeface="华文细黑" pitchFamily="2" charset="-122"/>
              </a:rPr>
              <a:t>2016</a:t>
            </a:r>
            <a:r>
              <a:rPr lang="zh-CN" altLang="en-US" b="1" dirty="0" smtClean="0">
                <a:ea typeface="华文细黑" pitchFamily="2" charset="-122"/>
              </a:rPr>
              <a:t>年度进展</a:t>
            </a:r>
            <a:endParaRPr lang="en-US" altLang="zh-CN" b="1" dirty="0" smtClean="0">
              <a:ea typeface="华文细黑" pitchFamily="2" charset="-122"/>
            </a:endParaRPr>
          </a:p>
          <a:p>
            <a:r>
              <a:rPr lang="zh-CN" altLang="en-US" b="1" dirty="0" smtClean="0">
                <a:ea typeface="华文细黑" pitchFamily="2" charset="-122"/>
              </a:rPr>
              <a:t>总结与展望</a:t>
            </a:r>
            <a:endParaRPr lang="en-US" altLang="zh-CN" b="1" dirty="0" smtClean="0">
              <a:ea typeface="华文细黑" pitchFamily="2" charset="-122"/>
            </a:endParaRPr>
          </a:p>
          <a:p>
            <a:endParaRPr lang="zh-CN" altLang="en-US" dirty="0"/>
          </a:p>
        </p:txBody>
      </p:sp>
    </p:spTree>
    <p:extLst>
      <p:ext uri="{BB962C8B-B14F-4D97-AF65-F5344CB8AC3E}">
        <p14:creationId xmlns:p14="http://schemas.microsoft.com/office/powerpoint/2010/main" val="8909308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项目背景</a:t>
            </a:r>
            <a:endParaRPr lang="zh-CN" altLang="en-US" dirty="0"/>
          </a:p>
        </p:txBody>
      </p:sp>
      <p:sp>
        <p:nvSpPr>
          <p:cNvPr id="3" name="内容占位符 2"/>
          <p:cNvSpPr>
            <a:spLocks noGrp="1"/>
          </p:cNvSpPr>
          <p:nvPr>
            <p:ph idx="1"/>
          </p:nvPr>
        </p:nvSpPr>
        <p:spPr/>
        <p:txBody>
          <a:bodyPr/>
          <a:lstStyle/>
          <a:p>
            <a:r>
              <a:rPr lang="zh-CN" altLang="en-US" dirty="0" smtClean="0"/>
              <a:t>当代物理实验的发展趋势：</a:t>
            </a:r>
            <a:endParaRPr lang="en-US" altLang="zh-CN" dirty="0" smtClean="0"/>
          </a:p>
          <a:p>
            <a:pPr lvl="1"/>
            <a:r>
              <a:rPr lang="zh-CN" altLang="en-US" dirty="0" smtClean="0"/>
              <a:t>能量越来越高；</a:t>
            </a:r>
            <a:endParaRPr lang="en-US" altLang="zh-CN" dirty="0" smtClean="0"/>
          </a:p>
          <a:p>
            <a:pPr lvl="1"/>
            <a:r>
              <a:rPr lang="zh-CN" altLang="en-US" dirty="0" smtClean="0"/>
              <a:t>实验规模越来越大；</a:t>
            </a:r>
            <a:endParaRPr lang="en-US" altLang="zh-CN" dirty="0" smtClean="0"/>
          </a:p>
          <a:p>
            <a:pPr lvl="1"/>
            <a:r>
              <a:rPr lang="zh-CN" altLang="en-US" dirty="0" smtClean="0"/>
              <a:t>时间、空间尺度越来越小</a:t>
            </a:r>
            <a:endParaRPr lang="en-US" altLang="zh-CN" dirty="0" smtClean="0"/>
          </a:p>
          <a:p>
            <a:r>
              <a:rPr lang="zh-CN" altLang="en-US" dirty="0" smtClean="0"/>
              <a:t>数据获取和分析系统越来越复杂：</a:t>
            </a:r>
            <a:endParaRPr lang="en-US" altLang="zh-CN" dirty="0" smtClean="0"/>
          </a:p>
          <a:p>
            <a:pPr lvl="1"/>
            <a:r>
              <a:rPr lang="zh-CN" altLang="en-US" dirty="0" smtClean="0"/>
              <a:t>前端电子学带宽；</a:t>
            </a:r>
            <a:endParaRPr lang="en-US" altLang="zh-CN" dirty="0" smtClean="0"/>
          </a:p>
          <a:p>
            <a:pPr lvl="1"/>
            <a:r>
              <a:rPr lang="zh-CN" altLang="en-US" dirty="0" smtClean="0"/>
              <a:t>数据处理速度；</a:t>
            </a:r>
            <a:endParaRPr lang="en-US" altLang="zh-CN" dirty="0" smtClean="0"/>
          </a:p>
          <a:p>
            <a:pPr lvl="1"/>
            <a:r>
              <a:rPr lang="zh-CN" altLang="en-US" dirty="0" smtClean="0"/>
              <a:t>时序控制精度；</a:t>
            </a:r>
            <a:endParaRPr lang="en-US" altLang="zh-CN" dirty="0" smtClean="0"/>
          </a:p>
          <a:p>
            <a:pPr lvl="1"/>
            <a:r>
              <a:rPr lang="zh-CN" altLang="en-US" dirty="0" smtClean="0"/>
              <a:t>苛刻的环境要求。</a:t>
            </a:r>
            <a:endParaRPr lang="en-US" altLang="zh-CN" dirty="0" smtClean="0"/>
          </a:p>
          <a:p>
            <a:endParaRPr lang="en-US" altLang="zh-CN" dirty="0" smtClean="0"/>
          </a:p>
          <a:p>
            <a:endParaRPr lang="en-US" altLang="zh-CN"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快瞬态电子学</a:t>
            </a:r>
            <a:endParaRPr lang="zh-CN" altLang="en-US" dirty="0"/>
          </a:p>
        </p:txBody>
      </p:sp>
      <p:sp>
        <p:nvSpPr>
          <p:cNvPr id="3" name="内容占位符 2"/>
          <p:cNvSpPr>
            <a:spLocks noGrp="1"/>
          </p:cNvSpPr>
          <p:nvPr>
            <p:ph idx="1"/>
          </p:nvPr>
        </p:nvSpPr>
        <p:spPr/>
        <p:txBody>
          <a:bodyPr/>
          <a:lstStyle/>
          <a:p>
            <a:r>
              <a:rPr lang="zh-CN" altLang="en-US" dirty="0" smtClean="0"/>
              <a:t>快瞬态电子学是在对各种瞬态物理现象研究中发展起来的电子学技术；</a:t>
            </a:r>
            <a:endParaRPr lang="en-US" altLang="zh-CN" dirty="0" smtClean="0"/>
          </a:p>
          <a:p>
            <a:r>
              <a:rPr lang="zh-CN" altLang="en-US" dirty="0" smtClean="0"/>
              <a:t>瞬态物理现象过程短、变化快，必然要求诊断设备有记录超快信号的能力；</a:t>
            </a:r>
            <a:endParaRPr lang="en-US" altLang="zh-CN" dirty="0" smtClean="0"/>
          </a:p>
          <a:p>
            <a:r>
              <a:rPr lang="zh-CN" altLang="en-US" dirty="0" smtClean="0"/>
              <a:t>大量实验装置都将探测器信号经过长距离电缆传输后，送给电子学系统进行处理；</a:t>
            </a:r>
            <a:endParaRPr lang="en-US" altLang="zh-CN" dirty="0" smtClean="0"/>
          </a:p>
          <a:p>
            <a:r>
              <a:rPr lang="zh-CN" altLang="en-US" dirty="0" smtClean="0"/>
              <a:t>高保真信号电缆和接插件的费用往往要占到了测量系统成本的三分之一左右；</a:t>
            </a:r>
            <a:endParaRPr lang="en-US" altLang="zh-CN" dirty="0" smtClean="0"/>
          </a:p>
          <a:p>
            <a:r>
              <a:rPr lang="zh-CN" altLang="en-US" dirty="0" smtClean="0"/>
              <a:t>迫切需要研究新的实验数据采集传输系统。</a:t>
            </a:r>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无线快瞬态电子学</a:t>
            </a:r>
            <a:endParaRPr lang="zh-CN" altLang="en-US" dirty="0"/>
          </a:p>
        </p:txBody>
      </p:sp>
      <p:sp>
        <p:nvSpPr>
          <p:cNvPr id="3" name="内容占位符 2"/>
          <p:cNvSpPr>
            <a:spLocks noGrp="1"/>
          </p:cNvSpPr>
          <p:nvPr>
            <p:ph idx="1"/>
          </p:nvPr>
        </p:nvSpPr>
        <p:spPr/>
        <p:txBody>
          <a:bodyPr/>
          <a:lstStyle/>
          <a:p>
            <a:r>
              <a:rPr lang="zh-CN" altLang="en-US" dirty="0" smtClean="0"/>
              <a:t>高速</a:t>
            </a:r>
            <a:r>
              <a:rPr lang="en-US" altLang="zh-CN" dirty="0" smtClean="0"/>
              <a:t>ADC</a:t>
            </a:r>
            <a:r>
              <a:rPr lang="zh-CN" altLang="en-US" dirty="0" smtClean="0"/>
              <a:t>采样技术和数字脉冲处理（</a:t>
            </a:r>
            <a:r>
              <a:rPr lang="en-US" altLang="zh-CN" dirty="0" smtClean="0"/>
              <a:t>DPP</a:t>
            </a:r>
            <a:r>
              <a:rPr lang="zh-CN" altLang="en-US" dirty="0" smtClean="0"/>
              <a:t>）技术的高速发展，使得国外很多新的国家项目都将采用</a:t>
            </a:r>
            <a:r>
              <a:rPr lang="en-US" altLang="zh-CN" dirty="0" smtClean="0"/>
              <a:t>DPP</a:t>
            </a:r>
            <a:r>
              <a:rPr lang="zh-CN" altLang="en-US" dirty="0" smtClean="0"/>
              <a:t>技术处理核探测器脉冲信号；</a:t>
            </a:r>
            <a:endParaRPr lang="en-US" altLang="zh-CN" dirty="0" smtClean="0"/>
          </a:p>
          <a:p>
            <a:r>
              <a:rPr lang="zh-CN" altLang="en-US" dirty="0" smtClean="0"/>
              <a:t>无线快瞬态电子学要求：</a:t>
            </a:r>
            <a:endParaRPr lang="en-US" altLang="zh-CN" dirty="0" smtClean="0"/>
          </a:p>
          <a:p>
            <a:pPr lvl="1"/>
            <a:r>
              <a:rPr lang="zh-CN" altLang="en-US" dirty="0" smtClean="0"/>
              <a:t>前端数字化</a:t>
            </a:r>
            <a:endParaRPr lang="en-US" altLang="zh-CN" dirty="0" smtClean="0"/>
          </a:p>
          <a:p>
            <a:pPr lvl="1"/>
            <a:r>
              <a:rPr lang="zh-CN" altLang="en-US" dirty="0" smtClean="0"/>
              <a:t>无线传输数字脉冲</a:t>
            </a:r>
            <a:endParaRPr lang="en-US" altLang="zh-CN" dirty="0" smtClean="0"/>
          </a:p>
          <a:p>
            <a:endParaRPr lang="en-US" altLang="zh-CN" dirty="0" smtClean="0"/>
          </a:p>
          <a:p>
            <a:endParaRPr lang="en-US" altLang="zh-CN" dirty="0" smtClean="0"/>
          </a:p>
          <a:p>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研究内容</a:t>
            </a:r>
          </a:p>
        </p:txBody>
      </p:sp>
      <p:sp>
        <p:nvSpPr>
          <p:cNvPr id="3" name="内容占位符 2"/>
          <p:cNvSpPr>
            <a:spLocks noGrp="1"/>
          </p:cNvSpPr>
          <p:nvPr>
            <p:ph idx="1"/>
          </p:nvPr>
        </p:nvSpPr>
        <p:spPr/>
        <p:txBody>
          <a:bodyPr/>
          <a:lstStyle/>
          <a:p>
            <a:r>
              <a:rPr lang="zh-CN" altLang="en-US" dirty="0" smtClean="0"/>
              <a:t>研制紧随探测器输出端的高速前端信号采集集成系统，在探测器端直接对信号进行提取和数字化，并采用无线通信手段将数据送到数据处理和控制中心进行处理和保存。</a:t>
            </a:r>
            <a:endParaRPr lang="en-US" altLang="zh-CN" dirty="0" smtClean="0"/>
          </a:p>
          <a:p>
            <a:r>
              <a:rPr lang="zh-CN" altLang="en-US" dirty="0" smtClean="0"/>
              <a:t>探测器与电子学适配，信号的快放大、快成形电路；</a:t>
            </a:r>
            <a:endParaRPr lang="en-US" altLang="zh-CN" dirty="0" smtClean="0"/>
          </a:p>
          <a:p>
            <a:r>
              <a:rPr lang="zh-CN" altLang="en-US" dirty="0" smtClean="0"/>
              <a:t>高速数字化技术；</a:t>
            </a:r>
            <a:endParaRPr lang="en-US" altLang="zh-CN" dirty="0" smtClean="0"/>
          </a:p>
          <a:p>
            <a:r>
              <a:rPr lang="zh-CN" altLang="en-US" dirty="0" smtClean="0"/>
              <a:t>高速大深度数据缓冲技术；</a:t>
            </a:r>
            <a:endParaRPr lang="en-US" altLang="zh-CN" dirty="0" smtClean="0"/>
          </a:p>
          <a:p>
            <a:r>
              <a:rPr lang="zh-CN" altLang="en-US" dirty="0" smtClean="0"/>
              <a:t>无线数据传数据技术及多通道无线组网技术</a:t>
            </a:r>
            <a:endParaRPr lang="en-US" altLang="zh-CN"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研究方案</a:t>
            </a:r>
            <a:endParaRPr lang="zh-CN" altLang="en-US" dirty="0"/>
          </a:p>
        </p:txBody>
      </p:sp>
      <p:sp>
        <p:nvSpPr>
          <p:cNvPr id="3" name="内容占位符 2"/>
          <p:cNvSpPr>
            <a:spLocks noGrp="1"/>
          </p:cNvSpPr>
          <p:nvPr>
            <p:ph idx="1"/>
          </p:nvPr>
        </p:nvSpPr>
        <p:spPr/>
        <p:txBody>
          <a:bodyPr/>
          <a:lstStyle/>
          <a:p>
            <a:endParaRPr lang="zh-CN" altLang="en-US"/>
          </a:p>
        </p:txBody>
      </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4097" name="Object 1"/>
          <p:cNvGraphicFramePr>
            <a:graphicFrameLocks noChangeAspect="1"/>
          </p:cNvGraphicFramePr>
          <p:nvPr/>
        </p:nvGraphicFramePr>
        <p:xfrm>
          <a:off x="500034" y="2428868"/>
          <a:ext cx="8316547" cy="3429024"/>
        </p:xfrm>
        <a:graphic>
          <a:graphicData uri="http://schemas.openxmlformats.org/presentationml/2006/ole">
            <mc:AlternateContent xmlns:mc="http://schemas.openxmlformats.org/markup-compatibility/2006">
              <mc:Choice xmlns:v="urn:schemas-microsoft-com:vml" Requires="v">
                <p:oleObj spid="_x0000_s4120" name="Picture" r:id="rId3" imgW="7080511" imgH="2912763" progId="Word.Picture.8">
                  <p:embed/>
                </p:oleObj>
              </mc:Choice>
              <mc:Fallback>
                <p:oleObj name="Picture" r:id="rId3" imgW="7080511" imgH="2912763" progId="Word.Picture.8">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034" y="2428868"/>
                        <a:ext cx="8316547" cy="34290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t>前端电子学模块内部</a:t>
            </a:r>
            <a:r>
              <a:rPr lang="zh-CN" altLang="en-US" sz="4000" dirty="0" smtClean="0"/>
              <a:t>结构（无线终端）</a:t>
            </a:r>
            <a:endParaRPr lang="zh-CN" altLang="en-US" sz="4000" dirty="0"/>
          </a:p>
        </p:txBody>
      </p:sp>
      <p:sp>
        <p:nvSpPr>
          <p:cNvPr id="3" name="内容占位符 2"/>
          <p:cNvSpPr>
            <a:spLocks noGrp="1"/>
          </p:cNvSpPr>
          <p:nvPr>
            <p:ph idx="1"/>
          </p:nvPr>
        </p:nvSpPr>
        <p:spPr/>
        <p:txBody>
          <a:bodyPr/>
          <a:lstStyle/>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p:txBody>
      </p:sp>
      <p:pic>
        <p:nvPicPr>
          <p:cNvPr id="23554" name="Picture 2" descr="block"/>
          <p:cNvPicPr>
            <a:picLocks noChangeAspect="1" noChangeArrowheads="1"/>
          </p:cNvPicPr>
          <p:nvPr/>
        </p:nvPicPr>
        <p:blipFill>
          <a:blip r:embed="rId2"/>
          <a:srcRect/>
          <a:stretch>
            <a:fillRect/>
          </a:stretch>
        </p:blipFill>
        <p:spPr bwMode="auto">
          <a:xfrm>
            <a:off x="500034" y="2214554"/>
            <a:ext cx="8086009" cy="3429024"/>
          </a:xfrm>
          <a:prstGeom prst="rect">
            <a:avLst/>
          </a:prstGeom>
          <a:noFill/>
          <a:ln w="9525">
            <a:noFill/>
            <a:miter lim="800000"/>
            <a:headEnd/>
            <a:tailEnd/>
          </a:ln>
        </p:spPr>
      </p:pic>
    </p:spTree>
    <p:extLst>
      <p:ext uri="{BB962C8B-B14F-4D97-AF65-F5344CB8AC3E}">
        <p14:creationId xmlns:p14="http://schemas.microsoft.com/office/powerpoint/2010/main" val="23082572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428604"/>
            <a:ext cx="8229600" cy="928694"/>
          </a:xfrm>
        </p:spPr>
        <p:txBody>
          <a:bodyPr/>
          <a:lstStyle/>
          <a:p>
            <a:r>
              <a:rPr lang="zh-CN" altLang="en-US" dirty="0" smtClean="0"/>
              <a:t>多通道无线组网的同步方案</a:t>
            </a:r>
            <a:endParaRPr lang="zh-CN" altLang="en-US" dirty="0"/>
          </a:p>
        </p:txBody>
      </p:sp>
      <p:pic>
        <p:nvPicPr>
          <p:cNvPr id="4" name="内容占位符 3" descr="electronics.jpg"/>
          <p:cNvPicPr>
            <a:picLocks noGrp="1" noChangeAspect="1"/>
          </p:cNvPicPr>
          <p:nvPr>
            <p:ph idx="1"/>
          </p:nvPr>
        </p:nvPicPr>
        <p:blipFill>
          <a:blip r:embed="rId2"/>
          <a:stretch>
            <a:fillRect/>
          </a:stretch>
        </p:blipFill>
        <p:spPr>
          <a:xfrm>
            <a:off x="1136726" y="1500174"/>
            <a:ext cx="6999106" cy="5357827"/>
          </a:xfrm>
        </p:spPr>
      </p:pic>
    </p:spTree>
    <p:extLst>
      <p:ext uri="{BB962C8B-B14F-4D97-AF65-F5344CB8AC3E}">
        <p14:creationId xmlns:p14="http://schemas.microsoft.com/office/powerpoint/2010/main" val="33191674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畅">
  <a:themeElements>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畅">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畅">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687</TotalTime>
  <Words>865</Words>
  <Application>Microsoft Office PowerPoint</Application>
  <PresentationFormat>全屏显示(4:3)</PresentationFormat>
  <Paragraphs>136</Paragraphs>
  <Slides>18</Slides>
  <Notes>1</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18</vt:i4>
      </vt:variant>
    </vt:vector>
  </HeadingPairs>
  <TitlesOfParts>
    <vt:vector size="29" baseType="lpstr">
      <vt:lpstr>华文细黑</vt:lpstr>
      <vt:lpstr>隶书</vt:lpstr>
      <vt:lpstr>宋体</vt:lpstr>
      <vt:lpstr>Arial</vt:lpstr>
      <vt:lpstr>Calibri</vt:lpstr>
      <vt:lpstr>Constantia</vt:lpstr>
      <vt:lpstr>Tahoma</vt:lpstr>
      <vt:lpstr>Times New Roman</vt:lpstr>
      <vt:lpstr>Wingdings 2</vt:lpstr>
      <vt:lpstr>流畅</vt:lpstr>
      <vt:lpstr>Picture</vt:lpstr>
      <vt:lpstr>无线快瞬态前端电子学研究 进展报告</vt:lpstr>
      <vt:lpstr>PowerPoint 演示文稿</vt:lpstr>
      <vt:lpstr>项目背景</vt:lpstr>
      <vt:lpstr>快瞬态电子学</vt:lpstr>
      <vt:lpstr>无线快瞬态电子学</vt:lpstr>
      <vt:lpstr>研究内容</vt:lpstr>
      <vt:lpstr>研究方案</vt:lpstr>
      <vt:lpstr>前端电子学模块内部结构（无线终端）</vt:lpstr>
      <vt:lpstr>多通道无线组网的同步方案</vt:lpstr>
      <vt:lpstr>PowerPoint 演示文稿</vt:lpstr>
      <vt:lpstr>研究进展</vt:lpstr>
      <vt:lpstr>Zigbee终端在WDT板上集成</vt:lpstr>
      <vt:lpstr>Zigbee协调器</vt:lpstr>
      <vt:lpstr>Zigbee协议</vt:lpstr>
      <vt:lpstr>测试</vt:lpstr>
      <vt:lpstr>应用领域</vt:lpstr>
      <vt:lpstr>2017年目标</vt:lpstr>
      <vt:lpstr>谢谢！</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无线快瞬态前端电子学研究</dc:title>
  <dc:creator>PHONE</dc:creator>
  <cp:lastModifiedBy>ThinkPad User</cp:lastModifiedBy>
  <cp:revision>89</cp:revision>
  <dcterms:created xsi:type="dcterms:W3CDTF">2015-12-20T09:43:48Z</dcterms:created>
  <dcterms:modified xsi:type="dcterms:W3CDTF">2017-04-11T15:08:06Z</dcterms:modified>
</cp:coreProperties>
</file>