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0"/>
  </p:notesMasterIdLst>
  <p:sldIdLst>
    <p:sldId id="256" r:id="rId2"/>
    <p:sldId id="257" r:id="rId3"/>
    <p:sldId id="265" r:id="rId4"/>
    <p:sldId id="270" r:id="rId5"/>
    <p:sldId id="266" r:id="rId6"/>
    <p:sldId id="268" r:id="rId7"/>
    <p:sldId id="264" r:id="rId8"/>
    <p:sldId id="269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CCB4AF-6F91-4247-A2E5-53E936F7109D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C37E3130-D8A4-4B34-B8DD-6866A306C1BF}">
      <dgm:prSet phldrT="[文本]"/>
      <dgm:spPr>
        <a:solidFill>
          <a:srgbClr val="C00000"/>
        </a:solidFill>
      </dgm:spPr>
      <dgm:t>
        <a:bodyPr/>
        <a:lstStyle/>
        <a:p>
          <a:r>
            <a:rPr lang="en-US" altLang="zh-CN" dirty="0" smtClean="0"/>
            <a:t>Trigger Waiting</a:t>
          </a:r>
          <a:endParaRPr lang="zh-CN" altLang="en-US" dirty="0"/>
        </a:p>
      </dgm:t>
    </dgm:pt>
    <dgm:pt modelId="{5CF22943-4C02-44C0-954C-9D0C6F8001C7}" type="parTrans" cxnId="{C8F8EDEE-04EF-45CD-87F5-33C382063636}">
      <dgm:prSet/>
      <dgm:spPr/>
      <dgm:t>
        <a:bodyPr/>
        <a:lstStyle/>
        <a:p>
          <a:endParaRPr lang="zh-CN" altLang="en-US"/>
        </a:p>
      </dgm:t>
    </dgm:pt>
    <dgm:pt modelId="{403E2516-C855-4B16-B485-DA79A0A798F1}" type="sibTrans" cxnId="{C8F8EDEE-04EF-45CD-87F5-33C382063636}">
      <dgm:prSet/>
      <dgm:spPr>
        <a:solidFill>
          <a:srgbClr val="FF0000"/>
        </a:solidFill>
      </dgm:spPr>
      <dgm:t>
        <a:bodyPr/>
        <a:lstStyle/>
        <a:p>
          <a:endParaRPr lang="zh-CN" altLang="en-US">
            <a:solidFill>
              <a:srgbClr val="FF0000"/>
            </a:solidFill>
          </a:endParaRPr>
        </a:p>
      </dgm:t>
    </dgm:pt>
    <dgm:pt modelId="{B90CA6E6-2B9B-4D2A-B622-FC27C2F52DD5}">
      <dgm:prSet phldrT="[文本]"/>
      <dgm:spPr>
        <a:solidFill>
          <a:srgbClr val="92D050"/>
        </a:solidFill>
      </dgm:spPr>
      <dgm:t>
        <a:bodyPr/>
        <a:lstStyle/>
        <a:p>
          <a:r>
            <a:rPr lang="en-US" altLang="zh-CN" dirty="0" smtClean="0"/>
            <a:t>Mux</a:t>
          </a:r>
        </a:p>
        <a:p>
          <a:r>
            <a:rPr lang="en-US" altLang="zh-CN" dirty="0" smtClean="0"/>
            <a:t>control</a:t>
          </a:r>
          <a:endParaRPr lang="zh-CN" altLang="en-US" dirty="0"/>
        </a:p>
      </dgm:t>
    </dgm:pt>
    <dgm:pt modelId="{053B1FAD-F782-4041-AAFE-E1FFE82F8BB3}" type="parTrans" cxnId="{8CC51AE2-669D-42B0-B62F-55688AEF2FE0}">
      <dgm:prSet/>
      <dgm:spPr/>
      <dgm:t>
        <a:bodyPr/>
        <a:lstStyle/>
        <a:p>
          <a:endParaRPr lang="zh-CN" altLang="en-US"/>
        </a:p>
      </dgm:t>
    </dgm:pt>
    <dgm:pt modelId="{C2B35765-D6F5-476F-A3F7-8F812A61E54D}" type="sibTrans" cxnId="{8CC51AE2-669D-42B0-B62F-55688AEF2FE0}">
      <dgm:prSet/>
      <dgm:spPr>
        <a:solidFill>
          <a:srgbClr val="92D050"/>
        </a:solidFill>
      </dgm:spPr>
      <dgm:t>
        <a:bodyPr/>
        <a:lstStyle/>
        <a:p>
          <a:endParaRPr lang="zh-CN" altLang="en-US"/>
        </a:p>
      </dgm:t>
    </dgm:pt>
    <dgm:pt modelId="{808DF9E0-9936-4927-9EFD-FE5A9534290D}">
      <dgm:prSet phldrT="[文本]" custT="1"/>
      <dgm:spPr>
        <a:solidFill>
          <a:srgbClr val="00B0F0"/>
        </a:solidFill>
      </dgm:spPr>
      <dgm:t>
        <a:bodyPr/>
        <a:lstStyle/>
        <a:p>
          <a:r>
            <a:rPr lang="en-US" altLang="zh-CN" sz="1000" dirty="0" smtClean="0"/>
            <a:t>A/D </a:t>
          </a:r>
        </a:p>
        <a:p>
          <a:r>
            <a:rPr lang="en-US" altLang="zh-CN" sz="1000" dirty="0" smtClean="0"/>
            <a:t>Convert</a:t>
          </a:r>
        </a:p>
        <a:p>
          <a:endParaRPr lang="zh-CN" altLang="en-US" sz="600" dirty="0"/>
        </a:p>
      </dgm:t>
    </dgm:pt>
    <dgm:pt modelId="{81B26B33-956B-46B4-A2EA-AF83CCDB38A8}" type="parTrans" cxnId="{8D736794-CAD0-4FF6-AB65-DB7B6878BB62}">
      <dgm:prSet/>
      <dgm:spPr/>
      <dgm:t>
        <a:bodyPr/>
        <a:lstStyle/>
        <a:p>
          <a:endParaRPr lang="zh-CN" altLang="en-US"/>
        </a:p>
      </dgm:t>
    </dgm:pt>
    <dgm:pt modelId="{6B772B68-8A2F-452E-A8A8-7B838CC70EC3}" type="sibTrans" cxnId="{8D736794-CAD0-4FF6-AB65-DB7B6878BB62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zh-CN" altLang="en-US"/>
        </a:p>
      </dgm:t>
    </dgm:pt>
    <dgm:pt modelId="{CF9A5FD0-9CD6-4E17-ACEA-E4C9E64080A4}">
      <dgm:prSet phldrT="[文本]" custT="1"/>
      <dgm:spPr>
        <a:solidFill>
          <a:srgbClr val="002060"/>
        </a:solidFill>
      </dgm:spPr>
      <dgm:t>
        <a:bodyPr/>
        <a:lstStyle/>
        <a:p>
          <a:r>
            <a:rPr lang="en-US" altLang="zh-CN" sz="1100" dirty="0" smtClean="0"/>
            <a:t>Data</a:t>
          </a:r>
        </a:p>
        <a:p>
          <a:r>
            <a:rPr lang="en-US" altLang="zh-CN" sz="1100" dirty="0" smtClean="0"/>
            <a:t>Storing</a:t>
          </a:r>
          <a:endParaRPr lang="zh-CN" altLang="en-US" sz="1100" dirty="0"/>
        </a:p>
      </dgm:t>
    </dgm:pt>
    <dgm:pt modelId="{B696E8A9-866E-46A6-AE03-FAD412D666D7}" type="parTrans" cxnId="{C62CBF67-FA29-43C1-B6EB-05CC31278201}">
      <dgm:prSet/>
      <dgm:spPr/>
      <dgm:t>
        <a:bodyPr/>
        <a:lstStyle/>
        <a:p>
          <a:endParaRPr lang="zh-CN" altLang="en-US"/>
        </a:p>
      </dgm:t>
    </dgm:pt>
    <dgm:pt modelId="{0B79FE05-5D34-418A-AD54-4DC8624203A4}" type="sibTrans" cxnId="{C62CBF67-FA29-43C1-B6EB-05CC31278201}">
      <dgm:prSet/>
      <dgm:spPr>
        <a:solidFill>
          <a:srgbClr val="002060"/>
        </a:solidFill>
      </dgm:spPr>
      <dgm:t>
        <a:bodyPr/>
        <a:lstStyle/>
        <a:p>
          <a:endParaRPr lang="zh-CN" altLang="en-US"/>
        </a:p>
      </dgm:t>
    </dgm:pt>
    <dgm:pt modelId="{504AED5E-5568-48D4-9DB8-D8545E523628}">
      <dgm:prSet phldrT="[文本]" custT="1"/>
      <dgm:spPr>
        <a:solidFill>
          <a:srgbClr val="7030A0"/>
        </a:solidFill>
      </dgm:spPr>
      <dgm:t>
        <a:bodyPr/>
        <a:lstStyle/>
        <a:p>
          <a:r>
            <a:rPr lang="en-US" altLang="zh-CN" sz="1100" dirty="0" smtClean="0"/>
            <a:t>Trigger</a:t>
          </a:r>
        </a:p>
        <a:p>
          <a:r>
            <a:rPr lang="en-US" altLang="zh-CN" sz="1100" dirty="0" smtClean="0"/>
            <a:t>Reset</a:t>
          </a:r>
          <a:endParaRPr lang="zh-CN" altLang="en-US" sz="1100" dirty="0"/>
        </a:p>
      </dgm:t>
    </dgm:pt>
    <dgm:pt modelId="{E1080704-A950-4E53-B0B6-4D938B4F28C4}" type="parTrans" cxnId="{D426714B-79B3-44C7-984F-BEBADB2201B9}">
      <dgm:prSet/>
      <dgm:spPr/>
      <dgm:t>
        <a:bodyPr/>
        <a:lstStyle/>
        <a:p>
          <a:endParaRPr lang="zh-CN" altLang="en-US"/>
        </a:p>
      </dgm:t>
    </dgm:pt>
    <dgm:pt modelId="{87102CCC-8CE4-4723-B707-41303D450DFA}" type="sibTrans" cxnId="{D426714B-79B3-44C7-984F-BEBADB2201B9}">
      <dgm:prSet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endParaRPr lang="zh-CN" altLang="en-US"/>
        </a:p>
      </dgm:t>
    </dgm:pt>
    <dgm:pt modelId="{B78B8946-032E-49E0-847B-00A361258FAA}" type="pres">
      <dgm:prSet presAssocID="{B2CCB4AF-6F91-4247-A2E5-53E936F7109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3B2694E-C656-4E28-8F52-608A2E3CA1FA}" type="pres">
      <dgm:prSet presAssocID="{C37E3130-D8A4-4B34-B8DD-6866A306C1B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F8B8116-94E1-44E0-8BBC-8B2ACAB0D8CD}" type="pres">
      <dgm:prSet presAssocID="{403E2516-C855-4B16-B485-DA79A0A798F1}" presName="sibTrans" presStyleLbl="sibTrans2D1" presStyleIdx="0" presStyleCnt="5"/>
      <dgm:spPr/>
      <dgm:t>
        <a:bodyPr/>
        <a:lstStyle/>
        <a:p>
          <a:endParaRPr lang="zh-CN" altLang="en-US"/>
        </a:p>
      </dgm:t>
    </dgm:pt>
    <dgm:pt modelId="{9D0EBD7E-9BE8-47E8-B99D-0110FF1F2714}" type="pres">
      <dgm:prSet presAssocID="{403E2516-C855-4B16-B485-DA79A0A798F1}" presName="connectorText" presStyleLbl="sibTrans2D1" presStyleIdx="0" presStyleCnt="5"/>
      <dgm:spPr/>
      <dgm:t>
        <a:bodyPr/>
        <a:lstStyle/>
        <a:p>
          <a:endParaRPr lang="zh-CN" altLang="en-US"/>
        </a:p>
      </dgm:t>
    </dgm:pt>
    <dgm:pt modelId="{6D030F5B-E582-42C9-BABD-431F720A32FE}" type="pres">
      <dgm:prSet presAssocID="{B90CA6E6-2B9B-4D2A-B622-FC27C2F52DD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EE8AAC2-450F-4068-A645-40710146DF0D}" type="pres">
      <dgm:prSet presAssocID="{C2B35765-D6F5-476F-A3F7-8F812A61E54D}" presName="sibTrans" presStyleLbl="sibTrans2D1" presStyleIdx="1" presStyleCnt="5"/>
      <dgm:spPr/>
      <dgm:t>
        <a:bodyPr/>
        <a:lstStyle/>
        <a:p>
          <a:endParaRPr lang="zh-CN" altLang="en-US"/>
        </a:p>
      </dgm:t>
    </dgm:pt>
    <dgm:pt modelId="{191C7CCF-8D1F-47C5-83F5-B45E028637E1}" type="pres">
      <dgm:prSet presAssocID="{C2B35765-D6F5-476F-A3F7-8F812A61E54D}" presName="connectorText" presStyleLbl="sibTrans2D1" presStyleIdx="1" presStyleCnt="5"/>
      <dgm:spPr/>
      <dgm:t>
        <a:bodyPr/>
        <a:lstStyle/>
        <a:p>
          <a:endParaRPr lang="zh-CN" altLang="en-US"/>
        </a:p>
      </dgm:t>
    </dgm:pt>
    <dgm:pt modelId="{7E8B8191-F4D8-41B1-B126-2E4590A5CCDB}" type="pres">
      <dgm:prSet presAssocID="{808DF9E0-9936-4927-9EFD-FE5A9534290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ED0C506-8FD1-4F53-B9C9-AB67A4B9A511}" type="pres">
      <dgm:prSet presAssocID="{6B772B68-8A2F-452E-A8A8-7B838CC70EC3}" presName="sibTrans" presStyleLbl="sibTrans2D1" presStyleIdx="2" presStyleCnt="5"/>
      <dgm:spPr/>
      <dgm:t>
        <a:bodyPr/>
        <a:lstStyle/>
        <a:p>
          <a:endParaRPr lang="zh-CN" altLang="en-US"/>
        </a:p>
      </dgm:t>
    </dgm:pt>
    <dgm:pt modelId="{E9A671D2-E9B8-4CEB-835E-AB45331A2D1F}" type="pres">
      <dgm:prSet presAssocID="{6B772B68-8A2F-452E-A8A8-7B838CC70EC3}" presName="connectorText" presStyleLbl="sibTrans2D1" presStyleIdx="2" presStyleCnt="5"/>
      <dgm:spPr/>
      <dgm:t>
        <a:bodyPr/>
        <a:lstStyle/>
        <a:p>
          <a:endParaRPr lang="zh-CN" altLang="en-US"/>
        </a:p>
      </dgm:t>
    </dgm:pt>
    <dgm:pt modelId="{D27AED79-C793-400C-942D-3A0AAC34DB43}" type="pres">
      <dgm:prSet presAssocID="{CF9A5FD0-9CD6-4E17-ACEA-E4C9E64080A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323AF54-5B25-4346-9C39-A4EA2B4E1897}" type="pres">
      <dgm:prSet presAssocID="{0B79FE05-5D34-418A-AD54-4DC8624203A4}" presName="sibTrans" presStyleLbl="sibTrans2D1" presStyleIdx="3" presStyleCnt="5"/>
      <dgm:spPr/>
      <dgm:t>
        <a:bodyPr/>
        <a:lstStyle/>
        <a:p>
          <a:endParaRPr lang="zh-CN" altLang="en-US"/>
        </a:p>
      </dgm:t>
    </dgm:pt>
    <dgm:pt modelId="{DAA068CE-A951-4BD7-BAFF-AB5756509F25}" type="pres">
      <dgm:prSet presAssocID="{0B79FE05-5D34-418A-AD54-4DC8624203A4}" presName="connectorText" presStyleLbl="sibTrans2D1" presStyleIdx="3" presStyleCnt="5"/>
      <dgm:spPr/>
      <dgm:t>
        <a:bodyPr/>
        <a:lstStyle/>
        <a:p>
          <a:endParaRPr lang="zh-CN" altLang="en-US"/>
        </a:p>
      </dgm:t>
    </dgm:pt>
    <dgm:pt modelId="{D13C3973-EEF9-4AFD-83CD-0A0F5EF62F9D}" type="pres">
      <dgm:prSet presAssocID="{504AED5E-5568-48D4-9DB8-D8545E52362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EC05701-6566-447C-8B8D-C929C2474597}" type="pres">
      <dgm:prSet presAssocID="{87102CCC-8CE4-4723-B707-41303D450DFA}" presName="sibTrans" presStyleLbl="sibTrans2D1" presStyleIdx="4" presStyleCnt="5"/>
      <dgm:spPr/>
      <dgm:t>
        <a:bodyPr/>
        <a:lstStyle/>
        <a:p>
          <a:endParaRPr lang="zh-CN" altLang="en-US"/>
        </a:p>
      </dgm:t>
    </dgm:pt>
    <dgm:pt modelId="{DF45D107-3778-449F-AD4A-B1AC2DC10C39}" type="pres">
      <dgm:prSet presAssocID="{87102CCC-8CE4-4723-B707-41303D450DFA}" presName="connectorText" presStyleLbl="sibTrans2D1" presStyleIdx="4" presStyleCnt="5"/>
      <dgm:spPr/>
      <dgm:t>
        <a:bodyPr/>
        <a:lstStyle/>
        <a:p>
          <a:endParaRPr lang="zh-CN" altLang="en-US"/>
        </a:p>
      </dgm:t>
    </dgm:pt>
  </dgm:ptLst>
  <dgm:cxnLst>
    <dgm:cxn modelId="{CCB67310-F4A0-4198-9562-5B5A55CE2299}" type="presOf" srcId="{C2B35765-D6F5-476F-A3F7-8F812A61E54D}" destId="{191C7CCF-8D1F-47C5-83F5-B45E028637E1}" srcOrd="1" destOrd="0" presId="urn:microsoft.com/office/officeart/2005/8/layout/cycle2"/>
    <dgm:cxn modelId="{F67ABF66-5692-4432-AE5E-F092582C0945}" type="presOf" srcId="{CF9A5FD0-9CD6-4E17-ACEA-E4C9E64080A4}" destId="{D27AED79-C793-400C-942D-3A0AAC34DB43}" srcOrd="0" destOrd="0" presId="urn:microsoft.com/office/officeart/2005/8/layout/cycle2"/>
    <dgm:cxn modelId="{8D736794-CAD0-4FF6-AB65-DB7B6878BB62}" srcId="{B2CCB4AF-6F91-4247-A2E5-53E936F7109D}" destId="{808DF9E0-9936-4927-9EFD-FE5A9534290D}" srcOrd="2" destOrd="0" parTransId="{81B26B33-956B-46B4-A2EA-AF83CCDB38A8}" sibTransId="{6B772B68-8A2F-452E-A8A8-7B838CC70EC3}"/>
    <dgm:cxn modelId="{33A0A1E0-17D2-4F92-879E-EC07925EC57B}" type="presOf" srcId="{0B79FE05-5D34-418A-AD54-4DC8624203A4}" destId="{6323AF54-5B25-4346-9C39-A4EA2B4E1897}" srcOrd="0" destOrd="0" presId="urn:microsoft.com/office/officeart/2005/8/layout/cycle2"/>
    <dgm:cxn modelId="{26704908-CAB1-4B32-B88F-54128CC54712}" type="presOf" srcId="{C37E3130-D8A4-4B34-B8DD-6866A306C1BF}" destId="{73B2694E-C656-4E28-8F52-608A2E3CA1FA}" srcOrd="0" destOrd="0" presId="urn:microsoft.com/office/officeart/2005/8/layout/cycle2"/>
    <dgm:cxn modelId="{5A018581-382F-47E9-AD51-55E3BBDD2859}" type="presOf" srcId="{808DF9E0-9936-4927-9EFD-FE5A9534290D}" destId="{7E8B8191-F4D8-41B1-B126-2E4590A5CCDB}" srcOrd="0" destOrd="0" presId="urn:microsoft.com/office/officeart/2005/8/layout/cycle2"/>
    <dgm:cxn modelId="{7A34A4FA-5C2D-4E09-B604-FBE63ABA1FCB}" type="presOf" srcId="{B90CA6E6-2B9B-4D2A-B622-FC27C2F52DD5}" destId="{6D030F5B-E582-42C9-BABD-431F720A32FE}" srcOrd="0" destOrd="0" presId="urn:microsoft.com/office/officeart/2005/8/layout/cycle2"/>
    <dgm:cxn modelId="{8CC51AE2-669D-42B0-B62F-55688AEF2FE0}" srcId="{B2CCB4AF-6F91-4247-A2E5-53E936F7109D}" destId="{B90CA6E6-2B9B-4D2A-B622-FC27C2F52DD5}" srcOrd="1" destOrd="0" parTransId="{053B1FAD-F782-4041-AAFE-E1FFE82F8BB3}" sibTransId="{C2B35765-D6F5-476F-A3F7-8F812A61E54D}"/>
    <dgm:cxn modelId="{02B91469-3889-465A-83F9-C2EEBAC1F8F7}" type="presOf" srcId="{0B79FE05-5D34-418A-AD54-4DC8624203A4}" destId="{DAA068CE-A951-4BD7-BAFF-AB5756509F25}" srcOrd="1" destOrd="0" presId="urn:microsoft.com/office/officeart/2005/8/layout/cycle2"/>
    <dgm:cxn modelId="{C8F8EDEE-04EF-45CD-87F5-33C382063636}" srcId="{B2CCB4AF-6F91-4247-A2E5-53E936F7109D}" destId="{C37E3130-D8A4-4B34-B8DD-6866A306C1BF}" srcOrd="0" destOrd="0" parTransId="{5CF22943-4C02-44C0-954C-9D0C6F8001C7}" sibTransId="{403E2516-C855-4B16-B485-DA79A0A798F1}"/>
    <dgm:cxn modelId="{D79ECB5E-782D-40E2-9B05-27D29B21D6E0}" type="presOf" srcId="{6B772B68-8A2F-452E-A8A8-7B838CC70EC3}" destId="{3ED0C506-8FD1-4F53-B9C9-AB67A4B9A511}" srcOrd="0" destOrd="0" presId="urn:microsoft.com/office/officeart/2005/8/layout/cycle2"/>
    <dgm:cxn modelId="{7CE066C2-86D6-4C67-9A25-FD5EABBC5C9F}" type="presOf" srcId="{403E2516-C855-4B16-B485-DA79A0A798F1}" destId="{9D0EBD7E-9BE8-47E8-B99D-0110FF1F2714}" srcOrd="1" destOrd="0" presId="urn:microsoft.com/office/officeart/2005/8/layout/cycle2"/>
    <dgm:cxn modelId="{D426714B-79B3-44C7-984F-BEBADB2201B9}" srcId="{B2CCB4AF-6F91-4247-A2E5-53E936F7109D}" destId="{504AED5E-5568-48D4-9DB8-D8545E523628}" srcOrd="4" destOrd="0" parTransId="{E1080704-A950-4E53-B0B6-4D938B4F28C4}" sibTransId="{87102CCC-8CE4-4723-B707-41303D450DFA}"/>
    <dgm:cxn modelId="{D2C496C3-83B3-4C16-A4E6-040D3FE6B8E3}" type="presOf" srcId="{87102CCC-8CE4-4723-B707-41303D450DFA}" destId="{3EC05701-6566-447C-8B8D-C929C2474597}" srcOrd="0" destOrd="0" presId="urn:microsoft.com/office/officeart/2005/8/layout/cycle2"/>
    <dgm:cxn modelId="{C62CBF67-FA29-43C1-B6EB-05CC31278201}" srcId="{B2CCB4AF-6F91-4247-A2E5-53E936F7109D}" destId="{CF9A5FD0-9CD6-4E17-ACEA-E4C9E64080A4}" srcOrd="3" destOrd="0" parTransId="{B696E8A9-866E-46A6-AE03-FAD412D666D7}" sibTransId="{0B79FE05-5D34-418A-AD54-4DC8624203A4}"/>
    <dgm:cxn modelId="{B6005F5A-AD66-4986-9A7B-B630ADFBAFCA}" type="presOf" srcId="{C2B35765-D6F5-476F-A3F7-8F812A61E54D}" destId="{9EE8AAC2-450F-4068-A645-40710146DF0D}" srcOrd="0" destOrd="0" presId="urn:microsoft.com/office/officeart/2005/8/layout/cycle2"/>
    <dgm:cxn modelId="{9B63B1C9-7054-4B63-B437-42D73E07DBA0}" type="presOf" srcId="{6B772B68-8A2F-452E-A8A8-7B838CC70EC3}" destId="{E9A671D2-E9B8-4CEB-835E-AB45331A2D1F}" srcOrd="1" destOrd="0" presId="urn:microsoft.com/office/officeart/2005/8/layout/cycle2"/>
    <dgm:cxn modelId="{BCD77767-652E-476A-974A-E3B3E048B392}" type="presOf" srcId="{403E2516-C855-4B16-B485-DA79A0A798F1}" destId="{9F8B8116-94E1-44E0-8BBC-8B2ACAB0D8CD}" srcOrd="0" destOrd="0" presId="urn:microsoft.com/office/officeart/2005/8/layout/cycle2"/>
    <dgm:cxn modelId="{DE6A1461-9A12-4FC6-AC38-AF2D7BB6E077}" type="presOf" srcId="{B2CCB4AF-6F91-4247-A2E5-53E936F7109D}" destId="{B78B8946-032E-49E0-847B-00A361258FAA}" srcOrd="0" destOrd="0" presId="urn:microsoft.com/office/officeart/2005/8/layout/cycle2"/>
    <dgm:cxn modelId="{5B17BA64-EC3C-4F07-BC65-D0AC061C111D}" type="presOf" srcId="{87102CCC-8CE4-4723-B707-41303D450DFA}" destId="{DF45D107-3778-449F-AD4A-B1AC2DC10C39}" srcOrd="1" destOrd="0" presId="urn:microsoft.com/office/officeart/2005/8/layout/cycle2"/>
    <dgm:cxn modelId="{AF8F69B0-BDA2-4787-972D-5485857344A9}" type="presOf" srcId="{504AED5E-5568-48D4-9DB8-D8545E523628}" destId="{D13C3973-EEF9-4AFD-83CD-0A0F5EF62F9D}" srcOrd="0" destOrd="0" presId="urn:microsoft.com/office/officeart/2005/8/layout/cycle2"/>
    <dgm:cxn modelId="{0C9E845B-6A1D-40AF-A9CE-03C55C6925CE}" type="presParOf" srcId="{B78B8946-032E-49E0-847B-00A361258FAA}" destId="{73B2694E-C656-4E28-8F52-608A2E3CA1FA}" srcOrd="0" destOrd="0" presId="urn:microsoft.com/office/officeart/2005/8/layout/cycle2"/>
    <dgm:cxn modelId="{1AF6C4B5-4623-450E-B11B-D715F982D293}" type="presParOf" srcId="{B78B8946-032E-49E0-847B-00A361258FAA}" destId="{9F8B8116-94E1-44E0-8BBC-8B2ACAB0D8CD}" srcOrd="1" destOrd="0" presId="urn:microsoft.com/office/officeart/2005/8/layout/cycle2"/>
    <dgm:cxn modelId="{463F00E8-8304-4BE2-A538-BEBB924435BC}" type="presParOf" srcId="{9F8B8116-94E1-44E0-8BBC-8B2ACAB0D8CD}" destId="{9D0EBD7E-9BE8-47E8-B99D-0110FF1F2714}" srcOrd="0" destOrd="0" presId="urn:microsoft.com/office/officeart/2005/8/layout/cycle2"/>
    <dgm:cxn modelId="{2FB007CC-0FEF-447E-AB0C-9C245D89A737}" type="presParOf" srcId="{B78B8946-032E-49E0-847B-00A361258FAA}" destId="{6D030F5B-E582-42C9-BABD-431F720A32FE}" srcOrd="2" destOrd="0" presId="urn:microsoft.com/office/officeart/2005/8/layout/cycle2"/>
    <dgm:cxn modelId="{7E582A55-1CCC-4A64-8153-AB5361943703}" type="presParOf" srcId="{B78B8946-032E-49E0-847B-00A361258FAA}" destId="{9EE8AAC2-450F-4068-A645-40710146DF0D}" srcOrd="3" destOrd="0" presId="urn:microsoft.com/office/officeart/2005/8/layout/cycle2"/>
    <dgm:cxn modelId="{8F6BAD8C-332F-46D7-8E8F-90867F379BB8}" type="presParOf" srcId="{9EE8AAC2-450F-4068-A645-40710146DF0D}" destId="{191C7CCF-8D1F-47C5-83F5-B45E028637E1}" srcOrd="0" destOrd="0" presId="urn:microsoft.com/office/officeart/2005/8/layout/cycle2"/>
    <dgm:cxn modelId="{B19BC1D5-A815-4D4A-AC04-6E358F922317}" type="presParOf" srcId="{B78B8946-032E-49E0-847B-00A361258FAA}" destId="{7E8B8191-F4D8-41B1-B126-2E4590A5CCDB}" srcOrd="4" destOrd="0" presId="urn:microsoft.com/office/officeart/2005/8/layout/cycle2"/>
    <dgm:cxn modelId="{6485088A-DD45-4038-A8F7-4DE0F0D3BA33}" type="presParOf" srcId="{B78B8946-032E-49E0-847B-00A361258FAA}" destId="{3ED0C506-8FD1-4F53-B9C9-AB67A4B9A511}" srcOrd="5" destOrd="0" presId="urn:microsoft.com/office/officeart/2005/8/layout/cycle2"/>
    <dgm:cxn modelId="{1141E6DF-8C13-4480-971A-53E4A6038DEB}" type="presParOf" srcId="{3ED0C506-8FD1-4F53-B9C9-AB67A4B9A511}" destId="{E9A671D2-E9B8-4CEB-835E-AB45331A2D1F}" srcOrd="0" destOrd="0" presId="urn:microsoft.com/office/officeart/2005/8/layout/cycle2"/>
    <dgm:cxn modelId="{33BE1542-B9DC-4E7A-B0E5-B51EA51AB898}" type="presParOf" srcId="{B78B8946-032E-49E0-847B-00A361258FAA}" destId="{D27AED79-C793-400C-942D-3A0AAC34DB43}" srcOrd="6" destOrd="0" presId="urn:microsoft.com/office/officeart/2005/8/layout/cycle2"/>
    <dgm:cxn modelId="{15FB0C3A-C8E2-4FD1-9AFB-3DC3CDC14921}" type="presParOf" srcId="{B78B8946-032E-49E0-847B-00A361258FAA}" destId="{6323AF54-5B25-4346-9C39-A4EA2B4E1897}" srcOrd="7" destOrd="0" presId="urn:microsoft.com/office/officeart/2005/8/layout/cycle2"/>
    <dgm:cxn modelId="{4FC806FB-99FF-4D31-AC5A-33B398DD004E}" type="presParOf" srcId="{6323AF54-5B25-4346-9C39-A4EA2B4E1897}" destId="{DAA068CE-A951-4BD7-BAFF-AB5756509F25}" srcOrd="0" destOrd="0" presId="urn:microsoft.com/office/officeart/2005/8/layout/cycle2"/>
    <dgm:cxn modelId="{FFEDB666-1ED0-4AEF-AF49-66E4626929A8}" type="presParOf" srcId="{B78B8946-032E-49E0-847B-00A361258FAA}" destId="{D13C3973-EEF9-4AFD-83CD-0A0F5EF62F9D}" srcOrd="8" destOrd="0" presId="urn:microsoft.com/office/officeart/2005/8/layout/cycle2"/>
    <dgm:cxn modelId="{E7F9AD48-6A5B-4805-9C36-E859025820FE}" type="presParOf" srcId="{B78B8946-032E-49E0-847B-00A361258FAA}" destId="{3EC05701-6566-447C-8B8D-C929C2474597}" srcOrd="9" destOrd="0" presId="urn:microsoft.com/office/officeart/2005/8/layout/cycle2"/>
    <dgm:cxn modelId="{37B5C3D8-50A1-4C0C-9100-9485578828E2}" type="presParOf" srcId="{3EC05701-6566-447C-8B8D-C929C2474597}" destId="{DF45D107-3778-449F-AD4A-B1AC2DC10C3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2694E-C656-4E28-8F52-608A2E3CA1FA}">
      <dsp:nvSpPr>
        <dsp:cNvPr id="0" name=""/>
        <dsp:cNvSpPr/>
      </dsp:nvSpPr>
      <dsp:spPr>
        <a:xfrm>
          <a:off x="1104224" y="594"/>
          <a:ext cx="802805" cy="802805"/>
        </a:xfrm>
        <a:prstGeom prst="ellipse">
          <a:avLst/>
        </a:prstGeom>
        <a:solidFill>
          <a:srgbClr val="C00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100" kern="1200" dirty="0" smtClean="0"/>
            <a:t>Trigger Waiting</a:t>
          </a:r>
          <a:endParaRPr lang="zh-CN" altLang="en-US" sz="1100" kern="1200" dirty="0"/>
        </a:p>
      </dsp:txBody>
      <dsp:txXfrm>
        <a:off x="1221792" y="118162"/>
        <a:ext cx="567669" cy="567669"/>
      </dsp:txXfrm>
    </dsp:sp>
    <dsp:sp modelId="{9F8B8116-94E1-44E0-8BBC-8B2ACAB0D8CD}">
      <dsp:nvSpPr>
        <dsp:cNvPr id="0" name=""/>
        <dsp:cNvSpPr/>
      </dsp:nvSpPr>
      <dsp:spPr>
        <a:xfrm rot="2160000">
          <a:off x="1881565" y="617046"/>
          <a:ext cx="213030" cy="270946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900" kern="1200">
            <a:solidFill>
              <a:srgbClr val="FF0000"/>
            </a:solidFill>
          </a:endParaRPr>
        </a:p>
      </dsp:txBody>
      <dsp:txXfrm>
        <a:off x="1887668" y="652453"/>
        <a:ext cx="149121" cy="162568"/>
      </dsp:txXfrm>
    </dsp:sp>
    <dsp:sp modelId="{6D030F5B-E582-42C9-BABD-431F720A32FE}">
      <dsp:nvSpPr>
        <dsp:cNvPr id="0" name=""/>
        <dsp:cNvSpPr/>
      </dsp:nvSpPr>
      <dsp:spPr>
        <a:xfrm>
          <a:off x="2078887" y="708728"/>
          <a:ext cx="802805" cy="802805"/>
        </a:xfrm>
        <a:prstGeom prst="ellipse">
          <a:avLst/>
        </a:prstGeom>
        <a:solidFill>
          <a:srgbClr val="92D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100" kern="1200" dirty="0" smtClean="0"/>
            <a:t>Mux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100" kern="1200" dirty="0" smtClean="0"/>
            <a:t>control</a:t>
          </a:r>
          <a:endParaRPr lang="zh-CN" altLang="en-US" sz="1100" kern="1200" dirty="0"/>
        </a:p>
      </dsp:txBody>
      <dsp:txXfrm>
        <a:off x="2196455" y="826296"/>
        <a:ext cx="567669" cy="567669"/>
      </dsp:txXfrm>
    </dsp:sp>
    <dsp:sp modelId="{9EE8AAC2-450F-4068-A645-40710146DF0D}">
      <dsp:nvSpPr>
        <dsp:cNvPr id="0" name=""/>
        <dsp:cNvSpPr/>
      </dsp:nvSpPr>
      <dsp:spPr>
        <a:xfrm rot="6480000">
          <a:off x="2189493" y="1541816"/>
          <a:ext cx="213030" cy="270946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900" kern="1200"/>
        </a:p>
      </dsp:txBody>
      <dsp:txXfrm rot="10800000">
        <a:off x="2231322" y="1565614"/>
        <a:ext cx="149121" cy="162568"/>
      </dsp:txXfrm>
    </dsp:sp>
    <dsp:sp modelId="{7E8B8191-F4D8-41B1-B126-2E4590A5CCDB}">
      <dsp:nvSpPr>
        <dsp:cNvPr id="0" name=""/>
        <dsp:cNvSpPr/>
      </dsp:nvSpPr>
      <dsp:spPr>
        <a:xfrm>
          <a:off x="1706599" y="1854513"/>
          <a:ext cx="802805" cy="802805"/>
        </a:xfrm>
        <a:prstGeom prst="ellipse">
          <a:avLst/>
        </a:prstGeom>
        <a:solidFill>
          <a:srgbClr val="00B0F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kern="1200" dirty="0" smtClean="0"/>
            <a:t>A/D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kern="1200" dirty="0" smtClean="0"/>
            <a:t>Convert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600" kern="1200" dirty="0"/>
        </a:p>
      </dsp:txBody>
      <dsp:txXfrm>
        <a:off x="1824167" y="1972081"/>
        <a:ext cx="567669" cy="567669"/>
      </dsp:txXfrm>
    </dsp:sp>
    <dsp:sp modelId="{3ED0C506-8FD1-4F53-B9C9-AB67A4B9A511}">
      <dsp:nvSpPr>
        <dsp:cNvPr id="0" name=""/>
        <dsp:cNvSpPr/>
      </dsp:nvSpPr>
      <dsp:spPr>
        <a:xfrm rot="10800000">
          <a:off x="1405140" y="2120442"/>
          <a:ext cx="213030" cy="2709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900" kern="1200"/>
        </a:p>
      </dsp:txBody>
      <dsp:txXfrm rot="10800000">
        <a:off x="1469049" y="2174631"/>
        <a:ext cx="149121" cy="162568"/>
      </dsp:txXfrm>
    </dsp:sp>
    <dsp:sp modelId="{D27AED79-C793-400C-942D-3A0AAC34DB43}">
      <dsp:nvSpPr>
        <dsp:cNvPr id="0" name=""/>
        <dsp:cNvSpPr/>
      </dsp:nvSpPr>
      <dsp:spPr>
        <a:xfrm>
          <a:off x="501849" y="1854513"/>
          <a:ext cx="802805" cy="802805"/>
        </a:xfrm>
        <a:prstGeom prst="ellipse">
          <a:avLst/>
        </a:prstGeom>
        <a:solidFill>
          <a:srgbClr val="00206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100" kern="1200" dirty="0" smtClean="0"/>
            <a:t>Data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100" kern="1200" dirty="0" smtClean="0"/>
            <a:t>Storing</a:t>
          </a:r>
          <a:endParaRPr lang="zh-CN" altLang="en-US" sz="1100" kern="1200" dirty="0"/>
        </a:p>
      </dsp:txBody>
      <dsp:txXfrm>
        <a:off x="619417" y="1972081"/>
        <a:ext cx="567669" cy="567669"/>
      </dsp:txXfrm>
    </dsp:sp>
    <dsp:sp modelId="{6323AF54-5B25-4346-9C39-A4EA2B4E1897}">
      <dsp:nvSpPr>
        <dsp:cNvPr id="0" name=""/>
        <dsp:cNvSpPr/>
      </dsp:nvSpPr>
      <dsp:spPr>
        <a:xfrm rot="15120000">
          <a:off x="612455" y="1553284"/>
          <a:ext cx="213030" cy="270946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900" kern="1200"/>
        </a:p>
      </dsp:txBody>
      <dsp:txXfrm rot="10800000">
        <a:off x="654284" y="1637864"/>
        <a:ext cx="149121" cy="162568"/>
      </dsp:txXfrm>
    </dsp:sp>
    <dsp:sp modelId="{D13C3973-EEF9-4AFD-83CD-0A0F5EF62F9D}">
      <dsp:nvSpPr>
        <dsp:cNvPr id="0" name=""/>
        <dsp:cNvSpPr/>
      </dsp:nvSpPr>
      <dsp:spPr>
        <a:xfrm>
          <a:off x="129561" y="708728"/>
          <a:ext cx="802805" cy="802805"/>
        </a:xfrm>
        <a:prstGeom prst="ellipse">
          <a:avLst/>
        </a:prstGeom>
        <a:solidFill>
          <a:srgbClr val="7030A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100" kern="1200" dirty="0" smtClean="0"/>
            <a:t>Trigger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100" kern="1200" dirty="0" smtClean="0"/>
            <a:t>Reset</a:t>
          </a:r>
          <a:endParaRPr lang="zh-CN" altLang="en-US" sz="1100" kern="1200" dirty="0"/>
        </a:p>
      </dsp:txBody>
      <dsp:txXfrm>
        <a:off x="247129" y="826296"/>
        <a:ext cx="567669" cy="567669"/>
      </dsp:txXfrm>
    </dsp:sp>
    <dsp:sp modelId="{3EC05701-6566-447C-8B8D-C929C2474597}">
      <dsp:nvSpPr>
        <dsp:cNvPr id="0" name=""/>
        <dsp:cNvSpPr/>
      </dsp:nvSpPr>
      <dsp:spPr>
        <a:xfrm rot="19440000">
          <a:off x="906902" y="624134"/>
          <a:ext cx="213030" cy="270946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solidFill>
            <a:srgbClr val="7030A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900" kern="1200"/>
        </a:p>
      </dsp:txBody>
      <dsp:txXfrm>
        <a:off x="913005" y="697105"/>
        <a:ext cx="149121" cy="162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124A0-32A6-4D01-9264-D0B75A2C3EFC}" type="datetimeFigureOut">
              <a:rPr lang="zh-CN" altLang="en-US" smtClean="0"/>
              <a:t>2017-4-10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BF789-D609-4B73-AEEE-9CA2B55AA0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7488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87A45-45B0-44ED-B0AD-0D212F2A8C02}" type="datetime1">
              <a:rPr lang="zh-CN" altLang="en-US" smtClean="0"/>
              <a:t>2017-4-10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核探测与核电子学国家重点实验室</a:t>
            </a:r>
            <a:r>
              <a:rPr lang="en-US" altLang="zh-CN" smtClean="0"/>
              <a:t>2017</a:t>
            </a:r>
            <a:r>
              <a:rPr lang="zh-CN" altLang="en-US" smtClean="0"/>
              <a:t>年会，合肥</a:t>
            </a:r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F1D9309-384C-482B-88CD-91C000BC8D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4971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06D6-BE70-4F96-967D-F20D69B3BF6A}" type="datetime1">
              <a:rPr lang="zh-CN" altLang="en-US" smtClean="0"/>
              <a:t>2017-4-10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核探测与核电子学国家重点实验室</a:t>
            </a:r>
            <a:r>
              <a:rPr lang="en-US" altLang="zh-CN" smtClean="0"/>
              <a:t>2017</a:t>
            </a:r>
            <a:r>
              <a:rPr lang="zh-CN" altLang="en-US" smtClean="0"/>
              <a:t>年会，合肥</a:t>
            </a:r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1D9309-384C-482B-88CD-91C000BC8D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5312333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06D6-BE70-4F96-967D-F20D69B3BF6A}" type="datetime1">
              <a:rPr lang="zh-CN" altLang="en-US" smtClean="0"/>
              <a:t>2017-4-10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核探测与核电子学国家重点实验室</a:t>
            </a:r>
            <a:r>
              <a:rPr lang="en-US" altLang="zh-CN" smtClean="0"/>
              <a:t>2017</a:t>
            </a:r>
            <a:r>
              <a:rPr lang="zh-CN" altLang="en-US" smtClean="0"/>
              <a:t>年会，合肥</a:t>
            </a:r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1D9309-384C-482B-88CD-91C000BC8D7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1490680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06D6-BE70-4F96-967D-F20D69B3BF6A}" type="datetime1">
              <a:rPr lang="zh-CN" altLang="en-US" smtClean="0"/>
              <a:t>2017-4-10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核探测与核电子学国家重点实验室</a:t>
            </a:r>
            <a:r>
              <a:rPr lang="en-US" altLang="zh-CN" smtClean="0"/>
              <a:t>2017</a:t>
            </a:r>
            <a:r>
              <a:rPr lang="zh-CN" altLang="en-US" smtClean="0"/>
              <a:t>年会，合肥</a:t>
            </a:r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1D9309-384C-482B-88CD-91C000BC8D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393510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06D6-BE70-4F96-967D-F20D69B3BF6A}" type="datetime1">
              <a:rPr lang="zh-CN" altLang="en-US" smtClean="0"/>
              <a:t>2017-4-10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核探测与核电子学国家重点实验室</a:t>
            </a:r>
            <a:r>
              <a:rPr lang="en-US" altLang="zh-CN" smtClean="0"/>
              <a:t>2017</a:t>
            </a:r>
            <a:r>
              <a:rPr lang="zh-CN" altLang="en-US" smtClean="0"/>
              <a:t>年会，合肥</a:t>
            </a:r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1D9309-384C-482B-88CD-91C000BC8D7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8033408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06D6-BE70-4F96-967D-F20D69B3BF6A}" type="datetime1">
              <a:rPr lang="zh-CN" altLang="en-US" smtClean="0"/>
              <a:t>2017-4-10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核探测与核电子学国家重点实验室</a:t>
            </a:r>
            <a:r>
              <a:rPr lang="en-US" altLang="zh-CN" smtClean="0"/>
              <a:t>2017</a:t>
            </a:r>
            <a:r>
              <a:rPr lang="zh-CN" altLang="en-US" smtClean="0"/>
              <a:t>年会，合肥</a:t>
            </a:r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1D9309-384C-482B-88CD-91C000BC8D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974853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2A849-0AA7-4C17-ABED-A10946B05046}" type="datetime1">
              <a:rPr lang="zh-CN" altLang="en-US" smtClean="0"/>
              <a:t>2017-4-10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核探测与核电子学国家重点实验室</a:t>
            </a:r>
            <a:r>
              <a:rPr lang="en-US" altLang="zh-CN" smtClean="0"/>
              <a:t>2017</a:t>
            </a:r>
            <a:r>
              <a:rPr lang="zh-CN" altLang="en-US" smtClean="0"/>
              <a:t>年会，合肥</a:t>
            </a:r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D9309-384C-482B-88CD-91C000BC8D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4340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919F-4C1B-44F9-8CB6-A406B0FA3825}" type="datetime1">
              <a:rPr lang="zh-CN" altLang="en-US" smtClean="0"/>
              <a:t>2017-4-10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核探测与核电子学国家重点实验室</a:t>
            </a:r>
            <a:r>
              <a:rPr lang="en-US" altLang="zh-CN" smtClean="0"/>
              <a:t>2017</a:t>
            </a:r>
            <a:r>
              <a:rPr lang="zh-CN" altLang="en-US" smtClean="0"/>
              <a:t>年会，合肥</a:t>
            </a:r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D9309-384C-482B-88CD-91C000BC8D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054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C146-8521-4A77-9257-970C9DAD229C}" type="datetime1">
              <a:rPr lang="zh-CN" altLang="en-US" smtClean="0"/>
              <a:t>2017-4-10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核探测与核电子学国家重点实验室</a:t>
            </a:r>
            <a:r>
              <a:rPr lang="en-US" altLang="zh-CN" smtClean="0"/>
              <a:t>2017</a:t>
            </a:r>
            <a:r>
              <a:rPr lang="zh-CN" altLang="en-US" smtClean="0"/>
              <a:t>年会，合肥</a:t>
            </a:r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D9309-384C-482B-88CD-91C000BC8D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9818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7155B-14DC-416E-9E4F-E6EA327F7CD0}" type="datetime1">
              <a:rPr lang="zh-CN" altLang="en-US" smtClean="0"/>
              <a:t>2017-4-10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核探测与核电子学国家重点实验室</a:t>
            </a:r>
            <a:r>
              <a:rPr lang="en-US" altLang="zh-CN" smtClean="0"/>
              <a:t>2017</a:t>
            </a:r>
            <a:r>
              <a:rPr lang="zh-CN" altLang="en-US" smtClean="0"/>
              <a:t>年会，合肥</a:t>
            </a:r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1D9309-384C-482B-88CD-91C000BC8D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8172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25900-5EC6-4C50-B35D-63264ACFA896}" type="datetime1">
              <a:rPr lang="zh-CN" altLang="en-US" smtClean="0"/>
              <a:t>2017-4-10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核探测与核电子学国家重点实验室</a:t>
            </a:r>
            <a:r>
              <a:rPr lang="en-US" altLang="zh-CN" smtClean="0"/>
              <a:t>2017</a:t>
            </a:r>
            <a:r>
              <a:rPr lang="zh-CN" altLang="en-US" smtClean="0"/>
              <a:t>年会，合肥</a:t>
            </a:r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1D9309-384C-482B-88CD-91C000BC8D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3849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E2D56-401A-4B02-9830-E7F859A76225}" type="datetime1">
              <a:rPr lang="zh-CN" altLang="en-US" smtClean="0"/>
              <a:t>2017-4-10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核探测与核电子学国家重点实验室</a:t>
            </a:r>
            <a:r>
              <a:rPr lang="en-US" altLang="zh-CN" smtClean="0"/>
              <a:t>2017</a:t>
            </a:r>
            <a:r>
              <a:rPr lang="zh-CN" altLang="en-US" smtClean="0"/>
              <a:t>年会，合肥</a:t>
            </a:r>
            <a:endParaRPr lang="zh-CN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1D9309-384C-482B-88CD-91C000BC8D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536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A75B8-65E6-4EB3-8501-04D96ECE43BD}" type="datetime1">
              <a:rPr lang="zh-CN" altLang="en-US" smtClean="0"/>
              <a:t>2017-4-10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核探测与核电子学国家重点实验室</a:t>
            </a:r>
            <a:r>
              <a:rPr lang="en-US" altLang="zh-CN" smtClean="0"/>
              <a:t>2017</a:t>
            </a:r>
            <a:r>
              <a:rPr lang="zh-CN" altLang="en-US" smtClean="0"/>
              <a:t>年会，合肥</a:t>
            </a:r>
            <a:endParaRPr lang="zh-CN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D9309-384C-482B-88CD-91C000BC8D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667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4AF9-85B1-44C0-A882-07A1B166C694}" type="datetime1">
              <a:rPr lang="zh-CN" altLang="en-US" smtClean="0"/>
              <a:t>2017-4-10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核探测与核电子学国家重点实验室</a:t>
            </a:r>
            <a:r>
              <a:rPr lang="en-US" altLang="zh-CN" smtClean="0"/>
              <a:t>2017</a:t>
            </a:r>
            <a:r>
              <a:rPr lang="zh-CN" altLang="en-US" smtClean="0"/>
              <a:t>年会，合肥</a:t>
            </a:r>
            <a:endParaRPr lang="zh-CN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D9309-384C-482B-88CD-91C000BC8D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663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4C2E-C719-4838-A042-B5ED5B239207}" type="datetime1">
              <a:rPr lang="zh-CN" altLang="en-US" smtClean="0"/>
              <a:t>2017-4-10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核探测与核电子学国家重点实验室</a:t>
            </a:r>
            <a:r>
              <a:rPr lang="en-US" altLang="zh-CN" smtClean="0"/>
              <a:t>2017</a:t>
            </a:r>
            <a:r>
              <a:rPr lang="zh-CN" altLang="en-US" smtClean="0"/>
              <a:t>年会，合肥</a:t>
            </a:r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D9309-384C-482B-88CD-91C000BC8D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5061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77EDF-56BB-4DB7-97C3-9B6E74FE42AA}" type="datetime1">
              <a:rPr lang="zh-CN" altLang="en-US" smtClean="0"/>
              <a:t>2017-4-10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核探测与核电子学国家重点实验室</a:t>
            </a:r>
            <a:r>
              <a:rPr lang="en-US" altLang="zh-CN" smtClean="0"/>
              <a:t>2017</a:t>
            </a:r>
            <a:r>
              <a:rPr lang="zh-CN" altLang="en-US" smtClean="0"/>
              <a:t>年会，合肥</a:t>
            </a:r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1D9309-384C-482B-88CD-91C000BC8D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6274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F06D6-BE70-4F96-967D-F20D69B3BF6A}" type="datetime1">
              <a:rPr lang="zh-CN" altLang="en-US" smtClean="0"/>
              <a:t>2017-4-10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smtClean="0"/>
              <a:t>核探测与核电子学国家重点实验室</a:t>
            </a:r>
            <a:r>
              <a:rPr lang="en-US" altLang="zh-CN" smtClean="0"/>
              <a:t>2017</a:t>
            </a:r>
            <a:r>
              <a:rPr lang="zh-CN" altLang="en-US" smtClean="0"/>
              <a:t>年会，合肥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1D9309-384C-482B-88CD-91C000BC8D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89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jpeg"/><Relationship Id="rId11" Type="http://schemas.openxmlformats.org/officeDocument/2006/relationships/image" Target="../media/image17.jpeg"/><Relationship Id="rId5" Type="http://schemas.openxmlformats.org/officeDocument/2006/relationships/image" Target="../media/image15.jpeg"/><Relationship Id="rId10" Type="http://schemas.openxmlformats.org/officeDocument/2006/relationships/image" Target="../media/image14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err="1" smtClean="0"/>
              <a:t>SiPM</a:t>
            </a:r>
            <a:r>
              <a:rPr lang="zh-CN" altLang="en-US" dirty="0" smtClean="0"/>
              <a:t>前端</a:t>
            </a:r>
            <a:r>
              <a:rPr lang="en-US" altLang="zh-CN" dirty="0" smtClean="0"/>
              <a:t>ASIC</a:t>
            </a:r>
            <a:r>
              <a:rPr lang="zh-CN" altLang="en-US" dirty="0" smtClean="0"/>
              <a:t>研究进展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 smtClean="0"/>
              <a:t>严雄波</a:t>
            </a:r>
            <a:endParaRPr lang="en-US" altLang="zh-CN" dirty="0" smtClean="0"/>
          </a:p>
          <a:p>
            <a:r>
              <a:rPr lang="zh-CN" altLang="en-US" dirty="0" smtClean="0"/>
              <a:t>高能所</a:t>
            </a:r>
            <a:endParaRPr lang="en-US" altLang="zh-CN" dirty="0" smtClean="0"/>
          </a:p>
          <a:p>
            <a:r>
              <a:rPr lang="en-US" altLang="zh-CN" dirty="0" smtClean="0"/>
              <a:t>yanxb@ihep.ac.cn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5B04-48EB-4071-9B00-319A37E1F167}" type="datetime1">
              <a:rPr lang="zh-CN" altLang="en-US" smtClean="0"/>
              <a:t>2017-4-10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/>
              <a:t>核探测与核电子学国家重点实验室</a:t>
            </a:r>
            <a:r>
              <a:rPr lang="en-US" altLang="zh-CN" dirty="0" smtClean="0"/>
              <a:t>2017</a:t>
            </a:r>
            <a:r>
              <a:rPr lang="zh-CN" altLang="en-US" dirty="0" smtClean="0"/>
              <a:t>年会，合肥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D9309-384C-482B-88CD-91C000BC8D7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825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43367" y="554068"/>
            <a:ext cx="8911687" cy="1280890"/>
          </a:xfrm>
        </p:spPr>
        <p:txBody>
          <a:bodyPr/>
          <a:lstStyle/>
          <a:p>
            <a:r>
              <a:rPr lang="zh-CN" altLang="en-US" dirty="0" smtClean="0"/>
              <a:t>研究背景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F071-F720-4A53-BB61-CAED9DE5ECF9}" type="datetime1">
              <a:rPr lang="zh-CN" altLang="en-US" smtClean="0"/>
              <a:t>2017-4-10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核探测与核电子学国家重点实验室</a:t>
            </a:r>
            <a:r>
              <a:rPr lang="en-US" altLang="zh-CN" smtClean="0"/>
              <a:t>2017</a:t>
            </a:r>
            <a:r>
              <a:rPr lang="zh-CN" altLang="en-US" smtClean="0"/>
              <a:t>年会，合肥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D9309-384C-482B-88CD-91C000BC8D7D}" type="slidenum">
              <a:rPr lang="zh-CN" altLang="en-US" smtClean="0"/>
              <a:t>2</a:t>
            </a:fld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258" y="552292"/>
            <a:ext cx="6496638" cy="2463959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85800" y="1620772"/>
            <a:ext cx="58407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/>
              <a:t> </a:t>
            </a:r>
            <a:r>
              <a:rPr lang="en-US" altLang="zh-CN" sz="2000" dirty="0" err="1"/>
              <a:t>SiPM</a:t>
            </a:r>
            <a:r>
              <a:rPr lang="zh-CN" altLang="en-US" sz="2000" dirty="0"/>
              <a:t>芯片是硅光电倍增管，它是由几千个工作在盖革</a:t>
            </a:r>
            <a:r>
              <a:rPr lang="zh-CN" altLang="en-US" sz="2000" dirty="0" smtClean="0"/>
              <a:t>模式的</a:t>
            </a:r>
            <a:r>
              <a:rPr lang="zh-CN" altLang="en-US" sz="2000" dirty="0"/>
              <a:t>微小的硅雪崩二极管阵列组成，也是最新的光电弱光探测</a:t>
            </a:r>
            <a:r>
              <a:rPr lang="zh-CN" altLang="en-US" sz="2000" dirty="0" smtClean="0"/>
              <a:t>产品。 </a:t>
            </a:r>
            <a:r>
              <a:rPr lang="zh-CN" altLang="en-US" sz="2000" dirty="0"/>
              <a:t>可以用于辐射探测，医疗</a:t>
            </a:r>
            <a:r>
              <a:rPr lang="en-US" altLang="zh-CN" sz="2000" dirty="0"/>
              <a:t>PET</a:t>
            </a:r>
            <a:r>
              <a:rPr lang="zh-CN" altLang="en-US" sz="2000" dirty="0"/>
              <a:t>，医疗弱光检测等</a:t>
            </a:r>
            <a:r>
              <a:rPr lang="zh-CN" altLang="en-US" sz="2000" dirty="0" smtClean="0"/>
              <a:t>领域。</a:t>
            </a:r>
            <a:endParaRPr lang="en-US" altLang="zh-CN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err="1" smtClean="0"/>
              <a:t>SiPM</a:t>
            </a:r>
            <a:r>
              <a:rPr lang="zh-CN" altLang="en-US" sz="2000" dirty="0"/>
              <a:t>工作电压上， 抗电磁干扰， 抗强光冲击和时间分辨上都比传统</a:t>
            </a:r>
            <a:r>
              <a:rPr lang="en-US" altLang="zh-CN" sz="2000" dirty="0"/>
              <a:t>PMT</a:t>
            </a:r>
            <a:r>
              <a:rPr lang="zh-CN" altLang="en-US" sz="2000" dirty="0"/>
              <a:t>的性能优越</a:t>
            </a:r>
            <a:r>
              <a:rPr lang="en-US" altLang="zh-CN" sz="2000" dirty="0"/>
              <a:t>,</a:t>
            </a:r>
            <a:r>
              <a:rPr lang="zh-CN" altLang="en-US" sz="2000" dirty="0"/>
              <a:t>在响应度和噪声方面和</a:t>
            </a:r>
            <a:r>
              <a:rPr lang="en-US" altLang="zh-CN" sz="2000" dirty="0"/>
              <a:t>PMT</a:t>
            </a:r>
            <a:r>
              <a:rPr lang="zh-CN" altLang="en-US" sz="2000" dirty="0"/>
              <a:t>有相同水平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 smtClean="0"/>
              <a:t>针对</a:t>
            </a:r>
            <a:r>
              <a:rPr lang="en-US" altLang="zh-CN" sz="2000" dirty="0" smtClean="0"/>
              <a:t>PET</a:t>
            </a:r>
            <a:r>
              <a:rPr lang="zh-CN" altLang="en-US" sz="2000" dirty="0" smtClean="0"/>
              <a:t>等医疗成像、生命科学分析应分析仪器的</a:t>
            </a:r>
            <a:r>
              <a:rPr lang="zh-CN" altLang="en-US" sz="2000" dirty="0"/>
              <a:t>传统的光电倍增管提供了一种极具吸引力的替代方案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550" y="3086001"/>
            <a:ext cx="4730326" cy="2660808"/>
          </a:xfrm>
          <a:prstGeom prst="rect">
            <a:avLst/>
          </a:prstGeom>
        </p:spPr>
      </p:pic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223" y="552292"/>
            <a:ext cx="2702613" cy="2354521"/>
          </a:xfrm>
        </p:spPr>
      </p:pic>
    </p:spTree>
    <p:extLst>
      <p:ext uri="{BB962C8B-B14F-4D97-AF65-F5344CB8AC3E}">
        <p14:creationId xmlns:p14="http://schemas.microsoft.com/office/powerpoint/2010/main" val="1521937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901" y="698544"/>
            <a:ext cx="4206748" cy="2629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232" y="3475383"/>
            <a:ext cx="4248086" cy="265505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76400" y="586450"/>
            <a:ext cx="10515600" cy="865665"/>
          </a:xfrm>
        </p:spPr>
        <p:txBody>
          <a:bodyPr/>
          <a:lstStyle/>
          <a:p>
            <a:r>
              <a:rPr lang="en-US" altLang="zh-CN" dirty="0" err="1" smtClean="0"/>
              <a:t>SiPM</a:t>
            </a:r>
            <a:r>
              <a:rPr lang="zh-CN" altLang="en-US" dirty="0" smtClean="0"/>
              <a:t>信号研究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719" y="256384"/>
            <a:ext cx="2632288" cy="1576520"/>
          </a:xfrm>
        </p:spPr>
      </p:pic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C8B4B-04B6-400F-89EF-D2BB68446199}" type="datetime1">
              <a:rPr lang="zh-CN" altLang="en-US" smtClean="0"/>
              <a:t>2017-4-10</a:t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核探测与核电子学国家重点实验室</a:t>
            </a:r>
            <a:r>
              <a:rPr lang="en-US" altLang="zh-CN" smtClean="0"/>
              <a:t>2017</a:t>
            </a:r>
            <a:r>
              <a:rPr lang="zh-CN" altLang="en-US" smtClean="0"/>
              <a:t>年会，合肥</a:t>
            </a:r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D9309-384C-482B-88CD-91C000BC8D7D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949" y="1826773"/>
            <a:ext cx="2606058" cy="260605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181209" y="1554522"/>
            <a:ext cx="301118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暗计</a:t>
            </a:r>
            <a:r>
              <a:rPr lang="zh-CN" altLang="en-US" sz="2400" dirty="0" smtClean="0"/>
              <a:t>数测量：</a:t>
            </a:r>
            <a:r>
              <a:rPr lang="en-US" altLang="zh-CN" sz="2400" dirty="0" smtClean="0"/>
              <a:t>SiPM1:1mm</a:t>
            </a:r>
            <a:r>
              <a:rPr lang="zh-CN" altLang="en-US" sz="2400" dirty="0" smtClean="0"/>
              <a:t>*</a:t>
            </a:r>
            <a:r>
              <a:rPr lang="en-US" altLang="zh-CN" sz="2400" dirty="0" smtClean="0"/>
              <a:t>1mm</a:t>
            </a:r>
          </a:p>
          <a:p>
            <a:r>
              <a:rPr lang="zh-CN" altLang="en-US" sz="2400" dirty="0" smtClean="0"/>
              <a:t>偏压</a:t>
            </a:r>
            <a:r>
              <a:rPr lang="en-US" altLang="zh-CN" sz="2400" dirty="0" smtClean="0"/>
              <a:t>27.4V</a:t>
            </a:r>
            <a:r>
              <a:rPr lang="zh-CN" altLang="en-US" sz="2400" dirty="0" smtClean="0"/>
              <a:t>，</a:t>
            </a:r>
            <a:endParaRPr lang="en-US" altLang="zh-CN" sz="2400" dirty="0" smtClean="0"/>
          </a:p>
          <a:p>
            <a:r>
              <a:rPr lang="zh-CN" altLang="en-US" sz="2400" dirty="0" smtClean="0"/>
              <a:t>前沿</a:t>
            </a:r>
            <a:r>
              <a:rPr lang="en-US" altLang="zh-CN" sz="2400" dirty="0" smtClean="0"/>
              <a:t>10ns</a:t>
            </a:r>
            <a:r>
              <a:rPr lang="zh-CN" altLang="en-US" sz="2400" dirty="0" smtClean="0"/>
              <a:t>，后沿</a:t>
            </a:r>
            <a:r>
              <a:rPr lang="en-US" altLang="zh-CN" sz="2400" dirty="0" smtClean="0"/>
              <a:t>20ns</a:t>
            </a:r>
          </a:p>
          <a:p>
            <a:endParaRPr lang="en-US" altLang="zh-CN" sz="2400" dirty="0"/>
          </a:p>
          <a:p>
            <a:r>
              <a:rPr lang="en-US" altLang="zh-CN" sz="2400" dirty="0" smtClean="0"/>
              <a:t>SiPM2: 6mm*6mm</a:t>
            </a:r>
            <a:r>
              <a:rPr lang="zh-CN" altLang="en-US" sz="2400" dirty="0" smtClean="0"/>
              <a:t>，</a:t>
            </a:r>
            <a:endParaRPr lang="en-US" altLang="zh-CN" sz="2400" dirty="0" smtClean="0"/>
          </a:p>
          <a:p>
            <a:r>
              <a:rPr lang="zh-CN" altLang="en-US" sz="2400" dirty="0" smtClean="0"/>
              <a:t>偏压</a:t>
            </a:r>
            <a:r>
              <a:rPr lang="en-US" altLang="zh-CN" sz="2400" dirty="0" smtClean="0"/>
              <a:t>28V</a:t>
            </a:r>
            <a:r>
              <a:rPr lang="zh-CN" altLang="en-US" sz="2400" dirty="0" smtClean="0"/>
              <a:t>，</a:t>
            </a:r>
            <a:endParaRPr lang="en-US" altLang="zh-CN" sz="2400" dirty="0" smtClean="0"/>
          </a:p>
          <a:p>
            <a:r>
              <a:rPr lang="zh-CN" altLang="en-US" sz="2400" dirty="0" smtClean="0"/>
              <a:t>前沿</a:t>
            </a:r>
            <a:r>
              <a:rPr lang="en-US" altLang="zh-CN" sz="2400" dirty="0" smtClean="0"/>
              <a:t>20ns</a:t>
            </a:r>
            <a:r>
              <a:rPr lang="zh-CN" altLang="en-US" sz="2400" dirty="0" smtClean="0"/>
              <a:t>，后沿</a:t>
            </a:r>
            <a:r>
              <a:rPr lang="en-US" altLang="zh-CN" sz="2400" dirty="0" smtClean="0"/>
              <a:t>400ns</a:t>
            </a:r>
          </a:p>
          <a:p>
            <a:endParaRPr lang="en-US" altLang="zh-CN" dirty="0" smtClean="0"/>
          </a:p>
        </p:txBody>
      </p:sp>
      <p:sp>
        <p:nvSpPr>
          <p:cNvPr id="12" name="文本框 11"/>
          <p:cNvSpPr txBox="1"/>
          <p:nvPr/>
        </p:nvSpPr>
        <p:spPr>
          <a:xfrm>
            <a:off x="6517883" y="783575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SiPM1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5928352" y="3644086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SiPM2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5419968" y="3041517"/>
            <a:ext cx="1958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20ns/div 10mV/div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5480130" y="5819655"/>
            <a:ext cx="2075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100ns/div 10mV/div</a:t>
            </a:r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829" y="4430992"/>
            <a:ext cx="2194879" cy="218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11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C146-8521-4A77-9257-970C9DAD229C}" type="datetime1">
              <a:rPr lang="zh-CN" altLang="en-US" smtClean="0"/>
              <a:t>2017-4-10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核探测与核电子学国家重点实验室</a:t>
            </a:r>
            <a:r>
              <a:rPr lang="en-US" altLang="zh-CN" smtClean="0"/>
              <a:t>2017</a:t>
            </a:r>
            <a:r>
              <a:rPr lang="zh-CN" altLang="en-US" smtClean="0"/>
              <a:t>年会，合肥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D9309-384C-482B-88CD-91C000BC8D7D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7" name="Picture 9" descr="IMAG0051[1]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" t="-24037" r="47368" b="12992"/>
          <a:stretch/>
        </p:blipFill>
        <p:spPr bwMode="auto">
          <a:xfrm>
            <a:off x="9232650" y="3824460"/>
            <a:ext cx="1797300" cy="223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214" y="787782"/>
            <a:ext cx="4968366" cy="3874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0" y="634906"/>
            <a:ext cx="10972800" cy="67087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4000" dirty="0" err="1" smtClean="0"/>
              <a:t>SiPM</a:t>
            </a:r>
            <a:r>
              <a:rPr lang="zh-CN" altLang="en-US" sz="4000" dirty="0" smtClean="0"/>
              <a:t>读出</a:t>
            </a:r>
            <a:r>
              <a:rPr lang="en-US" altLang="zh-CN" sz="4000" dirty="0" smtClean="0"/>
              <a:t>ASIC</a:t>
            </a:r>
            <a:endParaRPr lang="en-US" altLang="zh-CN" sz="40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746502" y="1305782"/>
            <a:ext cx="4315081" cy="419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l"/>
            </a:pPr>
            <a:r>
              <a:rPr lang="en-US" altLang="zh-CN" dirty="0" smtClean="0"/>
              <a:t>16</a:t>
            </a:r>
            <a:r>
              <a:rPr lang="zh-CN" altLang="en-US" dirty="0" smtClean="0"/>
              <a:t>通道 </a:t>
            </a:r>
            <a:endParaRPr lang="en-US" altLang="zh-CN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dirty="0" smtClean="0"/>
              <a:t>前放、快慢成形、峰保、甄别、</a:t>
            </a:r>
            <a:r>
              <a:rPr lang="en-US" altLang="zh-CN" dirty="0" err="1" smtClean="0"/>
              <a:t>bandgap</a:t>
            </a:r>
            <a:endParaRPr lang="zh-CN" altLang="en-US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 smtClean="0"/>
              <a:t>2</a:t>
            </a:r>
            <a:r>
              <a:rPr lang="zh-CN" altLang="en-US" dirty="0" smtClean="0"/>
              <a:t>量程：</a:t>
            </a:r>
            <a:endParaRPr lang="en-US" altLang="zh-CN" dirty="0" smtClean="0"/>
          </a:p>
          <a:p>
            <a:pPr lvl="1">
              <a:buFont typeface="Wingdings" panose="05000000000000000000" pitchFamily="2" charset="2"/>
              <a:buChar char="l"/>
            </a:pPr>
            <a:r>
              <a:rPr lang="zh-CN" altLang="en-US" dirty="0" smtClean="0"/>
              <a:t>前放增益可调</a:t>
            </a:r>
            <a:r>
              <a:rPr lang="en-US" altLang="zh-CN" dirty="0" smtClean="0"/>
              <a:t>8bit</a:t>
            </a:r>
            <a:r>
              <a:rPr lang="zh-CN" altLang="en-US" dirty="0" smtClean="0"/>
              <a:t>，</a:t>
            </a:r>
            <a:r>
              <a:rPr lang="en-US" altLang="zh-CN" dirty="0" smtClean="0"/>
              <a:t>5/0.5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zh-CN" altLang="en-US" dirty="0" smtClean="0"/>
              <a:t>慢成形时间常数</a:t>
            </a:r>
            <a:r>
              <a:rPr lang="en-US" altLang="zh-CN" dirty="0" smtClean="0"/>
              <a:t>25ns</a:t>
            </a:r>
            <a:r>
              <a:rPr lang="zh-CN" altLang="en-US" dirty="0" smtClean="0"/>
              <a:t>，</a:t>
            </a:r>
            <a:r>
              <a:rPr lang="en-US" altLang="zh-CN" dirty="0" smtClean="0"/>
              <a:t>50ns</a:t>
            </a:r>
            <a:r>
              <a:rPr lang="zh-CN" altLang="en-US" dirty="0" smtClean="0"/>
              <a:t>，</a:t>
            </a:r>
            <a:r>
              <a:rPr lang="en-US" altLang="zh-CN" dirty="0" smtClean="0"/>
              <a:t>100ns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zh-CN" altLang="en-US" dirty="0" smtClean="0"/>
              <a:t>输出增益自动选择</a:t>
            </a:r>
            <a:r>
              <a:rPr lang="en-US" altLang="zh-CN" dirty="0" smtClean="0"/>
              <a:t>/</a:t>
            </a:r>
            <a:r>
              <a:rPr lang="zh-CN" altLang="en-US" dirty="0" smtClean="0"/>
              <a:t>强制</a:t>
            </a:r>
            <a:endParaRPr lang="en-US" altLang="zh-CN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dirty="0" smtClean="0"/>
              <a:t>单通道自触发</a:t>
            </a:r>
            <a:r>
              <a:rPr lang="en-US" altLang="zh-CN" dirty="0" smtClean="0"/>
              <a:t>/</a:t>
            </a:r>
            <a:r>
              <a:rPr lang="zh-CN" altLang="en-US" dirty="0" smtClean="0"/>
              <a:t>外部触发</a:t>
            </a:r>
            <a:endParaRPr lang="en-US" altLang="zh-CN" sz="1600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dirty="0" smtClean="0"/>
              <a:t>峰保</a:t>
            </a:r>
            <a:r>
              <a:rPr lang="en-US" altLang="zh-CN" dirty="0" smtClean="0"/>
              <a:t>:</a:t>
            </a:r>
            <a:r>
              <a:rPr lang="zh-CN" altLang="en-US" dirty="0" smtClean="0"/>
              <a:t>触发延迟控制，延迟时间可调</a:t>
            </a:r>
            <a:endParaRPr lang="en-US" altLang="zh-CN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dirty="0" smtClean="0"/>
              <a:t>模拟信号峰值串行读出</a:t>
            </a:r>
            <a:endParaRPr lang="en-US" altLang="zh-CN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dirty="0" smtClean="0"/>
              <a:t>刻度：</a:t>
            </a:r>
            <a:endParaRPr lang="en-US" altLang="zh-CN" dirty="0" smtClean="0"/>
          </a:p>
          <a:p>
            <a:pPr lvl="1">
              <a:buFont typeface="Wingdings" panose="05000000000000000000" pitchFamily="2" charset="2"/>
              <a:buChar char="l"/>
            </a:pPr>
            <a:r>
              <a:rPr lang="zh-CN" altLang="en-US" dirty="0" smtClean="0"/>
              <a:t>单通道或多通道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dirty="0" smtClean="0"/>
              <a:t>模拟测试点引出</a:t>
            </a:r>
            <a:endParaRPr lang="en-US" altLang="zh-CN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284" y="4544393"/>
            <a:ext cx="3096344" cy="168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586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内容占位符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659202"/>
              </p:ext>
            </p:extLst>
          </p:nvPr>
        </p:nvGraphicFramePr>
        <p:xfrm>
          <a:off x="7439098" y="136870"/>
          <a:ext cx="1687282" cy="112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7" name="Visio" r:id="rId3" imgW="1492200" imgH="991440" progId="Visio.Drawing.11">
                  <p:embed/>
                </p:oleObj>
              </mc:Choice>
              <mc:Fallback>
                <p:oleObj name="Visio" r:id="rId3" imgW="1492200" imgH="99144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9098" y="136870"/>
                        <a:ext cx="1687282" cy="112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240" y="1316246"/>
            <a:ext cx="3076076" cy="2307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516" y="3937851"/>
            <a:ext cx="2903488" cy="217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3D99-5EA6-4741-B687-CE40A876D78C}" type="datetime1">
              <a:rPr lang="zh-CN" altLang="en-US" smtClean="0"/>
              <a:t>2017-4-10</a:t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核探测与核电子学国家重点实验室</a:t>
            </a:r>
            <a:r>
              <a:rPr lang="en-US" altLang="zh-CN" smtClean="0"/>
              <a:t>2017</a:t>
            </a:r>
            <a:r>
              <a:rPr lang="zh-CN" altLang="en-US" smtClean="0"/>
              <a:t>年会，合肥</a:t>
            </a: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D9309-384C-482B-88CD-91C000BC8D7D}" type="slidenum">
              <a:rPr lang="zh-CN" altLang="en-US" smtClean="0"/>
              <a:t>5</a:t>
            </a:fld>
            <a:endParaRPr lang="zh-CN" altLang="en-US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12959"/>
              </p:ext>
            </p:extLst>
          </p:nvPr>
        </p:nvGraphicFramePr>
        <p:xfrm>
          <a:off x="8741216" y="1333032"/>
          <a:ext cx="3196159" cy="2244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8" name="Graph" r:id="rId7" imgW="4132800" imgH="2901600" progId="Origin50.Graph">
                  <p:embed/>
                </p:oleObj>
              </mc:Choice>
              <mc:Fallback>
                <p:oleObj name="Graph" r:id="rId7" imgW="413280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741216" y="1333032"/>
                        <a:ext cx="3196159" cy="2244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207164"/>
              </p:ext>
            </p:extLst>
          </p:nvPr>
        </p:nvGraphicFramePr>
        <p:xfrm>
          <a:off x="8741216" y="3696657"/>
          <a:ext cx="3450784" cy="2423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9" name="Graph" r:id="rId9" imgW="4132800" imgH="2901600" progId="Origin50.Graph">
                  <p:embed/>
                </p:oleObj>
              </mc:Choice>
              <mc:Fallback>
                <p:oleObj name="Graph" r:id="rId9" imgW="413280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741216" y="3696657"/>
                        <a:ext cx="3450784" cy="2423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标题 1"/>
          <p:cNvSpPr txBox="1">
            <a:spLocks/>
          </p:cNvSpPr>
          <p:nvPr/>
        </p:nvSpPr>
        <p:spPr>
          <a:xfrm>
            <a:off x="1515097" y="560689"/>
            <a:ext cx="10515600" cy="9234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/>
              <a:t>连接信号产生器测试</a:t>
            </a:r>
            <a:endParaRPr lang="zh-CN" altLang="en-US" dirty="0"/>
          </a:p>
        </p:txBody>
      </p:sp>
      <p:pic>
        <p:nvPicPr>
          <p:cNvPr id="13" name="Picture 3" descr="O:\LreCroy2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836" y="3817624"/>
            <a:ext cx="3367318" cy="230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4"/>
          <p:cNvSpPr txBox="1"/>
          <p:nvPr/>
        </p:nvSpPr>
        <p:spPr>
          <a:xfrm>
            <a:off x="5257429" y="4033649"/>
            <a:ext cx="828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input</a:t>
            </a:r>
            <a:endParaRPr lang="zh-CN" altLang="en-US" sz="1400" dirty="0"/>
          </a:p>
        </p:txBody>
      </p:sp>
      <p:sp>
        <p:nvSpPr>
          <p:cNvPr id="15" name="TextBox 15"/>
          <p:cNvSpPr txBox="1"/>
          <p:nvPr/>
        </p:nvSpPr>
        <p:spPr>
          <a:xfrm>
            <a:off x="5253836" y="4458584"/>
            <a:ext cx="614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err="1" smtClean="0"/>
              <a:t>SSh</a:t>
            </a:r>
            <a:endParaRPr lang="zh-CN" altLang="en-US" sz="1400" dirty="0"/>
          </a:p>
        </p:txBody>
      </p:sp>
      <p:sp>
        <p:nvSpPr>
          <p:cNvPr id="16" name="TextBox 16"/>
          <p:cNvSpPr txBox="1"/>
          <p:nvPr/>
        </p:nvSpPr>
        <p:spPr>
          <a:xfrm>
            <a:off x="5268586" y="5545817"/>
            <a:ext cx="828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err="1" smtClean="0"/>
              <a:t>trigout</a:t>
            </a:r>
            <a:endParaRPr lang="zh-CN" altLang="en-US" sz="1400" dirty="0"/>
          </a:p>
        </p:txBody>
      </p:sp>
      <p:sp>
        <p:nvSpPr>
          <p:cNvPr id="17" name="TextBox 17"/>
          <p:cNvSpPr txBox="1"/>
          <p:nvPr/>
        </p:nvSpPr>
        <p:spPr>
          <a:xfrm>
            <a:off x="5210778" y="5113769"/>
            <a:ext cx="828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err="1" smtClean="0"/>
              <a:t>Trig_DL</a:t>
            </a:r>
            <a:endParaRPr lang="zh-CN" altLang="en-US" sz="1400" dirty="0"/>
          </a:p>
        </p:txBody>
      </p:sp>
      <p:sp>
        <p:nvSpPr>
          <p:cNvPr id="19" name="文本框 18"/>
          <p:cNvSpPr txBox="1"/>
          <p:nvPr/>
        </p:nvSpPr>
        <p:spPr>
          <a:xfrm>
            <a:off x="1951930" y="1676557"/>
            <a:ext cx="33973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供电电压：</a:t>
            </a:r>
            <a:r>
              <a:rPr lang="en-US" altLang="zh-CN" dirty="0" smtClean="0"/>
              <a:t>3.3V</a:t>
            </a:r>
          </a:p>
          <a:p>
            <a:r>
              <a:rPr lang="zh-CN" altLang="en-US" dirty="0" smtClean="0"/>
              <a:t>功耗：</a:t>
            </a:r>
            <a:r>
              <a:rPr lang="en-US" altLang="zh-CN" dirty="0" smtClean="0"/>
              <a:t>20mW/</a:t>
            </a:r>
            <a:r>
              <a:rPr lang="en-US" altLang="zh-CN" dirty="0" err="1" smtClean="0"/>
              <a:t>ch</a:t>
            </a:r>
            <a:endParaRPr lang="en-US" altLang="zh-CN" dirty="0" smtClean="0"/>
          </a:p>
          <a:p>
            <a:r>
              <a:rPr lang="zh-CN" altLang="en-US" dirty="0" smtClean="0"/>
              <a:t>动态范围：</a:t>
            </a:r>
            <a:r>
              <a:rPr lang="en-US" altLang="zh-CN" dirty="0" smtClean="0"/>
              <a:t>160fC-480pC</a:t>
            </a:r>
          </a:p>
          <a:p>
            <a:r>
              <a:rPr lang="zh-CN" altLang="en-US" dirty="0" smtClean="0"/>
              <a:t>噪声：</a:t>
            </a:r>
            <a:r>
              <a:rPr lang="en-US" altLang="zh-CN" dirty="0" smtClean="0"/>
              <a:t>80fC</a:t>
            </a:r>
            <a:endParaRPr lang="en-US" altLang="zh-CN" dirty="0"/>
          </a:p>
          <a:p>
            <a:r>
              <a:rPr lang="zh-CN" altLang="en-US" dirty="0" smtClean="0"/>
              <a:t>非线性</a:t>
            </a:r>
            <a:r>
              <a:rPr lang="en-US" altLang="zh-CN" dirty="0" smtClean="0"/>
              <a:t>&lt;2%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61821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12570" y="643510"/>
            <a:ext cx="7277100" cy="812164"/>
          </a:xfrm>
        </p:spPr>
        <p:txBody>
          <a:bodyPr/>
          <a:lstStyle/>
          <a:p>
            <a:r>
              <a:rPr lang="zh-CN" altLang="en-US" dirty="0" smtClean="0"/>
              <a:t>连接</a:t>
            </a:r>
            <a:r>
              <a:rPr lang="en-US" altLang="zh-CN" dirty="0" err="1" smtClean="0"/>
              <a:t>SiPM</a:t>
            </a:r>
            <a:r>
              <a:rPr lang="zh-CN" altLang="en-US" dirty="0" smtClean="0"/>
              <a:t>测试</a:t>
            </a:r>
            <a:endParaRPr lang="zh-CN" altLang="en-US" dirty="0"/>
          </a:p>
        </p:txBody>
      </p:sp>
      <p:pic>
        <p:nvPicPr>
          <p:cNvPr id="10" name="内容占位符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353" y="3728590"/>
            <a:ext cx="3873950" cy="2421219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C146-8521-4A77-9257-970C9DAD229C}" type="datetime1">
              <a:rPr lang="zh-CN" altLang="en-US" smtClean="0"/>
              <a:t>2017-4-10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核探测与核电子学国家重点实验室</a:t>
            </a:r>
            <a:r>
              <a:rPr lang="en-US" altLang="zh-CN" smtClean="0"/>
              <a:t>2017</a:t>
            </a:r>
            <a:r>
              <a:rPr lang="zh-CN" altLang="en-US" smtClean="0"/>
              <a:t>年会，合肥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D9309-384C-482B-88CD-91C000BC8D7D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030" y="643510"/>
            <a:ext cx="4008595" cy="300644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312" y="3728590"/>
            <a:ext cx="4085498" cy="255343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5165"/>
                    </a14:imgEffect>
                    <a14:imgEffect>
                      <a14:saturation sat="254000"/>
                    </a14:imgEffect>
                    <a14:imgEffect>
                      <a14:brightnessContrast bright="8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00058" y="1314198"/>
            <a:ext cx="1217425" cy="761368"/>
          </a:xfrm>
          <a:prstGeom prst="rect">
            <a:avLst/>
          </a:prstGeom>
          <a:effectLst>
            <a:glow rad="63500">
              <a:schemeClr val="tx2">
                <a:alpha val="40000"/>
              </a:schemeClr>
            </a:glow>
          </a:effectLst>
        </p:spPr>
      </p:pic>
      <p:sp>
        <p:nvSpPr>
          <p:cNvPr id="13" name="文本框 12"/>
          <p:cNvSpPr txBox="1"/>
          <p:nvPr/>
        </p:nvSpPr>
        <p:spPr>
          <a:xfrm>
            <a:off x="3753586" y="4025315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SiPM1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7923883" y="3883153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SiPM2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1512570" y="1613901"/>
            <a:ext cx="42258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测试条件：</a:t>
            </a:r>
            <a:endParaRPr lang="en-US" altLang="zh-CN" dirty="0" smtClean="0"/>
          </a:p>
          <a:p>
            <a:r>
              <a:rPr lang="en-US" altLang="zh-CN" dirty="0" smtClean="0"/>
              <a:t>SiPM1</a:t>
            </a:r>
            <a:r>
              <a:rPr lang="zh-CN" altLang="en-US" dirty="0" smtClean="0"/>
              <a:t>偏压</a:t>
            </a:r>
            <a:r>
              <a:rPr lang="en-US" altLang="zh-CN" dirty="0" smtClean="0"/>
              <a:t>27.4V</a:t>
            </a:r>
          </a:p>
          <a:p>
            <a:r>
              <a:rPr lang="en-US" altLang="zh-CN" dirty="0" smtClean="0"/>
              <a:t>SiPM2</a:t>
            </a:r>
            <a:r>
              <a:rPr lang="zh-CN" altLang="en-US" dirty="0" smtClean="0"/>
              <a:t>偏压</a:t>
            </a:r>
            <a:r>
              <a:rPr lang="en-US" altLang="zh-CN" dirty="0" smtClean="0"/>
              <a:t>29V</a:t>
            </a:r>
          </a:p>
          <a:p>
            <a:r>
              <a:rPr lang="en-US" altLang="zh-CN" dirty="0"/>
              <a:t>ASIC</a:t>
            </a:r>
            <a:r>
              <a:rPr lang="zh-CN" altLang="en-US" dirty="0" smtClean="0"/>
              <a:t>前放增益</a:t>
            </a:r>
            <a:r>
              <a:rPr lang="en-US" altLang="zh-CN" dirty="0" smtClean="0"/>
              <a:t>5</a:t>
            </a:r>
            <a:r>
              <a:rPr lang="zh-CN" altLang="en-US" dirty="0" smtClean="0"/>
              <a:t>，成形时间常数：</a:t>
            </a:r>
            <a:r>
              <a:rPr lang="en-US" altLang="zh-CN" dirty="0" smtClean="0"/>
              <a:t>100ns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3465085" y="5908638"/>
            <a:ext cx="2367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10</a:t>
            </a:r>
            <a:r>
              <a:rPr lang="en-US" altLang="zh-CN" dirty="0" smtClean="0"/>
              <a:t>0ns/div </a:t>
            </a:r>
            <a:r>
              <a:rPr lang="en-US" altLang="zh-CN" dirty="0" smtClean="0"/>
              <a:t>10mV/div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7257176" y="5991328"/>
            <a:ext cx="2367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10</a:t>
            </a:r>
            <a:r>
              <a:rPr lang="en-US" altLang="zh-CN" dirty="0" smtClean="0"/>
              <a:t>0ns/div </a:t>
            </a:r>
            <a:r>
              <a:rPr lang="en-US" altLang="zh-CN" dirty="0"/>
              <a:t>5</a:t>
            </a:r>
            <a:r>
              <a:rPr lang="en-US" altLang="zh-CN" dirty="0" smtClean="0"/>
              <a:t>0mV/div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4041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日期占位符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88663A7-5042-493C-BE6B-28AD6C8CBC8E}" type="datetime1">
              <a:rPr lang="zh-CN" altLang="en-US" sz="1000" smtClean="0"/>
              <a:t>2017-4-10</a:t>
            </a:fld>
            <a:endParaRPr lang="en-US" altLang="zh-CN" sz="1000"/>
          </a:p>
        </p:txBody>
      </p:sp>
      <p:sp>
        <p:nvSpPr>
          <p:cNvPr id="7171" name="页脚占位符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000" smtClean="0"/>
              <a:t>核探测与核电子学国家重点实验室</a:t>
            </a:r>
            <a:r>
              <a:rPr lang="en-US" altLang="zh-CN" sz="1000" smtClean="0"/>
              <a:t>2017</a:t>
            </a:r>
            <a:r>
              <a:rPr lang="zh-CN" altLang="en-US" sz="1000" smtClean="0"/>
              <a:t>年会，合肥</a:t>
            </a:r>
            <a:endParaRPr lang="en-US" altLang="zh-CN" sz="100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FD5BFA3-4830-485F-BFA8-565B7B9304DA}" type="slidenum">
              <a:rPr lang="en-US" altLang="zh-CN" sz="1000"/>
              <a:pPr eaLnBrk="1" hangingPunct="1"/>
              <a:t>7</a:t>
            </a:fld>
            <a:endParaRPr lang="en-US" altLang="zh-CN" sz="1000"/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524000" y="560923"/>
            <a:ext cx="8229600" cy="654050"/>
          </a:xfrm>
        </p:spPr>
        <p:txBody>
          <a:bodyPr anchor="ctr">
            <a:normAutofit fontScale="90000"/>
          </a:bodyPr>
          <a:lstStyle/>
          <a:p>
            <a:pPr eaLnBrk="1" hangingPunct="1">
              <a:defRPr/>
            </a:pPr>
            <a:r>
              <a:rPr lang="en-US" altLang="zh-CN" sz="4000" dirty="0"/>
              <a:t>ASIC</a:t>
            </a:r>
            <a:r>
              <a:rPr lang="zh-CN" altLang="en-US" sz="4000" dirty="0" smtClean="0"/>
              <a:t>测试</a:t>
            </a:r>
            <a:r>
              <a:rPr lang="zh-CN" altLang="en-US" sz="4000" dirty="0"/>
              <a:t>框架</a:t>
            </a:r>
          </a:p>
        </p:txBody>
      </p:sp>
      <p:sp>
        <p:nvSpPr>
          <p:cNvPr id="7175" name="AutoShape 80" descr="C:\Users\yanxb\AppData\Roaming\Tencent\Users\15270873\QQ\WinTemp\RichOle\(P7ZrII1)1EVO}~UF4G$3.jpg"/>
          <p:cNvSpPr>
            <a:spLocks noChangeAspect="1" noChangeArrowheads="1"/>
          </p:cNvSpPr>
          <p:nvPr/>
        </p:nvSpPr>
        <p:spPr bwMode="auto">
          <a:xfrm>
            <a:off x="15240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zh-CN" sz="1800">
              <a:latin typeface="Calibri" panose="020F0502020204030204" pitchFamily="34" charset="0"/>
            </a:endParaRPr>
          </a:p>
        </p:txBody>
      </p:sp>
      <p:sp>
        <p:nvSpPr>
          <p:cNvPr id="7176" name="AutoShape 81" descr="C:\Users\yanxb\AppData\Roaming\Tencent\Users\15270873\QQ\WinTemp\RichOle\(P7ZrII1)1EVO}~UF4G$3.jpg"/>
          <p:cNvSpPr>
            <a:spLocks noChangeAspect="1" noChangeArrowheads="1"/>
          </p:cNvSpPr>
          <p:nvPr/>
        </p:nvSpPr>
        <p:spPr bwMode="auto">
          <a:xfrm>
            <a:off x="1676400" y="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zh-CN" sz="1800">
              <a:latin typeface="Calibri" panose="020F0502020204030204" pitchFamily="34" charset="0"/>
            </a:endParaRPr>
          </a:p>
        </p:txBody>
      </p:sp>
      <p:sp>
        <p:nvSpPr>
          <p:cNvPr id="7177" name="AutoShape 82" descr="C:\Users\yanxb\AppData\Roaming\Tencent\Users\15270873\QQ\WinTemp\RichOle\(P7ZrII1)1EVO}~UF4G$3.jpg"/>
          <p:cNvSpPr>
            <a:spLocks noChangeAspect="1" noChangeArrowheads="1"/>
          </p:cNvSpPr>
          <p:nvPr/>
        </p:nvSpPr>
        <p:spPr bwMode="auto">
          <a:xfrm>
            <a:off x="1828800" y="30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zh-CN" sz="1800">
              <a:latin typeface="Calibri" panose="020F0502020204030204" pitchFamily="34" charset="0"/>
            </a:endParaRPr>
          </a:p>
        </p:txBody>
      </p:sp>
      <p:sp>
        <p:nvSpPr>
          <p:cNvPr id="7178" name="AutoShape 83" descr="C:\Users\yanxb\AppData\Roaming\Tencent\Users\15270873\QQ\WinTemp\RichOle\(P7ZrII1)1EVO}~UF4G$3.jpg"/>
          <p:cNvSpPr>
            <a:spLocks noChangeAspect="1" noChangeArrowheads="1"/>
          </p:cNvSpPr>
          <p:nvPr/>
        </p:nvSpPr>
        <p:spPr bwMode="auto">
          <a:xfrm>
            <a:off x="1981200" y="457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zh-CN" sz="1800">
              <a:latin typeface="Calibri" panose="020F0502020204030204" pitchFamily="34" charset="0"/>
            </a:endParaRPr>
          </a:p>
        </p:txBody>
      </p:sp>
      <p:sp>
        <p:nvSpPr>
          <p:cNvPr id="7179" name="AutoShape 84" descr="C:\Users\yanxb\AppData\Roaming\Tencent\Users\15270873\QQ\WinTemp\RichOle\(P7ZrII1)1EVO}~UF4G$3.jpg"/>
          <p:cNvSpPr>
            <a:spLocks noChangeAspect="1" noChangeArrowheads="1"/>
          </p:cNvSpPr>
          <p:nvPr/>
        </p:nvSpPr>
        <p:spPr bwMode="auto">
          <a:xfrm>
            <a:off x="2133600" y="609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zh-CN" sz="1800">
              <a:latin typeface="Calibri" panose="020F0502020204030204" pitchFamily="34" charset="0"/>
            </a:endParaRPr>
          </a:p>
        </p:txBody>
      </p:sp>
      <p:pic>
        <p:nvPicPr>
          <p:cNvPr id="7180" name="Picture 85" descr="C:\Users\yanxb\Desktop\未命名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477" y="3274043"/>
            <a:ext cx="4945379" cy="299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图示 16"/>
          <p:cNvGraphicFramePr/>
          <p:nvPr>
            <p:extLst>
              <p:ext uri="{D42A27DB-BD31-4B8C-83A1-F6EECF244321}">
                <p14:modId xmlns:p14="http://schemas.microsoft.com/office/powerpoint/2010/main" val="4132235822"/>
              </p:ext>
            </p:extLst>
          </p:nvPr>
        </p:nvGraphicFramePr>
        <p:xfrm>
          <a:off x="7409642" y="3686850"/>
          <a:ext cx="3011254" cy="2657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" name="Picture 86" descr="M:\Photo\IMG0017A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57" t="10476" r="-58078" b="16286"/>
          <a:stretch/>
        </p:blipFill>
        <p:spPr bwMode="auto">
          <a:xfrm>
            <a:off x="7087126" y="1419365"/>
            <a:ext cx="4356000" cy="20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747415" y="1777734"/>
            <a:ext cx="1953394" cy="134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1669797" y="1044818"/>
            <a:ext cx="47294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 smtClean="0"/>
              <a:t>封装：</a:t>
            </a:r>
            <a:r>
              <a:rPr lang="en-US" altLang="zh-CN" sz="2000" dirty="0" smtClean="0"/>
              <a:t>QFP100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 smtClean="0"/>
              <a:t>测试</a:t>
            </a:r>
            <a:r>
              <a:rPr lang="en-US" altLang="zh-CN" sz="2000" dirty="0" smtClean="0"/>
              <a:t>PCB</a:t>
            </a:r>
            <a:r>
              <a:rPr lang="zh-CN" altLang="en-US" sz="2000" dirty="0" smtClean="0"/>
              <a:t>设计</a:t>
            </a:r>
            <a:r>
              <a:rPr lang="en-US" altLang="zh-CN" sz="2000" dirty="0" smtClean="0"/>
              <a:t>:S-DIFF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DAC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ADC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FPGA</a:t>
            </a:r>
            <a:r>
              <a:rPr lang="zh-CN" altLang="en-US" sz="2000" dirty="0" smtClean="0"/>
              <a:t>测试代码编写</a:t>
            </a:r>
            <a:endParaRPr lang="en-US" altLang="zh-CN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2000" dirty="0" smtClean="0"/>
              <a:t>芯片功能配置</a:t>
            </a:r>
            <a:endParaRPr lang="en-US" altLang="zh-CN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ADC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DAC</a:t>
            </a:r>
            <a:r>
              <a:rPr lang="zh-CN" altLang="en-US" sz="2000" dirty="0" smtClean="0"/>
              <a:t>控制</a:t>
            </a:r>
            <a:endParaRPr lang="en-US" altLang="zh-CN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SRAM</a:t>
            </a:r>
            <a:r>
              <a:rPr lang="zh-CN" altLang="en-US" sz="2000" dirty="0" smtClean="0"/>
              <a:t>读写</a:t>
            </a:r>
            <a:endParaRPr lang="en-US" altLang="zh-CN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2000" dirty="0" smtClean="0"/>
              <a:t>数据存储、获取</a:t>
            </a:r>
            <a:endParaRPr lang="en-US" altLang="zh-CN" sz="2000" dirty="0" smtClean="0"/>
          </a:p>
        </p:txBody>
      </p:sp>
    </p:spTree>
    <p:extLst>
      <p:ext uri="{BB962C8B-B14F-4D97-AF65-F5344CB8AC3E}">
        <p14:creationId xmlns:p14="http://schemas.microsoft.com/office/powerpoint/2010/main" val="7212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总结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14892" y="1744980"/>
            <a:ext cx="8915400" cy="3777622"/>
          </a:xfrm>
        </p:spPr>
        <p:txBody>
          <a:bodyPr>
            <a:normAutofit/>
          </a:bodyPr>
          <a:lstStyle/>
          <a:p>
            <a:r>
              <a:rPr lang="en-US" altLang="zh-CN" sz="2400" dirty="0" err="1" smtClean="0"/>
              <a:t>SiPM</a:t>
            </a:r>
            <a:r>
              <a:rPr lang="zh-CN" altLang="en-US" sz="2400" dirty="0" smtClean="0"/>
              <a:t>读出芯片初步测试个主要模块功能正常</a:t>
            </a:r>
            <a:endParaRPr lang="en-US" altLang="zh-CN" sz="2400" dirty="0" smtClean="0"/>
          </a:p>
          <a:p>
            <a:r>
              <a:rPr lang="zh-CN" altLang="en-US" sz="2400" dirty="0" smtClean="0"/>
              <a:t>读出及</a:t>
            </a:r>
            <a:r>
              <a:rPr lang="en-US" altLang="zh-CN" sz="2400" dirty="0" smtClean="0"/>
              <a:t>A/D</a:t>
            </a:r>
            <a:r>
              <a:rPr lang="zh-CN" altLang="en-US" sz="2400" dirty="0" smtClean="0"/>
              <a:t>转换逻辑控制正在</a:t>
            </a:r>
            <a:r>
              <a:rPr lang="zh-CN" altLang="en-US" sz="2400" dirty="0" smtClean="0"/>
              <a:t>进行</a:t>
            </a:r>
            <a:r>
              <a:rPr lang="en-US" altLang="zh-CN" sz="2400" dirty="0"/>
              <a:t>,</a:t>
            </a:r>
            <a:r>
              <a:rPr lang="zh-CN" altLang="en-US" sz="2400" dirty="0" smtClean="0"/>
              <a:t>后续</a:t>
            </a:r>
            <a:r>
              <a:rPr lang="zh-CN" altLang="en-US" sz="2400" dirty="0" smtClean="0"/>
              <a:t>详细测试</a:t>
            </a:r>
            <a:endParaRPr lang="zh-CN" altLang="en-US" sz="24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C146-8521-4A77-9257-970C9DAD229C}" type="datetime1">
              <a:rPr lang="zh-CN" altLang="en-US" smtClean="0"/>
              <a:t>2017-4-10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核探测与核电子学国家重点实验室</a:t>
            </a:r>
            <a:r>
              <a:rPr lang="en-US" altLang="zh-CN" smtClean="0"/>
              <a:t>2017</a:t>
            </a:r>
            <a:r>
              <a:rPr lang="zh-CN" altLang="en-US" smtClean="0"/>
              <a:t>年会，合肥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D9309-384C-482B-88CD-91C000BC8D7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8637695"/>
      </p:ext>
    </p:extLst>
  </p:cSld>
  <p:clrMapOvr>
    <a:masterClrMapping/>
  </p:clrMapOvr>
</p:sld>
</file>

<file path=ppt/theme/theme1.xml><?xml version="1.0" encoding="utf-8"?>
<a:theme xmlns:a="http://schemas.openxmlformats.org/drawingml/2006/main" name="丝状">
  <a:themeElements>
    <a:clrScheme name="丝状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丝状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3329</TotalTime>
  <Words>345</Words>
  <Application>Microsoft Office PowerPoint</Application>
  <PresentationFormat>宽屏</PresentationFormat>
  <Paragraphs>98</Paragraphs>
  <Slides>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9" baseType="lpstr">
      <vt:lpstr>宋体</vt:lpstr>
      <vt:lpstr>幼圆</vt:lpstr>
      <vt:lpstr>Arial</vt:lpstr>
      <vt:lpstr>Calibri</vt:lpstr>
      <vt:lpstr>Century Gothic</vt:lpstr>
      <vt:lpstr>Verdana</vt:lpstr>
      <vt:lpstr>Wingdings</vt:lpstr>
      <vt:lpstr>Wingdings 3</vt:lpstr>
      <vt:lpstr>丝状</vt:lpstr>
      <vt:lpstr>Visio</vt:lpstr>
      <vt:lpstr>Graph</vt:lpstr>
      <vt:lpstr>SiPM前端ASIC研究进展</vt:lpstr>
      <vt:lpstr>研究背景</vt:lpstr>
      <vt:lpstr>SiPM信号研究</vt:lpstr>
      <vt:lpstr>SiPM读出ASIC</vt:lpstr>
      <vt:lpstr>PowerPoint 演示文稿</vt:lpstr>
      <vt:lpstr>连接SiPM测试</vt:lpstr>
      <vt:lpstr>ASIC测试框架</vt:lpstr>
      <vt:lpstr>总结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SiPM前端ASIC研究进展</dc:title>
  <dc:creator>yanxb</dc:creator>
  <cp:lastModifiedBy>yanxb</cp:lastModifiedBy>
  <cp:revision>68</cp:revision>
  <dcterms:created xsi:type="dcterms:W3CDTF">2017-04-06T08:00:25Z</dcterms:created>
  <dcterms:modified xsi:type="dcterms:W3CDTF">2017-04-11T09:03:47Z</dcterms:modified>
</cp:coreProperties>
</file>