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1" r:id="rId5"/>
    <p:sldId id="259" r:id="rId6"/>
    <p:sldId id="260" r:id="rId7"/>
    <p:sldId id="267" r:id="rId8"/>
    <p:sldId id="262" r:id="rId9"/>
    <p:sldId id="263" r:id="rId10"/>
    <p:sldId id="273" r:id="rId11"/>
    <p:sldId id="274" r:id="rId12"/>
    <p:sldId id="265" r:id="rId13"/>
    <p:sldId id="266" r:id="rId14"/>
    <p:sldId id="268" r:id="rId15"/>
    <p:sldId id="272" r:id="rId16"/>
    <p:sldId id="271" r:id="rId17"/>
    <p:sldId id="275" r:id="rId18"/>
    <p:sldId id="269" r:id="rId19"/>
    <p:sldId id="270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337" autoAdjust="0"/>
  </p:normalViewPr>
  <p:slideViewPr>
    <p:cSldViewPr>
      <p:cViewPr>
        <p:scale>
          <a:sx n="66" d="100"/>
          <a:sy n="66" d="100"/>
        </p:scale>
        <p:origin x="-226" y="5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1A543-8C51-4AAA-94BD-02A6049FD623}" type="datetimeFigureOut">
              <a:rPr lang="zh-CN" altLang="en-US" smtClean="0"/>
              <a:t>2017/4/11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7C70B-411A-41BD-92BB-40D0CDD3A6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481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7C70B-411A-41BD-92BB-40D0CDD3A6E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086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7C70B-411A-41BD-92BB-40D0CDD3A6E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57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临近位移能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7C70B-411A-41BD-92BB-40D0CDD3A6E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339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7C70B-411A-41BD-92BB-40D0CDD3A6E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381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中子探测在核医学及临床诊断、核电站安全检测系统、环境检测系统、空间物理学。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7C70B-411A-41BD-92BB-40D0CDD3A6E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5381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</a:t>
            </a:r>
            <a:r>
              <a:rPr lang="zh-CN" altLang="en-US" dirty="0" smtClean="0"/>
              <a:t>系列探测器由于肖特结接触金属厚度大，因此没有测试能谱特性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7C70B-411A-41BD-92BB-40D0CDD3A6E3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46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2017/4/11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FWHM=2.4%25@5.486MeV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WHM=2.2%25@5.486MeV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肖特基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SiC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探测器初步研究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3212976"/>
            <a:ext cx="6624736" cy="201622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梁晓华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核探测与核电子学重点实验室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中国科学院高能物理研究所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20170411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08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探测器</a:t>
            </a:r>
            <a:r>
              <a:rPr lang="zh-CN" altLang="en-US" dirty="0"/>
              <a:t>电</a:t>
            </a:r>
            <a:r>
              <a:rPr lang="zh-CN" altLang="en-US" dirty="0" smtClean="0"/>
              <a:t>参数测试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4567152" cy="3144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4221088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由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C-V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曲线可以估计得出工艺参数：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掺杂浓度：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0.36E14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电子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势垒电压：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1.5886V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耗尽厚度：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26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el-GR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μ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耗尽电压：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~40V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39552" y="4488074"/>
                <a:ext cx="2325508" cy="8556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𝜕</m:t>
                          </m:r>
                          <m:r>
                            <a:rPr lang="zh-CN" altLang="zh-CN" i="1">
                              <a:latin typeface="Cambria Math"/>
                            </a:rPr>
                            <m:t>（</m:t>
                          </m:r>
                          <m:f>
                            <m:fPr>
                              <m:type m:val="skw"/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zh-CN" altLang="zh-CN" i="1">
                              <a:latin typeface="Cambria Math"/>
                            </a:rPr>
                            <m:t>）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𝜕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𝑉</m:t>
                          </m:r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𝑞</m:t>
                          </m:r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𝐷</m:t>
                              </m:r>
                              <m:r>
                                <a:rPr lang="en-US" altLang="zh-CN" i="1">
                                  <a:latin typeface="Cambria Math"/>
                                </a:rPr>
                                <m:t>𝜖</m:t>
                              </m:r>
                              <m:sSub>
                                <m:sSubPr>
                                  <m:ctrlPr>
                                    <a:rPr lang="zh-CN" altLang="zh-CN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𝜖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</m:oMath>
                  </m:oMathPara>
                </a14:m>
                <a:endParaRPr lang="zh-CN" altLang="zh-CN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488074"/>
                <a:ext cx="2325508" cy="85561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49096" y="5513996"/>
                <a:ext cx="1965410" cy="7375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V</m:t>
                      </m:r>
                      <m:r>
                        <a:rPr lang="en-US" altLang="zh-CN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i="1">
                              <a:latin typeface="Cambria Math"/>
                            </a:rPr>
                            <m:t>𝑒𝑁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𝜀</m:t>
                          </m:r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zh-CN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zh-CN" altLang="zh-CN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  <m:r>
                            <a:rPr lang="en-US" altLang="zh-CN" i="1">
                              <a:latin typeface="Cambria Math"/>
                            </a:rPr>
                            <m:t>𝜀𝜇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5513996"/>
                <a:ext cx="1965410" cy="7375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939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探测器</a:t>
            </a:r>
            <a:r>
              <a:rPr lang="zh-CN" altLang="en-US" dirty="0"/>
              <a:t>电</a:t>
            </a:r>
            <a:r>
              <a:rPr lang="zh-CN" altLang="en-US" dirty="0" smtClean="0"/>
              <a:t>参数测试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8" y="1254955"/>
            <a:ext cx="4326464" cy="297849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412776"/>
            <a:ext cx="4270747" cy="29401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4509120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由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-V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曲线可以估计得出工艺参数：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反向漏电流：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1.6nA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耗尽电阻：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~100G</a:t>
            </a:r>
            <a:r>
              <a:rPr lang="el-GR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Ω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26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插件能谱测试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9992" y="1484784"/>
            <a:ext cx="4536504" cy="432048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系列（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方形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封装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/>
              <a:t>放射源</a:t>
            </a:r>
            <a:r>
              <a:rPr lang="en-US" altLang="zh-CN" dirty="0" smtClean="0"/>
              <a:t>Am241+Pu238</a:t>
            </a:r>
          </a:p>
          <a:p>
            <a:r>
              <a:rPr lang="zh-CN" altLang="en-US" dirty="0" smtClean="0"/>
              <a:t>插件：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前放</a:t>
            </a:r>
            <a:r>
              <a:rPr lang="en-US" altLang="zh-CN" dirty="0" smtClean="0"/>
              <a:t>142AH</a:t>
            </a:r>
          </a:p>
          <a:p>
            <a:pPr marL="0" indent="0">
              <a:buNone/>
            </a:pPr>
            <a:r>
              <a:rPr lang="en-US" altLang="zh-CN" dirty="0" smtClean="0"/>
              <a:t>      </a:t>
            </a:r>
            <a:r>
              <a:rPr lang="zh-CN" altLang="en-US" dirty="0" smtClean="0"/>
              <a:t>主放</a:t>
            </a:r>
            <a:r>
              <a:rPr lang="en-US" altLang="zh-CN" dirty="0" smtClean="0"/>
              <a:t>572A(50</a:t>
            </a:r>
            <a:r>
              <a:rPr lang="zh-CN" altLang="en-US" dirty="0" smtClean="0"/>
              <a:t>倍，</a:t>
            </a:r>
            <a:r>
              <a:rPr lang="en-US" altLang="zh-CN" dirty="0" smtClean="0"/>
              <a:t>2</a:t>
            </a:r>
            <a:r>
              <a:rPr lang="el-GR" altLang="zh-CN" dirty="0" smtClean="0"/>
              <a:t>μ</a:t>
            </a:r>
            <a:r>
              <a:rPr lang="en-US" altLang="zh-CN" dirty="0" smtClean="0"/>
              <a:t>s)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高压</a:t>
            </a:r>
            <a:r>
              <a:rPr lang="en-US" altLang="zh-CN" dirty="0" smtClean="0"/>
              <a:t>710</a:t>
            </a:r>
            <a:r>
              <a:rPr lang="zh-CN" altLang="en-US" dirty="0" smtClean="0"/>
              <a:t>（</a:t>
            </a:r>
            <a:r>
              <a:rPr lang="en-US" altLang="zh-CN" dirty="0" smtClean="0"/>
              <a:t>46.1V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NIM</a:t>
            </a:r>
            <a:r>
              <a:rPr lang="zh-CN" altLang="en-US" dirty="0" smtClean="0"/>
              <a:t>机箱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Tektronix TDS2024B</a:t>
            </a:r>
            <a:endParaRPr lang="zh-CN" altLang="en-US" dirty="0"/>
          </a:p>
          <a:p>
            <a:r>
              <a:rPr lang="en-US" altLang="zh-CN" dirty="0" smtClean="0">
                <a:hlinkClick r:id="rId2"/>
              </a:rPr>
              <a:t>FWHM=2.4</a:t>
            </a:r>
            <a:r>
              <a:rPr lang="en-US" altLang="zh-CN" dirty="0">
                <a:hlinkClick r:id="rId2"/>
              </a:rPr>
              <a:t>%@</a:t>
            </a:r>
            <a:r>
              <a:rPr lang="en-US" altLang="zh-CN" dirty="0" smtClean="0">
                <a:hlinkClick r:id="rId2"/>
              </a:rPr>
              <a:t>5.486MeV</a:t>
            </a:r>
            <a:endParaRPr lang="en-US" altLang="zh-CN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8" y="1556792"/>
            <a:ext cx="4392488" cy="353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27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自设计前放能谱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4644007" cy="3891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44" y="1268760"/>
            <a:ext cx="4527953" cy="3183096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35496" y="4365104"/>
            <a:ext cx="3888432" cy="1944216"/>
          </a:xfrm>
        </p:spPr>
        <p:txBody>
          <a:bodyPr>
            <a:normAutofit fontScale="77500" lnSpcReduction="20000"/>
          </a:bodyPr>
          <a:lstStyle/>
          <a:p>
            <a:endParaRPr lang="en-US" altLang="zh-CN" dirty="0" smtClean="0"/>
          </a:p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系列（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圆形封装</a:t>
            </a:r>
            <a:endParaRPr lang="en-US" altLang="zh-CN" dirty="0" smtClean="0"/>
          </a:p>
          <a:p>
            <a:r>
              <a:rPr lang="zh-CN" altLang="en-US" dirty="0" smtClean="0"/>
              <a:t>漏电流提高</a:t>
            </a:r>
            <a:r>
              <a:rPr lang="en-US" altLang="zh-CN" dirty="0" smtClean="0"/>
              <a:t>1</a:t>
            </a:r>
            <a:r>
              <a:rPr lang="zh-CN" altLang="en-US" dirty="0" smtClean="0"/>
              <a:t>个量级</a:t>
            </a:r>
            <a:endParaRPr lang="en-US" altLang="zh-CN" dirty="0" smtClean="0"/>
          </a:p>
          <a:p>
            <a:r>
              <a:rPr lang="zh-CN" altLang="en-US" dirty="0" smtClean="0"/>
              <a:t>自研前放</a:t>
            </a:r>
            <a:endParaRPr lang="zh-CN" altLang="en-US" dirty="0"/>
          </a:p>
          <a:p>
            <a:r>
              <a:rPr lang="en-US" altLang="zh-CN" dirty="0" smtClean="0">
                <a:hlinkClick r:id="rId4"/>
              </a:rPr>
              <a:t>FWHM=2.2%@5.486MeV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6388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探头电子学设计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5807"/>
            <a:ext cx="4286250" cy="4508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1296144"/>
            <a:ext cx="2736304" cy="22768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2708920"/>
            <a:ext cx="4536503" cy="38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8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数据采集</a:t>
            </a:r>
            <a:r>
              <a:rPr lang="zh-CN" altLang="en-US" dirty="0"/>
              <a:t>电子学</a:t>
            </a:r>
            <a:r>
              <a:rPr lang="zh-CN" altLang="en-US" dirty="0" smtClean="0"/>
              <a:t>设计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3" y="2845986"/>
            <a:ext cx="4773287" cy="357996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6" y="1268760"/>
            <a:ext cx="5343480" cy="327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35496" y="4581128"/>
            <a:ext cx="4248472" cy="194421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正信号输入</a:t>
            </a:r>
            <a:endParaRPr lang="en-US" altLang="zh-CN" dirty="0" smtClean="0"/>
          </a:p>
          <a:p>
            <a:r>
              <a:rPr lang="zh-CN" altLang="en-US" dirty="0" smtClean="0"/>
              <a:t>能道</a:t>
            </a:r>
            <a:r>
              <a:rPr lang="en-US" altLang="zh-CN" dirty="0" smtClean="0"/>
              <a:t>512/1024</a:t>
            </a:r>
            <a:r>
              <a:rPr lang="en-US" altLang="zh-CN" dirty="0"/>
              <a:t>/</a:t>
            </a:r>
            <a:r>
              <a:rPr lang="en-US" altLang="zh-CN" dirty="0" smtClean="0"/>
              <a:t>2048</a:t>
            </a:r>
          </a:p>
          <a:p>
            <a:r>
              <a:rPr lang="zh-CN" altLang="en-US" dirty="0" smtClean="0"/>
              <a:t>死时间：</a:t>
            </a:r>
            <a:r>
              <a:rPr lang="en-US" altLang="zh-CN" dirty="0" smtClean="0"/>
              <a:t>&lt;10</a:t>
            </a:r>
            <a:r>
              <a:rPr lang="el-GR" altLang="zh-CN" dirty="0" smtClean="0"/>
              <a:t>μ</a:t>
            </a:r>
            <a:r>
              <a:rPr lang="en-US" altLang="zh-CN" dirty="0" smtClean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31455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数据通讯电子学设计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1" y="2808312"/>
            <a:ext cx="5340085" cy="40050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797" y="1124744"/>
            <a:ext cx="5080789" cy="312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SiC</a:t>
            </a:r>
            <a:r>
              <a:rPr lang="zh-CN" altLang="en-US" dirty="0" smtClean="0"/>
              <a:t>探测器带电粒子谱仪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5472608" cy="3672408"/>
          </a:xfrm>
          <a:prstGeom prst="rect">
            <a:avLst/>
          </a:prstGeom>
        </p:spPr>
      </p:pic>
      <p:sp>
        <p:nvSpPr>
          <p:cNvPr id="8" name="内容占位符 2"/>
          <p:cNvSpPr>
            <a:spLocks noGrp="1"/>
          </p:cNvSpPr>
          <p:nvPr>
            <p:ph idx="1"/>
          </p:nvPr>
        </p:nvSpPr>
        <p:spPr>
          <a:xfrm>
            <a:off x="539552" y="5301208"/>
            <a:ext cx="3384376" cy="1368152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硬件工作已经完成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采集软件已经完成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通讯软件尚未完成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948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进一步想法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61048"/>
          </a:xfrm>
        </p:spPr>
        <p:txBody>
          <a:bodyPr/>
          <a:lstStyle/>
          <a:p>
            <a:r>
              <a:rPr lang="zh-CN" altLang="en-US" dirty="0" smtClean="0"/>
              <a:t>制作</a:t>
            </a:r>
            <a:r>
              <a:rPr lang="en-US" altLang="zh-CN" dirty="0" err="1" smtClean="0"/>
              <a:t>SiC+LiF</a:t>
            </a:r>
            <a:r>
              <a:rPr lang="zh-CN" altLang="en-US" dirty="0" smtClean="0"/>
              <a:t>中子探测器</a:t>
            </a:r>
            <a:endParaRPr lang="en-US" altLang="zh-CN" dirty="0" smtClean="0"/>
          </a:p>
          <a:p>
            <a:r>
              <a:rPr lang="en-US" altLang="zh-CN" dirty="0" err="1" smtClean="0"/>
              <a:t>SiC</a:t>
            </a:r>
            <a:r>
              <a:rPr lang="zh-CN" altLang="en-US" dirty="0" smtClean="0"/>
              <a:t>探测器阵列</a:t>
            </a:r>
            <a:r>
              <a:rPr lang="en-US" altLang="zh-CN" dirty="0"/>
              <a:t>+</a:t>
            </a:r>
            <a:r>
              <a:rPr lang="zh-CN" altLang="en-US" dirty="0" smtClean="0"/>
              <a:t>多路读出电子学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    </a:t>
            </a:r>
            <a:r>
              <a:rPr lang="en-US" altLang="zh-CN" dirty="0" smtClean="0"/>
              <a:t>“</a:t>
            </a:r>
            <a:r>
              <a:rPr lang="zh-CN" altLang="en-US" dirty="0"/>
              <a:t>平面结碳化硅耐高温抗辐射探测器及多路读出电子学研究</a:t>
            </a:r>
            <a:r>
              <a:rPr lang="en-US" altLang="zh-CN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432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结语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48273"/>
            <a:ext cx="8229600" cy="24768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、十分感谢核探测与核电子学国家重点实验室的经费支持！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、非常希望与各位老师、同事多交流，特别是有实际应用场景需要的话可以合作，促进研究。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78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课题研究的起因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00201"/>
            <a:ext cx="8435280" cy="2044824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HXMT</a:t>
            </a:r>
            <a:r>
              <a:rPr lang="zh-CN" altLang="en-US" dirty="0" smtClean="0"/>
              <a:t>卫星、电磁监测卫星使用</a:t>
            </a:r>
            <a:r>
              <a:rPr lang="en-US" altLang="zh-CN" dirty="0" smtClean="0"/>
              <a:t>Si</a:t>
            </a:r>
            <a:r>
              <a:rPr lang="zh-CN" altLang="en-US" dirty="0" smtClean="0"/>
              <a:t>半导体探测器，南大西洋异常区断电</a:t>
            </a:r>
            <a:r>
              <a:rPr lang="zh-CN" altLang="en-US" dirty="0" smtClean="0"/>
              <a:t>防止</a:t>
            </a:r>
            <a:r>
              <a:rPr lang="zh-CN" altLang="en-US" dirty="0"/>
              <a:t>带电粒子</a:t>
            </a:r>
            <a:r>
              <a:rPr lang="zh-CN" altLang="en-US" dirty="0" smtClean="0"/>
              <a:t>辐射损伤；</a:t>
            </a:r>
            <a:endParaRPr lang="en-US" altLang="zh-CN" dirty="0" smtClean="0"/>
          </a:p>
          <a:p>
            <a:r>
              <a:rPr lang="zh-CN" altLang="en-US" dirty="0" smtClean="0"/>
              <a:t>嫦娥</a:t>
            </a:r>
            <a:r>
              <a:rPr lang="en-US" altLang="zh-CN" dirty="0" smtClean="0"/>
              <a:t>1/2</a:t>
            </a:r>
            <a:r>
              <a:rPr lang="zh-CN" altLang="en-US" dirty="0" smtClean="0"/>
              <a:t>号卫星使用</a:t>
            </a:r>
            <a:r>
              <a:rPr lang="en-US" altLang="zh-CN" dirty="0" smtClean="0"/>
              <a:t>Si</a:t>
            </a:r>
            <a:r>
              <a:rPr lang="zh-CN" altLang="en-US" dirty="0" smtClean="0"/>
              <a:t>半导体探测器，带制冷的低能探测器和没有制冷的高能探测器。</a:t>
            </a:r>
            <a:endParaRPr lang="en-US" altLang="zh-CN" dirty="0" smtClean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4056588" cy="279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6699"/>
                  </a:outerShdw>
                </a:effectLst>
              </a14:hiddenEffects>
            </a:ext>
          </a:extLst>
        </p:spPr>
      </p:pic>
      <p:pic>
        <p:nvPicPr>
          <p:cNvPr id="8195" name="Picture 3" descr="2_10_fwh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29291"/>
            <a:ext cx="3888432" cy="272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6" t="4179" r="6049" b="4158"/>
          <a:stretch>
            <a:fillRect/>
          </a:stretch>
        </p:blipFill>
        <p:spPr bwMode="auto">
          <a:xfrm>
            <a:off x="1403648" y="3271848"/>
            <a:ext cx="5816600" cy="317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215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SiC</a:t>
            </a:r>
            <a:r>
              <a:rPr lang="zh-CN" altLang="en-US" dirty="0" smtClean="0"/>
              <a:t>探测器的优势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143051"/>
                  </p:ext>
                </p:extLst>
              </p:nvPr>
            </p:nvGraphicFramePr>
            <p:xfrm>
              <a:off x="107505" y="1916832"/>
              <a:ext cx="8928991" cy="45302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0517"/>
                    <a:gridCol w="550301"/>
                    <a:gridCol w="1144068"/>
                    <a:gridCol w="539434"/>
                    <a:gridCol w="622484"/>
                    <a:gridCol w="622484"/>
                    <a:gridCol w="734249"/>
                    <a:gridCol w="734249"/>
                    <a:gridCol w="808762"/>
                    <a:gridCol w="837481"/>
                    <a:gridCol w="837481"/>
                    <a:gridCol w="837481"/>
                  </a:tblGrid>
                  <a:tr h="208977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材料参数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Si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GaAs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GaP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GaN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AlN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3C-SiC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00" dirty="0" smtClean="0">
                              <a:effectLst/>
                            </a:rPr>
                            <a:t>4H-SiC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6H-SiC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金刚石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417956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晶格常数（</a:t>
                          </a:r>
                          <a:r>
                            <a:rPr lang="en-US" sz="1400" kern="100" dirty="0">
                              <a:effectLst/>
                            </a:rPr>
                            <a:t>À</a:t>
                          </a:r>
                          <a:r>
                            <a:rPr lang="zh-CN" sz="1400" kern="100" dirty="0">
                              <a:effectLst/>
                            </a:rPr>
                            <a:t>）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5.56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5.67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5.450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4.51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a 3.10</a:t>
                          </a:r>
                          <a:endParaRPr lang="zh-CN" sz="1400" kern="1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c 4.98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4.36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a 3.073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c 10.053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a 3.08</a:t>
                          </a:r>
                          <a:endParaRPr lang="zh-CN" sz="1400" kern="1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c 15.12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3.567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417956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热膨胀系数（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100">
                                  <a:effectLst/>
                                  <a:latin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−6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sz="1400" kern="100">
                              <a:effectLst/>
                            </a:rPr>
                            <a:t>）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2.44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6.0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4.88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5.6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a 4.5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4.7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a 4.2</a:t>
                          </a:r>
                          <a:endParaRPr lang="zh-CN" sz="1400" kern="1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c 4.68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417956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密度（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kern="100">
                                  <a:effectLst/>
                                  <a:latin typeface="Cambria Math"/>
                                </a:rPr>
                                <m:t>g</m:t>
                              </m:r>
                              <m:r>
                                <a:rPr lang="zh-CN" sz="1400" kern="100">
                                  <a:effectLst/>
                                  <a:latin typeface="Cambria Math"/>
                                </a:rPr>
                                <m:t>•</m:t>
                              </m:r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zh-CN" altLang="en-US" sz="1400" kern="10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sz="1400" kern="100">
                              <a:effectLst/>
                            </a:rPr>
                            <a:t>）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2.328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5.307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4.1297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6.095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3.255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3.2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3.2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3.515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08977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熔点（℃）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1420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1238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1467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1050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2400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2380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2380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4000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08977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禁带宽度（</a:t>
                          </a:r>
                          <a:r>
                            <a:rPr lang="en-US" sz="1400" kern="100" dirty="0">
                              <a:effectLst/>
                            </a:rPr>
                            <a:t>eV</a:t>
                          </a:r>
                          <a:r>
                            <a:rPr lang="zh-CN" sz="1400" kern="100" dirty="0">
                              <a:effectLst/>
                            </a:rPr>
                            <a:t>）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1.12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1.424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2.61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3.45</a:t>
                          </a:r>
                          <a:endParaRPr lang="zh-CN" sz="1400" kern="1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6.2</a:t>
                          </a:r>
                          <a:endParaRPr lang="zh-CN" sz="1400" kern="1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2.4</a:t>
                          </a:r>
                          <a:endParaRPr lang="zh-CN" sz="1400" kern="1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3.26</a:t>
                          </a:r>
                          <a:endParaRPr lang="zh-CN" sz="1400" kern="1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3.02</a:t>
                          </a:r>
                          <a:endParaRPr lang="zh-CN" sz="1400" kern="1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5.5</a:t>
                          </a:r>
                          <a:endParaRPr lang="zh-CN" sz="1400" kern="1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</a:tr>
                  <a:tr h="228300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电子饱和速度（</a:t>
                          </a:r>
                          <a14:m>
                            <m:oMath xmlns:m="http://schemas.openxmlformats.org/officeDocument/2006/math">
                              <m:r>
                                <a:rPr lang="en-US" sz="1400" kern="100">
                                  <a:effectLst/>
                                  <a:latin typeface="Cambria Math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  <m:f>
                                <m:fPr>
                                  <m:type m:val="lin"/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𝑐𝑚</m:t>
                                  </m:r>
                                </m:num>
                                <m:den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r>
                            <a:rPr lang="zh-CN" sz="1400" kern="100">
                              <a:effectLst/>
                            </a:rPr>
                            <a:t>）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19.8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14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24.8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18.2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20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20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20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24.8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08977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迁移率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b="1" kern="1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电子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b="1" kern="1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（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zh-CN" sz="1400" b="1" i="1" kern="1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zh-CN" sz="1400" b="1" i="1" kern="1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1" kern="1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𝑐𝑚</m:t>
                                      </m:r>
                                    </m:e>
                                    <m:sup>
                                      <m:r>
                                        <a:rPr lang="en-US" sz="1400" b="1" kern="100">
                                          <a:solidFill>
                                            <a:schemeClr val="lt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+mn-cs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1" kern="1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𝑉</m:t>
                                  </m:r>
                                </m:den>
                              </m:f>
                              <m:r>
                                <a:rPr lang="en-US" sz="1400" b="1" kern="100">
                                  <a:solidFill>
                                    <a:schemeClr val="lt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∙</m:t>
                              </m:r>
                              <m:r>
                                <a:rPr lang="en-US" sz="1400" b="1" kern="100">
                                  <a:solidFill>
                                    <a:schemeClr val="lt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oMath>
                          </a14:m>
                          <a:r>
                            <a:rPr lang="zh-CN" sz="1400" b="1" kern="1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）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1500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8500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150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1250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1000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</a:rPr>
                            <a:t>1000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1140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2200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08977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b="1" kern="1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空穴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600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120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850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 smtClean="0">
                              <a:effectLst/>
                            </a:rPr>
                            <a:t>50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115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101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1600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28300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b="1" kern="1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击穿电场（</a:t>
                          </a:r>
                          <a14:m>
                            <m:oMath xmlns:m="http://schemas.openxmlformats.org/officeDocument/2006/math">
                              <m:r>
                                <a:rPr lang="en-US" sz="1400" b="1" kern="100">
                                  <a:solidFill>
                                    <a:schemeClr val="lt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zh-CN" sz="1400" b="1" i="1" kern="1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kern="1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b="1" kern="1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sz="1400" b="1" kern="100">
                                  <a:solidFill>
                                    <a:schemeClr val="lt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V</m:t>
                              </m:r>
                              <m:r>
                                <a:rPr lang="en-US" sz="1400" b="1" kern="100">
                                  <a:solidFill>
                                    <a:schemeClr val="lt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+mn-cs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zh-CN" sz="1400" b="1" i="1" kern="1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1" kern="1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zh-CN" altLang="en-US" sz="1400" b="1" kern="1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lang="en-US" sz="1400" b="1" kern="1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sz="1400" b="1" kern="1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）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0.37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0.4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4.1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1.44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1.54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3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417956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b="1" kern="1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相对介电常数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11.8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12.9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11.1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9.56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8.73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9.75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10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10.3/9.66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5.55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28300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电阻率（Ω•</a:t>
                          </a:r>
                          <a:r>
                            <a:rPr lang="en-US" sz="1400" kern="100">
                              <a:effectLst/>
                            </a:rPr>
                            <a:t>cm</a:t>
                          </a:r>
                          <a:r>
                            <a:rPr lang="zh-CN" sz="1400" kern="100">
                              <a:effectLst/>
                            </a:rPr>
                            <a:t>）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1000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zh-CN" sz="1400" i="1" kern="100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 kern="1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400" kern="100">
                                        <a:effectLst/>
                                        <a:latin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&gt;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&gt;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13</m:t>
                                  </m:r>
                                </m:sup>
                              </m:sSup>
                            </m:oMath>
                          </a14:m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150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&gt;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p>
                            </m:oMath>
                          </a14:m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&gt;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13</m:t>
                                  </m:r>
                                </m:sup>
                              </m:sSup>
                            </m:oMath>
                          </a14:m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26974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导热率（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400" kern="100">
                                  <a:effectLst/>
                                  <a:latin typeface="Cambria Math"/>
                                </a:rPr>
                                <m:t>W</m:t>
                              </m:r>
                              <m:r>
                                <a:rPr lang="en-US" sz="1400" kern="100">
                                  <a:effectLst/>
                                  <a:latin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zh-CN" sz="1400" i="1" kern="100">
                                      <a:effectLst/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zh-CN" altLang="en-US" sz="1400" kern="100">
                                      <a:effectLst/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1400" kern="100">
                                      <a:effectLst/>
                                      <a:latin typeface="Cambria Math"/>
                                    </a:rPr>
                                    <m:t>1</m:t>
                                  </m:r>
                                </m:sup>
                              </m:sSup>
                            </m:oMath>
                          </a14:m>
                          <a:r>
                            <a:rPr lang="zh-CN" sz="1400" kern="100">
                              <a:effectLst/>
                            </a:rPr>
                            <a:t>）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0.46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2.5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3.2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4.9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3.6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417956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折射率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3.422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4.025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3.452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2.9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2.15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2.48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2.648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08977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温度优值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220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394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1060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3000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900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900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2727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08977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本征温度（</a:t>
                          </a:r>
                          <a:r>
                            <a:rPr lang="en-US" sz="1400" kern="100">
                              <a:effectLst/>
                            </a:rPr>
                            <a:t>K</a:t>
                          </a:r>
                          <a:r>
                            <a:rPr lang="zh-CN" sz="1400" kern="100">
                              <a:effectLst/>
                            </a:rPr>
                            <a:t>）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600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900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900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1300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3000p</a:t>
                          </a:r>
                          <a:r>
                            <a:rPr lang="zh-CN" sz="1400" kern="100" dirty="0">
                              <a:effectLst/>
                            </a:rPr>
                            <a:t>型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143051"/>
                  </p:ext>
                </p:extLst>
              </p:nvPr>
            </p:nvGraphicFramePr>
            <p:xfrm>
              <a:off x="107505" y="1916832"/>
              <a:ext cx="8928991" cy="453023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0517"/>
                    <a:gridCol w="550301"/>
                    <a:gridCol w="1144068"/>
                    <a:gridCol w="539434"/>
                    <a:gridCol w="622484"/>
                    <a:gridCol w="622484"/>
                    <a:gridCol w="734249"/>
                    <a:gridCol w="734249"/>
                    <a:gridCol w="808762"/>
                    <a:gridCol w="837481"/>
                    <a:gridCol w="837481"/>
                    <a:gridCol w="837481"/>
                  </a:tblGrid>
                  <a:tr h="213360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材料参数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Si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GaAs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GaP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GaN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AlN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3C-SiC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kern="100" dirty="0" smtClean="0">
                              <a:effectLst/>
                            </a:rPr>
                            <a:t>4H-SiC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6H-SiC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金刚石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426720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晶格常数（</a:t>
                          </a:r>
                          <a:r>
                            <a:rPr lang="en-US" sz="1400" kern="100" dirty="0">
                              <a:effectLst/>
                            </a:rPr>
                            <a:t>À</a:t>
                          </a:r>
                          <a:r>
                            <a:rPr lang="zh-CN" sz="1400" kern="100" dirty="0">
                              <a:effectLst/>
                            </a:rPr>
                            <a:t>）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5.56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5.67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5.450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4.51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a 3.10</a:t>
                          </a:r>
                          <a:endParaRPr lang="zh-CN" sz="1400" kern="1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c 4.98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4.36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a 3.073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c 10.053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a 3.08</a:t>
                          </a:r>
                          <a:endParaRPr lang="zh-CN" sz="1400" kern="100" dirty="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c 15.12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3.567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426720"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59" t="-164286" r="-279534" b="-8385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2.44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6.0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4.88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5.6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a 4.5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4.7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a 4.2</a:t>
                          </a:r>
                          <a:endParaRPr lang="zh-CN" sz="1400" kern="100">
                            <a:effectLst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c 4.68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0.08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426720"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59" t="-264286" r="-279534" b="-73857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2.328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5.307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4.1297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6.095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3.255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3.2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3.2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3.515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13360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熔点（℃）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1420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1238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1467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1050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2400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2380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2380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4000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13360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禁带宽度（</a:t>
                          </a:r>
                          <a:r>
                            <a:rPr lang="en-US" sz="1400" kern="100" dirty="0">
                              <a:effectLst/>
                            </a:rPr>
                            <a:t>eV</a:t>
                          </a:r>
                          <a:r>
                            <a:rPr lang="zh-CN" sz="1400" kern="100" dirty="0">
                              <a:effectLst/>
                            </a:rPr>
                            <a:t>）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1.12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1.424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2.61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3.45</a:t>
                          </a:r>
                          <a:endParaRPr lang="zh-CN" sz="1400" kern="1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6.2</a:t>
                          </a:r>
                          <a:endParaRPr lang="zh-CN" sz="1400" kern="1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2.4</a:t>
                          </a:r>
                          <a:endParaRPr lang="zh-CN" sz="1400" kern="1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3.26</a:t>
                          </a:r>
                          <a:endParaRPr lang="zh-CN" sz="1400" kern="1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3.02</a:t>
                          </a:r>
                          <a:endParaRPr lang="zh-CN" sz="1400" kern="1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5.5</a:t>
                          </a:r>
                          <a:endParaRPr lang="zh-CN" sz="1400" kern="1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marL="68580" marR="68580" marT="0" marB="0" anchor="ctr">
                        <a:solidFill>
                          <a:srgbClr val="92D050"/>
                        </a:solidFill>
                      </a:tcPr>
                    </a:tc>
                  </a:tr>
                  <a:tr h="228300"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59" t="-855263" r="-279534" b="-10763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19.8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14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24.8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18.2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20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20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20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24.8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13360">
                    <a:tc rowSpan="2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 dirty="0">
                              <a:effectLst/>
                            </a:rPr>
                            <a:t>迁移率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b="1" kern="1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电子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106952" t="-518571" r="-577005" b="-48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1500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8500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150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1250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1000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</a:rPr>
                            <a:t>1000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1140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2200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1336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b="1" kern="1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空穴</a:t>
                          </a:r>
                        </a:p>
                      </a:txBody>
                      <a:tcPr marL="68580" marR="68580" marT="0" marB="0" anchor="ctr">
                        <a:solidFill>
                          <a:schemeClr val="accent1"/>
                        </a:solid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600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120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850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 smtClean="0">
                              <a:effectLst/>
                            </a:rPr>
                            <a:t>50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115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101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1600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28300"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59" t="-1170270" r="-279534" b="-81621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0.37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0.4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4.1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1.44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1.54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3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417956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b="1" kern="1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相对介电常数</a:t>
                          </a: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11.8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12.9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11.1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9.56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8.73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9.75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10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10.3/9.66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5.55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28300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电阻率（Ω•</a:t>
                          </a:r>
                          <a:r>
                            <a:rPr lang="en-US" sz="1400" kern="100">
                              <a:effectLst/>
                            </a:rPr>
                            <a:t>cm</a:t>
                          </a:r>
                          <a:r>
                            <a:rPr lang="zh-CN" sz="1400" kern="100">
                              <a:effectLst/>
                            </a:rPr>
                            <a:t>）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1000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466667" t="-1418421" r="-870588" b="-5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566667" t="-1418421" r="-555000" b="-5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666667" t="-1418421" r="-455000" b="-5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150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862319" t="-1418421" r="-100000" b="-5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969343" t="-1418421" r="-730" b="-513158"/>
                          </a:stretch>
                        </a:blipFill>
                      </a:tcPr>
                    </a:tc>
                  </a:tr>
                  <a:tr h="226974">
                    <a:tc gridSpan="3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1">
                          <a:blip r:embed="rId3"/>
                          <a:stretch>
                            <a:fillRect l="-259" t="-1559459" r="-279534" b="-42702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0.46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0.5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1.5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2.5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3.2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altLang="zh-CN" sz="1400" kern="100" dirty="0" smtClean="0">
                              <a:effectLst/>
                              <a:latin typeface="Calibri"/>
                              <a:ea typeface="宋体"/>
                              <a:cs typeface="Times New Roman"/>
                            </a:rPr>
                            <a:t>4.9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3.6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426720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折射率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3.422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4.025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3.452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2.9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2.15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2.48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2.648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13360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温度优值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220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394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1060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3000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900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900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2727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  <a:tr h="213360">
                    <a:tc gridSpan="3"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400" kern="100">
                              <a:effectLst/>
                            </a:rPr>
                            <a:t>本征温度（</a:t>
                          </a:r>
                          <a:r>
                            <a:rPr lang="en-US" sz="1400" kern="100">
                              <a:effectLst/>
                            </a:rPr>
                            <a:t>K</a:t>
                          </a:r>
                          <a:r>
                            <a:rPr lang="zh-CN" sz="1400" kern="100">
                              <a:effectLst/>
                            </a:rPr>
                            <a:t>）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600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900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900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>
                              <a:effectLst/>
                            </a:rPr>
                            <a:t>1300</a:t>
                          </a:r>
                          <a:endParaRPr lang="zh-CN" sz="140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400" kern="100" dirty="0">
                              <a:effectLst/>
                            </a:rPr>
                            <a:t>3000p</a:t>
                          </a:r>
                          <a:r>
                            <a:rPr lang="zh-CN" sz="1400" kern="100" dirty="0">
                              <a:effectLst/>
                            </a:rPr>
                            <a:t>型</a:t>
                          </a:r>
                          <a:endParaRPr lang="zh-CN" sz="140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>
                        <a:solidFill>
                          <a:schemeClr val="bg2">
                            <a:lumMod val="5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569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SiC</a:t>
            </a:r>
            <a:r>
              <a:rPr lang="zh-CN" altLang="en-US" dirty="0"/>
              <a:t>探测器的优势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7015166"/>
              </p:ext>
            </p:extLst>
          </p:nvPr>
        </p:nvGraphicFramePr>
        <p:xfrm>
          <a:off x="467544" y="1268760"/>
          <a:ext cx="7704855" cy="352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7"/>
                <a:gridCol w="2664296"/>
                <a:gridCol w="4248472"/>
              </a:tblGrid>
              <a:tr h="600205">
                <a:tc>
                  <a:txBody>
                    <a:bodyPr/>
                    <a:lstStyle/>
                    <a:p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序号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参数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影响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405726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1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禁带宽度大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保证低漏电流和低噪声，好的耐高温和耐辐照特性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</a:tr>
              <a:tr h="405726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2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载流子迁移率寿命积大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高的电荷收集效率和能量分辨率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409081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3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介电常数低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结电容小，从而附加噪声小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462728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4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临界位移能高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辐照损伤小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402373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5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热导率大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自冷却能力高，高温操作特性好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  <a:tr h="600205">
                <a:tc>
                  <a:txBody>
                    <a:bodyPr/>
                    <a:lstStyle/>
                    <a:p>
                      <a:r>
                        <a:rPr lang="en-US" altLang="zh-CN" sz="1800" kern="1200" dirty="0" smtClean="0">
                          <a:solidFill>
                            <a:schemeClr val="dk1"/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6</a:t>
                      </a:r>
                      <a:endParaRPr lang="zh-CN" altLang="en-US" sz="1800" kern="1200" dirty="0">
                        <a:solidFill>
                          <a:schemeClr val="dk1"/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晶格常数小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C-Si</a:t>
                      </a:r>
                      <a:r>
                        <a:rPr lang="zh-CN" altLang="en-US" sz="1800" dirty="0" smtClean="0"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键能大，机械强度、硬度大</a:t>
                      </a:r>
                      <a:endParaRPr lang="zh-CN" altLang="en-US" sz="1800" dirty="0">
                        <a:latin typeface="黑体" panose="02010609060101010101" pitchFamily="49" charset="-122"/>
                        <a:ea typeface="黑体" panose="02010609060101010101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467544" y="4869160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/>
              <a:t>宽禁带半导体探测器</a:t>
            </a:r>
            <a:r>
              <a:rPr lang="en-US" altLang="zh-CN" dirty="0"/>
              <a:t>—</a:t>
            </a:r>
            <a:r>
              <a:rPr lang="zh-CN" altLang="en-US" dirty="0"/>
              <a:t>优点：禁带宽度大（是硅的</a:t>
            </a:r>
            <a:r>
              <a:rPr lang="en-US" altLang="zh-CN" dirty="0"/>
              <a:t>2~3</a:t>
            </a:r>
            <a:r>
              <a:rPr lang="zh-CN" altLang="en-US" dirty="0"/>
              <a:t>倍，甚至更高）；击穿电场高（</a:t>
            </a:r>
            <a:r>
              <a:rPr lang="en-US" altLang="zh-CN" dirty="0"/>
              <a:t>4</a:t>
            </a:r>
            <a:r>
              <a:rPr lang="zh-CN" altLang="en-US" dirty="0"/>
              <a:t>倍以上）；电子饱和速度高（</a:t>
            </a:r>
            <a:r>
              <a:rPr lang="en-US" altLang="zh-CN" dirty="0"/>
              <a:t>2</a:t>
            </a:r>
            <a:r>
              <a:rPr lang="zh-CN" altLang="en-US" dirty="0"/>
              <a:t>倍左右）；本征温度高（</a:t>
            </a:r>
            <a:r>
              <a:rPr lang="en-US" altLang="zh-CN" dirty="0"/>
              <a:t>2</a:t>
            </a:r>
            <a:r>
              <a:rPr lang="zh-CN" altLang="en-US" dirty="0"/>
              <a:t>倍，暗电流小）；</a:t>
            </a:r>
            <a:endParaRPr lang="en-US" altLang="zh-CN" dirty="0"/>
          </a:p>
          <a:p>
            <a:r>
              <a:rPr lang="en-US" altLang="zh-CN" dirty="0"/>
              <a:t>       </a:t>
            </a:r>
            <a:r>
              <a:rPr lang="en-US" altLang="zh-CN" dirty="0" smtClean="0"/>
              <a:t> </a:t>
            </a:r>
            <a:r>
              <a:rPr lang="zh-CN" altLang="en-US" dirty="0"/>
              <a:t>可以用来制作高温、高速、低暗电流、大功率、小型化，抗辐照器件。适合场合自然就是极端的工作环境下的特殊工作场景：空间环境、加速器、核电站。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7598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SiC</a:t>
            </a:r>
            <a:r>
              <a:rPr lang="zh-CN" altLang="en-US" dirty="0" smtClean="0"/>
              <a:t>探测器适用范围和研究现状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0832" y="1556792"/>
            <a:ext cx="87356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电子 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质子 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α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粒子：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2004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西安电子大学有研究但没有测试结果</a:t>
            </a:r>
            <a:r>
              <a:rPr lang="en-US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重核 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X/</a:t>
            </a:r>
            <a:r>
              <a:rPr lang="el-GR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γ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射线：</a:t>
            </a:r>
            <a:r>
              <a:rPr lang="en-US" altLang="zh-CN" sz="2800" dirty="0" err="1"/>
              <a:t>SiC</a:t>
            </a:r>
            <a:r>
              <a:rPr lang="zh-CN" altLang="en-US" sz="2800" dirty="0" smtClean="0"/>
              <a:t>原子序数低和工艺原因材料</a:t>
            </a:r>
            <a:r>
              <a:rPr lang="zh-CN" altLang="en-US" sz="2800" dirty="0"/>
              <a:t>厚度相对较小，</a:t>
            </a:r>
            <a:r>
              <a:rPr lang="el-GR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γ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射线</a:t>
            </a:r>
            <a:r>
              <a:rPr lang="zh-CN" altLang="en-US" sz="2800" dirty="0"/>
              <a:t>集中在</a:t>
            </a:r>
            <a:r>
              <a:rPr lang="en-US" altLang="zh-CN" sz="2800" dirty="0" smtClean="0"/>
              <a:t>500keV</a:t>
            </a:r>
            <a:r>
              <a:rPr lang="zh-CN" altLang="en-US" sz="2800" dirty="0" smtClean="0"/>
              <a:t>以下。“基于</a:t>
            </a:r>
            <a:r>
              <a:rPr lang="en-US" altLang="zh-CN" sz="2800" dirty="0" smtClean="0"/>
              <a:t>4H-SiC</a:t>
            </a:r>
            <a:r>
              <a:rPr lang="zh-CN" altLang="en-US" sz="2800" dirty="0" smtClean="0"/>
              <a:t>肖特基势垒二极管的</a:t>
            </a:r>
            <a:r>
              <a:rPr lang="el-GR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γ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射线探测器</a:t>
            </a:r>
            <a:r>
              <a:rPr lang="zh-CN" altLang="en-US" sz="2800" dirty="0" smtClean="0"/>
              <a:t>”（物理学报</a:t>
            </a:r>
            <a:r>
              <a:rPr lang="en-US" altLang="zh-CN" sz="2800" dirty="0" smtClean="0"/>
              <a:t>Vol.65</a:t>
            </a:r>
            <a:r>
              <a:rPr lang="zh-CN" altLang="en-US" sz="2800" dirty="0" smtClean="0"/>
              <a:t>）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solidFill>
                  <a:srgbClr val="00B0F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中子：</a:t>
            </a:r>
            <a:r>
              <a:rPr lang="zh-CN" altLang="en-US" sz="2800" dirty="0"/>
              <a:t>“基于</a:t>
            </a:r>
            <a:r>
              <a:rPr lang="en-US" altLang="zh-CN" sz="2800" dirty="0"/>
              <a:t>4H-SiC</a:t>
            </a:r>
            <a:r>
              <a:rPr lang="zh-CN" altLang="en-US" sz="2800" dirty="0"/>
              <a:t>的中子探测技术研究”（吴健博士论文）</a:t>
            </a:r>
            <a:endParaRPr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20584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探测器物理模拟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1916832"/>
                <a:ext cx="835292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模拟条件</a:t>
                </a:r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探测器结构：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7mm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*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7mm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*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30</a:t>
                </a:r>
                <a14:m>
                  <m:oMath xmlns:m="http://schemas.openxmlformats.org/officeDocument/2006/math">
                    <m:r>
                      <a:rPr lang="zh-CN" altLang="en-US" sz="2800" i="1" smtClean="0">
                        <a:latin typeface="Cambria Math"/>
                        <a:ea typeface="黑体" panose="02010609060101010101" pitchFamily="49" charset="-122"/>
                      </a:rPr>
                      <m:t>𝜇</m:t>
                    </m:r>
                    <m:r>
                      <a:rPr lang="en-US" altLang="zh-CN" sz="2800" b="0" i="1" smtClean="0">
                        <a:latin typeface="Cambria Math"/>
                        <a:ea typeface="黑体" panose="02010609060101010101" pitchFamily="49" charset="-122"/>
                      </a:rPr>
                      <m:t>𝑚</m:t>
                    </m:r>
                    <m:r>
                      <a:rPr lang="zh-CN" altLang="en-US" sz="2800" b="0" i="1" smtClean="0">
                        <a:latin typeface="Cambria Math"/>
                        <a:ea typeface="黑体" panose="02010609060101010101" pitchFamily="49" charset="-122"/>
                      </a:rPr>
                      <m:t>（</m:t>
                    </m:r>
                    <m:r>
                      <a:rPr lang="zh-CN" altLang="en-US" sz="2800" i="1">
                        <a:latin typeface="Cambria Math"/>
                        <a:ea typeface="黑体" panose="02010609060101010101" pitchFamily="49" charset="-122"/>
                      </a:rPr>
                      <m:t>根据工艺</m:t>
                    </m:r>
                    <m:r>
                      <a:rPr lang="zh-CN" altLang="en-US" sz="2800" i="1" smtClean="0">
                        <a:latin typeface="Cambria Math"/>
                        <a:ea typeface="黑体" panose="02010609060101010101" pitchFamily="49" charset="-122"/>
                      </a:rPr>
                      <m:t>可行性</m:t>
                    </m:r>
                    <m:r>
                      <a:rPr lang="zh-CN" altLang="en-US" sz="2800" b="0" i="1" smtClean="0">
                        <a:latin typeface="Cambria Math"/>
                        <a:ea typeface="黑体" panose="02010609060101010101" pitchFamily="49" charset="-122"/>
                      </a:rPr>
                      <m:t>）</m:t>
                    </m:r>
                  </m:oMath>
                </a14:m>
                <a:endParaRPr lang="zh-CN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材料特性：密度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3.2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800" i="1" smtClean="0">
                            <a:latin typeface="Cambria Math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  <a:ea typeface="黑体" panose="02010609060101010101" pitchFamily="49" charset="-122"/>
                          </a:rPr>
                          <m:t>𝑔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i="1" smtClean="0">
                                <a:latin typeface="Cambria Math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/>
                                <a:ea typeface="黑体" panose="02010609060101010101" pitchFamily="49" charset="-122"/>
                              </a:rPr>
                              <m:t>𝑐𝑚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/>
                                <a:ea typeface="黑体" panose="02010609060101010101" pitchFamily="49" charset="-122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，元素组分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Si</a:t>
                </a:r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：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C(1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：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1)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粒子源：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X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射线（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1~9keV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）、电子（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0.1~1MeV</a:t>
                </a:r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） 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、质子（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0.1~9MeV</a:t>
                </a:r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） 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、</a:t>
                </a:r>
                <a:r>
                  <a:rPr lang="el-GR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α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粒子（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4~10MeV</a:t>
                </a:r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物理过程：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X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考虑光电效应、康普顿散射、瑞利散射；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e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考虑电离、多次散射和韧致辐射；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p/</a:t>
                </a:r>
                <a:r>
                  <a:rPr lang="el-GR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el-GR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α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考虑离子电离、多次散射、碰撞电离、韧致辐射</a:t>
                </a:r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916832"/>
                <a:ext cx="8352928" cy="3539430"/>
              </a:xfrm>
              <a:prstGeom prst="rect">
                <a:avLst/>
              </a:prstGeom>
              <a:blipFill rotWithShape="1">
                <a:blip r:embed="rId2"/>
                <a:stretch>
                  <a:fillRect l="-1460" t="-1721" r="-3723" b="-3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8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探测器物理模拟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43423"/>
              </p:ext>
            </p:extLst>
          </p:nvPr>
        </p:nvGraphicFramePr>
        <p:xfrm>
          <a:off x="179512" y="1315559"/>
          <a:ext cx="5616625" cy="5148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741"/>
                <a:gridCol w="1652386"/>
                <a:gridCol w="1226133"/>
                <a:gridCol w="1474365"/>
              </a:tblGrid>
              <a:tr h="215522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粒子种类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入射粒子能量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SiC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Si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>
                          <a:effectLst/>
                        </a:rPr>
                        <a:t>电子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100keV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60.16%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33.45%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300keV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0.2254‰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0.016‰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rowSpan="5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CN" sz="2000" kern="0" dirty="0">
                          <a:effectLst/>
                        </a:rPr>
                        <a:t>质子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100keV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90.80%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97.15%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200keV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5.35%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7.94%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300keV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0.27%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0.57%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400keV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1.00‰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0.99‰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500keV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1.03‰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0.48‰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row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α</a:t>
                      </a:r>
                      <a:r>
                        <a:rPr lang="zh-CN" sz="2000" kern="0">
                          <a:effectLst/>
                        </a:rPr>
                        <a:t>粒子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4MeV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99.99%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99.94%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5.4MeV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99.91%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99.74%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6MeV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99.83%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5.614‰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8MeV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0.672‰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0.154‰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rowSpan="9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X</a:t>
                      </a:r>
                      <a:r>
                        <a:rPr lang="zh-CN" sz="2000" kern="0" dirty="0">
                          <a:effectLst/>
                        </a:rPr>
                        <a:t>射线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99.88%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99.85%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98.51%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97.66%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98.81%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98.31%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94.88%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94.53%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81.02%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80.88%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63.13%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63.16%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47.42%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47.49%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8keV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35.31%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35.46%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  <a:tr h="21552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9keV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26.58%</a:t>
                      </a:r>
                      <a:endParaRPr lang="zh-CN" sz="20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26.66%</a:t>
                      </a:r>
                      <a:endParaRPr lang="zh-CN" sz="20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8289" marR="8289" marT="8289" marB="8289" anchor="ctr"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6372200" y="1628800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“</a:t>
            </a:r>
            <a:r>
              <a:rPr lang="zh-CN" altLang="zh-CN" sz="2400" b="1" dirty="0" smtClean="0"/>
              <a:t>碳化</a:t>
            </a:r>
            <a:r>
              <a:rPr lang="zh-CN" altLang="zh-CN" sz="2400" b="1" dirty="0"/>
              <a:t>硅与硅探测器辐射探测性能</a:t>
            </a:r>
            <a:r>
              <a:rPr lang="zh-CN" altLang="zh-CN" sz="2400" b="1" dirty="0" smtClean="0"/>
              <a:t>比较</a:t>
            </a:r>
            <a:r>
              <a:rPr lang="zh-CN" altLang="en-US" sz="2400" b="1" dirty="0" smtClean="0"/>
              <a:t>”文章已经发表</a:t>
            </a:r>
            <a:endParaRPr lang="zh-CN" altLang="zh-CN" sz="2400" dirty="0"/>
          </a:p>
        </p:txBody>
      </p:sp>
      <p:pic>
        <p:nvPicPr>
          <p:cNvPr id="3073" name="图片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8835" r="9138" b="5147"/>
          <a:stretch>
            <a:fillRect/>
          </a:stretch>
        </p:blipFill>
        <p:spPr bwMode="auto">
          <a:xfrm>
            <a:off x="5868144" y="4663703"/>
            <a:ext cx="3170238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t="8380" r="8801" b="5603"/>
          <a:stretch>
            <a:fillRect/>
          </a:stretch>
        </p:blipFill>
        <p:spPr bwMode="auto">
          <a:xfrm>
            <a:off x="5938487" y="2829129"/>
            <a:ext cx="3142300" cy="173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4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916832"/>
            <a:ext cx="78488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根据灵敏区所采用的不同工艺有四类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匀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质体电导型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探测器</a:t>
            </a:r>
            <a:endParaRPr lang="zh-CN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结型探测器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</a:t>
            </a:r>
            <a:r>
              <a:rPr lang="zh-CN" altLang="zh-CN" sz="2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垒型</a:t>
            </a: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、扩散结、离子注入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锂漂移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探测器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特殊类型探测器如雪崩</a:t>
            </a:r>
            <a:r>
              <a:rPr lang="zh-CN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探测器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SiC</a:t>
            </a:r>
            <a:r>
              <a:rPr lang="zh-CN" altLang="en-US" dirty="0" smtClean="0"/>
              <a:t>探测器工艺结构</a:t>
            </a:r>
            <a:r>
              <a:rPr lang="zh-CN" altLang="en-US" dirty="0"/>
              <a:t>选择</a:t>
            </a:r>
          </a:p>
        </p:txBody>
      </p:sp>
    </p:spTree>
    <p:extLst>
      <p:ext uri="{BB962C8B-B14F-4D97-AF65-F5344CB8AC3E}">
        <p14:creationId xmlns:p14="http://schemas.microsoft.com/office/powerpoint/2010/main" val="323162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SiC</a:t>
            </a:r>
            <a:r>
              <a:rPr lang="zh-CN" altLang="en-US" dirty="0" smtClean="0"/>
              <a:t>探测器工艺参数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916832"/>
            <a:ext cx="88569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探测器结构：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系列  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7mm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7mm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裸片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  C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系列（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5mm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5mm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打线，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方形封装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C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系列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5mm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5mm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打线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，圆形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封装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，无场保护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C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系列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 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5mm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*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5mm 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打线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，加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场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板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保护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（研制中）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探测器工艺：</a:t>
            </a:r>
            <a:endParaRPr lang="en-US" altLang="zh-CN" sz="28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4H-SiC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晶体，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371</a:t>
            </a:r>
            <a:r>
              <a:rPr lang="el-GR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μ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衬底，电阻率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0195</a:t>
            </a:r>
            <a:r>
              <a:rPr lang="el-GR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Ω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cm,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外延层厚度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</a:t>
            </a:r>
            <a:r>
              <a:rPr lang="el-GR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μ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m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，掺杂浓度</a:t>
            </a:r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1E14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电子，顶面</a:t>
            </a:r>
            <a:r>
              <a:rPr lang="zh-CN" altLang="en-US" sz="28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肖特基接触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，背面欧姆接触。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365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4856</TotalTime>
  <Words>1310</Words>
  <Application>Microsoft Office PowerPoint</Application>
  <PresentationFormat>全屏显示(4:3)</PresentationFormat>
  <Paragraphs>343</Paragraphs>
  <Slides>19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主题</vt:lpstr>
      <vt:lpstr>肖特基SiC探测器初步研究 </vt:lpstr>
      <vt:lpstr>课题研究的起因</vt:lpstr>
      <vt:lpstr>SiC探测器的优势</vt:lpstr>
      <vt:lpstr>SiC探测器的优势</vt:lpstr>
      <vt:lpstr>SiC探测器适用范围和研究现状</vt:lpstr>
      <vt:lpstr>探测器物理模拟</vt:lpstr>
      <vt:lpstr>探测器物理模拟</vt:lpstr>
      <vt:lpstr>SiC探测器工艺结构选择</vt:lpstr>
      <vt:lpstr>SiC探测器工艺参数</vt:lpstr>
      <vt:lpstr>探测器电参数测试</vt:lpstr>
      <vt:lpstr>探测器电参数测试</vt:lpstr>
      <vt:lpstr>插件能谱测试</vt:lpstr>
      <vt:lpstr>自设计前放能谱</vt:lpstr>
      <vt:lpstr>探头电子学设计</vt:lpstr>
      <vt:lpstr>数据采集电子学设计</vt:lpstr>
      <vt:lpstr>数据通讯电子学设计</vt:lpstr>
      <vt:lpstr>SiC探测器带电粒子谱仪</vt:lpstr>
      <vt:lpstr>进一步想法</vt:lpstr>
      <vt:lpstr>结语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joshua lrving</dc:creator>
  <cp:lastModifiedBy>Joshualrving</cp:lastModifiedBy>
  <cp:revision>81</cp:revision>
  <dcterms:created xsi:type="dcterms:W3CDTF">2017-03-28T02:56:47Z</dcterms:created>
  <dcterms:modified xsi:type="dcterms:W3CDTF">2017-04-11T01:54:15Z</dcterms:modified>
</cp:coreProperties>
</file>