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463" r:id="rId3"/>
    <p:sldId id="469" r:id="rId4"/>
    <p:sldId id="455" r:id="rId5"/>
    <p:sldId id="316" r:id="rId6"/>
    <p:sldId id="329" r:id="rId7"/>
    <p:sldId id="330" r:id="rId8"/>
    <p:sldId id="342" r:id="rId9"/>
    <p:sldId id="435" r:id="rId10"/>
    <p:sldId id="458" r:id="rId11"/>
    <p:sldId id="459" r:id="rId12"/>
    <p:sldId id="351" r:id="rId13"/>
    <p:sldId id="466" r:id="rId14"/>
    <p:sldId id="467" r:id="rId15"/>
    <p:sldId id="468" r:id="rId16"/>
    <p:sldId id="457" r:id="rId17"/>
    <p:sldId id="456" r:id="rId18"/>
    <p:sldId id="451" r:id="rId19"/>
    <p:sldId id="452" r:id="rId20"/>
    <p:sldId id="454" r:id="rId21"/>
    <p:sldId id="465" r:id="rId22"/>
    <p:sldId id="436" r:id="rId23"/>
    <p:sldId id="438" r:id="rId24"/>
    <p:sldId id="462" r:id="rId25"/>
  </p:sldIdLst>
  <p:sldSz cx="9144000" cy="6858000" type="screen4x3"/>
  <p:notesSz cx="6858000" cy="9144000"/>
  <p:embeddedFontLst>
    <p:embeddedFont>
      <p:font typeface="FZNewShuSong-Z10" panose="03000509000000000000" pitchFamily="65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SimSun" panose="02010600030101010101" pitchFamily="2" charset="-122"/>
      <p:regular r:id="rId29"/>
    </p:embeddedFont>
    <p:embeddedFont>
      <p:font typeface="华文楷体" panose="0201060004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微软雅黑" panose="020B0503020204020204" pitchFamily="34" charset="-122"/>
      <p:regular r:id="rId35"/>
      <p:bold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7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æµè²æ ·å¼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2" autoAdjust="0"/>
  </p:normalViewPr>
  <p:slideViewPr>
    <p:cSldViewPr snapToGrid="0" snapToObjects="1">
      <p:cViewPr varScale="1">
        <p:scale>
          <a:sx n="109" d="100"/>
          <a:sy n="109" d="100"/>
        </p:scale>
        <p:origin x="1674" y="78"/>
      </p:cViewPr>
      <p:guideLst>
        <p:guide orient="horz" pos="2064"/>
        <p:guide pos="27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9438"/>
            <a:ext cx="5780087" cy="3951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8D37BECB-5D22-4B47-B157-55177C338F5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29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7F27-BBE0-4446-9E44-24CB3C476CC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E321-ADE5-4A9E-8D01-EF74DDA6034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244600"/>
            <a:ext cx="2197100" cy="5345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5250" y="1244600"/>
            <a:ext cx="6442075" cy="5345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8D94-88E4-4DF1-9AC8-10E6BBF56E1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" y="6607810"/>
            <a:ext cx="2133600" cy="28638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7810"/>
            <a:ext cx="2895600" cy="2571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3090" y="6607810"/>
            <a:ext cx="2133600" cy="28511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D9CBA79-5607-4C9C-B923-B4ED840F8F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1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1677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1DB9-4AAD-41D5-96D5-E20B6E3A2E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0500" y="1981200"/>
            <a:ext cx="4271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981200"/>
            <a:ext cx="4271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642A-8E5D-4FF8-AD33-C0E5189C4E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1149985"/>
            <a:ext cx="8229600" cy="698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835" y="1911350"/>
            <a:ext cx="4040505" cy="687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8470" y="2551430"/>
            <a:ext cx="4040505" cy="3930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660" y="1911350"/>
            <a:ext cx="4041775" cy="687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295" y="2552065"/>
            <a:ext cx="4041775" cy="3927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1EBA-4A9A-49C5-9343-1F3AD79C17B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0" y="1162050"/>
            <a:ext cx="8187690" cy="698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24A1-1D2A-4864-8C75-C261317B14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E609-8B6D-4809-9888-AC681104767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9507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195705"/>
            <a:ext cx="5111750" cy="5306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357120"/>
            <a:ext cx="3008630" cy="41325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BAC5-589D-4C87-9078-83638FA1505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525018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125285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81691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F486-9B22-41A5-92DC-D0319324029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" y="1162050"/>
            <a:ext cx="8594090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81200"/>
            <a:ext cx="8696325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7620" y="6599555"/>
            <a:ext cx="21336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9555"/>
            <a:ext cx="2895600" cy="262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zh-CN" altLang="en-US" smtClean="0">
                <a:solidFill>
                  <a:schemeClr val="accent4"/>
                </a:solidFill>
                <a:uFillTx/>
                <a:ea typeface="FZNewShuSong-Z10" charset="0"/>
              </a:rPr>
              <a:t>Prog</a:t>
            </a:r>
            <a:r>
              <a:rPr lang="zh-CN" altLang="en-US" smtClean="0"/>
              <a:t>. of GEM R&amp;D in LZU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3720" y="6599555"/>
            <a:ext cx="2133600" cy="278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BE2DBE0-AAD9-4DF1-9BBA-B84136EADF6D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none" strike="noStrike" kern="0" cap="none" spc="0" normalizeH="0">
          <a:solidFill>
            <a:schemeClr val="accent4"/>
          </a:solidFill>
          <a:uFillTx/>
          <a:latin typeface="Times New Roman" pitchFamily="18" charset="0"/>
          <a:ea typeface="FZNewShuSong-Z10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u="none" strike="noStrike" kern="0" cap="none" spc="0" normalizeH="0">
          <a:solidFill>
            <a:schemeClr val="accent4"/>
          </a:solidFill>
          <a:uFillTx/>
          <a:latin typeface="FZNewShuSong-Z10" charset="0"/>
          <a:ea typeface="FZNewShuSong-Z10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u="none" strike="noStrike" kern="0" cap="none" spc="0" normalizeH="0">
          <a:solidFill>
            <a:schemeClr val="accent4"/>
          </a:solidFill>
          <a:uFillTx/>
          <a:latin typeface="FZNewShuSong-Z10" charset="0"/>
          <a:ea typeface="FZNewShuSong-Z1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u="none" strike="noStrike" kern="0" cap="none" spc="0" normalizeH="0">
          <a:solidFill>
            <a:schemeClr val="accent4"/>
          </a:solidFill>
          <a:uFillTx/>
          <a:latin typeface="FZNewShuSong-Z10" charset="0"/>
          <a:ea typeface="FZNewShuSong-Z10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u="none" strike="noStrike" kern="0" cap="none" spc="0" normalizeH="0">
          <a:solidFill>
            <a:schemeClr val="accent4"/>
          </a:solidFill>
          <a:uFillTx/>
          <a:latin typeface="FZNewShuSong-Z10" charset="0"/>
          <a:ea typeface="FZNewShuSong-Z10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u="none" strike="noStrike" kern="0" cap="none" spc="0" normalizeH="0">
          <a:solidFill>
            <a:schemeClr val="accent4"/>
          </a:solidFill>
          <a:uFillTx/>
          <a:latin typeface="FZNewShuSong-Z10" charset="0"/>
          <a:ea typeface="FZNewShuSong-Z10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7090" y="2250440"/>
            <a:ext cx="7666990" cy="14636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x-none" sz="4400"/>
              <a:t>Progress of GEM R&amp;D </a:t>
            </a:r>
            <a:br>
              <a:rPr lang="x-none" sz="4400"/>
            </a:br>
            <a:r>
              <a:rPr lang="x-none" sz="4400"/>
              <a:t>in Lanzhou Univerity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3413" y="5461000"/>
            <a:ext cx="2420937" cy="419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x-none" sz="2400" smtClean="0">
                <a:ea typeface="华文楷体" pitchFamily="2" charset="-122"/>
              </a:rPr>
              <a:t>Yi Zhang</a:t>
            </a:r>
            <a:endParaRPr lang="x-none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A7F27-BBE0-4446-9E44-24CB3C476CC0}" type="slidenum">
              <a:rPr lang="zh-CN" altLang="en-US"/>
              <a:t>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Forming hit clusters in 1 time slice</a:t>
            </a:r>
            <a:endParaRPr lang="x-none" altLang="en-US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10</a:t>
            </a:fld>
            <a:endParaRPr lang="en-US"/>
          </a:p>
        </p:txBody>
      </p:sp>
      <p:pic>
        <p:nvPicPr>
          <p:cNvPr id="6" name="Picture 5" descr="yuanli1-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54" t="11155" r="15647" b="6099"/>
          <a:stretch>
            <a:fillRect/>
          </a:stretch>
        </p:blipFill>
        <p:spPr>
          <a:xfrm>
            <a:off x="95250" y="1860550"/>
            <a:ext cx="4281170" cy="44113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71670" y="2225040"/>
            <a:ext cx="4611370" cy="3881755"/>
            <a:chOff x="7042" y="3504"/>
            <a:chExt cx="7262" cy="6113"/>
          </a:xfrm>
        </p:grpSpPr>
        <p:pic>
          <p:nvPicPr>
            <p:cNvPr id="7" name="Picture 6" descr="pad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939" t="7759" r="9225" b="1751"/>
            <a:stretch>
              <a:fillRect/>
            </a:stretch>
          </p:blipFill>
          <p:spPr>
            <a:xfrm>
              <a:off x="7042" y="3948"/>
              <a:ext cx="7262" cy="5669"/>
            </a:xfrm>
            <a:prstGeom prst="rect">
              <a:avLst/>
            </a:prstGeom>
          </p:spPr>
        </p:pic>
        <p:sp>
          <p:nvSpPr>
            <p:cNvPr id="8" name="Text Box 7"/>
            <p:cNvSpPr txBox="1"/>
            <p:nvPr/>
          </p:nvSpPr>
          <p:spPr>
            <a:xfrm>
              <a:off x="8813" y="3504"/>
              <a:ext cx="511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dirty="0"/>
                <a:t>fake data test (27</a:t>
              </a:r>
              <a:r>
                <a:rPr lang="x-none" altLang="en-US" dirty="0">
                  <a:cs typeface="Arial" charset="0"/>
                </a:rPr>
                <a:t>×27 chns)</a:t>
              </a:r>
              <a:r>
                <a:rPr lang="x-none" altLang="en-US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162050"/>
            <a:ext cx="8187690" cy="698500"/>
          </a:xfrm>
        </p:spPr>
        <p:txBody>
          <a:bodyPr/>
          <a:lstStyle/>
          <a:p>
            <a:r>
              <a:rPr lang="x-none" altLang="en-US"/>
              <a:t>Resources consumption budget </a:t>
            </a:r>
            <a:r>
              <a:rPr lang="x-none" altLang="en-US" b="0"/>
              <a:t>(2048 chs)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11</a:t>
            </a:fld>
            <a:endParaRPr lang="en-US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197" r="13734" b="16360"/>
          <a:stretch>
            <a:fillRect/>
          </a:stretch>
        </p:blipFill>
        <p:spPr>
          <a:xfrm>
            <a:off x="95250" y="2363470"/>
            <a:ext cx="3420110" cy="3502660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r="7633" b="5222"/>
          <a:stretch>
            <a:fillRect/>
          </a:stretch>
        </p:blipFill>
        <p:spPr>
          <a:xfrm>
            <a:off x="4688840" y="1860550"/>
            <a:ext cx="3960495" cy="1584325"/>
          </a:xfrm>
          <a:prstGeom prst="rect">
            <a:avLst/>
          </a:prstGeom>
          <a:ln w="28575">
            <a:solidFill>
              <a:srgbClr val="FF0000"/>
            </a:solidFill>
            <a:prstDash val="lgDashDot"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629025" y="3602188"/>
          <a:ext cx="5409565" cy="29781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01850"/>
                <a:gridCol w="1033780"/>
                <a:gridCol w="1248410"/>
                <a:gridCol w="1025525"/>
              </a:tblGrid>
              <a:tr h="774540">
                <a:tc>
                  <a:txBody>
                    <a:bodyPr/>
                    <a:lstStyle/>
                    <a:p>
                      <a:pPr algn="ctr"/>
                      <a:r>
                        <a:rPr lang="x-none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Iterms of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x-none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Usage of current 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Usage of out code</a:t>
                      </a:r>
                    </a:p>
                  </a:txBody>
                  <a:tcPr anchor="ctr"/>
                </a:tc>
              </a:tr>
              <a:tr h="5450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Combinational ALUTs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48,080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  <a:p>
                      <a:pPr algn="r"/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(44%)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092</a:t>
                      </a:r>
                    </a:p>
                    <a:p>
                      <a:pPr algn="r"/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(29%)</a:t>
                      </a:r>
                    </a:p>
                  </a:txBody>
                  <a:tcPr anchor="ctr"/>
                </a:tc>
              </a:tr>
              <a:tr h="5450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Dedicated registers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48,080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</a:p>
                    <a:p>
                      <a:pPr algn="r"/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(28%)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  <a:p>
                      <a:pPr algn="r"/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x-none" alt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</a:tr>
              <a:tr h="393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(1%)</a:t>
                      </a:r>
                    </a:p>
                  </a:txBody>
                  <a:tcPr anchor="ctr"/>
                </a:tc>
              </a:tr>
              <a:tr h="6522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Block</a:t>
                      </a:r>
                      <a:r>
                        <a:rPr lang="en-US" altLang="zh-C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Memory 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2,528,640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</a:p>
                    <a:p>
                      <a:pPr algn="r"/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(72%)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</a:p>
                    <a:p>
                      <a:pPr algn="r"/>
                      <a:r>
                        <a:rPr lang="x-none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(3%)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3256280" y="1860550"/>
            <a:ext cx="15621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b="1">
                <a:solidFill>
                  <a:srgbClr val="FF0000"/>
                </a:solidFill>
              </a:rPr>
              <a:t>from INFN :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6519" y="1997710"/>
            <a:ext cx="248305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b="1" dirty="0">
                <a:solidFill>
                  <a:srgbClr val="FF0000"/>
                </a:solidFill>
              </a:rPr>
              <a:t>reports of our code: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x-ray imaging by new detector and Daq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12</a:t>
            </a:fld>
            <a:endParaRPr 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/>
          <a:stretch>
            <a:fillRect/>
          </a:stretch>
        </p:blipFill>
        <p:spPr>
          <a:xfrm>
            <a:off x="5539740" y="3479165"/>
            <a:ext cx="3497580" cy="31210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5300" y="2188210"/>
            <a:ext cx="4513580" cy="3878580"/>
            <a:chOff x="463" y="3353"/>
            <a:chExt cx="7108" cy="6108"/>
          </a:xfrm>
        </p:grpSpPr>
        <p:pic>
          <p:nvPicPr>
            <p:cNvPr id="6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" y="3353"/>
              <a:ext cx="7108" cy="5331"/>
            </a:xfrm>
            <a:prstGeom prst="rect">
              <a:avLst/>
            </a:prstGeom>
          </p:spPr>
        </p:pic>
        <p:sp>
          <p:nvSpPr>
            <p:cNvPr id="8" name="Text Box 7"/>
            <p:cNvSpPr txBox="1"/>
            <p:nvPr/>
          </p:nvSpPr>
          <p:spPr>
            <a:xfrm>
              <a:off x="2288" y="8885"/>
              <a:ext cx="408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/>
                <a:t>detector  &amp;  daq system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156" y="6996"/>
              <a:ext cx="832" cy="207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" name="Straight Arrow Connector 10"/>
            <p:cNvCxnSpPr/>
            <p:nvPr/>
          </p:nvCxnSpPr>
          <p:spPr>
            <a:xfrm flipH="1">
              <a:off x="5245" y="6178"/>
              <a:ext cx="951" cy="289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14" name="Group 13"/>
          <p:cNvGrpSpPr/>
          <p:nvPr/>
        </p:nvGrpSpPr>
        <p:grpSpPr>
          <a:xfrm>
            <a:off x="6388735" y="1860550"/>
            <a:ext cx="1703070" cy="1635760"/>
            <a:chOff x="9480" y="2930"/>
            <a:chExt cx="2682" cy="2576"/>
          </a:xfrm>
        </p:grpSpPr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85" b="11936"/>
            <a:stretch>
              <a:fillRect/>
            </a:stretch>
          </p:blipFill>
          <p:spPr>
            <a:xfrm rot="16200000">
              <a:off x="9533" y="2877"/>
              <a:ext cx="2576" cy="268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9919" y="3040"/>
              <a:ext cx="13" cy="23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</p:cxnSp>
        <p:sp>
          <p:nvSpPr>
            <p:cNvPr id="13" name="Text Box 12"/>
            <p:cNvSpPr txBox="1"/>
            <p:nvPr/>
          </p:nvSpPr>
          <p:spPr>
            <a:xfrm>
              <a:off x="9923" y="3023"/>
              <a:ext cx="1467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>
                  <a:solidFill>
                    <a:srgbClr val="FF0000"/>
                  </a:solidFill>
                </a:rPr>
                <a:t>10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Real signals recorded in Daq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DE609-8B6D-4809-9888-AC6811047670}" type="slidenum">
              <a:rPr lang="zh-CN" altLang="en-US"/>
              <a:t>13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3820" y="2239010"/>
            <a:ext cx="4316095" cy="3488690"/>
            <a:chOff x="83820" y="2239010"/>
            <a:chExt cx="4316095" cy="3488690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" t="9143" r="7676" b="1798"/>
            <a:stretch>
              <a:fillRect/>
            </a:stretch>
          </p:blipFill>
          <p:spPr>
            <a:xfrm>
              <a:off x="83820" y="2239010"/>
              <a:ext cx="4316095" cy="3488690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 rot="20340000">
              <a:off x="2117725" y="3369310"/>
              <a:ext cx="91948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b="1" baseline="30000">
                  <a:solidFill>
                    <a:srgbClr val="FF0000"/>
                  </a:solidFill>
                </a:rPr>
                <a:t>55</a:t>
              </a:r>
              <a:r>
                <a:rPr lang="x-none" altLang="en-US" b="1">
                  <a:solidFill>
                    <a:srgbClr val="FF0000"/>
                  </a:solidFill>
                </a:rPr>
                <a:t>Fe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8790" y="2239010"/>
            <a:ext cx="4617023" cy="3488690"/>
            <a:chOff x="4428790" y="2239010"/>
            <a:chExt cx="4617023" cy="3488690"/>
          </a:xfrm>
        </p:grpSpPr>
        <p:pic>
          <p:nvPicPr>
            <p:cNvPr id="13314" name="Picture 2" descr="http://mail.lzu.edu.cn/coremail/s/ncosmicsample2.png?sid=CAKdIJOOJnYCuNqkgxOOXKLEfICZbuvF&amp;func=mbox%3agetMessageData&amp;mode=&amp;mid=1%3a1tbiAQcBA1IWNEWK3gAKsv&amp;part=3&amp;mboxa=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0" t="9419" r="7968" b="1906"/>
            <a:stretch>
              <a:fillRect/>
            </a:stretch>
          </p:blipFill>
          <p:spPr bwMode="auto">
            <a:xfrm>
              <a:off x="4428790" y="2239010"/>
              <a:ext cx="4617023" cy="3488690"/>
            </a:xfrm>
            <a:prstGeom prst="rect">
              <a:avLst/>
            </a:prstGeom>
            <a:noFill/>
          </p:spPr>
        </p:pic>
        <p:sp>
          <p:nvSpPr>
            <p:cNvPr id="7" name="Text Box 6"/>
            <p:cNvSpPr txBox="1"/>
            <p:nvPr/>
          </p:nvSpPr>
          <p:spPr>
            <a:xfrm rot="20700000">
              <a:off x="5869305" y="3256280"/>
              <a:ext cx="1256665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b="1" dirty="0">
                  <a:solidFill>
                    <a:srgbClr val="FF0000"/>
                  </a:solidFill>
                </a:rPr>
                <a:t>cosmic </a:t>
              </a:r>
              <a:r>
                <a:rPr lang="x-none" altLang="en-US" b="1" dirty="0">
                  <a:solidFill>
                    <a:srgbClr val="FF0000"/>
                  </a:solidFill>
                  <a:cs typeface="Times New Roman" pitchFamily="18" charset="0"/>
                </a:rPr>
                <a:t>μ</a:t>
              </a:r>
              <a:r>
                <a:rPr lang="x-none" altLang="en-US" b="1" baseline="30000" dirty="0">
                  <a:solidFill>
                    <a:srgbClr val="FF0000"/>
                  </a:solidFill>
                  <a:cs typeface="Times New Roman" pitchFamily="18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885" y="1162050"/>
            <a:ext cx="8959215" cy="698500"/>
          </a:xfrm>
        </p:spPr>
        <p:txBody>
          <a:bodyPr/>
          <a:lstStyle/>
          <a:p>
            <a:r>
              <a:rPr lang="x-none" altLang="en-US"/>
              <a:t>comparing signal amplitudes of different particle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19685" y="6589395"/>
            <a:ext cx="2133600" cy="273050"/>
          </a:xfrm>
        </p:spPr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7642A-8E5D-4FF8-AD33-C0E5189C4E8C}" type="slidenum">
              <a:rPr lang="zh-CN" altLang="en-US"/>
              <a:t>14</a:t>
            </a:fld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107571" y="1853736"/>
            <a:ext cx="2903519" cy="2309876"/>
            <a:chOff x="1107571" y="1853736"/>
            <a:chExt cx="2903519" cy="2309876"/>
          </a:xfrm>
        </p:grpSpPr>
        <p:pic>
          <p:nvPicPr>
            <p:cNvPr id="14338" name="Picture 2" descr="http://mail.lzu.edu.cn/coremail/s/nnxrayone.png?sid=CAKdIJOOJnYCuNqkgxOOXKLEfICZbuvF&amp;func=mbox%3agetMessageData&amp;mode=&amp;mid=1%3a1tbiAQcBA1IWNEWK3gALsu&amp;part=4&amp;mboxa=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45" t="9400" r="9094" b="1444"/>
            <a:stretch>
              <a:fillRect/>
            </a:stretch>
          </p:blipFill>
          <p:spPr bwMode="auto">
            <a:xfrm>
              <a:off x="1107571" y="1853736"/>
              <a:ext cx="2903519" cy="2309876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2290813" y="2608446"/>
              <a:ext cx="1720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x-ray in 1 period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53352" y="4239319"/>
            <a:ext cx="2857738" cy="2302911"/>
            <a:chOff x="4259647" y="1860549"/>
            <a:chExt cx="2857738" cy="2302911"/>
          </a:xfrm>
        </p:grpSpPr>
        <p:pic>
          <p:nvPicPr>
            <p:cNvPr id="14342" name="Picture 6" descr="http://mail.lzu.edu.cn/coremail/s/nncosmicone.png?sid=CAKdIJOOJnYCuNqkgxOOXKLEfICZbuvF&amp;func=mbox%3agetMessageData&amp;mode=&amp;mid=1%3a1tbiAQcBA1IWNEWK3gALsu&amp;part=2&amp;mboxa=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19" t="9372" r="8958" b="1619"/>
            <a:stretch>
              <a:fillRect/>
            </a:stretch>
          </p:blipFill>
          <p:spPr bwMode="auto">
            <a:xfrm>
              <a:off x="4259647" y="1860549"/>
              <a:ext cx="2857738" cy="2302911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383167" y="2608446"/>
              <a:ext cx="1720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muon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 in 1 period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59645" y="4232353"/>
            <a:ext cx="2843799" cy="2309877"/>
            <a:chOff x="4259645" y="4232353"/>
            <a:chExt cx="2843799" cy="2309877"/>
          </a:xfrm>
        </p:grpSpPr>
        <p:pic>
          <p:nvPicPr>
            <p:cNvPr id="14344" name="Picture 8" descr="http://mail.lzu.edu.cn/coremail/s/nncosmictotal.png?sid=CAKdIJOOJnYCuNqkgxOOXKLEfICZbuvF&amp;func=mbox%3agetMessageData&amp;mode=&amp;mid=1%3a1tbiAQcBA1IWNEWK3gALsu&amp;part=3&amp;mboxa=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96" t="8931" r="8993" b="1473"/>
            <a:stretch>
              <a:fillRect/>
            </a:stretch>
          </p:blipFill>
          <p:spPr bwMode="auto">
            <a:xfrm>
              <a:off x="4259645" y="4232353"/>
              <a:ext cx="2843799" cy="2309877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5621154" y="4762835"/>
              <a:ext cx="1482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muon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</a:p>
            <a:p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mutil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 period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217991" y="1860550"/>
            <a:ext cx="2885453" cy="2309877"/>
            <a:chOff x="1125245" y="4232353"/>
            <a:chExt cx="2885453" cy="2309877"/>
          </a:xfrm>
        </p:grpSpPr>
        <p:pic>
          <p:nvPicPr>
            <p:cNvPr id="14340" name="Picture 4" descr="http://mail.lzu.edu.cn/coremail/s/nnxraytotal.png?sid=CAKdIJOOJnYCuNqkgxOOXKLEfICZbuvF&amp;func=mbox%3agetMessageData&amp;mode=&amp;mid=1%3a1tbiAQcBA1IWNEWK3gALsu&amp;part=5&amp;mboxa=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65" t="9027" r="8986" b="1377"/>
            <a:stretch>
              <a:fillRect/>
            </a:stretch>
          </p:blipFill>
          <p:spPr bwMode="auto">
            <a:xfrm>
              <a:off x="1125245" y="4232353"/>
              <a:ext cx="2885453" cy="2309877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372770" y="4762835"/>
              <a:ext cx="1482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x-ray in </a:t>
              </a:r>
            </a:p>
            <a:p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mutil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 period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6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" y="1162050"/>
            <a:ext cx="8769617" cy="698500"/>
          </a:xfrm>
        </p:spPr>
        <p:txBody>
          <a:bodyPr/>
          <a:lstStyle/>
          <a:p>
            <a:r>
              <a:rPr lang="en-US" dirty="0" smtClean="0"/>
              <a:t>Try to identify signals of different particle </a:t>
            </a:r>
            <a:r>
              <a:rPr lang="en-US" b="0" dirty="0" smtClean="0"/>
              <a:t>(data) 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357" t="8052" r="8611" b="1506"/>
          <a:stretch>
            <a:fillRect/>
          </a:stretch>
        </p:blipFill>
        <p:spPr>
          <a:xfrm>
            <a:off x="95250" y="2757170"/>
            <a:ext cx="2987040" cy="240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526" t="9399" r="8456" b="1512"/>
          <a:stretch>
            <a:fillRect/>
          </a:stretch>
        </p:blipFill>
        <p:spPr>
          <a:xfrm>
            <a:off x="3124200" y="2756853"/>
            <a:ext cx="3028315" cy="2431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266" t="9427" r="8550" b="2149"/>
          <a:stretch>
            <a:fillRect/>
          </a:stretch>
        </p:blipFill>
        <p:spPr>
          <a:xfrm>
            <a:off x="6152515" y="2744470"/>
            <a:ext cx="2965450" cy="2419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596" y="2387838"/>
            <a:ext cx="190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period2/period1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700" y="2375138"/>
            <a:ext cx="190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period3/period1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7178" y="2387838"/>
            <a:ext cx="190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period3/period2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7B9C5-4F98-4FE7-9BB5-4BB173BEF998}" type="slidenum">
              <a:rPr lang="zh-CN" altLang="en-US"/>
              <a:t>16</a:t>
            </a:fld>
            <a:endParaRPr lang="en-US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" y="4037330"/>
            <a:ext cx="8929878" cy="698500"/>
          </a:xfrm>
        </p:spPr>
        <p:txBody>
          <a:bodyPr/>
          <a:lstStyle/>
          <a:p>
            <a:pPr eaLnBrk="1" hangingPunct="1"/>
            <a:r>
              <a:rPr lang="zh-CN" altLang="en-US" sz="2800" dirty="0" smtClean="0"/>
              <a:t>Garfield++ </a:t>
            </a:r>
            <a:r>
              <a:rPr lang="en-US" altLang="zh-CN" sz="2800" dirty="0" smtClean="0"/>
              <a:t>simulation of the </a:t>
            </a:r>
            <a:r>
              <a:rPr lang="en-US" altLang="zh-CN" sz="2800" dirty="0" smtClean="0">
                <a:solidFill>
                  <a:schemeClr val="accent2"/>
                </a:solidFill>
              </a:rPr>
              <a:t>double </a:t>
            </a:r>
            <a:r>
              <a:rPr lang="zh-CN" altLang="en-US" sz="2800" dirty="0" smtClean="0">
                <a:solidFill>
                  <a:schemeClr val="accent2"/>
                </a:solidFill>
              </a:rPr>
              <a:t>GEM  </a:t>
            </a:r>
            <a:r>
              <a:rPr lang="en-US" altLang="zh-CN" sz="2800" dirty="0" smtClean="0">
                <a:solidFill>
                  <a:srgbClr val="FF0000"/>
                </a:solidFill>
              </a:rPr>
              <a:t>+ Mesh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6390" name="Picture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890" y="4547870"/>
            <a:ext cx="2843530" cy="20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890" y="1786890"/>
            <a:ext cx="285940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/>
        </p:nvSpPr>
        <p:spPr>
          <a:xfrm>
            <a:off x="56515" y="1243965"/>
            <a:ext cx="8980488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u="none" strike="noStrike" kern="0" cap="none" spc="0" normalizeH="0">
                <a:solidFill>
                  <a:schemeClr val="accent4"/>
                </a:solidFill>
                <a:uFillTx/>
                <a:latin typeface="Times New Roman" pitchFamily="18" charset="0"/>
                <a:ea typeface="Sans Serif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800" b="1" dirty="0" smtClean="0"/>
              <a:t>Garfield++ </a:t>
            </a:r>
            <a:r>
              <a:rPr lang="en-US" altLang="zh-CN" sz="2800" b="1" dirty="0" smtClean="0"/>
              <a:t>simulation of the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double 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GEM  </a:t>
            </a:r>
            <a:r>
              <a:rPr lang="en-US" altLang="zh-CN" sz="2800" b="1" dirty="0" smtClean="0"/>
              <a:t>(reference)</a:t>
            </a:r>
            <a:endParaRPr lang="zh-CN" altLang="en-US" sz="2800" b="1" dirty="0" smtClean="0"/>
          </a:p>
        </p:txBody>
      </p:sp>
      <p:grpSp>
        <p:nvGrpSpPr>
          <p:cNvPr id="3" name="组合 2"/>
          <p:cNvGrpSpPr/>
          <p:nvPr/>
        </p:nvGrpSpPr>
        <p:grpSpPr>
          <a:xfrm>
            <a:off x="3249295" y="1942465"/>
            <a:ext cx="5553075" cy="1717040"/>
            <a:chOff x="269" y="3007"/>
            <a:chExt cx="8745" cy="2704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" y="3007"/>
              <a:ext cx="8727" cy="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 flipH="1">
              <a:off x="5964" y="3427"/>
              <a:ext cx="3051" cy="12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aseline="-25000" dirty="0">
                  <a:latin typeface="Times New Roman" pitchFamily="18" charset="0"/>
                  <a:cs typeface="Times New Roman" pitchFamily="18" charset="0"/>
                </a:rPr>
                <a:t>drift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=1kV/cm 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aseline="-25000" dirty="0">
                  <a:latin typeface="Times New Roman" pitchFamily="18" charset="0"/>
                  <a:cs typeface="Times New Roman" pitchFamily="18" charset="0"/>
                </a:rPr>
                <a:t>Gem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=58.33kV/cm  </a:t>
              </a:r>
            </a:p>
            <a:p>
              <a:r>
                <a:rPr lang="en-US" altLang="zh-CN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gain=9032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14345" y="4735830"/>
            <a:ext cx="5648325" cy="1717040"/>
            <a:chOff x="269" y="7453"/>
            <a:chExt cx="8895" cy="2704"/>
          </a:xfrm>
        </p:grpSpPr>
        <p:pic>
          <p:nvPicPr>
            <p:cNvPr id="16392" name="Picture 5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" y="7453"/>
              <a:ext cx="8727" cy="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5964" y="7706"/>
              <a:ext cx="3200" cy="2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000" tIns="60840" rIns="90000" bIns="45000"/>
            <a:lstStyle/>
            <a:p>
              <a: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aseline="-25000" dirty="0">
                  <a:latin typeface="Times New Roman" pitchFamily="18" charset="0"/>
                  <a:cs typeface="Times New Roman" pitchFamily="18" charset="0"/>
                </a:rPr>
                <a:t>drift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=1kV/cm </a:t>
              </a:r>
            </a:p>
            <a:p>
              <a: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aseline="-25000" dirty="0" err="1" smtClean="0">
                  <a:latin typeface="Times New Roman" pitchFamily="18" charset="0"/>
                  <a:cs typeface="Times New Roman" pitchFamily="18" charset="0"/>
                </a:rPr>
                <a:t>Gem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=58.33kV/cm</a:t>
              </a:r>
            </a:p>
            <a:p>
              <a: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r>
                <a:rPr lang="en-US" altLang="zh-CN" sz="1600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aseline="-25000" dirty="0" err="1" smtClean="0">
                  <a:latin typeface="Times New Roman" pitchFamily="18" charset="0"/>
                  <a:cs typeface="Times New Roman" pitchFamily="18" charset="0"/>
                </a:rPr>
                <a:t>amp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=40kV/cm  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gain=68930</a:t>
              </a:r>
              <a:endParaRPr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Gain VS voltage of micro mesh (simulation)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71DB9-4AAD-41D5-96D5-E20B6E3A2EA1}" type="slidenum">
              <a:rPr lang="zh-CN" altLang="en-US"/>
              <a:t>17</a:t>
            </a:fld>
            <a:endParaRPr lang="en-US"/>
          </a:p>
        </p:txBody>
      </p:sp>
      <p:pic>
        <p:nvPicPr>
          <p:cNvPr id="1073742853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4175" y="2294255"/>
            <a:ext cx="5089525" cy="402717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 dirty="0"/>
              <a:t>Spacer : FR4 </a:t>
            </a:r>
            <a:r>
              <a:rPr lang="x-none" altLang="zh-CN" dirty="0" smtClean="0"/>
              <a:t>foil</a:t>
            </a:r>
            <a:r>
              <a:rPr lang="en-US" altLang="zh-CN" dirty="0" smtClean="0"/>
              <a:t> (laser erosion)</a:t>
            </a:r>
            <a:endParaRPr lang="x-none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18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860550"/>
            <a:ext cx="4752340" cy="3564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5" y="1860550"/>
            <a:ext cx="3529330" cy="33743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39278" y="5519403"/>
            <a:ext cx="198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zh-CN" dirty="0" smtClean="0"/>
              <a:t>dead area: </a:t>
            </a:r>
            <a:r>
              <a:rPr lang="en-US" altLang="zh-CN" dirty="0" smtClean="0"/>
              <a:t>8.91%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Detector installation 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19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1765300"/>
            <a:ext cx="3192145" cy="2363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" y="1765300"/>
            <a:ext cx="3169920" cy="2359025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4185285"/>
            <a:ext cx="3170555" cy="237871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55" y="4182745"/>
            <a:ext cx="3192780" cy="236410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53910" y="2582545"/>
            <a:ext cx="1985010" cy="80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b="0" i="0" u="none" strike="noStrike" baseline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zh-CN" dirty="0" err="1">
                <a:latin typeface="Calibri" pitchFamily="34" charset="0"/>
              </a:rPr>
              <a:t>MicroMesh</a:t>
            </a:r>
            <a:r>
              <a:rPr lang="en-US" altLang="zh-CN" dirty="0">
                <a:latin typeface="Calibri" pitchFamily="34" charset="0"/>
              </a:rPr>
              <a:t>: </a:t>
            </a:r>
          </a:p>
          <a:p>
            <a:r>
              <a:rPr lang="x-none" altLang="en-US" dirty="0">
                <a:latin typeface="Calibri" pitchFamily="34" charset="0"/>
              </a:rPr>
              <a:t>400 Holes/inch</a:t>
            </a:r>
          </a:p>
        </p:txBody>
      </p:sp>
      <p:sp>
        <p:nvSpPr>
          <p:cNvPr id="13" name="矩形 12"/>
          <p:cNvSpPr/>
          <p:nvPr/>
        </p:nvSpPr>
        <p:spPr>
          <a:xfrm>
            <a:off x="7154545" y="3724275"/>
            <a:ext cx="1988185" cy="80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b="0" i="0" u="none" strike="noStrike" baseline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x-none" altLang="zh-CN" dirty="0" smtClean="0">
                <a:latin typeface="Calibri" pitchFamily="34" charset="0"/>
              </a:rPr>
              <a:t>tension</a:t>
            </a:r>
            <a:r>
              <a:rPr lang="zh-CN" altLang="en-US" dirty="0" smtClean="0">
                <a:latin typeface="Calibri" pitchFamily="34" charset="0"/>
              </a:rPr>
              <a:t>：</a:t>
            </a:r>
            <a:r>
              <a:rPr lang="en-US" altLang="zh-CN" b="0" i="0" u="none" strike="noStrike" baseline="0" dirty="0" smtClean="0">
                <a:latin typeface="Calibri" pitchFamily="34" charset="0"/>
              </a:rPr>
              <a:t>7KG</a:t>
            </a:r>
          </a:p>
          <a:p>
            <a:r>
              <a:rPr lang="x-none" altLang="zh-CN" dirty="0" smtClean="0">
                <a:latin typeface="Calibri" pitchFamily="34" charset="0"/>
              </a:rPr>
              <a:t>thickness</a:t>
            </a:r>
            <a:r>
              <a:rPr lang="zh-CN" altLang="en-US" dirty="0" smtClean="0">
                <a:latin typeface="Calibri" pitchFamily="34" charset="0"/>
              </a:rPr>
              <a:t>：</a:t>
            </a:r>
            <a:r>
              <a:rPr lang="en-US" altLang="zh-CN" dirty="0" smtClean="0">
                <a:latin typeface="Calibri" pitchFamily="34" charset="0"/>
              </a:rPr>
              <a:t>100um</a:t>
            </a:r>
            <a:endParaRPr lang="zh-CN" altLang="en-US" dirty="0"/>
          </a:p>
        </p:txBody>
      </p:sp>
      <p:pic>
        <p:nvPicPr>
          <p:cNvPr id="14" name="内容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4" y="4159886"/>
            <a:ext cx="3149282" cy="2386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x-none" altLang="zh-CN" dirty="0" smtClean="0"/>
              <a:t>: </a:t>
            </a:r>
            <a:r>
              <a:rPr lang="x-none" altLang="zh-CN" dirty="0"/>
              <a:t>fast neutron imagining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/>
              <a:t>2</a:t>
            </a:fld>
            <a:endParaRPr lang="en-US"/>
          </a:p>
        </p:txBody>
      </p:sp>
      <p:pic>
        <p:nvPicPr>
          <p:cNvPr id="8" name="图片 7" descr="dete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0790" y="1860550"/>
            <a:ext cx="6592570" cy="46589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Energy spectrom of hybrid detector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20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" y="2042795"/>
            <a:ext cx="5260975" cy="3565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39690" y="2251710"/>
            <a:ext cx="38658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mtClean="0"/>
              <a:t>resolution: </a:t>
            </a:r>
            <a:r>
              <a:rPr lang="en-US" altLang="zh-CN" smtClean="0"/>
              <a:t>35%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Tested with a </a:t>
            </a:r>
            <a:r>
              <a:rPr lang="x-none" altLang="zh-CN">
                <a:cs typeface="Arial" charset="0"/>
                <a:sym typeface="+mn-ea"/>
              </a:rPr>
              <a:t>α source</a:t>
            </a:r>
            <a:r>
              <a:rPr lang="x-none" altLang="zh-CN"/>
              <a:t> 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21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6" y="2058671"/>
            <a:ext cx="5801784" cy="4351338"/>
          </a:xfrm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73" y="2050096"/>
            <a:ext cx="5801784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885" y="1162050"/>
            <a:ext cx="8930640" cy="698500"/>
          </a:xfrm>
        </p:spPr>
        <p:txBody>
          <a:bodyPr/>
          <a:lstStyle/>
          <a:p>
            <a:r>
              <a:rPr lang="x-none" altLang="zh-CN"/>
              <a:t>Energy spectrum of </a:t>
            </a:r>
            <a:r>
              <a:rPr lang="x-none" altLang="zh-CN">
                <a:cs typeface="Arial" charset="0"/>
              </a:rPr>
              <a:t>α</a:t>
            </a:r>
            <a:r>
              <a:rPr lang="x-none" altLang="zh-CN"/>
              <a:t> on thick GEM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22</a:t>
            </a:fld>
            <a:endParaRPr lang="en-US"/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65" y="1860550"/>
            <a:ext cx="6647815" cy="45046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signals of </a:t>
            </a:r>
            <a:r>
              <a:rPr lang="x-none" altLang="zh-CN">
                <a:cs typeface="Arial" charset="0"/>
                <a:sym typeface="+mn-ea"/>
              </a:rPr>
              <a:t>α-track in different FEE periods</a:t>
            </a:r>
            <a:endParaRPr lang="x-none" alt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23</a:t>
            </a:fld>
            <a:endParaRPr lang="en-US"/>
          </a:p>
        </p:txBody>
      </p:sp>
      <p:pic>
        <p:nvPicPr>
          <p:cNvPr id="6" name="图片 5" descr="104x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968"/>
          <a:stretch>
            <a:fillRect/>
          </a:stretch>
        </p:blipFill>
        <p:spPr>
          <a:xfrm>
            <a:off x="41275" y="1600200"/>
            <a:ext cx="9013825" cy="2606675"/>
          </a:xfrm>
          <a:prstGeom prst="rect">
            <a:avLst/>
          </a:prstGeom>
        </p:spPr>
      </p:pic>
      <p:pic>
        <p:nvPicPr>
          <p:cNvPr id="7" name="图片 6" descr="104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148"/>
          <a:stretch>
            <a:fillRect/>
          </a:stretch>
        </p:blipFill>
        <p:spPr>
          <a:xfrm>
            <a:off x="41275" y="3993515"/>
            <a:ext cx="8997315" cy="2606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/>
              <a:t>24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48339" y="3069537"/>
            <a:ext cx="8461553" cy="1281633"/>
          </a:xfrm>
        </p:spPr>
        <p:txBody>
          <a:bodyPr/>
          <a:lstStyle/>
          <a:p>
            <a:r>
              <a:rPr lang="zh-CN" altLang="en-US" dirty="0" smtClean="0"/>
              <a:t>        感谢</a:t>
            </a:r>
            <a:r>
              <a:rPr lang="zh-CN" altLang="en-US" dirty="0" smtClean="0"/>
              <a:t>核探测与核电子学国家重点实验室的大力资助，以上研究工作得以顺利</a:t>
            </a:r>
            <a:r>
              <a:rPr lang="zh-CN" altLang="en-US" dirty="0" smtClean="0"/>
              <a:t>开展。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II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SoLID</a:t>
            </a:r>
            <a:r>
              <a:rPr lang="zh-CN" altLang="en-US" dirty="0" smtClean="0"/>
              <a:t> </a:t>
            </a:r>
            <a:r>
              <a:rPr lang="en-US" altLang="zh-CN" dirty="0" smtClean="0"/>
              <a:t>@ </a:t>
            </a:r>
            <a:r>
              <a:rPr lang="en-US" altLang="zh-CN" dirty="0" err="1" smtClean="0"/>
              <a:t>JLab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4A1-1D2A-4864-8C75-C261317B1485}" type="slidenum">
              <a:rPr lang="zh-CN" altLang="en-US" smtClean="0"/>
              <a:t>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233" y="1880235"/>
            <a:ext cx="7087235" cy="47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263B5-F01C-4C9E-8D00-947CDF721E19}" type="slidenum">
              <a:rPr lang="zh-CN" altLang="en-US"/>
              <a:t>4</a:t>
            </a:fld>
            <a:endParaRPr lang="en-US" dirty="0"/>
          </a:p>
        </p:txBody>
      </p:sp>
      <p:pic>
        <p:nvPicPr>
          <p:cNvPr id="9221" name="Picture 2" descr="/home/ibex/geant4/vMegas/all3.gifal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350882"/>
            <a:ext cx="418306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/home/ibex/geant4/vMegas/track+_all_2d.giftrack+_all_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2350882"/>
            <a:ext cx="41846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7"/>
          <p:cNvSpPr txBox="1"/>
          <p:nvPr/>
        </p:nvSpPr>
        <p:spPr>
          <a:xfrm>
            <a:off x="95885" y="1162050"/>
            <a:ext cx="8924925" cy="698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x-none" altLang="en-US" sz="3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Avalanche electrons</a:t>
            </a:r>
            <a:r>
              <a:rPr lang="en-US" altLang="zh-CN" sz="3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collected on </a:t>
            </a:r>
            <a:r>
              <a:rPr lang="x-none" altLang="en-US" sz="3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by detector </a:t>
            </a:r>
            <a:r>
              <a:rPr lang="x-none" altLang="en-US" sz="32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(simulation)</a:t>
            </a:r>
            <a:endParaRPr kumimoji="0" lang="x-none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599555"/>
            <a:ext cx="2895600" cy="283210"/>
          </a:xfrm>
        </p:spPr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EA347-E40F-4024-A92F-1A2D3F3845F9}" type="slidenum">
              <a:rPr lang="zh-CN" altLang="en-US"/>
              <a:t>5</a:t>
            </a:fld>
            <a:endParaRPr lang="en-US" dirty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8923338" cy="698500"/>
          </a:xfrm>
        </p:spPr>
        <p:txBody>
          <a:bodyPr/>
          <a:lstStyle/>
          <a:p>
            <a:pPr eaLnBrk="1" hangingPunct="1"/>
            <a:r>
              <a:rPr lang="x-none" b="1" dirty="0" smtClean="0"/>
              <a:t>Background: Track identification by signal timing</a:t>
            </a:r>
          </a:p>
        </p:txBody>
      </p:sp>
      <p:pic>
        <p:nvPicPr>
          <p:cNvPr id="10246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62"/>
          <a:stretch>
            <a:fillRect/>
          </a:stretch>
        </p:blipFill>
        <p:spPr bwMode="auto">
          <a:xfrm>
            <a:off x="-5080" y="1670050"/>
            <a:ext cx="4180205" cy="27197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248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" y="4575810"/>
            <a:ext cx="4667250" cy="20154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2296" name="矩形 4"/>
          <p:cNvSpPr>
            <a:spLocks noChangeArrowheads="1"/>
          </p:cNvSpPr>
          <p:nvPr/>
        </p:nvSpPr>
        <p:spPr bwMode="auto">
          <a:xfrm>
            <a:off x="6414770" y="3570605"/>
            <a:ext cx="176085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Mean=135.7</a:t>
            </a:r>
            <a:r>
              <a:rPr lang="x-none" altLang="en-US" sz="1600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ns</a:t>
            </a:r>
          </a:p>
          <a:p>
            <a:r>
              <a:rPr lang="zh-CN" altLang="en-US" sz="1600" dirty="0">
                <a:solidFill>
                  <a:schemeClr val="accent2"/>
                </a:solidFill>
                <a:latin typeface="Calibri" pitchFamily="34" charset="0"/>
                <a:sym typeface="宋体" pitchFamily="2" charset="-122"/>
              </a:rPr>
              <a:t>σ</a:t>
            </a:r>
            <a:r>
              <a:rPr lang="en-US" altLang="zh-CN" sz="1600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= 22.8</a:t>
            </a:r>
            <a:endParaRPr lang="zh-CN" altLang="en-US" sz="1600" dirty="0">
              <a:solidFill>
                <a:schemeClr val="accent2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2297" name="文本框 5"/>
          <p:cNvSpPr>
            <a:spLocks noChangeArrowheads="1"/>
          </p:cNvSpPr>
          <p:nvPr/>
        </p:nvSpPr>
        <p:spPr bwMode="auto">
          <a:xfrm>
            <a:off x="6399530" y="2697480"/>
            <a:ext cx="249872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Mean=89.4</a:t>
            </a:r>
            <a:r>
              <a:rPr lang="x-none" altLang="en-US" sz="1600" dirty="0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ns</a:t>
            </a:r>
          </a:p>
          <a:p>
            <a:r>
              <a:rPr lang="zh-CN" altLang="en-US" sz="1600">
                <a:solidFill>
                  <a:srgbClr val="CC0000"/>
                </a:solidFill>
                <a:latin typeface="Calibri" pitchFamily="34" charset="0"/>
                <a:sym typeface="宋体" pitchFamily="2" charset="-122"/>
              </a:rPr>
              <a:t>σ</a:t>
            </a:r>
            <a:r>
              <a:rPr lang="en-US" altLang="zh-CN" sz="1600" dirty="0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= 1.744</a:t>
            </a:r>
            <a:endParaRPr lang="zh-CN" altLang="en-US" sz="1600">
              <a:solidFill>
                <a:srgbClr val="CC0000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13320" name="图片 2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7547"/>
          <a:stretch>
            <a:fillRect/>
          </a:stretch>
        </p:blipFill>
        <p:spPr bwMode="auto">
          <a:xfrm>
            <a:off x="4281805" y="2230755"/>
            <a:ext cx="4737100" cy="32486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4018915" y="5367655"/>
            <a:ext cx="692150" cy="577215"/>
          </a:xfrm>
          <a:prstGeom prst="roundRect">
            <a:avLst>
              <a:gd name="adj" fmla="val 184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736465" y="5517515"/>
            <a:ext cx="39128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SP-ADQ412: 1.8GHz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2" grpId="0" bldLvl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x-none" altLang="en-US" dirty="0" smtClean="0"/>
              <a:t>riple-layer </a:t>
            </a:r>
            <a:r>
              <a:rPr lang="x-none" altLang="en-US" dirty="0"/>
              <a:t>GEM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/>
              <a:t>6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10" y="1860550"/>
            <a:ext cx="2637790" cy="229171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091055"/>
            <a:ext cx="625856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9180"/>
            <a:ext cx="2895600" cy="262890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Prog. of GEM R&amp;D in LZU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/>
              <a:t>7</a:t>
            </a:fld>
            <a:endParaRPr lang="en-US"/>
          </a:p>
        </p:txBody>
      </p:sp>
      <p:sp>
        <p:nvSpPr>
          <p:cNvPr id="9" name="矩形 5"/>
          <p:cNvSpPr/>
          <p:nvPr/>
        </p:nvSpPr>
        <p:spPr>
          <a:xfrm>
            <a:off x="3167471" y="1948498"/>
            <a:ext cx="496389" cy="148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18"/>
          <p:cNvCxnSpPr/>
          <p:nvPr/>
        </p:nvCxnSpPr>
        <p:spPr>
          <a:xfrm>
            <a:off x="2205355" y="2022475"/>
            <a:ext cx="0" cy="422465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19"/>
          <p:cNvCxnSpPr/>
          <p:nvPr/>
        </p:nvCxnSpPr>
        <p:spPr>
          <a:xfrm>
            <a:off x="585380" y="2022521"/>
            <a:ext cx="30000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0"/>
          <p:cNvSpPr txBox="1"/>
          <p:nvPr/>
        </p:nvSpPr>
        <p:spPr>
          <a:xfrm>
            <a:off x="101194" y="183785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HV</a:t>
            </a:r>
            <a:endParaRPr lang="zh-CN" altLang="en-US" dirty="0"/>
          </a:p>
        </p:txBody>
      </p:sp>
      <p:cxnSp>
        <p:nvCxnSpPr>
          <p:cNvPr id="31" name="直接连接符 27"/>
          <p:cNvCxnSpPr/>
          <p:nvPr/>
        </p:nvCxnSpPr>
        <p:spPr>
          <a:xfrm>
            <a:off x="2055401" y="6247265"/>
            <a:ext cx="30044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28"/>
          <p:cNvCxnSpPr/>
          <p:nvPr/>
        </p:nvCxnSpPr>
        <p:spPr>
          <a:xfrm>
            <a:off x="2092687" y="6323465"/>
            <a:ext cx="216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29"/>
          <p:cNvCxnSpPr/>
          <p:nvPr/>
        </p:nvCxnSpPr>
        <p:spPr>
          <a:xfrm>
            <a:off x="2135650" y="6393133"/>
            <a:ext cx="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0"/>
          <p:cNvCxnSpPr/>
          <p:nvPr/>
        </p:nvCxnSpPr>
        <p:spPr>
          <a:xfrm>
            <a:off x="1595573" y="2029054"/>
            <a:ext cx="0" cy="44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1"/>
          <p:cNvCxnSpPr/>
          <p:nvPr/>
        </p:nvCxnSpPr>
        <p:spPr>
          <a:xfrm>
            <a:off x="1445349" y="2477544"/>
            <a:ext cx="3004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2"/>
          <p:cNvCxnSpPr/>
          <p:nvPr/>
        </p:nvCxnSpPr>
        <p:spPr>
          <a:xfrm>
            <a:off x="1445349" y="2595109"/>
            <a:ext cx="3004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3"/>
          <p:cNvCxnSpPr/>
          <p:nvPr/>
        </p:nvCxnSpPr>
        <p:spPr>
          <a:xfrm>
            <a:off x="1432283" y="3145925"/>
            <a:ext cx="3004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6"/>
          <p:cNvCxnSpPr/>
          <p:nvPr/>
        </p:nvCxnSpPr>
        <p:spPr>
          <a:xfrm>
            <a:off x="1595573" y="2595109"/>
            <a:ext cx="0" cy="529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37"/>
          <p:cNvSpPr txBox="1"/>
          <p:nvPr/>
        </p:nvSpPr>
        <p:spPr>
          <a:xfrm>
            <a:off x="780862" y="2397272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6KV</a:t>
            </a:r>
          </a:p>
          <a:p>
            <a:r>
              <a:rPr lang="en-US" altLang="zh-CN" dirty="0" smtClean="0"/>
              <a:t>103M</a:t>
            </a:r>
            <a:endParaRPr lang="zh-CN" altLang="en-US" dirty="0"/>
          </a:p>
        </p:txBody>
      </p:sp>
      <p:cxnSp>
        <p:nvCxnSpPr>
          <p:cNvPr id="42" name="直接连接符 38"/>
          <p:cNvCxnSpPr/>
          <p:nvPr/>
        </p:nvCxnSpPr>
        <p:spPr>
          <a:xfrm>
            <a:off x="3663855" y="2022521"/>
            <a:ext cx="5606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5"/>
          <p:cNvSpPr txBox="1"/>
          <p:nvPr/>
        </p:nvSpPr>
        <p:spPr>
          <a:xfrm>
            <a:off x="4273452" y="1837855"/>
            <a:ext cx="147193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drift electrode</a:t>
            </a:r>
            <a:endParaRPr lang="x-none"/>
          </a:p>
        </p:txBody>
      </p:sp>
      <p:grpSp>
        <p:nvGrpSpPr>
          <p:cNvPr id="72" name="Group 71"/>
          <p:cNvGrpSpPr/>
          <p:nvPr/>
        </p:nvGrpSpPr>
        <p:grpSpPr>
          <a:xfrm>
            <a:off x="2201545" y="5173345"/>
            <a:ext cx="1842770" cy="720725"/>
            <a:chOff x="4514" y="8196"/>
            <a:chExt cx="2902" cy="1135"/>
          </a:xfrm>
        </p:grpSpPr>
        <p:cxnSp>
          <p:nvCxnSpPr>
            <p:cNvPr id="30" name="直接连接符 26"/>
            <p:cNvCxnSpPr/>
            <p:nvPr/>
          </p:nvCxnSpPr>
          <p:spPr>
            <a:xfrm>
              <a:off x="4514" y="8310"/>
              <a:ext cx="1210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44"/>
            <p:cNvCxnSpPr/>
            <p:nvPr/>
          </p:nvCxnSpPr>
          <p:spPr>
            <a:xfrm>
              <a:off x="6544" y="8311"/>
              <a:ext cx="87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矩形 11"/>
            <p:cNvSpPr/>
            <p:nvPr/>
          </p:nvSpPr>
          <p:spPr>
            <a:xfrm>
              <a:off x="5757" y="8196"/>
              <a:ext cx="782" cy="2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112" name="直接连接符 52"/>
            <p:cNvCxnSpPr/>
            <p:nvPr/>
          </p:nvCxnSpPr>
          <p:spPr>
            <a:xfrm>
              <a:off x="7098" y="8312"/>
              <a:ext cx="0" cy="42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53"/>
            <p:cNvCxnSpPr/>
            <p:nvPr/>
          </p:nvCxnSpPr>
          <p:spPr>
            <a:xfrm>
              <a:off x="6862" y="8745"/>
              <a:ext cx="47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54"/>
            <p:cNvCxnSpPr/>
            <p:nvPr/>
          </p:nvCxnSpPr>
          <p:spPr>
            <a:xfrm>
              <a:off x="6862" y="8930"/>
              <a:ext cx="47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55"/>
            <p:cNvCxnSpPr/>
            <p:nvPr/>
          </p:nvCxnSpPr>
          <p:spPr>
            <a:xfrm>
              <a:off x="7098" y="8902"/>
              <a:ext cx="0" cy="42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6"/>
          <p:cNvSpPr txBox="1"/>
          <p:nvPr/>
        </p:nvSpPr>
        <p:spPr>
          <a:xfrm>
            <a:off x="3627717" y="5824428"/>
            <a:ext cx="8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Trigger</a:t>
            </a:r>
            <a:endParaRPr lang="zh-CN" altLang="en-US" dirty="0"/>
          </a:p>
        </p:txBody>
      </p:sp>
      <p:sp>
        <p:nvSpPr>
          <p:cNvPr id="61" name="文本框 57"/>
          <p:cNvSpPr txBox="1"/>
          <p:nvPr/>
        </p:nvSpPr>
        <p:spPr>
          <a:xfrm>
            <a:off x="834194" y="20385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5M</a:t>
            </a:r>
            <a:endParaRPr lang="zh-CN" altLang="en-US" dirty="0"/>
          </a:p>
        </p:txBody>
      </p:sp>
      <p:sp>
        <p:nvSpPr>
          <p:cNvPr id="62" name="文本框 58"/>
          <p:cNvSpPr txBox="1"/>
          <p:nvPr/>
        </p:nvSpPr>
        <p:spPr>
          <a:xfrm>
            <a:off x="3106502" y="208589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10M</a:t>
            </a:r>
            <a:endParaRPr lang="zh-CN" altLang="en-US" dirty="0"/>
          </a:p>
        </p:txBody>
      </p:sp>
      <p:sp>
        <p:nvSpPr>
          <p:cNvPr id="63" name="文本框 1"/>
          <p:cNvSpPr txBox="1"/>
          <p:nvPr/>
        </p:nvSpPr>
        <p:spPr>
          <a:xfrm>
            <a:off x="1432497" y="547010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15M</a:t>
            </a:r>
            <a:endParaRPr lang="zh-CN" altLang="en-US" dirty="0"/>
          </a:p>
        </p:txBody>
      </p:sp>
      <p:sp>
        <p:nvSpPr>
          <p:cNvPr id="64" name="文本框 60"/>
          <p:cNvSpPr txBox="1"/>
          <p:nvPr/>
        </p:nvSpPr>
        <p:spPr>
          <a:xfrm>
            <a:off x="4055150" y="5246173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6KV</a:t>
            </a:r>
          </a:p>
          <a:p>
            <a:r>
              <a:rPr lang="en-US" altLang="zh-CN" dirty="0" smtClean="0"/>
              <a:t>103M</a:t>
            </a:r>
            <a:endParaRPr lang="zh-CN" altLang="en-US" dirty="0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59" y="3725293"/>
            <a:ext cx="3752881" cy="2814661"/>
          </a:xfrm>
          <a:prstGeom prst="rect">
            <a:avLst/>
          </a:prstGeom>
        </p:spPr>
      </p:pic>
      <p:sp>
        <p:nvSpPr>
          <p:cNvPr id="92" name="右箭头 91"/>
          <p:cNvSpPr/>
          <p:nvPr/>
        </p:nvSpPr>
        <p:spPr>
          <a:xfrm>
            <a:off x="4471035" y="5839460"/>
            <a:ext cx="727710" cy="378460"/>
          </a:xfrm>
          <a:prstGeom prst="rightArrow">
            <a:avLst>
              <a:gd name="adj1" fmla="val 58389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上箭头 93"/>
          <p:cNvSpPr/>
          <p:nvPr/>
        </p:nvSpPr>
        <p:spPr>
          <a:xfrm>
            <a:off x="6770553" y="2066290"/>
            <a:ext cx="382905" cy="487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6224737" y="171620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MPD+V1218</a:t>
            </a:r>
            <a:endParaRPr lang="zh-CN" altLang="en-US" dirty="0"/>
          </a:p>
        </p:txBody>
      </p:sp>
      <p:sp>
        <p:nvSpPr>
          <p:cNvPr id="66" name="矩形 16"/>
          <p:cNvSpPr/>
          <p:nvPr/>
        </p:nvSpPr>
        <p:spPr>
          <a:xfrm rot="5400000">
            <a:off x="2060575" y="4429760"/>
            <a:ext cx="274320" cy="14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7" name="矩形 16"/>
          <p:cNvSpPr/>
          <p:nvPr/>
        </p:nvSpPr>
        <p:spPr>
          <a:xfrm rot="5400000">
            <a:off x="2060575" y="4010025"/>
            <a:ext cx="274320" cy="14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矩形 16"/>
          <p:cNvSpPr/>
          <p:nvPr/>
        </p:nvSpPr>
        <p:spPr>
          <a:xfrm rot="5400000">
            <a:off x="2060575" y="3554095"/>
            <a:ext cx="274320" cy="14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矩形 16"/>
          <p:cNvSpPr/>
          <p:nvPr/>
        </p:nvSpPr>
        <p:spPr>
          <a:xfrm rot="5400000">
            <a:off x="2060575" y="3126740"/>
            <a:ext cx="274320" cy="14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0" name="矩形 16"/>
          <p:cNvSpPr/>
          <p:nvPr/>
        </p:nvSpPr>
        <p:spPr>
          <a:xfrm rot="5400000">
            <a:off x="2060575" y="2670810"/>
            <a:ext cx="274320" cy="14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1" name="矩形 16"/>
          <p:cNvSpPr/>
          <p:nvPr/>
        </p:nvSpPr>
        <p:spPr>
          <a:xfrm rot="5400000">
            <a:off x="2060575" y="4875530"/>
            <a:ext cx="274320" cy="147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6" name="Group 75"/>
          <p:cNvGrpSpPr/>
          <p:nvPr/>
        </p:nvGrpSpPr>
        <p:grpSpPr>
          <a:xfrm>
            <a:off x="2208530" y="2916555"/>
            <a:ext cx="1835150" cy="147320"/>
            <a:chOff x="3478" y="4593"/>
            <a:chExt cx="2890" cy="232"/>
          </a:xfrm>
        </p:grpSpPr>
        <p:sp>
          <p:nvSpPr>
            <p:cNvPr id="73" name="矩形 8"/>
            <p:cNvSpPr/>
            <p:nvPr/>
          </p:nvSpPr>
          <p:spPr>
            <a:xfrm>
              <a:off x="4704" y="4593"/>
              <a:ext cx="782" cy="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74" name="直接连接符 22"/>
            <p:cNvCxnSpPr/>
            <p:nvPr/>
          </p:nvCxnSpPr>
          <p:spPr>
            <a:xfrm>
              <a:off x="3478" y="4699"/>
              <a:ext cx="12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40"/>
            <p:cNvCxnSpPr/>
            <p:nvPr/>
          </p:nvCxnSpPr>
          <p:spPr>
            <a:xfrm>
              <a:off x="5486" y="4697"/>
              <a:ext cx="8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201545" y="3350895"/>
            <a:ext cx="1835150" cy="147320"/>
            <a:chOff x="3478" y="4593"/>
            <a:chExt cx="2890" cy="232"/>
          </a:xfrm>
        </p:grpSpPr>
        <p:sp>
          <p:nvSpPr>
            <p:cNvPr id="78" name="矩形 8"/>
            <p:cNvSpPr/>
            <p:nvPr/>
          </p:nvSpPr>
          <p:spPr>
            <a:xfrm>
              <a:off x="4704" y="4593"/>
              <a:ext cx="782" cy="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79" name="直接连接符 22"/>
            <p:cNvCxnSpPr/>
            <p:nvPr/>
          </p:nvCxnSpPr>
          <p:spPr>
            <a:xfrm>
              <a:off x="3478" y="4699"/>
              <a:ext cx="12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40"/>
            <p:cNvCxnSpPr/>
            <p:nvPr/>
          </p:nvCxnSpPr>
          <p:spPr>
            <a:xfrm>
              <a:off x="5486" y="4697"/>
              <a:ext cx="8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209165" y="3784600"/>
            <a:ext cx="1835150" cy="147320"/>
            <a:chOff x="3478" y="4593"/>
            <a:chExt cx="2890" cy="232"/>
          </a:xfrm>
        </p:grpSpPr>
        <p:sp>
          <p:nvSpPr>
            <p:cNvPr id="82" name="矩形 8"/>
            <p:cNvSpPr/>
            <p:nvPr/>
          </p:nvSpPr>
          <p:spPr>
            <a:xfrm>
              <a:off x="4704" y="4593"/>
              <a:ext cx="782" cy="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3" name="直接连接符 22"/>
            <p:cNvCxnSpPr/>
            <p:nvPr/>
          </p:nvCxnSpPr>
          <p:spPr>
            <a:xfrm>
              <a:off x="3478" y="4699"/>
              <a:ext cx="12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40"/>
            <p:cNvCxnSpPr/>
            <p:nvPr/>
          </p:nvCxnSpPr>
          <p:spPr>
            <a:xfrm>
              <a:off x="5486" y="4697"/>
              <a:ext cx="8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201545" y="4234180"/>
            <a:ext cx="1835150" cy="147320"/>
            <a:chOff x="3478" y="4593"/>
            <a:chExt cx="2890" cy="232"/>
          </a:xfrm>
        </p:grpSpPr>
        <p:sp>
          <p:nvSpPr>
            <p:cNvPr id="86" name="矩形 8"/>
            <p:cNvSpPr/>
            <p:nvPr/>
          </p:nvSpPr>
          <p:spPr>
            <a:xfrm>
              <a:off x="4704" y="4593"/>
              <a:ext cx="782" cy="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7" name="直接连接符 22"/>
            <p:cNvCxnSpPr/>
            <p:nvPr/>
          </p:nvCxnSpPr>
          <p:spPr>
            <a:xfrm>
              <a:off x="3478" y="4699"/>
              <a:ext cx="12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40"/>
            <p:cNvCxnSpPr/>
            <p:nvPr/>
          </p:nvCxnSpPr>
          <p:spPr>
            <a:xfrm>
              <a:off x="5486" y="4697"/>
              <a:ext cx="8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201545" y="4664710"/>
            <a:ext cx="1835150" cy="147320"/>
            <a:chOff x="3478" y="4593"/>
            <a:chExt cx="2890" cy="232"/>
          </a:xfrm>
        </p:grpSpPr>
        <p:sp>
          <p:nvSpPr>
            <p:cNvPr id="90" name="矩形 8"/>
            <p:cNvSpPr/>
            <p:nvPr/>
          </p:nvSpPr>
          <p:spPr>
            <a:xfrm>
              <a:off x="4704" y="4593"/>
              <a:ext cx="782" cy="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93" name="直接连接符 22"/>
            <p:cNvCxnSpPr/>
            <p:nvPr/>
          </p:nvCxnSpPr>
          <p:spPr>
            <a:xfrm>
              <a:off x="3478" y="4699"/>
              <a:ext cx="12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40"/>
            <p:cNvCxnSpPr/>
            <p:nvPr/>
          </p:nvCxnSpPr>
          <p:spPr>
            <a:xfrm>
              <a:off x="5486" y="4697"/>
              <a:ext cx="8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101"/>
          <p:cNvSpPr txBox="1"/>
          <p:nvPr/>
        </p:nvSpPr>
        <p:spPr>
          <a:xfrm>
            <a:off x="3956685" y="2860675"/>
            <a:ext cx="13493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3200"/>
              <a:t>}</a:t>
            </a:r>
            <a:r>
              <a:rPr lang="x-none" altLang="en-US" sz="1600"/>
              <a:t>GEM I</a:t>
            </a:r>
            <a:r>
              <a:rPr lang="x-none" altLang="en-US"/>
              <a:t> </a:t>
            </a:r>
          </a:p>
        </p:txBody>
      </p:sp>
      <p:sp>
        <p:nvSpPr>
          <p:cNvPr id="103" name="Text Box 102"/>
          <p:cNvSpPr txBox="1"/>
          <p:nvPr/>
        </p:nvSpPr>
        <p:spPr>
          <a:xfrm>
            <a:off x="3935095" y="3749040"/>
            <a:ext cx="13493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3200"/>
              <a:t>}</a:t>
            </a:r>
            <a:r>
              <a:rPr lang="x-none" altLang="en-US" sz="1600"/>
              <a:t>GEM II</a:t>
            </a:r>
            <a:r>
              <a:rPr lang="x-none" altLang="en-US"/>
              <a:t> 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3935095" y="4664075"/>
            <a:ext cx="13493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3200"/>
              <a:t>}</a:t>
            </a:r>
            <a:r>
              <a:rPr lang="x-none" altLang="en-US" sz="1600"/>
              <a:t>GEM III</a:t>
            </a:r>
            <a:r>
              <a:rPr lang="x-none" altLang="en-US"/>
              <a:t> </a:t>
            </a:r>
          </a:p>
        </p:txBody>
      </p:sp>
      <p:sp>
        <p:nvSpPr>
          <p:cNvPr id="21" name="矩形 17"/>
          <p:cNvSpPr/>
          <p:nvPr/>
        </p:nvSpPr>
        <p:spPr>
          <a:xfrm rot="5400000">
            <a:off x="1953983" y="5587052"/>
            <a:ext cx="496389" cy="148046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7" name="矩形 3"/>
          <p:cNvSpPr/>
          <p:nvPr/>
        </p:nvSpPr>
        <p:spPr>
          <a:xfrm>
            <a:off x="846636" y="1948498"/>
            <a:ext cx="496389" cy="1480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9" name="Title 128"/>
          <p:cNvSpPr>
            <a:spLocks noGrp="1"/>
          </p:cNvSpPr>
          <p:nvPr>
            <p:ph type="title"/>
          </p:nvPr>
        </p:nvSpPr>
        <p:spPr>
          <a:xfrm>
            <a:off x="95250" y="1101090"/>
            <a:ext cx="8594090" cy="698500"/>
          </a:xfrm>
        </p:spPr>
        <p:txBody>
          <a:bodyPr/>
          <a:lstStyle/>
          <a:p>
            <a:r>
              <a:rPr lang="x-none" altLang="en-US"/>
              <a:t>High voltage and trigger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5781040" y="2607945"/>
            <a:ext cx="2464618" cy="365760"/>
            <a:chOff x="5781039" y="2607945"/>
            <a:chExt cx="2361933" cy="365760"/>
          </a:xfrm>
        </p:grpSpPr>
        <p:sp>
          <p:nvSpPr>
            <p:cNvPr id="130" name="Rectangle 129"/>
            <p:cNvSpPr/>
            <p:nvPr/>
          </p:nvSpPr>
          <p:spPr>
            <a:xfrm>
              <a:off x="5781039" y="2607945"/>
              <a:ext cx="2361933" cy="3416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864090" y="2607945"/>
              <a:ext cx="219583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CF8000 </a:t>
              </a:r>
              <a:r>
                <a:rPr lang="x-none" altLang="en-US" dirty="0" smtClean="0"/>
                <a:t>discriminator</a:t>
              </a:r>
            </a:p>
          </p:txBody>
        </p:sp>
      </p:grpSp>
      <p:sp>
        <p:nvSpPr>
          <p:cNvPr id="131" name="上箭头 93"/>
          <p:cNvSpPr/>
          <p:nvPr/>
        </p:nvSpPr>
        <p:spPr>
          <a:xfrm>
            <a:off x="6770553" y="3027045"/>
            <a:ext cx="382905" cy="626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58"/>
          <p:cNvSpPr txBox="1"/>
          <p:nvPr/>
        </p:nvSpPr>
        <p:spPr>
          <a:xfrm>
            <a:off x="2209247" y="242308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5250" y="1170305"/>
            <a:ext cx="8187690" cy="698500"/>
          </a:xfrm>
        </p:spPr>
        <p:txBody>
          <a:bodyPr/>
          <a:lstStyle/>
          <a:p>
            <a:r>
              <a:rPr lang="x-none" altLang="zh-CN"/>
              <a:t>Test result of new detector </a:t>
            </a:r>
            <a:r>
              <a:rPr lang="x-none" altLang="zh-CN" b="0"/>
              <a:t>(</a:t>
            </a:r>
            <a:r>
              <a:rPr lang="x-none" altLang="zh-CN" b="0" baseline="30000"/>
              <a:t>55</a:t>
            </a:r>
            <a:r>
              <a:rPr lang="x-none" altLang="zh-CN" b="0"/>
              <a:t>Fe)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Prog. of GEM R&amp;D in LZU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DE609-8B6D-4809-9888-AC6811047670}" type="slidenum">
              <a:rPr lang="zh-CN" altLang="en-US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19800" y="1257935"/>
            <a:ext cx="2975610" cy="2677160"/>
            <a:chOff x="9546" y="2073"/>
            <a:chExt cx="4686" cy="42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" y="2073"/>
              <a:ext cx="4686" cy="4217"/>
            </a:xfrm>
            <a:prstGeom prst="rect">
              <a:avLst/>
            </a:prstGeom>
          </p:spPr>
        </p:pic>
        <p:sp>
          <p:nvSpPr>
            <p:cNvPr id="10" name="文本框 4"/>
            <p:cNvSpPr txBox="1"/>
            <p:nvPr/>
          </p:nvSpPr>
          <p:spPr>
            <a:xfrm>
              <a:off x="10085" y="2575"/>
              <a:ext cx="1523" cy="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 smtClean="0">
                  <a:cs typeface="Times New Roman" pitchFamily="18" charset="0"/>
                  <a:sym typeface="+mn-ea"/>
                </a:rPr>
                <a:t>σ</a:t>
              </a:r>
              <a:r>
                <a:rPr lang="x-none" altLang="en-US" sz="1600" dirty="0" smtClean="0">
                  <a:cs typeface="Times New Roman" pitchFamily="18" charset="0"/>
                  <a:sym typeface="+mn-ea"/>
                </a:rPr>
                <a:t>~1</a:t>
              </a:r>
              <a:r>
                <a:rPr lang="en-US" altLang="zh-CN" sz="1600" dirty="0" smtClean="0"/>
                <a:t>27um</a:t>
              </a:r>
              <a:endParaRPr lang="zh-CN" alt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3935095"/>
            <a:ext cx="3017520" cy="2715260"/>
            <a:chOff x="9546" y="6116"/>
            <a:chExt cx="4752" cy="42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" y="6116"/>
              <a:ext cx="4752" cy="4277"/>
            </a:xfrm>
            <a:prstGeom prst="rect">
              <a:avLst/>
            </a:prstGeom>
          </p:spPr>
        </p:pic>
        <p:sp>
          <p:nvSpPr>
            <p:cNvPr id="11" name="文本框 4"/>
            <p:cNvSpPr txBox="1"/>
            <p:nvPr/>
          </p:nvSpPr>
          <p:spPr>
            <a:xfrm>
              <a:off x="10111" y="6586"/>
              <a:ext cx="1523" cy="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 smtClean="0">
                  <a:cs typeface="Times New Roman" pitchFamily="18" charset="0"/>
                  <a:sym typeface="+mn-ea"/>
                </a:rPr>
                <a:t>σ</a:t>
              </a:r>
              <a:r>
                <a:rPr lang="x-none" altLang="en-US" sz="1600" dirty="0" smtClean="0">
                  <a:cs typeface="Times New Roman" pitchFamily="18" charset="0"/>
                  <a:sym typeface="+mn-ea"/>
                </a:rPr>
                <a:t>~1</a:t>
              </a:r>
              <a:r>
                <a:rPr lang="en-US" altLang="zh-CN" sz="1600" dirty="0" smtClean="0"/>
                <a:t>27um</a:t>
              </a:r>
              <a:endParaRPr lang="zh-CN" altLang="en-US" sz="16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6510" y="1911985"/>
            <a:ext cx="5228692" cy="4643909"/>
            <a:chOff x="95250" y="1775130"/>
            <a:chExt cx="5416834" cy="4811009"/>
          </a:xfrm>
        </p:grpSpPr>
        <p:sp>
          <p:nvSpPr>
            <p:cNvPr id="9" name="文本框 8"/>
            <p:cNvSpPr txBox="1"/>
            <p:nvPr/>
          </p:nvSpPr>
          <p:spPr>
            <a:xfrm>
              <a:off x="1644014" y="3752215"/>
              <a:ext cx="128397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cs typeface="Times New Roman" pitchFamily="18" charset="0"/>
                </a:rPr>
                <a:t>σ</a:t>
              </a:r>
              <a:r>
                <a:rPr lang="x-none" altLang="en-US" baseline="-25000" dirty="0" smtClean="0">
                  <a:cs typeface="Times New Roman" pitchFamily="18" charset="0"/>
                </a:rPr>
                <a:t>E</a:t>
              </a:r>
              <a:r>
                <a:rPr lang="x-none" altLang="en-US" dirty="0" smtClean="0">
                  <a:cs typeface="Times New Roman" pitchFamily="18" charset="0"/>
                </a:rPr>
                <a:t>~</a:t>
              </a:r>
              <a:r>
                <a:rPr lang="en-US" altLang="zh-CN" dirty="0" smtClean="0"/>
                <a:t>19.5%</a:t>
              </a:r>
              <a:endParaRPr lang="zh-CN" altLang="en-US" dirty="0"/>
            </a:p>
          </p:txBody>
        </p:sp>
        <p:pic>
          <p:nvPicPr>
            <p:cNvPr id="14" name="内容占位符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8728" r="7236"/>
            <a:stretch>
              <a:fillRect/>
            </a:stretch>
          </p:blipFill>
          <p:spPr>
            <a:xfrm>
              <a:off x="95250" y="1775130"/>
              <a:ext cx="5416834" cy="48110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Design of 2D readout panel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62C8B-B14F-4D97-AF65-F5344CB8AC3E}" type="datetime1">
              <a:rPr lang="zh-CN" altLang="en-US" smtClean="0"/>
              <a:t>2017/4/11</a:t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Prog. of GEM R&amp;D in LZU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/>
              <a:t>9</a:t>
            </a:fld>
            <a:endParaRPr lang="zh-CN" altLang="en-US"/>
          </a:p>
        </p:txBody>
      </p:sp>
      <p:pic>
        <p:nvPicPr>
          <p:cNvPr id="14" name="内容占位符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582" y="1641726"/>
            <a:ext cx="3407371" cy="3674548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0" y="1774769"/>
            <a:ext cx="2141164" cy="197116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2774" y="5289531"/>
            <a:ext cx="487818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10cm×10cm</a:t>
            </a:r>
            <a:r>
              <a:rPr lang="zh-CN" altLang="en-US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 </a:t>
            </a:r>
            <a:r>
              <a:rPr lang="x-none" altLang="zh-CN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area</a:t>
            </a:r>
          </a:p>
          <a:p>
            <a:r>
              <a:rPr lang="x-none" altLang="zh-CN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both X- and 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Y</a:t>
            </a:r>
            <a:r>
              <a:rPr lang="x-none" altLang="en-US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-axis have 1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67 </a:t>
            </a:r>
            <a:r>
              <a:rPr lang="x-none" altLang="en-US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electrodes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22160" y="2209165"/>
            <a:ext cx="202628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top pad width</a:t>
            </a:r>
            <a:r>
              <a:rPr lang="zh-CN" altLang="en-US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130um</a:t>
            </a:r>
          </a:p>
          <a:p>
            <a:r>
              <a:rPr lang="x-none" altLang="en-US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bottom pad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 </a:t>
            </a:r>
            <a:r>
              <a:rPr lang="x-none" altLang="en-US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width</a:t>
            </a:r>
            <a:r>
              <a:rPr lang="zh-CN" altLang="en-US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280um</a:t>
            </a:r>
          </a:p>
          <a:p>
            <a:r>
              <a:rPr lang="x-none" altLang="zh-CN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pitch</a:t>
            </a:r>
            <a:r>
              <a:rPr lang="zh-CN" altLang="en-US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600um</a:t>
            </a:r>
            <a:endParaRPr lang="zh-CN" altLang="en-US" dirty="0">
              <a:solidFill>
                <a:srgbClr val="002060"/>
              </a:solidFill>
              <a:latin typeface="Times New Roman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914" y="6119800"/>
            <a:ext cx="754443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49" charset="-122"/>
              </a:rPr>
              <a:t>total readout area on two dimensions are identical, to get same amount of charge</a:t>
            </a:r>
            <a:endParaRPr lang="zh-CN" altLang="en-US" dirty="0">
              <a:solidFill>
                <a:srgbClr val="002060"/>
              </a:solidFill>
              <a:latin typeface="Times New Roman" pitchFamily="18" charset="0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0" y="3803411"/>
            <a:ext cx="2141164" cy="16819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08603" y="5546779"/>
            <a:ext cx="159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</a:rPr>
              <a:t>Panasonic130P</a:t>
            </a:r>
          </a:p>
        </p:txBody>
      </p:sp>
      <p:sp>
        <p:nvSpPr>
          <p:cNvPr id="23" name="Left Arrow Callout 22"/>
          <p:cNvSpPr/>
          <p:nvPr/>
        </p:nvSpPr>
        <p:spPr>
          <a:xfrm rot="10800000">
            <a:off x="7103745" y="4047150"/>
            <a:ext cx="532130" cy="12122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1899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7666990" y="4436405"/>
            <a:ext cx="12319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APV25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668</Words>
  <Application>Microsoft Office PowerPoint</Application>
  <PresentationFormat>全屏显示(4:3)</PresentationFormat>
  <Paragraphs>187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FZNewShuSong-Z10</vt:lpstr>
      <vt:lpstr>黑体</vt:lpstr>
      <vt:lpstr>SimSun</vt:lpstr>
      <vt:lpstr>华文楷体</vt:lpstr>
      <vt:lpstr>微软雅黑 Light</vt:lpstr>
      <vt:lpstr>Calibri</vt:lpstr>
      <vt:lpstr>Times New Roman</vt:lpstr>
      <vt:lpstr>Arial</vt:lpstr>
      <vt:lpstr>Sans Serif</vt:lpstr>
      <vt:lpstr>微软雅黑</vt:lpstr>
      <vt:lpstr>默认设计模板</vt:lpstr>
      <vt:lpstr>Progress of GEM R&amp;D  in Lanzhou Univerity</vt:lpstr>
      <vt:lpstr>Application I: fast neutron imagining </vt:lpstr>
      <vt:lpstr>Application II：SoLID @ JLab</vt:lpstr>
      <vt:lpstr>PowerPoint 演示文稿</vt:lpstr>
      <vt:lpstr>Background: Track identification by signal timing</vt:lpstr>
      <vt:lpstr>Triple-layer GEM detector</vt:lpstr>
      <vt:lpstr>High voltage and trigger</vt:lpstr>
      <vt:lpstr>Test result of new detector (55Fe)</vt:lpstr>
      <vt:lpstr>Design of 2D readout panel</vt:lpstr>
      <vt:lpstr>Forming hit clusters in 1 time slice</vt:lpstr>
      <vt:lpstr>Resources consumption budget (2048 chs)</vt:lpstr>
      <vt:lpstr>x-ray imaging by new detector and Daq</vt:lpstr>
      <vt:lpstr>Real signals recorded in Daq</vt:lpstr>
      <vt:lpstr>comparing signal amplitudes of different particle</vt:lpstr>
      <vt:lpstr>Try to identify signals of different particle (data) </vt:lpstr>
      <vt:lpstr>Garfield++ simulation of the double GEM  + Mesh</vt:lpstr>
      <vt:lpstr>Gain VS voltage of micro mesh (simulation)</vt:lpstr>
      <vt:lpstr>Spacer : FR4 foil (laser erosion)</vt:lpstr>
      <vt:lpstr>Detector installation </vt:lpstr>
      <vt:lpstr>Energy spectrom of hybrid detector</vt:lpstr>
      <vt:lpstr>Tested with a α source </vt:lpstr>
      <vt:lpstr>Energy spectrum of α on thick GEM</vt:lpstr>
      <vt:lpstr>signals of α-track in different FEE periods</vt:lpstr>
      <vt:lpstr>        感谢核探测与核电子学国家重点实验室的大力资助，以上研究工作得以顺利开展。</vt:lpstr>
    </vt:vector>
  </TitlesOfParts>
  <Company>兰州大学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2015MPGD会议</dc:title>
  <dc:creator>张毅</dc:creator>
  <cp:lastModifiedBy>yi zhang</cp:lastModifiedBy>
  <cp:revision>254</cp:revision>
  <dcterms:created xsi:type="dcterms:W3CDTF">2017-04-11T01:50:07Z</dcterms:created>
  <dcterms:modified xsi:type="dcterms:W3CDTF">2017-04-11T02:12:45Z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2052-10.1.0.5672</vt:lpwstr>
  </property>
</Properties>
</file>