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7" r:id="rId2"/>
    <p:sldId id="256" r:id="rId3"/>
    <p:sldId id="295" r:id="rId4"/>
    <p:sldId id="302" r:id="rId5"/>
    <p:sldId id="303" r:id="rId6"/>
    <p:sldId id="301" r:id="rId7"/>
    <p:sldId id="304" r:id="rId8"/>
    <p:sldId id="309" r:id="rId9"/>
    <p:sldId id="307" r:id="rId10"/>
    <p:sldId id="305" r:id="rId11"/>
    <p:sldId id="312" r:id="rId12"/>
    <p:sldId id="310" r:id="rId13"/>
    <p:sldId id="311" r:id="rId14"/>
    <p:sldId id="313" r:id="rId15"/>
    <p:sldId id="314" r:id="rId16"/>
    <p:sldId id="315" r:id="rId17"/>
    <p:sldId id="300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2CA2E"/>
    <a:srgbClr val="89930D"/>
    <a:srgbClr val="BE169E"/>
    <a:srgbClr val="9F31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14669-46ED-4F52-A317-6FE69DE53293}" type="datetimeFigureOut">
              <a:rPr lang="zh-CN" altLang="en-US" smtClean="0"/>
              <a:t>2015/4/10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B88AB-83EE-4C44-BC18-5A84C0B48D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9050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2A846-A707-406C-8A97-B59632EE4334}" type="datetime1">
              <a:rPr lang="zh-CN" altLang="en-US" smtClean="0"/>
              <a:t>2015/4/10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F1208-BA0A-42E9-B7B8-3165C307D604}" type="datetime1">
              <a:rPr lang="zh-CN" altLang="en-US" smtClean="0"/>
              <a:t>2015/4/10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9751-48ED-40A5-B8C0-DEAFE75F148C}" type="datetime1">
              <a:rPr lang="zh-CN" altLang="en-US" smtClean="0"/>
              <a:t>2015/4/10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54897-3A1F-4C48-A2AF-1617B4B1294A}" type="datetime1">
              <a:rPr lang="zh-CN" altLang="en-US" smtClean="0"/>
              <a:t>2015/4/10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3A937-1057-4D86-B669-075EA6961A4F}" type="datetime1">
              <a:rPr lang="zh-CN" altLang="en-US" smtClean="0"/>
              <a:t>2015/4/10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7583-2F55-4D00-9F52-AF2F780AABE9}" type="datetime1">
              <a:rPr lang="zh-CN" altLang="en-US" smtClean="0"/>
              <a:t>2015/4/10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5DFB-8BF5-4A0A-9D14-620807C0C2C7}" type="datetime1">
              <a:rPr lang="zh-CN" altLang="en-US" smtClean="0"/>
              <a:t>2015/4/10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F026-39AA-4EBD-8AFF-95222746D8AD}" type="datetime1">
              <a:rPr lang="zh-CN" altLang="en-US" smtClean="0"/>
              <a:t>2015/4/10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3E0A7-A030-4115-B6A2-41E617530F9F}" type="datetime1">
              <a:rPr lang="zh-CN" altLang="en-US" smtClean="0"/>
              <a:t>2015/4/10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E4C32-7BCA-4C31-95C9-0546A7C67A5F}" type="datetime1">
              <a:rPr lang="zh-CN" altLang="en-US" smtClean="0"/>
              <a:t>2015/4/10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48228-51CA-4418-B673-ABC1C17B6A39}" type="datetime1">
              <a:rPr lang="zh-CN" altLang="en-US" smtClean="0"/>
              <a:t>2015/4/10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BCA6E-4607-48B6-A2C8-E32172C6D04B}" type="datetime1">
              <a:rPr lang="zh-CN" altLang="en-US" smtClean="0"/>
              <a:t>2015/4/10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/>
              <a:t>SOI</a:t>
            </a:r>
            <a:r>
              <a:rPr lang="zh-CN" altLang="en-US" sz="4000" dirty="0" smtClean="0"/>
              <a:t>像素探测器的屏蔽机制研究</a:t>
            </a:r>
            <a:endParaRPr lang="zh-CN" altLang="en-US" sz="4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27584" y="3501008"/>
            <a:ext cx="7272808" cy="1752600"/>
          </a:xfrm>
        </p:spPr>
        <p:txBody>
          <a:bodyPr>
            <a:normAutofit/>
          </a:bodyPr>
          <a:lstStyle/>
          <a:p>
            <a:pPr algn="l"/>
            <a:r>
              <a:rPr lang="zh-CN" altLang="en-US" sz="2400" dirty="0" smtClean="0">
                <a:solidFill>
                  <a:schemeClr val="tx1"/>
                </a:solidFill>
              </a:rPr>
              <a:t>卢云鹏</a:t>
            </a:r>
            <a:r>
              <a:rPr lang="en-US" altLang="zh-CN" sz="2400" baseline="30000" dirty="0" smtClean="0">
                <a:solidFill>
                  <a:schemeClr val="tx1"/>
                </a:solidFill>
              </a:rPr>
              <a:t>1</a:t>
            </a:r>
            <a:r>
              <a:rPr lang="zh-CN" altLang="en-US" sz="2400" dirty="0" smtClean="0">
                <a:solidFill>
                  <a:schemeClr val="tx1"/>
                </a:solidFill>
              </a:rPr>
              <a:t>，刘义</a:t>
            </a:r>
            <a:r>
              <a:rPr lang="en-US" altLang="zh-CN" sz="2400" baseline="30000" dirty="0" smtClean="0">
                <a:solidFill>
                  <a:schemeClr val="tx1"/>
                </a:solidFill>
              </a:rPr>
              <a:t>1</a:t>
            </a:r>
            <a:r>
              <a:rPr lang="zh-CN" altLang="en-US" sz="2400" dirty="0" smtClean="0">
                <a:solidFill>
                  <a:schemeClr val="tx1"/>
                </a:solidFill>
              </a:rPr>
              <a:t>，吴志岗</a:t>
            </a:r>
            <a:r>
              <a:rPr lang="en-US" altLang="zh-CN" sz="2400" baseline="30000" dirty="0" smtClean="0">
                <a:solidFill>
                  <a:schemeClr val="tx1"/>
                </a:solidFill>
              </a:rPr>
              <a:t>2</a:t>
            </a:r>
            <a:r>
              <a:rPr lang="zh-CN" altLang="en-US" sz="2400" dirty="0" smtClean="0">
                <a:solidFill>
                  <a:schemeClr val="tx1"/>
                </a:solidFill>
              </a:rPr>
              <a:t>，欧阳群</a:t>
            </a:r>
            <a:r>
              <a:rPr lang="en-US" altLang="zh-CN" sz="2400" baseline="30000" dirty="0" smtClean="0">
                <a:solidFill>
                  <a:schemeClr val="tx1"/>
                </a:solidFill>
              </a:rPr>
              <a:t>1</a:t>
            </a:r>
          </a:p>
          <a:p>
            <a:pPr algn="l"/>
            <a:r>
              <a:rPr lang="en-US" altLang="zh-CN" sz="2000" dirty="0" smtClean="0">
                <a:solidFill>
                  <a:schemeClr val="tx1"/>
                </a:solidFill>
              </a:rPr>
              <a:t>1 </a:t>
            </a:r>
            <a:r>
              <a:rPr lang="zh-CN" altLang="en-US" sz="2000" dirty="0" smtClean="0">
                <a:solidFill>
                  <a:schemeClr val="tx1"/>
                </a:solidFill>
              </a:rPr>
              <a:t>中国科学院高能物理研究所，实验物理中心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 algn="l"/>
            <a:r>
              <a:rPr lang="en-US" altLang="zh-CN" sz="2000" dirty="0" smtClean="0">
                <a:solidFill>
                  <a:schemeClr val="tx1"/>
                </a:solidFill>
              </a:rPr>
              <a:t>2 </a:t>
            </a:r>
            <a:r>
              <a:rPr lang="zh-CN" altLang="en-US" sz="2000" dirty="0" smtClean="0">
                <a:solidFill>
                  <a:schemeClr val="tx1"/>
                </a:solidFill>
              </a:rPr>
              <a:t>中国科学技术大学，近代物理系</a:t>
            </a:r>
            <a:endParaRPr lang="en-US" altLang="zh-CN" sz="2000" dirty="0" smtClean="0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4032448" cy="76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30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9881" y="4271976"/>
            <a:ext cx="3489399" cy="218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5" name="图片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8880" y="1700808"/>
            <a:ext cx="3755608" cy="2664296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9" name="TextBox 8"/>
          <p:cNvSpPr txBox="1"/>
          <p:nvPr/>
        </p:nvSpPr>
        <p:spPr>
          <a:xfrm>
            <a:off x="5568920" y="386104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TCAD</a:t>
            </a:r>
            <a:r>
              <a:rPr lang="zh-CN" altLang="en-US" b="1" dirty="0" smtClean="0"/>
              <a:t>仿真使用的简化结构</a:t>
            </a:r>
            <a:endParaRPr lang="zh-CN" alt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568920" y="6444044"/>
            <a:ext cx="27363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瞬态仿真波形</a:t>
            </a:r>
            <a:r>
              <a:rPr lang="en-US" altLang="zh-CN" b="1" dirty="0" smtClean="0"/>
              <a:t>-8um</a:t>
            </a:r>
            <a:r>
              <a:rPr lang="zh-CN" altLang="en-US" b="1" dirty="0" smtClean="0"/>
              <a:t>，</a:t>
            </a:r>
            <a:r>
              <a:rPr lang="en-US" altLang="zh-CN" b="1" dirty="0" smtClean="0"/>
              <a:t>10ns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88640"/>
            <a:ext cx="8219256" cy="5793507"/>
          </a:xfrm>
        </p:spPr>
        <p:txBody>
          <a:bodyPr>
            <a:normAutofit/>
          </a:bodyPr>
          <a:lstStyle/>
          <a:p>
            <a:r>
              <a:rPr lang="zh-CN" altLang="en-US" sz="2400" dirty="0" smtClean="0"/>
              <a:t>结合</a:t>
            </a:r>
            <a:r>
              <a:rPr lang="en-US" altLang="zh-CN" sz="2400" dirty="0" smtClean="0"/>
              <a:t>TCAD</a:t>
            </a:r>
            <a:r>
              <a:rPr lang="zh-CN" altLang="en-US" sz="2400" dirty="0" smtClean="0"/>
              <a:t>仿真结果加深对</a:t>
            </a:r>
            <a:r>
              <a:rPr lang="en-US" altLang="zh-CN" sz="2400" dirty="0" smtClean="0"/>
              <a:t>Nested-well</a:t>
            </a:r>
            <a:r>
              <a:rPr lang="zh-CN" altLang="en-US" sz="2400" dirty="0" smtClean="0"/>
              <a:t>屏蔽机制的理解：</a:t>
            </a:r>
            <a:endParaRPr lang="en-US" altLang="zh-CN" sz="24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altLang="zh-CN" sz="2000" dirty="0" smtClean="0"/>
              <a:t>BNW contact</a:t>
            </a:r>
            <a:r>
              <a:rPr lang="zh-CN" altLang="en-US" sz="2000" dirty="0" smtClean="0"/>
              <a:t>应</a:t>
            </a:r>
            <a:r>
              <a:rPr lang="zh-CN" altLang="zh-CN" sz="2000" dirty="0" smtClean="0"/>
              <a:t>靠近</a:t>
            </a:r>
            <a:r>
              <a:rPr lang="zh-CN" altLang="zh-CN" sz="2000" dirty="0"/>
              <a:t>干扰源</a:t>
            </a:r>
            <a:r>
              <a:rPr lang="zh-CN" altLang="zh-CN" sz="2000" dirty="0" smtClean="0"/>
              <a:t>；</a:t>
            </a:r>
            <a:endParaRPr lang="en-US" altLang="zh-CN" sz="20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zh-CN" altLang="en-US" sz="2000" dirty="0"/>
              <a:t>阶跃电压的幅度和上升时间的</a:t>
            </a:r>
            <a:r>
              <a:rPr lang="zh-CN" altLang="en-US" sz="2000" dirty="0" smtClean="0"/>
              <a:t>影响；</a:t>
            </a:r>
            <a:endParaRPr lang="zh-CN" alt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altLang="zh-CN" sz="2000" dirty="0" smtClean="0"/>
              <a:t>BPW</a:t>
            </a:r>
            <a:r>
              <a:rPr lang="zh-CN" altLang="zh-CN" sz="2000" dirty="0"/>
              <a:t>中的感应电流脉冲为双</a:t>
            </a:r>
            <a:r>
              <a:rPr lang="zh-CN" altLang="zh-CN" sz="2000" dirty="0" smtClean="0"/>
              <a:t>极性</a:t>
            </a:r>
            <a:r>
              <a:rPr lang="zh-CN" altLang="en-US" sz="2000" dirty="0" smtClean="0"/>
              <a:t>，净电荷为</a:t>
            </a:r>
            <a:r>
              <a:rPr lang="en-US" altLang="zh-CN" sz="2000" dirty="0" smtClean="0"/>
              <a:t>0</a:t>
            </a:r>
            <a:r>
              <a:rPr lang="zh-CN" altLang="en-US" sz="2000" dirty="0" smtClean="0"/>
              <a:t>；干扰源靠近时变成单极性。</a:t>
            </a:r>
            <a:endParaRPr lang="en-US" altLang="zh-CN" sz="2000" dirty="0" smtClean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3212976"/>
            <a:ext cx="5362694" cy="328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19161" y="6453336"/>
            <a:ext cx="39604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瞬态仿真波形</a:t>
            </a:r>
            <a:r>
              <a:rPr lang="en-US" altLang="zh-CN" b="1" dirty="0" smtClean="0"/>
              <a:t>-BPW</a:t>
            </a:r>
            <a:r>
              <a:rPr lang="zh-CN" altLang="en-US" b="1" dirty="0" smtClean="0"/>
              <a:t>电流随的位置变化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44711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60648"/>
            <a:ext cx="4682387" cy="5865515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Nested-well</a:t>
            </a:r>
            <a:r>
              <a:rPr lang="zh-CN" altLang="en-US" sz="2400" dirty="0" smtClean="0"/>
              <a:t>测试像素结构</a:t>
            </a:r>
            <a:endParaRPr lang="en-US" altLang="zh-CN" sz="2400" dirty="0" smtClean="0"/>
          </a:p>
          <a:p>
            <a:pPr lvl="1"/>
            <a:r>
              <a:rPr lang="zh-CN" altLang="en-US" sz="2000" dirty="0"/>
              <a:t>单</a:t>
            </a:r>
            <a:r>
              <a:rPr lang="zh-CN" altLang="en-US" sz="2000" dirty="0" smtClean="0"/>
              <a:t>脉冲甄别与计数电路</a:t>
            </a:r>
            <a:endParaRPr lang="en-US" altLang="zh-CN" sz="2000" dirty="0" smtClean="0"/>
          </a:p>
          <a:p>
            <a:pPr lvl="1"/>
            <a:r>
              <a:rPr lang="zh-CN" altLang="en-US" sz="2000" dirty="0"/>
              <a:t>前</a:t>
            </a:r>
            <a:r>
              <a:rPr lang="zh-CN" altLang="en-US" sz="2000" dirty="0" smtClean="0"/>
              <a:t>放、成形、甄别输出</a:t>
            </a:r>
            <a:r>
              <a:rPr lang="en-US" altLang="zh-CN" sz="2000" dirty="0" smtClean="0"/>
              <a:t>buffer</a:t>
            </a:r>
          </a:p>
          <a:p>
            <a:pPr lvl="1"/>
            <a:r>
              <a:rPr lang="zh-CN" altLang="en-US" sz="2000" dirty="0" smtClean="0"/>
              <a:t>计数器时钟由外部输入</a:t>
            </a:r>
            <a:endParaRPr lang="en-US" altLang="zh-CN" sz="2000" dirty="0" smtClean="0"/>
          </a:p>
          <a:p>
            <a:pPr lvl="1"/>
            <a:r>
              <a:rPr lang="en-US" altLang="zh-CN" sz="2000" dirty="0" smtClean="0">
                <a:solidFill>
                  <a:srgbClr val="FF0000"/>
                </a:solidFill>
              </a:rPr>
              <a:t>Nested-well</a:t>
            </a:r>
            <a:r>
              <a:rPr lang="zh-CN" altLang="en-US" sz="2000" dirty="0" smtClean="0">
                <a:solidFill>
                  <a:srgbClr val="FF0000"/>
                </a:solidFill>
              </a:rPr>
              <a:t>未完全覆盖像素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r>
              <a:rPr lang="zh-CN" altLang="en-US" sz="2400" dirty="0"/>
              <a:t>测试</a:t>
            </a:r>
            <a:r>
              <a:rPr lang="zh-CN" altLang="en-US" sz="2400" dirty="0" smtClean="0"/>
              <a:t>方法</a:t>
            </a:r>
            <a:endParaRPr lang="en-US" altLang="zh-CN" sz="2400" dirty="0" smtClean="0"/>
          </a:p>
          <a:p>
            <a:pPr lvl="1"/>
            <a:r>
              <a:rPr lang="zh-CN" altLang="en-US" sz="2000" dirty="0"/>
              <a:t>前放输入</a:t>
            </a:r>
            <a:r>
              <a:rPr lang="zh-CN" altLang="en-US" sz="2000" dirty="0" smtClean="0"/>
              <a:t>端加测试信号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计数器输入端加测试时钟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用示波器观察前放、成形、甄别的输出波形</a:t>
            </a:r>
            <a:endParaRPr lang="en-US" altLang="zh-CN" sz="20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5" name="内容占位符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260648"/>
            <a:ext cx="3076606" cy="305154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876256" y="1584000"/>
            <a:ext cx="288032" cy="2511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768244" y="1980914"/>
            <a:ext cx="180020" cy="12557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>
            <a:off x="5292080" y="1164562"/>
            <a:ext cx="792088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5292080" y="1524602"/>
            <a:ext cx="864096" cy="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5364088" y="2636912"/>
            <a:ext cx="151216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5292080" y="1812634"/>
            <a:ext cx="1584176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99992" y="1020546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rgbClr val="FF0000"/>
                </a:solidFill>
              </a:rPr>
              <a:t>BPW&amp;BP2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88024" y="1391619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rgbClr val="0000FF"/>
                </a:solidFill>
              </a:rPr>
              <a:t>BNW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32040" y="1628800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/>
              <a:t>NS1</a:t>
            </a:r>
          </a:p>
          <a:p>
            <a:r>
              <a:rPr lang="en-US" altLang="zh-CN" sz="1200" b="1" dirty="0" smtClean="0"/>
              <a:t>BNW contact</a:t>
            </a:r>
            <a:endParaRPr lang="zh-CN" alt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004048" y="2388698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/>
              <a:t>PS</a:t>
            </a:r>
          </a:p>
          <a:p>
            <a:r>
              <a:rPr lang="en-US" altLang="zh-CN" sz="1200" b="1" dirty="0" smtClean="0"/>
              <a:t>Sense Node</a:t>
            </a:r>
            <a:endParaRPr lang="zh-CN" altLang="en-US" b="1" dirty="0"/>
          </a:p>
        </p:txBody>
      </p:sp>
      <p:sp>
        <p:nvSpPr>
          <p:cNvPr id="16" name="矩形 15"/>
          <p:cNvSpPr/>
          <p:nvPr/>
        </p:nvSpPr>
        <p:spPr>
          <a:xfrm>
            <a:off x="6053208" y="4806444"/>
            <a:ext cx="2407224" cy="14401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5796136" y="4365104"/>
            <a:ext cx="2880320" cy="16155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flipV="1">
            <a:off x="6229145" y="4797152"/>
            <a:ext cx="2051267" cy="153308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796136" y="4365104"/>
            <a:ext cx="2880320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6053208" y="4950460"/>
            <a:ext cx="2407224" cy="1254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6084168" y="4257092"/>
            <a:ext cx="360040" cy="1080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7704348" y="566124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</a:t>
            </a:r>
            <a:r>
              <a:rPr lang="en-US" altLang="zh-CN" dirty="0" smtClean="0"/>
              <a:t> Type</a:t>
            </a:r>
            <a:endParaRPr lang="zh-CN" altLang="en-US" dirty="0"/>
          </a:p>
        </p:txBody>
      </p:sp>
      <p:cxnSp>
        <p:nvCxnSpPr>
          <p:cNvPr id="23" name="直接连接符 22"/>
          <p:cNvCxnSpPr/>
          <p:nvPr/>
        </p:nvCxnSpPr>
        <p:spPr>
          <a:xfrm flipV="1">
            <a:off x="5796136" y="3879632"/>
            <a:ext cx="0" cy="30708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8676456" y="3879632"/>
            <a:ext cx="0" cy="30708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5796136" y="4014356"/>
            <a:ext cx="2880320" cy="0"/>
          </a:xfrm>
          <a:prstGeom prst="straightConnector1">
            <a:avLst/>
          </a:prstGeom>
          <a:ln w="222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76256" y="371703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64um</a:t>
            </a:r>
            <a:endParaRPr lang="zh-CN" altLang="en-US" dirty="0"/>
          </a:p>
        </p:txBody>
      </p:sp>
      <p:cxnSp>
        <p:nvCxnSpPr>
          <p:cNvPr id="27" name="直接连接符 26"/>
          <p:cNvCxnSpPr/>
          <p:nvPr/>
        </p:nvCxnSpPr>
        <p:spPr>
          <a:xfrm flipV="1">
            <a:off x="6023885" y="5164504"/>
            <a:ext cx="0" cy="30708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V="1">
            <a:off x="8460432" y="5138137"/>
            <a:ext cx="0" cy="30708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>
            <a:off x="6023885" y="5272861"/>
            <a:ext cx="2436547" cy="0"/>
          </a:xfrm>
          <a:prstGeom prst="straightConnector1">
            <a:avLst/>
          </a:prstGeom>
          <a:ln w="222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768244" y="5205988"/>
            <a:ext cx="97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~56um</a:t>
            </a:r>
            <a:endParaRPr lang="zh-CN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7020272" y="4257092"/>
            <a:ext cx="360040" cy="10801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6084168" y="6354616"/>
            <a:ext cx="360040" cy="1080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7020272" y="6354616"/>
            <a:ext cx="360040" cy="10801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8100392" y="6354616"/>
            <a:ext cx="360040" cy="10801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5927868" y="6030580"/>
            <a:ext cx="948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Disc.</a:t>
            </a:r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863972" y="6030580"/>
            <a:ext cx="948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Shaper</a:t>
            </a:r>
            <a:endParaRPr lang="zh-CN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944092" y="6030580"/>
            <a:ext cx="948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Count.</a:t>
            </a:r>
            <a:endParaRPr lang="zh-CN" altLang="en-US" dirty="0"/>
          </a:p>
        </p:txBody>
      </p:sp>
      <p:sp>
        <p:nvSpPr>
          <p:cNvPr id="43" name="矩形 42"/>
          <p:cNvSpPr/>
          <p:nvPr/>
        </p:nvSpPr>
        <p:spPr>
          <a:xfrm>
            <a:off x="8100392" y="4257092"/>
            <a:ext cx="360040" cy="10801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TextBox 48"/>
          <p:cNvSpPr txBox="1"/>
          <p:nvPr/>
        </p:nvSpPr>
        <p:spPr>
          <a:xfrm>
            <a:off x="5157941" y="3419708"/>
            <a:ext cx="3878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测试像素版图</a:t>
            </a:r>
            <a:r>
              <a:rPr lang="en-US" altLang="zh-CN" b="1" dirty="0" smtClean="0"/>
              <a:t>(</a:t>
            </a:r>
            <a:r>
              <a:rPr lang="zh-CN" altLang="en-US" b="1" dirty="0" smtClean="0"/>
              <a:t>上</a:t>
            </a:r>
            <a:r>
              <a:rPr lang="en-US" altLang="zh-CN" b="1" dirty="0" smtClean="0"/>
              <a:t>)</a:t>
            </a:r>
            <a:r>
              <a:rPr lang="zh-CN" altLang="en-US" b="1" dirty="0" smtClean="0"/>
              <a:t>与剖面示意图（下）</a:t>
            </a:r>
            <a:endParaRPr lang="zh-CN" altLang="en-US" b="1" dirty="0"/>
          </a:p>
        </p:txBody>
      </p:sp>
      <p:grpSp>
        <p:nvGrpSpPr>
          <p:cNvPr id="50" name="组合 49"/>
          <p:cNvGrpSpPr/>
          <p:nvPr/>
        </p:nvGrpSpPr>
        <p:grpSpPr>
          <a:xfrm>
            <a:off x="406753" y="4984138"/>
            <a:ext cx="5029343" cy="1315890"/>
            <a:chOff x="6142723" y="1379770"/>
            <a:chExt cx="6494173" cy="1932022"/>
          </a:xfrm>
        </p:grpSpPr>
        <p:sp>
          <p:nvSpPr>
            <p:cNvPr id="51" name="等腰三角形 50"/>
            <p:cNvSpPr/>
            <p:nvPr/>
          </p:nvSpPr>
          <p:spPr>
            <a:xfrm rot="5400000">
              <a:off x="6804248" y="2099891"/>
              <a:ext cx="648072" cy="612358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2" name="直接连接符 51"/>
            <p:cNvCxnSpPr/>
            <p:nvPr/>
          </p:nvCxnSpPr>
          <p:spPr>
            <a:xfrm>
              <a:off x="6822105" y="1635862"/>
              <a:ext cx="0" cy="36004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6948264" y="1635862"/>
              <a:ext cx="0" cy="36004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H="1">
              <a:off x="6300192" y="1815882"/>
              <a:ext cx="52191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6300192" y="1815882"/>
              <a:ext cx="0" cy="59018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>
              <a:stCxn id="51" idx="3"/>
            </p:cNvCxnSpPr>
            <p:nvPr/>
          </p:nvCxnSpPr>
          <p:spPr>
            <a:xfrm flipH="1">
              <a:off x="6300192" y="2406070"/>
              <a:ext cx="52191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6948264" y="1815882"/>
              <a:ext cx="629874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7578138" y="1815882"/>
              <a:ext cx="0" cy="59018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>
              <a:stCxn id="51" idx="0"/>
            </p:cNvCxnSpPr>
            <p:nvPr/>
          </p:nvCxnSpPr>
          <p:spPr>
            <a:xfrm>
              <a:off x="7434463" y="2406070"/>
              <a:ext cx="377897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7956376" y="2211926"/>
              <a:ext cx="0" cy="36004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7812360" y="2211926"/>
              <a:ext cx="0" cy="36004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组合 61"/>
            <p:cNvGrpSpPr/>
            <p:nvPr/>
          </p:nvGrpSpPr>
          <p:grpSpPr>
            <a:xfrm>
              <a:off x="8208404" y="1635862"/>
              <a:ext cx="1656184" cy="1094244"/>
              <a:chOff x="4716016" y="1340768"/>
              <a:chExt cx="1656184" cy="1094244"/>
            </a:xfrm>
          </p:grpSpPr>
          <p:sp>
            <p:nvSpPr>
              <p:cNvPr id="88" name="等腰三角形 87"/>
              <p:cNvSpPr/>
              <p:nvPr/>
            </p:nvSpPr>
            <p:spPr>
              <a:xfrm rot="5400000">
                <a:off x="5220072" y="1804797"/>
                <a:ext cx="648072" cy="612358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9" name="直接连接符 88"/>
              <p:cNvCxnSpPr/>
              <p:nvPr/>
            </p:nvCxnSpPr>
            <p:spPr>
              <a:xfrm>
                <a:off x="5237929" y="1340768"/>
                <a:ext cx="0" cy="36004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/>
              <p:cNvCxnSpPr/>
              <p:nvPr/>
            </p:nvCxnSpPr>
            <p:spPr>
              <a:xfrm>
                <a:off x="5364088" y="1340768"/>
                <a:ext cx="0" cy="36004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/>
              <p:cNvCxnSpPr/>
              <p:nvPr/>
            </p:nvCxnSpPr>
            <p:spPr>
              <a:xfrm flipH="1">
                <a:off x="4716016" y="1520788"/>
                <a:ext cx="521913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接连接符 91"/>
              <p:cNvCxnSpPr/>
              <p:nvPr/>
            </p:nvCxnSpPr>
            <p:spPr>
              <a:xfrm>
                <a:off x="4716016" y="1520788"/>
                <a:ext cx="0" cy="590188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接连接符 92"/>
              <p:cNvCxnSpPr>
                <a:stCxn id="88" idx="3"/>
              </p:cNvCxnSpPr>
              <p:nvPr/>
            </p:nvCxnSpPr>
            <p:spPr>
              <a:xfrm flipH="1">
                <a:off x="4716016" y="2110976"/>
                <a:ext cx="521913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接连接符 93"/>
              <p:cNvCxnSpPr/>
              <p:nvPr/>
            </p:nvCxnSpPr>
            <p:spPr>
              <a:xfrm>
                <a:off x="5364088" y="1520788"/>
                <a:ext cx="629874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接连接符 94"/>
              <p:cNvCxnSpPr/>
              <p:nvPr/>
            </p:nvCxnSpPr>
            <p:spPr>
              <a:xfrm>
                <a:off x="5993962" y="1520788"/>
                <a:ext cx="0" cy="590188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接连接符 95"/>
              <p:cNvCxnSpPr>
                <a:stCxn id="88" idx="0"/>
              </p:cNvCxnSpPr>
              <p:nvPr/>
            </p:nvCxnSpPr>
            <p:spPr>
              <a:xfrm>
                <a:off x="5850287" y="2110976"/>
                <a:ext cx="377897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接连接符 96"/>
              <p:cNvCxnSpPr/>
              <p:nvPr/>
            </p:nvCxnSpPr>
            <p:spPr>
              <a:xfrm>
                <a:off x="6372200" y="1916832"/>
                <a:ext cx="0" cy="36004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接连接符 97"/>
              <p:cNvCxnSpPr/>
              <p:nvPr/>
            </p:nvCxnSpPr>
            <p:spPr>
              <a:xfrm>
                <a:off x="6228184" y="1916832"/>
                <a:ext cx="0" cy="36004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3" name="直接连接符 62"/>
            <p:cNvCxnSpPr/>
            <p:nvPr/>
          </p:nvCxnSpPr>
          <p:spPr>
            <a:xfrm flipH="1">
              <a:off x="7956376" y="2406070"/>
              <a:ext cx="252028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等腰三角形 63"/>
            <p:cNvSpPr/>
            <p:nvPr/>
          </p:nvSpPr>
          <p:spPr>
            <a:xfrm rot="5400000">
              <a:off x="10368644" y="2016570"/>
              <a:ext cx="648072" cy="612358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5" name="直接连接符 64"/>
            <p:cNvCxnSpPr/>
            <p:nvPr/>
          </p:nvCxnSpPr>
          <p:spPr>
            <a:xfrm flipH="1">
              <a:off x="9864588" y="2406070"/>
              <a:ext cx="52191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组合 65"/>
            <p:cNvGrpSpPr/>
            <p:nvPr/>
          </p:nvGrpSpPr>
          <p:grpSpPr>
            <a:xfrm>
              <a:off x="10464252" y="2203389"/>
              <a:ext cx="144016" cy="288032"/>
              <a:chOff x="9936596" y="2749975"/>
              <a:chExt cx="144016" cy="288032"/>
            </a:xfrm>
          </p:grpSpPr>
          <p:cxnSp>
            <p:nvCxnSpPr>
              <p:cNvPr id="85" name="直接连接符 84"/>
              <p:cNvCxnSpPr/>
              <p:nvPr/>
            </p:nvCxnSpPr>
            <p:spPr>
              <a:xfrm>
                <a:off x="9936596" y="3038007"/>
                <a:ext cx="7200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接连接符 85"/>
              <p:cNvCxnSpPr/>
              <p:nvPr/>
            </p:nvCxnSpPr>
            <p:spPr>
              <a:xfrm flipV="1">
                <a:off x="10008604" y="2749975"/>
                <a:ext cx="0" cy="288032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/>
              <p:cNvCxnSpPr/>
              <p:nvPr/>
            </p:nvCxnSpPr>
            <p:spPr>
              <a:xfrm>
                <a:off x="10008604" y="2749975"/>
                <a:ext cx="7200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矩形 66"/>
            <p:cNvSpPr/>
            <p:nvPr/>
          </p:nvSpPr>
          <p:spPr>
            <a:xfrm>
              <a:off x="11340752" y="1484784"/>
              <a:ext cx="936104" cy="1162001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8" name="直接连接符 67"/>
            <p:cNvCxnSpPr/>
            <p:nvPr/>
          </p:nvCxnSpPr>
          <p:spPr>
            <a:xfrm>
              <a:off x="11340752" y="2200613"/>
              <a:ext cx="153120" cy="14124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 flipH="1">
              <a:off x="11340752" y="2344629"/>
              <a:ext cx="153120" cy="15536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>
              <a:stCxn id="64" idx="0"/>
            </p:cNvCxnSpPr>
            <p:nvPr/>
          </p:nvCxnSpPr>
          <p:spPr>
            <a:xfrm>
              <a:off x="10998859" y="2322749"/>
              <a:ext cx="346414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>
              <a:off x="12290482" y="1696557"/>
              <a:ext cx="346414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flipV="1">
              <a:off x="12382576" y="1604321"/>
              <a:ext cx="114825" cy="21602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等腰三角形 72"/>
            <p:cNvSpPr/>
            <p:nvPr/>
          </p:nvSpPr>
          <p:spPr>
            <a:xfrm>
              <a:off x="6142723" y="2640984"/>
              <a:ext cx="314937" cy="291022"/>
            </a:xfrm>
            <a:prstGeom prst="triangl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4" name="直接连接符 73"/>
            <p:cNvCxnSpPr/>
            <p:nvPr/>
          </p:nvCxnSpPr>
          <p:spPr>
            <a:xfrm>
              <a:off x="6142723" y="2640984"/>
              <a:ext cx="314937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>
              <a:endCxn id="73" idx="0"/>
            </p:cNvCxnSpPr>
            <p:nvPr/>
          </p:nvCxnSpPr>
          <p:spPr>
            <a:xfrm>
              <a:off x="6300191" y="2391946"/>
              <a:ext cx="1" cy="24903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>
              <a:stCxn id="73" idx="3"/>
            </p:cNvCxnSpPr>
            <p:nvPr/>
          </p:nvCxnSpPr>
          <p:spPr>
            <a:xfrm>
              <a:off x="6300192" y="2932006"/>
              <a:ext cx="0" cy="37978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10820339" y="1379770"/>
              <a:ext cx="0" cy="21602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 flipH="1">
              <a:off x="10514160" y="1379770"/>
              <a:ext cx="306179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flipH="1">
              <a:off x="10514160" y="1595794"/>
              <a:ext cx="306179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 flipH="1">
              <a:off x="10393744" y="1379770"/>
              <a:ext cx="120416" cy="10801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flipH="1" flipV="1">
              <a:off x="10393744" y="1487782"/>
              <a:ext cx="120416" cy="10801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flipH="1">
              <a:off x="10125544" y="2200613"/>
              <a:ext cx="260957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flipV="1">
              <a:off x="10125544" y="1484784"/>
              <a:ext cx="0" cy="71860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>
              <a:off x="10125544" y="1484784"/>
              <a:ext cx="260957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/>
          <p:cNvSpPr txBox="1"/>
          <p:nvPr/>
        </p:nvSpPr>
        <p:spPr>
          <a:xfrm>
            <a:off x="899592" y="549453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-A</a:t>
            </a:r>
            <a:endParaRPr lang="zh-CN" alt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2339752" y="550382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-A</a:t>
            </a:r>
            <a:endParaRPr lang="zh-CN" alt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674240" y="4499828"/>
            <a:ext cx="74062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前放</a:t>
            </a:r>
            <a:endParaRPr lang="zh-CN" alt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2111676" y="4505006"/>
            <a:ext cx="88451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dirty="0"/>
              <a:t>成形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4369232" y="4505006"/>
            <a:ext cx="95883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dirty="0"/>
              <a:t>计数器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3505136" y="4505006"/>
            <a:ext cx="6624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甄别</a:t>
            </a:r>
            <a:endParaRPr lang="zh-CN" altLang="en-US" dirty="0"/>
          </a:p>
        </p:txBody>
      </p:sp>
      <p:cxnSp>
        <p:nvCxnSpPr>
          <p:cNvPr id="116" name="直接连接符 115"/>
          <p:cNvCxnSpPr/>
          <p:nvPr/>
        </p:nvCxnSpPr>
        <p:spPr>
          <a:xfrm flipH="1">
            <a:off x="4206811" y="5561364"/>
            <a:ext cx="144016" cy="1626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/>
          <p:nvPr/>
        </p:nvCxnSpPr>
        <p:spPr>
          <a:xfrm>
            <a:off x="4206810" y="5559454"/>
            <a:ext cx="160383" cy="1626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1887683" y="6011996"/>
            <a:ext cx="1604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像素电路结构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19407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内容占位符 2"/>
          <p:cNvSpPr txBox="1">
            <a:spLocks/>
          </p:cNvSpPr>
          <p:nvPr/>
        </p:nvSpPr>
        <p:spPr>
          <a:xfrm>
            <a:off x="179512" y="188640"/>
            <a:ext cx="8219256" cy="5793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/>
              <a:t>前放输入端加</a:t>
            </a:r>
            <a:r>
              <a:rPr lang="zh-CN" altLang="en-US" sz="2400" dirty="0" smtClean="0"/>
              <a:t>测试信号（</a:t>
            </a:r>
            <a:r>
              <a:rPr lang="en-US" altLang="zh-CN" sz="2400" dirty="0" smtClean="0"/>
              <a:t>14.4ke</a:t>
            </a:r>
            <a:r>
              <a:rPr lang="en-US" altLang="zh-CN" sz="2400" baseline="30000" dirty="0" smtClean="0"/>
              <a:t>-</a:t>
            </a:r>
            <a:r>
              <a:rPr lang="zh-CN" altLang="en-US" sz="2400" dirty="0" smtClean="0"/>
              <a:t>）</a:t>
            </a:r>
            <a:endParaRPr lang="en-US" altLang="zh-CN" sz="2400" dirty="0"/>
          </a:p>
          <a:p>
            <a:pPr lvl="1"/>
            <a:r>
              <a:rPr lang="zh-CN" altLang="en-US" sz="2000" b="1" dirty="0" smtClean="0">
                <a:solidFill>
                  <a:srgbClr val="FF0000"/>
                </a:solidFill>
              </a:rPr>
              <a:t>对比测试证明了对模拟电路屏蔽有效。</a:t>
            </a:r>
            <a:endParaRPr lang="en-US" altLang="zh-CN" sz="2000" b="1" dirty="0">
              <a:solidFill>
                <a:srgbClr val="FF0000"/>
              </a:solidFill>
            </a:endParaRPr>
          </a:p>
          <a:p>
            <a:pPr lvl="1"/>
            <a:endParaRPr lang="en-US" altLang="zh-CN" sz="2000" dirty="0" smtClean="0"/>
          </a:p>
          <a:p>
            <a:pPr lvl="1"/>
            <a:endParaRPr lang="en-US" altLang="zh-CN" sz="2000" dirty="0"/>
          </a:p>
          <a:p>
            <a:pPr lvl="1"/>
            <a:endParaRPr lang="en-US" altLang="zh-CN" sz="2000" dirty="0" smtClean="0"/>
          </a:p>
          <a:p>
            <a:pPr lvl="1"/>
            <a:endParaRPr lang="en-US" altLang="zh-CN" sz="2000" dirty="0"/>
          </a:p>
          <a:p>
            <a:pPr lvl="1"/>
            <a:endParaRPr lang="en-US" altLang="zh-CN" sz="2000" dirty="0" smtClean="0"/>
          </a:p>
          <a:p>
            <a:pPr marL="0" indent="0">
              <a:buNone/>
            </a:pPr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zh-CN" altLang="en-US" sz="2400" dirty="0" smtClean="0"/>
              <a:t>计数器</a:t>
            </a:r>
            <a:r>
              <a:rPr lang="zh-CN" altLang="en-US" sz="2400" dirty="0"/>
              <a:t>输入端加测试</a:t>
            </a:r>
            <a:r>
              <a:rPr lang="zh-CN" altLang="en-US" sz="2400" dirty="0" smtClean="0"/>
              <a:t>时钟</a:t>
            </a:r>
            <a:r>
              <a:rPr lang="en-US" altLang="zh-CN" sz="2400" dirty="0" smtClean="0"/>
              <a:t>(10kHz)</a:t>
            </a:r>
            <a:endParaRPr lang="en-US" altLang="zh-CN" sz="2000" dirty="0" smtClean="0"/>
          </a:p>
          <a:p>
            <a:pPr lvl="1"/>
            <a:r>
              <a:rPr lang="zh-CN" altLang="en-US" sz="2000" b="1" dirty="0" smtClean="0">
                <a:solidFill>
                  <a:srgbClr val="FF0000"/>
                </a:solidFill>
              </a:rPr>
              <a:t>串扰明显</a:t>
            </a:r>
            <a:endParaRPr lang="en-US" altLang="zh-CN" sz="2000" b="1" dirty="0" smtClean="0">
              <a:solidFill>
                <a:srgbClr val="FF0000"/>
              </a:solidFill>
            </a:endParaRPr>
          </a:p>
          <a:p>
            <a:pPr lvl="1"/>
            <a:r>
              <a:rPr lang="zh-CN" altLang="en-US" sz="2000" dirty="0" smtClean="0"/>
              <a:t>与时钟沿相关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幅度与计数器的切换位数严格对应</a:t>
            </a:r>
            <a:endParaRPr lang="en-US" altLang="zh-CN" sz="2000" dirty="0" smtClean="0"/>
          </a:p>
        </p:txBody>
      </p:sp>
      <p:pic>
        <p:nvPicPr>
          <p:cNvPr id="175" name="图片 174"/>
          <p:cNvPicPr>
            <a:picLocks noChangeAspect="1"/>
          </p:cNvPicPr>
          <p:nvPr/>
        </p:nvPicPr>
        <p:blipFill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8124" y="4221088"/>
            <a:ext cx="2520000" cy="2022891"/>
          </a:xfrm>
          <a:prstGeom prst="rect">
            <a:avLst/>
          </a:prstGeom>
        </p:spPr>
      </p:pic>
      <p:pic>
        <p:nvPicPr>
          <p:cNvPr id="174" name="图片 173"/>
          <p:cNvPicPr>
            <a:picLocks noChangeAspect="1"/>
          </p:cNvPicPr>
          <p:nvPr/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960" y="1124744"/>
            <a:ext cx="2520000" cy="2022891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6316" y="1124744"/>
            <a:ext cx="2520000" cy="2022891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1187624" y="1456908"/>
            <a:ext cx="7920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/>
              <a:t>前</a:t>
            </a:r>
            <a:r>
              <a:rPr lang="zh-CN" altLang="en-US" sz="1200" b="1" dirty="0" smtClean="0"/>
              <a:t>放</a:t>
            </a:r>
            <a:endParaRPr lang="en-US" altLang="zh-CN" sz="1200" b="1" dirty="0" smtClean="0"/>
          </a:p>
          <a:p>
            <a:endParaRPr lang="en-US" altLang="zh-CN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1187624" y="1866890"/>
            <a:ext cx="7920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/>
              <a:t>成形</a:t>
            </a:r>
            <a:endParaRPr lang="en-US" altLang="zh-CN" sz="1200" b="1" dirty="0" smtClean="0"/>
          </a:p>
          <a:p>
            <a:endParaRPr lang="en-US" altLang="zh-CN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971600" y="2298938"/>
            <a:ext cx="8640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/>
              <a:t>高</a:t>
            </a:r>
            <a:r>
              <a:rPr lang="zh-CN" altLang="en-US" sz="1200" b="1" dirty="0" smtClean="0"/>
              <a:t>阈甄别</a:t>
            </a:r>
            <a:endParaRPr lang="en-US" altLang="zh-CN" sz="1200" b="1" dirty="0" smtClean="0"/>
          </a:p>
          <a:p>
            <a:endParaRPr lang="en-US" altLang="zh-CN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971600" y="2586970"/>
            <a:ext cx="8640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/>
              <a:t>低阈甄别</a:t>
            </a:r>
            <a:endParaRPr lang="en-US" altLang="zh-CN" sz="1200" b="1" dirty="0" smtClean="0"/>
          </a:p>
          <a:p>
            <a:endParaRPr lang="en-US" altLang="zh-CN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96316" y="3212976"/>
            <a:ext cx="3311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无屏蔽层的自发振荡（无输入）</a:t>
            </a:r>
            <a:endParaRPr lang="zh-CN" altLang="en-US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1763688" y="3212976"/>
            <a:ext cx="2412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有</a:t>
            </a:r>
            <a:r>
              <a:rPr lang="zh-CN" altLang="en-US" b="1" dirty="0" smtClean="0"/>
              <a:t>屏蔽层的输出波形</a:t>
            </a:r>
            <a:endParaRPr lang="zh-CN" altLang="en-US" b="1" dirty="0"/>
          </a:p>
        </p:txBody>
      </p:sp>
      <p:sp>
        <p:nvSpPr>
          <p:cNvPr id="121" name="TextBox 120"/>
          <p:cNvSpPr txBox="1"/>
          <p:nvPr/>
        </p:nvSpPr>
        <p:spPr>
          <a:xfrm>
            <a:off x="5688124" y="6309320"/>
            <a:ext cx="2628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计数器动作产生的串扰</a:t>
            </a:r>
            <a:endParaRPr lang="zh-CN" altLang="en-US" b="1" dirty="0"/>
          </a:p>
        </p:txBody>
      </p:sp>
      <p:sp>
        <p:nvSpPr>
          <p:cNvPr id="122" name="TextBox 121"/>
          <p:cNvSpPr txBox="1"/>
          <p:nvPr/>
        </p:nvSpPr>
        <p:spPr>
          <a:xfrm>
            <a:off x="5274078" y="4614227"/>
            <a:ext cx="7920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/>
              <a:t>前</a:t>
            </a:r>
            <a:r>
              <a:rPr lang="zh-CN" altLang="en-US" sz="1200" b="1" dirty="0" smtClean="0"/>
              <a:t>放</a:t>
            </a:r>
            <a:endParaRPr lang="en-US" altLang="zh-CN" sz="1200" b="1" dirty="0" smtClean="0"/>
          </a:p>
          <a:p>
            <a:endParaRPr lang="en-US" altLang="zh-CN" b="1" dirty="0"/>
          </a:p>
        </p:txBody>
      </p:sp>
      <p:sp>
        <p:nvSpPr>
          <p:cNvPr id="123" name="TextBox 122"/>
          <p:cNvSpPr txBox="1"/>
          <p:nvPr/>
        </p:nvSpPr>
        <p:spPr>
          <a:xfrm>
            <a:off x="5274078" y="5024209"/>
            <a:ext cx="7920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/>
              <a:t>成形</a:t>
            </a:r>
            <a:endParaRPr lang="en-US" altLang="zh-CN" sz="1200" b="1" dirty="0" smtClean="0"/>
          </a:p>
          <a:p>
            <a:endParaRPr lang="en-US" altLang="zh-CN" b="1" dirty="0"/>
          </a:p>
        </p:txBody>
      </p:sp>
      <p:sp>
        <p:nvSpPr>
          <p:cNvPr id="124" name="TextBox 123"/>
          <p:cNvSpPr txBox="1"/>
          <p:nvPr/>
        </p:nvSpPr>
        <p:spPr>
          <a:xfrm>
            <a:off x="4644008" y="5262299"/>
            <a:ext cx="11521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/>
              <a:t>计数器最高位</a:t>
            </a:r>
            <a:endParaRPr lang="en-US" altLang="zh-CN" sz="1200" b="1" dirty="0" smtClean="0"/>
          </a:p>
          <a:p>
            <a:endParaRPr lang="en-US" altLang="zh-CN" b="1" dirty="0"/>
          </a:p>
        </p:txBody>
      </p:sp>
      <p:sp>
        <p:nvSpPr>
          <p:cNvPr id="125" name="TextBox 124"/>
          <p:cNvSpPr txBox="1"/>
          <p:nvPr/>
        </p:nvSpPr>
        <p:spPr>
          <a:xfrm>
            <a:off x="4644008" y="5672281"/>
            <a:ext cx="1314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/>
              <a:t>计数器输入时钟</a:t>
            </a:r>
            <a:endParaRPr lang="en-US" altLang="zh-CN" sz="1200" b="1" dirty="0"/>
          </a:p>
        </p:txBody>
      </p:sp>
    </p:spTree>
    <p:extLst>
      <p:ext uri="{BB962C8B-B14F-4D97-AF65-F5344CB8AC3E}">
        <p14:creationId xmlns:p14="http://schemas.microsoft.com/office/powerpoint/2010/main" val="202272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13</a:t>
            </a:fld>
            <a:endParaRPr lang="zh-CN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8270" y="44624"/>
            <a:ext cx="3960234" cy="384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56176" y="2008399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PREAMP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68344" y="2368439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SHP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96336" y="514790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Disc.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52320" y="2872495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chemeClr val="bg1"/>
                </a:solidFill>
              </a:rPr>
              <a:t>Regiter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2280" y="640247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Counter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444208" y="1225603"/>
            <a:ext cx="1872208" cy="2160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内容占位符 2"/>
          <p:cNvSpPr>
            <a:spLocks noGrp="1"/>
          </p:cNvSpPr>
          <p:nvPr>
            <p:ph idx="1"/>
          </p:nvPr>
        </p:nvSpPr>
        <p:spPr>
          <a:xfrm>
            <a:off x="179512" y="301298"/>
            <a:ext cx="8229600" cy="4063806"/>
          </a:xfrm>
        </p:spPr>
        <p:txBody>
          <a:bodyPr>
            <a:normAutofit/>
          </a:bodyPr>
          <a:lstStyle/>
          <a:p>
            <a:pPr marL="285750" indent="-285750"/>
            <a:r>
              <a:rPr lang="en-US" altLang="zh-CN" sz="2400" dirty="0" smtClean="0"/>
              <a:t>Double-SOI</a:t>
            </a:r>
            <a:r>
              <a:rPr lang="zh-CN" altLang="en-US" sz="2400" dirty="0" smtClean="0"/>
              <a:t>测试像素结构</a:t>
            </a:r>
            <a:endParaRPr lang="en-US" altLang="zh-CN" sz="2400" dirty="0" smtClean="0"/>
          </a:p>
          <a:p>
            <a:pPr marL="285750"/>
            <a:r>
              <a:rPr lang="zh-CN" altLang="en-US" sz="2400" dirty="0"/>
              <a:t>屏蔽</a:t>
            </a:r>
            <a:r>
              <a:rPr lang="zh-CN" altLang="en-US" sz="2400" dirty="0" smtClean="0"/>
              <a:t>设计优化：</a:t>
            </a:r>
            <a:endParaRPr lang="en-US" altLang="zh-CN" sz="2400" dirty="0"/>
          </a:p>
          <a:p>
            <a:pPr marL="685800" lvl="1"/>
            <a:r>
              <a:rPr lang="zh-CN" altLang="en-US" sz="2000" dirty="0" smtClean="0"/>
              <a:t>减小电荷收集极面积（串扰接收）</a:t>
            </a:r>
            <a:endParaRPr lang="en-US" altLang="zh-CN" sz="2000" dirty="0" smtClean="0"/>
          </a:p>
          <a:p>
            <a:pPr marL="685800" lvl="1"/>
            <a:r>
              <a:rPr lang="en-US" altLang="zh-CN" sz="2000" dirty="0" smtClean="0"/>
              <a:t>SOI2</a:t>
            </a:r>
            <a:r>
              <a:rPr lang="zh-CN" altLang="en-US" sz="2000" dirty="0" smtClean="0"/>
              <a:t>完全屏蔽电荷收集极</a:t>
            </a:r>
            <a:endParaRPr lang="en-US" altLang="zh-CN" sz="2000" dirty="0" smtClean="0"/>
          </a:p>
          <a:p>
            <a:pPr marL="685800" lvl="1"/>
            <a:r>
              <a:rPr lang="zh-CN" altLang="en-US" sz="2000" dirty="0" smtClean="0"/>
              <a:t>电路版图优化，数字电路远离电荷收集极</a:t>
            </a:r>
            <a:endParaRPr lang="en-US" altLang="zh-CN" sz="2000" dirty="0" smtClean="0"/>
          </a:p>
          <a:p>
            <a:pPr marL="685800" lvl="1"/>
            <a:r>
              <a:rPr lang="zh-CN" altLang="en-US" sz="2000" dirty="0" smtClean="0"/>
              <a:t>增加</a:t>
            </a:r>
            <a:r>
              <a:rPr lang="en-US" altLang="zh-CN" sz="2000" dirty="0" smtClean="0"/>
              <a:t>SOI2 contacts</a:t>
            </a:r>
            <a:r>
              <a:rPr lang="zh-CN" altLang="en-US" sz="2000" dirty="0" smtClean="0"/>
              <a:t>数量，优化位置</a:t>
            </a:r>
            <a:endParaRPr lang="en-US" altLang="zh-CN" sz="2000" dirty="0" smtClean="0"/>
          </a:p>
          <a:p>
            <a:pPr marL="685800" lvl="1"/>
            <a:r>
              <a:rPr lang="zh-CN" altLang="en-US" sz="2000" dirty="0"/>
              <a:t>增加像素</a:t>
            </a:r>
            <a:r>
              <a:rPr lang="zh-CN" altLang="en-US" sz="2000" dirty="0" smtClean="0"/>
              <a:t>内滤波电容，改善屏蔽接地</a:t>
            </a:r>
            <a:endParaRPr lang="en-US" altLang="zh-CN" sz="2000" dirty="0" smtClean="0"/>
          </a:p>
          <a:p>
            <a:pPr marL="285750"/>
            <a:r>
              <a:rPr lang="en-US" altLang="zh-CN" sz="2400" dirty="0" smtClean="0"/>
              <a:t>64</a:t>
            </a:r>
            <a:r>
              <a:rPr lang="zh-CN" altLang="en-US" sz="2400" dirty="0" smtClean="0"/>
              <a:t>*</a:t>
            </a:r>
            <a:r>
              <a:rPr lang="en-US" altLang="zh-CN" sz="2400" dirty="0" smtClean="0"/>
              <a:t>64</a:t>
            </a:r>
            <a:r>
              <a:rPr lang="zh-CN" altLang="en-US" sz="2400" dirty="0" smtClean="0"/>
              <a:t>像素阵列</a:t>
            </a:r>
            <a:endParaRPr lang="en-US" altLang="zh-CN" sz="2400" dirty="0" smtClean="0"/>
          </a:p>
          <a:p>
            <a:pPr marL="685800" lvl="1"/>
            <a:r>
              <a:rPr lang="zh-CN" altLang="en-US" sz="2000" dirty="0"/>
              <a:t>测试</a:t>
            </a:r>
            <a:r>
              <a:rPr lang="zh-CN" altLang="en-US" sz="2000" dirty="0" smtClean="0"/>
              <a:t>像素</a:t>
            </a:r>
            <a:r>
              <a:rPr lang="en-US" altLang="zh-CN" sz="2000" dirty="0" smtClean="0"/>
              <a:t>Pixel(0,31)</a:t>
            </a:r>
            <a:r>
              <a:rPr lang="zh-CN" altLang="en-US" sz="2000" dirty="0" smtClean="0"/>
              <a:t>和</a:t>
            </a:r>
            <a:r>
              <a:rPr lang="en-US" altLang="zh-CN" sz="2000" dirty="0" smtClean="0"/>
              <a:t>Pixel(0,63)</a:t>
            </a:r>
          </a:p>
        </p:txBody>
      </p:sp>
      <p:sp>
        <p:nvSpPr>
          <p:cNvPr id="13" name="矩形 12"/>
          <p:cNvSpPr/>
          <p:nvPr/>
        </p:nvSpPr>
        <p:spPr>
          <a:xfrm>
            <a:off x="7092280" y="2305723"/>
            <a:ext cx="576064" cy="2160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TextBox 45"/>
          <p:cNvSpPr txBox="1"/>
          <p:nvPr/>
        </p:nvSpPr>
        <p:spPr>
          <a:xfrm>
            <a:off x="6660232" y="1153595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SOI2 contacts</a:t>
            </a: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>
            <a:off x="8100392" y="1338261"/>
            <a:ext cx="216024" cy="0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/>
          <p:nvPr/>
        </p:nvCxnSpPr>
        <p:spPr>
          <a:xfrm rot="10800000">
            <a:off x="6444208" y="1369619"/>
            <a:ext cx="216024" cy="0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/>
          <p:nvPr/>
        </p:nvCxnSpPr>
        <p:spPr>
          <a:xfrm>
            <a:off x="7380312" y="1441627"/>
            <a:ext cx="216024" cy="892443"/>
          </a:xfrm>
          <a:prstGeom prst="straightConnector1">
            <a:avLst/>
          </a:prstGeom>
          <a:ln w="222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52"/>
          <p:cNvSpPr/>
          <p:nvPr/>
        </p:nvSpPr>
        <p:spPr>
          <a:xfrm>
            <a:off x="5940152" y="4643844"/>
            <a:ext cx="2880320" cy="16155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5940152" y="4796244"/>
            <a:ext cx="2880320" cy="1356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5940152" y="4643844"/>
            <a:ext cx="2880320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6876256" y="5075892"/>
            <a:ext cx="972108" cy="14401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6228184" y="4535832"/>
            <a:ext cx="360040" cy="1080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TextBox 57"/>
          <p:cNvSpPr txBox="1"/>
          <p:nvPr/>
        </p:nvSpPr>
        <p:spPr>
          <a:xfrm>
            <a:off x="7848364" y="593998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</a:t>
            </a:r>
            <a:r>
              <a:rPr lang="en-US" altLang="zh-CN" dirty="0" smtClean="0"/>
              <a:t> Type</a:t>
            </a:r>
            <a:endParaRPr lang="zh-CN" altLang="en-US" dirty="0"/>
          </a:p>
        </p:txBody>
      </p:sp>
      <p:cxnSp>
        <p:nvCxnSpPr>
          <p:cNvPr id="59" name="直接连接符 58"/>
          <p:cNvCxnSpPr/>
          <p:nvPr/>
        </p:nvCxnSpPr>
        <p:spPr>
          <a:xfrm flipV="1">
            <a:off x="5940152" y="4158372"/>
            <a:ext cx="0" cy="30708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 flipV="1">
            <a:off x="8820472" y="4158372"/>
            <a:ext cx="0" cy="30708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箭头连接符 60"/>
          <p:cNvCxnSpPr/>
          <p:nvPr/>
        </p:nvCxnSpPr>
        <p:spPr>
          <a:xfrm>
            <a:off x="5940152" y="4293096"/>
            <a:ext cx="2880320" cy="0"/>
          </a:xfrm>
          <a:prstGeom prst="straightConnector1">
            <a:avLst/>
          </a:prstGeom>
          <a:ln w="222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020272" y="399577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50um</a:t>
            </a:r>
            <a:endParaRPr lang="zh-CN" altLang="en-US" dirty="0"/>
          </a:p>
        </p:txBody>
      </p:sp>
      <p:cxnSp>
        <p:nvCxnSpPr>
          <p:cNvPr id="63" name="直接连接符 62"/>
          <p:cNvCxnSpPr/>
          <p:nvPr/>
        </p:nvCxnSpPr>
        <p:spPr>
          <a:xfrm flipV="1">
            <a:off x="6876256" y="5282153"/>
            <a:ext cx="0" cy="30708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 flipV="1">
            <a:off x="7848364" y="5282153"/>
            <a:ext cx="0" cy="30708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箭头连接符 64"/>
          <p:cNvCxnSpPr/>
          <p:nvPr/>
        </p:nvCxnSpPr>
        <p:spPr>
          <a:xfrm>
            <a:off x="6876256" y="5416877"/>
            <a:ext cx="972108" cy="0"/>
          </a:xfrm>
          <a:prstGeom prst="straightConnector1">
            <a:avLst/>
          </a:prstGeom>
          <a:ln w="222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912260" y="5373216"/>
            <a:ext cx="97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</a:t>
            </a:r>
            <a:r>
              <a:rPr lang="en-US" altLang="zh-CN" dirty="0" smtClean="0"/>
              <a:t> 16um</a:t>
            </a:r>
            <a:endParaRPr lang="zh-CN" altLang="en-US" dirty="0"/>
          </a:p>
        </p:txBody>
      </p:sp>
      <p:sp>
        <p:nvSpPr>
          <p:cNvPr id="67" name="矩形 66"/>
          <p:cNvSpPr/>
          <p:nvPr/>
        </p:nvSpPr>
        <p:spPr>
          <a:xfrm>
            <a:off x="7164288" y="4535832"/>
            <a:ext cx="360040" cy="10801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矩形 67"/>
          <p:cNvSpPr/>
          <p:nvPr/>
        </p:nvSpPr>
        <p:spPr>
          <a:xfrm>
            <a:off x="6228184" y="6633356"/>
            <a:ext cx="360040" cy="1080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矩形 68"/>
          <p:cNvSpPr/>
          <p:nvPr/>
        </p:nvSpPr>
        <p:spPr>
          <a:xfrm>
            <a:off x="7164288" y="6633356"/>
            <a:ext cx="360040" cy="10801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矩形 69"/>
          <p:cNvSpPr/>
          <p:nvPr/>
        </p:nvSpPr>
        <p:spPr>
          <a:xfrm>
            <a:off x="8244408" y="6633356"/>
            <a:ext cx="360040" cy="10801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TextBox 70"/>
          <p:cNvSpPr txBox="1"/>
          <p:nvPr/>
        </p:nvSpPr>
        <p:spPr>
          <a:xfrm>
            <a:off x="6071884" y="6309320"/>
            <a:ext cx="948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Disc.</a:t>
            </a:r>
            <a:endParaRPr lang="zh-CN" alt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7007988" y="6309320"/>
            <a:ext cx="948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Shaper</a:t>
            </a:r>
            <a:endParaRPr lang="zh-CN" alt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8088108" y="6309320"/>
            <a:ext cx="948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Count.</a:t>
            </a:r>
            <a:endParaRPr lang="zh-CN" altLang="en-US" dirty="0"/>
          </a:p>
        </p:txBody>
      </p:sp>
      <p:sp>
        <p:nvSpPr>
          <p:cNvPr id="79" name="矩形 78"/>
          <p:cNvSpPr/>
          <p:nvPr/>
        </p:nvSpPr>
        <p:spPr>
          <a:xfrm>
            <a:off x="8244408" y="4532003"/>
            <a:ext cx="360040" cy="10801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矩形 91"/>
          <p:cNvSpPr/>
          <p:nvPr/>
        </p:nvSpPr>
        <p:spPr>
          <a:xfrm flipV="1">
            <a:off x="7956376" y="4643844"/>
            <a:ext cx="72008" cy="28803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矩形 92"/>
          <p:cNvSpPr/>
          <p:nvPr/>
        </p:nvSpPr>
        <p:spPr>
          <a:xfrm flipV="1">
            <a:off x="5580112" y="6453336"/>
            <a:ext cx="72008" cy="28803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5148064" y="5879013"/>
            <a:ext cx="948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SOI2</a:t>
            </a:r>
          </a:p>
          <a:p>
            <a:r>
              <a:rPr lang="en-US" altLang="zh-CN" dirty="0" smtClean="0"/>
              <a:t>Contact</a:t>
            </a:r>
            <a:endParaRPr lang="zh-CN" altLang="en-US" dirty="0"/>
          </a:p>
        </p:txBody>
      </p:sp>
      <p:grpSp>
        <p:nvGrpSpPr>
          <p:cNvPr id="206" name="组合 205"/>
          <p:cNvGrpSpPr/>
          <p:nvPr/>
        </p:nvGrpSpPr>
        <p:grpSpPr>
          <a:xfrm rot="2700000">
            <a:off x="6506498" y="4922449"/>
            <a:ext cx="414046" cy="144016"/>
            <a:chOff x="4553998" y="3501008"/>
            <a:chExt cx="414046" cy="144016"/>
          </a:xfrm>
        </p:grpSpPr>
        <p:cxnSp>
          <p:nvCxnSpPr>
            <p:cNvPr id="207" name="直接连接符 206"/>
            <p:cNvCxnSpPr/>
            <p:nvPr/>
          </p:nvCxnSpPr>
          <p:spPr>
            <a:xfrm>
              <a:off x="4792687" y="3501008"/>
              <a:ext cx="0" cy="14401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/>
            <p:nvPr/>
          </p:nvCxnSpPr>
          <p:spPr>
            <a:xfrm>
              <a:off x="4792687" y="3575596"/>
              <a:ext cx="175357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直接连接符 208"/>
            <p:cNvCxnSpPr/>
            <p:nvPr/>
          </p:nvCxnSpPr>
          <p:spPr>
            <a:xfrm>
              <a:off x="4553998" y="3573016"/>
              <a:ext cx="167351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接连接符 209"/>
            <p:cNvCxnSpPr/>
            <p:nvPr/>
          </p:nvCxnSpPr>
          <p:spPr>
            <a:xfrm>
              <a:off x="4721349" y="3501008"/>
              <a:ext cx="0" cy="14401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1" name="组合 210"/>
          <p:cNvGrpSpPr/>
          <p:nvPr/>
        </p:nvGrpSpPr>
        <p:grpSpPr>
          <a:xfrm rot="-2700000">
            <a:off x="7802642" y="4922449"/>
            <a:ext cx="414046" cy="144016"/>
            <a:chOff x="4553998" y="3501008"/>
            <a:chExt cx="414046" cy="144016"/>
          </a:xfrm>
        </p:grpSpPr>
        <p:cxnSp>
          <p:nvCxnSpPr>
            <p:cNvPr id="212" name="直接连接符 211"/>
            <p:cNvCxnSpPr/>
            <p:nvPr/>
          </p:nvCxnSpPr>
          <p:spPr>
            <a:xfrm>
              <a:off x="4792687" y="3501008"/>
              <a:ext cx="0" cy="14401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/>
            <p:nvPr/>
          </p:nvCxnSpPr>
          <p:spPr>
            <a:xfrm>
              <a:off x="4792687" y="3575596"/>
              <a:ext cx="175357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/>
            <p:nvPr/>
          </p:nvCxnSpPr>
          <p:spPr>
            <a:xfrm>
              <a:off x="4553998" y="3573016"/>
              <a:ext cx="167351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接连接符 214"/>
            <p:cNvCxnSpPr/>
            <p:nvPr/>
          </p:nvCxnSpPr>
          <p:spPr>
            <a:xfrm>
              <a:off x="4721349" y="3501008"/>
              <a:ext cx="0" cy="14401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6" name="TextBox 215"/>
          <p:cNvSpPr txBox="1"/>
          <p:nvPr/>
        </p:nvSpPr>
        <p:spPr>
          <a:xfrm>
            <a:off x="5148064" y="3779748"/>
            <a:ext cx="3878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测试像素版图</a:t>
            </a:r>
            <a:r>
              <a:rPr lang="en-US" altLang="zh-CN" b="1" dirty="0" smtClean="0"/>
              <a:t>(</a:t>
            </a:r>
            <a:r>
              <a:rPr lang="zh-CN" altLang="en-US" b="1" dirty="0" smtClean="0"/>
              <a:t>上</a:t>
            </a:r>
            <a:r>
              <a:rPr lang="en-US" altLang="zh-CN" b="1" dirty="0" smtClean="0"/>
              <a:t>)</a:t>
            </a:r>
            <a:r>
              <a:rPr lang="zh-CN" altLang="en-US" b="1" dirty="0" smtClean="0"/>
              <a:t>与剖面示意图（下）</a:t>
            </a:r>
            <a:endParaRPr lang="zh-CN" altLang="en-US" b="1" dirty="0"/>
          </a:p>
        </p:txBody>
      </p:sp>
      <p:grpSp>
        <p:nvGrpSpPr>
          <p:cNvPr id="266" name="组合 265"/>
          <p:cNvGrpSpPr/>
          <p:nvPr/>
        </p:nvGrpSpPr>
        <p:grpSpPr>
          <a:xfrm>
            <a:off x="107504" y="4040334"/>
            <a:ext cx="3633747" cy="756818"/>
            <a:chOff x="6142723" y="1379770"/>
            <a:chExt cx="6494173" cy="1932022"/>
          </a:xfrm>
        </p:grpSpPr>
        <p:sp>
          <p:nvSpPr>
            <p:cNvPr id="267" name="等腰三角形 266"/>
            <p:cNvSpPr/>
            <p:nvPr/>
          </p:nvSpPr>
          <p:spPr>
            <a:xfrm rot="5400000">
              <a:off x="6804248" y="2099891"/>
              <a:ext cx="648072" cy="612358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68" name="直接连接符 267"/>
            <p:cNvCxnSpPr/>
            <p:nvPr/>
          </p:nvCxnSpPr>
          <p:spPr>
            <a:xfrm>
              <a:off x="6822105" y="1635862"/>
              <a:ext cx="0" cy="36004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直接连接符 268"/>
            <p:cNvCxnSpPr/>
            <p:nvPr/>
          </p:nvCxnSpPr>
          <p:spPr>
            <a:xfrm>
              <a:off x="6948264" y="1635862"/>
              <a:ext cx="0" cy="36004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直接连接符 269"/>
            <p:cNvCxnSpPr/>
            <p:nvPr/>
          </p:nvCxnSpPr>
          <p:spPr>
            <a:xfrm flipH="1">
              <a:off x="6300192" y="1815882"/>
              <a:ext cx="52191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直接连接符 270"/>
            <p:cNvCxnSpPr/>
            <p:nvPr/>
          </p:nvCxnSpPr>
          <p:spPr>
            <a:xfrm>
              <a:off x="6300192" y="1815882"/>
              <a:ext cx="0" cy="59018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直接连接符 271"/>
            <p:cNvCxnSpPr>
              <a:stCxn id="267" idx="3"/>
            </p:cNvCxnSpPr>
            <p:nvPr/>
          </p:nvCxnSpPr>
          <p:spPr>
            <a:xfrm flipH="1">
              <a:off x="6300192" y="2406070"/>
              <a:ext cx="52191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直接连接符 272"/>
            <p:cNvCxnSpPr/>
            <p:nvPr/>
          </p:nvCxnSpPr>
          <p:spPr>
            <a:xfrm>
              <a:off x="6948264" y="1815882"/>
              <a:ext cx="629874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直接连接符 273"/>
            <p:cNvCxnSpPr/>
            <p:nvPr/>
          </p:nvCxnSpPr>
          <p:spPr>
            <a:xfrm>
              <a:off x="7578138" y="1815882"/>
              <a:ext cx="0" cy="59018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直接连接符 274"/>
            <p:cNvCxnSpPr>
              <a:stCxn id="267" idx="0"/>
            </p:cNvCxnSpPr>
            <p:nvPr/>
          </p:nvCxnSpPr>
          <p:spPr>
            <a:xfrm>
              <a:off x="7434463" y="2406070"/>
              <a:ext cx="377897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直接连接符 275"/>
            <p:cNvCxnSpPr/>
            <p:nvPr/>
          </p:nvCxnSpPr>
          <p:spPr>
            <a:xfrm>
              <a:off x="7956376" y="2211926"/>
              <a:ext cx="0" cy="36004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直接连接符 276"/>
            <p:cNvCxnSpPr/>
            <p:nvPr/>
          </p:nvCxnSpPr>
          <p:spPr>
            <a:xfrm>
              <a:off x="7812360" y="2211926"/>
              <a:ext cx="0" cy="36004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8" name="组合 277"/>
            <p:cNvGrpSpPr/>
            <p:nvPr/>
          </p:nvGrpSpPr>
          <p:grpSpPr>
            <a:xfrm>
              <a:off x="8208404" y="1635862"/>
              <a:ext cx="1656184" cy="1094244"/>
              <a:chOff x="4716016" y="1340768"/>
              <a:chExt cx="1656184" cy="1094244"/>
            </a:xfrm>
          </p:grpSpPr>
          <p:sp>
            <p:nvSpPr>
              <p:cNvPr id="304" name="等腰三角形 303"/>
              <p:cNvSpPr/>
              <p:nvPr/>
            </p:nvSpPr>
            <p:spPr>
              <a:xfrm rot="5400000">
                <a:off x="5220072" y="1804797"/>
                <a:ext cx="648072" cy="612358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05" name="直接连接符 304"/>
              <p:cNvCxnSpPr/>
              <p:nvPr/>
            </p:nvCxnSpPr>
            <p:spPr>
              <a:xfrm>
                <a:off x="5237929" y="1340768"/>
                <a:ext cx="0" cy="36004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直接连接符 305"/>
              <p:cNvCxnSpPr/>
              <p:nvPr/>
            </p:nvCxnSpPr>
            <p:spPr>
              <a:xfrm>
                <a:off x="5364088" y="1340768"/>
                <a:ext cx="0" cy="36004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直接连接符 306"/>
              <p:cNvCxnSpPr/>
              <p:nvPr/>
            </p:nvCxnSpPr>
            <p:spPr>
              <a:xfrm flipH="1">
                <a:off x="4716016" y="1520788"/>
                <a:ext cx="521913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直接连接符 307"/>
              <p:cNvCxnSpPr/>
              <p:nvPr/>
            </p:nvCxnSpPr>
            <p:spPr>
              <a:xfrm>
                <a:off x="4716016" y="1520788"/>
                <a:ext cx="0" cy="590188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直接连接符 308"/>
              <p:cNvCxnSpPr>
                <a:stCxn id="304" idx="3"/>
              </p:cNvCxnSpPr>
              <p:nvPr/>
            </p:nvCxnSpPr>
            <p:spPr>
              <a:xfrm flipH="1">
                <a:off x="4716016" y="2110976"/>
                <a:ext cx="521913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直接连接符 309"/>
              <p:cNvCxnSpPr/>
              <p:nvPr/>
            </p:nvCxnSpPr>
            <p:spPr>
              <a:xfrm>
                <a:off x="5364088" y="1520788"/>
                <a:ext cx="629874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直接连接符 310"/>
              <p:cNvCxnSpPr/>
              <p:nvPr/>
            </p:nvCxnSpPr>
            <p:spPr>
              <a:xfrm>
                <a:off x="5993962" y="1520788"/>
                <a:ext cx="0" cy="590188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直接连接符 311"/>
              <p:cNvCxnSpPr>
                <a:stCxn id="304" idx="0"/>
              </p:cNvCxnSpPr>
              <p:nvPr/>
            </p:nvCxnSpPr>
            <p:spPr>
              <a:xfrm>
                <a:off x="5850287" y="2110976"/>
                <a:ext cx="377897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直接连接符 312"/>
              <p:cNvCxnSpPr/>
              <p:nvPr/>
            </p:nvCxnSpPr>
            <p:spPr>
              <a:xfrm>
                <a:off x="6372200" y="1916832"/>
                <a:ext cx="0" cy="36004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直接连接符 313"/>
              <p:cNvCxnSpPr/>
              <p:nvPr/>
            </p:nvCxnSpPr>
            <p:spPr>
              <a:xfrm>
                <a:off x="6228184" y="1916832"/>
                <a:ext cx="0" cy="36004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9" name="直接连接符 278"/>
            <p:cNvCxnSpPr/>
            <p:nvPr/>
          </p:nvCxnSpPr>
          <p:spPr>
            <a:xfrm flipH="1">
              <a:off x="7956376" y="2406070"/>
              <a:ext cx="252028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0" name="等腰三角形 279"/>
            <p:cNvSpPr/>
            <p:nvPr/>
          </p:nvSpPr>
          <p:spPr>
            <a:xfrm rot="5400000">
              <a:off x="10368644" y="2016570"/>
              <a:ext cx="648072" cy="612358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81" name="直接连接符 280"/>
            <p:cNvCxnSpPr/>
            <p:nvPr/>
          </p:nvCxnSpPr>
          <p:spPr>
            <a:xfrm flipH="1">
              <a:off x="9864588" y="2406070"/>
              <a:ext cx="52191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2" name="组合 281"/>
            <p:cNvGrpSpPr/>
            <p:nvPr/>
          </p:nvGrpSpPr>
          <p:grpSpPr>
            <a:xfrm>
              <a:off x="10464252" y="2203389"/>
              <a:ext cx="144016" cy="288032"/>
              <a:chOff x="9936596" y="2749975"/>
              <a:chExt cx="144016" cy="288032"/>
            </a:xfrm>
          </p:grpSpPr>
          <p:cxnSp>
            <p:nvCxnSpPr>
              <p:cNvPr id="301" name="直接连接符 300"/>
              <p:cNvCxnSpPr/>
              <p:nvPr/>
            </p:nvCxnSpPr>
            <p:spPr>
              <a:xfrm>
                <a:off x="9936596" y="3038007"/>
                <a:ext cx="7200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直接连接符 301"/>
              <p:cNvCxnSpPr/>
              <p:nvPr/>
            </p:nvCxnSpPr>
            <p:spPr>
              <a:xfrm flipV="1">
                <a:off x="10008604" y="2749975"/>
                <a:ext cx="0" cy="288032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直接连接符 302"/>
              <p:cNvCxnSpPr/>
              <p:nvPr/>
            </p:nvCxnSpPr>
            <p:spPr>
              <a:xfrm>
                <a:off x="10008604" y="2749975"/>
                <a:ext cx="7200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3" name="矩形 282"/>
            <p:cNvSpPr/>
            <p:nvPr/>
          </p:nvSpPr>
          <p:spPr>
            <a:xfrm>
              <a:off x="11340752" y="1484784"/>
              <a:ext cx="936104" cy="1162001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84" name="直接连接符 283"/>
            <p:cNvCxnSpPr/>
            <p:nvPr/>
          </p:nvCxnSpPr>
          <p:spPr>
            <a:xfrm>
              <a:off x="11340752" y="2200613"/>
              <a:ext cx="153120" cy="14124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直接连接符 284"/>
            <p:cNvCxnSpPr/>
            <p:nvPr/>
          </p:nvCxnSpPr>
          <p:spPr>
            <a:xfrm flipH="1">
              <a:off x="11340752" y="2344629"/>
              <a:ext cx="153120" cy="15536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直接连接符 285"/>
            <p:cNvCxnSpPr>
              <a:stCxn id="280" idx="0"/>
            </p:cNvCxnSpPr>
            <p:nvPr/>
          </p:nvCxnSpPr>
          <p:spPr>
            <a:xfrm>
              <a:off x="10998859" y="2322749"/>
              <a:ext cx="346414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直接连接符 286"/>
            <p:cNvCxnSpPr/>
            <p:nvPr/>
          </p:nvCxnSpPr>
          <p:spPr>
            <a:xfrm>
              <a:off x="12290482" y="1696557"/>
              <a:ext cx="346414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直接连接符 287"/>
            <p:cNvCxnSpPr/>
            <p:nvPr/>
          </p:nvCxnSpPr>
          <p:spPr>
            <a:xfrm flipV="1">
              <a:off x="12382576" y="1604321"/>
              <a:ext cx="114825" cy="21602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9" name="等腰三角形 288"/>
            <p:cNvSpPr/>
            <p:nvPr/>
          </p:nvSpPr>
          <p:spPr>
            <a:xfrm>
              <a:off x="6142723" y="2640984"/>
              <a:ext cx="314937" cy="291022"/>
            </a:xfrm>
            <a:prstGeom prst="triangl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90" name="直接连接符 289"/>
            <p:cNvCxnSpPr/>
            <p:nvPr/>
          </p:nvCxnSpPr>
          <p:spPr>
            <a:xfrm>
              <a:off x="6142723" y="2640984"/>
              <a:ext cx="314937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直接连接符 290"/>
            <p:cNvCxnSpPr>
              <a:endCxn id="289" idx="0"/>
            </p:cNvCxnSpPr>
            <p:nvPr/>
          </p:nvCxnSpPr>
          <p:spPr>
            <a:xfrm>
              <a:off x="6300191" y="2391946"/>
              <a:ext cx="1" cy="24903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直接连接符 291"/>
            <p:cNvCxnSpPr>
              <a:stCxn id="289" idx="3"/>
            </p:cNvCxnSpPr>
            <p:nvPr/>
          </p:nvCxnSpPr>
          <p:spPr>
            <a:xfrm>
              <a:off x="6300192" y="2932006"/>
              <a:ext cx="0" cy="37978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直接连接符 292"/>
            <p:cNvCxnSpPr/>
            <p:nvPr/>
          </p:nvCxnSpPr>
          <p:spPr>
            <a:xfrm>
              <a:off x="10820339" y="1379770"/>
              <a:ext cx="0" cy="21602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直接连接符 293"/>
            <p:cNvCxnSpPr/>
            <p:nvPr/>
          </p:nvCxnSpPr>
          <p:spPr>
            <a:xfrm flipH="1">
              <a:off x="10514160" y="1379770"/>
              <a:ext cx="306179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直接连接符 294"/>
            <p:cNvCxnSpPr/>
            <p:nvPr/>
          </p:nvCxnSpPr>
          <p:spPr>
            <a:xfrm flipH="1">
              <a:off x="10514160" y="1595794"/>
              <a:ext cx="306179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直接连接符 295"/>
            <p:cNvCxnSpPr/>
            <p:nvPr/>
          </p:nvCxnSpPr>
          <p:spPr>
            <a:xfrm flipH="1">
              <a:off x="10393744" y="1379770"/>
              <a:ext cx="120416" cy="10801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直接连接符 296"/>
            <p:cNvCxnSpPr/>
            <p:nvPr/>
          </p:nvCxnSpPr>
          <p:spPr>
            <a:xfrm flipH="1" flipV="1">
              <a:off x="10393744" y="1487782"/>
              <a:ext cx="120416" cy="10801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直接连接符 297"/>
            <p:cNvCxnSpPr/>
            <p:nvPr/>
          </p:nvCxnSpPr>
          <p:spPr>
            <a:xfrm flipH="1">
              <a:off x="10125544" y="2200613"/>
              <a:ext cx="260957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直接连接符 298"/>
            <p:cNvCxnSpPr/>
            <p:nvPr/>
          </p:nvCxnSpPr>
          <p:spPr>
            <a:xfrm flipV="1">
              <a:off x="10125544" y="1484784"/>
              <a:ext cx="0" cy="71860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直接连接符 299"/>
            <p:cNvCxnSpPr/>
            <p:nvPr/>
          </p:nvCxnSpPr>
          <p:spPr>
            <a:xfrm>
              <a:off x="10125544" y="1484784"/>
              <a:ext cx="260957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5" name="组合 314"/>
          <p:cNvGrpSpPr/>
          <p:nvPr/>
        </p:nvGrpSpPr>
        <p:grpSpPr>
          <a:xfrm>
            <a:off x="107504" y="5480494"/>
            <a:ext cx="3633747" cy="756818"/>
            <a:chOff x="6142723" y="1379770"/>
            <a:chExt cx="6494173" cy="1932022"/>
          </a:xfrm>
        </p:grpSpPr>
        <p:sp>
          <p:nvSpPr>
            <p:cNvPr id="316" name="等腰三角形 315"/>
            <p:cNvSpPr/>
            <p:nvPr/>
          </p:nvSpPr>
          <p:spPr>
            <a:xfrm rot="5400000">
              <a:off x="6804248" y="2099891"/>
              <a:ext cx="648072" cy="612358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17" name="直接连接符 316"/>
            <p:cNvCxnSpPr/>
            <p:nvPr/>
          </p:nvCxnSpPr>
          <p:spPr>
            <a:xfrm>
              <a:off x="6822105" y="1635862"/>
              <a:ext cx="0" cy="36004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直接连接符 317"/>
            <p:cNvCxnSpPr/>
            <p:nvPr/>
          </p:nvCxnSpPr>
          <p:spPr>
            <a:xfrm>
              <a:off x="6948264" y="1635862"/>
              <a:ext cx="0" cy="36004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直接连接符 318"/>
            <p:cNvCxnSpPr/>
            <p:nvPr/>
          </p:nvCxnSpPr>
          <p:spPr>
            <a:xfrm flipH="1">
              <a:off x="6300192" y="1815882"/>
              <a:ext cx="52191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直接连接符 319"/>
            <p:cNvCxnSpPr/>
            <p:nvPr/>
          </p:nvCxnSpPr>
          <p:spPr>
            <a:xfrm>
              <a:off x="6300192" y="1815882"/>
              <a:ext cx="0" cy="59018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直接连接符 320"/>
            <p:cNvCxnSpPr>
              <a:stCxn id="316" idx="3"/>
            </p:cNvCxnSpPr>
            <p:nvPr/>
          </p:nvCxnSpPr>
          <p:spPr>
            <a:xfrm flipH="1">
              <a:off x="6300192" y="2406070"/>
              <a:ext cx="52191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直接连接符 321"/>
            <p:cNvCxnSpPr/>
            <p:nvPr/>
          </p:nvCxnSpPr>
          <p:spPr>
            <a:xfrm>
              <a:off x="6948264" y="1815882"/>
              <a:ext cx="629874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直接连接符 322"/>
            <p:cNvCxnSpPr/>
            <p:nvPr/>
          </p:nvCxnSpPr>
          <p:spPr>
            <a:xfrm>
              <a:off x="7578138" y="1815882"/>
              <a:ext cx="0" cy="59018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直接连接符 323"/>
            <p:cNvCxnSpPr>
              <a:stCxn id="316" idx="0"/>
            </p:cNvCxnSpPr>
            <p:nvPr/>
          </p:nvCxnSpPr>
          <p:spPr>
            <a:xfrm>
              <a:off x="7434463" y="2406070"/>
              <a:ext cx="377897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直接连接符 324"/>
            <p:cNvCxnSpPr/>
            <p:nvPr/>
          </p:nvCxnSpPr>
          <p:spPr>
            <a:xfrm>
              <a:off x="7956376" y="2211926"/>
              <a:ext cx="0" cy="36004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直接连接符 325"/>
            <p:cNvCxnSpPr/>
            <p:nvPr/>
          </p:nvCxnSpPr>
          <p:spPr>
            <a:xfrm>
              <a:off x="7812360" y="2211926"/>
              <a:ext cx="0" cy="36004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7" name="组合 326"/>
            <p:cNvGrpSpPr/>
            <p:nvPr/>
          </p:nvGrpSpPr>
          <p:grpSpPr>
            <a:xfrm>
              <a:off x="8208404" y="1635862"/>
              <a:ext cx="1656184" cy="1094244"/>
              <a:chOff x="4716016" y="1340768"/>
              <a:chExt cx="1656184" cy="1094244"/>
            </a:xfrm>
          </p:grpSpPr>
          <p:sp>
            <p:nvSpPr>
              <p:cNvPr id="353" name="等腰三角形 352"/>
              <p:cNvSpPr/>
              <p:nvPr/>
            </p:nvSpPr>
            <p:spPr>
              <a:xfrm rot="5400000">
                <a:off x="5220072" y="1804797"/>
                <a:ext cx="648072" cy="612358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54" name="直接连接符 353"/>
              <p:cNvCxnSpPr/>
              <p:nvPr/>
            </p:nvCxnSpPr>
            <p:spPr>
              <a:xfrm>
                <a:off x="5237929" y="1340768"/>
                <a:ext cx="0" cy="36004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直接连接符 354"/>
              <p:cNvCxnSpPr/>
              <p:nvPr/>
            </p:nvCxnSpPr>
            <p:spPr>
              <a:xfrm>
                <a:off x="5364088" y="1340768"/>
                <a:ext cx="0" cy="36004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直接连接符 355"/>
              <p:cNvCxnSpPr/>
              <p:nvPr/>
            </p:nvCxnSpPr>
            <p:spPr>
              <a:xfrm flipH="1">
                <a:off x="4716016" y="1520788"/>
                <a:ext cx="521913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直接连接符 356"/>
              <p:cNvCxnSpPr/>
              <p:nvPr/>
            </p:nvCxnSpPr>
            <p:spPr>
              <a:xfrm>
                <a:off x="4716016" y="1520788"/>
                <a:ext cx="0" cy="590188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直接连接符 357"/>
              <p:cNvCxnSpPr>
                <a:stCxn id="353" idx="3"/>
              </p:cNvCxnSpPr>
              <p:nvPr/>
            </p:nvCxnSpPr>
            <p:spPr>
              <a:xfrm flipH="1">
                <a:off x="4716016" y="2110976"/>
                <a:ext cx="521913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直接连接符 358"/>
              <p:cNvCxnSpPr/>
              <p:nvPr/>
            </p:nvCxnSpPr>
            <p:spPr>
              <a:xfrm>
                <a:off x="5364088" y="1520788"/>
                <a:ext cx="629874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直接连接符 359"/>
              <p:cNvCxnSpPr/>
              <p:nvPr/>
            </p:nvCxnSpPr>
            <p:spPr>
              <a:xfrm>
                <a:off x="5993962" y="1520788"/>
                <a:ext cx="0" cy="590188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直接连接符 360"/>
              <p:cNvCxnSpPr>
                <a:stCxn id="353" idx="0"/>
              </p:cNvCxnSpPr>
              <p:nvPr/>
            </p:nvCxnSpPr>
            <p:spPr>
              <a:xfrm>
                <a:off x="5850287" y="2110976"/>
                <a:ext cx="377897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直接连接符 361"/>
              <p:cNvCxnSpPr/>
              <p:nvPr/>
            </p:nvCxnSpPr>
            <p:spPr>
              <a:xfrm>
                <a:off x="6372200" y="1916832"/>
                <a:ext cx="0" cy="36004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直接连接符 362"/>
              <p:cNvCxnSpPr/>
              <p:nvPr/>
            </p:nvCxnSpPr>
            <p:spPr>
              <a:xfrm>
                <a:off x="6228184" y="1916832"/>
                <a:ext cx="0" cy="36004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8" name="直接连接符 327"/>
            <p:cNvCxnSpPr/>
            <p:nvPr/>
          </p:nvCxnSpPr>
          <p:spPr>
            <a:xfrm flipH="1">
              <a:off x="7956376" y="2406070"/>
              <a:ext cx="252028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9" name="等腰三角形 328"/>
            <p:cNvSpPr/>
            <p:nvPr/>
          </p:nvSpPr>
          <p:spPr>
            <a:xfrm rot="5400000">
              <a:off x="10368644" y="2016570"/>
              <a:ext cx="648072" cy="612358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30" name="直接连接符 329"/>
            <p:cNvCxnSpPr/>
            <p:nvPr/>
          </p:nvCxnSpPr>
          <p:spPr>
            <a:xfrm flipH="1">
              <a:off x="9864588" y="2406070"/>
              <a:ext cx="52191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1" name="组合 330"/>
            <p:cNvGrpSpPr/>
            <p:nvPr/>
          </p:nvGrpSpPr>
          <p:grpSpPr>
            <a:xfrm>
              <a:off x="10464252" y="2203389"/>
              <a:ext cx="144016" cy="288032"/>
              <a:chOff x="9936596" y="2749975"/>
              <a:chExt cx="144016" cy="288032"/>
            </a:xfrm>
          </p:grpSpPr>
          <p:cxnSp>
            <p:nvCxnSpPr>
              <p:cNvPr id="350" name="直接连接符 349"/>
              <p:cNvCxnSpPr/>
              <p:nvPr/>
            </p:nvCxnSpPr>
            <p:spPr>
              <a:xfrm>
                <a:off x="9936596" y="3038007"/>
                <a:ext cx="7200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直接连接符 350"/>
              <p:cNvCxnSpPr/>
              <p:nvPr/>
            </p:nvCxnSpPr>
            <p:spPr>
              <a:xfrm flipV="1">
                <a:off x="10008604" y="2749975"/>
                <a:ext cx="0" cy="288032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直接连接符 351"/>
              <p:cNvCxnSpPr/>
              <p:nvPr/>
            </p:nvCxnSpPr>
            <p:spPr>
              <a:xfrm>
                <a:off x="10008604" y="2749975"/>
                <a:ext cx="7200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2" name="矩形 331"/>
            <p:cNvSpPr/>
            <p:nvPr/>
          </p:nvSpPr>
          <p:spPr>
            <a:xfrm>
              <a:off x="11340752" y="1484784"/>
              <a:ext cx="936104" cy="1162001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33" name="直接连接符 332"/>
            <p:cNvCxnSpPr/>
            <p:nvPr/>
          </p:nvCxnSpPr>
          <p:spPr>
            <a:xfrm>
              <a:off x="11340752" y="2200613"/>
              <a:ext cx="153120" cy="14124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直接连接符 333"/>
            <p:cNvCxnSpPr/>
            <p:nvPr/>
          </p:nvCxnSpPr>
          <p:spPr>
            <a:xfrm flipH="1">
              <a:off x="11340752" y="2344629"/>
              <a:ext cx="153120" cy="15536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直接连接符 334"/>
            <p:cNvCxnSpPr>
              <a:stCxn id="329" idx="0"/>
            </p:cNvCxnSpPr>
            <p:nvPr/>
          </p:nvCxnSpPr>
          <p:spPr>
            <a:xfrm>
              <a:off x="10998859" y="2322749"/>
              <a:ext cx="346414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直接连接符 335"/>
            <p:cNvCxnSpPr/>
            <p:nvPr/>
          </p:nvCxnSpPr>
          <p:spPr>
            <a:xfrm>
              <a:off x="12290482" y="1696557"/>
              <a:ext cx="346414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直接连接符 336"/>
            <p:cNvCxnSpPr/>
            <p:nvPr/>
          </p:nvCxnSpPr>
          <p:spPr>
            <a:xfrm flipV="1">
              <a:off x="12382576" y="1604321"/>
              <a:ext cx="114825" cy="21602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8" name="等腰三角形 337"/>
            <p:cNvSpPr/>
            <p:nvPr/>
          </p:nvSpPr>
          <p:spPr>
            <a:xfrm>
              <a:off x="6142723" y="2640984"/>
              <a:ext cx="314937" cy="291022"/>
            </a:xfrm>
            <a:prstGeom prst="triangl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39" name="直接连接符 338"/>
            <p:cNvCxnSpPr/>
            <p:nvPr/>
          </p:nvCxnSpPr>
          <p:spPr>
            <a:xfrm>
              <a:off x="6142723" y="2640984"/>
              <a:ext cx="314937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直接连接符 339"/>
            <p:cNvCxnSpPr>
              <a:endCxn id="338" idx="0"/>
            </p:cNvCxnSpPr>
            <p:nvPr/>
          </p:nvCxnSpPr>
          <p:spPr>
            <a:xfrm>
              <a:off x="6300191" y="2391946"/>
              <a:ext cx="1" cy="24903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直接连接符 340"/>
            <p:cNvCxnSpPr>
              <a:stCxn id="338" idx="3"/>
            </p:cNvCxnSpPr>
            <p:nvPr/>
          </p:nvCxnSpPr>
          <p:spPr>
            <a:xfrm>
              <a:off x="6300192" y="2932006"/>
              <a:ext cx="0" cy="37978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直接连接符 341"/>
            <p:cNvCxnSpPr/>
            <p:nvPr/>
          </p:nvCxnSpPr>
          <p:spPr>
            <a:xfrm>
              <a:off x="10820339" y="1379770"/>
              <a:ext cx="0" cy="21602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直接连接符 342"/>
            <p:cNvCxnSpPr/>
            <p:nvPr/>
          </p:nvCxnSpPr>
          <p:spPr>
            <a:xfrm flipH="1">
              <a:off x="10514160" y="1379770"/>
              <a:ext cx="306179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直接连接符 343"/>
            <p:cNvCxnSpPr/>
            <p:nvPr/>
          </p:nvCxnSpPr>
          <p:spPr>
            <a:xfrm flipH="1">
              <a:off x="10514160" y="1595794"/>
              <a:ext cx="306179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直接连接符 344"/>
            <p:cNvCxnSpPr/>
            <p:nvPr/>
          </p:nvCxnSpPr>
          <p:spPr>
            <a:xfrm flipH="1">
              <a:off x="10393744" y="1379770"/>
              <a:ext cx="120416" cy="10801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直接连接符 345"/>
            <p:cNvCxnSpPr/>
            <p:nvPr/>
          </p:nvCxnSpPr>
          <p:spPr>
            <a:xfrm flipH="1" flipV="1">
              <a:off x="10393744" y="1487782"/>
              <a:ext cx="120416" cy="10801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直接连接符 346"/>
            <p:cNvCxnSpPr/>
            <p:nvPr/>
          </p:nvCxnSpPr>
          <p:spPr>
            <a:xfrm flipH="1">
              <a:off x="10125544" y="2200613"/>
              <a:ext cx="260957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直接连接符 347"/>
            <p:cNvCxnSpPr/>
            <p:nvPr/>
          </p:nvCxnSpPr>
          <p:spPr>
            <a:xfrm flipV="1">
              <a:off x="10125544" y="1484784"/>
              <a:ext cx="0" cy="71860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直接连接符 348"/>
            <p:cNvCxnSpPr/>
            <p:nvPr/>
          </p:nvCxnSpPr>
          <p:spPr>
            <a:xfrm>
              <a:off x="10125544" y="1484784"/>
              <a:ext cx="260957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4" name="直接连接符 363"/>
          <p:cNvCxnSpPr/>
          <p:nvPr/>
        </p:nvCxnSpPr>
        <p:spPr>
          <a:xfrm flipH="1">
            <a:off x="2827442" y="5786680"/>
            <a:ext cx="144016" cy="1626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直接连接符 364"/>
          <p:cNvCxnSpPr/>
          <p:nvPr/>
        </p:nvCxnSpPr>
        <p:spPr>
          <a:xfrm>
            <a:off x="2827441" y="5784770"/>
            <a:ext cx="160383" cy="1626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6" name="TextBox 365"/>
          <p:cNvSpPr txBox="1"/>
          <p:nvPr/>
        </p:nvSpPr>
        <p:spPr>
          <a:xfrm>
            <a:off x="879571" y="4715852"/>
            <a:ext cx="2222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测试</a:t>
            </a:r>
            <a:r>
              <a:rPr lang="zh-CN" altLang="en-US" b="1" dirty="0" smtClean="0"/>
              <a:t>像素</a:t>
            </a:r>
            <a:r>
              <a:rPr lang="en-US" altLang="zh-CN" b="1" dirty="0" smtClean="0"/>
              <a:t>Pixel(0,31)</a:t>
            </a:r>
            <a:endParaRPr lang="zh-CN" altLang="en-US" b="1" dirty="0"/>
          </a:p>
        </p:txBody>
      </p:sp>
      <p:sp>
        <p:nvSpPr>
          <p:cNvPr id="367" name="TextBox 366"/>
          <p:cNvSpPr txBox="1"/>
          <p:nvPr/>
        </p:nvSpPr>
        <p:spPr>
          <a:xfrm>
            <a:off x="909727" y="6156012"/>
            <a:ext cx="2222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测试</a:t>
            </a:r>
            <a:r>
              <a:rPr lang="zh-CN" altLang="en-US" b="1" dirty="0" smtClean="0"/>
              <a:t>像素</a:t>
            </a:r>
            <a:r>
              <a:rPr lang="en-US" altLang="zh-CN" b="1" dirty="0" smtClean="0"/>
              <a:t>Pixel(0,63)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404416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内容占位符 2"/>
          <p:cNvSpPr txBox="1">
            <a:spLocks/>
          </p:cNvSpPr>
          <p:nvPr/>
        </p:nvSpPr>
        <p:spPr>
          <a:xfrm>
            <a:off x="179512" y="188640"/>
            <a:ext cx="8219256" cy="5793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 smtClean="0"/>
              <a:t>前</a:t>
            </a:r>
            <a:r>
              <a:rPr lang="zh-CN" altLang="en-US" sz="2400" dirty="0"/>
              <a:t>放输入端加</a:t>
            </a:r>
            <a:r>
              <a:rPr lang="zh-CN" altLang="en-US" sz="2400" dirty="0" smtClean="0"/>
              <a:t>测试信号（</a:t>
            </a:r>
            <a:r>
              <a:rPr lang="en-US" altLang="zh-CN" sz="2400" dirty="0" smtClean="0"/>
              <a:t>1920e</a:t>
            </a:r>
            <a:r>
              <a:rPr lang="en-US" altLang="zh-CN" sz="2400" baseline="30000" dirty="0" smtClean="0"/>
              <a:t>-</a:t>
            </a:r>
            <a:r>
              <a:rPr lang="zh-CN" altLang="en-US" sz="2400" dirty="0" smtClean="0"/>
              <a:t>）</a:t>
            </a:r>
            <a:endParaRPr lang="en-US" altLang="zh-CN" sz="2400" dirty="0" smtClean="0"/>
          </a:p>
          <a:p>
            <a:pPr lvl="1"/>
            <a:r>
              <a:rPr lang="zh-CN" altLang="en-US" sz="2000" b="1" dirty="0" smtClean="0">
                <a:solidFill>
                  <a:srgbClr val="FF0000"/>
                </a:solidFill>
              </a:rPr>
              <a:t>无串扰</a:t>
            </a:r>
            <a:endParaRPr lang="en-US" altLang="zh-CN" sz="2000" b="1" dirty="0" smtClean="0">
              <a:solidFill>
                <a:srgbClr val="FF0000"/>
              </a:solidFill>
            </a:endParaRPr>
          </a:p>
          <a:p>
            <a:pPr lvl="1"/>
            <a:endParaRPr lang="en-US" altLang="zh-CN" sz="2000" b="1" dirty="0" smtClean="0"/>
          </a:p>
          <a:p>
            <a:pPr lvl="1"/>
            <a:endParaRPr lang="en-US" altLang="zh-CN" sz="2000" dirty="0"/>
          </a:p>
          <a:p>
            <a:pPr lvl="1"/>
            <a:endParaRPr lang="en-US" altLang="zh-CN" sz="2000" dirty="0" smtClean="0"/>
          </a:p>
          <a:p>
            <a:pPr lvl="1"/>
            <a:endParaRPr lang="en-US" altLang="zh-CN" sz="2000" dirty="0"/>
          </a:p>
          <a:p>
            <a:pPr lvl="1"/>
            <a:endParaRPr lang="en-US" altLang="zh-CN" sz="2000" dirty="0" smtClean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 smtClean="0"/>
          </a:p>
          <a:p>
            <a:r>
              <a:rPr lang="zh-CN" altLang="en-US" sz="2400" dirty="0" smtClean="0"/>
              <a:t>计数器</a:t>
            </a:r>
            <a:r>
              <a:rPr lang="zh-CN" altLang="en-US" sz="2400" dirty="0"/>
              <a:t>输入端加测试</a:t>
            </a:r>
            <a:r>
              <a:rPr lang="zh-CN" altLang="en-US" sz="2400" dirty="0" smtClean="0"/>
              <a:t>时钟</a:t>
            </a:r>
            <a:r>
              <a:rPr lang="en-US" altLang="zh-CN" sz="2400" dirty="0" smtClean="0"/>
              <a:t>(10kHz)</a:t>
            </a:r>
            <a:endParaRPr lang="en-US" altLang="zh-CN" sz="2000" dirty="0" smtClean="0"/>
          </a:p>
          <a:p>
            <a:pPr lvl="1"/>
            <a:r>
              <a:rPr lang="zh-CN" altLang="en-US" sz="2000" b="1" dirty="0" smtClean="0">
                <a:solidFill>
                  <a:srgbClr val="FF0000"/>
                </a:solidFill>
              </a:rPr>
              <a:t>无串扰</a:t>
            </a:r>
            <a:endParaRPr lang="en-US" altLang="zh-CN" sz="2000" b="1" dirty="0" smtClean="0">
              <a:solidFill>
                <a:srgbClr val="FF0000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59" name="TextBox 58"/>
          <p:cNvSpPr txBox="1"/>
          <p:nvPr/>
        </p:nvSpPr>
        <p:spPr>
          <a:xfrm>
            <a:off x="1043608" y="1303600"/>
            <a:ext cx="7920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/>
              <a:t>前</a:t>
            </a:r>
            <a:r>
              <a:rPr lang="zh-CN" altLang="en-US" sz="1200" b="1" dirty="0" smtClean="0"/>
              <a:t>放</a:t>
            </a:r>
            <a:endParaRPr lang="en-US" altLang="zh-CN" sz="1200" b="1" dirty="0" smtClean="0"/>
          </a:p>
          <a:p>
            <a:endParaRPr lang="en-US" altLang="zh-CN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1043608" y="1713582"/>
            <a:ext cx="7920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/>
              <a:t>成形</a:t>
            </a:r>
            <a:endParaRPr lang="en-US" altLang="zh-CN" sz="1200" b="1" dirty="0" smtClean="0"/>
          </a:p>
          <a:p>
            <a:endParaRPr lang="en-US" altLang="zh-CN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1043608" y="2145630"/>
            <a:ext cx="8640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/>
              <a:t>甄别</a:t>
            </a:r>
            <a:endParaRPr lang="en-US" altLang="zh-CN" sz="1200" b="1" dirty="0" smtClean="0"/>
          </a:p>
          <a:p>
            <a:endParaRPr lang="en-US" altLang="zh-CN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611560" y="2433662"/>
            <a:ext cx="1080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/>
              <a:t>信号产生</a:t>
            </a:r>
            <a:r>
              <a:rPr lang="zh-CN" altLang="en-US" sz="1200" b="1" dirty="0" smtClean="0"/>
              <a:t>器同步信号</a:t>
            </a:r>
            <a:endParaRPr lang="en-US" altLang="zh-CN" sz="1200" b="1" dirty="0" smtClean="0"/>
          </a:p>
          <a:p>
            <a:endParaRPr lang="en-US" altLang="zh-CN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40052" y="3059668"/>
            <a:ext cx="2412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Pixel(0,63)</a:t>
            </a:r>
            <a:r>
              <a:rPr lang="zh-CN" altLang="en-US" b="1" dirty="0" smtClean="0"/>
              <a:t>输出波形</a:t>
            </a:r>
            <a:endParaRPr lang="zh-CN" altLang="en-US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1763688" y="3059668"/>
            <a:ext cx="2412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Pixel(0,31)</a:t>
            </a:r>
            <a:r>
              <a:rPr lang="zh-CN" altLang="en-US" b="1" dirty="0" smtClean="0"/>
              <a:t>输出波形</a:t>
            </a:r>
            <a:endParaRPr lang="zh-CN" altLang="en-US" b="1" dirty="0"/>
          </a:p>
        </p:txBody>
      </p:sp>
      <p:sp>
        <p:nvSpPr>
          <p:cNvPr id="121" name="TextBox 120"/>
          <p:cNvSpPr txBox="1"/>
          <p:nvPr/>
        </p:nvSpPr>
        <p:spPr>
          <a:xfrm>
            <a:off x="2159732" y="6309320"/>
            <a:ext cx="2628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Pixel(0,63)</a:t>
            </a:r>
            <a:r>
              <a:rPr lang="zh-CN" altLang="en-US" b="1" dirty="0"/>
              <a:t>输出波形</a:t>
            </a:r>
          </a:p>
        </p:txBody>
      </p:sp>
      <p:pic>
        <p:nvPicPr>
          <p:cNvPr id="3074" name="Picture 2" descr="C:\Work\9实验数据\TEST_CPIXTEG3B\snapshot_DSOI\scope_90.png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20" y="974062"/>
            <a:ext cx="2520000" cy="202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Work\9实验数据\TEST_CPIXTEG3B\snapshot_DSOI\scope_87.png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974061"/>
            <a:ext cx="2520000" cy="202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Work\9实验数据\TEST_CPIXTEG3B\snapshot_DSOI\scope_93.png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4221088"/>
            <a:ext cx="2520000" cy="202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619672" y="4581128"/>
            <a:ext cx="7920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/>
              <a:t>前</a:t>
            </a:r>
            <a:r>
              <a:rPr lang="zh-CN" altLang="en-US" sz="1200" b="1" dirty="0" smtClean="0"/>
              <a:t>放</a:t>
            </a:r>
            <a:endParaRPr lang="en-US" altLang="zh-CN" sz="1200" b="1" dirty="0" smtClean="0"/>
          </a:p>
          <a:p>
            <a:endParaRPr lang="en-US" altLang="zh-CN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619672" y="4991110"/>
            <a:ext cx="7920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/>
              <a:t>成形</a:t>
            </a:r>
            <a:endParaRPr lang="en-US" altLang="zh-CN" sz="1200" b="1" dirty="0" smtClean="0"/>
          </a:p>
          <a:p>
            <a:endParaRPr lang="en-US" altLang="zh-CN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619672" y="5423158"/>
            <a:ext cx="8640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/>
              <a:t>甄别</a:t>
            </a:r>
            <a:endParaRPr lang="en-US" altLang="zh-CN" sz="1200" b="1" dirty="0" smtClean="0"/>
          </a:p>
          <a:p>
            <a:endParaRPr lang="en-US" altLang="zh-CN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187624" y="5711190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/>
              <a:t>计数器输入时钟</a:t>
            </a:r>
            <a:endParaRPr lang="en-US" altLang="zh-CN" sz="1200" b="1" dirty="0"/>
          </a:p>
        </p:txBody>
      </p:sp>
    </p:spTree>
    <p:extLst>
      <p:ext uri="{BB962C8B-B14F-4D97-AF65-F5344CB8AC3E}">
        <p14:creationId xmlns:p14="http://schemas.microsoft.com/office/powerpoint/2010/main" val="132484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F:\wzg\c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400" y="4293376"/>
            <a:ext cx="3600000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F:\wzg\c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3600000" cy="25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116632"/>
            <a:ext cx="4752528" cy="5865515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Pixel(0,31)</a:t>
            </a:r>
            <a:r>
              <a:rPr lang="zh-CN" altLang="en-US" sz="2400" dirty="0" smtClean="0"/>
              <a:t>的噪声</a:t>
            </a:r>
            <a:endParaRPr lang="en-US" altLang="zh-CN" sz="24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2791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827584" y="119675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ENC=113e</a:t>
            </a:r>
            <a:r>
              <a:rPr lang="en-US" altLang="zh-CN" b="1" baseline="30000" dirty="0" smtClean="0"/>
              <a:t>-</a:t>
            </a:r>
            <a:endParaRPr lang="zh-CN" altLang="en-US" b="1" baseline="30000" dirty="0"/>
          </a:p>
        </p:txBody>
      </p:sp>
      <p:pic>
        <p:nvPicPr>
          <p:cNvPr id="9" name="图片 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7486" y="476912"/>
            <a:ext cx="4478450" cy="2160000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7486" y="2492896"/>
            <a:ext cx="4478450" cy="216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13073" y="1202508"/>
            <a:ext cx="1936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前放输出幅度随激光强度的变化</a:t>
            </a:r>
            <a:endParaRPr lang="zh-CN" alt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704069" y="3249730"/>
            <a:ext cx="2447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前放输出幅度随</a:t>
            </a:r>
            <a:r>
              <a:rPr lang="en-US" altLang="zh-CN" b="1" dirty="0" smtClean="0"/>
              <a:t>Sensor</a:t>
            </a:r>
            <a:r>
              <a:rPr lang="zh-CN" altLang="en-US" b="1" dirty="0" smtClean="0"/>
              <a:t>偏置电压的变化</a:t>
            </a:r>
            <a:endParaRPr lang="zh-CN" alt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43608" y="285293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阈值扫描结果</a:t>
            </a:r>
            <a:endParaRPr lang="zh-CN" alt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796711" y="5301208"/>
            <a:ext cx="1933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计数率随阈值的增加而降低</a:t>
            </a:r>
            <a:endParaRPr lang="en-US" altLang="zh-CN" b="1" dirty="0" smtClean="0"/>
          </a:p>
          <a:p>
            <a:r>
              <a:rPr lang="en-US" altLang="zh-CN" b="1" dirty="0" smtClean="0"/>
              <a:t>1kHz</a:t>
            </a:r>
            <a:r>
              <a:rPr lang="zh-CN" altLang="en-US" b="1" dirty="0" smtClean="0"/>
              <a:t>激光脉冲</a:t>
            </a:r>
            <a:endParaRPr lang="zh-CN" altLang="en-US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632" y="3222268"/>
            <a:ext cx="2771920" cy="20789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4631927"/>
            <a:ext cx="2880320" cy="2160240"/>
          </a:xfrm>
          <a:prstGeom prst="rect">
            <a:avLst/>
          </a:prstGeom>
        </p:spPr>
      </p:pic>
      <p:sp>
        <p:nvSpPr>
          <p:cNvPr id="16" name="内容占位符 2"/>
          <p:cNvSpPr txBox="1">
            <a:spLocks/>
          </p:cNvSpPr>
          <p:nvPr/>
        </p:nvSpPr>
        <p:spPr>
          <a:xfrm>
            <a:off x="4572000" y="116632"/>
            <a:ext cx="4320480" cy="5865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smtClean="0"/>
              <a:t>Pixel(0,31)</a:t>
            </a:r>
            <a:r>
              <a:rPr lang="zh-CN" altLang="en-US" sz="2400" dirty="0" smtClean="0"/>
              <a:t>对脉冲激光的响应</a:t>
            </a:r>
            <a:endParaRPr lang="en-US" altLang="zh-CN" sz="2400" dirty="0" smtClean="0"/>
          </a:p>
          <a:p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12855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 smtClean="0"/>
              <a:t>结论与展望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r>
              <a:rPr lang="zh-CN" altLang="en-US" sz="2400" dirty="0" smtClean="0"/>
              <a:t>结论：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尽管</a:t>
            </a:r>
            <a:r>
              <a:rPr lang="en-US" altLang="zh-CN" sz="2000" dirty="0" smtClean="0"/>
              <a:t>Double-SOI</a:t>
            </a:r>
            <a:r>
              <a:rPr lang="zh-CN" altLang="en-US" sz="2000" dirty="0" smtClean="0"/>
              <a:t>的薄层电阻较高，并不能作为理想的屏蔽导体对待。但在充分理解其屏蔽机制后，通过优化设计仍然能够很好地解决电荷注入问题。</a:t>
            </a:r>
            <a:endParaRPr lang="en-US" altLang="zh-CN" sz="2000" dirty="0"/>
          </a:p>
          <a:p>
            <a:pPr lvl="1"/>
            <a:r>
              <a:rPr lang="en-US" altLang="zh-CN" sz="2400" dirty="0" smtClean="0"/>
              <a:t>Double-SOI</a:t>
            </a:r>
            <a:r>
              <a:rPr lang="zh-CN" altLang="en-US" sz="2400" dirty="0" smtClean="0"/>
              <a:t>优于</a:t>
            </a:r>
            <a:r>
              <a:rPr lang="en-US" altLang="zh-CN" sz="2400" dirty="0" smtClean="0"/>
              <a:t>Nested-well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zh-CN" altLang="en-US" sz="2400" dirty="0" smtClean="0"/>
              <a:t>展望：</a:t>
            </a:r>
            <a:endParaRPr lang="en-US" altLang="zh-CN" sz="2000" dirty="0"/>
          </a:p>
          <a:p>
            <a:pPr lvl="1"/>
            <a:r>
              <a:rPr lang="zh-CN" altLang="en-US" sz="2000" dirty="0"/>
              <a:t>电荷注入问题</a:t>
            </a:r>
            <a:r>
              <a:rPr lang="zh-CN" altLang="en-US" sz="2000" dirty="0" smtClean="0"/>
              <a:t>的解决是</a:t>
            </a:r>
            <a:r>
              <a:rPr lang="en-US" altLang="zh-CN" sz="2000" dirty="0" smtClean="0"/>
              <a:t>SOI</a:t>
            </a:r>
            <a:r>
              <a:rPr lang="zh-CN" altLang="en-US" sz="2000" dirty="0" smtClean="0"/>
              <a:t>像素探测器发展的</a:t>
            </a:r>
            <a:r>
              <a:rPr lang="zh-CN" altLang="en-US" sz="2000" dirty="0"/>
              <a:t>又一个</a:t>
            </a:r>
            <a:r>
              <a:rPr lang="zh-CN" altLang="en-US" sz="2000" dirty="0" smtClean="0"/>
              <a:t>里程碑，将促进计数型芯片的快速发展和广泛应用。</a:t>
            </a:r>
            <a:endParaRPr lang="en-US" altLang="zh-CN" sz="2000" dirty="0" smtClean="0"/>
          </a:p>
          <a:p>
            <a:pPr lvl="1"/>
            <a:r>
              <a:rPr lang="en-US" altLang="zh-CN" sz="2000" dirty="0" smtClean="0"/>
              <a:t>Double-SOI</a:t>
            </a:r>
            <a:r>
              <a:rPr lang="zh-CN" altLang="en-US" sz="2000" dirty="0" smtClean="0"/>
              <a:t>芯片像素阵列的测试结果将在</a:t>
            </a:r>
            <a:r>
              <a:rPr lang="en-US" altLang="zh-CN" sz="2000" dirty="0" smtClean="0"/>
              <a:t>HSTD-10</a:t>
            </a:r>
            <a:r>
              <a:rPr lang="zh-CN" altLang="en-US" sz="2000" dirty="0" smtClean="0"/>
              <a:t>（</a:t>
            </a:r>
            <a:r>
              <a:rPr lang="en-US" altLang="zh-CN" sz="2000" dirty="0" smtClean="0"/>
              <a:t>2015.9</a:t>
            </a:r>
            <a:r>
              <a:rPr lang="zh-CN" altLang="en-US" sz="2000" dirty="0" smtClean="0"/>
              <a:t>）会议报告。</a:t>
            </a:r>
            <a:endParaRPr lang="en-US" altLang="zh-CN" sz="20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775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17</a:t>
            </a:fld>
            <a:endParaRPr lang="zh-CN" altLang="en-US"/>
          </a:p>
        </p:txBody>
      </p:sp>
      <p:pic>
        <p:nvPicPr>
          <p:cNvPr id="5" name="Picture 3" descr="DSCN587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47551" y="1700808"/>
            <a:ext cx="3208625" cy="1037173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810046" y="2967335"/>
            <a:ext cx="75239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altLang="zh-CN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Thanks for your time!</a:t>
            </a:r>
            <a:endParaRPr lang="zh-CN" alt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969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报告内容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/>
              <a:t>SOI</a:t>
            </a:r>
            <a:r>
              <a:rPr lang="zh-CN" altLang="en-US" sz="2400" dirty="0" smtClean="0"/>
              <a:t>屏蔽问题的提出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早期的两种解决方案</a:t>
            </a:r>
            <a:endParaRPr lang="en-US" altLang="zh-CN" sz="2000" dirty="0"/>
          </a:p>
          <a:p>
            <a:r>
              <a:rPr lang="en-US" altLang="zh-CN" sz="2400" dirty="0" smtClean="0"/>
              <a:t>LAPIS</a:t>
            </a:r>
            <a:r>
              <a:rPr lang="zh-CN" altLang="en-US" sz="2400" dirty="0" smtClean="0"/>
              <a:t>工艺的两种屏蔽机制</a:t>
            </a:r>
            <a:endParaRPr lang="en-US" altLang="zh-CN" sz="2400" dirty="0" smtClean="0"/>
          </a:p>
          <a:p>
            <a:pPr lvl="1"/>
            <a:r>
              <a:rPr lang="en-US" altLang="zh-CN" sz="2000" dirty="0"/>
              <a:t>BPW</a:t>
            </a:r>
            <a:r>
              <a:rPr lang="zh-CN" altLang="en-US" sz="2000" dirty="0"/>
              <a:t>的作用</a:t>
            </a:r>
            <a:r>
              <a:rPr lang="zh-CN" altLang="en-US" sz="2000" dirty="0" smtClean="0"/>
              <a:t>回顾</a:t>
            </a:r>
            <a:endParaRPr lang="en-US" altLang="zh-CN" sz="2000" dirty="0" smtClean="0"/>
          </a:p>
          <a:p>
            <a:pPr lvl="1"/>
            <a:r>
              <a:rPr lang="en-US" altLang="zh-CN" sz="2000" dirty="0" smtClean="0"/>
              <a:t>Nested-well</a:t>
            </a:r>
            <a:r>
              <a:rPr lang="zh-CN" altLang="en-US" sz="2000" dirty="0" smtClean="0"/>
              <a:t>与</a:t>
            </a:r>
            <a:r>
              <a:rPr lang="en-US" altLang="zh-CN" sz="2000" dirty="0" smtClean="0"/>
              <a:t>Double-SOI</a:t>
            </a:r>
          </a:p>
          <a:p>
            <a:pPr lvl="1"/>
            <a:r>
              <a:rPr lang="en-US" altLang="zh-CN" sz="2000" dirty="0" smtClean="0"/>
              <a:t>TCAD</a:t>
            </a:r>
            <a:r>
              <a:rPr lang="zh-CN" altLang="en-US" sz="2000" dirty="0" smtClean="0"/>
              <a:t>仿真</a:t>
            </a:r>
            <a:endParaRPr lang="en-US" altLang="zh-CN" sz="2000" dirty="0" smtClean="0"/>
          </a:p>
          <a:p>
            <a:r>
              <a:rPr lang="zh-CN" altLang="en-US" sz="2400" dirty="0" smtClean="0"/>
              <a:t>测试结构与测试结果</a:t>
            </a:r>
            <a:endParaRPr lang="en-US" altLang="zh-CN" sz="2400" dirty="0" smtClean="0"/>
          </a:p>
          <a:p>
            <a:pPr lvl="1"/>
            <a:r>
              <a:rPr lang="en-US" altLang="zh-CN" sz="2000" dirty="0" smtClean="0"/>
              <a:t>Nested-well</a:t>
            </a:r>
            <a:r>
              <a:rPr lang="zh-CN" altLang="en-US" sz="2000" dirty="0" smtClean="0"/>
              <a:t>的屏蔽效果与局限性</a:t>
            </a:r>
            <a:endParaRPr lang="en-US" altLang="zh-CN" sz="2000" dirty="0" smtClean="0"/>
          </a:p>
          <a:p>
            <a:pPr lvl="1"/>
            <a:r>
              <a:rPr lang="en-US" altLang="zh-CN" sz="2000" dirty="0" smtClean="0"/>
              <a:t>Double-SOI</a:t>
            </a:r>
            <a:r>
              <a:rPr lang="zh-CN" altLang="en-US" sz="2000" dirty="0" smtClean="0"/>
              <a:t>的单像素测试与分析</a:t>
            </a:r>
            <a:endParaRPr lang="en-US" altLang="zh-CN" sz="2000" dirty="0" smtClean="0"/>
          </a:p>
          <a:p>
            <a:r>
              <a:rPr lang="zh-CN" altLang="en-US" sz="2400" dirty="0" smtClean="0"/>
              <a:t>结论与展望</a:t>
            </a:r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2904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SOI</a:t>
            </a:r>
            <a:r>
              <a:rPr lang="zh-CN" altLang="en-US" sz="3600" dirty="0" smtClean="0"/>
              <a:t>像素探测器的优点与挑战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91880" y="4581128"/>
            <a:ext cx="4121025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>
            <a:normAutofit/>
          </a:bodyPr>
          <a:lstStyle/>
          <a:p>
            <a:r>
              <a:rPr lang="zh-CN" altLang="en-US" sz="2400" dirty="0" smtClean="0"/>
              <a:t>优点：高性能，易制造，低物质量</a:t>
            </a:r>
            <a:endParaRPr lang="en-US" altLang="zh-CN" sz="2400" dirty="0" smtClean="0"/>
          </a:p>
          <a:p>
            <a:pPr lvl="1"/>
            <a:r>
              <a:rPr lang="en-US" altLang="zh-CN" sz="2000" dirty="0" smtClean="0"/>
              <a:t>X</a:t>
            </a:r>
            <a:r>
              <a:rPr lang="zh-CN" altLang="en-US" sz="2000" dirty="0" smtClean="0"/>
              <a:t>射线探测器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顶点探测器</a:t>
            </a:r>
            <a:endParaRPr lang="en-US" altLang="zh-CN" sz="2000" dirty="0" smtClean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r>
              <a:rPr lang="zh-CN" altLang="en-US" sz="2400" dirty="0" smtClean="0"/>
              <a:t>挑战：像素电路与</a:t>
            </a:r>
            <a:r>
              <a:rPr lang="en-US" altLang="zh-CN" sz="2400" dirty="0" smtClean="0"/>
              <a:t>Sensor</a:t>
            </a:r>
            <a:r>
              <a:rPr lang="zh-CN" altLang="en-US" sz="2400" dirty="0" smtClean="0"/>
              <a:t>间的强烈电场耦合</a:t>
            </a:r>
            <a:endParaRPr lang="en-US" altLang="zh-CN" sz="2400" dirty="0" smtClean="0"/>
          </a:p>
          <a:p>
            <a:pPr lvl="1"/>
            <a:r>
              <a:rPr lang="zh-CN" altLang="en-US" sz="2000" dirty="0"/>
              <a:t>背栅</a:t>
            </a:r>
            <a:r>
              <a:rPr lang="zh-CN" altLang="en-US" sz="2000" dirty="0" smtClean="0"/>
              <a:t>效应</a:t>
            </a:r>
            <a:endParaRPr lang="en-US" altLang="zh-CN" sz="2000" dirty="0" smtClean="0"/>
          </a:p>
          <a:p>
            <a:pPr lvl="1"/>
            <a:r>
              <a:rPr lang="zh-CN" altLang="en-US" sz="2000" dirty="0"/>
              <a:t>电荷注入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77384"/>
              </p:ext>
            </p:extLst>
          </p:nvPr>
        </p:nvGraphicFramePr>
        <p:xfrm>
          <a:off x="1524000" y="2382768"/>
          <a:ext cx="6096000" cy="1478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1390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高性能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易制造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低物质量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Hybrid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 smtClean="0">
                          <a:effectLst/>
                        </a:rPr>
                        <a:t>√</a:t>
                      </a:r>
                      <a:endParaRPr lang="en-US" altLang="zh-CN" sz="180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MAPS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 smtClean="0">
                          <a:effectLst/>
                        </a:rPr>
                        <a:t>√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 smtClean="0">
                          <a:effectLst/>
                        </a:rPr>
                        <a:t>√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SOI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 smtClean="0">
                          <a:effectLst/>
                        </a:rPr>
                        <a:t>√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 smtClean="0">
                          <a:effectLst/>
                        </a:rPr>
                        <a:t>√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 smtClean="0">
                          <a:effectLst/>
                        </a:rPr>
                        <a:t>√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29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2021" y="548680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F. X. </a:t>
            </a:r>
            <a:r>
              <a:rPr lang="en-US" altLang="zh-CN" sz="2400" dirty="0" err="1" smtClean="0"/>
              <a:t>Pengg</a:t>
            </a:r>
            <a:r>
              <a:rPr lang="zh-CN" altLang="en-US" sz="2400" dirty="0" smtClean="0"/>
              <a:t>认识到屏蔽的必要性并很好地理解了该问题：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深</a:t>
            </a:r>
            <a:r>
              <a:rPr lang="en-US" altLang="zh-CN" sz="2000" dirty="0" smtClean="0"/>
              <a:t>P</a:t>
            </a:r>
            <a:r>
              <a:rPr lang="zh-CN" altLang="en-US" sz="2000" dirty="0" smtClean="0"/>
              <a:t>阱作为电荷收集极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高掺杂的浅</a:t>
            </a:r>
            <a:r>
              <a:rPr lang="en-US" altLang="zh-CN" sz="2000" dirty="0" smtClean="0"/>
              <a:t>N</a:t>
            </a:r>
            <a:r>
              <a:rPr lang="zh-CN" altLang="en-US" sz="2000" dirty="0" smtClean="0"/>
              <a:t>阱作为屏蔽层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精确控制</a:t>
            </a:r>
            <a:r>
              <a:rPr lang="en-US" altLang="zh-CN" sz="2000" dirty="0" err="1" smtClean="0"/>
              <a:t>V</a:t>
            </a:r>
            <a:r>
              <a:rPr lang="en-US" altLang="zh-CN" sz="2000" baseline="-25000" dirty="0" err="1" smtClean="0"/>
              <a:t>shield</a:t>
            </a:r>
            <a:r>
              <a:rPr lang="en-US" altLang="zh-CN" sz="2000" dirty="0" smtClean="0"/>
              <a:t> and </a:t>
            </a:r>
            <a:r>
              <a:rPr lang="en-US" altLang="zh-CN" sz="2000" dirty="0" err="1" smtClean="0"/>
              <a:t>V</a:t>
            </a:r>
            <a:r>
              <a:rPr lang="en-US" altLang="zh-CN" sz="2000" baseline="-25000" dirty="0" err="1" smtClean="0"/>
              <a:t>back</a:t>
            </a:r>
            <a:r>
              <a:rPr lang="en-US" altLang="zh-CN" sz="2000" dirty="0" smtClean="0"/>
              <a:t> </a:t>
            </a:r>
            <a:r>
              <a:rPr lang="zh-CN" altLang="en-US" sz="2000" dirty="0" smtClean="0"/>
              <a:t>来耗尽</a:t>
            </a:r>
            <a:r>
              <a:rPr lang="en-US" altLang="zh-CN" sz="2000" dirty="0"/>
              <a:t>P</a:t>
            </a:r>
            <a:r>
              <a:rPr lang="zh-CN" altLang="en-US" sz="2000" dirty="0" smtClean="0"/>
              <a:t>阱并以小</a:t>
            </a:r>
            <a:r>
              <a:rPr lang="en-US" altLang="zh-CN" sz="2000" dirty="0" err="1" smtClean="0"/>
              <a:t>C</a:t>
            </a:r>
            <a:r>
              <a:rPr lang="en-US" altLang="zh-CN" sz="2000" baseline="-25000" dirty="0" err="1" smtClean="0"/>
              <a:t>p</a:t>
            </a:r>
            <a:r>
              <a:rPr lang="en-US" altLang="zh-CN" sz="2000" baseline="-25000" dirty="0" smtClean="0"/>
              <a:t>/n-well</a:t>
            </a:r>
          </a:p>
          <a:p>
            <a:pPr lvl="1"/>
            <a:r>
              <a:rPr lang="zh-CN" altLang="en-US" sz="2000" dirty="0" smtClean="0">
                <a:solidFill>
                  <a:srgbClr val="FF0000"/>
                </a:solidFill>
              </a:rPr>
              <a:t>很好的概念但由于工艺问题没有成功实现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3" y="2708921"/>
            <a:ext cx="5263009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07504" y="6218148"/>
            <a:ext cx="4101024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1400" dirty="0" smtClean="0"/>
              <a:t>Monolithic </a:t>
            </a:r>
            <a:r>
              <a:rPr lang="en-US" altLang="zh-CN" sz="1400" dirty="0"/>
              <a:t>Silicon Pixel Detectors in SOI </a:t>
            </a:r>
            <a:r>
              <a:rPr lang="en-US" altLang="zh-CN" sz="1400" dirty="0" smtClean="0"/>
              <a:t>Technology</a:t>
            </a:r>
          </a:p>
          <a:p>
            <a:r>
              <a:rPr lang="en-US" altLang="zh-CN" sz="1400" dirty="0"/>
              <a:t>F. X. </a:t>
            </a:r>
            <a:r>
              <a:rPr lang="en-US" altLang="zh-CN" sz="1400" dirty="0" err="1" smtClean="0"/>
              <a:t>Pengg</a:t>
            </a:r>
            <a:r>
              <a:rPr lang="en-US" altLang="zh-CN" sz="1400" dirty="0" smtClean="0"/>
              <a:t>, PHD </a:t>
            </a:r>
            <a:r>
              <a:rPr lang="en-US" altLang="zh-CN" sz="1400" dirty="0"/>
              <a:t>dissertation</a:t>
            </a:r>
          </a:p>
        </p:txBody>
      </p:sp>
      <p:sp>
        <p:nvSpPr>
          <p:cNvPr id="6" name="矩形 5"/>
          <p:cNvSpPr/>
          <p:nvPr/>
        </p:nvSpPr>
        <p:spPr>
          <a:xfrm rot="1500000">
            <a:off x="547845" y="4339069"/>
            <a:ext cx="157194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1996</a:t>
            </a:r>
            <a:endParaRPr lang="zh-CN" alt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3341001" y="3645024"/>
            <a:ext cx="1735055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123728" y="4088105"/>
            <a:ext cx="3200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0.2k</a:t>
            </a:r>
            <a:r>
              <a:rPr lang="el-GR" altLang="zh-CN" sz="1200" dirty="0" smtClean="0">
                <a:solidFill>
                  <a:srgbClr val="FF0000"/>
                </a:solidFill>
              </a:rPr>
              <a:t>Ω</a:t>
            </a:r>
            <a:r>
              <a:rPr lang="en-US" altLang="zh-CN" sz="1200" dirty="0" smtClean="0">
                <a:solidFill>
                  <a:srgbClr val="FF0000"/>
                </a:solidFill>
              </a:rPr>
              <a:t>/</a:t>
            </a:r>
            <a:r>
              <a:rPr lang="el-GR" altLang="zh-CN" sz="1200" dirty="0" smtClean="0">
                <a:solidFill>
                  <a:srgbClr val="FF0000"/>
                </a:solidFill>
              </a:rPr>
              <a:t>□</a:t>
            </a:r>
            <a:r>
              <a:rPr lang="en-US" altLang="zh-CN" sz="1200" dirty="0" smtClean="0">
                <a:solidFill>
                  <a:srgbClr val="FF0000"/>
                </a:solidFill>
              </a:rPr>
              <a:t> not compatible with current  process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2420888"/>
            <a:ext cx="3516437" cy="3506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70178" y="5783161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高温</a:t>
            </a:r>
            <a:r>
              <a:rPr lang="zh-CN" altLang="en-US" b="1" dirty="0" smtClean="0"/>
              <a:t>退火工艺的仿真</a:t>
            </a:r>
            <a:endParaRPr lang="zh-CN" alt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691680" y="579597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Pengg</a:t>
            </a:r>
            <a:r>
              <a:rPr lang="zh-CN" altLang="en-US" b="1" dirty="0" smtClean="0"/>
              <a:t>提出的屏蔽结构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39252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2021" y="548680"/>
            <a:ext cx="8229600" cy="4525963"/>
          </a:xfrm>
        </p:spPr>
        <p:txBody>
          <a:bodyPr>
            <a:normAutofit/>
          </a:bodyPr>
          <a:lstStyle/>
          <a:p>
            <a:r>
              <a:rPr lang="zh-CN" altLang="en-US" sz="2400" dirty="0" smtClean="0"/>
              <a:t>厚器件层的解决方案</a:t>
            </a:r>
            <a:r>
              <a:rPr lang="en-US" altLang="zh-CN" sz="2400" dirty="0" smtClean="0"/>
              <a:t>(semi-bulk process)</a:t>
            </a:r>
          </a:p>
          <a:p>
            <a:pPr lvl="1"/>
            <a:r>
              <a:rPr lang="en-US" altLang="zh-CN" sz="2000" dirty="0" smtClean="0"/>
              <a:t>1.2um</a:t>
            </a:r>
            <a:r>
              <a:rPr lang="zh-CN" altLang="en-US" sz="2000" dirty="0" smtClean="0"/>
              <a:t>厚器件层，后增加到</a:t>
            </a:r>
            <a:r>
              <a:rPr lang="en-US" altLang="zh-CN" sz="2000" dirty="0" smtClean="0"/>
              <a:t>4um </a:t>
            </a:r>
          </a:p>
          <a:p>
            <a:pPr lvl="1"/>
            <a:r>
              <a:rPr lang="zh-CN" altLang="en-US" sz="2000" dirty="0" smtClean="0"/>
              <a:t>晶体管衬底作为屏蔽层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可行性得到实验验证</a:t>
            </a:r>
            <a:endParaRPr lang="en-US" altLang="zh-CN" sz="2000" dirty="0" smtClean="0"/>
          </a:p>
          <a:p>
            <a:pPr lvl="1"/>
            <a:r>
              <a:rPr lang="zh-CN" altLang="en-US" sz="2000" dirty="0" smtClean="0">
                <a:solidFill>
                  <a:srgbClr val="FF0000"/>
                </a:solidFill>
              </a:rPr>
              <a:t>厚器件层与深亚微米</a:t>
            </a:r>
            <a:r>
              <a:rPr lang="en-US" altLang="zh-CN" sz="2000" dirty="0" smtClean="0">
                <a:solidFill>
                  <a:srgbClr val="FF0000"/>
                </a:solidFill>
              </a:rPr>
              <a:t>CMOS</a:t>
            </a:r>
            <a:r>
              <a:rPr lang="zh-CN" altLang="en-US" sz="2000" dirty="0" smtClean="0">
                <a:solidFill>
                  <a:srgbClr val="FF0000"/>
                </a:solidFill>
              </a:rPr>
              <a:t>工艺不兼容</a:t>
            </a:r>
            <a:endParaRPr lang="en-US" altLang="zh-CN" sz="2000" dirty="0" smtClean="0">
              <a:solidFill>
                <a:srgbClr val="FF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2876128"/>
            <a:ext cx="5197623" cy="2929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 rot="1500000">
            <a:off x="500560" y="4213057"/>
            <a:ext cx="14350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2006</a:t>
            </a:r>
            <a:endParaRPr lang="zh-CN" alt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7504" y="6002704"/>
            <a:ext cx="7056784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1400" dirty="0"/>
              <a:t>Full-size monolithic active pixel sensors in SOI technology—Design considerations, simulations and measurements </a:t>
            </a:r>
            <a:r>
              <a:rPr lang="en-US" altLang="zh-CN" sz="1400" dirty="0" smtClean="0"/>
              <a:t>results</a:t>
            </a:r>
          </a:p>
          <a:p>
            <a:r>
              <a:rPr lang="en-US" altLang="zh-CN" sz="1400" dirty="0"/>
              <a:t>H. </a:t>
            </a:r>
            <a:r>
              <a:rPr lang="en-US" altLang="zh-CN" sz="1400" dirty="0" err="1" smtClean="0"/>
              <a:t>Niemiec</a:t>
            </a:r>
            <a:r>
              <a:rPr lang="en-US" altLang="zh-CN" sz="1400" dirty="0" smtClean="0"/>
              <a:t>, NIMA 568(2006), 153-158</a:t>
            </a:r>
            <a:endParaRPr lang="en-US" altLang="zh-CN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619672" y="263691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厚器件层的结构示意图</a:t>
            </a:r>
            <a:endParaRPr lang="zh-CN" alt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3018776"/>
            <a:ext cx="3202789" cy="242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652120" y="263691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baseline="30000" dirty="0" smtClean="0"/>
              <a:t>90</a:t>
            </a:r>
            <a:r>
              <a:rPr lang="en-US" altLang="zh-CN" b="1" dirty="0" smtClean="0"/>
              <a:t>Sr</a:t>
            </a:r>
            <a:r>
              <a:rPr lang="zh-CN" altLang="en-US" b="1" dirty="0" smtClean="0"/>
              <a:t>测试得到的能谱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00639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708"/>
          <a:stretch/>
        </p:blipFill>
        <p:spPr bwMode="auto">
          <a:xfrm>
            <a:off x="4355976" y="1535277"/>
            <a:ext cx="4735809" cy="1893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00687" y="3386797"/>
            <a:ext cx="4759203" cy="2922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260648"/>
            <a:ext cx="8346553" cy="5865515"/>
          </a:xfrm>
        </p:spPr>
        <p:txBody>
          <a:bodyPr>
            <a:normAutofit/>
          </a:bodyPr>
          <a:lstStyle/>
          <a:p>
            <a:r>
              <a:rPr lang="zh-CN" altLang="en-US" sz="2400" dirty="0" smtClean="0"/>
              <a:t>像素探测器的发展方向</a:t>
            </a:r>
            <a:r>
              <a:rPr lang="en-US" altLang="zh-CN" sz="2400" dirty="0" smtClean="0"/>
              <a:t>——</a:t>
            </a:r>
            <a:r>
              <a:rPr lang="zh-CN" altLang="en-US" sz="2400" dirty="0" smtClean="0"/>
              <a:t>深亚微米工艺</a:t>
            </a:r>
            <a:endParaRPr lang="en-US" altLang="zh-CN" sz="2400" dirty="0" smtClean="0"/>
          </a:p>
          <a:p>
            <a:pPr lvl="1"/>
            <a:r>
              <a:rPr lang="en-US" altLang="zh-CN" sz="2000" dirty="0" smtClean="0"/>
              <a:t>LAPIS 0.2um</a:t>
            </a:r>
            <a:r>
              <a:rPr lang="zh-CN" altLang="en-US" sz="2000" dirty="0" smtClean="0"/>
              <a:t>全耗尽工艺</a:t>
            </a:r>
            <a:endParaRPr lang="en-US" altLang="zh-CN" sz="2000" dirty="0" smtClean="0"/>
          </a:p>
          <a:p>
            <a:r>
              <a:rPr lang="en-US" altLang="zh-CN" sz="2400" dirty="0" smtClean="0"/>
              <a:t>BPW</a:t>
            </a:r>
            <a:r>
              <a:rPr lang="zh-CN" altLang="en-US" sz="2400" dirty="0" smtClean="0"/>
              <a:t>是</a:t>
            </a:r>
            <a:r>
              <a:rPr lang="en-US" altLang="zh-CN" sz="2400" dirty="0" smtClean="0"/>
              <a:t>LAPIS</a:t>
            </a:r>
            <a:r>
              <a:rPr lang="zh-CN" altLang="en-US" sz="2400" dirty="0" smtClean="0"/>
              <a:t>工艺的一个里程碑</a:t>
            </a:r>
            <a:endParaRPr lang="en-US" altLang="zh-CN" sz="2400" dirty="0" smtClean="0"/>
          </a:p>
          <a:p>
            <a:pPr lvl="1"/>
            <a:r>
              <a:rPr lang="zh-CN" altLang="en-US" sz="2000" dirty="0"/>
              <a:t>解决</a:t>
            </a:r>
            <a:r>
              <a:rPr lang="zh-CN" altLang="en-US" sz="2000" dirty="0" smtClean="0"/>
              <a:t>了背栅效应的问题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促进了积分型芯片的成功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但不能解决</a:t>
            </a:r>
            <a:r>
              <a:rPr lang="zh-CN" altLang="en-US" sz="2000" dirty="0"/>
              <a:t>电荷注入问题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11560" y="530120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电荷注入的概念图解</a:t>
            </a:r>
            <a:endParaRPr lang="zh-CN" alt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508104" y="630932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MOS</a:t>
            </a:r>
            <a:r>
              <a:rPr lang="zh-CN" altLang="en-US" b="1" dirty="0" smtClean="0"/>
              <a:t>管的背栅效应与抑制</a:t>
            </a:r>
            <a:endParaRPr lang="zh-CN" altLang="en-US" b="1" dirty="0"/>
          </a:p>
        </p:txBody>
      </p:sp>
      <p:pic>
        <p:nvPicPr>
          <p:cNvPr id="11" name="Picture 97" descr="DNW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2533241" cy="2458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8769" y="5736158"/>
            <a:ext cx="5357327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Development of SOI pixel process </a:t>
            </a:r>
            <a:r>
              <a:rPr lang="en-US" altLang="zh-CN" sz="1600" dirty="0" smtClean="0"/>
              <a:t>technology, </a:t>
            </a:r>
          </a:p>
          <a:p>
            <a:r>
              <a:rPr lang="en-US" altLang="zh-CN" sz="1600" dirty="0" smtClean="0"/>
              <a:t>Discussion </a:t>
            </a:r>
            <a:r>
              <a:rPr lang="en-US" altLang="zh-CN" sz="1600" dirty="0"/>
              <a:t>of process features to target optimum monolithic SOI Pixel </a:t>
            </a:r>
            <a:r>
              <a:rPr lang="en-US" altLang="zh-CN" sz="1600" dirty="0" smtClean="0"/>
              <a:t>Detectors</a:t>
            </a:r>
          </a:p>
          <a:p>
            <a:r>
              <a:rPr lang="en-US" altLang="zh-CN" sz="1600" dirty="0" err="1" smtClean="0"/>
              <a:t>Grzegorz</a:t>
            </a:r>
            <a:r>
              <a:rPr lang="en-US" altLang="zh-CN" sz="1600" dirty="0" smtClean="0"/>
              <a:t> DEPTUCH, SOI Collaboration Meeting, </a:t>
            </a:r>
            <a:r>
              <a:rPr lang="en-US" altLang="zh-CN" sz="1600" dirty="0" err="1" smtClean="0"/>
              <a:t>Fermilab</a:t>
            </a:r>
            <a:r>
              <a:rPr lang="en-US" altLang="zh-CN" sz="1600" dirty="0" smtClean="0"/>
              <a:t>, 2010</a:t>
            </a:r>
            <a:endParaRPr lang="zh-CN" alt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4926699" y="692696"/>
            <a:ext cx="4109797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Development of SOI pixel process </a:t>
            </a:r>
            <a:r>
              <a:rPr lang="en-US" altLang="zh-CN" sz="1600" dirty="0" smtClean="0"/>
              <a:t>technology,</a:t>
            </a:r>
          </a:p>
          <a:p>
            <a:r>
              <a:rPr lang="en-US" altLang="zh-CN" sz="1600" dirty="0" err="1" smtClean="0"/>
              <a:t>Yasuo</a:t>
            </a:r>
            <a:r>
              <a:rPr lang="en-US" altLang="zh-CN" sz="1600" dirty="0" smtClean="0"/>
              <a:t> Arai, </a:t>
            </a:r>
            <a:r>
              <a:rPr lang="en-US" altLang="zh-CN" sz="1600" dirty="0"/>
              <a:t>NIMA 636(2011</a:t>
            </a:r>
            <a:r>
              <a:rPr lang="en-US" altLang="zh-CN" sz="1600" dirty="0" smtClean="0"/>
              <a:t>), S31-S36</a:t>
            </a:r>
            <a:endParaRPr lang="zh-CN" altLang="en-US" sz="1600" dirty="0"/>
          </a:p>
        </p:txBody>
      </p:sp>
      <p:sp>
        <p:nvSpPr>
          <p:cNvPr id="2" name="右箭头 1"/>
          <p:cNvSpPr/>
          <p:nvPr/>
        </p:nvSpPr>
        <p:spPr>
          <a:xfrm>
            <a:off x="3851920" y="836712"/>
            <a:ext cx="936104" cy="148371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698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12" b="15676"/>
          <a:stretch/>
        </p:blipFill>
        <p:spPr bwMode="auto">
          <a:xfrm>
            <a:off x="179512" y="2924944"/>
            <a:ext cx="4248472" cy="223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5725108" y="3270433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 rot="1500000">
            <a:off x="271783" y="4135881"/>
            <a:ext cx="1223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1996</a:t>
            </a:r>
            <a:endParaRPr lang="zh-CN" alt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2644471" y="3726250"/>
            <a:ext cx="1663048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2" descr="Nested-Well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7697" y="1927259"/>
            <a:ext cx="4560807" cy="330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15616" y="4144053"/>
            <a:ext cx="3200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0.2k</a:t>
            </a:r>
            <a:r>
              <a:rPr lang="el-GR" altLang="zh-CN" sz="1200" dirty="0" smtClean="0">
                <a:solidFill>
                  <a:srgbClr val="FF0000"/>
                </a:solidFill>
              </a:rPr>
              <a:t>Ω</a:t>
            </a:r>
            <a:r>
              <a:rPr lang="en-US" altLang="zh-CN" sz="1200" dirty="0" smtClean="0">
                <a:solidFill>
                  <a:srgbClr val="FF0000"/>
                </a:solidFill>
              </a:rPr>
              <a:t>/</a:t>
            </a:r>
            <a:r>
              <a:rPr lang="el-GR" altLang="zh-CN" sz="1200" dirty="0" smtClean="0">
                <a:solidFill>
                  <a:srgbClr val="FF0000"/>
                </a:solidFill>
              </a:rPr>
              <a:t>□</a:t>
            </a:r>
            <a:r>
              <a:rPr lang="en-US" altLang="zh-CN" sz="1200" dirty="0" smtClean="0">
                <a:solidFill>
                  <a:srgbClr val="FF0000"/>
                </a:solidFill>
              </a:rPr>
              <a:t> not compatible with current  process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8424" y="2298332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9.4k</a:t>
            </a:r>
            <a:r>
              <a:rPr lang="el-GR" altLang="zh-CN" sz="1200" dirty="0" smtClean="0">
                <a:solidFill>
                  <a:srgbClr val="FF0000"/>
                </a:solidFill>
              </a:rPr>
              <a:t>Ω</a:t>
            </a:r>
            <a:r>
              <a:rPr lang="en-US" altLang="zh-CN" sz="1200" dirty="0" smtClean="0">
                <a:solidFill>
                  <a:srgbClr val="FF0000"/>
                </a:solidFill>
              </a:rPr>
              <a:t>/</a:t>
            </a:r>
            <a:r>
              <a:rPr lang="el-GR" altLang="zh-CN" sz="1200" dirty="0" smtClean="0">
                <a:solidFill>
                  <a:srgbClr val="FF0000"/>
                </a:solidFill>
              </a:rPr>
              <a:t>□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 rot="1500000">
            <a:off x="4701936" y="3880808"/>
            <a:ext cx="1223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2012</a:t>
            </a:r>
            <a:endParaRPr lang="zh-CN" alt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6093296"/>
            <a:ext cx="6552729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Monolithic Active Pixel Matrix with Binary Counters ASIC with nested </a:t>
            </a:r>
            <a:r>
              <a:rPr lang="en-US" altLang="zh-CN" sz="1600" dirty="0" smtClean="0"/>
              <a:t>wells</a:t>
            </a:r>
          </a:p>
          <a:p>
            <a:r>
              <a:rPr lang="en-US" altLang="zh-CN" sz="1600" dirty="0"/>
              <a:t>F. </a:t>
            </a:r>
            <a:r>
              <a:rPr lang="en-US" altLang="zh-CN" sz="1600" dirty="0" err="1" smtClean="0"/>
              <a:t>Fahim</a:t>
            </a:r>
            <a:r>
              <a:rPr lang="en-US" altLang="zh-CN" sz="1600" dirty="0" smtClean="0"/>
              <a:t>, Pixel2012</a:t>
            </a:r>
            <a:endParaRPr lang="zh-CN" altLang="en-US" sz="1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6856" y="338978"/>
            <a:ext cx="8229600" cy="5793507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LAPIS</a:t>
            </a:r>
            <a:r>
              <a:rPr lang="zh-CN" altLang="en-US" sz="2400" dirty="0" smtClean="0"/>
              <a:t>屏蔽机制一：</a:t>
            </a:r>
            <a:r>
              <a:rPr lang="en-US" altLang="zh-CN" sz="2400" dirty="0" smtClean="0"/>
              <a:t>Nested-well</a:t>
            </a:r>
          </a:p>
          <a:p>
            <a:pPr lvl="1"/>
            <a:r>
              <a:rPr lang="zh-CN" altLang="en-US" sz="2000" dirty="0" smtClean="0"/>
              <a:t>在</a:t>
            </a:r>
            <a:r>
              <a:rPr lang="en-US" altLang="zh-CN" sz="2000" dirty="0" smtClean="0"/>
              <a:t>BPW</a:t>
            </a:r>
            <a:r>
              <a:rPr lang="zh-CN" altLang="en-US" sz="2000" dirty="0" smtClean="0"/>
              <a:t>内增加一层</a:t>
            </a:r>
            <a:r>
              <a:rPr lang="en-US" altLang="zh-CN" sz="2000" dirty="0" smtClean="0"/>
              <a:t>BNW</a:t>
            </a:r>
            <a:r>
              <a:rPr lang="zh-CN" altLang="en-US" sz="2000" dirty="0" smtClean="0"/>
              <a:t>作为屏蔽层，与</a:t>
            </a:r>
            <a:r>
              <a:rPr lang="en-US" altLang="zh-CN" sz="2000" dirty="0" err="1" smtClean="0"/>
              <a:t>Pengg</a:t>
            </a:r>
            <a:r>
              <a:rPr lang="zh-CN" altLang="en-US" sz="2000" dirty="0" smtClean="0"/>
              <a:t>提出的概念类似</a:t>
            </a:r>
            <a:endParaRPr lang="en-US" altLang="zh-CN" sz="2000" dirty="0"/>
          </a:p>
          <a:p>
            <a:pPr lvl="1"/>
            <a:r>
              <a:rPr lang="en-US" altLang="zh-CN" sz="2000" dirty="0" err="1" smtClean="0"/>
              <a:t>C</a:t>
            </a:r>
            <a:r>
              <a:rPr lang="en-US" altLang="zh-CN" sz="2000" baseline="-25000" dirty="0" err="1" smtClean="0"/>
              <a:t>Metal</a:t>
            </a:r>
            <a:r>
              <a:rPr lang="en-US" altLang="zh-CN" sz="2000" baseline="-25000" dirty="0" smtClean="0"/>
              <a:t>-BPW</a:t>
            </a:r>
            <a:r>
              <a:rPr lang="zh-CN" altLang="en-US" sz="2000" dirty="0" smtClean="0"/>
              <a:t>减小了</a:t>
            </a:r>
            <a:r>
              <a:rPr lang="en-US" altLang="zh-CN" sz="2000" dirty="0" smtClean="0"/>
              <a:t>5</a:t>
            </a:r>
            <a:r>
              <a:rPr lang="zh-CN" altLang="en-US" sz="2000" dirty="0" smtClean="0"/>
              <a:t>个数量级</a:t>
            </a:r>
            <a:endParaRPr lang="en-US" altLang="zh-CN" sz="2000" baseline="-25000" dirty="0" smtClean="0"/>
          </a:p>
          <a:p>
            <a:pPr lvl="1"/>
            <a:r>
              <a:rPr lang="zh-CN" altLang="en-US" sz="2000" dirty="0" smtClean="0">
                <a:solidFill>
                  <a:srgbClr val="FF0000"/>
                </a:solidFill>
              </a:rPr>
              <a:t>较高的薄层电阻（</a:t>
            </a:r>
            <a:r>
              <a:rPr lang="en-US" altLang="zh-CN" sz="2000" dirty="0" smtClean="0">
                <a:solidFill>
                  <a:srgbClr val="FF0000"/>
                </a:solidFill>
              </a:rPr>
              <a:t>sheet resistance</a:t>
            </a:r>
            <a:r>
              <a:rPr lang="zh-CN" altLang="en-US" sz="2000" dirty="0" smtClean="0">
                <a:solidFill>
                  <a:srgbClr val="FF0000"/>
                </a:solidFill>
              </a:rPr>
              <a:t>）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pPr lvl="1"/>
            <a:r>
              <a:rPr lang="zh-CN" altLang="en-US" sz="2000" dirty="0" smtClean="0">
                <a:solidFill>
                  <a:srgbClr val="FF0000"/>
                </a:solidFill>
              </a:rPr>
              <a:t>高电容</a:t>
            </a:r>
            <a:r>
              <a:rPr lang="en-US" altLang="zh-CN" sz="2000" dirty="0" err="1" smtClean="0">
                <a:solidFill>
                  <a:srgbClr val="FF0000"/>
                </a:solidFill>
              </a:rPr>
              <a:t>C</a:t>
            </a:r>
            <a:r>
              <a:rPr lang="en-US" altLang="zh-CN" sz="2000" baseline="-25000" dirty="0" err="1" smtClean="0">
                <a:solidFill>
                  <a:srgbClr val="FF0000"/>
                </a:solidFill>
              </a:rPr>
              <a:t>bnw</a:t>
            </a:r>
            <a:r>
              <a:rPr lang="en-US" altLang="zh-CN" sz="2000" baseline="-25000" dirty="0" smtClean="0">
                <a:solidFill>
                  <a:srgbClr val="FF0000"/>
                </a:solidFill>
              </a:rPr>
              <a:t>/</a:t>
            </a:r>
            <a:r>
              <a:rPr lang="en-US" altLang="zh-CN" sz="2000" baseline="-25000" dirty="0" err="1" smtClean="0">
                <a:solidFill>
                  <a:srgbClr val="FF0000"/>
                </a:solidFill>
              </a:rPr>
              <a:t>bpw</a:t>
            </a:r>
            <a:endParaRPr lang="en-US" altLang="zh-CN" sz="2000" baseline="-25000" dirty="0" smtClean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99791" y="5219908"/>
            <a:ext cx="3600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Nested-well</a:t>
            </a:r>
            <a:r>
              <a:rPr lang="zh-CN" altLang="en-US" b="1" dirty="0" smtClean="0"/>
              <a:t>与</a:t>
            </a:r>
            <a:r>
              <a:rPr lang="en-US" altLang="zh-CN" b="1" dirty="0" err="1" smtClean="0"/>
              <a:t>Pengg</a:t>
            </a:r>
            <a:r>
              <a:rPr lang="zh-CN" altLang="en-US" b="1" dirty="0" smtClean="0"/>
              <a:t>结构的比较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98395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2277772"/>
            <a:ext cx="6480720" cy="446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7505" y="6165304"/>
            <a:ext cx="2952328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Progress of SOI Pixel Process</a:t>
            </a:r>
            <a:r>
              <a:rPr lang="zh-CN" altLang="zh-CN" sz="1600" dirty="0" smtClean="0"/>
              <a:t>，</a:t>
            </a:r>
            <a:endParaRPr lang="en-US" altLang="zh-CN" sz="1600" dirty="0" smtClean="0"/>
          </a:p>
          <a:p>
            <a:r>
              <a:rPr lang="en-US" altLang="zh-CN" sz="1600" dirty="0" err="1" smtClean="0"/>
              <a:t>Yasuo</a:t>
            </a:r>
            <a:r>
              <a:rPr lang="en-US" altLang="zh-CN" sz="1600" dirty="0" smtClean="0"/>
              <a:t> Arai</a:t>
            </a:r>
            <a:r>
              <a:rPr lang="zh-CN" altLang="en-US" sz="1600" dirty="0" smtClean="0"/>
              <a:t>，</a:t>
            </a:r>
            <a:r>
              <a:rPr lang="en-US" altLang="zh-CN" sz="1600" dirty="0" smtClean="0"/>
              <a:t>Pixel2012</a:t>
            </a:r>
            <a:endParaRPr lang="zh-CN" altLang="en-US" sz="1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6856" y="338979"/>
            <a:ext cx="5349280" cy="2009902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LAPIS</a:t>
            </a:r>
            <a:r>
              <a:rPr lang="zh-CN" altLang="en-US" sz="2400" dirty="0" smtClean="0"/>
              <a:t>屏蔽机制</a:t>
            </a:r>
            <a:r>
              <a:rPr lang="zh-CN" altLang="en-US" sz="2400" dirty="0"/>
              <a:t>二</a:t>
            </a:r>
            <a:r>
              <a:rPr lang="zh-CN" altLang="en-US" sz="2400" dirty="0" smtClean="0"/>
              <a:t>：</a:t>
            </a:r>
            <a:r>
              <a:rPr lang="en-US" altLang="zh-CN" sz="2400" dirty="0" smtClean="0"/>
              <a:t>Double-SOI</a:t>
            </a:r>
          </a:p>
          <a:p>
            <a:pPr lvl="1"/>
            <a:r>
              <a:rPr lang="zh-CN" altLang="en-US" sz="2000" dirty="0" smtClean="0"/>
              <a:t>增加</a:t>
            </a:r>
            <a:r>
              <a:rPr lang="en-US" altLang="zh-CN" sz="2000" dirty="0" smtClean="0"/>
              <a:t>SOI2</a:t>
            </a:r>
            <a:r>
              <a:rPr lang="zh-CN" altLang="en-US" sz="2000" dirty="0" smtClean="0"/>
              <a:t>层作为屏蔽层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屏蔽层与电荷收集极相互独立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更多的设计自由度，例如</a:t>
            </a:r>
            <a:r>
              <a:rPr lang="en-US" altLang="zh-CN" sz="2000" dirty="0" smtClean="0"/>
              <a:t>C</a:t>
            </a:r>
            <a:r>
              <a:rPr lang="en-US" altLang="zh-CN" sz="2000" baseline="-25000" dirty="0" smtClean="0"/>
              <a:t>SOI2/</a:t>
            </a:r>
            <a:r>
              <a:rPr lang="en-US" altLang="zh-CN" sz="2000" baseline="-25000" dirty="0" err="1" smtClean="0"/>
              <a:t>bpw</a:t>
            </a:r>
            <a:r>
              <a:rPr lang="zh-CN" altLang="en-US" sz="2000" dirty="0" smtClean="0"/>
              <a:t>优化</a:t>
            </a:r>
            <a:endParaRPr lang="en-US" altLang="zh-CN" sz="2000" dirty="0" smtClean="0"/>
          </a:p>
          <a:p>
            <a:pPr lvl="1"/>
            <a:r>
              <a:rPr lang="zh-CN" altLang="en-US" sz="2000" dirty="0" smtClean="0">
                <a:solidFill>
                  <a:srgbClr val="FF0000"/>
                </a:solidFill>
              </a:rPr>
              <a:t>较高的薄层电阻（</a:t>
            </a:r>
            <a:r>
              <a:rPr lang="en-US" altLang="zh-CN" sz="2000" dirty="0" smtClean="0">
                <a:solidFill>
                  <a:srgbClr val="FF0000"/>
                </a:solidFill>
              </a:rPr>
              <a:t>sheet resistance</a:t>
            </a:r>
            <a:r>
              <a:rPr lang="zh-CN" altLang="en-US" sz="2000" dirty="0" smtClean="0">
                <a:solidFill>
                  <a:srgbClr val="FF0000"/>
                </a:solidFill>
              </a:rPr>
              <a:t>）</a:t>
            </a:r>
            <a:endParaRPr lang="en-US" altLang="zh-CN" sz="2000" dirty="0" smtClean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88224" y="2298938"/>
            <a:ext cx="7920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/>
              <a:t>电路</a:t>
            </a:r>
            <a:endParaRPr lang="en-US" altLang="zh-CN" sz="1200" b="1" dirty="0" smtClean="0"/>
          </a:p>
          <a:p>
            <a:endParaRPr lang="en-US" altLang="zh-CN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588224" y="2658978"/>
            <a:ext cx="7920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/>
              <a:t>屏蔽层</a:t>
            </a:r>
            <a:endParaRPr lang="en-US" altLang="zh-CN" sz="1200" b="1" dirty="0" smtClean="0"/>
          </a:p>
          <a:p>
            <a:endParaRPr lang="en-US" altLang="zh-CN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588224" y="3019018"/>
            <a:ext cx="7920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/>
              <a:t>Sensor</a:t>
            </a:r>
            <a:endParaRPr lang="en-US" altLang="zh-CN" sz="1200" b="1" dirty="0" smtClean="0"/>
          </a:p>
          <a:p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39217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平行四边形 58"/>
          <p:cNvSpPr/>
          <p:nvPr/>
        </p:nvSpPr>
        <p:spPr>
          <a:xfrm>
            <a:off x="2443808" y="3503687"/>
            <a:ext cx="4140460" cy="1080120"/>
          </a:xfrm>
          <a:prstGeom prst="parallelogram">
            <a:avLst/>
          </a:prstGeom>
          <a:solidFill>
            <a:srgbClr val="92D05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/>
              <a:t>薄层电阻对屏蔽效果的影响</a:t>
            </a:r>
            <a:endParaRPr lang="zh-CN" altLang="en-US" sz="3600" dirty="0"/>
          </a:p>
        </p:txBody>
      </p:sp>
      <p:grpSp>
        <p:nvGrpSpPr>
          <p:cNvPr id="57" name="组合 56"/>
          <p:cNvGrpSpPr/>
          <p:nvPr/>
        </p:nvGrpSpPr>
        <p:grpSpPr>
          <a:xfrm>
            <a:off x="5108104" y="3933056"/>
            <a:ext cx="936104" cy="144016"/>
            <a:chOff x="4283968" y="3212976"/>
            <a:chExt cx="936104" cy="144016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4535996" y="3212976"/>
              <a:ext cx="36004" cy="7200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4572000" y="3212976"/>
              <a:ext cx="72008" cy="14401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4644008" y="3212976"/>
              <a:ext cx="72008" cy="14401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4716016" y="3212976"/>
              <a:ext cx="72008" cy="14401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4788024" y="3212976"/>
              <a:ext cx="72008" cy="14401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4860032" y="3212976"/>
              <a:ext cx="72008" cy="14401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>
              <a:off x="4932040" y="3284984"/>
              <a:ext cx="36004" cy="7200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4968044" y="3287564"/>
              <a:ext cx="252028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4283968" y="3284984"/>
              <a:ext cx="252028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 rot="5400000">
            <a:off x="5837186" y="3347991"/>
            <a:ext cx="414046" cy="144016"/>
            <a:chOff x="4553998" y="3501008"/>
            <a:chExt cx="414046" cy="144016"/>
          </a:xfrm>
        </p:grpSpPr>
        <p:cxnSp>
          <p:nvCxnSpPr>
            <p:cNvPr id="41" name="直接连接符 40"/>
            <p:cNvCxnSpPr/>
            <p:nvPr/>
          </p:nvCxnSpPr>
          <p:spPr>
            <a:xfrm>
              <a:off x="4792687" y="3501008"/>
              <a:ext cx="0" cy="14401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4792687" y="3575596"/>
              <a:ext cx="175357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4553998" y="3573016"/>
              <a:ext cx="167351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4721349" y="3501008"/>
              <a:ext cx="0" cy="14401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平行四边形 57"/>
          <p:cNvSpPr/>
          <p:nvPr/>
        </p:nvSpPr>
        <p:spPr>
          <a:xfrm>
            <a:off x="5684168" y="2852936"/>
            <a:ext cx="864096" cy="432048"/>
          </a:xfrm>
          <a:prstGeom prst="parallelogram">
            <a:avLst/>
          </a:prstGeom>
          <a:solidFill>
            <a:srgbClr val="2110FC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平行四边形 59"/>
          <p:cNvSpPr/>
          <p:nvPr/>
        </p:nvSpPr>
        <p:spPr>
          <a:xfrm>
            <a:off x="2443808" y="4941168"/>
            <a:ext cx="4104456" cy="1080120"/>
          </a:xfrm>
          <a:prstGeom prst="parallelogram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1" name="组合 60"/>
          <p:cNvGrpSpPr/>
          <p:nvPr/>
        </p:nvGrpSpPr>
        <p:grpSpPr>
          <a:xfrm rot="5400000">
            <a:off x="5837185" y="4750488"/>
            <a:ext cx="414046" cy="144016"/>
            <a:chOff x="4553998" y="3501008"/>
            <a:chExt cx="414046" cy="144016"/>
          </a:xfrm>
        </p:grpSpPr>
        <p:cxnSp>
          <p:nvCxnSpPr>
            <p:cNvPr id="62" name="直接连接符 61"/>
            <p:cNvCxnSpPr/>
            <p:nvPr/>
          </p:nvCxnSpPr>
          <p:spPr>
            <a:xfrm>
              <a:off x="4792687" y="3501008"/>
              <a:ext cx="0" cy="14401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4792687" y="3575596"/>
              <a:ext cx="175357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4553998" y="3573016"/>
              <a:ext cx="167351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>
              <a:off x="4721349" y="3501008"/>
              <a:ext cx="0" cy="14401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直接连接符 66"/>
          <p:cNvCxnSpPr/>
          <p:nvPr/>
        </p:nvCxnSpPr>
        <p:spPr>
          <a:xfrm flipH="1" flipV="1">
            <a:off x="6041626" y="4007644"/>
            <a:ext cx="2582" cy="607831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组合 85"/>
          <p:cNvGrpSpPr/>
          <p:nvPr/>
        </p:nvGrpSpPr>
        <p:grpSpPr>
          <a:xfrm rot="5400000">
            <a:off x="4905220" y="4756698"/>
            <a:ext cx="414046" cy="144016"/>
            <a:chOff x="4553998" y="3501008"/>
            <a:chExt cx="414046" cy="144016"/>
          </a:xfrm>
        </p:grpSpPr>
        <p:cxnSp>
          <p:nvCxnSpPr>
            <p:cNvPr id="87" name="直接连接符 86"/>
            <p:cNvCxnSpPr/>
            <p:nvPr/>
          </p:nvCxnSpPr>
          <p:spPr>
            <a:xfrm>
              <a:off x="4792687" y="3501008"/>
              <a:ext cx="0" cy="14401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>
              <a:off x="4792687" y="3575596"/>
              <a:ext cx="175357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>
              <a:off x="4553998" y="3573016"/>
              <a:ext cx="167351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>
              <a:off x="4721349" y="3501008"/>
              <a:ext cx="0" cy="14401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1" name="直接连接符 90"/>
          <p:cNvCxnSpPr/>
          <p:nvPr/>
        </p:nvCxnSpPr>
        <p:spPr>
          <a:xfrm flipV="1">
            <a:off x="5111649" y="4007644"/>
            <a:ext cx="0" cy="615831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组合 91"/>
          <p:cNvGrpSpPr/>
          <p:nvPr/>
        </p:nvGrpSpPr>
        <p:grpSpPr>
          <a:xfrm>
            <a:off x="4172000" y="3933056"/>
            <a:ext cx="936104" cy="144016"/>
            <a:chOff x="4283968" y="3212976"/>
            <a:chExt cx="936104" cy="144016"/>
          </a:xfrm>
        </p:grpSpPr>
        <p:cxnSp>
          <p:nvCxnSpPr>
            <p:cNvPr id="93" name="直接连接符 92"/>
            <p:cNvCxnSpPr/>
            <p:nvPr/>
          </p:nvCxnSpPr>
          <p:spPr>
            <a:xfrm flipH="1">
              <a:off x="4535996" y="3212976"/>
              <a:ext cx="36004" cy="7200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>
              <a:off x="4572000" y="3212976"/>
              <a:ext cx="72008" cy="14401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 flipH="1">
              <a:off x="4644008" y="3212976"/>
              <a:ext cx="72008" cy="14401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>
              <a:off x="4716016" y="3212976"/>
              <a:ext cx="72008" cy="14401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 flipH="1">
              <a:off x="4788024" y="3212976"/>
              <a:ext cx="72008" cy="14401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>
              <a:off x="4860032" y="3212976"/>
              <a:ext cx="72008" cy="14401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 flipH="1">
              <a:off x="4932040" y="3284984"/>
              <a:ext cx="36004" cy="7200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>
              <a:off x="4968044" y="3287564"/>
              <a:ext cx="252028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>
              <a:off x="4283968" y="3284984"/>
              <a:ext cx="252028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组合 111"/>
          <p:cNvGrpSpPr/>
          <p:nvPr/>
        </p:nvGrpSpPr>
        <p:grpSpPr>
          <a:xfrm rot="5400000">
            <a:off x="3964977" y="4758487"/>
            <a:ext cx="414046" cy="144016"/>
            <a:chOff x="4553998" y="3501008"/>
            <a:chExt cx="414046" cy="144016"/>
          </a:xfrm>
        </p:grpSpPr>
        <p:cxnSp>
          <p:nvCxnSpPr>
            <p:cNvPr id="113" name="直接连接符 112"/>
            <p:cNvCxnSpPr/>
            <p:nvPr/>
          </p:nvCxnSpPr>
          <p:spPr>
            <a:xfrm>
              <a:off x="4792687" y="3501008"/>
              <a:ext cx="0" cy="14401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/>
            <p:nvPr/>
          </p:nvCxnSpPr>
          <p:spPr>
            <a:xfrm>
              <a:off x="4792687" y="3575596"/>
              <a:ext cx="175357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>
              <a:off x="4553998" y="3573016"/>
              <a:ext cx="167351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>
              <a:off x="4721349" y="3501008"/>
              <a:ext cx="0" cy="14401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7" name="直接连接符 116"/>
          <p:cNvCxnSpPr/>
          <p:nvPr/>
        </p:nvCxnSpPr>
        <p:spPr>
          <a:xfrm flipV="1">
            <a:off x="4172001" y="4007644"/>
            <a:ext cx="0" cy="615829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" name="组合 117"/>
          <p:cNvGrpSpPr/>
          <p:nvPr/>
        </p:nvGrpSpPr>
        <p:grpSpPr>
          <a:xfrm>
            <a:off x="3235896" y="3933056"/>
            <a:ext cx="936104" cy="144016"/>
            <a:chOff x="4283968" y="3212976"/>
            <a:chExt cx="936104" cy="144016"/>
          </a:xfrm>
        </p:grpSpPr>
        <p:cxnSp>
          <p:nvCxnSpPr>
            <p:cNvPr id="119" name="直接连接符 118"/>
            <p:cNvCxnSpPr/>
            <p:nvPr/>
          </p:nvCxnSpPr>
          <p:spPr>
            <a:xfrm flipH="1">
              <a:off x="4535996" y="3212976"/>
              <a:ext cx="36004" cy="7200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>
            <a:xfrm>
              <a:off x="4572000" y="3212976"/>
              <a:ext cx="72008" cy="14401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/>
          </p:nvCxnSpPr>
          <p:spPr>
            <a:xfrm flipH="1">
              <a:off x="4644008" y="3212976"/>
              <a:ext cx="72008" cy="14401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/>
            <p:nvPr/>
          </p:nvCxnSpPr>
          <p:spPr>
            <a:xfrm>
              <a:off x="4716016" y="3212976"/>
              <a:ext cx="72008" cy="14401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/>
            <p:cNvCxnSpPr/>
            <p:nvPr/>
          </p:nvCxnSpPr>
          <p:spPr>
            <a:xfrm flipH="1">
              <a:off x="4788024" y="3212976"/>
              <a:ext cx="72008" cy="14401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>
            <a:xfrm>
              <a:off x="4860032" y="3212976"/>
              <a:ext cx="72008" cy="14401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>
            <a:xfrm flipH="1">
              <a:off x="4932040" y="3284984"/>
              <a:ext cx="36004" cy="7200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/>
          </p:nvCxnSpPr>
          <p:spPr>
            <a:xfrm>
              <a:off x="4968044" y="3287564"/>
              <a:ext cx="252028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连接符 126"/>
            <p:cNvCxnSpPr/>
            <p:nvPr/>
          </p:nvCxnSpPr>
          <p:spPr>
            <a:xfrm>
              <a:off x="4283968" y="3284984"/>
              <a:ext cx="252028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1" name="组合 180"/>
          <p:cNvGrpSpPr/>
          <p:nvPr/>
        </p:nvGrpSpPr>
        <p:grpSpPr>
          <a:xfrm>
            <a:off x="5108104" y="5301208"/>
            <a:ext cx="936104" cy="144016"/>
            <a:chOff x="4283968" y="3212976"/>
            <a:chExt cx="936104" cy="144016"/>
          </a:xfrm>
        </p:grpSpPr>
        <p:cxnSp>
          <p:nvCxnSpPr>
            <p:cNvPr id="182" name="直接连接符 181"/>
            <p:cNvCxnSpPr/>
            <p:nvPr/>
          </p:nvCxnSpPr>
          <p:spPr>
            <a:xfrm flipH="1">
              <a:off x="4535996" y="3212976"/>
              <a:ext cx="36004" cy="7200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接连接符 182"/>
            <p:cNvCxnSpPr/>
            <p:nvPr/>
          </p:nvCxnSpPr>
          <p:spPr>
            <a:xfrm>
              <a:off x="4572000" y="3212976"/>
              <a:ext cx="72008" cy="14401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/>
            <p:nvPr/>
          </p:nvCxnSpPr>
          <p:spPr>
            <a:xfrm flipH="1">
              <a:off x="4644008" y="3212976"/>
              <a:ext cx="72008" cy="14401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/>
            <p:nvPr/>
          </p:nvCxnSpPr>
          <p:spPr>
            <a:xfrm>
              <a:off x="4716016" y="3212976"/>
              <a:ext cx="72008" cy="14401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/>
            <p:nvPr/>
          </p:nvCxnSpPr>
          <p:spPr>
            <a:xfrm flipH="1">
              <a:off x="4788024" y="3212976"/>
              <a:ext cx="72008" cy="14401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直接连接符 186"/>
            <p:cNvCxnSpPr/>
            <p:nvPr/>
          </p:nvCxnSpPr>
          <p:spPr>
            <a:xfrm>
              <a:off x="4860032" y="3212976"/>
              <a:ext cx="72008" cy="14401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直接连接符 187"/>
            <p:cNvCxnSpPr/>
            <p:nvPr/>
          </p:nvCxnSpPr>
          <p:spPr>
            <a:xfrm flipH="1">
              <a:off x="4932040" y="3284984"/>
              <a:ext cx="36004" cy="7200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直接连接符 188"/>
            <p:cNvCxnSpPr/>
            <p:nvPr/>
          </p:nvCxnSpPr>
          <p:spPr>
            <a:xfrm>
              <a:off x="4968044" y="3287564"/>
              <a:ext cx="252028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直接连接符 189"/>
            <p:cNvCxnSpPr/>
            <p:nvPr/>
          </p:nvCxnSpPr>
          <p:spPr>
            <a:xfrm>
              <a:off x="4283968" y="3284984"/>
              <a:ext cx="252028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1" name="组合 190"/>
          <p:cNvGrpSpPr/>
          <p:nvPr/>
        </p:nvGrpSpPr>
        <p:grpSpPr>
          <a:xfrm>
            <a:off x="4172000" y="5301208"/>
            <a:ext cx="936104" cy="144016"/>
            <a:chOff x="4283968" y="3212976"/>
            <a:chExt cx="936104" cy="144016"/>
          </a:xfrm>
        </p:grpSpPr>
        <p:cxnSp>
          <p:nvCxnSpPr>
            <p:cNvPr id="192" name="直接连接符 191"/>
            <p:cNvCxnSpPr/>
            <p:nvPr/>
          </p:nvCxnSpPr>
          <p:spPr>
            <a:xfrm flipH="1">
              <a:off x="4535996" y="3212976"/>
              <a:ext cx="36004" cy="7200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直接连接符 192"/>
            <p:cNvCxnSpPr/>
            <p:nvPr/>
          </p:nvCxnSpPr>
          <p:spPr>
            <a:xfrm>
              <a:off x="4572000" y="3212976"/>
              <a:ext cx="72008" cy="14401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直接连接符 193"/>
            <p:cNvCxnSpPr/>
            <p:nvPr/>
          </p:nvCxnSpPr>
          <p:spPr>
            <a:xfrm flipH="1">
              <a:off x="4644008" y="3212976"/>
              <a:ext cx="72008" cy="14401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/>
            <p:nvPr/>
          </p:nvCxnSpPr>
          <p:spPr>
            <a:xfrm>
              <a:off x="4716016" y="3212976"/>
              <a:ext cx="72008" cy="14401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/>
            <p:nvPr/>
          </p:nvCxnSpPr>
          <p:spPr>
            <a:xfrm flipH="1">
              <a:off x="4788024" y="3212976"/>
              <a:ext cx="72008" cy="14401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/>
            <p:nvPr/>
          </p:nvCxnSpPr>
          <p:spPr>
            <a:xfrm>
              <a:off x="4860032" y="3212976"/>
              <a:ext cx="72008" cy="14401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接连接符 197"/>
            <p:cNvCxnSpPr/>
            <p:nvPr/>
          </p:nvCxnSpPr>
          <p:spPr>
            <a:xfrm flipH="1">
              <a:off x="4932040" y="3284984"/>
              <a:ext cx="36004" cy="7200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接连接符 198"/>
            <p:cNvCxnSpPr/>
            <p:nvPr/>
          </p:nvCxnSpPr>
          <p:spPr>
            <a:xfrm>
              <a:off x="4968044" y="3287564"/>
              <a:ext cx="252028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直接连接符 199"/>
            <p:cNvCxnSpPr/>
            <p:nvPr/>
          </p:nvCxnSpPr>
          <p:spPr>
            <a:xfrm>
              <a:off x="4283968" y="3284984"/>
              <a:ext cx="252028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1" name="组合 200"/>
          <p:cNvGrpSpPr/>
          <p:nvPr/>
        </p:nvGrpSpPr>
        <p:grpSpPr>
          <a:xfrm>
            <a:off x="3235896" y="5301208"/>
            <a:ext cx="936104" cy="144016"/>
            <a:chOff x="4283968" y="3212976"/>
            <a:chExt cx="936104" cy="144016"/>
          </a:xfrm>
        </p:grpSpPr>
        <p:cxnSp>
          <p:nvCxnSpPr>
            <p:cNvPr id="202" name="直接连接符 201"/>
            <p:cNvCxnSpPr/>
            <p:nvPr/>
          </p:nvCxnSpPr>
          <p:spPr>
            <a:xfrm flipH="1">
              <a:off x="4535996" y="3212976"/>
              <a:ext cx="36004" cy="7200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接连接符 202"/>
            <p:cNvCxnSpPr/>
            <p:nvPr/>
          </p:nvCxnSpPr>
          <p:spPr>
            <a:xfrm>
              <a:off x="4572000" y="3212976"/>
              <a:ext cx="72008" cy="14401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接连接符 203"/>
            <p:cNvCxnSpPr/>
            <p:nvPr/>
          </p:nvCxnSpPr>
          <p:spPr>
            <a:xfrm flipH="1">
              <a:off x="4644008" y="3212976"/>
              <a:ext cx="72008" cy="14401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接连接符 204"/>
            <p:cNvCxnSpPr/>
            <p:nvPr/>
          </p:nvCxnSpPr>
          <p:spPr>
            <a:xfrm>
              <a:off x="4716016" y="3212976"/>
              <a:ext cx="72008" cy="14401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/>
            <p:nvPr/>
          </p:nvCxnSpPr>
          <p:spPr>
            <a:xfrm flipH="1">
              <a:off x="4788024" y="3212976"/>
              <a:ext cx="72008" cy="14401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/>
            <p:nvPr/>
          </p:nvCxnSpPr>
          <p:spPr>
            <a:xfrm>
              <a:off x="4860032" y="3212976"/>
              <a:ext cx="72008" cy="14401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/>
            <p:nvPr/>
          </p:nvCxnSpPr>
          <p:spPr>
            <a:xfrm flipH="1">
              <a:off x="4932040" y="3284984"/>
              <a:ext cx="36004" cy="7200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直接连接符 208"/>
            <p:cNvCxnSpPr/>
            <p:nvPr/>
          </p:nvCxnSpPr>
          <p:spPr>
            <a:xfrm>
              <a:off x="4968044" y="3287564"/>
              <a:ext cx="252028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接连接符 209"/>
            <p:cNvCxnSpPr/>
            <p:nvPr/>
          </p:nvCxnSpPr>
          <p:spPr>
            <a:xfrm>
              <a:off x="4283968" y="3284984"/>
              <a:ext cx="252028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7" name="直接连接符 216"/>
          <p:cNvCxnSpPr/>
          <p:nvPr/>
        </p:nvCxnSpPr>
        <p:spPr>
          <a:xfrm flipV="1">
            <a:off x="4169420" y="5029520"/>
            <a:ext cx="0" cy="34369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直接连接符 217"/>
          <p:cNvCxnSpPr/>
          <p:nvPr/>
        </p:nvCxnSpPr>
        <p:spPr>
          <a:xfrm flipV="1">
            <a:off x="5112243" y="5029520"/>
            <a:ext cx="0" cy="34369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直接连接符 218"/>
          <p:cNvCxnSpPr/>
          <p:nvPr/>
        </p:nvCxnSpPr>
        <p:spPr>
          <a:xfrm flipV="1">
            <a:off x="6041626" y="5029520"/>
            <a:ext cx="0" cy="34369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直接连接符 219"/>
          <p:cNvCxnSpPr/>
          <p:nvPr/>
        </p:nvCxnSpPr>
        <p:spPr>
          <a:xfrm flipV="1">
            <a:off x="6041626" y="3627023"/>
            <a:ext cx="0" cy="37804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直接连接符 221"/>
          <p:cNvCxnSpPr/>
          <p:nvPr/>
        </p:nvCxnSpPr>
        <p:spPr>
          <a:xfrm>
            <a:off x="6044210" y="3068960"/>
            <a:ext cx="0" cy="216024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直接连接符 225"/>
          <p:cNvCxnSpPr/>
          <p:nvPr/>
        </p:nvCxnSpPr>
        <p:spPr>
          <a:xfrm flipH="1">
            <a:off x="2083768" y="4003750"/>
            <a:ext cx="1152128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直接连接符 230"/>
          <p:cNvCxnSpPr/>
          <p:nvPr/>
        </p:nvCxnSpPr>
        <p:spPr>
          <a:xfrm>
            <a:off x="2083768" y="4003750"/>
            <a:ext cx="0" cy="7332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等腰三角形 231"/>
          <p:cNvSpPr/>
          <p:nvPr/>
        </p:nvSpPr>
        <p:spPr>
          <a:xfrm rot="10800000">
            <a:off x="1993758" y="4077072"/>
            <a:ext cx="180020" cy="144016"/>
          </a:xfrm>
          <a:prstGeom prst="triangl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3" name="直接连接符 232"/>
          <p:cNvCxnSpPr/>
          <p:nvPr/>
        </p:nvCxnSpPr>
        <p:spPr>
          <a:xfrm flipH="1">
            <a:off x="2083768" y="5373216"/>
            <a:ext cx="1152128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7" name="组合 286"/>
          <p:cNvGrpSpPr/>
          <p:nvPr/>
        </p:nvGrpSpPr>
        <p:grpSpPr>
          <a:xfrm>
            <a:off x="912686" y="4854162"/>
            <a:ext cx="1171082" cy="745283"/>
            <a:chOff x="395536" y="3661368"/>
            <a:chExt cx="1171082" cy="745283"/>
          </a:xfrm>
        </p:grpSpPr>
        <p:sp>
          <p:nvSpPr>
            <p:cNvPr id="235" name="等腰三角形 234"/>
            <p:cNvSpPr/>
            <p:nvPr/>
          </p:nvSpPr>
          <p:spPr>
            <a:xfrm rot="16200000" flipH="1">
              <a:off x="704612" y="3948835"/>
              <a:ext cx="441398" cy="474234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36" name="直接连接符 235"/>
            <p:cNvCxnSpPr/>
            <p:nvPr/>
          </p:nvCxnSpPr>
          <p:spPr>
            <a:xfrm flipH="1">
              <a:off x="1162428" y="3661368"/>
              <a:ext cx="0" cy="24522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直接连接符 236"/>
            <p:cNvCxnSpPr/>
            <p:nvPr/>
          </p:nvCxnSpPr>
          <p:spPr>
            <a:xfrm flipH="1">
              <a:off x="1064725" y="3661368"/>
              <a:ext cx="0" cy="24522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直接连接符 237"/>
            <p:cNvCxnSpPr/>
            <p:nvPr/>
          </p:nvCxnSpPr>
          <p:spPr>
            <a:xfrm>
              <a:off x="1162428" y="3783979"/>
              <a:ext cx="40419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直接连接符 238"/>
            <p:cNvCxnSpPr/>
            <p:nvPr/>
          </p:nvCxnSpPr>
          <p:spPr>
            <a:xfrm flipH="1">
              <a:off x="1566618" y="3783979"/>
              <a:ext cx="0" cy="40197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直接连接符 239"/>
            <p:cNvCxnSpPr>
              <a:stCxn id="235" idx="3"/>
            </p:cNvCxnSpPr>
            <p:nvPr/>
          </p:nvCxnSpPr>
          <p:spPr>
            <a:xfrm>
              <a:off x="1162428" y="4185953"/>
              <a:ext cx="40419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直接连接符 240"/>
            <p:cNvCxnSpPr/>
            <p:nvPr/>
          </p:nvCxnSpPr>
          <p:spPr>
            <a:xfrm flipH="1">
              <a:off x="576926" y="3783979"/>
              <a:ext cx="487799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直接连接符 241"/>
            <p:cNvCxnSpPr/>
            <p:nvPr/>
          </p:nvCxnSpPr>
          <p:spPr>
            <a:xfrm flipH="1">
              <a:off x="576926" y="3783979"/>
              <a:ext cx="0" cy="40197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直接连接符 242"/>
            <p:cNvCxnSpPr>
              <a:stCxn id="235" idx="0"/>
            </p:cNvCxnSpPr>
            <p:nvPr/>
          </p:nvCxnSpPr>
          <p:spPr>
            <a:xfrm flipH="1">
              <a:off x="395536" y="4185953"/>
              <a:ext cx="292658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3" name="TextBox 282"/>
            <p:cNvSpPr txBox="1"/>
            <p:nvPr/>
          </p:nvSpPr>
          <p:spPr>
            <a:xfrm flipH="1">
              <a:off x="755576" y="3997341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-A</a:t>
              </a:r>
              <a:endParaRPr lang="zh-CN" altLang="en-US" dirty="0"/>
            </a:p>
          </p:txBody>
        </p:sp>
      </p:grpSp>
      <p:sp>
        <p:nvSpPr>
          <p:cNvPr id="297" name="TextBox 296"/>
          <p:cNvSpPr txBox="1"/>
          <p:nvPr/>
        </p:nvSpPr>
        <p:spPr>
          <a:xfrm>
            <a:off x="6116217" y="319566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C1</a:t>
            </a:r>
            <a:endParaRPr lang="zh-CN" altLang="en-US" dirty="0"/>
          </a:p>
        </p:txBody>
      </p:sp>
      <p:sp>
        <p:nvSpPr>
          <p:cNvPr id="298" name="TextBox 297"/>
          <p:cNvSpPr txBox="1"/>
          <p:nvPr/>
        </p:nvSpPr>
        <p:spPr>
          <a:xfrm>
            <a:off x="6116217" y="464384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C2</a:t>
            </a:r>
            <a:endParaRPr lang="zh-CN" altLang="en-US" dirty="0"/>
          </a:p>
        </p:txBody>
      </p:sp>
      <p:sp>
        <p:nvSpPr>
          <p:cNvPr id="299" name="TextBox 298"/>
          <p:cNvSpPr txBox="1"/>
          <p:nvPr/>
        </p:nvSpPr>
        <p:spPr>
          <a:xfrm>
            <a:off x="5233166" y="364502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R1</a:t>
            </a:r>
            <a:endParaRPr lang="zh-CN" altLang="en-US" dirty="0"/>
          </a:p>
        </p:txBody>
      </p:sp>
      <p:sp>
        <p:nvSpPr>
          <p:cNvPr id="300" name="TextBox 299"/>
          <p:cNvSpPr txBox="1"/>
          <p:nvPr/>
        </p:nvSpPr>
        <p:spPr>
          <a:xfrm>
            <a:off x="5233166" y="500388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R2</a:t>
            </a:r>
            <a:endParaRPr lang="zh-CN" altLang="en-US" dirty="0"/>
          </a:p>
        </p:txBody>
      </p:sp>
      <p:sp>
        <p:nvSpPr>
          <p:cNvPr id="304" name="TextBox 303"/>
          <p:cNvSpPr txBox="1"/>
          <p:nvPr/>
        </p:nvSpPr>
        <p:spPr>
          <a:xfrm>
            <a:off x="5737222" y="24208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Vpulse</a:t>
            </a:r>
            <a:endParaRPr lang="zh-CN" altLang="en-US" dirty="0"/>
          </a:p>
        </p:txBody>
      </p:sp>
      <p:sp>
        <p:nvSpPr>
          <p:cNvPr id="305" name="TextBox 304"/>
          <p:cNvSpPr txBox="1"/>
          <p:nvPr/>
        </p:nvSpPr>
        <p:spPr>
          <a:xfrm>
            <a:off x="5161158" y="465313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C2</a:t>
            </a:r>
            <a:endParaRPr lang="zh-CN" altLang="en-US" dirty="0"/>
          </a:p>
        </p:txBody>
      </p:sp>
      <p:sp>
        <p:nvSpPr>
          <p:cNvPr id="306" name="TextBox 305"/>
          <p:cNvSpPr txBox="1"/>
          <p:nvPr/>
        </p:nvSpPr>
        <p:spPr>
          <a:xfrm>
            <a:off x="4225054" y="465313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C2</a:t>
            </a:r>
            <a:endParaRPr lang="zh-CN" altLang="en-US" dirty="0"/>
          </a:p>
        </p:txBody>
      </p:sp>
      <p:sp>
        <p:nvSpPr>
          <p:cNvPr id="307" name="TextBox 306"/>
          <p:cNvSpPr txBox="1"/>
          <p:nvPr/>
        </p:nvSpPr>
        <p:spPr>
          <a:xfrm>
            <a:off x="4297062" y="364502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R1</a:t>
            </a:r>
            <a:endParaRPr lang="zh-CN" altLang="en-US" dirty="0"/>
          </a:p>
        </p:txBody>
      </p:sp>
      <p:sp>
        <p:nvSpPr>
          <p:cNvPr id="308" name="TextBox 307"/>
          <p:cNvSpPr txBox="1"/>
          <p:nvPr/>
        </p:nvSpPr>
        <p:spPr>
          <a:xfrm>
            <a:off x="3360958" y="364502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R1</a:t>
            </a:r>
            <a:endParaRPr lang="zh-CN" altLang="en-US" dirty="0"/>
          </a:p>
        </p:txBody>
      </p:sp>
      <p:sp>
        <p:nvSpPr>
          <p:cNvPr id="309" name="TextBox 308"/>
          <p:cNvSpPr txBox="1"/>
          <p:nvPr/>
        </p:nvSpPr>
        <p:spPr>
          <a:xfrm>
            <a:off x="4297062" y="501317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R2</a:t>
            </a:r>
            <a:endParaRPr lang="zh-CN" altLang="en-US" dirty="0"/>
          </a:p>
        </p:txBody>
      </p:sp>
      <p:sp>
        <p:nvSpPr>
          <p:cNvPr id="310" name="TextBox 309"/>
          <p:cNvSpPr txBox="1"/>
          <p:nvPr/>
        </p:nvSpPr>
        <p:spPr>
          <a:xfrm>
            <a:off x="3360958" y="501317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R2</a:t>
            </a:r>
            <a:endParaRPr lang="zh-CN" altLang="en-US" dirty="0"/>
          </a:p>
        </p:txBody>
      </p:sp>
      <p:cxnSp>
        <p:nvCxnSpPr>
          <p:cNvPr id="312" name="直接连接符 311"/>
          <p:cNvCxnSpPr/>
          <p:nvPr/>
        </p:nvCxnSpPr>
        <p:spPr>
          <a:xfrm>
            <a:off x="6337199" y="2790220"/>
            <a:ext cx="264119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直接连接符 313"/>
          <p:cNvCxnSpPr/>
          <p:nvPr/>
        </p:nvCxnSpPr>
        <p:spPr>
          <a:xfrm flipV="1">
            <a:off x="6601318" y="2420888"/>
            <a:ext cx="144016" cy="36933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直接连接符 315"/>
          <p:cNvCxnSpPr/>
          <p:nvPr/>
        </p:nvCxnSpPr>
        <p:spPr>
          <a:xfrm>
            <a:off x="6745334" y="2420888"/>
            <a:ext cx="216024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" name="TextBox 316"/>
          <p:cNvSpPr txBox="1"/>
          <p:nvPr/>
        </p:nvSpPr>
        <p:spPr>
          <a:xfrm>
            <a:off x="2568870" y="4221089"/>
            <a:ext cx="1063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Shielding</a:t>
            </a:r>
            <a:endParaRPr lang="zh-CN" altLang="en-US" dirty="0"/>
          </a:p>
        </p:txBody>
      </p:sp>
      <p:sp>
        <p:nvSpPr>
          <p:cNvPr id="318" name="TextBox 317"/>
          <p:cNvSpPr txBox="1"/>
          <p:nvPr/>
        </p:nvSpPr>
        <p:spPr>
          <a:xfrm>
            <a:off x="2568870" y="5651956"/>
            <a:ext cx="1477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Sense Node</a:t>
            </a:r>
            <a:endParaRPr lang="zh-CN" altLang="en-US" dirty="0"/>
          </a:p>
        </p:txBody>
      </p:sp>
      <p:sp>
        <p:nvSpPr>
          <p:cNvPr id="4" name="下箭头 3"/>
          <p:cNvSpPr/>
          <p:nvPr/>
        </p:nvSpPr>
        <p:spPr>
          <a:xfrm>
            <a:off x="5684168" y="3205606"/>
            <a:ext cx="216024" cy="544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644008" y="317697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电荷注入</a:t>
            </a:r>
            <a:endParaRPr lang="zh-CN" altLang="en-US" dirty="0"/>
          </a:p>
        </p:txBody>
      </p:sp>
      <p:sp>
        <p:nvSpPr>
          <p:cNvPr id="129" name="内容占位符 2"/>
          <p:cNvSpPr>
            <a:spLocks noGrp="1"/>
          </p:cNvSpPr>
          <p:nvPr>
            <p:ph idx="1"/>
          </p:nvPr>
        </p:nvSpPr>
        <p:spPr>
          <a:xfrm>
            <a:off x="457200" y="1268760"/>
            <a:ext cx="8219256" cy="4713387"/>
          </a:xfrm>
        </p:spPr>
        <p:txBody>
          <a:bodyPr>
            <a:normAutofit/>
          </a:bodyPr>
          <a:lstStyle/>
          <a:p>
            <a:r>
              <a:rPr lang="zh-CN" altLang="en-US" sz="2400" dirty="0" smtClean="0"/>
              <a:t>理想屏蔽层</a:t>
            </a:r>
            <a:r>
              <a:rPr lang="en-US" altLang="zh-CN" sz="2400" dirty="0" smtClean="0"/>
              <a:t>R1=0</a:t>
            </a:r>
            <a:r>
              <a:rPr lang="zh-CN" altLang="en-US" sz="2400" dirty="0" smtClean="0"/>
              <a:t>，完全屏蔽</a:t>
            </a:r>
            <a:r>
              <a:rPr lang="en-US" altLang="zh-CN" sz="2400" dirty="0" err="1" smtClean="0"/>
              <a:t>Vpulse</a:t>
            </a:r>
            <a:r>
              <a:rPr lang="zh-CN" altLang="en-US" sz="2400" dirty="0" smtClean="0"/>
              <a:t>对</a:t>
            </a:r>
            <a:r>
              <a:rPr lang="en-US" altLang="zh-CN" sz="2400" dirty="0" smtClean="0"/>
              <a:t>Sense Node</a:t>
            </a:r>
            <a:r>
              <a:rPr lang="zh-CN" altLang="en-US" sz="2400" dirty="0" smtClean="0"/>
              <a:t>的影响；</a:t>
            </a:r>
            <a:endParaRPr lang="en-US" altLang="zh-CN" sz="2400" dirty="0" smtClean="0"/>
          </a:p>
          <a:p>
            <a:r>
              <a:rPr lang="en-US" altLang="zh-CN" sz="2400" dirty="0" smtClean="0"/>
              <a:t>LAPIS</a:t>
            </a:r>
            <a:r>
              <a:rPr lang="zh-CN" altLang="en-US" sz="2400" dirty="0" smtClean="0"/>
              <a:t>的两种屏蔽机制都有较高的薄层电阻</a:t>
            </a:r>
            <a:endParaRPr lang="en-US" altLang="zh-CN" sz="2400" dirty="0" smtClean="0"/>
          </a:p>
          <a:p>
            <a:pPr lvl="1"/>
            <a:r>
              <a:rPr lang="en-US" altLang="zh-CN" sz="2000" dirty="0" smtClean="0"/>
              <a:t>Nested-well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~10k</a:t>
            </a:r>
            <a:r>
              <a:rPr lang="el-GR" altLang="zh-CN" sz="2000" dirty="0"/>
              <a:t>Ω/</a:t>
            </a:r>
            <a:r>
              <a:rPr lang="el-GR" altLang="zh-CN" sz="2000" dirty="0" smtClean="0"/>
              <a:t>□</a:t>
            </a:r>
            <a:r>
              <a:rPr lang="zh-CN" altLang="en-US" sz="2000" dirty="0" smtClean="0"/>
              <a:t>；</a:t>
            </a:r>
            <a:endParaRPr lang="el-GR" altLang="zh-CN" sz="2000" dirty="0"/>
          </a:p>
          <a:p>
            <a:pPr lvl="1"/>
            <a:r>
              <a:rPr lang="en-US" altLang="zh-CN" sz="2000" dirty="0" smtClean="0"/>
              <a:t>Double-SOI</a:t>
            </a:r>
            <a:r>
              <a:rPr lang="zh-CN" altLang="en-US" sz="2000" dirty="0"/>
              <a:t>，</a:t>
            </a:r>
            <a:r>
              <a:rPr lang="en-US" altLang="zh-CN" sz="2000" dirty="0" smtClean="0"/>
              <a:t> ~33k</a:t>
            </a:r>
            <a:r>
              <a:rPr lang="el-GR" altLang="zh-CN" sz="2000" dirty="0"/>
              <a:t>Ω/</a:t>
            </a:r>
            <a:r>
              <a:rPr lang="el-GR" altLang="zh-CN" sz="2000" dirty="0" smtClean="0"/>
              <a:t>□</a:t>
            </a:r>
            <a:r>
              <a:rPr lang="zh-CN" altLang="en-US" sz="2000" dirty="0" smtClean="0"/>
              <a:t>；</a:t>
            </a:r>
            <a:endParaRPr lang="el-GR" altLang="zh-CN" sz="2000" dirty="0"/>
          </a:p>
          <a:p>
            <a:endParaRPr lang="en-US" altLang="zh-CN" sz="2400" dirty="0" smtClean="0"/>
          </a:p>
        </p:txBody>
      </p:sp>
      <p:sp>
        <p:nvSpPr>
          <p:cNvPr id="130" name="TextBox 129"/>
          <p:cNvSpPr txBox="1"/>
          <p:nvPr/>
        </p:nvSpPr>
        <p:spPr>
          <a:xfrm>
            <a:off x="3203848" y="6084004"/>
            <a:ext cx="2317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屏蔽结构的简化模型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75302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3802</TotalTime>
  <Words>1133</Words>
  <Application>Microsoft Office PowerPoint</Application>
  <PresentationFormat>全屏显示(4:3)</PresentationFormat>
  <Paragraphs>252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</vt:lpstr>
      <vt:lpstr>SOI像素探测器的屏蔽机制研究</vt:lpstr>
      <vt:lpstr>报告内容</vt:lpstr>
      <vt:lpstr>SOI像素探测器的优点与挑战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薄层电阻对屏蔽效果的影响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结论与展望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R&amp;D on Counting Pixel Chips</dc:title>
  <dc:creator>yplu</dc:creator>
  <cp:lastModifiedBy>Yunpeng LU</cp:lastModifiedBy>
  <cp:revision>976</cp:revision>
  <dcterms:created xsi:type="dcterms:W3CDTF">2015-01-23T00:42:12Z</dcterms:created>
  <dcterms:modified xsi:type="dcterms:W3CDTF">2015-04-09T22:59:33Z</dcterms:modified>
</cp:coreProperties>
</file>