
<file path=[Content_Types].xml><?xml version="1.0" encoding="utf-8"?>
<Types xmlns="http://schemas.openxmlformats.org/package/2006/content-types">
  <Default Extension="xml" ContentType="application/xml"/>
  <Default Extension="vsdx" ContentType="application/vnd.ms-visio.drawing"/>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38"/>
  </p:notesMasterIdLst>
  <p:handoutMasterIdLst>
    <p:handoutMasterId r:id="rId39"/>
  </p:handoutMasterIdLst>
  <p:sldIdLst>
    <p:sldId id="493" r:id="rId2"/>
    <p:sldId id="547" r:id="rId3"/>
    <p:sldId id="697" r:id="rId4"/>
    <p:sldId id="699" r:id="rId5"/>
    <p:sldId id="621" r:id="rId6"/>
    <p:sldId id="618" r:id="rId7"/>
    <p:sldId id="586" r:id="rId8"/>
    <p:sldId id="619" r:id="rId9"/>
    <p:sldId id="620" r:id="rId10"/>
    <p:sldId id="622" r:id="rId11"/>
    <p:sldId id="601" r:id="rId12"/>
    <p:sldId id="679" r:id="rId13"/>
    <p:sldId id="583" r:id="rId14"/>
    <p:sldId id="680" r:id="rId15"/>
    <p:sldId id="681" r:id="rId16"/>
    <p:sldId id="683" r:id="rId17"/>
    <p:sldId id="608" r:id="rId18"/>
    <p:sldId id="609" r:id="rId19"/>
    <p:sldId id="612" r:id="rId20"/>
    <p:sldId id="693" r:id="rId21"/>
    <p:sldId id="667" r:id="rId22"/>
    <p:sldId id="684" r:id="rId23"/>
    <p:sldId id="685" r:id="rId24"/>
    <p:sldId id="687" r:id="rId25"/>
    <p:sldId id="686" r:id="rId26"/>
    <p:sldId id="689" r:id="rId27"/>
    <p:sldId id="690" r:id="rId28"/>
    <p:sldId id="674" r:id="rId29"/>
    <p:sldId id="675" r:id="rId30"/>
    <p:sldId id="676" r:id="rId31"/>
    <p:sldId id="677" r:id="rId32"/>
    <p:sldId id="694" r:id="rId33"/>
    <p:sldId id="696" r:id="rId34"/>
    <p:sldId id="695" r:id="rId35"/>
    <p:sldId id="698" r:id="rId36"/>
    <p:sldId id="545" r:id="rId37"/>
  </p:sldIdLst>
  <p:sldSz cx="9144000" cy="6858000" type="screen4x3"/>
  <p:notesSz cx="6858000" cy="9144000"/>
  <p:defaultTextStyle>
    <a:defPPr>
      <a:defRPr lang="en-US"/>
    </a:defPPr>
    <a:lvl1pPr algn="l" rtl="0" eaLnBrk="0" fontAlgn="base" hangingPunct="0">
      <a:spcBef>
        <a:spcPct val="0"/>
      </a:spcBef>
      <a:spcAft>
        <a:spcPct val="0"/>
      </a:spcAft>
      <a:defRPr sz="1600" b="1"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sz="1600" b="1"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sz="1600" b="1"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sz="1600" b="1"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sz="1600" b="1" kern="1200">
        <a:solidFill>
          <a:schemeClr val="tx1"/>
        </a:solidFill>
        <a:latin typeface="Arial" charset="0"/>
        <a:ea typeface="宋体" pitchFamily="2" charset="-122"/>
        <a:cs typeface="+mn-cs"/>
      </a:defRPr>
    </a:lvl5pPr>
    <a:lvl6pPr marL="2286000" algn="l" defTabSz="914400" rtl="0" eaLnBrk="1" latinLnBrk="0" hangingPunct="1">
      <a:defRPr sz="1600" b="1" kern="1200">
        <a:solidFill>
          <a:schemeClr val="tx1"/>
        </a:solidFill>
        <a:latin typeface="Arial" charset="0"/>
        <a:ea typeface="宋体" pitchFamily="2" charset="-122"/>
        <a:cs typeface="+mn-cs"/>
      </a:defRPr>
    </a:lvl6pPr>
    <a:lvl7pPr marL="2743200" algn="l" defTabSz="914400" rtl="0" eaLnBrk="1" latinLnBrk="0" hangingPunct="1">
      <a:defRPr sz="1600" b="1" kern="1200">
        <a:solidFill>
          <a:schemeClr val="tx1"/>
        </a:solidFill>
        <a:latin typeface="Arial" charset="0"/>
        <a:ea typeface="宋体" pitchFamily="2" charset="-122"/>
        <a:cs typeface="+mn-cs"/>
      </a:defRPr>
    </a:lvl7pPr>
    <a:lvl8pPr marL="3200400" algn="l" defTabSz="914400" rtl="0" eaLnBrk="1" latinLnBrk="0" hangingPunct="1">
      <a:defRPr sz="1600" b="1" kern="1200">
        <a:solidFill>
          <a:schemeClr val="tx1"/>
        </a:solidFill>
        <a:latin typeface="Arial" charset="0"/>
        <a:ea typeface="宋体" pitchFamily="2" charset="-122"/>
        <a:cs typeface="+mn-cs"/>
      </a:defRPr>
    </a:lvl8pPr>
    <a:lvl9pPr marL="3657600" algn="l" defTabSz="914400" rtl="0" eaLnBrk="1" latinLnBrk="0" hangingPunct="1">
      <a:defRPr sz="1600" b="1" kern="1200">
        <a:solidFill>
          <a:schemeClr val="tx1"/>
        </a:solidFill>
        <a:latin typeface="Arial" charset="0"/>
        <a:ea typeface="宋体"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3333CC"/>
    <a:srgbClr val="000066"/>
    <a:srgbClr val="660066"/>
    <a:srgbClr val="000099"/>
    <a:srgbClr val="FF00FF"/>
    <a:srgbClr val="CC0000"/>
    <a:srgbClr val="3F91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6429" autoAdjust="0"/>
  </p:normalViewPr>
  <p:slideViewPr>
    <p:cSldViewPr>
      <p:cViewPr varScale="1">
        <p:scale>
          <a:sx n="84" d="100"/>
          <a:sy n="84" d="100"/>
        </p:scale>
        <p:origin x="-16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718780-AA96-4CEB-955C-B56E0184EAD4}" type="datetimeFigureOut">
              <a:rPr lang="zh-CN" altLang="en-US" smtClean="0"/>
              <a:pPr/>
              <a:t>15/4/11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A34599-24C2-4378-AC35-6C4E106D21BD}" type="slidenum">
              <a:rPr lang="zh-CN" altLang="en-US" smtClean="0"/>
              <a:pPr/>
              <a:t>‹#›</a:t>
            </a:fld>
            <a:endParaRPr lang="zh-CN" altLang="en-US"/>
          </a:p>
        </p:txBody>
      </p:sp>
    </p:spTree>
    <p:extLst>
      <p:ext uri="{BB962C8B-B14F-4D97-AF65-F5344CB8AC3E}">
        <p14:creationId xmlns:p14="http://schemas.microsoft.com/office/powerpoint/2010/main" val="24201130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kumimoji="1" sz="1200" b="0">
                <a:solidFill>
                  <a:schemeClr val="tx1"/>
                </a:solidFill>
                <a:effectLst/>
                <a:latin typeface="Times New Roman" pitchFamily="18" charset="0"/>
                <a:ea typeface="宋体" pitchFamily="2" charset="-122"/>
                <a:cs typeface="+mn-cs"/>
              </a:defRPr>
            </a:lvl1pPr>
          </a:lstStyle>
          <a:p>
            <a:pPr>
              <a:defRPr/>
            </a:pPr>
            <a:endParaRPr lang="zh-CN" altLang="en-US"/>
          </a:p>
        </p:txBody>
      </p:sp>
      <p:sp>
        <p:nvSpPr>
          <p:cNvPr id="2570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kumimoji="1" sz="1200" b="0">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70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570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kumimoji="1" sz="1200" b="0">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570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0">
                <a:latin typeface="Times New Roman" pitchFamily="18" charset="0"/>
              </a:defRPr>
            </a:lvl1pPr>
          </a:lstStyle>
          <a:p>
            <a:fld id="{3B11FBAE-3343-4CF3-8F8B-6BFFC694CCF8}" type="slidenum">
              <a:rPr lang="zh-CN" altLang="en-US"/>
              <a:pPr/>
              <a:t>‹#›</a:t>
            </a:fld>
            <a:endParaRPr lang="en-US" altLang="zh-CN"/>
          </a:p>
        </p:txBody>
      </p:sp>
    </p:spTree>
    <p:extLst>
      <p:ext uri="{BB962C8B-B14F-4D97-AF65-F5344CB8AC3E}">
        <p14:creationId xmlns:p14="http://schemas.microsoft.com/office/powerpoint/2010/main" val="118192487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宋体"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B0D06146-9844-4487-95E5-C89F8C2E2CCC}" type="slidenum">
              <a:rPr lang="zh-CN" altLang="en-US"/>
              <a:pPr/>
              <a:t>1</a:t>
            </a:fld>
            <a:endParaRPr lang="en-US" altLang="zh-CN"/>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zh-CN" altLang="en-US" smtClean="0"/>
          </a:p>
        </p:txBody>
      </p:sp>
    </p:spTree>
    <p:extLst>
      <p:ext uri="{BB962C8B-B14F-4D97-AF65-F5344CB8AC3E}">
        <p14:creationId xmlns:p14="http://schemas.microsoft.com/office/powerpoint/2010/main" val="1541774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0216E536-7913-46BB-91E3-9469A637FAE4}" type="slidenum">
              <a:rPr lang="zh-CN" altLang="en-US"/>
              <a:pPr/>
              <a:t>2</a:t>
            </a:fld>
            <a:endParaRPr lang="en-US" altLang="zh-CN"/>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zh-CN" altLang="en-US" smtClean="0"/>
          </a:p>
        </p:txBody>
      </p:sp>
    </p:spTree>
    <p:extLst>
      <p:ext uri="{BB962C8B-B14F-4D97-AF65-F5344CB8AC3E}">
        <p14:creationId xmlns:p14="http://schemas.microsoft.com/office/powerpoint/2010/main" val="229409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fld id="{05DED5E6-AEC0-4BAE-81E5-09EC262ED9B0}" type="slidenum">
              <a:rPr lang="zh-CN" altLang="en-US" sz="1200" b="0" smtClean="0">
                <a:latin typeface="Times New Roman" panose="02020603050405020304" pitchFamily="18" charset="0"/>
              </a:rPr>
              <a:pPr/>
              <a:t>31</a:t>
            </a:fld>
            <a:endParaRPr lang="en-US" altLang="zh-CN" sz="1200" b="0" smtClean="0">
              <a:latin typeface="Times New Roman" panose="02020603050405020304" pitchFamily="18"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extLst>
      <p:ext uri="{BB962C8B-B14F-4D97-AF65-F5344CB8AC3E}">
        <p14:creationId xmlns:p14="http://schemas.microsoft.com/office/powerpoint/2010/main" val="1892870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5" name="Text Box 4"/>
          <p:cNvSpPr txBox="1">
            <a:spLocks noChangeArrowheads="1"/>
          </p:cNvSpPr>
          <p:nvPr userDrawn="1"/>
        </p:nvSpPr>
        <p:spPr bwMode="auto">
          <a:xfrm>
            <a:off x="899740" y="6525344"/>
            <a:ext cx="7632700" cy="338554"/>
          </a:xfrm>
          <a:prstGeom prst="rect">
            <a:avLst/>
          </a:prstGeom>
          <a:noFill/>
          <a:ln w="9525">
            <a:noFill/>
            <a:miter lim="800000"/>
            <a:headEnd/>
            <a:tailEnd/>
          </a:ln>
        </p:spPr>
        <p:txBody>
          <a:bodyPr>
            <a:spAutoFit/>
          </a:bodyPr>
          <a:lstStyle/>
          <a:p>
            <a:pPr algn="ctr" eaLnBrk="1" hangingPunct="1">
              <a:spcBef>
                <a:spcPct val="50000"/>
              </a:spcBef>
            </a:pPr>
            <a:r>
              <a:rPr lang="zh-CN" altLang="en-US" b="0" dirty="0">
                <a:latin typeface="黑体" pitchFamily="49" charset="-122"/>
                <a:ea typeface="黑体" pitchFamily="49" charset="-122"/>
                <a:cs typeface="Arial" charset="0"/>
              </a:rPr>
              <a:t>核探测与核电子学</a:t>
            </a:r>
            <a:r>
              <a:rPr lang="zh-CN" altLang="en-US" b="0" dirty="0" smtClean="0">
                <a:latin typeface="黑体" pitchFamily="49" charset="-122"/>
                <a:ea typeface="黑体" pitchFamily="49" charset="-122"/>
                <a:cs typeface="Arial" charset="0"/>
              </a:rPr>
              <a:t>国家重点实验室</a:t>
            </a:r>
            <a:r>
              <a:rPr lang="en-US" altLang="zh-CN" b="0" dirty="0" smtClean="0">
                <a:latin typeface="黑体" pitchFamily="49" charset="-122"/>
                <a:ea typeface="黑体" pitchFamily="49" charset="-122"/>
                <a:cs typeface="Arial" charset="0"/>
              </a:rPr>
              <a:t>2015</a:t>
            </a:r>
            <a:r>
              <a:rPr lang="zh-CN" altLang="en-US" b="0" dirty="0" smtClean="0">
                <a:latin typeface="黑体" pitchFamily="49" charset="-122"/>
                <a:ea typeface="黑体" pitchFamily="49" charset="-122"/>
                <a:cs typeface="Arial" charset="0"/>
              </a:rPr>
              <a:t>年年会，合肥</a:t>
            </a:r>
            <a:endParaRPr lang="zh-CN" altLang="en-US" b="0" dirty="0">
              <a:latin typeface="黑体" pitchFamily="49" charset="-122"/>
              <a:ea typeface="黑体" pitchFamily="49" charset="-122"/>
              <a:cs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Text Box 4"/>
          <p:cNvSpPr txBox="1">
            <a:spLocks noChangeArrowheads="1"/>
          </p:cNvSpPr>
          <p:nvPr userDrawn="1"/>
        </p:nvSpPr>
        <p:spPr bwMode="auto">
          <a:xfrm>
            <a:off x="899740" y="6525344"/>
            <a:ext cx="7632700" cy="338554"/>
          </a:xfrm>
          <a:prstGeom prst="rect">
            <a:avLst/>
          </a:prstGeom>
          <a:noFill/>
          <a:ln w="9525">
            <a:noFill/>
            <a:miter lim="800000"/>
            <a:headEnd/>
            <a:tailEnd/>
          </a:ln>
        </p:spPr>
        <p:txBody>
          <a:bodyPr>
            <a:spAutoFit/>
          </a:bodyPr>
          <a:lstStyle/>
          <a:p>
            <a:pPr algn="ctr" eaLnBrk="1" hangingPunct="1">
              <a:spcBef>
                <a:spcPct val="50000"/>
              </a:spcBef>
            </a:pPr>
            <a:r>
              <a:rPr lang="zh-CN" altLang="en-US" b="0" dirty="0">
                <a:latin typeface="黑体" pitchFamily="49" charset="-122"/>
                <a:ea typeface="黑体" pitchFamily="49" charset="-122"/>
                <a:cs typeface="Arial" charset="0"/>
              </a:rPr>
              <a:t>核探测与核电子学</a:t>
            </a:r>
            <a:r>
              <a:rPr lang="zh-CN" altLang="en-US" b="0" dirty="0" smtClean="0">
                <a:latin typeface="黑体" pitchFamily="49" charset="-122"/>
                <a:ea typeface="黑体" pitchFamily="49" charset="-122"/>
                <a:cs typeface="Arial" charset="0"/>
              </a:rPr>
              <a:t>国家重点实验室</a:t>
            </a:r>
            <a:r>
              <a:rPr lang="en-US" altLang="zh-CN" b="0" dirty="0" smtClean="0">
                <a:latin typeface="黑体" pitchFamily="49" charset="-122"/>
                <a:ea typeface="黑体" pitchFamily="49" charset="-122"/>
                <a:cs typeface="Arial" charset="0"/>
              </a:rPr>
              <a:t>2015</a:t>
            </a:r>
            <a:r>
              <a:rPr lang="zh-CN" altLang="en-US" b="0" dirty="0" smtClean="0">
                <a:latin typeface="黑体" pitchFamily="49" charset="-122"/>
                <a:ea typeface="黑体" pitchFamily="49" charset="-122"/>
                <a:cs typeface="Arial" charset="0"/>
              </a:rPr>
              <a:t>年年会，合肥</a:t>
            </a:r>
            <a:endParaRPr lang="zh-CN" altLang="en-US" b="0" dirty="0">
              <a:latin typeface="黑体" pitchFamily="49" charset="-122"/>
              <a:ea typeface="黑体" pitchFamily="49" charset="-122"/>
              <a:cs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Text Box 4"/>
          <p:cNvSpPr txBox="1">
            <a:spLocks noChangeArrowheads="1"/>
          </p:cNvSpPr>
          <p:nvPr userDrawn="1"/>
        </p:nvSpPr>
        <p:spPr bwMode="auto">
          <a:xfrm>
            <a:off x="899740" y="6525344"/>
            <a:ext cx="7632700" cy="338554"/>
          </a:xfrm>
          <a:prstGeom prst="rect">
            <a:avLst/>
          </a:prstGeom>
          <a:noFill/>
          <a:ln w="9525">
            <a:noFill/>
            <a:miter lim="800000"/>
            <a:headEnd/>
            <a:tailEnd/>
          </a:ln>
        </p:spPr>
        <p:txBody>
          <a:bodyPr>
            <a:spAutoFit/>
          </a:bodyPr>
          <a:lstStyle/>
          <a:p>
            <a:pPr algn="ctr" eaLnBrk="1" hangingPunct="1">
              <a:spcBef>
                <a:spcPct val="50000"/>
              </a:spcBef>
            </a:pPr>
            <a:r>
              <a:rPr lang="zh-CN" altLang="en-US" b="0" dirty="0">
                <a:latin typeface="黑体" pitchFamily="49" charset="-122"/>
                <a:ea typeface="黑体" pitchFamily="49" charset="-122"/>
                <a:cs typeface="Arial" charset="0"/>
              </a:rPr>
              <a:t>核探测与核电子学</a:t>
            </a:r>
            <a:r>
              <a:rPr lang="zh-CN" altLang="en-US" b="0" dirty="0" smtClean="0">
                <a:latin typeface="黑体" pitchFamily="49" charset="-122"/>
                <a:ea typeface="黑体" pitchFamily="49" charset="-122"/>
                <a:cs typeface="Arial" charset="0"/>
              </a:rPr>
              <a:t>国家重点实验室</a:t>
            </a:r>
            <a:r>
              <a:rPr lang="en-US" altLang="zh-CN" b="0" dirty="0" smtClean="0">
                <a:latin typeface="黑体" pitchFamily="49" charset="-122"/>
                <a:ea typeface="黑体" pitchFamily="49" charset="-122"/>
                <a:cs typeface="Arial" charset="0"/>
              </a:rPr>
              <a:t>2015</a:t>
            </a:r>
            <a:r>
              <a:rPr lang="zh-CN" altLang="en-US" b="0" dirty="0" smtClean="0">
                <a:latin typeface="黑体" pitchFamily="49" charset="-122"/>
                <a:ea typeface="黑体" pitchFamily="49" charset="-122"/>
                <a:cs typeface="Arial" charset="0"/>
              </a:rPr>
              <a:t>年年会，合肥</a:t>
            </a:r>
            <a:endParaRPr lang="zh-CN" altLang="en-US" b="0" dirty="0">
              <a:latin typeface="黑体" pitchFamily="49" charset="-122"/>
              <a:ea typeface="黑体" pitchFamily="49" charset="-122"/>
              <a:cs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Text Box 4"/>
          <p:cNvSpPr txBox="1">
            <a:spLocks noChangeArrowheads="1"/>
          </p:cNvSpPr>
          <p:nvPr userDrawn="1"/>
        </p:nvSpPr>
        <p:spPr bwMode="auto">
          <a:xfrm>
            <a:off x="899740" y="6525344"/>
            <a:ext cx="7632700" cy="338554"/>
          </a:xfrm>
          <a:prstGeom prst="rect">
            <a:avLst/>
          </a:prstGeom>
          <a:noFill/>
          <a:ln w="9525">
            <a:noFill/>
            <a:miter lim="800000"/>
            <a:headEnd/>
            <a:tailEnd/>
          </a:ln>
        </p:spPr>
        <p:txBody>
          <a:bodyPr>
            <a:spAutoFit/>
          </a:bodyPr>
          <a:lstStyle/>
          <a:p>
            <a:pPr algn="ctr" eaLnBrk="1" hangingPunct="1">
              <a:spcBef>
                <a:spcPct val="50000"/>
              </a:spcBef>
            </a:pPr>
            <a:r>
              <a:rPr lang="zh-CN" altLang="en-US" b="0" dirty="0">
                <a:latin typeface="黑体" pitchFamily="49" charset="-122"/>
                <a:ea typeface="黑体" pitchFamily="49" charset="-122"/>
                <a:cs typeface="Arial" charset="0"/>
              </a:rPr>
              <a:t>核探测与核电子学</a:t>
            </a:r>
            <a:r>
              <a:rPr lang="zh-CN" altLang="en-US" b="0" dirty="0" smtClean="0">
                <a:latin typeface="黑体" pitchFamily="49" charset="-122"/>
                <a:ea typeface="黑体" pitchFamily="49" charset="-122"/>
                <a:cs typeface="Arial" charset="0"/>
              </a:rPr>
              <a:t>国家重点实验室</a:t>
            </a:r>
            <a:r>
              <a:rPr lang="en-US" altLang="zh-CN" b="0" dirty="0" smtClean="0">
                <a:latin typeface="黑体" pitchFamily="49" charset="-122"/>
                <a:ea typeface="黑体" pitchFamily="49" charset="-122"/>
                <a:cs typeface="Arial" charset="0"/>
              </a:rPr>
              <a:t>2015</a:t>
            </a:r>
            <a:r>
              <a:rPr lang="zh-CN" altLang="en-US" b="0" dirty="0" smtClean="0">
                <a:latin typeface="黑体" pitchFamily="49" charset="-122"/>
                <a:ea typeface="黑体" pitchFamily="49" charset="-122"/>
                <a:cs typeface="Arial" charset="0"/>
              </a:rPr>
              <a:t>年年会，合肥</a:t>
            </a:r>
            <a:endParaRPr lang="zh-CN" altLang="en-US" b="0" dirty="0">
              <a:latin typeface="黑体" pitchFamily="49" charset="-122"/>
              <a:ea typeface="黑体" pitchFamily="49" charset="-122"/>
              <a:cs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71600" y="274638"/>
            <a:ext cx="7715200" cy="1143000"/>
          </a:xfrm>
          <a:prstGeom prst="rect">
            <a:avLst/>
          </a:prstGeom>
        </p:spPr>
        <p:txBody>
          <a:bodyPr/>
          <a:lstStyle>
            <a:lvl1pPr>
              <a:defRPr sz="3600" b="0">
                <a:latin typeface="黑体" pitchFamily="49" charset="-122"/>
                <a:ea typeface="黑体" pitchFamily="49"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600200"/>
            <a:ext cx="8229600" cy="4525963"/>
          </a:xfrm>
          <a:prstGeom prst="rect">
            <a:avLst/>
          </a:prstGeom>
        </p:spPr>
        <p:txBody>
          <a:bodyPr/>
          <a:lstStyle>
            <a:lvl1pPr>
              <a:defRPr>
                <a:latin typeface="黑体" pitchFamily="49" charset="-122"/>
                <a:ea typeface="黑体" pitchFamily="49" charset="-122"/>
              </a:defRPr>
            </a:lvl1pPr>
            <a:lvl2pPr>
              <a:defRPr>
                <a:latin typeface="黑体" pitchFamily="49" charset="-122"/>
                <a:ea typeface="黑体" pitchFamily="49" charset="-122"/>
              </a:defRPr>
            </a:lvl2pPr>
            <a:lvl3pPr>
              <a:defRPr>
                <a:latin typeface="黑体" pitchFamily="49" charset="-122"/>
                <a:ea typeface="黑体" pitchFamily="49" charset="-122"/>
              </a:defRPr>
            </a:lvl3pPr>
            <a:lvl4pPr>
              <a:defRPr>
                <a:latin typeface="黑体" pitchFamily="49" charset="-122"/>
                <a:ea typeface="黑体" pitchFamily="49" charset="-122"/>
              </a:defRPr>
            </a:lvl4pPr>
            <a:lvl5pPr>
              <a:defRPr>
                <a:latin typeface="黑体" pitchFamily="49" charset="-122"/>
                <a:ea typeface="黑体" pitchFamily="49"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Text Box 4"/>
          <p:cNvSpPr txBox="1">
            <a:spLocks noChangeArrowheads="1"/>
          </p:cNvSpPr>
          <p:nvPr userDrawn="1"/>
        </p:nvSpPr>
        <p:spPr bwMode="auto">
          <a:xfrm>
            <a:off x="899740" y="6525344"/>
            <a:ext cx="7632700" cy="338554"/>
          </a:xfrm>
          <a:prstGeom prst="rect">
            <a:avLst/>
          </a:prstGeom>
          <a:noFill/>
          <a:ln w="9525">
            <a:noFill/>
            <a:miter lim="800000"/>
            <a:headEnd/>
            <a:tailEnd/>
          </a:ln>
        </p:spPr>
        <p:txBody>
          <a:bodyPr>
            <a:spAutoFit/>
          </a:bodyPr>
          <a:lstStyle/>
          <a:p>
            <a:pPr algn="ctr" eaLnBrk="1" hangingPunct="1">
              <a:spcBef>
                <a:spcPct val="50000"/>
              </a:spcBef>
            </a:pPr>
            <a:r>
              <a:rPr lang="zh-CN" altLang="en-US" b="0" dirty="0">
                <a:latin typeface="黑体" pitchFamily="49" charset="-122"/>
                <a:ea typeface="黑体" pitchFamily="49" charset="-122"/>
                <a:cs typeface="Arial" charset="0"/>
              </a:rPr>
              <a:t>核探测与核电子学</a:t>
            </a:r>
            <a:r>
              <a:rPr lang="zh-CN" altLang="en-US" b="0" dirty="0" smtClean="0">
                <a:latin typeface="黑体" pitchFamily="49" charset="-122"/>
                <a:ea typeface="黑体" pitchFamily="49" charset="-122"/>
                <a:cs typeface="Arial" charset="0"/>
              </a:rPr>
              <a:t>国家重点实验室</a:t>
            </a:r>
            <a:r>
              <a:rPr lang="en-US" altLang="zh-CN" b="0" dirty="0" smtClean="0">
                <a:latin typeface="黑体" pitchFamily="49" charset="-122"/>
                <a:ea typeface="黑体" pitchFamily="49" charset="-122"/>
                <a:cs typeface="Arial" charset="0"/>
              </a:rPr>
              <a:t>2015</a:t>
            </a:r>
            <a:r>
              <a:rPr lang="zh-CN" altLang="en-US" b="0" dirty="0" smtClean="0">
                <a:latin typeface="黑体" pitchFamily="49" charset="-122"/>
                <a:ea typeface="黑体" pitchFamily="49" charset="-122"/>
                <a:cs typeface="Arial" charset="0"/>
              </a:rPr>
              <a:t>年年会，合肥</a:t>
            </a:r>
            <a:endParaRPr lang="zh-CN" altLang="en-US" b="0" dirty="0">
              <a:latin typeface="黑体" pitchFamily="49" charset="-122"/>
              <a:ea typeface="黑体" pitchFamily="49" charset="-122"/>
              <a:cs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Text Box 4"/>
          <p:cNvSpPr txBox="1">
            <a:spLocks noChangeArrowheads="1"/>
          </p:cNvSpPr>
          <p:nvPr userDrawn="1"/>
        </p:nvSpPr>
        <p:spPr bwMode="auto">
          <a:xfrm>
            <a:off x="899740" y="6525344"/>
            <a:ext cx="7632700" cy="338554"/>
          </a:xfrm>
          <a:prstGeom prst="rect">
            <a:avLst/>
          </a:prstGeom>
          <a:noFill/>
          <a:ln w="9525">
            <a:noFill/>
            <a:miter lim="800000"/>
            <a:headEnd/>
            <a:tailEnd/>
          </a:ln>
        </p:spPr>
        <p:txBody>
          <a:bodyPr>
            <a:spAutoFit/>
          </a:bodyPr>
          <a:lstStyle/>
          <a:p>
            <a:pPr algn="ctr" eaLnBrk="1" hangingPunct="1">
              <a:spcBef>
                <a:spcPct val="50000"/>
              </a:spcBef>
            </a:pPr>
            <a:r>
              <a:rPr lang="zh-CN" altLang="en-US" b="0" dirty="0">
                <a:latin typeface="黑体" pitchFamily="49" charset="-122"/>
                <a:ea typeface="黑体" pitchFamily="49" charset="-122"/>
                <a:cs typeface="Arial" charset="0"/>
              </a:rPr>
              <a:t>核探测与核电子学</a:t>
            </a:r>
            <a:r>
              <a:rPr lang="zh-CN" altLang="en-US" b="0" dirty="0" smtClean="0">
                <a:latin typeface="黑体" pitchFamily="49" charset="-122"/>
                <a:ea typeface="黑体" pitchFamily="49" charset="-122"/>
                <a:cs typeface="Arial" charset="0"/>
              </a:rPr>
              <a:t>国家重点实验室</a:t>
            </a:r>
            <a:r>
              <a:rPr lang="en-US" altLang="zh-CN" b="0" dirty="0" smtClean="0">
                <a:latin typeface="黑体" pitchFamily="49" charset="-122"/>
                <a:ea typeface="黑体" pitchFamily="49" charset="-122"/>
                <a:cs typeface="Arial" charset="0"/>
              </a:rPr>
              <a:t>2015</a:t>
            </a:r>
            <a:r>
              <a:rPr lang="zh-CN" altLang="en-US" b="0" dirty="0" smtClean="0">
                <a:latin typeface="黑体" pitchFamily="49" charset="-122"/>
                <a:ea typeface="黑体" pitchFamily="49" charset="-122"/>
                <a:cs typeface="Arial" charset="0"/>
              </a:rPr>
              <a:t>年年会，合肥</a:t>
            </a:r>
            <a:endParaRPr lang="zh-CN" altLang="en-US" b="0" dirty="0">
              <a:latin typeface="黑体" pitchFamily="49" charset="-122"/>
              <a:ea typeface="黑体" pitchFamily="49" charset="-122"/>
              <a:cs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Text Box 4"/>
          <p:cNvSpPr txBox="1">
            <a:spLocks noChangeArrowheads="1"/>
          </p:cNvSpPr>
          <p:nvPr userDrawn="1"/>
        </p:nvSpPr>
        <p:spPr bwMode="auto">
          <a:xfrm>
            <a:off x="899740" y="6525344"/>
            <a:ext cx="7632700" cy="338554"/>
          </a:xfrm>
          <a:prstGeom prst="rect">
            <a:avLst/>
          </a:prstGeom>
          <a:noFill/>
          <a:ln w="9525">
            <a:noFill/>
            <a:miter lim="800000"/>
            <a:headEnd/>
            <a:tailEnd/>
          </a:ln>
        </p:spPr>
        <p:txBody>
          <a:bodyPr>
            <a:spAutoFit/>
          </a:bodyPr>
          <a:lstStyle/>
          <a:p>
            <a:pPr algn="ctr" eaLnBrk="1" hangingPunct="1">
              <a:spcBef>
                <a:spcPct val="50000"/>
              </a:spcBef>
            </a:pPr>
            <a:r>
              <a:rPr lang="zh-CN" altLang="en-US" b="0" dirty="0">
                <a:latin typeface="黑体" pitchFamily="49" charset="-122"/>
                <a:ea typeface="黑体" pitchFamily="49" charset="-122"/>
                <a:cs typeface="Arial" charset="0"/>
              </a:rPr>
              <a:t>核探测与核电子学</a:t>
            </a:r>
            <a:r>
              <a:rPr lang="zh-CN" altLang="en-US" b="0" dirty="0" smtClean="0">
                <a:latin typeface="黑体" pitchFamily="49" charset="-122"/>
                <a:ea typeface="黑体" pitchFamily="49" charset="-122"/>
                <a:cs typeface="Arial" charset="0"/>
              </a:rPr>
              <a:t>国家重点实验室</a:t>
            </a:r>
            <a:r>
              <a:rPr lang="en-US" altLang="zh-CN" b="0" dirty="0" smtClean="0">
                <a:latin typeface="黑体" pitchFamily="49" charset="-122"/>
                <a:ea typeface="黑体" pitchFamily="49" charset="-122"/>
                <a:cs typeface="Arial" charset="0"/>
              </a:rPr>
              <a:t>2015</a:t>
            </a:r>
            <a:r>
              <a:rPr lang="zh-CN" altLang="en-US" b="0" dirty="0" smtClean="0">
                <a:latin typeface="黑体" pitchFamily="49" charset="-122"/>
                <a:ea typeface="黑体" pitchFamily="49" charset="-122"/>
                <a:cs typeface="Arial" charset="0"/>
              </a:rPr>
              <a:t>年年会，合肥</a:t>
            </a:r>
            <a:endParaRPr lang="zh-CN" altLang="en-US" b="0" dirty="0">
              <a:latin typeface="黑体" pitchFamily="49" charset="-122"/>
              <a:ea typeface="黑体" pitchFamily="49" charset="-122"/>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Text Box 4"/>
          <p:cNvSpPr txBox="1">
            <a:spLocks noChangeArrowheads="1"/>
          </p:cNvSpPr>
          <p:nvPr userDrawn="1"/>
        </p:nvSpPr>
        <p:spPr bwMode="auto">
          <a:xfrm>
            <a:off x="899740" y="6525344"/>
            <a:ext cx="7632700" cy="338554"/>
          </a:xfrm>
          <a:prstGeom prst="rect">
            <a:avLst/>
          </a:prstGeom>
          <a:noFill/>
          <a:ln w="9525">
            <a:noFill/>
            <a:miter lim="800000"/>
            <a:headEnd/>
            <a:tailEnd/>
          </a:ln>
        </p:spPr>
        <p:txBody>
          <a:bodyPr>
            <a:spAutoFit/>
          </a:bodyPr>
          <a:lstStyle/>
          <a:p>
            <a:pPr algn="ctr" eaLnBrk="1" hangingPunct="1">
              <a:spcBef>
                <a:spcPct val="50000"/>
              </a:spcBef>
            </a:pPr>
            <a:r>
              <a:rPr lang="zh-CN" altLang="en-US" b="0" dirty="0">
                <a:latin typeface="黑体" pitchFamily="49" charset="-122"/>
                <a:ea typeface="黑体" pitchFamily="49" charset="-122"/>
                <a:cs typeface="Arial" charset="0"/>
              </a:rPr>
              <a:t>核探测与核电子学</a:t>
            </a:r>
            <a:r>
              <a:rPr lang="zh-CN" altLang="en-US" b="0" dirty="0" smtClean="0">
                <a:latin typeface="黑体" pitchFamily="49" charset="-122"/>
                <a:ea typeface="黑体" pitchFamily="49" charset="-122"/>
                <a:cs typeface="Arial" charset="0"/>
              </a:rPr>
              <a:t>国家重点实验室</a:t>
            </a:r>
            <a:r>
              <a:rPr lang="en-US" altLang="zh-CN" b="0" dirty="0" smtClean="0">
                <a:latin typeface="黑体" pitchFamily="49" charset="-122"/>
                <a:ea typeface="黑体" pitchFamily="49" charset="-122"/>
                <a:cs typeface="Arial" charset="0"/>
              </a:rPr>
              <a:t>2015</a:t>
            </a:r>
            <a:r>
              <a:rPr lang="zh-CN" altLang="en-US" b="0" dirty="0" smtClean="0">
                <a:latin typeface="黑体" pitchFamily="49" charset="-122"/>
                <a:ea typeface="黑体" pitchFamily="49" charset="-122"/>
                <a:cs typeface="Arial" charset="0"/>
              </a:rPr>
              <a:t>年年会，合肥</a:t>
            </a:r>
            <a:endParaRPr lang="zh-CN" altLang="en-US" b="0" dirty="0">
              <a:latin typeface="黑体" pitchFamily="49" charset="-122"/>
              <a:ea typeface="黑体" pitchFamily="49" charset="-122"/>
              <a:cs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Text Box 4"/>
          <p:cNvSpPr txBox="1">
            <a:spLocks noChangeArrowheads="1"/>
          </p:cNvSpPr>
          <p:nvPr userDrawn="1"/>
        </p:nvSpPr>
        <p:spPr bwMode="auto">
          <a:xfrm>
            <a:off x="899740" y="6525344"/>
            <a:ext cx="7632700" cy="338554"/>
          </a:xfrm>
          <a:prstGeom prst="rect">
            <a:avLst/>
          </a:prstGeom>
          <a:noFill/>
          <a:ln w="9525">
            <a:noFill/>
            <a:miter lim="800000"/>
            <a:headEnd/>
            <a:tailEnd/>
          </a:ln>
        </p:spPr>
        <p:txBody>
          <a:bodyPr>
            <a:spAutoFit/>
          </a:bodyPr>
          <a:lstStyle/>
          <a:p>
            <a:pPr algn="ctr" eaLnBrk="1" hangingPunct="1">
              <a:spcBef>
                <a:spcPct val="50000"/>
              </a:spcBef>
            </a:pPr>
            <a:r>
              <a:rPr lang="zh-CN" altLang="en-US" b="0" dirty="0">
                <a:latin typeface="黑体" pitchFamily="49" charset="-122"/>
                <a:ea typeface="黑体" pitchFamily="49" charset="-122"/>
                <a:cs typeface="Arial" charset="0"/>
              </a:rPr>
              <a:t>核探测与核电子学</a:t>
            </a:r>
            <a:r>
              <a:rPr lang="zh-CN" altLang="en-US" b="0" dirty="0" smtClean="0">
                <a:latin typeface="黑体" pitchFamily="49" charset="-122"/>
                <a:ea typeface="黑体" pitchFamily="49" charset="-122"/>
                <a:cs typeface="Arial" charset="0"/>
              </a:rPr>
              <a:t>国家重点实验室</a:t>
            </a:r>
            <a:r>
              <a:rPr lang="en-US" altLang="zh-CN" b="0" dirty="0" smtClean="0">
                <a:latin typeface="黑体" pitchFamily="49" charset="-122"/>
                <a:ea typeface="黑体" pitchFamily="49" charset="-122"/>
                <a:cs typeface="Arial" charset="0"/>
              </a:rPr>
              <a:t>2015</a:t>
            </a:r>
            <a:r>
              <a:rPr lang="zh-CN" altLang="en-US" b="0" dirty="0" smtClean="0">
                <a:latin typeface="黑体" pitchFamily="49" charset="-122"/>
                <a:ea typeface="黑体" pitchFamily="49" charset="-122"/>
                <a:cs typeface="Arial" charset="0"/>
              </a:rPr>
              <a:t>年年会，合肥</a:t>
            </a:r>
            <a:endParaRPr lang="zh-CN" altLang="en-US" b="0" dirty="0">
              <a:latin typeface="黑体" pitchFamily="49" charset="-122"/>
              <a:ea typeface="黑体" pitchFamily="49" charset="-122"/>
              <a:cs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Text Box 4"/>
          <p:cNvSpPr txBox="1">
            <a:spLocks noChangeArrowheads="1"/>
          </p:cNvSpPr>
          <p:nvPr userDrawn="1"/>
        </p:nvSpPr>
        <p:spPr bwMode="auto">
          <a:xfrm>
            <a:off x="899740" y="6525344"/>
            <a:ext cx="7632700" cy="338554"/>
          </a:xfrm>
          <a:prstGeom prst="rect">
            <a:avLst/>
          </a:prstGeom>
          <a:noFill/>
          <a:ln w="9525">
            <a:noFill/>
            <a:miter lim="800000"/>
            <a:headEnd/>
            <a:tailEnd/>
          </a:ln>
        </p:spPr>
        <p:txBody>
          <a:bodyPr>
            <a:spAutoFit/>
          </a:bodyPr>
          <a:lstStyle/>
          <a:p>
            <a:pPr algn="ctr" eaLnBrk="1" hangingPunct="1">
              <a:spcBef>
                <a:spcPct val="50000"/>
              </a:spcBef>
            </a:pPr>
            <a:r>
              <a:rPr lang="zh-CN" altLang="en-US" b="0" dirty="0">
                <a:latin typeface="黑体" pitchFamily="49" charset="-122"/>
                <a:ea typeface="黑体" pitchFamily="49" charset="-122"/>
                <a:cs typeface="Arial" charset="0"/>
              </a:rPr>
              <a:t>核探测与核电子学</a:t>
            </a:r>
            <a:r>
              <a:rPr lang="zh-CN" altLang="en-US" b="0" dirty="0" smtClean="0">
                <a:latin typeface="黑体" pitchFamily="49" charset="-122"/>
                <a:ea typeface="黑体" pitchFamily="49" charset="-122"/>
                <a:cs typeface="Arial" charset="0"/>
              </a:rPr>
              <a:t>国家重点实验室</a:t>
            </a:r>
            <a:r>
              <a:rPr lang="en-US" altLang="zh-CN" b="0" dirty="0" smtClean="0">
                <a:latin typeface="黑体" pitchFamily="49" charset="-122"/>
                <a:ea typeface="黑体" pitchFamily="49" charset="-122"/>
                <a:cs typeface="Arial" charset="0"/>
              </a:rPr>
              <a:t>2015</a:t>
            </a:r>
            <a:r>
              <a:rPr lang="zh-CN" altLang="en-US" b="0" dirty="0" smtClean="0">
                <a:latin typeface="黑体" pitchFamily="49" charset="-122"/>
                <a:ea typeface="黑体" pitchFamily="49" charset="-122"/>
                <a:cs typeface="Arial" charset="0"/>
              </a:rPr>
              <a:t>年年会，合肥</a:t>
            </a:r>
            <a:endParaRPr lang="zh-CN" altLang="en-US" b="0" dirty="0">
              <a:latin typeface="黑体" pitchFamily="49" charset="-122"/>
              <a:ea typeface="黑体" pitchFamily="49" charset="-122"/>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Box 4"/>
          <p:cNvSpPr txBox="1">
            <a:spLocks noChangeArrowheads="1"/>
          </p:cNvSpPr>
          <p:nvPr userDrawn="1"/>
        </p:nvSpPr>
        <p:spPr bwMode="auto">
          <a:xfrm>
            <a:off x="899740" y="6525344"/>
            <a:ext cx="7632700" cy="338554"/>
          </a:xfrm>
          <a:prstGeom prst="rect">
            <a:avLst/>
          </a:prstGeom>
          <a:noFill/>
          <a:ln w="9525">
            <a:noFill/>
            <a:miter lim="800000"/>
            <a:headEnd/>
            <a:tailEnd/>
          </a:ln>
        </p:spPr>
        <p:txBody>
          <a:bodyPr>
            <a:spAutoFit/>
          </a:bodyPr>
          <a:lstStyle/>
          <a:p>
            <a:pPr algn="ctr" eaLnBrk="1" hangingPunct="1">
              <a:spcBef>
                <a:spcPct val="50000"/>
              </a:spcBef>
            </a:pPr>
            <a:r>
              <a:rPr lang="zh-CN" altLang="en-US" b="0" dirty="0">
                <a:latin typeface="黑体" pitchFamily="49" charset="-122"/>
                <a:ea typeface="黑体" pitchFamily="49" charset="-122"/>
                <a:cs typeface="Arial" charset="0"/>
              </a:rPr>
              <a:t>核探测与核电子学</a:t>
            </a:r>
            <a:r>
              <a:rPr lang="zh-CN" altLang="en-US" b="0" dirty="0" smtClean="0">
                <a:latin typeface="黑体" pitchFamily="49" charset="-122"/>
                <a:ea typeface="黑体" pitchFamily="49" charset="-122"/>
                <a:cs typeface="Arial" charset="0"/>
              </a:rPr>
              <a:t>国家重点实验室</a:t>
            </a:r>
            <a:r>
              <a:rPr lang="en-US" altLang="zh-CN" b="0" dirty="0" smtClean="0">
                <a:latin typeface="黑体" pitchFamily="49" charset="-122"/>
                <a:ea typeface="黑体" pitchFamily="49" charset="-122"/>
                <a:cs typeface="Arial" charset="0"/>
              </a:rPr>
              <a:t>2015</a:t>
            </a:r>
            <a:r>
              <a:rPr lang="zh-CN" altLang="en-US" b="0" dirty="0" smtClean="0">
                <a:latin typeface="黑体" pitchFamily="49" charset="-122"/>
                <a:ea typeface="黑体" pitchFamily="49" charset="-122"/>
                <a:cs typeface="Arial" charset="0"/>
              </a:rPr>
              <a:t>年年会，合肥</a:t>
            </a:r>
            <a:endParaRPr lang="zh-CN" altLang="en-US" b="0" dirty="0">
              <a:latin typeface="黑体" pitchFamily="49" charset="-122"/>
              <a:ea typeface="黑体" pitchFamily="49" charset="-122"/>
              <a:cs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Box 4"/>
          <p:cNvSpPr txBox="1">
            <a:spLocks noChangeArrowheads="1"/>
          </p:cNvSpPr>
          <p:nvPr userDrawn="1"/>
        </p:nvSpPr>
        <p:spPr bwMode="auto">
          <a:xfrm>
            <a:off x="899740" y="6525344"/>
            <a:ext cx="7632700" cy="338554"/>
          </a:xfrm>
          <a:prstGeom prst="rect">
            <a:avLst/>
          </a:prstGeom>
          <a:noFill/>
          <a:ln w="9525">
            <a:noFill/>
            <a:miter lim="800000"/>
            <a:headEnd/>
            <a:tailEnd/>
          </a:ln>
        </p:spPr>
        <p:txBody>
          <a:bodyPr>
            <a:spAutoFit/>
          </a:bodyPr>
          <a:lstStyle/>
          <a:p>
            <a:pPr algn="ctr" eaLnBrk="1" hangingPunct="1">
              <a:spcBef>
                <a:spcPct val="50000"/>
              </a:spcBef>
            </a:pPr>
            <a:r>
              <a:rPr lang="zh-CN" altLang="en-US" b="0" dirty="0">
                <a:latin typeface="黑体" pitchFamily="49" charset="-122"/>
                <a:ea typeface="黑体" pitchFamily="49" charset="-122"/>
                <a:cs typeface="Arial" charset="0"/>
              </a:rPr>
              <a:t>核探测与核电子学</a:t>
            </a:r>
            <a:r>
              <a:rPr lang="zh-CN" altLang="en-US" b="0" dirty="0" smtClean="0">
                <a:latin typeface="黑体" pitchFamily="49" charset="-122"/>
                <a:ea typeface="黑体" pitchFamily="49" charset="-122"/>
                <a:cs typeface="Arial" charset="0"/>
              </a:rPr>
              <a:t>国家重点实验室</a:t>
            </a:r>
            <a:r>
              <a:rPr lang="en-US" altLang="zh-CN" b="0" dirty="0" smtClean="0">
                <a:latin typeface="黑体" pitchFamily="49" charset="-122"/>
                <a:ea typeface="黑体" pitchFamily="49" charset="-122"/>
                <a:cs typeface="Arial" charset="0"/>
              </a:rPr>
              <a:t>2015</a:t>
            </a:r>
            <a:r>
              <a:rPr lang="zh-CN" altLang="en-US" b="0" dirty="0" smtClean="0">
                <a:latin typeface="黑体" pitchFamily="49" charset="-122"/>
                <a:ea typeface="黑体" pitchFamily="49" charset="-122"/>
                <a:cs typeface="Arial" charset="0"/>
              </a:rPr>
              <a:t>年年会，合肥</a:t>
            </a:r>
            <a:endParaRPr lang="zh-CN" altLang="en-US" b="0" dirty="0">
              <a:latin typeface="黑体" pitchFamily="49" charset="-122"/>
              <a:ea typeface="黑体" pitchFamily="49" charset="-122"/>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校徽"/>
          <p:cNvPicPr>
            <a:picLocks noChangeAspect="1" noChangeArrowheads="1"/>
          </p:cNvPicPr>
          <p:nvPr/>
        </p:nvPicPr>
        <p:blipFill>
          <a:blip r:embed="rId14" cstate="print"/>
          <a:srcRect/>
          <a:stretch>
            <a:fillRect/>
          </a:stretch>
        </p:blipFill>
        <p:spPr bwMode="auto">
          <a:xfrm>
            <a:off x="300038" y="257175"/>
            <a:ext cx="714375" cy="723900"/>
          </a:xfrm>
          <a:prstGeom prst="rect">
            <a:avLst/>
          </a:prstGeom>
          <a:noFill/>
          <a:ln w="9525">
            <a:noFill/>
            <a:miter lim="800000"/>
            <a:headEnd/>
            <a:tailEnd/>
          </a:ln>
        </p:spPr>
      </p:pic>
      <p:sp>
        <p:nvSpPr>
          <p:cNvPr id="7171" name="Rectangle 3"/>
          <p:cNvSpPr>
            <a:spLocks noChangeArrowheads="1"/>
          </p:cNvSpPr>
          <p:nvPr/>
        </p:nvSpPr>
        <p:spPr bwMode="auto">
          <a:xfrm>
            <a:off x="1143000" y="1143000"/>
            <a:ext cx="7343775" cy="71438"/>
          </a:xfrm>
          <a:prstGeom prst="rect">
            <a:avLst/>
          </a:prstGeom>
          <a:solidFill>
            <a:schemeClr val="accent1"/>
          </a:solidFill>
          <a:ln w="9525">
            <a:noFill/>
            <a:miter lim="800000"/>
            <a:headEnd/>
            <a:tailEnd/>
          </a:ln>
          <a:effectLst/>
        </p:spPr>
        <p:txBody>
          <a:bodyPr wrap="none" anchor="ctr"/>
          <a:lstStyle/>
          <a:p>
            <a:pPr algn="ctr" eaLnBrk="1" hangingPunct="1">
              <a:defRPr/>
            </a:pPr>
            <a:endParaRPr lang="zh-CN" altLang="en-US" sz="3600">
              <a:solidFill>
                <a:srgbClr val="A50021"/>
              </a:solidFill>
              <a:effectLst>
                <a:outerShdw blurRad="38100" dist="38100" dir="2700000" algn="tl">
                  <a:srgbClr val="000000">
                    <a:alpha val="43137"/>
                  </a:srgbClr>
                </a:outerShdw>
              </a:effectLst>
              <a:latin typeface="Arial" panose="020B0604020202020204" pitchFamily="34" charset="0"/>
            </a:endParaRPr>
          </a:p>
        </p:txBody>
      </p:sp>
      <p:sp>
        <p:nvSpPr>
          <p:cNvPr id="7173" name="Rectangle 5"/>
          <p:cNvSpPr>
            <a:spLocks noChangeArrowheads="1"/>
          </p:cNvSpPr>
          <p:nvPr/>
        </p:nvSpPr>
        <p:spPr bwMode="auto">
          <a:xfrm>
            <a:off x="395288" y="6315075"/>
            <a:ext cx="8280400" cy="73025"/>
          </a:xfrm>
          <a:prstGeom prst="rect">
            <a:avLst/>
          </a:prstGeom>
          <a:solidFill>
            <a:schemeClr val="accent1"/>
          </a:solidFill>
          <a:ln w="9525">
            <a:noFill/>
            <a:miter lim="800000"/>
            <a:headEnd/>
            <a:tailEnd/>
          </a:ln>
          <a:effectLst/>
        </p:spPr>
        <p:txBody>
          <a:bodyPr wrap="none" anchor="ctr"/>
          <a:lstStyle/>
          <a:p>
            <a:pPr algn="ctr" eaLnBrk="1" hangingPunct="1">
              <a:defRPr/>
            </a:pPr>
            <a:endParaRPr lang="zh-CN" altLang="en-US" sz="3600">
              <a:solidFill>
                <a:srgbClr val="A50021"/>
              </a:solidFill>
              <a:effectLst>
                <a:outerShdw blurRad="38100" dist="38100" dir="2700000" algn="tl">
                  <a:srgbClr val="000000">
                    <a:alpha val="43137"/>
                  </a:srgbClr>
                </a:outerShdw>
              </a:effectLst>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b="1">
          <a:solidFill>
            <a:schemeClr val="tx2"/>
          </a:solidFill>
          <a:latin typeface="+mj-lt"/>
          <a:ea typeface="+mj-ea"/>
          <a:cs typeface="宋体" charset="0"/>
        </a:defRPr>
      </a:lvl1pPr>
      <a:lvl2pPr algn="l" rtl="0" eaLnBrk="0" fontAlgn="base" hangingPunct="0">
        <a:spcBef>
          <a:spcPct val="0"/>
        </a:spcBef>
        <a:spcAft>
          <a:spcPct val="0"/>
        </a:spcAft>
        <a:defRPr b="1">
          <a:solidFill>
            <a:schemeClr val="tx2"/>
          </a:solidFill>
          <a:latin typeface="Arial" pitchFamily="34" charset="0"/>
          <a:ea typeface="宋体" pitchFamily="2" charset="-122"/>
          <a:cs typeface="宋体" charset="0"/>
        </a:defRPr>
      </a:lvl2pPr>
      <a:lvl3pPr algn="l" rtl="0" eaLnBrk="0" fontAlgn="base" hangingPunct="0">
        <a:spcBef>
          <a:spcPct val="0"/>
        </a:spcBef>
        <a:spcAft>
          <a:spcPct val="0"/>
        </a:spcAft>
        <a:defRPr b="1">
          <a:solidFill>
            <a:schemeClr val="tx2"/>
          </a:solidFill>
          <a:latin typeface="Arial" pitchFamily="34" charset="0"/>
          <a:ea typeface="宋体" pitchFamily="2" charset="-122"/>
          <a:cs typeface="宋体" charset="0"/>
        </a:defRPr>
      </a:lvl3pPr>
      <a:lvl4pPr algn="l" rtl="0" eaLnBrk="0" fontAlgn="base" hangingPunct="0">
        <a:spcBef>
          <a:spcPct val="0"/>
        </a:spcBef>
        <a:spcAft>
          <a:spcPct val="0"/>
        </a:spcAft>
        <a:defRPr b="1">
          <a:solidFill>
            <a:schemeClr val="tx2"/>
          </a:solidFill>
          <a:latin typeface="Arial" pitchFamily="34" charset="0"/>
          <a:ea typeface="宋体" pitchFamily="2" charset="-122"/>
          <a:cs typeface="宋体" charset="0"/>
        </a:defRPr>
      </a:lvl4pPr>
      <a:lvl5pPr algn="l" rtl="0" eaLnBrk="0" fontAlgn="base" hangingPunct="0">
        <a:spcBef>
          <a:spcPct val="0"/>
        </a:spcBef>
        <a:spcAft>
          <a:spcPct val="0"/>
        </a:spcAft>
        <a:defRPr b="1">
          <a:solidFill>
            <a:schemeClr val="tx2"/>
          </a:solidFill>
          <a:latin typeface="Arial" pitchFamily="34" charset="0"/>
          <a:ea typeface="宋体" pitchFamily="2" charset="-122"/>
          <a:cs typeface="宋体" charset="0"/>
        </a:defRPr>
      </a:lvl5pPr>
      <a:lvl6pPr marL="457200" algn="l" rtl="0" fontAlgn="base">
        <a:spcBef>
          <a:spcPct val="0"/>
        </a:spcBef>
        <a:spcAft>
          <a:spcPct val="0"/>
        </a:spcAft>
        <a:defRPr b="1">
          <a:solidFill>
            <a:schemeClr val="tx2"/>
          </a:solidFill>
          <a:latin typeface="Arial" pitchFamily="34" charset="0"/>
          <a:ea typeface="宋体" pitchFamily="2" charset="-122"/>
        </a:defRPr>
      </a:lvl6pPr>
      <a:lvl7pPr marL="914400" algn="l" rtl="0" fontAlgn="base">
        <a:spcBef>
          <a:spcPct val="0"/>
        </a:spcBef>
        <a:spcAft>
          <a:spcPct val="0"/>
        </a:spcAft>
        <a:defRPr b="1">
          <a:solidFill>
            <a:schemeClr val="tx2"/>
          </a:solidFill>
          <a:latin typeface="Arial" pitchFamily="34" charset="0"/>
          <a:ea typeface="宋体" pitchFamily="2" charset="-122"/>
        </a:defRPr>
      </a:lvl7pPr>
      <a:lvl8pPr marL="1371600" algn="l" rtl="0" fontAlgn="base">
        <a:spcBef>
          <a:spcPct val="0"/>
        </a:spcBef>
        <a:spcAft>
          <a:spcPct val="0"/>
        </a:spcAft>
        <a:defRPr b="1">
          <a:solidFill>
            <a:schemeClr val="tx2"/>
          </a:solidFill>
          <a:latin typeface="Arial" pitchFamily="34" charset="0"/>
          <a:ea typeface="宋体" pitchFamily="2" charset="-122"/>
        </a:defRPr>
      </a:lvl8pPr>
      <a:lvl9pPr marL="1828800" algn="l" rtl="0" fontAlgn="base">
        <a:spcBef>
          <a:spcPct val="0"/>
        </a:spcBef>
        <a:spcAft>
          <a:spcPct val="0"/>
        </a:spcAft>
        <a:defRPr b="1">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宋体"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oleObject" Target="../embeddings/oleObject1.bin"/><Relationship Id="rId5" Type="http://schemas.openxmlformats.org/officeDocument/2006/relationships/package" Target="../embeddings/Microsoft_Visio___111.vsdx"/><Relationship Id="rId6"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Visio___222.vsdx"/><Relationship Id="rId5" Type="http://schemas.openxmlformats.org/officeDocument/2006/relationships/image" Target="../media/image19.emf"/><Relationship Id="rId6" Type="http://schemas.openxmlformats.org/officeDocument/2006/relationships/oleObject" Target="../embeddings/oleObject3.bin"/><Relationship Id="rId7" Type="http://schemas.openxmlformats.org/officeDocument/2006/relationships/package" Target="../embeddings/Microsoft_Visio___333.vsdx"/><Relationship Id="rId8" Type="http://schemas.openxmlformats.org/officeDocument/2006/relationships/image" Target="../media/image2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88988" y="1412776"/>
            <a:ext cx="7488237" cy="1424087"/>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zh-CN" altLang="en-US" sz="4000" dirty="0" smtClean="0">
                <a:solidFill>
                  <a:schemeClr val="tx1"/>
                </a:solidFill>
              </a:rPr>
              <a:t>白光中子源</a:t>
            </a:r>
            <a:r>
              <a:rPr lang="en-US" altLang="zh-CN" sz="4000" dirty="0" smtClean="0">
                <a:solidFill>
                  <a:schemeClr val="tx1"/>
                </a:solidFill>
              </a:rPr>
              <a:t>BaF</a:t>
            </a:r>
            <a:r>
              <a:rPr lang="en-US" altLang="zh-CN" sz="4000" baseline="-25000" dirty="0" smtClean="0">
                <a:solidFill>
                  <a:schemeClr val="tx1"/>
                </a:solidFill>
              </a:rPr>
              <a:t>2</a:t>
            </a:r>
            <a:r>
              <a:rPr lang="zh-CN" altLang="en-US" sz="4000" dirty="0" smtClean="0">
                <a:solidFill>
                  <a:schemeClr val="tx1"/>
                </a:solidFill>
              </a:rPr>
              <a:t>探测器</a:t>
            </a:r>
            <a:r>
              <a:rPr lang="en-US" altLang="zh-CN" sz="4000" dirty="0" smtClean="0">
                <a:solidFill>
                  <a:schemeClr val="tx1"/>
                </a:solidFill>
              </a:rPr>
              <a:t/>
            </a:r>
            <a:br>
              <a:rPr lang="en-US" altLang="zh-CN" sz="4000" dirty="0" smtClean="0">
                <a:solidFill>
                  <a:schemeClr val="tx1"/>
                </a:solidFill>
              </a:rPr>
            </a:br>
            <a:r>
              <a:rPr lang="zh-CN" altLang="en-US" sz="4000" dirty="0" smtClean="0">
                <a:solidFill>
                  <a:schemeClr val="tx1"/>
                </a:solidFill>
              </a:rPr>
              <a:t>读出电子学设计</a:t>
            </a:r>
          </a:p>
        </p:txBody>
      </p:sp>
      <p:sp>
        <p:nvSpPr>
          <p:cNvPr id="3075" name="Text Box 3"/>
          <p:cNvSpPr txBox="1">
            <a:spLocks noChangeArrowheads="1"/>
          </p:cNvSpPr>
          <p:nvPr/>
        </p:nvSpPr>
        <p:spPr bwMode="auto">
          <a:xfrm>
            <a:off x="2844800" y="5765194"/>
            <a:ext cx="3429000" cy="400110"/>
          </a:xfrm>
          <a:prstGeom prst="rect">
            <a:avLst/>
          </a:prstGeom>
          <a:noFill/>
          <a:ln w="9525">
            <a:noFill/>
            <a:miter lim="800000"/>
            <a:headEnd/>
            <a:tailEnd/>
          </a:ln>
        </p:spPr>
        <p:txBody>
          <a:bodyPr>
            <a:spAutoFit/>
          </a:bodyPr>
          <a:lstStyle/>
          <a:p>
            <a:pPr algn="ctr" eaLnBrk="1" hangingPunct="1">
              <a:spcBef>
                <a:spcPct val="20000"/>
              </a:spcBef>
              <a:buClr>
                <a:schemeClr val="folHlink"/>
              </a:buClr>
              <a:buSzPct val="60000"/>
              <a:buFont typeface="Wingdings" pitchFamily="2" charset="2"/>
              <a:buNone/>
            </a:pPr>
            <a:r>
              <a:rPr lang="en-US" altLang="zh-CN" sz="2000" b="0" dirty="0" smtClean="0">
                <a:latin typeface="黑体" pitchFamily="49" charset="-122"/>
                <a:ea typeface="黑体" pitchFamily="49" charset="-122"/>
                <a:cs typeface="Arial" charset="0"/>
              </a:rPr>
              <a:t>2015</a:t>
            </a:r>
            <a:r>
              <a:rPr lang="zh-CN" altLang="en-US" sz="2000" b="0" dirty="0" smtClean="0">
                <a:latin typeface="黑体" pitchFamily="49" charset="-122"/>
                <a:ea typeface="黑体" pitchFamily="49" charset="-122"/>
                <a:cs typeface="Arial" charset="0"/>
              </a:rPr>
              <a:t>年</a:t>
            </a:r>
            <a:r>
              <a:rPr lang="en-US" altLang="zh-CN" sz="2000" b="0" dirty="0" smtClean="0">
                <a:latin typeface="黑体" pitchFamily="49" charset="-122"/>
                <a:ea typeface="黑体" pitchFamily="49" charset="-122"/>
                <a:cs typeface="Arial" charset="0"/>
              </a:rPr>
              <a:t>04</a:t>
            </a:r>
            <a:r>
              <a:rPr lang="zh-CN" altLang="en-US" sz="2000" b="0" dirty="0" smtClean="0">
                <a:latin typeface="黑体" pitchFamily="49" charset="-122"/>
                <a:ea typeface="黑体" pitchFamily="49" charset="-122"/>
                <a:cs typeface="Arial" charset="0"/>
              </a:rPr>
              <a:t>月</a:t>
            </a:r>
            <a:r>
              <a:rPr lang="en-US" altLang="zh-CN" sz="2000" b="0" dirty="0" smtClean="0">
                <a:latin typeface="黑体" pitchFamily="49" charset="-122"/>
                <a:ea typeface="黑体" pitchFamily="49" charset="-122"/>
                <a:cs typeface="Arial" charset="0"/>
              </a:rPr>
              <a:t>11</a:t>
            </a:r>
            <a:r>
              <a:rPr lang="zh-CN" altLang="en-US" sz="2000" b="0" dirty="0" smtClean="0">
                <a:latin typeface="黑体" pitchFamily="49" charset="-122"/>
                <a:ea typeface="黑体" pitchFamily="49" charset="-122"/>
                <a:cs typeface="Arial" charset="0"/>
              </a:rPr>
              <a:t>日</a:t>
            </a:r>
            <a:endParaRPr lang="zh-CN" altLang="en-US" sz="2000" b="0" dirty="0">
              <a:latin typeface="黑体" pitchFamily="49" charset="-122"/>
              <a:ea typeface="黑体" pitchFamily="49" charset="-122"/>
              <a:cs typeface="Arial" charset="0"/>
            </a:endParaRPr>
          </a:p>
        </p:txBody>
      </p:sp>
      <p:sp>
        <p:nvSpPr>
          <p:cNvPr id="3076" name="Text Box 4"/>
          <p:cNvSpPr txBox="1">
            <a:spLocks noChangeArrowheads="1"/>
          </p:cNvSpPr>
          <p:nvPr/>
        </p:nvSpPr>
        <p:spPr bwMode="auto">
          <a:xfrm>
            <a:off x="755650" y="5261559"/>
            <a:ext cx="7632700" cy="427037"/>
          </a:xfrm>
          <a:prstGeom prst="rect">
            <a:avLst/>
          </a:prstGeom>
          <a:noFill/>
          <a:ln w="9525">
            <a:noFill/>
            <a:miter lim="800000"/>
            <a:headEnd/>
            <a:tailEnd/>
          </a:ln>
        </p:spPr>
        <p:txBody>
          <a:bodyPr>
            <a:spAutoFit/>
          </a:bodyPr>
          <a:lstStyle/>
          <a:p>
            <a:pPr algn="ctr" eaLnBrk="1" hangingPunct="1">
              <a:spcBef>
                <a:spcPct val="50000"/>
              </a:spcBef>
            </a:pPr>
            <a:r>
              <a:rPr lang="zh-CN" altLang="en-US" sz="2200" b="0" dirty="0">
                <a:latin typeface="黑体" pitchFamily="49" charset="-122"/>
                <a:ea typeface="黑体" pitchFamily="49" charset="-122"/>
                <a:cs typeface="Arial" charset="0"/>
              </a:rPr>
              <a:t>中国科学技术大学 近代物理系</a:t>
            </a:r>
          </a:p>
        </p:txBody>
      </p:sp>
      <p:sp>
        <p:nvSpPr>
          <p:cNvPr id="3077" name="Rectangle 5"/>
          <p:cNvSpPr>
            <a:spLocks noChangeArrowheads="1"/>
          </p:cNvSpPr>
          <p:nvPr/>
        </p:nvSpPr>
        <p:spPr bwMode="auto">
          <a:xfrm>
            <a:off x="3707904" y="3773983"/>
            <a:ext cx="1570038" cy="519113"/>
          </a:xfrm>
          <a:prstGeom prst="rect">
            <a:avLst/>
          </a:prstGeom>
          <a:noFill/>
          <a:ln w="9525">
            <a:noFill/>
            <a:miter lim="800000"/>
            <a:headEnd/>
            <a:tailEnd/>
          </a:ln>
        </p:spPr>
        <p:txBody>
          <a:bodyPr>
            <a:spAutoFit/>
          </a:bodyPr>
          <a:lstStyle/>
          <a:p>
            <a:pPr algn="ctr" eaLnBrk="1" hangingPunct="1"/>
            <a:r>
              <a:rPr lang="zh-CN" altLang="en-US" sz="2800" b="0" dirty="0" smtClean="0">
                <a:latin typeface="黑体" pitchFamily="49" charset="-122"/>
                <a:ea typeface="黑体" pitchFamily="49" charset="-122"/>
                <a:cs typeface="Arial" charset="0"/>
              </a:rPr>
              <a:t>曹  平</a:t>
            </a:r>
            <a:endParaRPr lang="zh-CN" altLang="en-US" sz="2800" b="0" dirty="0">
              <a:latin typeface="黑体" pitchFamily="49" charset="-122"/>
              <a:ea typeface="黑体" pitchFamily="49" charset="-122"/>
              <a:cs typeface="Arial" charset="0"/>
            </a:endParaRPr>
          </a:p>
        </p:txBody>
      </p:sp>
      <p:sp>
        <p:nvSpPr>
          <p:cNvPr id="3078" name="Text Box 6"/>
          <p:cNvSpPr txBox="1">
            <a:spLocks noChangeArrowheads="1"/>
          </p:cNvSpPr>
          <p:nvPr/>
        </p:nvSpPr>
        <p:spPr bwMode="auto">
          <a:xfrm>
            <a:off x="755650" y="4757131"/>
            <a:ext cx="7632700" cy="427038"/>
          </a:xfrm>
          <a:prstGeom prst="rect">
            <a:avLst/>
          </a:prstGeom>
          <a:noFill/>
          <a:ln w="9525">
            <a:noFill/>
            <a:miter lim="800000"/>
            <a:headEnd/>
            <a:tailEnd/>
          </a:ln>
        </p:spPr>
        <p:txBody>
          <a:bodyPr>
            <a:spAutoFit/>
          </a:bodyPr>
          <a:lstStyle/>
          <a:p>
            <a:pPr algn="ctr" eaLnBrk="1" hangingPunct="1">
              <a:spcBef>
                <a:spcPct val="50000"/>
              </a:spcBef>
            </a:pPr>
            <a:r>
              <a:rPr lang="zh-CN" altLang="en-US" sz="2200" b="0" dirty="0" smtClean="0">
                <a:latin typeface="黑体" pitchFamily="49" charset="-122"/>
                <a:ea typeface="黑体" pitchFamily="49" charset="-122"/>
                <a:cs typeface="Arial" charset="0"/>
              </a:rPr>
              <a:t>核</a:t>
            </a:r>
            <a:r>
              <a:rPr lang="zh-CN" altLang="en-US" sz="2200" b="0" dirty="0">
                <a:latin typeface="黑体" pitchFamily="49" charset="-122"/>
                <a:ea typeface="黑体" pitchFamily="49" charset="-122"/>
                <a:cs typeface="Arial" charset="0"/>
              </a:rPr>
              <a:t>探测与</a:t>
            </a:r>
            <a:r>
              <a:rPr lang="zh-CN" altLang="en-US" sz="2200" b="0" dirty="0" smtClean="0">
                <a:latin typeface="黑体" pitchFamily="49" charset="-122"/>
                <a:ea typeface="黑体" pitchFamily="49" charset="-122"/>
                <a:cs typeface="Arial" charset="0"/>
              </a:rPr>
              <a:t>核电子学国家</a:t>
            </a:r>
            <a:r>
              <a:rPr lang="zh-CN" altLang="en-US" sz="2200" b="0" dirty="0">
                <a:latin typeface="黑体" pitchFamily="49" charset="-122"/>
                <a:ea typeface="黑体" pitchFamily="49" charset="-122"/>
                <a:cs typeface="Arial" charset="0"/>
              </a:rPr>
              <a:t>重点实验室</a:t>
            </a:r>
          </a:p>
        </p:txBody>
      </p:sp>
      <p:sp>
        <p:nvSpPr>
          <p:cNvPr id="9" name="Text Box 4"/>
          <p:cNvSpPr txBox="1">
            <a:spLocks noChangeArrowheads="1"/>
          </p:cNvSpPr>
          <p:nvPr/>
        </p:nvSpPr>
        <p:spPr bwMode="auto">
          <a:xfrm>
            <a:off x="899740" y="764704"/>
            <a:ext cx="7632700" cy="338554"/>
          </a:xfrm>
          <a:prstGeom prst="rect">
            <a:avLst/>
          </a:prstGeom>
          <a:noFill/>
          <a:ln w="9525">
            <a:noFill/>
            <a:miter lim="800000"/>
            <a:headEnd/>
            <a:tailEnd/>
          </a:ln>
        </p:spPr>
        <p:txBody>
          <a:bodyPr>
            <a:spAutoFit/>
          </a:bodyPr>
          <a:lstStyle/>
          <a:p>
            <a:pPr algn="ctr" eaLnBrk="1" hangingPunct="1">
              <a:spcBef>
                <a:spcPct val="50000"/>
              </a:spcBef>
            </a:pPr>
            <a:r>
              <a:rPr lang="zh-CN" altLang="en-US" b="0" dirty="0">
                <a:latin typeface="黑体" pitchFamily="49" charset="-122"/>
                <a:ea typeface="黑体" pitchFamily="49" charset="-122"/>
                <a:cs typeface="Arial" charset="0"/>
              </a:rPr>
              <a:t>核探测与核电子学</a:t>
            </a:r>
            <a:r>
              <a:rPr lang="zh-CN" altLang="en-US" b="0" dirty="0" smtClean="0">
                <a:latin typeface="黑体" pitchFamily="49" charset="-122"/>
                <a:ea typeface="黑体" pitchFamily="49" charset="-122"/>
                <a:cs typeface="Arial" charset="0"/>
              </a:rPr>
              <a:t>国家重点实验室年会</a:t>
            </a:r>
            <a:r>
              <a:rPr lang="zh-CN" altLang="en-US" b="0" dirty="0" smtClean="0">
                <a:latin typeface="黑体" pitchFamily="49" charset="-122"/>
                <a:ea typeface="黑体" pitchFamily="49" charset="-122"/>
                <a:cs typeface="Arial" charset="0"/>
              </a:rPr>
              <a:t>，合</a:t>
            </a:r>
            <a:r>
              <a:rPr lang="zh-CN" altLang="en-US" b="0" dirty="0" smtClean="0">
                <a:latin typeface="黑体" pitchFamily="49" charset="-122"/>
                <a:ea typeface="黑体" pitchFamily="49" charset="-122"/>
                <a:cs typeface="Arial" charset="0"/>
              </a:rPr>
              <a:t>肥</a:t>
            </a:r>
            <a:r>
              <a:rPr lang="en-US" altLang="zh-CN" b="0" dirty="0" smtClean="0">
                <a:latin typeface="黑体" pitchFamily="49" charset="-122"/>
                <a:ea typeface="黑体" pitchFamily="49" charset="-122"/>
                <a:cs typeface="Arial" charset="0"/>
              </a:rPr>
              <a:t> (2015.4.10~12)</a:t>
            </a:r>
            <a:endParaRPr lang="zh-CN" altLang="en-US" b="0" dirty="0">
              <a:latin typeface="黑体" pitchFamily="49" charset="-122"/>
              <a:ea typeface="黑体" pitchFamily="49" charset="-122"/>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内容占位符 2"/>
          <p:cNvSpPr>
            <a:spLocks noGrp="1"/>
          </p:cNvSpPr>
          <p:nvPr>
            <p:ph idx="1"/>
          </p:nvPr>
        </p:nvSpPr>
        <p:spPr bwMode="auto">
          <a:xfrm>
            <a:off x="467544" y="1340768"/>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zh-CN" altLang="en-US" sz="2400" dirty="0" smtClean="0"/>
              <a:t>美国</a:t>
            </a:r>
            <a:r>
              <a:rPr lang="en-US" altLang="zh-CN" sz="2400" dirty="0" err="1" smtClean="0"/>
              <a:t>LANSCE</a:t>
            </a:r>
            <a:r>
              <a:rPr lang="en-US" altLang="zh-CN" sz="2400" dirty="0" smtClean="0"/>
              <a:t>(Los </a:t>
            </a:r>
            <a:r>
              <a:rPr lang="en-US" altLang="zh-CN" sz="2400" dirty="0"/>
              <a:t>Alamos Neutron Science </a:t>
            </a:r>
            <a:r>
              <a:rPr lang="en-US" altLang="zh-CN" sz="2400" dirty="0" smtClean="0"/>
              <a:t>Center)</a:t>
            </a:r>
            <a:r>
              <a:rPr lang="zh-CN" altLang="en-US" sz="2400" dirty="0" smtClean="0"/>
              <a:t>的</a:t>
            </a:r>
            <a:r>
              <a:rPr lang="en-US" altLang="zh-CN" sz="2400" dirty="0" smtClean="0"/>
              <a:t>DANCE</a:t>
            </a:r>
            <a:r>
              <a:rPr lang="zh-CN" altLang="en-US" sz="2400" dirty="0" smtClean="0"/>
              <a:t>装置</a:t>
            </a:r>
            <a:endParaRPr lang="en-US" altLang="zh-CN" sz="2400" dirty="0" smtClean="0"/>
          </a:p>
          <a:p>
            <a:pPr lvl="1"/>
            <a:r>
              <a:rPr lang="en-US" altLang="zh-CN" sz="2000" dirty="0" smtClean="0">
                <a:latin typeface="Times New Roman" pitchFamily="18" charset="0"/>
                <a:cs typeface="Times New Roman" pitchFamily="18" charset="0"/>
              </a:rPr>
              <a:t>162</a:t>
            </a:r>
            <a:r>
              <a:rPr lang="zh-CN" altLang="en-US" sz="2000" dirty="0" smtClean="0">
                <a:latin typeface="Times New Roman" pitchFamily="18" charset="0"/>
                <a:cs typeface="Times New Roman" pitchFamily="18" charset="0"/>
              </a:rPr>
              <a:t>块</a:t>
            </a:r>
            <a:r>
              <a:rPr lang="en-US" altLang="zh-CN" sz="2000" dirty="0" err="1" smtClean="0">
                <a:latin typeface="Times New Roman" pitchFamily="18" charset="0"/>
                <a:cs typeface="Times New Roman" pitchFamily="18" charset="0"/>
              </a:rPr>
              <a:t>BaF</a:t>
            </a:r>
            <a:r>
              <a:rPr lang="en-US" altLang="zh-CN" sz="2000" baseline="-25000" dirty="0" err="1" smtClean="0">
                <a:latin typeface="Times New Roman" pitchFamily="18" charset="0"/>
                <a:cs typeface="Times New Roman" pitchFamily="18" charset="0"/>
              </a:rPr>
              <a:t>2</a:t>
            </a:r>
            <a:r>
              <a:rPr lang="zh-CN" altLang="en-US" sz="2000" dirty="0" smtClean="0">
                <a:latin typeface="Times New Roman" pitchFamily="18" charset="0"/>
                <a:cs typeface="Times New Roman" pitchFamily="18" charset="0"/>
              </a:rPr>
              <a:t>晶体，四种形状，组成</a:t>
            </a:r>
            <a:r>
              <a:rPr lang="en-US" altLang="zh-CN" sz="2000" dirty="0"/>
              <a:t>4</a:t>
            </a:r>
            <a:r>
              <a:rPr lang="el-GR" altLang="zh-CN" sz="2000" dirty="0">
                <a:latin typeface="Times New Roman" pitchFamily="18" charset="0"/>
                <a:cs typeface="Times New Roman" pitchFamily="18" charset="0"/>
              </a:rPr>
              <a:t>π</a:t>
            </a:r>
            <a:r>
              <a:rPr lang="zh-CN" altLang="en-US" sz="2000" dirty="0">
                <a:latin typeface="Times New Roman" pitchFamily="18" charset="0"/>
                <a:cs typeface="Times New Roman" pitchFamily="18" charset="0"/>
              </a:rPr>
              <a:t>立体角</a:t>
            </a:r>
            <a:endParaRPr lang="en-US" altLang="zh-CN" sz="2000" dirty="0">
              <a:latin typeface="Times New Roman" pitchFamily="18" charset="0"/>
              <a:cs typeface="Times New Roman" pitchFamily="18" charset="0"/>
            </a:endParaRPr>
          </a:p>
          <a:p>
            <a:pPr lvl="1"/>
            <a:r>
              <a:rPr lang="zh-CN" altLang="en-US" sz="2000" dirty="0" smtClean="0">
                <a:latin typeface="Times New Roman" pitchFamily="18" charset="0"/>
                <a:cs typeface="Times New Roman" pitchFamily="18" charset="0"/>
              </a:rPr>
              <a:t>晶体厚度</a:t>
            </a:r>
            <a:r>
              <a:rPr lang="en-US" altLang="zh-CN" sz="2000" dirty="0" err="1" smtClean="0">
                <a:latin typeface="Times New Roman" pitchFamily="18" charset="0"/>
                <a:cs typeface="Times New Roman" pitchFamily="18" charset="0"/>
              </a:rPr>
              <a:t>15cm</a:t>
            </a:r>
            <a:r>
              <a:rPr lang="zh-CN" altLang="en-US" sz="2000" dirty="0" smtClean="0">
                <a:latin typeface="Times New Roman" pitchFamily="18" charset="0"/>
                <a:cs typeface="Times New Roman" pitchFamily="18" charset="0"/>
              </a:rPr>
              <a:t>，内径</a:t>
            </a:r>
            <a:r>
              <a:rPr lang="en-US" altLang="zh-CN" sz="2000" dirty="0" err="1" smtClean="0">
                <a:latin typeface="Times New Roman" pitchFamily="18" charset="0"/>
                <a:cs typeface="Times New Roman" pitchFamily="18" charset="0"/>
              </a:rPr>
              <a:t>17cm</a:t>
            </a:r>
            <a:endParaRPr lang="en-US" altLang="zh-CN" sz="2000" dirty="0" smtClean="0">
              <a:latin typeface="Times New Roman" pitchFamily="18" charset="0"/>
              <a:cs typeface="Times New Roman" pitchFamily="18" charset="0"/>
            </a:endParaRPr>
          </a:p>
          <a:p>
            <a:pPr lvl="1"/>
            <a:r>
              <a:rPr lang="zh-CN" altLang="en-US" sz="2000" dirty="0">
                <a:latin typeface="Times New Roman" pitchFamily="18" charset="0"/>
                <a:cs typeface="Times New Roman" pitchFamily="18" charset="0"/>
              </a:rPr>
              <a:t>测量（</a:t>
            </a:r>
            <a:r>
              <a:rPr lang="en-US" altLang="zh-CN" sz="2000" dirty="0">
                <a:latin typeface="Times New Roman" pitchFamily="18" charset="0"/>
                <a:cs typeface="Times New Roman" pitchFamily="18" charset="0"/>
              </a:rPr>
              <a:t>n</a:t>
            </a:r>
            <a:r>
              <a:rPr lang="zh-CN" altLang="en-US" sz="2000" dirty="0">
                <a:latin typeface="Times New Roman" pitchFamily="18" charset="0"/>
                <a:cs typeface="Times New Roman" pitchFamily="18" charset="0"/>
              </a:rPr>
              <a:t>，</a:t>
            </a:r>
            <a:r>
              <a:rPr lang="el-GR" altLang="zh-CN" sz="2000" dirty="0">
                <a:latin typeface="Times New Roman" pitchFamily="18" charset="0"/>
                <a:cs typeface="Times New Roman" pitchFamily="18" charset="0"/>
              </a:rPr>
              <a:t> γ </a:t>
            </a:r>
            <a:r>
              <a:rPr lang="zh-CN" altLang="en-US" sz="2000" dirty="0">
                <a:latin typeface="Times New Roman" pitchFamily="18" charset="0"/>
                <a:cs typeface="Times New Roman" pitchFamily="18" charset="0"/>
              </a:rPr>
              <a:t>）反应级联</a:t>
            </a:r>
            <a:r>
              <a:rPr lang="el-GR" altLang="zh-CN" sz="2000" dirty="0">
                <a:latin typeface="Times New Roman" pitchFamily="18" charset="0"/>
                <a:cs typeface="Times New Roman" pitchFamily="18" charset="0"/>
              </a:rPr>
              <a:t>γ</a:t>
            </a:r>
            <a:r>
              <a:rPr lang="zh-CN" altLang="en-US" sz="2000" dirty="0">
                <a:latin typeface="Times New Roman" pitchFamily="18" charset="0"/>
                <a:cs typeface="Times New Roman" pitchFamily="18" charset="0"/>
              </a:rPr>
              <a:t>射线加和能</a:t>
            </a:r>
            <a:endParaRPr lang="en-US" altLang="zh-CN" sz="2000" dirty="0">
              <a:latin typeface="Times New Roman" pitchFamily="18" charset="0"/>
              <a:cs typeface="Times New Roman" pitchFamily="18" charset="0"/>
            </a:endParaRPr>
          </a:p>
          <a:p>
            <a:pPr lvl="1"/>
            <a:r>
              <a:rPr lang="zh-CN" altLang="en-US" sz="2000" dirty="0">
                <a:latin typeface="Times New Roman" pitchFamily="18" charset="0"/>
                <a:cs typeface="Times New Roman" pitchFamily="18" charset="0"/>
              </a:rPr>
              <a:t>中子飞行时间测量</a:t>
            </a:r>
            <a:endParaRPr lang="en-US" altLang="zh-CN" sz="2000" dirty="0">
              <a:latin typeface="Times New Roman" pitchFamily="18" charset="0"/>
              <a:cs typeface="Times New Roman" pitchFamily="18" charset="0"/>
            </a:endParaRPr>
          </a:p>
          <a:p>
            <a:pPr lvl="1"/>
            <a:r>
              <a:rPr lang="zh-CN" altLang="en-US" sz="2000" dirty="0">
                <a:latin typeface="Times New Roman" pitchFamily="18" charset="0"/>
                <a:cs typeface="Times New Roman" pitchFamily="18" charset="0"/>
              </a:rPr>
              <a:t>利用探测器的高度分割测量</a:t>
            </a:r>
            <a:r>
              <a:rPr lang="el-GR" altLang="zh-CN" sz="2000" dirty="0">
                <a:latin typeface="Times New Roman" pitchFamily="18" charset="0"/>
                <a:cs typeface="Times New Roman" pitchFamily="18" charset="0"/>
              </a:rPr>
              <a:t>γ </a:t>
            </a:r>
            <a:r>
              <a:rPr lang="zh-CN" altLang="en-US" sz="2000" dirty="0">
                <a:latin typeface="Times New Roman" pitchFamily="18" charset="0"/>
                <a:cs typeface="Times New Roman" pitchFamily="18" charset="0"/>
              </a:rPr>
              <a:t>射线的多重数</a:t>
            </a:r>
            <a:r>
              <a:rPr lang="zh-CN" altLang="en-US" sz="2000" dirty="0" smtClean="0">
                <a:latin typeface="Times New Roman" pitchFamily="18" charset="0"/>
                <a:cs typeface="Times New Roman" pitchFamily="18" charset="0"/>
              </a:rPr>
              <a:t>分布</a:t>
            </a:r>
            <a:endParaRPr lang="en-US" altLang="zh-CN" sz="2000" dirty="0" smtClean="0">
              <a:latin typeface="Times New Roman" pitchFamily="18" charset="0"/>
              <a:cs typeface="Times New Roman" pitchFamily="18" charset="0"/>
            </a:endParaRPr>
          </a:p>
          <a:p>
            <a:pPr lvl="1"/>
            <a:r>
              <a:rPr lang="zh-CN" altLang="en-US" sz="2000" dirty="0">
                <a:latin typeface="Times New Roman" pitchFamily="18" charset="0"/>
                <a:cs typeface="Times New Roman" pitchFamily="18" charset="0"/>
              </a:rPr>
              <a:t>利用波形来鉴别</a:t>
            </a:r>
            <a:r>
              <a:rPr lang="el-GR" altLang="zh-CN" sz="2000" dirty="0">
                <a:latin typeface="Times New Roman" pitchFamily="18" charset="0"/>
                <a:cs typeface="Times New Roman" pitchFamily="18" charset="0"/>
              </a:rPr>
              <a:t>γ </a:t>
            </a:r>
            <a:r>
              <a:rPr lang="zh-CN" altLang="en-US" sz="2000" dirty="0">
                <a:latin typeface="Times New Roman" pitchFamily="18" charset="0"/>
                <a:cs typeface="Times New Roman" pitchFamily="18" charset="0"/>
              </a:rPr>
              <a:t>和</a:t>
            </a:r>
            <a:r>
              <a:rPr lang="en-US" altLang="zh-CN" sz="2000" dirty="0">
                <a:latin typeface="Times New Roman" pitchFamily="18" charset="0"/>
                <a:cs typeface="Times New Roman" pitchFamily="18" charset="0"/>
              </a:rPr>
              <a:t>α </a:t>
            </a:r>
            <a:r>
              <a:rPr lang="zh-CN" altLang="en-US" sz="2000" dirty="0">
                <a:latin typeface="Times New Roman" pitchFamily="18" charset="0"/>
                <a:cs typeface="Times New Roman" pitchFamily="18" charset="0"/>
              </a:rPr>
              <a:t>本底</a:t>
            </a:r>
            <a:endParaRPr lang="en-US" altLang="zh-CN" sz="2000" dirty="0">
              <a:latin typeface="Times New Roman" pitchFamily="18" charset="0"/>
              <a:cs typeface="Times New Roman" pitchFamily="18" charset="0"/>
            </a:endParaRPr>
          </a:p>
          <a:p>
            <a:pPr marL="457200" lvl="1" indent="0">
              <a:buNone/>
            </a:pPr>
            <a:endParaRPr lang="en-US" altLang="zh-CN" sz="2000" dirty="0">
              <a:solidFill>
                <a:srgbClr val="FF0000"/>
              </a:solidFill>
              <a:latin typeface="Times New Roman" pitchFamily="18" charset="0"/>
              <a:cs typeface="Times New Roman" pitchFamily="18" charset="0"/>
            </a:endParaRPr>
          </a:p>
        </p:txBody>
      </p:sp>
      <p:sp>
        <p:nvSpPr>
          <p:cNvPr id="4" name="文本框 3"/>
          <p:cNvSpPr txBox="1"/>
          <p:nvPr/>
        </p:nvSpPr>
        <p:spPr>
          <a:xfrm>
            <a:off x="971600" y="476672"/>
            <a:ext cx="8244408" cy="646331"/>
          </a:xfrm>
          <a:prstGeom prst="rect">
            <a:avLst/>
          </a:prstGeom>
          <a:noFill/>
        </p:spPr>
        <p:txBody>
          <a:bodyPr wrap="square">
            <a:spAutoFit/>
          </a:bodyPr>
          <a:lstStyle/>
          <a:p>
            <a:pPr>
              <a:defRPr/>
            </a:pPr>
            <a:r>
              <a:rPr lang="en-US" altLang="zh-CN" sz="3600" dirty="0" smtClean="0">
                <a:latin typeface="Arial" panose="020B0604020202020204" pitchFamily="34" charset="0"/>
              </a:rPr>
              <a:t>2.2 </a:t>
            </a:r>
            <a:r>
              <a:rPr lang="en-US" altLang="zh-CN" sz="3200" dirty="0" smtClean="0">
                <a:latin typeface="Arial" panose="020B0604020202020204" pitchFamily="34" charset="0"/>
              </a:rPr>
              <a:t>DANCE</a:t>
            </a:r>
            <a:r>
              <a:rPr lang="zh-CN" altLang="en-US" sz="1800" dirty="0" smtClean="0">
                <a:latin typeface="Arial" panose="020B0604020202020204" pitchFamily="34" charset="0"/>
              </a:rPr>
              <a:t>（</a:t>
            </a:r>
            <a:r>
              <a:rPr lang="en-US" altLang="zh-CN" sz="1800" b="0" dirty="0">
                <a:latin typeface="Arial" panose="020B0604020202020204" pitchFamily="34" charset="0"/>
              </a:rPr>
              <a:t>Detector for Advanced Neutron Capture Experiments</a:t>
            </a:r>
            <a:r>
              <a:rPr lang="zh-CN" altLang="en-US" sz="1800" dirty="0">
                <a:latin typeface="Arial" panose="020B0604020202020204" pitchFamily="34" charset="0"/>
              </a:rPr>
              <a:t>）</a:t>
            </a:r>
            <a:endParaRPr lang="en-US" sz="2800" dirty="0">
              <a:latin typeface="+mj-lt"/>
            </a:endParaRPr>
          </a:p>
        </p:txBody>
      </p:sp>
    </p:spTree>
    <p:extLst>
      <p:ext uri="{BB962C8B-B14F-4D97-AF65-F5344CB8AC3E}">
        <p14:creationId xmlns:p14="http://schemas.microsoft.com/office/powerpoint/2010/main" val="21882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内容占位符 2"/>
          <p:cNvSpPr>
            <a:spLocks noGrp="1"/>
          </p:cNvSpPr>
          <p:nvPr>
            <p:ph idx="1"/>
          </p:nvPr>
        </p:nvSpPr>
        <p:spPr bwMode="auto">
          <a:xfrm>
            <a:off x="35496" y="1196752"/>
            <a:ext cx="5112568" cy="5661248"/>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altLang="zh-CN" sz="2400" dirty="0" smtClean="0"/>
              <a:t>DANCE</a:t>
            </a:r>
            <a:r>
              <a:rPr lang="zh-CN" altLang="en-US" sz="2400" dirty="0" smtClean="0"/>
              <a:t>读出电子学技术路线</a:t>
            </a:r>
            <a:endParaRPr lang="en-US" altLang="zh-CN" sz="2400" dirty="0" smtClean="0"/>
          </a:p>
          <a:p>
            <a:pPr lvl="1"/>
            <a:r>
              <a:rPr lang="zh-CN" altLang="en-US" sz="2000" dirty="0" smtClean="0">
                <a:solidFill>
                  <a:srgbClr val="FF0000"/>
                </a:solidFill>
              </a:rPr>
              <a:t>波形数字化方案</a:t>
            </a:r>
            <a:endParaRPr lang="en-US" altLang="zh-CN" sz="2000" dirty="0" smtClean="0">
              <a:solidFill>
                <a:srgbClr val="FF0000"/>
              </a:solidFill>
            </a:endParaRPr>
          </a:p>
          <a:p>
            <a:pPr lvl="2"/>
            <a:r>
              <a:rPr lang="zh-CN" altLang="en-US" sz="1600" dirty="0" smtClean="0">
                <a:solidFill>
                  <a:srgbClr val="FF0000"/>
                </a:solidFill>
              </a:rPr>
              <a:t>安捷伦</a:t>
            </a:r>
            <a:r>
              <a:rPr lang="en-US" altLang="zh-CN" sz="1600" dirty="0" err="1">
                <a:solidFill>
                  <a:srgbClr val="FF0000"/>
                </a:solidFill>
              </a:rPr>
              <a:t>Acqiris</a:t>
            </a:r>
            <a:r>
              <a:rPr lang="en-US" altLang="zh-CN" sz="1600" dirty="0">
                <a:solidFill>
                  <a:srgbClr val="FF0000"/>
                </a:solidFill>
              </a:rPr>
              <a:t> </a:t>
            </a:r>
            <a:r>
              <a:rPr lang="en-US" altLang="zh-CN" sz="1600" dirty="0" err="1" smtClean="0">
                <a:solidFill>
                  <a:srgbClr val="FF0000"/>
                </a:solidFill>
              </a:rPr>
              <a:t>DC265</a:t>
            </a:r>
            <a:r>
              <a:rPr lang="zh-CN" altLang="en-US" sz="1600" dirty="0" smtClean="0">
                <a:solidFill>
                  <a:srgbClr val="FF0000"/>
                </a:solidFill>
              </a:rPr>
              <a:t>采集卡</a:t>
            </a:r>
            <a:endParaRPr lang="en-US" altLang="zh-CN" sz="1600" dirty="0" smtClean="0">
              <a:solidFill>
                <a:srgbClr val="FF0000"/>
              </a:solidFill>
            </a:endParaRPr>
          </a:p>
          <a:p>
            <a:pPr lvl="2"/>
            <a:r>
              <a:rPr lang="zh-CN" altLang="en-US" sz="1600" dirty="0" smtClean="0">
                <a:solidFill>
                  <a:srgbClr val="FF0000"/>
                </a:solidFill>
              </a:rPr>
              <a:t>典型采样率</a:t>
            </a:r>
            <a:r>
              <a:rPr lang="en-US" altLang="zh-CN" sz="1600" dirty="0" err="1" smtClean="0">
                <a:solidFill>
                  <a:srgbClr val="FF0000"/>
                </a:solidFill>
              </a:rPr>
              <a:t>500MSps×8bit</a:t>
            </a:r>
            <a:endParaRPr lang="en-US" altLang="zh-CN" sz="1600" dirty="0" smtClean="0">
              <a:solidFill>
                <a:srgbClr val="FF0000"/>
              </a:solidFill>
            </a:endParaRPr>
          </a:p>
          <a:p>
            <a:pPr lvl="1"/>
            <a:r>
              <a:rPr lang="en-US" altLang="zh-CN" sz="2000" dirty="0" err="1">
                <a:solidFill>
                  <a:srgbClr val="FF0000"/>
                </a:solidFill>
              </a:rPr>
              <a:t>CompactPCI</a:t>
            </a:r>
            <a:r>
              <a:rPr lang="zh-CN" altLang="en-US" sz="2000" dirty="0">
                <a:solidFill>
                  <a:srgbClr val="FF0000"/>
                </a:solidFill>
              </a:rPr>
              <a:t>机箱</a:t>
            </a:r>
            <a:endParaRPr lang="en-US" altLang="zh-CN" sz="2000" dirty="0">
              <a:solidFill>
                <a:srgbClr val="FF0000"/>
              </a:solidFill>
            </a:endParaRPr>
          </a:p>
          <a:p>
            <a:pPr lvl="2"/>
            <a:r>
              <a:rPr lang="en-US" altLang="zh-CN" sz="1600" dirty="0" smtClean="0">
                <a:solidFill>
                  <a:srgbClr val="FF0000"/>
                </a:solidFill>
              </a:rPr>
              <a:t>Linux</a:t>
            </a:r>
            <a:r>
              <a:rPr lang="zh-CN" altLang="en-US" sz="1600" dirty="0">
                <a:solidFill>
                  <a:srgbClr val="FF0000"/>
                </a:solidFill>
              </a:rPr>
              <a:t>系统、千兆以太网输出</a:t>
            </a:r>
            <a:endParaRPr lang="en-US" altLang="zh-CN" sz="1600" dirty="0">
              <a:solidFill>
                <a:srgbClr val="FF0000"/>
              </a:solidFill>
            </a:endParaRPr>
          </a:p>
          <a:p>
            <a:pPr lvl="2"/>
            <a:r>
              <a:rPr lang="zh-CN" altLang="en-US" sz="1600" dirty="0" smtClean="0">
                <a:solidFill>
                  <a:srgbClr val="FF0000"/>
                </a:solidFill>
              </a:rPr>
              <a:t>前端软件进行零压缩</a:t>
            </a:r>
            <a:endParaRPr lang="en-US" altLang="zh-CN" sz="1600" dirty="0">
              <a:solidFill>
                <a:srgbClr val="FF0000"/>
              </a:solidFill>
            </a:endParaRPr>
          </a:p>
          <a:p>
            <a:pPr lvl="1"/>
            <a:r>
              <a:rPr lang="zh-CN" altLang="en-US" sz="2000" dirty="0" smtClean="0"/>
              <a:t>前端硬件触发</a:t>
            </a:r>
            <a:endParaRPr lang="en-US" altLang="zh-CN" sz="2000" dirty="0"/>
          </a:p>
          <a:p>
            <a:pPr marL="342900" lvl="1" indent="-342900">
              <a:buChar char="•"/>
            </a:pPr>
            <a:r>
              <a:rPr lang="en-US" altLang="zh-CN" sz="2400" dirty="0"/>
              <a:t>DANCE</a:t>
            </a:r>
            <a:r>
              <a:rPr lang="zh-CN" altLang="en-US" sz="2400" dirty="0"/>
              <a:t>读出</a:t>
            </a:r>
            <a:r>
              <a:rPr lang="zh-CN" altLang="en-US" sz="2400" dirty="0" smtClean="0"/>
              <a:t>电子学的优点</a:t>
            </a:r>
            <a:endParaRPr lang="en-US" altLang="zh-CN" sz="2400" dirty="0" smtClean="0"/>
          </a:p>
          <a:p>
            <a:pPr lvl="1">
              <a:buFontTx/>
              <a:buChar char="–"/>
            </a:pPr>
            <a:r>
              <a:rPr lang="zh-CN" altLang="en-US" sz="1800" dirty="0" smtClean="0"/>
              <a:t>读出机箱、模块化设计</a:t>
            </a:r>
            <a:endParaRPr lang="en-US" altLang="zh-CN" sz="1800" dirty="0" smtClean="0"/>
          </a:p>
          <a:p>
            <a:pPr lvl="1">
              <a:buFontTx/>
              <a:buChar char="–"/>
            </a:pPr>
            <a:r>
              <a:rPr lang="zh-CN" altLang="en-US" sz="1800" dirty="0"/>
              <a:t>全</a:t>
            </a:r>
            <a:r>
              <a:rPr lang="zh-CN" altLang="en-US" sz="1800" dirty="0" smtClean="0"/>
              <a:t>波形采集，保留了全部物理信息</a:t>
            </a:r>
            <a:endParaRPr lang="en-US" altLang="zh-CN" sz="1800" dirty="0" smtClean="0"/>
          </a:p>
          <a:p>
            <a:pPr marL="342900" lvl="1" indent="-342900">
              <a:buChar char="•"/>
            </a:pPr>
            <a:r>
              <a:rPr lang="en-US" altLang="zh-CN" sz="2400" dirty="0" smtClean="0"/>
              <a:t>DANCE</a:t>
            </a:r>
            <a:r>
              <a:rPr lang="zh-CN" altLang="en-US" sz="2400" dirty="0"/>
              <a:t>读出电子学</a:t>
            </a:r>
            <a:r>
              <a:rPr lang="zh-CN" altLang="en-US" sz="2400" dirty="0" smtClean="0"/>
              <a:t>的缺点</a:t>
            </a:r>
            <a:endParaRPr lang="en-US" altLang="zh-CN" sz="2400" dirty="0" smtClean="0"/>
          </a:p>
          <a:p>
            <a:pPr lvl="1"/>
            <a:r>
              <a:rPr lang="zh-CN" altLang="en-US" sz="1800" dirty="0" smtClean="0"/>
              <a:t>数据量大</a:t>
            </a:r>
            <a:r>
              <a:rPr lang="zh-CN" altLang="en-US" sz="1800" dirty="0"/>
              <a:t>，后端数据获取压力</a:t>
            </a:r>
            <a:r>
              <a:rPr lang="zh-CN" altLang="en-US" sz="1800" dirty="0" smtClean="0"/>
              <a:t>大</a:t>
            </a:r>
            <a:endParaRPr lang="en-US" altLang="zh-CN" sz="1800" dirty="0" smtClean="0"/>
          </a:p>
          <a:p>
            <a:pPr lvl="1"/>
            <a:r>
              <a:rPr lang="zh-CN" altLang="en-US" sz="1800" dirty="0" smtClean="0"/>
              <a:t>采用商业的数字化模块，可编程性较差</a:t>
            </a:r>
            <a:endParaRPr lang="en-US" altLang="zh-CN" sz="1800" dirty="0" smtClean="0"/>
          </a:p>
          <a:p>
            <a:pPr lvl="1"/>
            <a:r>
              <a:rPr lang="zh-CN" altLang="en-US" sz="1800" dirty="0"/>
              <a:t>在前端用软件进行数据压缩，速度有限</a:t>
            </a:r>
            <a:endParaRPr lang="en-US" altLang="zh-CN" sz="1800" dirty="0"/>
          </a:p>
          <a:p>
            <a:pPr marL="457200" lvl="1" indent="0">
              <a:buNone/>
            </a:pPr>
            <a:endParaRPr lang="en-US" altLang="zh-CN" sz="1600" dirty="0"/>
          </a:p>
          <a:p>
            <a:pPr marL="342900" lvl="1" indent="-342900">
              <a:buChar char="•"/>
            </a:pPr>
            <a:endParaRPr lang="en-US" altLang="zh-CN" sz="2400" dirty="0">
              <a:cs typeface="宋体" charset="0"/>
            </a:endParaRPr>
          </a:p>
          <a:p>
            <a:pPr marL="457200" lvl="1" indent="0">
              <a:buNone/>
            </a:pPr>
            <a:endParaRPr lang="en-US" altLang="zh-CN" sz="1400" dirty="0" smtClean="0"/>
          </a:p>
        </p:txBody>
      </p:sp>
      <p:pic>
        <p:nvPicPr>
          <p:cNvPr id="10244" name="图片 1"/>
          <p:cNvPicPr>
            <a:picLocks noChangeAspect="1"/>
          </p:cNvPicPr>
          <p:nvPr/>
        </p:nvPicPr>
        <p:blipFill>
          <a:blip r:embed="rId2" cstate="print"/>
          <a:srcRect/>
          <a:stretch>
            <a:fillRect/>
          </a:stretch>
        </p:blipFill>
        <p:spPr bwMode="auto">
          <a:xfrm>
            <a:off x="4762944" y="1268760"/>
            <a:ext cx="4273552" cy="5300596"/>
          </a:xfrm>
          <a:prstGeom prst="rect">
            <a:avLst/>
          </a:prstGeom>
          <a:noFill/>
          <a:ln w="9525">
            <a:noFill/>
            <a:miter lim="800000"/>
            <a:headEnd/>
            <a:tailEnd/>
          </a:ln>
        </p:spPr>
      </p:pic>
      <p:sp>
        <p:nvSpPr>
          <p:cNvPr id="6" name="文本框 5"/>
          <p:cNvSpPr txBox="1"/>
          <p:nvPr/>
        </p:nvSpPr>
        <p:spPr>
          <a:xfrm>
            <a:off x="971600" y="476672"/>
            <a:ext cx="8244408" cy="646331"/>
          </a:xfrm>
          <a:prstGeom prst="rect">
            <a:avLst/>
          </a:prstGeom>
          <a:noFill/>
        </p:spPr>
        <p:txBody>
          <a:bodyPr wrap="square">
            <a:spAutoFit/>
          </a:bodyPr>
          <a:lstStyle/>
          <a:p>
            <a:pPr>
              <a:defRPr/>
            </a:pPr>
            <a:r>
              <a:rPr lang="en-US" altLang="zh-CN" sz="3600" dirty="0" smtClean="0">
                <a:latin typeface="Arial" panose="020B0604020202020204" pitchFamily="34" charset="0"/>
              </a:rPr>
              <a:t>2.2 </a:t>
            </a:r>
            <a:r>
              <a:rPr lang="en-US" altLang="zh-CN" sz="3200" dirty="0" smtClean="0">
                <a:latin typeface="Arial" panose="020B0604020202020204" pitchFamily="34" charset="0"/>
              </a:rPr>
              <a:t>DANCE</a:t>
            </a:r>
            <a:r>
              <a:rPr lang="zh-CN" altLang="en-US" sz="1800" dirty="0" smtClean="0">
                <a:latin typeface="Arial" panose="020B0604020202020204" pitchFamily="34" charset="0"/>
              </a:rPr>
              <a:t>（</a:t>
            </a:r>
            <a:r>
              <a:rPr lang="en-US" altLang="zh-CN" sz="1800" b="0" dirty="0">
                <a:latin typeface="Arial" panose="020B0604020202020204" pitchFamily="34" charset="0"/>
              </a:rPr>
              <a:t>Detector for Advanced Neutron Capture Experiments</a:t>
            </a:r>
            <a:r>
              <a:rPr lang="zh-CN" altLang="en-US" sz="1800" dirty="0">
                <a:latin typeface="Arial" panose="020B0604020202020204" pitchFamily="34" charset="0"/>
              </a:rPr>
              <a:t>）</a:t>
            </a:r>
            <a:endParaRPr lang="en-US" sz="28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内容占位符 2"/>
          <p:cNvSpPr>
            <a:spLocks noGrp="1"/>
          </p:cNvSpPr>
          <p:nvPr>
            <p:ph idx="1"/>
          </p:nvPr>
        </p:nvSpPr>
        <p:spPr bwMode="auto">
          <a:xfrm>
            <a:off x="467544" y="1340768"/>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en-US" altLang="zh-CN" sz="2400" dirty="0"/>
              <a:t>CERN</a:t>
            </a:r>
            <a:r>
              <a:rPr lang="zh-CN" altLang="en-US" sz="2400" dirty="0"/>
              <a:t>的中子飞行时间装置</a:t>
            </a:r>
            <a:r>
              <a:rPr lang="en-US" altLang="zh-CN" sz="2400" dirty="0" err="1" smtClean="0"/>
              <a:t>n_TOF</a:t>
            </a:r>
            <a:r>
              <a:rPr lang="zh-CN" altLang="en-US" sz="2400" dirty="0" smtClean="0"/>
              <a:t>上</a:t>
            </a:r>
            <a:r>
              <a:rPr lang="zh-CN" altLang="en-US" sz="2400" dirty="0"/>
              <a:t>的量</a:t>
            </a:r>
            <a:r>
              <a:rPr lang="zh-CN" altLang="en-US" sz="2400" dirty="0" smtClean="0"/>
              <a:t>能器</a:t>
            </a:r>
            <a:endParaRPr lang="en-US" altLang="zh-CN" sz="2400" dirty="0" smtClean="0"/>
          </a:p>
          <a:p>
            <a:pPr lvl="1"/>
            <a:r>
              <a:rPr lang="en-US" altLang="zh-CN" sz="2000" dirty="0">
                <a:latin typeface="Times New Roman" pitchFamily="18" charset="0"/>
                <a:cs typeface="Times New Roman" pitchFamily="18" charset="0"/>
              </a:rPr>
              <a:t>4</a:t>
            </a:r>
            <a:r>
              <a:rPr lang="en-US" altLang="zh-CN" sz="2000" dirty="0" smtClean="0">
                <a:latin typeface="Times New Roman" pitchFamily="18" charset="0"/>
                <a:cs typeface="Times New Roman" pitchFamily="18" charset="0"/>
              </a:rPr>
              <a:t>2</a:t>
            </a:r>
            <a:r>
              <a:rPr lang="zh-CN" altLang="en-US" sz="2000" dirty="0" smtClean="0">
                <a:latin typeface="Times New Roman" pitchFamily="18" charset="0"/>
                <a:cs typeface="Times New Roman" pitchFamily="18" charset="0"/>
              </a:rPr>
              <a:t>块</a:t>
            </a:r>
            <a:r>
              <a:rPr lang="en-US" altLang="zh-CN" sz="2000" dirty="0" err="1" smtClean="0">
                <a:latin typeface="Times New Roman" pitchFamily="18" charset="0"/>
                <a:cs typeface="Times New Roman" pitchFamily="18" charset="0"/>
              </a:rPr>
              <a:t>BaF2</a:t>
            </a:r>
            <a:r>
              <a:rPr lang="zh-CN" altLang="en-US" sz="2000" dirty="0" smtClean="0">
                <a:latin typeface="Times New Roman" pitchFamily="18" charset="0"/>
                <a:cs typeface="Times New Roman" pitchFamily="18" charset="0"/>
              </a:rPr>
              <a:t>晶体，</a:t>
            </a:r>
            <a:r>
              <a:rPr lang="en-US" altLang="zh-CN" sz="2000" dirty="0" smtClean="0">
                <a:latin typeface="Times New Roman" pitchFamily="18" charset="0"/>
                <a:cs typeface="Times New Roman" pitchFamily="18" charset="0"/>
              </a:rPr>
              <a:t>12</a:t>
            </a:r>
            <a:r>
              <a:rPr lang="zh-CN" altLang="en-US" sz="2000" dirty="0" smtClean="0">
                <a:latin typeface="Times New Roman" pitchFamily="18" charset="0"/>
                <a:cs typeface="Times New Roman" pitchFamily="18" charset="0"/>
              </a:rPr>
              <a:t>个五边形，</a:t>
            </a:r>
            <a:r>
              <a:rPr lang="en-US" altLang="zh-CN" sz="2000" dirty="0" smtClean="0">
                <a:latin typeface="Times New Roman" pitchFamily="18" charset="0"/>
                <a:cs typeface="Times New Roman" pitchFamily="18" charset="0"/>
              </a:rPr>
              <a:t>30</a:t>
            </a:r>
            <a:r>
              <a:rPr lang="zh-CN" altLang="en-US" sz="2000" dirty="0" smtClean="0">
                <a:latin typeface="Times New Roman" pitchFamily="18" charset="0"/>
                <a:cs typeface="Times New Roman" pitchFamily="18" charset="0"/>
              </a:rPr>
              <a:t>个六边形，组成</a:t>
            </a:r>
            <a:r>
              <a:rPr lang="en-US" altLang="zh-CN" sz="2000" dirty="0"/>
              <a:t>4</a:t>
            </a:r>
            <a:r>
              <a:rPr lang="el-GR" altLang="zh-CN" sz="2000" dirty="0">
                <a:latin typeface="Times New Roman" pitchFamily="18" charset="0"/>
                <a:cs typeface="Times New Roman" pitchFamily="18" charset="0"/>
              </a:rPr>
              <a:t>π</a:t>
            </a:r>
            <a:r>
              <a:rPr lang="zh-CN" altLang="en-US" sz="2000" dirty="0">
                <a:latin typeface="Times New Roman" pitchFamily="18" charset="0"/>
                <a:cs typeface="Times New Roman" pitchFamily="18" charset="0"/>
              </a:rPr>
              <a:t>立体角</a:t>
            </a:r>
            <a:endParaRPr lang="en-US" altLang="zh-CN" sz="2000" dirty="0">
              <a:latin typeface="Times New Roman" pitchFamily="18" charset="0"/>
              <a:cs typeface="Times New Roman" pitchFamily="18" charset="0"/>
            </a:endParaRPr>
          </a:p>
          <a:p>
            <a:pPr lvl="1"/>
            <a:r>
              <a:rPr lang="zh-CN" altLang="en-US" sz="2000" dirty="0" smtClean="0">
                <a:latin typeface="Times New Roman" pitchFamily="18" charset="0"/>
                <a:cs typeface="Times New Roman" pitchFamily="18" charset="0"/>
              </a:rPr>
              <a:t>晶体厚度</a:t>
            </a:r>
            <a:r>
              <a:rPr lang="en-US" altLang="zh-CN" sz="2000" dirty="0" err="1" smtClean="0">
                <a:latin typeface="Times New Roman" pitchFamily="18" charset="0"/>
                <a:cs typeface="Times New Roman" pitchFamily="18" charset="0"/>
              </a:rPr>
              <a:t>15cm</a:t>
            </a:r>
            <a:r>
              <a:rPr lang="zh-CN" altLang="en-US" sz="2000" dirty="0" smtClean="0">
                <a:latin typeface="Times New Roman" pitchFamily="18" charset="0"/>
                <a:cs typeface="Times New Roman" pitchFamily="18" charset="0"/>
              </a:rPr>
              <a:t>，内径</a:t>
            </a:r>
            <a:r>
              <a:rPr lang="en-US" altLang="zh-CN" sz="2000" dirty="0" err="1" smtClean="0">
                <a:latin typeface="Times New Roman" pitchFamily="18" charset="0"/>
                <a:cs typeface="Times New Roman" pitchFamily="18" charset="0"/>
              </a:rPr>
              <a:t>10cm</a:t>
            </a:r>
            <a:r>
              <a:rPr lang="zh-CN" altLang="en-US" sz="2000" dirty="0" smtClean="0">
                <a:latin typeface="Times New Roman" pitchFamily="18" charset="0"/>
                <a:cs typeface="Times New Roman" pitchFamily="18" charset="0"/>
              </a:rPr>
              <a:t>，探测器构成两个半球结构</a:t>
            </a:r>
            <a:endParaRPr lang="en-US" altLang="zh-CN" sz="2000" dirty="0" smtClean="0">
              <a:latin typeface="Times New Roman" pitchFamily="18" charset="0"/>
              <a:cs typeface="Times New Roman" pitchFamily="18" charset="0"/>
            </a:endParaRPr>
          </a:p>
          <a:p>
            <a:pPr lvl="1"/>
            <a:r>
              <a:rPr lang="zh-CN" altLang="en-US" sz="2000" dirty="0">
                <a:latin typeface="Times New Roman" pitchFamily="18" charset="0"/>
                <a:cs typeface="Times New Roman" pitchFamily="18" charset="0"/>
              </a:rPr>
              <a:t>测量（</a:t>
            </a:r>
            <a:r>
              <a:rPr lang="en-US" altLang="zh-CN" sz="2000" dirty="0">
                <a:latin typeface="Times New Roman" pitchFamily="18" charset="0"/>
                <a:cs typeface="Times New Roman" pitchFamily="18" charset="0"/>
              </a:rPr>
              <a:t>n</a:t>
            </a:r>
            <a:r>
              <a:rPr lang="zh-CN" altLang="en-US" sz="2000" dirty="0">
                <a:latin typeface="Times New Roman" pitchFamily="18" charset="0"/>
                <a:cs typeface="Times New Roman" pitchFamily="18" charset="0"/>
              </a:rPr>
              <a:t>，</a:t>
            </a:r>
            <a:r>
              <a:rPr lang="el-GR" altLang="zh-CN" sz="2000" dirty="0">
                <a:latin typeface="Times New Roman" pitchFamily="18" charset="0"/>
                <a:cs typeface="Times New Roman" pitchFamily="18" charset="0"/>
              </a:rPr>
              <a:t> γ </a:t>
            </a:r>
            <a:r>
              <a:rPr lang="zh-CN" altLang="en-US" sz="2000" dirty="0">
                <a:latin typeface="Times New Roman" pitchFamily="18" charset="0"/>
                <a:cs typeface="Times New Roman" pitchFamily="18" charset="0"/>
              </a:rPr>
              <a:t>）反应级联</a:t>
            </a:r>
            <a:r>
              <a:rPr lang="el-GR" altLang="zh-CN" sz="2000" dirty="0">
                <a:latin typeface="Times New Roman" pitchFamily="18" charset="0"/>
                <a:cs typeface="Times New Roman" pitchFamily="18" charset="0"/>
              </a:rPr>
              <a:t>γ</a:t>
            </a:r>
            <a:r>
              <a:rPr lang="zh-CN" altLang="en-US" sz="2000" dirty="0">
                <a:latin typeface="Times New Roman" pitchFamily="18" charset="0"/>
                <a:cs typeface="Times New Roman" pitchFamily="18" charset="0"/>
              </a:rPr>
              <a:t>射线加和能</a:t>
            </a:r>
            <a:endParaRPr lang="en-US" altLang="zh-CN" sz="2000" dirty="0">
              <a:latin typeface="Times New Roman" pitchFamily="18" charset="0"/>
              <a:cs typeface="Times New Roman" pitchFamily="18" charset="0"/>
            </a:endParaRPr>
          </a:p>
          <a:p>
            <a:pPr lvl="1"/>
            <a:r>
              <a:rPr lang="zh-CN" altLang="en-US" sz="2000" dirty="0">
                <a:latin typeface="Times New Roman" pitchFamily="18" charset="0"/>
                <a:cs typeface="Times New Roman" pitchFamily="18" charset="0"/>
              </a:rPr>
              <a:t>中子飞行时间测量</a:t>
            </a:r>
            <a:endParaRPr lang="en-US" altLang="zh-CN" sz="2000" dirty="0">
              <a:latin typeface="Times New Roman" pitchFamily="18" charset="0"/>
              <a:cs typeface="Times New Roman" pitchFamily="18" charset="0"/>
            </a:endParaRPr>
          </a:p>
          <a:p>
            <a:pPr lvl="1"/>
            <a:r>
              <a:rPr lang="zh-CN" altLang="en-US" sz="2000" dirty="0">
                <a:latin typeface="Times New Roman" pitchFamily="18" charset="0"/>
                <a:cs typeface="Times New Roman" pitchFamily="18" charset="0"/>
              </a:rPr>
              <a:t>利用探测器的高度分割测量</a:t>
            </a:r>
            <a:r>
              <a:rPr lang="el-GR" altLang="zh-CN" sz="2000" dirty="0">
                <a:latin typeface="Times New Roman" pitchFamily="18" charset="0"/>
                <a:cs typeface="Times New Roman" pitchFamily="18" charset="0"/>
              </a:rPr>
              <a:t>γ </a:t>
            </a:r>
            <a:r>
              <a:rPr lang="zh-CN" altLang="en-US" sz="2000" dirty="0">
                <a:latin typeface="Times New Roman" pitchFamily="18" charset="0"/>
                <a:cs typeface="Times New Roman" pitchFamily="18" charset="0"/>
              </a:rPr>
              <a:t>射线的多重数</a:t>
            </a:r>
            <a:r>
              <a:rPr lang="zh-CN" altLang="en-US" sz="2000" dirty="0" smtClean="0">
                <a:latin typeface="Times New Roman" pitchFamily="18" charset="0"/>
                <a:cs typeface="Times New Roman" pitchFamily="18" charset="0"/>
              </a:rPr>
              <a:t>分布</a:t>
            </a:r>
            <a:endParaRPr lang="en-US" altLang="zh-CN" sz="2000" dirty="0" smtClean="0">
              <a:latin typeface="Times New Roman" pitchFamily="18" charset="0"/>
              <a:cs typeface="Times New Roman" pitchFamily="18" charset="0"/>
            </a:endParaRPr>
          </a:p>
          <a:p>
            <a:pPr lvl="1"/>
            <a:r>
              <a:rPr lang="zh-CN" altLang="en-US" sz="2000" dirty="0" smtClean="0">
                <a:latin typeface="Times New Roman" pitchFamily="18" charset="0"/>
                <a:cs typeface="Times New Roman" pitchFamily="18" charset="0"/>
              </a:rPr>
              <a:t>利用波形来鉴别</a:t>
            </a:r>
            <a:r>
              <a:rPr lang="el-GR" altLang="zh-CN" sz="2000" dirty="0">
                <a:latin typeface="Times New Roman" pitchFamily="18" charset="0"/>
                <a:cs typeface="Times New Roman" pitchFamily="18" charset="0"/>
              </a:rPr>
              <a:t>γ </a:t>
            </a:r>
            <a:r>
              <a:rPr lang="zh-CN" altLang="en-US" sz="2000" dirty="0">
                <a:latin typeface="Times New Roman" pitchFamily="18" charset="0"/>
                <a:cs typeface="Times New Roman" pitchFamily="18" charset="0"/>
              </a:rPr>
              <a:t>和</a:t>
            </a:r>
            <a:r>
              <a:rPr lang="en-US" altLang="zh-CN" sz="2000" dirty="0">
                <a:latin typeface="Times New Roman" pitchFamily="18" charset="0"/>
                <a:cs typeface="Times New Roman" pitchFamily="18" charset="0"/>
              </a:rPr>
              <a:t>α </a:t>
            </a:r>
            <a:r>
              <a:rPr lang="zh-CN" altLang="en-US" sz="2000" dirty="0">
                <a:latin typeface="Times New Roman" pitchFamily="18" charset="0"/>
                <a:cs typeface="Times New Roman" pitchFamily="18" charset="0"/>
              </a:rPr>
              <a:t>本底</a:t>
            </a:r>
            <a:endParaRPr lang="en-US" altLang="zh-CN" sz="2000" dirty="0">
              <a:latin typeface="Times New Roman" pitchFamily="18" charset="0"/>
              <a:cs typeface="Times New Roman" pitchFamily="18" charset="0"/>
            </a:endParaRPr>
          </a:p>
          <a:p>
            <a:pPr marL="457200" lvl="1" indent="0">
              <a:buNone/>
            </a:pPr>
            <a:endParaRPr lang="en-US" altLang="zh-CN" sz="2000" dirty="0">
              <a:solidFill>
                <a:srgbClr val="FF0000"/>
              </a:solidFill>
              <a:latin typeface="Times New Roman" pitchFamily="18" charset="0"/>
              <a:cs typeface="Times New Roman" pitchFamily="18" charset="0"/>
            </a:endParaRPr>
          </a:p>
        </p:txBody>
      </p:sp>
      <p:sp>
        <p:nvSpPr>
          <p:cNvPr id="5" name="文本框 4"/>
          <p:cNvSpPr txBox="1"/>
          <p:nvPr/>
        </p:nvSpPr>
        <p:spPr>
          <a:xfrm>
            <a:off x="1259632" y="548680"/>
            <a:ext cx="6984776" cy="646331"/>
          </a:xfrm>
          <a:prstGeom prst="rect">
            <a:avLst/>
          </a:prstGeom>
          <a:noFill/>
        </p:spPr>
        <p:txBody>
          <a:bodyPr wrap="square">
            <a:spAutoFit/>
          </a:bodyPr>
          <a:lstStyle/>
          <a:p>
            <a:pPr>
              <a:defRPr/>
            </a:pPr>
            <a:r>
              <a:rPr lang="en-US" altLang="zh-CN" sz="3600" b="0" dirty="0" smtClean="0">
                <a:latin typeface="Arial" panose="020B0604020202020204" pitchFamily="34" charset="0"/>
              </a:rPr>
              <a:t>2.3 </a:t>
            </a:r>
            <a:r>
              <a:rPr lang="en-US" altLang="zh-CN" sz="3600" dirty="0" err="1" smtClean="0">
                <a:latin typeface="Arial" panose="020B0604020202020204" pitchFamily="34" charset="0"/>
              </a:rPr>
              <a:t>TAC</a:t>
            </a:r>
            <a:r>
              <a:rPr lang="zh-CN" altLang="en-US" sz="2400" b="0" dirty="0" smtClean="0">
                <a:latin typeface="Arial" panose="020B0604020202020204" pitchFamily="34" charset="0"/>
              </a:rPr>
              <a:t>（</a:t>
            </a:r>
            <a:r>
              <a:rPr lang="en-US" altLang="zh-CN" sz="2400" b="0" dirty="0">
                <a:latin typeface="Arial" panose="020B0604020202020204" pitchFamily="34" charset="0"/>
              </a:rPr>
              <a:t>Total Absorption Calorimeter</a:t>
            </a:r>
            <a:r>
              <a:rPr lang="zh-CN" altLang="en-US" sz="2400" b="0" dirty="0">
                <a:latin typeface="Arial" panose="020B0604020202020204" pitchFamily="34" charset="0"/>
              </a:rPr>
              <a:t>）</a:t>
            </a:r>
            <a:endParaRPr lang="en-US" sz="2400" b="0" dirty="0">
              <a:latin typeface="+mj-lt"/>
            </a:endParaRPr>
          </a:p>
        </p:txBody>
      </p:sp>
    </p:spTree>
    <p:extLst>
      <p:ext uri="{BB962C8B-B14F-4D97-AF65-F5344CB8AC3E}">
        <p14:creationId xmlns:p14="http://schemas.microsoft.com/office/powerpoint/2010/main" val="951562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a:spLocks/>
          </p:cNvSpPr>
          <p:nvPr/>
        </p:nvSpPr>
        <p:spPr bwMode="auto">
          <a:xfrm>
            <a:off x="179512" y="1196752"/>
            <a:ext cx="5544616" cy="5661248"/>
          </a:xfrm>
          <a:prstGeom prst="rect">
            <a:avLst/>
          </a:prstGeom>
          <a:solidFill>
            <a:srgbClr val="FFFFFF"/>
          </a:solid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黑体" pitchFamily="49" charset="-122"/>
                <a:ea typeface="黑体" pitchFamily="49" charset="-122"/>
                <a:cs typeface="宋体" charset="0"/>
              </a:defRPr>
            </a:lvl1pPr>
            <a:lvl2pPr marL="742950" indent="-285750" algn="l" rtl="0" eaLnBrk="0" fontAlgn="base" hangingPunct="0">
              <a:spcBef>
                <a:spcPct val="20000"/>
              </a:spcBef>
              <a:spcAft>
                <a:spcPct val="0"/>
              </a:spcAft>
              <a:buChar char="–"/>
              <a:defRPr kumimoji="1" sz="2800">
                <a:solidFill>
                  <a:schemeClr val="tx1"/>
                </a:solidFill>
                <a:latin typeface="黑体" pitchFamily="49" charset="-122"/>
                <a:ea typeface="黑体" pitchFamily="49" charset="-122"/>
              </a:defRPr>
            </a:lvl2pPr>
            <a:lvl3pPr marL="1143000" indent="-228600" algn="l" rtl="0" eaLnBrk="0" fontAlgn="base" hangingPunct="0">
              <a:spcBef>
                <a:spcPct val="20000"/>
              </a:spcBef>
              <a:spcAft>
                <a:spcPct val="0"/>
              </a:spcAft>
              <a:buChar char="•"/>
              <a:defRPr kumimoji="1" sz="2400">
                <a:solidFill>
                  <a:schemeClr val="tx1"/>
                </a:solidFill>
                <a:latin typeface="黑体" pitchFamily="49" charset="-122"/>
                <a:ea typeface="黑体" pitchFamily="49" charset="-122"/>
              </a:defRPr>
            </a:lvl3pPr>
            <a:lvl4pPr marL="1600200" indent="-228600" algn="l" rtl="0" eaLnBrk="0" fontAlgn="base" hangingPunct="0">
              <a:spcBef>
                <a:spcPct val="20000"/>
              </a:spcBef>
              <a:spcAft>
                <a:spcPct val="0"/>
              </a:spcAft>
              <a:buChar char="–"/>
              <a:defRPr kumimoji="1" sz="2000">
                <a:solidFill>
                  <a:schemeClr val="tx1"/>
                </a:solidFill>
                <a:latin typeface="黑体" pitchFamily="49" charset="-122"/>
                <a:ea typeface="黑体" pitchFamily="49" charset="-122"/>
              </a:defRPr>
            </a:lvl4pPr>
            <a:lvl5pPr marL="2057400" indent="-228600" algn="l" rtl="0" eaLnBrk="0" fontAlgn="base" hangingPunct="0">
              <a:spcBef>
                <a:spcPct val="20000"/>
              </a:spcBef>
              <a:spcAft>
                <a:spcPct val="0"/>
              </a:spcAft>
              <a:buChar char="»"/>
              <a:defRPr kumimoji="1" sz="2000">
                <a:solidFill>
                  <a:schemeClr val="tx1"/>
                </a:solidFill>
                <a:latin typeface="黑体" pitchFamily="49" charset="-122"/>
                <a:ea typeface="黑体" pitchFamily="49"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altLang="zh-CN" sz="2400" b="0" kern="0" dirty="0" smtClean="0"/>
              <a:t>n-</a:t>
            </a:r>
            <a:r>
              <a:rPr lang="en-US" altLang="zh-CN" sz="2400" b="0" kern="0" dirty="0" err="1" smtClean="0"/>
              <a:t>TOF</a:t>
            </a:r>
            <a:r>
              <a:rPr lang="zh-CN" altLang="en-US" sz="2400" b="0" kern="0" dirty="0" smtClean="0"/>
              <a:t>读出电子学技术路线</a:t>
            </a:r>
            <a:endParaRPr lang="en-US" altLang="zh-CN" sz="2400" b="0" kern="0" dirty="0" smtClean="0"/>
          </a:p>
          <a:p>
            <a:pPr lvl="1"/>
            <a:r>
              <a:rPr lang="zh-CN" altLang="en-US" sz="1800" b="0" kern="0" dirty="0" smtClean="0">
                <a:solidFill>
                  <a:srgbClr val="FF0000"/>
                </a:solidFill>
              </a:rPr>
              <a:t>波形数字化方案</a:t>
            </a:r>
            <a:endParaRPr lang="en-US" altLang="zh-CN" sz="1800" b="0" kern="0" dirty="0" smtClean="0">
              <a:solidFill>
                <a:srgbClr val="FF0000"/>
              </a:solidFill>
            </a:endParaRPr>
          </a:p>
          <a:p>
            <a:pPr lvl="2"/>
            <a:r>
              <a:rPr lang="zh-CN" altLang="en-US" sz="1800" b="0" kern="0" dirty="0" smtClean="0">
                <a:solidFill>
                  <a:srgbClr val="FF0000"/>
                </a:solidFill>
              </a:rPr>
              <a:t>安捷伦</a:t>
            </a:r>
            <a:r>
              <a:rPr lang="en-US" altLang="zh-CN" sz="1800" b="0" kern="0" dirty="0" err="1">
                <a:solidFill>
                  <a:srgbClr val="FF0000"/>
                </a:solidFill>
              </a:rPr>
              <a:t>Acqiris</a:t>
            </a:r>
            <a:r>
              <a:rPr lang="en-US" altLang="zh-CN" sz="1800" b="0" kern="0" dirty="0">
                <a:solidFill>
                  <a:srgbClr val="FF0000"/>
                </a:solidFill>
              </a:rPr>
              <a:t> </a:t>
            </a:r>
            <a:r>
              <a:rPr lang="en-US" altLang="zh-CN" sz="1800" b="0" kern="0" dirty="0" err="1">
                <a:solidFill>
                  <a:srgbClr val="FF0000"/>
                </a:solidFill>
              </a:rPr>
              <a:t>DC270</a:t>
            </a:r>
            <a:r>
              <a:rPr lang="zh-CN" altLang="en-US" sz="1800" b="0" kern="0" dirty="0">
                <a:solidFill>
                  <a:srgbClr val="FF0000"/>
                </a:solidFill>
              </a:rPr>
              <a:t>、</a:t>
            </a:r>
            <a:r>
              <a:rPr lang="en-US" altLang="zh-CN" sz="1800" b="0" kern="0" dirty="0" err="1">
                <a:solidFill>
                  <a:srgbClr val="FF0000"/>
                </a:solidFill>
              </a:rPr>
              <a:t>DC240</a:t>
            </a:r>
            <a:r>
              <a:rPr lang="zh-CN" altLang="en-US" sz="1800" b="0" kern="0" dirty="0">
                <a:solidFill>
                  <a:srgbClr val="FF0000"/>
                </a:solidFill>
              </a:rPr>
              <a:t>采集卡</a:t>
            </a:r>
            <a:endParaRPr lang="en-US" altLang="zh-CN" sz="1800" b="0" kern="0" dirty="0">
              <a:solidFill>
                <a:srgbClr val="FF0000"/>
              </a:solidFill>
            </a:endParaRPr>
          </a:p>
          <a:p>
            <a:pPr lvl="2"/>
            <a:r>
              <a:rPr lang="zh-CN" altLang="en-US" sz="1800" b="0" kern="0" dirty="0" smtClean="0">
                <a:solidFill>
                  <a:srgbClr val="FF0000"/>
                </a:solidFill>
              </a:rPr>
              <a:t>典型采样率</a:t>
            </a:r>
            <a:r>
              <a:rPr lang="en-US" altLang="zh-CN" sz="1800" b="0" kern="0" dirty="0" err="1" smtClean="0">
                <a:solidFill>
                  <a:srgbClr val="FF0000"/>
                </a:solidFill>
              </a:rPr>
              <a:t>500MSps×8bit</a:t>
            </a:r>
            <a:endParaRPr lang="en-US" altLang="zh-CN" sz="1800" b="0" kern="0" dirty="0" smtClean="0">
              <a:solidFill>
                <a:srgbClr val="FF0000"/>
              </a:solidFill>
            </a:endParaRPr>
          </a:p>
          <a:p>
            <a:pPr lvl="1"/>
            <a:r>
              <a:rPr lang="en-US" altLang="zh-CN" sz="1800" b="0" kern="0" dirty="0" err="1" smtClean="0">
                <a:solidFill>
                  <a:srgbClr val="FF0000"/>
                </a:solidFill>
              </a:rPr>
              <a:t>CompactPCI</a:t>
            </a:r>
            <a:r>
              <a:rPr lang="zh-CN" altLang="en-US" sz="1800" b="0" kern="0" dirty="0" smtClean="0">
                <a:solidFill>
                  <a:srgbClr val="FF0000"/>
                </a:solidFill>
              </a:rPr>
              <a:t>机箱</a:t>
            </a:r>
            <a:endParaRPr lang="en-US" altLang="zh-CN" sz="1800" b="0" kern="0" dirty="0" smtClean="0">
              <a:solidFill>
                <a:srgbClr val="FF0000"/>
              </a:solidFill>
            </a:endParaRPr>
          </a:p>
          <a:p>
            <a:pPr lvl="2"/>
            <a:r>
              <a:rPr lang="en-US" altLang="zh-CN" sz="1800" b="0" kern="0" dirty="0" smtClean="0">
                <a:solidFill>
                  <a:srgbClr val="FF0000"/>
                </a:solidFill>
              </a:rPr>
              <a:t>Linux</a:t>
            </a:r>
            <a:r>
              <a:rPr lang="zh-CN" altLang="en-US" sz="1800" b="0" kern="0" dirty="0" smtClean="0">
                <a:solidFill>
                  <a:srgbClr val="FF0000"/>
                </a:solidFill>
              </a:rPr>
              <a:t>系统、千兆以太网输出</a:t>
            </a:r>
            <a:endParaRPr lang="en-US" altLang="zh-CN" sz="1800" b="0" kern="0" dirty="0" smtClean="0">
              <a:solidFill>
                <a:srgbClr val="FF0000"/>
              </a:solidFill>
            </a:endParaRPr>
          </a:p>
          <a:p>
            <a:pPr lvl="2"/>
            <a:r>
              <a:rPr lang="zh-CN" altLang="en-US" sz="1800" b="0" kern="0" dirty="0" smtClean="0">
                <a:solidFill>
                  <a:srgbClr val="FF0000"/>
                </a:solidFill>
              </a:rPr>
              <a:t>前端软件进行零压缩</a:t>
            </a:r>
            <a:endParaRPr lang="en-US" altLang="zh-CN" sz="1800" b="0" kern="0" dirty="0" smtClean="0">
              <a:solidFill>
                <a:srgbClr val="FF0000"/>
              </a:solidFill>
            </a:endParaRPr>
          </a:p>
          <a:p>
            <a:pPr lvl="1"/>
            <a:r>
              <a:rPr lang="zh-CN" altLang="en-US" sz="1800" b="0" kern="0" dirty="0" smtClean="0"/>
              <a:t>无硬件触发</a:t>
            </a:r>
            <a:endParaRPr lang="en-US" altLang="zh-CN" sz="1800" b="0" kern="0" dirty="0"/>
          </a:p>
          <a:p>
            <a:pPr marL="342900" lvl="1" indent="-342900">
              <a:buFontTx/>
              <a:buChar char="•"/>
            </a:pPr>
            <a:r>
              <a:rPr lang="en-US" altLang="zh-CN" sz="2400" b="0" kern="0" dirty="0"/>
              <a:t>n-</a:t>
            </a:r>
            <a:r>
              <a:rPr lang="en-US" altLang="zh-CN" sz="2400" b="0" kern="0" dirty="0" err="1"/>
              <a:t>TOF</a:t>
            </a:r>
            <a:r>
              <a:rPr lang="zh-CN" altLang="en-US" sz="2400" b="0" kern="0" dirty="0" smtClean="0"/>
              <a:t>读出电子学的优点</a:t>
            </a:r>
            <a:endParaRPr lang="en-US" altLang="zh-CN" sz="2400" b="0" kern="0" dirty="0" smtClean="0"/>
          </a:p>
          <a:p>
            <a:pPr lvl="1"/>
            <a:r>
              <a:rPr lang="zh-CN" altLang="en-US" sz="1800" b="0" kern="0" dirty="0" smtClean="0"/>
              <a:t>读出机箱、模块化设计</a:t>
            </a:r>
            <a:endParaRPr lang="en-US" altLang="zh-CN" sz="1800" b="0" kern="0" dirty="0" smtClean="0"/>
          </a:p>
          <a:p>
            <a:pPr lvl="1"/>
            <a:r>
              <a:rPr lang="zh-CN" altLang="en-US" sz="1800" b="0" kern="0" dirty="0" smtClean="0"/>
              <a:t>全波形采集，保留了全部物理信息</a:t>
            </a:r>
            <a:endParaRPr lang="en-US" altLang="zh-CN" sz="1800" b="0" kern="0" dirty="0" smtClean="0"/>
          </a:p>
          <a:p>
            <a:pPr lvl="1"/>
            <a:r>
              <a:rPr lang="zh-CN" altLang="en-US" sz="1800" b="0" kern="0" dirty="0" smtClean="0"/>
              <a:t>可实现无死时间测量</a:t>
            </a:r>
            <a:endParaRPr lang="en-US" altLang="zh-CN" sz="1800" b="0" kern="0" dirty="0" smtClean="0"/>
          </a:p>
          <a:p>
            <a:pPr marL="342900" lvl="1" indent="-342900">
              <a:buFontTx/>
              <a:buChar char="•"/>
            </a:pPr>
            <a:r>
              <a:rPr lang="en-US" altLang="zh-CN" sz="2400" b="0" kern="0" dirty="0"/>
              <a:t>n-</a:t>
            </a:r>
            <a:r>
              <a:rPr lang="en-US" altLang="zh-CN" sz="2400" b="0" kern="0" dirty="0" err="1"/>
              <a:t>TOF</a:t>
            </a:r>
            <a:r>
              <a:rPr lang="zh-CN" altLang="en-US" sz="2400" b="0" kern="0" dirty="0" smtClean="0"/>
              <a:t>读出电子学的缺点</a:t>
            </a:r>
            <a:endParaRPr lang="en-US" altLang="zh-CN" sz="2400" b="0" kern="0" dirty="0" smtClean="0"/>
          </a:p>
          <a:p>
            <a:pPr lvl="1"/>
            <a:r>
              <a:rPr lang="zh-CN" altLang="en-US" sz="1800" b="0" kern="0" dirty="0" smtClean="0"/>
              <a:t>无硬件触发，数据量大，后端数据获取压力大</a:t>
            </a:r>
            <a:endParaRPr lang="en-US" altLang="zh-CN" sz="1800" b="0" kern="0" dirty="0" smtClean="0"/>
          </a:p>
          <a:p>
            <a:pPr lvl="1"/>
            <a:r>
              <a:rPr lang="zh-CN" altLang="en-US" sz="1800" b="0" kern="0" dirty="0" smtClean="0"/>
              <a:t>采用商业的数字化模块，可编程性较差</a:t>
            </a:r>
            <a:endParaRPr lang="en-US" altLang="zh-CN" sz="1800" b="0" kern="0" dirty="0" smtClean="0"/>
          </a:p>
          <a:p>
            <a:pPr lvl="1"/>
            <a:r>
              <a:rPr lang="zh-CN" altLang="en-US" sz="1800" b="0" kern="0" dirty="0" smtClean="0"/>
              <a:t>在前端用软件进行数据压缩，速度有限</a:t>
            </a:r>
            <a:endParaRPr lang="en-US" altLang="zh-CN" sz="1800" b="0" kern="0" dirty="0" smtClean="0"/>
          </a:p>
          <a:p>
            <a:pPr marL="457200" lvl="1" indent="0">
              <a:buFontTx/>
              <a:buNone/>
            </a:pPr>
            <a:endParaRPr lang="en-US" altLang="zh-CN" sz="1600" b="0" kern="0" dirty="0" smtClean="0"/>
          </a:p>
          <a:p>
            <a:pPr marL="342900" lvl="1" indent="-342900">
              <a:buFontTx/>
              <a:buChar char="•"/>
            </a:pPr>
            <a:endParaRPr lang="en-US" altLang="zh-CN" sz="2400" b="0" kern="0" dirty="0" smtClean="0">
              <a:cs typeface="宋体" charset="0"/>
            </a:endParaRPr>
          </a:p>
          <a:p>
            <a:pPr marL="457200" lvl="1" indent="0">
              <a:buFontTx/>
              <a:buNone/>
            </a:pPr>
            <a:endParaRPr lang="en-US" altLang="zh-CN" sz="1400" b="0" kern="0" dirty="0" smtClean="0"/>
          </a:p>
        </p:txBody>
      </p:sp>
      <p:sp>
        <p:nvSpPr>
          <p:cNvPr id="8" name="文本框 7"/>
          <p:cNvSpPr txBox="1"/>
          <p:nvPr/>
        </p:nvSpPr>
        <p:spPr>
          <a:xfrm>
            <a:off x="1259632" y="548680"/>
            <a:ext cx="6984776" cy="646331"/>
          </a:xfrm>
          <a:prstGeom prst="rect">
            <a:avLst/>
          </a:prstGeom>
          <a:noFill/>
        </p:spPr>
        <p:txBody>
          <a:bodyPr wrap="square">
            <a:spAutoFit/>
          </a:bodyPr>
          <a:lstStyle/>
          <a:p>
            <a:pPr>
              <a:defRPr/>
            </a:pPr>
            <a:r>
              <a:rPr lang="en-US" altLang="zh-CN" sz="3600" b="0" dirty="0" smtClean="0">
                <a:latin typeface="Arial" panose="020B0604020202020204" pitchFamily="34" charset="0"/>
              </a:rPr>
              <a:t>2.3 </a:t>
            </a:r>
            <a:r>
              <a:rPr lang="en-US" altLang="zh-CN" sz="3600" dirty="0" err="1" smtClean="0">
                <a:latin typeface="Arial" panose="020B0604020202020204" pitchFamily="34" charset="0"/>
              </a:rPr>
              <a:t>TAC</a:t>
            </a:r>
            <a:r>
              <a:rPr lang="zh-CN" altLang="en-US" sz="2400" b="0" dirty="0" smtClean="0">
                <a:latin typeface="Arial" panose="020B0604020202020204" pitchFamily="34" charset="0"/>
              </a:rPr>
              <a:t>（</a:t>
            </a:r>
            <a:r>
              <a:rPr lang="en-US" altLang="zh-CN" sz="2400" b="0" dirty="0">
                <a:latin typeface="Arial" panose="020B0604020202020204" pitchFamily="34" charset="0"/>
              </a:rPr>
              <a:t>Total Absorption Calorimeter</a:t>
            </a:r>
            <a:r>
              <a:rPr lang="zh-CN" altLang="en-US" sz="2400" b="0" dirty="0">
                <a:latin typeface="Arial" panose="020B0604020202020204" pitchFamily="34" charset="0"/>
              </a:rPr>
              <a:t>）</a:t>
            </a:r>
            <a:endParaRPr lang="en-US" sz="2400" b="0" dirty="0">
              <a:latin typeface="+mj-lt"/>
            </a:endParaRPr>
          </a:p>
        </p:txBody>
      </p:sp>
      <p:pic>
        <p:nvPicPr>
          <p:cNvPr id="5" name="图片 4"/>
          <p:cNvPicPr/>
          <p:nvPr/>
        </p:nvPicPr>
        <p:blipFill>
          <a:blip r:embed="rId2"/>
          <a:stretch>
            <a:fillRect/>
          </a:stretch>
        </p:blipFill>
        <p:spPr>
          <a:xfrm>
            <a:off x="4355976" y="2304430"/>
            <a:ext cx="4787780" cy="234870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内容占位符 2"/>
          <p:cNvSpPr>
            <a:spLocks noGrp="1"/>
          </p:cNvSpPr>
          <p:nvPr>
            <p:ph idx="1"/>
          </p:nvPr>
        </p:nvSpPr>
        <p:spPr bwMode="auto">
          <a:xfrm>
            <a:off x="467544" y="1340768"/>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zh-CN" altLang="en-US" sz="2400" dirty="0"/>
              <a:t>中国原子能科学研究院的</a:t>
            </a:r>
            <a:r>
              <a:rPr lang="en-US" altLang="zh-CN" sz="2400" dirty="0" err="1" smtClean="0"/>
              <a:t>GTA</a:t>
            </a:r>
            <a:r>
              <a:rPr lang="en-US" altLang="zh-CN" sz="2400" dirty="0" err="1"/>
              <a:t>F</a:t>
            </a:r>
            <a:endParaRPr lang="en-US" altLang="zh-CN" sz="2400" dirty="0" smtClean="0"/>
          </a:p>
          <a:p>
            <a:pPr lvl="1"/>
            <a:r>
              <a:rPr lang="en-US" altLang="zh-CN" sz="2000" dirty="0">
                <a:latin typeface="Times New Roman" pitchFamily="18" charset="0"/>
                <a:cs typeface="Times New Roman" pitchFamily="18" charset="0"/>
              </a:rPr>
              <a:t>4</a:t>
            </a:r>
            <a:r>
              <a:rPr lang="en-US" altLang="zh-CN" sz="2000" dirty="0" smtClean="0">
                <a:latin typeface="Times New Roman" pitchFamily="18" charset="0"/>
                <a:cs typeface="Times New Roman" pitchFamily="18" charset="0"/>
              </a:rPr>
              <a:t>2</a:t>
            </a:r>
            <a:r>
              <a:rPr lang="zh-CN" altLang="en-US" sz="2000" dirty="0" smtClean="0">
                <a:latin typeface="Times New Roman" pitchFamily="18" charset="0"/>
                <a:cs typeface="Times New Roman" pitchFamily="18" charset="0"/>
              </a:rPr>
              <a:t>块</a:t>
            </a:r>
            <a:r>
              <a:rPr lang="en-US" altLang="zh-CN" sz="2000" dirty="0" err="1" smtClean="0">
                <a:latin typeface="Times New Roman" pitchFamily="18" charset="0"/>
                <a:cs typeface="Times New Roman" pitchFamily="18" charset="0"/>
              </a:rPr>
              <a:t>BaF2</a:t>
            </a:r>
            <a:r>
              <a:rPr lang="zh-CN" altLang="en-US" sz="2000" dirty="0" smtClean="0">
                <a:latin typeface="Times New Roman" pitchFamily="18" charset="0"/>
                <a:cs typeface="Times New Roman" pitchFamily="18" charset="0"/>
              </a:rPr>
              <a:t>晶体，</a:t>
            </a:r>
            <a:r>
              <a:rPr lang="en-US" altLang="zh-CN" sz="2000" dirty="0" smtClean="0">
                <a:latin typeface="Times New Roman" pitchFamily="18" charset="0"/>
                <a:cs typeface="Times New Roman" pitchFamily="18" charset="0"/>
              </a:rPr>
              <a:t>12</a:t>
            </a:r>
            <a:r>
              <a:rPr lang="zh-CN" altLang="en-US" sz="2000" dirty="0" smtClean="0">
                <a:latin typeface="Times New Roman" pitchFamily="18" charset="0"/>
                <a:cs typeface="Times New Roman" pitchFamily="18" charset="0"/>
              </a:rPr>
              <a:t>个五边形，</a:t>
            </a:r>
            <a:r>
              <a:rPr lang="en-US" altLang="zh-CN" sz="2000" dirty="0" smtClean="0">
                <a:latin typeface="Times New Roman" pitchFamily="18" charset="0"/>
                <a:cs typeface="Times New Roman" pitchFamily="18" charset="0"/>
              </a:rPr>
              <a:t>30</a:t>
            </a:r>
            <a:r>
              <a:rPr lang="zh-CN" altLang="en-US" sz="2000" dirty="0" smtClean="0">
                <a:latin typeface="Times New Roman" pitchFamily="18" charset="0"/>
                <a:cs typeface="Times New Roman" pitchFamily="18" charset="0"/>
              </a:rPr>
              <a:t>个六边形，组成</a:t>
            </a:r>
            <a:r>
              <a:rPr lang="en-US" altLang="zh-CN" sz="2000" dirty="0"/>
              <a:t>4</a:t>
            </a:r>
            <a:r>
              <a:rPr lang="el-GR" altLang="zh-CN" sz="2000" dirty="0">
                <a:latin typeface="Times New Roman" pitchFamily="18" charset="0"/>
                <a:cs typeface="Times New Roman" pitchFamily="18" charset="0"/>
              </a:rPr>
              <a:t>π</a:t>
            </a:r>
            <a:r>
              <a:rPr lang="zh-CN" altLang="en-US" sz="2000" dirty="0">
                <a:latin typeface="Times New Roman" pitchFamily="18" charset="0"/>
                <a:cs typeface="Times New Roman" pitchFamily="18" charset="0"/>
              </a:rPr>
              <a:t>立体角</a:t>
            </a:r>
            <a:endParaRPr lang="en-US" altLang="zh-CN" sz="2000" dirty="0">
              <a:latin typeface="Times New Roman" pitchFamily="18" charset="0"/>
              <a:cs typeface="Times New Roman" pitchFamily="18" charset="0"/>
            </a:endParaRPr>
          </a:p>
          <a:p>
            <a:pPr lvl="1"/>
            <a:r>
              <a:rPr lang="zh-CN" altLang="en-US" sz="2000" dirty="0" smtClean="0">
                <a:latin typeface="Times New Roman" pitchFamily="18" charset="0"/>
                <a:cs typeface="Times New Roman" pitchFamily="18" charset="0"/>
              </a:rPr>
              <a:t>晶体厚度</a:t>
            </a:r>
            <a:r>
              <a:rPr lang="en-US" altLang="zh-CN" sz="2000" dirty="0" err="1" smtClean="0">
                <a:latin typeface="Times New Roman" pitchFamily="18" charset="0"/>
                <a:cs typeface="Times New Roman" pitchFamily="18" charset="0"/>
              </a:rPr>
              <a:t>15cm</a:t>
            </a:r>
            <a:r>
              <a:rPr lang="zh-CN" altLang="en-US" sz="2000" dirty="0" smtClean="0">
                <a:latin typeface="Times New Roman" pitchFamily="18" charset="0"/>
                <a:cs typeface="Times New Roman" pitchFamily="18" charset="0"/>
              </a:rPr>
              <a:t>，内径</a:t>
            </a:r>
            <a:r>
              <a:rPr lang="en-US" altLang="zh-CN" sz="2000" dirty="0" err="1" smtClean="0">
                <a:latin typeface="Times New Roman" pitchFamily="18" charset="0"/>
                <a:cs typeface="Times New Roman" pitchFamily="18" charset="0"/>
              </a:rPr>
              <a:t>10cm</a:t>
            </a:r>
            <a:r>
              <a:rPr lang="zh-CN" altLang="en-US" sz="2000" dirty="0" smtClean="0">
                <a:latin typeface="Times New Roman" pitchFamily="18" charset="0"/>
                <a:cs typeface="Times New Roman" pitchFamily="18" charset="0"/>
              </a:rPr>
              <a:t>，探测器构成两个半球结构</a:t>
            </a:r>
            <a:endParaRPr lang="en-US" altLang="zh-CN" sz="2000" dirty="0" smtClean="0">
              <a:latin typeface="Times New Roman" pitchFamily="18" charset="0"/>
              <a:cs typeface="Times New Roman" pitchFamily="18" charset="0"/>
            </a:endParaRPr>
          </a:p>
          <a:p>
            <a:pPr lvl="1"/>
            <a:r>
              <a:rPr lang="zh-CN" altLang="en-US" sz="2000" dirty="0">
                <a:latin typeface="Times New Roman" pitchFamily="18" charset="0"/>
                <a:cs typeface="Times New Roman" pitchFamily="18" charset="0"/>
              </a:rPr>
              <a:t>测量（</a:t>
            </a:r>
            <a:r>
              <a:rPr lang="en-US" altLang="zh-CN" sz="2000" dirty="0">
                <a:latin typeface="Times New Roman" pitchFamily="18" charset="0"/>
                <a:cs typeface="Times New Roman" pitchFamily="18" charset="0"/>
              </a:rPr>
              <a:t>n</a:t>
            </a:r>
            <a:r>
              <a:rPr lang="zh-CN" altLang="en-US" sz="2000" dirty="0">
                <a:latin typeface="Times New Roman" pitchFamily="18" charset="0"/>
                <a:cs typeface="Times New Roman" pitchFamily="18" charset="0"/>
              </a:rPr>
              <a:t>，</a:t>
            </a:r>
            <a:r>
              <a:rPr lang="el-GR" altLang="zh-CN" sz="2000" dirty="0">
                <a:latin typeface="Times New Roman" pitchFamily="18" charset="0"/>
                <a:cs typeface="Times New Roman" pitchFamily="18" charset="0"/>
              </a:rPr>
              <a:t> γ </a:t>
            </a:r>
            <a:r>
              <a:rPr lang="zh-CN" altLang="en-US" sz="2000" dirty="0">
                <a:latin typeface="Times New Roman" pitchFamily="18" charset="0"/>
                <a:cs typeface="Times New Roman" pitchFamily="18" charset="0"/>
              </a:rPr>
              <a:t>）反应级联</a:t>
            </a:r>
            <a:r>
              <a:rPr lang="el-GR" altLang="zh-CN" sz="2000" dirty="0">
                <a:latin typeface="Times New Roman" pitchFamily="18" charset="0"/>
                <a:cs typeface="Times New Roman" pitchFamily="18" charset="0"/>
              </a:rPr>
              <a:t>γ</a:t>
            </a:r>
            <a:r>
              <a:rPr lang="zh-CN" altLang="en-US" sz="2000" dirty="0">
                <a:latin typeface="Times New Roman" pitchFamily="18" charset="0"/>
                <a:cs typeface="Times New Roman" pitchFamily="18" charset="0"/>
              </a:rPr>
              <a:t>射线加和能</a:t>
            </a:r>
            <a:endParaRPr lang="en-US" altLang="zh-CN" sz="2000" dirty="0">
              <a:latin typeface="Times New Roman" pitchFamily="18" charset="0"/>
              <a:cs typeface="Times New Roman" pitchFamily="18" charset="0"/>
            </a:endParaRPr>
          </a:p>
          <a:p>
            <a:pPr lvl="1"/>
            <a:r>
              <a:rPr lang="zh-CN" altLang="en-US" sz="2000" dirty="0">
                <a:latin typeface="Times New Roman" pitchFamily="18" charset="0"/>
                <a:cs typeface="Times New Roman" pitchFamily="18" charset="0"/>
              </a:rPr>
              <a:t>中子飞行时间测量</a:t>
            </a:r>
            <a:endParaRPr lang="en-US" altLang="zh-CN" sz="2000" dirty="0">
              <a:latin typeface="Times New Roman" pitchFamily="18" charset="0"/>
              <a:cs typeface="Times New Roman" pitchFamily="18" charset="0"/>
            </a:endParaRPr>
          </a:p>
          <a:p>
            <a:pPr lvl="1"/>
            <a:r>
              <a:rPr lang="zh-CN" altLang="en-US" sz="2000" dirty="0">
                <a:latin typeface="Times New Roman" pitchFamily="18" charset="0"/>
                <a:cs typeface="Times New Roman" pitchFamily="18" charset="0"/>
              </a:rPr>
              <a:t>利用探测器的高度分割测量</a:t>
            </a:r>
            <a:r>
              <a:rPr lang="el-GR" altLang="zh-CN" sz="2000" dirty="0">
                <a:latin typeface="Times New Roman" pitchFamily="18" charset="0"/>
                <a:cs typeface="Times New Roman" pitchFamily="18" charset="0"/>
              </a:rPr>
              <a:t>γ </a:t>
            </a:r>
            <a:r>
              <a:rPr lang="zh-CN" altLang="en-US" sz="2000" dirty="0">
                <a:latin typeface="Times New Roman" pitchFamily="18" charset="0"/>
                <a:cs typeface="Times New Roman" pitchFamily="18" charset="0"/>
              </a:rPr>
              <a:t>射线的多重数</a:t>
            </a:r>
            <a:r>
              <a:rPr lang="zh-CN" altLang="en-US" sz="2000" dirty="0" smtClean="0">
                <a:latin typeface="Times New Roman" pitchFamily="18" charset="0"/>
                <a:cs typeface="Times New Roman" pitchFamily="18" charset="0"/>
              </a:rPr>
              <a:t>分布</a:t>
            </a:r>
            <a:endParaRPr lang="en-US" altLang="zh-CN" sz="2000" dirty="0" smtClean="0">
              <a:latin typeface="Times New Roman" pitchFamily="18" charset="0"/>
              <a:cs typeface="Times New Roman" pitchFamily="18" charset="0"/>
            </a:endParaRPr>
          </a:p>
          <a:p>
            <a:pPr lvl="1"/>
            <a:r>
              <a:rPr lang="zh-CN" altLang="en-US" sz="2000" dirty="0" smtClean="0">
                <a:latin typeface="Times New Roman" pitchFamily="18" charset="0"/>
                <a:cs typeface="Times New Roman" pitchFamily="18" charset="0"/>
              </a:rPr>
              <a:t>利用波形来鉴别</a:t>
            </a:r>
            <a:r>
              <a:rPr lang="el-GR" altLang="zh-CN" sz="2000" dirty="0">
                <a:latin typeface="Times New Roman" pitchFamily="18" charset="0"/>
                <a:cs typeface="Times New Roman" pitchFamily="18" charset="0"/>
              </a:rPr>
              <a:t>γ </a:t>
            </a:r>
            <a:r>
              <a:rPr lang="zh-CN" altLang="en-US" sz="2000" dirty="0">
                <a:latin typeface="Times New Roman" pitchFamily="18" charset="0"/>
                <a:cs typeface="Times New Roman" pitchFamily="18" charset="0"/>
              </a:rPr>
              <a:t>和</a:t>
            </a:r>
            <a:r>
              <a:rPr lang="en-US" altLang="zh-CN" sz="2000" dirty="0">
                <a:latin typeface="Times New Roman" pitchFamily="18" charset="0"/>
                <a:cs typeface="Times New Roman" pitchFamily="18" charset="0"/>
              </a:rPr>
              <a:t>α </a:t>
            </a:r>
            <a:r>
              <a:rPr lang="zh-CN" altLang="en-US" sz="2000" dirty="0">
                <a:latin typeface="Times New Roman" pitchFamily="18" charset="0"/>
                <a:cs typeface="Times New Roman" pitchFamily="18" charset="0"/>
              </a:rPr>
              <a:t>本底</a:t>
            </a:r>
            <a:endParaRPr lang="en-US" altLang="zh-CN" sz="2000" dirty="0">
              <a:latin typeface="Times New Roman" pitchFamily="18" charset="0"/>
              <a:cs typeface="Times New Roman" pitchFamily="18" charset="0"/>
            </a:endParaRPr>
          </a:p>
          <a:p>
            <a:pPr marL="457200" lvl="1" indent="0">
              <a:buNone/>
            </a:pPr>
            <a:endParaRPr lang="en-US" altLang="zh-CN" sz="2000" dirty="0">
              <a:solidFill>
                <a:srgbClr val="FF0000"/>
              </a:solidFill>
              <a:latin typeface="Times New Roman" pitchFamily="18" charset="0"/>
              <a:cs typeface="Times New Roman" pitchFamily="18" charset="0"/>
            </a:endParaRPr>
          </a:p>
        </p:txBody>
      </p:sp>
      <p:sp>
        <p:nvSpPr>
          <p:cNvPr id="4" name="文本框 3"/>
          <p:cNvSpPr txBox="1"/>
          <p:nvPr/>
        </p:nvSpPr>
        <p:spPr>
          <a:xfrm>
            <a:off x="1064296" y="548680"/>
            <a:ext cx="7632848" cy="646331"/>
          </a:xfrm>
          <a:prstGeom prst="rect">
            <a:avLst/>
          </a:prstGeom>
          <a:noFill/>
        </p:spPr>
        <p:txBody>
          <a:bodyPr wrap="square">
            <a:spAutoFit/>
          </a:bodyPr>
          <a:lstStyle/>
          <a:p>
            <a:pPr>
              <a:defRPr/>
            </a:pPr>
            <a:r>
              <a:rPr lang="en-US" altLang="zh-CN" sz="3600" b="0" dirty="0" smtClean="0">
                <a:latin typeface="Arial" panose="020B0604020202020204" pitchFamily="34" charset="0"/>
              </a:rPr>
              <a:t>2.4</a:t>
            </a:r>
            <a:r>
              <a:rPr lang="en-US" altLang="zh-CN" sz="3600" dirty="0" smtClean="0">
                <a:latin typeface="Arial" panose="020B0604020202020204" pitchFamily="34" charset="0"/>
              </a:rPr>
              <a:t> </a:t>
            </a:r>
            <a:r>
              <a:rPr lang="en-US" altLang="zh-CN" sz="3600" dirty="0" err="1" smtClean="0">
                <a:latin typeface="Arial" panose="020B0604020202020204" pitchFamily="34" charset="0"/>
              </a:rPr>
              <a:t>GTAF</a:t>
            </a:r>
            <a:r>
              <a:rPr lang="zh-CN" altLang="en-US" sz="2400" dirty="0" smtClean="0">
                <a:latin typeface="Arial" panose="020B0604020202020204" pitchFamily="34" charset="0"/>
              </a:rPr>
              <a:t>（</a:t>
            </a:r>
            <a:r>
              <a:rPr lang="en-US" altLang="zh-CN" sz="2400" b="0" dirty="0" smtClean="0">
                <a:latin typeface="Arial" panose="020B0604020202020204" pitchFamily="34" charset="0"/>
              </a:rPr>
              <a:t>Gamma-</a:t>
            </a:r>
            <a:r>
              <a:rPr lang="en-US" altLang="zh-CN" sz="2400" b="0" dirty="0" err="1" smtClean="0">
                <a:latin typeface="Arial" panose="020B0604020202020204" pitchFamily="34" charset="0"/>
              </a:rPr>
              <a:t>rayTotal</a:t>
            </a:r>
            <a:r>
              <a:rPr lang="en-US" altLang="zh-CN" sz="2400" b="0" dirty="0">
                <a:latin typeface="Arial" panose="020B0604020202020204" pitchFamily="34" charset="0"/>
              </a:rPr>
              <a:t> Absorption </a:t>
            </a:r>
            <a:r>
              <a:rPr lang="en-US" altLang="zh-CN" sz="2400" b="0" dirty="0" smtClean="0">
                <a:latin typeface="Arial" panose="020B0604020202020204" pitchFamily="34" charset="0"/>
              </a:rPr>
              <a:t>Facility</a:t>
            </a:r>
            <a:r>
              <a:rPr lang="zh-CN" altLang="en-US" sz="2400" dirty="0" smtClean="0">
                <a:latin typeface="Arial" panose="020B0604020202020204" pitchFamily="34" charset="0"/>
              </a:rPr>
              <a:t>）</a:t>
            </a:r>
            <a:endParaRPr lang="en-US" sz="2400" dirty="0">
              <a:latin typeface="+mj-lt"/>
            </a:endParaRPr>
          </a:p>
        </p:txBody>
      </p:sp>
    </p:spTree>
    <p:extLst>
      <p:ext uri="{BB962C8B-B14F-4D97-AF65-F5344CB8AC3E}">
        <p14:creationId xmlns:p14="http://schemas.microsoft.com/office/powerpoint/2010/main" val="2878438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a:spLocks/>
          </p:cNvSpPr>
          <p:nvPr/>
        </p:nvSpPr>
        <p:spPr bwMode="auto">
          <a:xfrm>
            <a:off x="179512" y="1268760"/>
            <a:ext cx="5544616" cy="5589240"/>
          </a:xfrm>
          <a:prstGeom prst="rect">
            <a:avLst/>
          </a:prstGeom>
          <a:solidFill>
            <a:srgbClr val="FFFFFF"/>
          </a:solid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黑体" pitchFamily="49" charset="-122"/>
                <a:ea typeface="黑体" pitchFamily="49" charset="-122"/>
                <a:cs typeface="宋体" charset="0"/>
              </a:defRPr>
            </a:lvl1pPr>
            <a:lvl2pPr marL="742950" indent="-285750" algn="l" rtl="0" eaLnBrk="0" fontAlgn="base" hangingPunct="0">
              <a:spcBef>
                <a:spcPct val="20000"/>
              </a:spcBef>
              <a:spcAft>
                <a:spcPct val="0"/>
              </a:spcAft>
              <a:buChar char="–"/>
              <a:defRPr kumimoji="1" sz="2800">
                <a:solidFill>
                  <a:schemeClr val="tx1"/>
                </a:solidFill>
                <a:latin typeface="黑体" pitchFamily="49" charset="-122"/>
                <a:ea typeface="黑体" pitchFamily="49" charset="-122"/>
              </a:defRPr>
            </a:lvl2pPr>
            <a:lvl3pPr marL="1143000" indent="-228600" algn="l" rtl="0" eaLnBrk="0" fontAlgn="base" hangingPunct="0">
              <a:spcBef>
                <a:spcPct val="20000"/>
              </a:spcBef>
              <a:spcAft>
                <a:spcPct val="0"/>
              </a:spcAft>
              <a:buChar char="•"/>
              <a:defRPr kumimoji="1" sz="2400">
                <a:solidFill>
                  <a:schemeClr val="tx1"/>
                </a:solidFill>
                <a:latin typeface="黑体" pitchFamily="49" charset="-122"/>
                <a:ea typeface="黑体" pitchFamily="49" charset="-122"/>
              </a:defRPr>
            </a:lvl3pPr>
            <a:lvl4pPr marL="1600200" indent="-228600" algn="l" rtl="0" eaLnBrk="0" fontAlgn="base" hangingPunct="0">
              <a:spcBef>
                <a:spcPct val="20000"/>
              </a:spcBef>
              <a:spcAft>
                <a:spcPct val="0"/>
              </a:spcAft>
              <a:buChar char="–"/>
              <a:defRPr kumimoji="1" sz="2000">
                <a:solidFill>
                  <a:schemeClr val="tx1"/>
                </a:solidFill>
                <a:latin typeface="黑体" pitchFamily="49" charset="-122"/>
                <a:ea typeface="黑体" pitchFamily="49" charset="-122"/>
              </a:defRPr>
            </a:lvl4pPr>
            <a:lvl5pPr marL="2057400" indent="-228600" algn="l" rtl="0" eaLnBrk="0" fontAlgn="base" hangingPunct="0">
              <a:spcBef>
                <a:spcPct val="20000"/>
              </a:spcBef>
              <a:spcAft>
                <a:spcPct val="0"/>
              </a:spcAft>
              <a:buChar char="»"/>
              <a:defRPr kumimoji="1" sz="2000">
                <a:solidFill>
                  <a:schemeClr val="tx1"/>
                </a:solidFill>
                <a:latin typeface="黑体" pitchFamily="49" charset="-122"/>
                <a:ea typeface="黑体" pitchFamily="49"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altLang="zh-CN" sz="2400" b="0" kern="0" dirty="0" err="1" smtClean="0"/>
              <a:t>GTAF</a:t>
            </a:r>
            <a:r>
              <a:rPr lang="zh-CN" altLang="en-US" sz="2400" b="0" kern="0" dirty="0" smtClean="0"/>
              <a:t>读出电子学技术路线</a:t>
            </a:r>
            <a:endParaRPr lang="en-US" altLang="zh-CN" sz="2400" b="0" kern="0" dirty="0" smtClean="0"/>
          </a:p>
          <a:p>
            <a:pPr lvl="1"/>
            <a:r>
              <a:rPr lang="zh-CN" altLang="en-US" sz="2000" b="0" kern="0" dirty="0" smtClean="0">
                <a:solidFill>
                  <a:srgbClr val="FF0000"/>
                </a:solidFill>
              </a:rPr>
              <a:t>波形数字化方案</a:t>
            </a:r>
            <a:endParaRPr lang="en-US" altLang="zh-CN" sz="2000" b="0" kern="0" dirty="0" smtClean="0">
              <a:solidFill>
                <a:srgbClr val="FF0000"/>
              </a:solidFill>
            </a:endParaRPr>
          </a:p>
          <a:p>
            <a:pPr lvl="2"/>
            <a:r>
              <a:rPr lang="zh-CN" altLang="en-US" sz="1600" b="0" kern="0" dirty="0" smtClean="0">
                <a:solidFill>
                  <a:srgbClr val="FF0000"/>
                </a:solidFill>
              </a:rPr>
              <a:t>安捷伦</a:t>
            </a:r>
            <a:r>
              <a:rPr lang="en-US" altLang="zh-CN" sz="1600" b="0" dirty="0" err="1">
                <a:solidFill>
                  <a:srgbClr val="FF0000"/>
                </a:solidFill>
              </a:rPr>
              <a:t>Acqiris</a:t>
            </a:r>
            <a:r>
              <a:rPr lang="en-US" altLang="zh-CN" sz="1600" b="0" dirty="0">
                <a:solidFill>
                  <a:srgbClr val="FF0000"/>
                </a:solidFill>
              </a:rPr>
              <a:t> </a:t>
            </a:r>
            <a:r>
              <a:rPr lang="en-US" altLang="zh-CN" sz="1600" b="0" dirty="0" err="1">
                <a:solidFill>
                  <a:srgbClr val="FF0000"/>
                </a:solidFill>
              </a:rPr>
              <a:t>DC271A</a:t>
            </a:r>
            <a:r>
              <a:rPr lang="zh-CN" altLang="en-US" sz="1600" b="0" kern="0" dirty="0" smtClean="0">
                <a:solidFill>
                  <a:srgbClr val="FF0000"/>
                </a:solidFill>
              </a:rPr>
              <a:t>采集</a:t>
            </a:r>
            <a:r>
              <a:rPr lang="zh-CN" altLang="en-US" sz="1600" b="0" kern="0" dirty="0">
                <a:solidFill>
                  <a:srgbClr val="FF0000"/>
                </a:solidFill>
              </a:rPr>
              <a:t>卡</a:t>
            </a:r>
            <a:endParaRPr lang="en-US" altLang="zh-CN" sz="1600" b="0" kern="0" dirty="0">
              <a:solidFill>
                <a:srgbClr val="FF0000"/>
              </a:solidFill>
            </a:endParaRPr>
          </a:p>
          <a:p>
            <a:pPr lvl="2"/>
            <a:r>
              <a:rPr lang="zh-CN" altLang="en-US" sz="1600" b="0" kern="0" dirty="0" smtClean="0">
                <a:solidFill>
                  <a:srgbClr val="FF0000"/>
                </a:solidFill>
              </a:rPr>
              <a:t>典型采样率</a:t>
            </a:r>
            <a:r>
              <a:rPr lang="en-US" altLang="zh-CN" sz="1600" b="0" kern="0" dirty="0" err="1" smtClean="0">
                <a:solidFill>
                  <a:srgbClr val="FF0000"/>
                </a:solidFill>
              </a:rPr>
              <a:t>1GSps×8bit</a:t>
            </a:r>
            <a:endParaRPr lang="en-US" altLang="zh-CN" sz="1600" b="0" kern="0" dirty="0" smtClean="0">
              <a:solidFill>
                <a:srgbClr val="FF0000"/>
              </a:solidFill>
            </a:endParaRPr>
          </a:p>
          <a:p>
            <a:pPr lvl="1"/>
            <a:r>
              <a:rPr lang="en-US" altLang="zh-CN" sz="2000" b="0" kern="0" dirty="0" err="1" smtClean="0">
                <a:solidFill>
                  <a:srgbClr val="FF0000"/>
                </a:solidFill>
              </a:rPr>
              <a:t>PXI</a:t>
            </a:r>
            <a:r>
              <a:rPr lang="zh-CN" altLang="en-US" sz="2000" b="0" kern="0" dirty="0" smtClean="0">
                <a:solidFill>
                  <a:srgbClr val="FF0000"/>
                </a:solidFill>
              </a:rPr>
              <a:t>机箱</a:t>
            </a:r>
            <a:endParaRPr lang="en-US" altLang="zh-CN" sz="2000" b="0" kern="0" dirty="0" smtClean="0">
              <a:solidFill>
                <a:srgbClr val="FF0000"/>
              </a:solidFill>
            </a:endParaRPr>
          </a:p>
          <a:p>
            <a:pPr lvl="2"/>
            <a:r>
              <a:rPr lang="en-US" altLang="zh-CN" sz="1600" b="0" kern="0" dirty="0" smtClean="0">
                <a:solidFill>
                  <a:srgbClr val="FF0000"/>
                </a:solidFill>
              </a:rPr>
              <a:t>Linux</a:t>
            </a:r>
            <a:r>
              <a:rPr lang="zh-CN" altLang="en-US" sz="1600" b="0" kern="0" dirty="0" smtClean="0">
                <a:solidFill>
                  <a:srgbClr val="FF0000"/>
                </a:solidFill>
              </a:rPr>
              <a:t>系统、千兆以太网输出</a:t>
            </a:r>
            <a:endParaRPr lang="en-US" altLang="zh-CN" sz="1600" b="0" kern="0" dirty="0" smtClean="0">
              <a:solidFill>
                <a:srgbClr val="FF0000"/>
              </a:solidFill>
            </a:endParaRPr>
          </a:p>
          <a:p>
            <a:pPr lvl="2"/>
            <a:r>
              <a:rPr lang="zh-CN" altLang="en-US" sz="1600" b="0" kern="0" dirty="0" smtClean="0">
                <a:solidFill>
                  <a:srgbClr val="FF0000"/>
                </a:solidFill>
              </a:rPr>
              <a:t>前端软件进行零压缩</a:t>
            </a:r>
            <a:endParaRPr lang="en-US" altLang="zh-CN" sz="1600" b="0" kern="0" dirty="0" smtClean="0">
              <a:solidFill>
                <a:srgbClr val="FF0000"/>
              </a:solidFill>
            </a:endParaRPr>
          </a:p>
          <a:p>
            <a:pPr lvl="1"/>
            <a:r>
              <a:rPr lang="zh-CN" altLang="en-US" sz="2000" b="0" kern="0" dirty="0" smtClean="0"/>
              <a:t>前端硬件触发</a:t>
            </a:r>
            <a:endParaRPr lang="en-US" altLang="zh-CN" sz="2000" b="0" kern="0" dirty="0"/>
          </a:p>
          <a:p>
            <a:pPr marL="342900" lvl="1" indent="-342900">
              <a:buFontTx/>
              <a:buChar char="•"/>
            </a:pPr>
            <a:r>
              <a:rPr lang="en-US" altLang="zh-CN" sz="2400" b="0" kern="0" dirty="0" err="1"/>
              <a:t>GTAF</a:t>
            </a:r>
            <a:r>
              <a:rPr lang="zh-CN" altLang="en-US" sz="2400" b="0" kern="0" dirty="0" smtClean="0"/>
              <a:t>读出电子学的优点</a:t>
            </a:r>
            <a:endParaRPr lang="en-US" altLang="zh-CN" sz="2400" b="0" kern="0" dirty="0" smtClean="0"/>
          </a:p>
          <a:p>
            <a:pPr lvl="1"/>
            <a:r>
              <a:rPr lang="zh-CN" altLang="en-US" sz="1600" b="0" kern="0" dirty="0" smtClean="0"/>
              <a:t>电路简洁，系统简单，模块较少</a:t>
            </a:r>
            <a:endParaRPr lang="en-US" altLang="zh-CN" sz="1600" b="0" kern="0" dirty="0" smtClean="0"/>
          </a:p>
          <a:p>
            <a:pPr lvl="1"/>
            <a:r>
              <a:rPr lang="zh-CN" altLang="en-US" sz="1600" b="0" kern="0" dirty="0" smtClean="0"/>
              <a:t>全波形采集，保留了全部物理信息</a:t>
            </a:r>
            <a:endParaRPr lang="en-US" altLang="zh-CN" sz="1600" b="0" kern="0" dirty="0" smtClean="0"/>
          </a:p>
          <a:p>
            <a:pPr marL="342900" lvl="1" indent="-342900">
              <a:buFontTx/>
              <a:buChar char="•"/>
            </a:pPr>
            <a:r>
              <a:rPr lang="en-US" altLang="zh-CN" sz="2400" b="0" kern="0" dirty="0" smtClean="0"/>
              <a:t>GTAF</a:t>
            </a:r>
            <a:r>
              <a:rPr lang="zh-CN" altLang="en-US" sz="2400" b="0" kern="0" dirty="0" smtClean="0"/>
              <a:t>读出电子学的缺点</a:t>
            </a:r>
            <a:endParaRPr lang="en-US" altLang="zh-CN" sz="2400" b="0" kern="0" dirty="0" smtClean="0"/>
          </a:p>
          <a:p>
            <a:pPr lvl="1"/>
            <a:r>
              <a:rPr lang="zh-CN" altLang="en-US" sz="1600" b="0" kern="0" dirty="0" smtClean="0"/>
              <a:t>数据量大，后端数据获取压力大</a:t>
            </a:r>
            <a:endParaRPr lang="en-US" altLang="zh-CN" sz="1600" b="0" kern="0" dirty="0" smtClean="0"/>
          </a:p>
          <a:p>
            <a:pPr lvl="1"/>
            <a:r>
              <a:rPr lang="zh-CN" altLang="en-US" sz="1600" b="0" kern="0" dirty="0" smtClean="0"/>
              <a:t>采用商业的数字化模块，可编程性较差</a:t>
            </a:r>
            <a:endParaRPr lang="en-US" altLang="zh-CN" sz="1600" b="0" kern="0" dirty="0" smtClean="0"/>
          </a:p>
          <a:p>
            <a:pPr lvl="1"/>
            <a:r>
              <a:rPr lang="zh-CN" altLang="en-US" sz="1600" b="0" kern="0" dirty="0" smtClean="0"/>
              <a:t>软件数据压缩，速度有限，降低了实际的触发率</a:t>
            </a:r>
            <a:endParaRPr lang="en-US" altLang="zh-CN" sz="1600" b="0" kern="0" dirty="0" smtClean="0"/>
          </a:p>
          <a:p>
            <a:pPr marL="457200" lvl="1" indent="0">
              <a:buFontTx/>
              <a:buNone/>
            </a:pPr>
            <a:endParaRPr lang="en-US" altLang="zh-CN" sz="1600" b="0" kern="0" dirty="0" smtClean="0"/>
          </a:p>
          <a:p>
            <a:pPr marL="342900" lvl="1" indent="-342900">
              <a:buFontTx/>
              <a:buChar char="•"/>
            </a:pPr>
            <a:endParaRPr lang="en-US" altLang="zh-CN" sz="2400" b="0" kern="0" dirty="0" smtClean="0">
              <a:cs typeface="宋体" charset="0"/>
            </a:endParaRPr>
          </a:p>
          <a:p>
            <a:pPr marL="457200" lvl="1" indent="0">
              <a:buFontTx/>
              <a:buNone/>
            </a:pPr>
            <a:endParaRPr lang="en-US" altLang="zh-CN" sz="1400" b="0" kern="0" dirty="0" smtClean="0"/>
          </a:p>
        </p:txBody>
      </p:sp>
      <p:pic>
        <p:nvPicPr>
          <p:cNvPr id="2" name="图片 1"/>
          <p:cNvPicPr>
            <a:picLocks noChangeAspect="1"/>
          </p:cNvPicPr>
          <p:nvPr/>
        </p:nvPicPr>
        <p:blipFill>
          <a:blip r:embed="rId2"/>
          <a:stretch>
            <a:fillRect/>
          </a:stretch>
        </p:blipFill>
        <p:spPr>
          <a:xfrm>
            <a:off x="5641201" y="1376065"/>
            <a:ext cx="2387183" cy="2590015"/>
          </a:xfrm>
          <a:prstGeom prst="rect">
            <a:avLst/>
          </a:prstGeom>
        </p:spPr>
      </p:pic>
      <p:pic>
        <p:nvPicPr>
          <p:cNvPr id="7" name="Picture 2" descr="C:\Users\dlzhang\AppData\Roaming\Foxmail7\Temp-5736-20141230084601\fox(12-30-09-47-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324" y="4214950"/>
            <a:ext cx="3145116" cy="2310394"/>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1064296" y="548680"/>
            <a:ext cx="7900192" cy="646331"/>
          </a:xfrm>
          <a:prstGeom prst="rect">
            <a:avLst/>
          </a:prstGeom>
          <a:noFill/>
        </p:spPr>
        <p:txBody>
          <a:bodyPr wrap="square">
            <a:spAutoFit/>
          </a:bodyPr>
          <a:lstStyle/>
          <a:p>
            <a:pPr>
              <a:defRPr/>
            </a:pPr>
            <a:r>
              <a:rPr lang="en-US" altLang="zh-CN" sz="3600" b="0" dirty="0" smtClean="0">
                <a:latin typeface="Arial" panose="020B0604020202020204" pitchFamily="34" charset="0"/>
              </a:rPr>
              <a:t>2.4</a:t>
            </a:r>
            <a:r>
              <a:rPr lang="en-US" altLang="zh-CN" sz="3600" dirty="0" smtClean="0">
                <a:latin typeface="Arial" panose="020B0604020202020204" pitchFamily="34" charset="0"/>
              </a:rPr>
              <a:t> </a:t>
            </a:r>
            <a:r>
              <a:rPr lang="en-US" altLang="zh-CN" sz="3600" dirty="0" err="1" smtClean="0">
                <a:latin typeface="Arial" panose="020B0604020202020204" pitchFamily="34" charset="0"/>
              </a:rPr>
              <a:t>GTAF</a:t>
            </a:r>
            <a:r>
              <a:rPr lang="zh-CN" altLang="en-US" sz="2400" dirty="0" smtClean="0">
                <a:latin typeface="Arial" panose="020B0604020202020204" pitchFamily="34" charset="0"/>
              </a:rPr>
              <a:t>（</a:t>
            </a:r>
            <a:r>
              <a:rPr lang="en-US" altLang="zh-CN" sz="2400" b="0" dirty="0" smtClean="0">
                <a:latin typeface="Arial" panose="020B0604020202020204" pitchFamily="34" charset="0"/>
              </a:rPr>
              <a:t>Gamma-ray</a:t>
            </a:r>
            <a:r>
              <a:rPr lang="zh-CN" altLang="en-US" sz="2400" b="0" dirty="0" smtClean="0">
                <a:latin typeface="Arial" panose="020B0604020202020204" pitchFamily="34" charset="0"/>
              </a:rPr>
              <a:t> </a:t>
            </a:r>
            <a:r>
              <a:rPr lang="en-US" altLang="zh-CN" sz="2400" b="0" dirty="0" smtClean="0">
                <a:latin typeface="Arial" panose="020B0604020202020204" pitchFamily="34" charset="0"/>
              </a:rPr>
              <a:t>Total </a:t>
            </a:r>
            <a:r>
              <a:rPr lang="en-US" altLang="zh-CN" sz="2400" b="0" dirty="0">
                <a:latin typeface="Arial" panose="020B0604020202020204" pitchFamily="34" charset="0"/>
              </a:rPr>
              <a:t>Absorption </a:t>
            </a:r>
            <a:r>
              <a:rPr lang="en-US" altLang="zh-CN" sz="2400" b="0" dirty="0" smtClean="0">
                <a:latin typeface="Arial" panose="020B0604020202020204" pitchFamily="34" charset="0"/>
              </a:rPr>
              <a:t>Facility</a:t>
            </a:r>
            <a:r>
              <a:rPr lang="zh-CN" altLang="en-US" sz="2400" dirty="0" smtClean="0">
                <a:latin typeface="Arial" panose="020B0604020202020204" pitchFamily="34" charset="0"/>
              </a:rPr>
              <a:t>）</a:t>
            </a:r>
            <a:endParaRPr lang="en-US" sz="2400" dirty="0">
              <a:latin typeface="+mj-lt"/>
            </a:endParaRPr>
          </a:p>
        </p:txBody>
      </p:sp>
    </p:spTree>
    <p:extLst>
      <p:ext uri="{BB962C8B-B14F-4D97-AF65-F5344CB8AC3E}">
        <p14:creationId xmlns:p14="http://schemas.microsoft.com/office/powerpoint/2010/main" val="26583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75856" y="550421"/>
            <a:ext cx="2964273" cy="646331"/>
          </a:xfrm>
          <a:prstGeom prst="rect">
            <a:avLst/>
          </a:prstGeom>
          <a:noFill/>
        </p:spPr>
        <p:txBody>
          <a:bodyPr wrap="none">
            <a:spAutoFit/>
          </a:bodyPr>
          <a:lstStyle/>
          <a:p>
            <a:pPr algn="r">
              <a:defRPr/>
            </a:pPr>
            <a:r>
              <a:rPr lang="zh-CN" altLang="en-US" sz="3600" dirty="0" smtClean="0">
                <a:latin typeface="+mj-lt"/>
              </a:rPr>
              <a:t>系统调研总结</a:t>
            </a:r>
            <a:endParaRPr lang="en-US" sz="3600" dirty="0">
              <a:latin typeface="+mj-lt"/>
            </a:endParaRPr>
          </a:p>
        </p:txBody>
      </p:sp>
      <p:graphicFrame>
        <p:nvGraphicFramePr>
          <p:cNvPr id="8" name="表格 7"/>
          <p:cNvGraphicFramePr>
            <a:graphicFrameLocks noGrp="1"/>
          </p:cNvGraphicFramePr>
          <p:nvPr>
            <p:extLst>
              <p:ext uri="{D42A27DB-BD31-4B8C-83A1-F6EECF244321}">
                <p14:modId xmlns:p14="http://schemas.microsoft.com/office/powerpoint/2010/main" val="305061318"/>
              </p:ext>
            </p:extLst>
          </p:nvPr>
        </p:nvGraphicFramePr>
        <p:xfrm>
          <a:off x="827584" y="1688815"/>
          <a:ext cx="7854456" cy="4419599"/>
        </p:xfrm>
        <a:graphic>
          <a:graphicData uri="http://schemas.openxmlformats.org/drawingml/2006/table">
            <a:tbl>
              <a:tblPr firstRow="1" bandRow="1">
                <a:tableStyleId>{5C22544A-7EE6-4342-B048-85BDC9FD1C3A}</a:tableStyleId>
              </a:tblPr>
              <a:tblGrid>
                <a:gridCol w="1030093"/>
                <a:gridCol w="1423762"/>
                <a:gridCol w="2520280"/>
                <a:gridCol w="1368152"/>
                <a:gridCol w="1512169"/>
              </a:tblGrid>
              <a:tr h="316845">
                <a:tc>
                  <a:txBody>
                    <a:bodyPr/>
                    <a:lstStyle/>
                    <a:p>
                      <a:pPr algn="ctr"/>
                      <a:r>
                        <a:rPr lang="zh-CN" altLang="en-US" dirty="0" smtClean="0">
                          <a:solidFill>
                            <a:schemeClr val="tx1"/>
                          </a:solidFill>
                          <a:latin typeface="黑体" pitchFamily="49" charset="-122"/>
                          <a:ea typeface="黑体" pitchFamily="49" charset="-122"/>
                          <a:cs typeface="Times New Roman" panose="02020603050405020304" pitchFamily="18" charset="0"/>
                        </a:rPr>
                        <a:t>设备名称</a:t>
                      </a:r>
                      <a:endParaRPr lang="zh-CN" altLang="en-US" dirty="0">
                        <a:solidFill>
                          <a:schemeClr val="tx1"/>
                        </a:solidFill>
                        <a:latin typeface="黑体" pitchFamily="49" charset="-122"/>
                        <a:ea typeface="黑体"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smtClean="0">
                          <a:solidFill>
                            <a:schemeClr val="tx1"/>
                          </a:solidFill>
                          <a:latin typeface="黑体" pitchFamily="49" charset="-122"/>
                          <a:ea typeface="黑体" pitchFamily="49" charset="-122"/>
                          <a:cs typeface="Times New Roman" panose="02020603050405020304" pitchFamily="18" charset="0"/>
                        </a:rPr>
                        <a:t>探测器方案</a:t>
                      </a:r>
                      <a:endParaRPr lang="zh-CN" altLang="en-US" dirty="0">
                        <a:solidFill>
                          <a:schemeClr val="tx1"/>
                        </a:solidFill>
                        <a:latin typeface="黑体" pitchFamily="49" charset="-122"/>
                        <a:ea typeface="黑体"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smtClean="0">
                          <a:solidFill>
                            <a:schemeClr val="tx1"/>
                          </a:solidFill>
                          <a:latin typeface="黑体" pitchFamily="49" charset="-122"/>
                          <a:ea typeface="黑体" pitchFamily="49" charset="-122"/>
                          <a:cs typeface="Times New Roman" panose="02020603050405020304" pitchFamily="18" charset="0"/>
                        </a:rPr>
                        <a:t>读出电子学路线</a:t>
                      </a:r>
                      <a:endParaRPr lang="zh-CN" altLang="en-US" dirty="0">
                        <a:solidFill>
                          <a:schemeClr val="tx1"/>
                        </a:solidFill>
                        <a:latin typeface="黑体" pitchFamily="49" charset="-122"/>
                        <a:ea typeface="黑体"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smtClean="0">
                          <a:solidFill>
                            <a:schemeClr val="tx1"/>
                          </a:solidFill>
                          <a:latin typeface="黑体" pitchFamily="49" charset="-122"/>
                          <a:ea typeface="黑体" pitchFamily="49" charset="-122"/>
                          <a:cs typeface="Times New Roman" panose="02020603050405020304" pitchFamily="18" charset="0"/>
                        </a:rPr>
                        <a:t>优点</a:t>
                      </a:r>
                      <a:endParaRPr lang="zh-CN" altLang="en-US" dirty="0">
                        <a:solidFill>
                          <a:schemeClr val="tx1"/>
                        </a:solidFill>
                        <a:latin typeface="黑体" pitchFamily="49" charset="-122"/>
                        <a:ea typeface="黑体"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smtClean="0">
                          <a:solidFill>
                            <a:schemeClr val="tx1"/>
                          </a:solidFill>
                          <a:latin typeface="黑体" pitchFamily="49" charset="-122"/>
                          <a:ea typeface="黑体" pitchFamily="49" charset="-122"/>
                          <a:cs typeface="Times New Roman" panose="02020603050405020304" pitchFamily="18" charset="0"/>
                        </a:rPr>
                        <a:t>缺点</a:t>
                      </a:r>
                      <a:endParaRPr lang="zh-CN" altLang="en-US" dirty="0">
                        <a:solidFill>
                          <a:schemeClr val="tx1"/>
                        </a:solidFill>
                        <a:latin typeface="黑体" pitchFamily="49" charset="-122"/>
                        <a:ea typeface="黑体"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4083">
                <a:tc>
                  <a:txBody>
                    <a:bodyPr/>
                    <a:lstStyle/>
                    <a:p>
                      <a:pPr algn="ctr"/>
                      <a:r>
                        <a:rPr lang="en-US" altLang="zh-CN" sz="1600" dirty="0" err="1" smtClean="0">
                          <a:latin typeface="黑体" pitchFamily="49" charset="-122"/>
                          <a:ea typeface="黑体" pitchFamily="49" charset="-122"/>
                          <a:cs typeface="Times New Roman" panose="02020603050405020304" pitchFamily="18" charset="0"/>
                        </a:rPr>
                        <a:t>BFD@FZK</a:t>
                      </a:r>
                      <a:endParaRPr lang="zh-CN" altLang="en-US" sz="1600" dirty="0">
                        <a:latin typeface="黑体" pitchFamily="49" charset="-122"/>
                        <a:ea typeface="黑体"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1400" dirty="0" smtClean="0">
                          <a:latin typeface="黑体" pitchFamily="49" charset="-122"/>
                          <a:ea typeface="黑体" pitchFamily="49" charset="-122"/>
                          <a:cs typeface="Times New Roman" panose="02020603050405020304" pitchFamily="18" charset="0"/>
                        </a:rPr>
                        <a:t>42</a:t>
                      </a:r>
                      <a:r>
                        <a:rPr lang="zh-CN" altLang="en-US" sz="1400" dirty="0" smtClean="0">
                          <a:latin typeface="黑体" pitchFamily="49" charset="-122"/>
                          <a:ea typeface="黑体" pitchFamily="49" charset="-122"/>
                          <a:cs typeface="Times New Roman" panose="02020603050405020304" pitchFamily="18" charset="0"/>
                        </a:rPr>
                        <a:t>块</a:t>
                      </a:r>
                      <a:r>
                        <a:rPr lang="en-US" altLang="zh-CN" sz="1400" dirty="0" err="1" smtClean="0">
                          <a:latin typeface="黑体" pitchFamily="49" charset="-122"/>
                          <a:ea typeface="黑体" pitchFamily="49" charset="-122"/>
                          <a:cs typeface="Times New Roman" panose="02020603050405020304" pitchFamily="18" charset="0"/>
                        </a:rPr>
                        <a:t>BaF2</a:t>
                      </a:r>
                      <a:r>
                        <a:rPr lang="zh-CN" altLang="en-US" sz="1400" dirty="0" smtClean="0">
                          <a:latin typeface="黑体" pitchFamily="49" charset="-122"/>
                          <a:ea typeface="黑体" pitchFamily="49" charset="-122"/>
                          <a:cs typeface="Times New Roman" panose="02020603050405020304" pitchFamily="18" charset="0"/>
                        </a:rPr>
                        <a:t>晶体，</a:t>
                      </a:r>
                      <a:endParaRPr lang="en-US" altLang="zh-CN" sz="1400" dirty="0" smtClean="0">
                        <a:latin typeface="黑体" pitchFamily="49" charset="-122"/>
                        <a:ea typeface="黑体" pitchFamily="49" charset="-122"/>
                        <a:cs typeface="Times New Roman" panose="02020603050405020304" pitchFamily="18" charset="0"/>
                      </a:endParaRPr>
                    </a:p>
                    <a:p>
                      <a:pPr algn="l"/>
                      <a:r>
                        <a:rPr lang="zh-CN" altLang="en-US" sz="1400" dirty="0" smtClean="0">
                          <a:latin typeface="黑体" pitchFamily="49" charset="-122"/>
                          <a:ea typeface="黑体" pitchFamily="49" charset="-122"/>
                          <a:cs typeface="Times New Roman" panose="02020603050405020304" pitchFamily="18" charset="0"/>
                        </a:rPr>
                        <a:t>厚度</a:t>
                      </a:r>
                      <a:r>
                        <a:rPr lang="en-US" altLang="zh-CN" sz="1400" dirty="0" err="1" smtClean="0">
                          <a:latin typeface="黑体" pitchFamily="49" charset="-122"/>
                          <a:ea typeface="黑体" pitchFamily="49" charset="-122"/>
                          <a:cs typeface="Times New Roman" panose="02020603050405020304" pitchFamily="18" charset="0"/>
                        </a:rPr>
                        <a:t>15cm</a:t>
                      </a:r>
                      <a:r>
                        <a:rPr lang="zh-CN" altLang="en-US" sz="1400" dirty="0" smtClean="0">
                          <a:latin typeface="黑体" pitchFamily="49" charset="-122"/>
                          <a:ea typeface="黑体" pitchFamily="49" charset="-122"/>
                          <a:cs typeface="Times New Roman" panose="02020603050405020304" pitchFamily="18" charset="0"/>
                        </a:rPr>
                        <a:t>，</a:t>
                      </a:r>
                      <a:endParaRPr lang="en-US" altLang="zh-CN" sz="1400" dirty="0" smtClean="0">
                        <a:latin typeface="黑体" pitchFamily="49" charset="-122"/>
                        <a:ea typeface="黑体" pitchFamily="49" charset="-122"/>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latin typeface="黑体" pitchFamily="49" charset="-122"/>
                          <a:ea typeface="黑体" pitchFamily="49" charset="-122"/>
                          <a:cs typeface="Times New Roman" panose="02020603050405020304" pitchFamily="18" charset="0"/>
                        </a:rPr>
                        <a:t>内径</a:t>
                      </a:r>
                      <a:r>
                        <a:rPr lang="en-US" altLang="zh-CN" sz="1400" kern="1200" dirty="0" err="1" smtClean="0">
                          <a:solidFill>
                            <a:schemeClr val="dk1"/>
                          </a:solidFill>
                          <a:latin typeface="黑体" pitchFamily="49" charset="-122"/>
                          <a:ea typeface="黑体" pitchFamily="49" charset="-122"/>
                          <a:cs typeface="Times New Roman" panose="02020603050405020304" pitchFamily="18" charset="0"/>
                        </a:rPr>
                        <a:t>20cm</a:t>
                      </a:r>
                      <a:r>
                        <a:rPr lang="zh-CN" altLang="en-US" sz="1400" kern="1200" dirty="0" smtClean="0">
                          <a:solidFill>
                            <a:schemeClr val="dk1"/>
                          </a:solidFill>
                          <a:latin typeface="黑体" pitchFamily="49" charset="-122"/>
                          <a:ea typeface="黑体" pitchFamily="49" charset="-122"/>
                          <a:cs typeface="Times New Roman" panose="02020603050405020304" pitchFamily="18" charset="0"/>
                        </a:rPr>
                        <a:t>，</a:t>
                      </a:r>
                      <a:endParaRPr lang="en-US" altLang="zh-CN" sz="1400" kern="1200" dirty="0" smtClean="0">
                        <a:solidFill>
                          <a:schemeClr val="dk1"/>
                        </a:solidFill>
                        <a:latin typeface="黑体" pitchFamily="49" charset="-122"/>
                        <a:ea typeface="黑体" pitchFamily="49" charset="-122"/>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solidFill>
                            <a:schemeClr val="dk1"/>
                          </a:solidFill>
                          <a:latin typeface="黑体" pitchFamily="49" charset="-122"/>
                          <a:ea typeface="黑体" pitchFamily="49" charset="-122"/>
                          <a:cs typeface="Times New Roman" panose="02020603050405020304" pitchFamily="18" charset="0"/>
                        </a:rPr>
                        <a:t>4</a:t>
                      </a:r>
                      <a:r>
                        <a:rPr lang="el-GR" altLang="zh-CN" sz="1400" kern="1200" dirty="0" smtClean="0">
                          <a:solidFill>
                            <a:schemeClr val="dk1"/>
                          </a:solidFill>
                          <a:latin typeface="黑体" pitchFamily="49" charset="-122"/>
                          <a:ea typeface="黑体" pitchFamily="49" charset="-122"/>
                          <a:cs typeface="Times New Roman" panose="02020603050405020304" pitchFamily="18" charset="0"/>
                        </a:rPr>
                        <a:t>π</a:t>
                      </a:r>
                      <a:r>
                        <a:rPr lang="zh-CN" altLang="en-US" sz="1400" kern="1200" dirty="0" smtClean="0">
                          <a:solidFill>
                            <a:schemeClr val="dk1"/>
                          </a:solidFill>
                          <a:latin typeface="黑体" pitchFamily="49" charset="-122"/>
                          <a:ea typeface="黑体" pitchFamily="49" charset="-122"/>
                          <a:cs typeface="Times New Roman" panose="02020603050405020304" pitchFamily="18" charset="0"/>
                        </a:rPr>
                        <a:t>立体角</a:t>
                      </a:r>
                      <a:endParaRPr lang="en-US" altLang="zh-CN" sz="1400" kern="1200" dirty="0" smtClean="0">
                        <a:solidFill>
                          <a:schemeClr val="dk1"/>
                        </a:solidFill>
                        <a:latin typeface="黑体" pitchFamily="49" charset="-122"/>
                        <a:ea typeface="黑体"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1" algn="l" defTabSz="914400" rtl="0" eaLnBrk="1" latinLnBrk="0" hangingPunct="1"/>
                      <a:r>
                        <a:rPr lang="zh-CN" altLang="en-US" sz="1400" kern="1200" dirty="0" smtClean="0">
                          <a:solidFill>
                            <a:schemeClr val="dk1"/>
                          </a:solidFill>
                          <a:latin typeface="黑体" pitchFamily="49" charset="-122"/>
                          <a:ea typeface="黑体" pitchFamily="49" charset="-122"/>
                          <a:cs typeface="Times New Roman" panose="02020603050405020304" pitchFamily="18" charset="0"/>
                        </a:rPr>
                        <a:t>传统电子学方案，前沿定时，模拟积分、幅度采样</a:t>
                      </a:r>
                      <a:endParaRPr lang="en-US" altLang="zh-CN" sz="1400" kern="1200" dirty="0">
                        <a:solidFill>
                          <a:schemeClr val="dk1"/>
                        </a:solidFill>
                        <a:latin typeface="黑体" pitchFamily="49" charset="-122"/>
                        <a:ea typeface="黑体"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1" algn="l" defTabSz="914400" rtl="0" eaLnBrk="1" latinLnBrk="0" hangingPunct="1"/>
                      <a:r>
                        <a:rPr lang="zh-CN" altLang="en-US" sz="1400" kern="1200" dirty="0" smtClean="0">
                          <a:solidFill>
                            <a:schemeClr val="dk1"/>
                          </a:solidFill>
                          <a:latin typeface="黑体" pitchFamily="49" charset="-122"/>
                          <a:ea typeface="黑体" pitchFamily="49" charset="-122"/>
                          <a:cs typeface="Times New Roman" panose="02020603050405020304" pitchFamily="18" charset="0"/>
                        </a:rPr>
                        <a:t>技术成熟，</a:t>
                      </a:r>
                      <a:endParaRPr lang="en-US" altLang="zh-CN" sz="1400" kern="1200" dirty="0" smtClean="0">
                        <a:solidFill>
                          <a:schemeClr val="dk1"/>
                        </a:solidFill>
                        <a:latin typeface="黑体" pitchFamily="49" charset="-122"/>
                        <a:ea typeface="黑体" pitchFamily="49" charset="-122"/>
                        <a:cs typeface="Times New Roman" panose="02020603050405020304" pitchFamily="18" charset="0"/>
                      </a:endParaRPr>
                    </a:p>
                    <a:p>
                      <a:pPr marL="0" lvl="1" algn="l" defTabSz="914400" rtl="0" eaLnBrk="1" latinLnBrk="0" hangingPunct="1"/>
                      <a:r>
                        <a:rPr lang="zh-CN" altLang="en-US" sz="1400" kern="1200" dirty="0" smtClean="0">
                          <a:solidFill>
                            <a:schemeClr val="dk1"/>
                          </a:solidFill>
                          <a:latin typeface="黑体" pitchFamily="49" charset="-122"/>
                          <a:ea typeface="黑体" pitchFamily="49" charset="-122"/>
                          <a:cs typeface="Times New Roman" panose="02020603050405020304" pitchFamily="18" charset="0"/>
                        </a:rPr>
                        <a:t>数据量小</a:t>
                      </a:r>
                      <a:endParaRPr lang="en-US" altLang="zh-CN" sz="1400" kern="1200" dirty="0">
                        <a:solidFill>
                          <a:schemeClr val="dk1"/>
                        </a:solidFill>
                        <a:latin typeface="黑体" pitchFamily="49" charset="-122"/>
                        <a:ea typeface="黑体"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1" algn="l" defTabSz="914400" rtl="0" eaLnBrk="1" latinLnBrk="0" hangingPunct="1"/>
                      <a:r>
                        <a:rPr lang="zh-CN" altLang="en-US" sz="1400" kern="1200" dirty="0" smtClean="0">
                          <a:solidFill>
                            <a:schemeClr val="dk1"/>
                          </a:solidFill>
                          <a:latin typeface="黑体" pitchFamily="49" charset="-122"/>
                          <a:ea typeface="黑体" pitchFamily="49" charset="-122"/>
                          <a:cs typeface="Times New Roman" panose="02020603050405020304" pitchFamily="18" charset="0"/>
                        </a:rPr>
                        <a:t>电子学系统复杂，部分物理信息丢失，死时间大</a:t>
                      </a:r>
                      <a:endParaRPr lang="en-US" altLang="zh-CN" sz="1400" kern="1200" dirty="0">
                        <a:solidFill>
                          <a:schemeClr val="dk1"/>
                        </a:solidFill>
                        <a:latin typeface="黑体" pitchFamily="49" charset="-122"/>
                        <a:ea typeface="黑体"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7288">
                <a:tc>
                  <a:txBody>
                    <a:bodyPr/>
                    <a:lstStyle/>
                    <a:p>
                      <a:pPr algn="ctr"/>
                      <a:r>
                        <a:rPr lang="en-US" altLang="zh-CN" sz="1600" dirty="0" smtClean="0">
                          <a:latin typeface="黑体" pitchFamily="49" charset="-122"/>
                          <a:ea typeface="黑体" pitchFamily="49" charset="-122"/>
                          <a:cs typeface="Times New Roman" panose="02020603050405020304" pitchFamily="18" charset="0"/>
                        </a:rPr>
                        <a:t>DANCE</a:t>
                      </a:r>
                    </a:p>
                    <a:p>
                      <a:pPr algn="ctr"/>
                      <a:r>
                        <a:rPr lang="en-US" altLang="zh-CN" sz="1600" dirty="0" smtClean="0">
                          <a:latin typeface="黑体" pitchFamily="49" charset="-122"/>
                          <a:ea typeface="黑体" pitchFamily="49" charset="-122"/>
                          <a:cs typeface="Times New Roman" panose="02020603050405020304" pitchFamily="18" charset="0"/>
                        </a:rPr>
                        <a:t>@</a:t>
                      </a:r>
                      <a:r>
                        <a:rPr lang="en-US" altLang="zh-CN" sz="1600" dirty="0" err="1" smtClean="0">
                          <a:latin typeface="黑体" pitchFamily="49" charset="-122"/>
                          <a:ea typeface="黑体" pitchFamily="49" charset="-122"/>
                          <a:cs typeface="Times New Roman" panose="02020603050405020304" pitchFamily="18" charset="0"/>
                        </a:rPr>
                        <a:t>LANL</a:t>
                      </a:r>
                      <a:endParaRPr lang="zh-CN" altLang="en-US" sz="1600" dirty="0">
                        <a:latin typeface="黑体" pitchFamily="49" charset="-122"/>
                        <a:ea typeface="黑体"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1400" dirty="0" smtClean="0">
                          <a:latin typeface="黑体" pitchFamily="49" charset="-122"/>
                          <a:ea typeface="黑体" pitchFamily="49" charset="-122"/>
                          <a:cs typeface="Times New Roman" panose="02020603050405020304" pitchFamily="18" charset="0"/>
                        </a:rPr>
                        <a:t>162</a:t>
                      </a:r>
                      <a:r>
                        <a:rPr lang="zh-CN" altLang="en-US" sz="1400" dirty="0" smtClean="0">
                          <a:latin typeface="黑体" pitchFamily="49" charset="-122"/>
                          <a:ea typeface="黑体" pitchFamily="49" charset="-122"/>
                          <a:cs typeface="Times New Roman" panose="02020603050405020304" pitchFamily="18" charset="0"/>
                        </a:rPr>
                        <a:t>块</a:t>
                      </a:r>
                      <a:r>
                        <a:rPr lang="en-US" altLang="zh-CN" sz="1400" dirty="0" err="1" smtClean="0">
                          <a:latin typeface="黑体" pitchFamily="49" charset="-122"/>
                          <a:ea typeface="黑体" pitchFamily="49" charset="-122"/>
                          <a:cs typeface="Times New Roman" panose="02020603050405020304" pitchFamily="18" charset="0"/>
                        </a:rPr>
                        <a:t>BaF2</a:t>
                      </a:r>
                      <a:r>
                        <a:rPr lang="zh-CN" altLang="en-US" sz="1400" dirty="0" smtClean="0">
                          <a:latin typeface="黑体" pitchFamily="49" charset="-122"/>
                          <a:ea typeface="黑体" pitchFamily="49" charset="-122"/>
                          <a:cs typeface="Times New Roman" panose="02020603050405020304" pitchFamily="18" charset="0"/>
                        </a:rPr>
                        <a:t>晶体，</a:t>
                      </a:r>
                      <a:endParaRPr lang="en-US" altLang="zh-CN" sz="1400" dirty="0" smtClean="0">
                        <a:latin typeface="黑体" pitchFamily="49" charset="-122"/>
                        <a:ea typeface="黑体" pitchFamily="49" charset="-122"/>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latin typeface="黑体" pitchFamily="49" charset="-122"/>
                          <a:ea typeface="黑体" pitchFamily="49" charset="-122"/>
                          <a:cs typeface="Times New Roman" panose="02020603050405020304" pitchFamily="18" charset="0"/>
                        </a:rPr>
                        <a:t>厚度</a:t>
                      </a:r>
                      <a:r>
                        <a:rPr lang="en-US" altLang="zh-CN" sz="1400" dirty="0" err="1" smtClean="0">
                          <a:latin typeface="黑体" pitchFamily="49" charset="-122"/>
                          <a:ea typeface="黑体" pitchFamily="49" charset="-122"/>
                          <a:cs typeface="Times New Roman" panose="02020603050405020304" pitchFamily="18" charset="0"/>
                        </a:rPr>
                        <a:t>15cm</a:t>
                      </a:r>
                      <a:r>
                        <a:rPr lang="zh-CN" altLang="en-US" sz="1400" dirty="0" smtClean="0">
                          <a:latin typeface="黑体" pitchFamily="49" charset="-122"/>
                          <a:ea typeface="黑体" pitchFamily="49" charset="-122"/>
                          <a:cs typeface="Times New Roman" panose="02020603050405020304" pitchFamily="18" charset="0"/>
                        </a:rPr>
                        <a:t>，</a:t>
                      </a:r>
                      <a:endParaRPr lang="en-US" altLang="zh-CN" sz="1400" dirty="0" smtClean="0">
                        <a:latin typeface="黑体" pitchFamily="49" charset="-122"/>
                        <a:ea typeface="黑体" pitchFamily="49" charset="-122"/>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latin typeface="黑体" pitchFamily="49" charset="-122"/>
                          <a:ea typeface="黑体" pitchFamily="49" charset="-122"/>
                          <a:cs typeface="Times New Roman" panose="02020603050405020304" pitchFamily="18" charset="0"/>
                        </a:rPr>
                        <a:t>内径</a:t>
                      </a:r>
                      <a:r>
                        <a:rPr lang="en-US" altLang="zh-CN" sz="1400" kern="1200" dirty="0" err="1" smtClean="0">
                          <a:solidFill>
                            <a:schemeClr val="dk1"/>
                          </a:solidFill>
                          <a:latin typeface="黑体" pitchFamily="49" charset="-122"/>
                          <a:ea typeface="黑体" pitchFamily="49" charset="-122"/>
                          <a:cs typeface="Times New Roman" panose="02020603050405020304" pitchFamily="18" charset="0"/>
                        </a:rPr>
                        <a:t>17cm</a:t>
                      </a:r>
                      <a:r>
                        <a:rPr lang="zh-CN" altLang="en-US" sz="1400" kern="1200" dirty="0" smtClean="0">
                          <a:solidFill>
                            <a:schemeClr val="dk1"/>
                          </a:solidFill>
                          <a:latin typeface="黑体" pitchFamily="49" charset="-122"/>
                          <a:ea typeface="黑体" pitchFamily="49" charset="-122"/>
                          <a:cs typeface="Times New Roman" panose="02020603050405020304" pitchFamily="18" charset="0"/>
                        </a:rPr>
                        <a:t>，</a:t>
                      </a:r>
                      <a:endParaRPr lang="en-US" altLang="zh-CN" sz="1400" kern="1200" dirty="0" smtClean="0">
                        <a:solidFill>
                          <a:schemeClr val="dk1"/>
                        </a:solidFill>
                        <a:latin typeface="黑体" pitchFamily="49" charset="-122"/>
                        <a:ea typeface="黑体" pitchFamily="49" charset="-122"/>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solidFill>
                            <a:schemeClr val="dk1"/>
                          </a:solidFill>
                          <a:latin typeface="黑体" pitchFamily="49" charset="-122"/>
                          <a:ea typeface="黑体" pitchFamily="49" charset="-122"/>
                          <a:cs typeface="Times New Roman" panose="02020603050405020304" pitchFamily="18" charset="0"/>
                        </a:rPr>
                        <a:t>4</a:t>
                      </a:r>
                      <a:r>
                        <a:rPr lang="el-GR" altLang="zh-CN" sz="1400" kern="1200" dirty="0" smtClean="0">
                          <a:solidFill>
                            <a:schemeClr val="dk1"/>
                          </a:solidFill>
                          <a:latin typeface="黑体" pitchFamily="49" charset="-122"/>
                          <a:ea typeface="黑体" pitchFamily="49" charset="-122"/>
                          <a:cs typeface="Times New Roman" panose="02020603050405020304" pitchFamily="18" charset="0"/>
                        </a:rPr>
                        <a:t>π</a:t>
                      </a:r>
                      <a:r>
                        <a:rPr lang="zh-CN" altLang="en-US" sz="1400" kern="1200" dirty="0" smtClean="0">
                          <a:solidFill>
                            <a:schemeClr val="dk1"/>
                          </a:solidFill>
                          <a:latin typeface="黑体" pitchFamily="49" charset="-122"/>
                          <a:ea typeface="黑体" pitchFamily="49" charset="-122"/>
                          <a:cs typeface="Times New Roman" panose="02020603050405020304" pitchFamily="18" charset="0"/>
                        </a:rPr>
                        <a:t>立体角</a:t>
                      </a:r>
                      <a:endParaRPr lang="en-US" altLang="zh-CN" sz="1400" kern="1200" dirty="0" smtClean="0">
                        <a:solidFill>
                          <a:schemeClr val="dk1"/>
                        </a:solidFill>
                        <a:latin typeface="黑体" pitchFamily="49" charset="-122"/>
                        <a:ea typeface="黑体"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1" algn="l" defTabSz="914400" rtl="0" eaLnBrk="1" latinLnBrk="0" hangingPunct="1"/>
                      <a:r>
                        <a:rPr lang="zh-CN" altLang="en-US" sz="1400" kern="1200" dirty="0" smtClean="0">
                          <a:solidFill>
                            <a:schemeClr val="dk1"/>
                          </a:solidFill>
                          <a:latin typeface="黑体" pitchFamily="49" charset="-122"/>
                          <a:ea typeface="黑体" pitchFamily="49" charset="-122"/>
                          <a:cs typeface="Times New Roman" panose="02020603050405020304" pitchFamily="18" charset="0"/>
                        </a:rPr>
                        <a:t>波形数字化方，商用采集卡，</a:t>
                      </a:r>
                      <a:r>
                        <a:rPr lang="en-US" altLang="zh-CN" sz="1400" kern="1200" dirty="0" err="1" smtClean="0">
                          <a:solidFill>
                            <a:schemeClr val="dk1"/>
                          </a:solidFill>
                          <a:latin typeface="黑体" pitchFamily="49" charset="-122"/>
                          <a:ea typeface="黑体" pitchFamily="49" charset="-122"/>
                          <a:cs typeface="Times New Roman" panose="02020603050405020304" pitchFamily="18" charset="0"/>
                        </a:rPr>
                        <a:t>500MSps×8bit</a:t>
                      </a:r>
                      <a:r>
                        <a:rPr lang="zh-CN" altLang="en-US" sz="1400" kern="1200" dirty="0" smtClean="0">
                          <a:solidFill>
                            <a:schemeClr val="dk1"/>
                          </a:solidFill>
                          <a:latin typeface="黑体" pitchFamily="49" charset="-122"/>
                          <a:ea typeface="黑体" pitchFamily="49" charset="-122"/>
                          <a:cs typeface="Times New Roman" panose="02020603050405020304" pitchFamily="18" charset="0"/>
                        </a:rPr>
                        <a:t>，</a:t>
                      </a:r>
                      <a:r>
                        <a:rPr lang="en-US" altLang="zh-CN" sz="1400" kern="1200" dirty="0" err="1" smtClean="0">
                          <a:solidFill>
                            <a:schemeClr val="dk1"/>
                          </a:solidFill>
                          <a:latin typeface="黑体" pitchFamily="49" charset="-122"/>
                          <a:ea typeface="黑体" pitchFamily="49" charset="-122"/>
                          <a:cs typeface="Times New Roman" panose="02020603050405020304" pitchFamily="18" charset="0"/>
                        </a:rPr>
                        <a:t>CompactPCI</a:t>
                      </a:r>
                      <a:r>
                        <a:rPr lang="zh-CN" altLang="en-US" sz="1400" kern="1200" dirty="0" smtClean="0">
                          <a:solidFill>
                            <a:schemeClr val="dk1"/>
                          </a:solidFill>
                          <a:latin typeface="黑体" pitchFamily="49" charset="-122"/>
                          <a:ea typeface="黑体" pitchFamily="49" charset="-122"/>
                          <a:cs typeface="Times New Roman" panose="02020603050405020304" pitchFamily="18" charset="0"/>
                        </a:rPr>
                        <a:t>机箱，软件数据压缩，千兆以太网输出，前端硬件触发</a:t>
                      </a:r>
                      <a:endParaRPr lang="en-US" altLang="zh-CN" sz="1400" kern="1200" dirty="0">
                        <a:solidFill>
                          <a:schemeClr val="dk1"/>
                        </a:solidFill>
                        <a:latin typeface="黑体" pitchFamily="49" charset="-122"/>
                        <a:ea typeface="黑体"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1" algn="l" defTabSz="914400" rtl="0" eaLnBrk="1" latinLnBrk="0" hangingPunct="1"/>
                      <a:r>
                        <a:rPr lang="zh-CN" altLang="en-US" sz="1400" kern="1200" dirty="0" smtClean="0">
                          <a:solidFill>
                            <a:schemeClr val="dk1"/>
                          </a:solidFill>
                          <a:latin typeface="黑体" pitchFamily="49" charset="-122"/>
                          <a:ea typeface="黑体" pitchFamily="49" charset="-122"/>
                          <a:cs typeface="Times New Roman" panose="02020603050405020304" pitchFamily="18" charset="0"/>
                        </a:rPr>
                        <a:t>系统简洁</a:t>
                      </a:r>
                      <a:endParaRPr lang="en-US" altLang="zh-CN" sz="1400" kern="1200" dirty="0" smtClean="0">
                        <a:solidFill>
                          <a:schemeClr val="dk1"/>
                        </a:solidFill>
                        <a:latin typeface="黑体" pitchFamily="49" charset="-122"/>
                        <a:ea typeface="黑体" pitchFamily="49" charset="-122"/>
                        <a:cs typeface="Times New Roman" panose="02020603050405020304" pitchFamily="18" charset="0"/>
                      </a:endParaRPr>
                    </a:p>
                    <a:p>
                      <a:pPr marL="0" lvl="1" algn="l" defTabSz="914400" rtl="0" eaLnBrk="1" latinLnBrk="0" hangingPunct="1"/>
                      <a:r>
                        <a:rPr lang="zh-CN" altLang="en-US" sz="1400" kern="1200" dirty="0" smtClean="0">
                          <a:solidFill>
                            <a:schemeClr val="dk1"/>
                          </a:solidFill>
                          <a:latin typeface="黑体" pitchFamily="49" charset="-122"/>
                          <a:ea typeface="黑体" pitchFamily="49" charset="-122"/>
                          <a:cs typeface="Times New Roman" panose="02020603050405020304" pitchFamily="18" charset="0"/>
                        </a:rPr>
                        <a:t>保留全部物理信息</a:t>
                      </a:r>
                      <a:endParaRPr lang="en-US" altLang="zh-CN" sz="1400" kern="1200" dirty="0" smtClean="0">
                        <a:solidFill>
                          <a:schemeClr val="dk1"/>
                        </a:solidFill>
                        <a:latin typeface="黑体" pitchFamily="49" charset="-122"/>
                        <a:ea typeface="黑体" pitchFamily="49" charset="-122"/>
                        <a:cs typeface="Times New Roman" panose="02020603050405020304" pitchFamily="18" charset="0"/>
                      </a:endParaRPr>
                    </a:p>
                    <a:p>
                      <a:pPr marL="0" lvl="1" algn="l" defTabSz="914400" rtl="0" eaLnBrk="1" latinLnBrk="0" hangingPunct="1"/>
                      <a:r>
                        <a:rPr lang="zh-CN" altLang="en-US" sz="1400" kern="1200" dirty="0" smtClean="0">
                          <a:solidFill>
                            <a:schemeClr val="dk1"/>
                          </a:solidFill>
                          <a:latin typeface="黑体" pitchFamily="49" charset="-122"/>
                          <a:ea typeface="黑体" pitchFamily="49" charset="-122"/>
                          <a:cs typeface="Times New Roman" panose="02020603050405020304" pitchFamily="18" charset="0"/>
                        </a:rPr>
                        <a:t>死时间小</a:t>
                      </a:r>
                      <a:endParaRPr lang="en-US" altLang="zh-CN" sz="1400" kern="1200" dirty="0">
                        <a:solidFill>
                          <a:schemeClr val="dk1"/>
                        </a:solidFill>
                        <a:latin typeface="黑体" pitchFamily="49" charset="-122"/>
                        <a:ea typeface="黑体"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1" algn="l" defTabSz="914400" rtl="0" eaLnBrk="1" latinLnBrk="0" hangingPunct="1"/>
                      <a:r>
                        <a:rPr lang="zh-CN" altLang="en-US" sz="1400" kern="1200" dirty="0" smtClean="0">
                          <a:solidFill>
                            <a:schemeClr val="dk1"/>
                          </a:solidFill>
                          <a:latin typeface="黑体" pitchFamily="49" charset="-122"/>
                          <a:ea typeface="黑体" pitchFamily="49" charset="-122"/>
                          <a:cs typeface="Times New Roman" panose="02020603050405020304" pitchFamily="18" charset="0"/>
                        </a:rPr>
                        <a:t>数据量大，数据获取和分析难度大</a:t>
                      </a:r>
                      <a:endParaRPr lang="en-US" altLang="zh-CN" sz="1400" kern="1200" dirty="0">
                        <a:solidFill>
                          <a:schemeClr val="dk1"/>
                        </a:solidFill>
                        <a:latin typeface="黑体" pitchFamily="49" charset="-122"/>
                        <a:ea typeface="黑体"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9208">
                <a:tc>
                  <a:txBody>
                    <a:bodyPr/>
                    <a:lstStyle/>
                    <a:p>
                      <a:pPr algn="ctr"/>
                      <a:r>
                        <a:rPr lang="en-US" altLang="zh-CN" sz="1600" dirty="0" smtClean="0">
                          <a:latin typeface="黑体" pitchFamily="49" charset="-122"/>
                          <a:ea typeface="黑体" pitchFamily="49" charset="-122"/>
                          <a:cs typeface="Times New Roman" panose="02020603050405020304" pitchFamily="18" charset="0"/>
                        </a:rPr>
                        <a:t>n-</a:t>
                      </a:r>
                      <a:r>
                        <a:rPr lang="en-US" altLang="zh-CN" sz="1600" dirty="0" err="1" smtClean="0">
                          <a:latin typeface="黑体" pitchFamily="49" charset="-122"/>
                          <a:ea typeface="黑体" pitchFamily="49" charset="-122"/>
                          <a:cs typeface="Times New Roman" panose="02020603050405020304" pitchFamily="18" charset="0"/>
                        </a:rPr>
                        <a:t>TOF</a:t>
                      </a:r>
                      <a:endParaRPr lang="en-US" altLang="zh-CN" sz="1600" dirty="0" smtClean="0">
                        <a:latin typeface="黑体" pitchFamily="49" charset="-122"/>
                        <a:ea typeface="黑体" pitchFamily="49" charset="-122"/>
                        <a:cs typeface="Times New Roman" panose="02020603050405020304" pitchFamily="18" charset="0"/>
                      </a:endParaRPr>
                    </a:p>
                    <a:p>
                      <a:pPr algn="ctr"/>
                      <a:r>
                        <a:rPr lang="en-US" altLang="zh-CN" sz="1600" dirty="0" smtClean="0">
                          <a:latin typeface="黑体" pitchFamily="49" charset="-122"/>
                          <a:ea typeface="黑体" pitchFamily="49" charset="-122"/>
                          <a:cs typeface="Times New Roman" panose="02020603050405020304" pitchFamily="18" charset="0"/>
                        </a:rPr>
                        <a:t>@CERN</a:t>
                      </a:r>
                      <a:endParaRPr lang="zh-CN" altLang="en-US" sz="1600" dirty="0">
                        <a:latin typeface="黑体" pitchFamily="49" charset="-122"/>
                        <a:ea typeface="黑体"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1400" dirty="0" smtClean="0">
                          <a:latin typeface="黑体" pitchFamily="49" charset="-122"/>
                          <a:ea typeface="黑体" pitchFamily="49" charset="-122"/>
                          <a:cs typeface="Times New Roman" panose="02020603050405020304" pitchFamily="18" charset="0"/>
                        </a:rPr>
                        <a:t>42</a:t>
                      </a:r>
                      <a:r>
                        <a:rPr lang="zh-CN" altLang="en-US" sz="1400" dirty="0" smtClean="0">
                          <a:latin typeface="黑体" pitchFamily="49" charset="-122"/>
                          <a:ea typeface="黑体" pitchFamily="49" charset="-122"/>
                          <a:cs typeface="Times New Roman" panose="02020603050405020304" pitchFamily="18" charset="0"/>
                        </a:rPr>
                        <a:t>块</a:t>
                      </a:r>
                      <a:r>
                        <a:rPr lang="en-US" altLang="zh-CN" sz="1400" dirty="0" err="1" smtClean="0">
                          <a:latin typeface="黑体" pitchFamily="49" charset="-122"/>
                          <a:ea typeface="黑体" pitchFamily="49" charset="-122"/>
                          <a:cs typeface="Times New Roman" panose="02020603050405020304" pitchFamily="18" charset="0"/>
                        </a:rPr>
                        <a:t>BaF2</a:t>
                      </a:r>
                      <a:r>
                        <a:rPr lang="zh-CN" altLang="en-US" sz="1400" dirty="0" smtClean="0">
                          <a:latin typeface="黑体" pitchFamily="49" charset="-122"/>
                          <a:ea typeface="黑体" pitchFamily="49" charset="-122"/>
                          <a:cs typeface="Times New Roman" panose="02020603050405020304" pitchFamily="18" charset="0"/>
                        </a:rPr>
                        <a:t>晶体，</a:t>
                      </a:r>
                      <a:endParaRPr lang="en-US" altLang="zh-CN" sz="1400" dirty="0" smtClean="0">
                        <a:latin typeface="黑体" pitchFamily="49" charset="-122"/>
                        <a:ea typeface="黑体" pitchFamily="49" charset="-122"/>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latin typeface="黑体" pitchFamily="49" charset="-122"/>
                          <a:ea typeface="黑体" pitchFamily="49" charset="-122"/>
                          <a:cs typeface="Times New Roman" panose="02020603050405020304" pitchFamily="18" charset="0"/>
                        </a:rPr>
                        <a:t>厚度</a:t>
                      </a:r>
                      <a:r>
                        <a:rPr lang="en-US" altLang="zh-CN" sz="1400" dirty="0" err="1" smtClean="0">
                          <a:latin typeface="黑体" pitchFamily="49" charset="-122"/>
                          <a:ea typeface="黑体" pitchFamily="49" charset="-122"/>
                          <a:cs typeface="Times New Roman" panose="02020603050405020304" pitchFamily="18" charset="0"/>
                        </a:rPr>
                        <a:t>15cm</a:t>
                      </a:r>
                      <a:r>
                        <a:rPr lang="zh-CN" altLang="en-US" sz="1400" dirty="0" smtClean="0">
                          <a:latin typeface="黑体" pitchFamily="49" charset="-122"/>
                          <a:ea typeface="黑体" pitchFamily="49" charset="-122"/>
                          <a:cs typeface="Times New Roman" panose="02020603050405020304" pitchFamily="18" charset="0"/>
                        </a:rPr>
                        <a:t>，</a:t>
                      </a:r>
                      <a:endParaRPr lang="en-US" altLang="zh-CN" sz="1400" dirty="0" smtClean="0">
                        <a:latin typeface="黑体" pitchFamily="49" charset="-122"/>
                        <a:ea typeface="黑体" pitchFamily="49" charset="-122"/>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latin typeface="黑体" pitchFamily="49" charset="-122"/>
                          <a:ea typeface="黑体" pitchFamily="49" charset="-122"/>
                          <a:cs typeface="Times New Roman" panose="02020603050405020304" pitchFamily="18" charset="0"/>
                        </a:rPr>
                        <a:t>内径</a:t>
                      </a:r>
                      <a:r>
                        <a:rPr lang="en-US" altLang="zh-CN" sz="1400" kern="1200" dirty="0" err="1" smtClean="0">
                          <a:solidFill>
                            <a:schemeClr val="dk1"/>
                          </a:solidFill>
                          <a:latin typeface="黑体" pitchFamily="49" charset="-122"/>
                          <a:ea typeface="黑体" pitchFamily="49" charset="-122"/>
                          <a:cs typeface="Times New Roman" panose="02020603050405020304" pitchFamily="18" charset="0"/>
                        </a:rPr>
                        <a:t>10cm</a:t>
                      </a:r>
                      <a:r>
                        <a:rPr lang="zh-CN" altLang="en-US" sz="1400" kern="1200" dirty="0" smtClean="0">
                          <a:solidFill>
                            <a:schemeClr val="dk1"/>
                          </a:solidFill>
                          <a:latin typeface="黑体" pitchFamily="49" charset="-122"/>
                          <a:ea typeface="黑体" pitchFamily="49" charset="-122"/>
                          <a:cs typeface="Times New Roman" panose="02020603050405020304" pitchFamily="18" charset="0"/>
                        </a:rPr>
                        <a:t>，</a:t>
                      </a:r>
                      <a:endParaRPr lang="en-US" altLang="zh-CN" sz="1400" kern="1200" dirty="0" smtClean="0">
                        <a:solidFill>
                          <a:schemeClr val="dk1"/>
                        </a:solidFill>
                        <a:latin typeface="黑体" pitchFamily="49" charset="-122"/>
                        <a:ea typeface="黑体" pitchFamily="49" charset="-122"/>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solidFill>
                            <a:schemeClr val="dk1"/>
                          </a:solidFill>
                          <a:latin typeface="黑体" pitchFamily="49" charset="-122"/>
                          <a:ea typeface="黑体" pitchFamily="49" charset="-122"/>
                          <a:cs typeface="Times New Roman" panose="02020603050405020304" pitchFamily="18" charset="0"/>
                        </a:rPr>
                        <a:t>4</a:t>
                      </a:r>
                      <a:r>
                        <a:rPr lang="el-GR" altLang="zh-CN" sz="1400" kern="1200" dirty="0" smtClean="0">
                          <a:solidFill>
                            <a:schemeClr val="dk1"/>
                          </a:solidFill>
                          <a:latin typeface="黑体" pitchFamily="49" charset="-122"/>
                          <a:ea typeface="黑体" pitchFamily="49" charset="-122"/>
                          <a:cs typeface="Times New Roman" panose="02020603050405020304" pitchFamily="18" charset="0"/>
                        </a:rPr>
                        <a:t>π</a:t>
                      </a:r>
                      <a:r>
                        <a:rPr lang="zh-CN" altLang="en-US" sz="1400" kern="1200" dirty="0" smtClean="0">
                          <a:solidFill>
                            <a:schemeClr val="dk1"/>
                          </a:solidFill>
                          <a:latin typeface="黑体" pitchFamily="49" charset="-122"/>
                          <a:ea typeface="黑体" pitchFamily="49" charset="-122"/>
                          <a:cs typeface="Times New Roman" panose="02020603050405020304" pitchFamily="18" charset="0"/>
                        </a:rPr>
                        <a:t>立体角</a:t>
                      </a:r>
                      <a:endParaRPr lang="en-US" altLang="zh-CN" sz="1400" kern="1200" dirty="0" smtClean="0">
                        <a:solidFill>
                          <a:schemeClr val="dk1"/>
                        </a:solidFill>
                        <a:latin typeface="黑体" pitchFamily="49" charset="-122"/>
                        <a:ea typeface="黑体"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1" algn="l" defTabSz="914400" rtl="0" eaLnBrk="1" latinLnBrk="0" hangingPunct="1"/>
                      <a:r>
                        <a:rPr lang="zh-CN" altLang="en-US" sz="1400" kern="1200" dirty="0" smtClean="0">
                          <a:solidFill>
                            <a:schemeClr val="dk1"/>
                          </a:solidFill>
                          <a:latin typeface="黑体" pitchFamily="49" charset="-122"/>
                          <a:ea typeface="黑体" pitchFamily="49" charset="-122"/>
                          <a:cs typeface="Times New Roman" panose="02020603050405020304" pitchFamily="18" charset="0"/>
                        </a:rPr>
                        <a:t>波形数字化方，商用采集卡，</a:t>
                      </a:r>
                      <a:r>
                        <a:rPr lang="en-US" altLang="zh-CN" sz="1400" kern="1200" dirty="0" err="1" smtClean="0">
                          <a:solidFill>
                            <a:schemeClr val="dk1"/>
                          </a:solidFill>
                          <a:latin typeface="黑体" pitchFamily="49" charset="-122"/>
                          <a:ea typeface="黑体" pitchFamily="49" charset="-122"/>
                          <a:cs typeface="Times New Roman" panose="02020603050405020304" pitchFamily="18" charset="0"/>
                        </a:rPr>
                        <a:t>500MSps×8bit</a:t>
                      </a:r>
                      <a:r>
                        <a:rPr lang="zh-CN" altLang="en-US" sz="1400" kern="1200" dirty="0" smtClean="0">
                          <a:solidFill>
                            <a:schemeClr val="dk1"/>
                          </a:solidFill>
                          <a:latin typeface="黑体" pitchFamily="49" charset="-122"/>
                          <a:ea typeface="黑体" pitchFamily="49" charset="-122"/>
                          <a:cs typeface="Times New Roman" panose="02020603050405020304" pitchFamily="18" charset="0"/>
                        </a:rPr>
                        <a:t>，</a:t>
                      </a:r>
                      <a:r>
                        <a:rPr lang="en-US" altLang="zh-CN" sz="1400" kern="1200" dirty="0" err="1" smtClean="0">
                          <a:solidFill>
                            <a:schemeClr val="dk1"/>
                          </a:solidFill>
                          <a:latin typeface="黑体" pitchFamily="49" charset="-122"/>
                          <a:ea typeface="黑体" pitchFamily="49" charset="-122"/>
                          <a:cs typeface="Times New Roman" panose="02020603050405020304" pitchFamily="18" charset="0"/>
                        </a:rPr>
                        <a:t>CompactPCI</a:t>
                      </a:r>
                      <a:r>
                        <a:rPr lang="zh-CN" altLang="en-US" sz="1400" kern="1200" dirty="0" smtClean="0">
                          <a:solidFill>
                            <a:schemeClr val="dk1"/>
                          </a:solidFill>
                          <a:latin typeface="黑体" pitchFamily="49" charset="-122"/>
                          <a:ea typeface="黑体" pitchFamily="49" charset="-122"/>
                          <a:cs typeface="Times New Roman" panose="02020603050405020304" pitchFamily="18" charset="0"/>
                        </a:rPr>
                        <a:t>机箱，软件数据压缩，</a:t>
                      </a:r>
                      <a:endParaRPr lang="en-US" altLang="zh-CN" sz="1400" kern="1200" dirty="0" smtClean="0">
                        <a:solidFill>
                          <a:schemeClr val="dk1"/>
                        </a:solidFill>
                        <a:latin typeface="黑体" pitchFamily="49" charset="-122"/>
                        <a:ea typeface="黑体" pitchFamily="49" charset="-122"/>
                        <a:cs typeface="Times New Roman" panose="02020603050405020304" pitchFamily="18" charset="0"/>
                      </a:endParaRPr>
                    </a:p>
                    <a:p>
                      <a:pPr marL="0" lvl="1" algn="l" defTabSz="914400" rtl="0" eaLnBrk="1" latinLnBrk="0" hangingPunct="1"/>
                      <a:r>
                        <a:rPr lang="zh-CN" altLang="en-US" sz="1400" kern="1200" dirty="0" smtClean="0">
                          <a:solidFill>
                            <a:schemeClr val="dk1"/>
                          </a:solidFill>
                          <a:latin typeface="黑体" pitchFamily="49" charset="-122"/>
                          <a:ea typeface="黑体" pitchFamily="49" charset="-122"/>
                          <a:cs typeface="Times New Roman" panose="02020603050405020304" pitchFamily="18" charset="0"/>
                        </a:rPr>
                        <a:t>千兆以太网输出，无硬件触发</a:t>
                      </a:r>
                      <a:endParaRPr lang="en-US" altLang="zh-CN" sz="1400" kern="1200" dirty="0">
                        <a:solidFill>
                          <a:schemeClr val="dk1"/>
                        </a:solidFill>
                        <a:latin typeface="黑体" pitchFamily="49" charset="-122"/>
                        <a:ea typeface="黑体"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1" algn="l" defTabSz="914400" rtl="0" eaLnBrk="1" latinLnBrk="0" hangingPunct="1"/>
                      <a:r>
                        <a:rPr lang="zh-CN" altLang="en-US" sz="1400" kern="1200" dirty="0" smtClean="0">
                          <a:solidFill>
                            <a:schemeClr val="dk1"/>
                          </a:solidFill>
                          <a:latin typeface="黑体" pitchFamily="49" charset="-122"/>
                          <a:ea typeface="黑体" pitchFamily="49" charset="-122"/>
                          <a:cs typeface="Times New Roman" panose="02020603050405020304" pitchFamily="18" charset="0"/>
                        </a:rPr>
                        <a:t>系统简洁</a:t>
                      </a:r>
                      <a:endParaRPr lang="en-US" altLang="zh-CN" sz="1400" kern="1200" dirty="0" smtClean="0">
                        <a:solidFill>
                          <a:schemeClr val="dk1"/>
                        </a:solidFill>
                        <a:latin typeface="黑体" pitchFamily="49" charset="-122"/>
                        <a:ea typeface="黑体" pitchFamily="49" charset="-122"/>
                        <a:cs typeface="Times New Roman" panose="02020603050405020304" pitchFamily="18" charset="0"/>
                      </a:endParaRPr>
                    </a:p>
                    <a:p>
                      <a:pPr marL="0" lvl="1" algn="l" defTabSz="914400" rtl="0" eaLnBrk="1" latinLnBrk="0" hangingPunct="1"/>
                      <a:r>
                        <a:rPr lang="zh-CN" altLang="en-US" sz="1400" kern="1200" dirty="0" smtClean="0">
                          <a:solidFill>
                            <a:schemeClr val="dk1"/>
                          </a:solidFill>
                          <a:latin typeface="黑体" pitchFamily="49" charset="-122"/>
                          <a:ea typeface="黑体" pitchFamily="49" charset="-122"/>
                          <a:cs typeface="Times New Roman" panose="02020603050405020304" pitchFamily="18" charset="0"/>
                        </a:rPr>
                        <a:t>保留全部物理信息</a:t>
                      </a:r>
                      <a:endParaRPr lang="en-US" altLang="zh-CN" sz="1400" kern="1200" dirty="0" smtClean="0">
                        <a:solidFill>
                          <a:schemeClr val="dk1"/>
                        </a:solidFill>
                        <a:latin typeface="黑体" pitchFamily="49" charset="-122"/>
                        <a:ea typeface="黑体"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latin typeface="黑体" pitchFamily="49" charset="-122"/>
                          <a:ea typeface="黑体" pitchFamily="49" charset="-122"/>
                          <a:cs typeface="Times New Roman" panose="02020603050405020304" pitchFamily="18" charset="0"/>
                        </a:rPr>
                        <a:t>数据量大，数据获取和分析难度大</a:t>
                      </a:r>
                      <a:endParaRPr lang="en-US" altLang="zh-CN" sz="1400" kern="1200" dirty="0" smtClean="0">
                        <a:solidFill>
                          <a:schemeClr val="dk1"/>
                        </a:solidFill>
                        <a:latin typeface="黑体" pitchFamily="49" charset="-122"/>
                        <a:ea typeface="黑体"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120">
                <a:tc>
                  <a:txBody>
                    <a:bodyPr/>
                    <a:lstStyle/>
                    <a:p>
                      <a:pPr algn="ctr"/>
                      <a:r>
                        <a:rPr lang="en-US" altLang="zh-CN" sz="1600" dirty="0" err="1" smtClean="0">
                          <a:latin typeface="黑体" pitchFamily="49" charset="-122"/>
                          <a:ea typeface="黑体" pitchFamily="49" charset="-122"/>
                          <a:cs typeface="Times New Roman" panose="02020603050405020304" pitchFamily="18" charset="0"/>
                        </a:rPr>
                        <a:t>GTAF</a:t>
                      </a:r>
                      <a:endParaRPr lang="zh-CN" altLang="en-US" sz="1600" dirty="0">
                        <a:latin typeface="黑体" pitchFamily="49" charset="-122"/>
                        <a:ea typeface="黑体"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1400" dirty="0" smtClean="0">
                          <a:latin typeface="黑体" pitchFamily="49" charset="-122"/>
                          <a:ea typeface="黑体" pitchFamily="49" charset="-122"/>
                          <a:cs typeface="Times New Roman" panose="02020603050405020304" pitchFamily="18" charset="0"/>
                        </a:rPr>
                        <a:t>42</a:t>
                      </a:r>
                      <a:r>
                        <a:rPr lang="zh-CN" altLang="en-US" sz="1400" dirty="0" smtClean="0">
                          <a:latin typeface="黑体" pitchFamily="49" charset="-122"/>
                          <a:ea typeface="黑体" pitchFamily="49" charset="-122"/>
                          <a:cs typeface="Times New Roman" panose="02020603050405020304" pitchFamily="18" charset="0"/>
                        </a:rPr>
                        <a:t>块</a:t>
                      </a:r>
                      <a:r>
                        <a:rPr lang="en-US" altLang="zh-CN" sz="1400" dirty="0" err="1" smtClean="0">
                          <a:latin typeface="黑体" pitchFamily="49" charset="-122"/>
                          <a:ea typeface="黑体" pitchFamily="49" charset="-122"/>
                          <a:cs typeface="Times New Roman" panose="02020603050405020304" pitchFamily="18" charset="0"/>
                        </a:rPr>
                        <a:t>BaF2</a:t>
                      </a:r>
                      <a:r>
                        <a:rPr lang="zh-CN" altLang="en-US" sz="1400" dirty="0" smtClean="0">
                          <a:latin typeface="黑体" pitchFamily="49" charset="-122"/>
                          <a:ea typeface="黑体" pitchFamily="49" charset="-122"/>
                          <a:cs typeface="Times New Roman" panose="02020603050405020304" pitchFamily="18" charset="0"/>
                        </a:rPr>
                        <a:t>晶体，</a:t>
                      </a:r>
                      <a:endParaRPr lang="en-US" altLang="zh-CN" sz="1400" dirty="0" smtClean="0">
                        <a:latin typeface="黑体" pitchFamily="49" charset="-122"/>
                        <a:ea typeface="黑体" pitchFamily="49" charset="-122"/>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latin typeface="黑体" pitchFamily="49" charset="-122"/>
                          <a:ea typeface="黑体" pitchFamily="49" charset="-122"/>
                          <a:cs typeface="Times New Roman" panose="02020603050405020304" pitchFamily="18" charset="0"/>
                        </a:rPr>
                        <a:t>厚度</a:t>
                      </a:r>
                      <a:r>
                        <a:rPr lang="en-US" altLang="zh-CN" sz="1400" dirty="0" err="1" smtClean="0">
                          <a:latin typeface="黑体" pitchFamily="49" charset="-122"/>
                          <a:ea typeface="黑体" pitchFamily="49" charset="-122"/>
                          <a:cs typeface="Times New Roman" panose="02020603050405020304" pitchFamily="18" charset="0"/>
                        </a:rPr>
                        <a:t>15cm</a:t>
                      </a:r>
                      <a:r>
                        <a:rPr lang="zh-CN" altLang="en-US" sz="1400" dirty="0" smtClean="0">
                          <a:latin typeface="黑体" pitchFamily="49" charset="-122"/>
                          <a:ea typeface="黑体" pitchFamily="49" charset="-122"/>
                          <a:cs typeface="Times New Roman" panose="02020603050405020304" pitchFamily="18" charset="0"/>
                        </a:rPr>
                        <a:t>，</a:t>
                      </a:r>
                      <a:endParaRPr lang="en-US" altLang="zh-CN" sz="1400" dirty="0" smtClean="0">
                        <a:latin typeface="黑体" pitchFamily="49" charset="-122"/>
                        <a:ea typeface="黑体" pitchFamily="49" charset="-122"/>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latin typeface="黑体" pitchFamily="49" charset="-122"/>
                          <a:ea typeface="黑体" pitchFamily="49" charset="-122"/>
                          <a:cs typeface="Times New Roman" panose="02020603050405020304" pitchFamily="18" charset="0"/>
                        </a:rPr>
                        <a:t>内径</a:t>
                      </a:r>
                      <a:r>
                        <a:rPr lang="en-US" altLang="zh-CN" sz="1400" kern="1200" dirty="0" err="1" smtClean="0">
                          <a:solidFill>
                            <a:schemeClr val="dk1"/>
                          </a:solidFill>
                          <a:latin typeface="黑体" pitchFamily="49" charset="-122"/>
                          <a:ea typeface="黑体" pitchFamily="49" charset="-122"/>
                          <a:cs typeface="Times New Roman" panose="02020603050405020304" pitchFamily="18" charset="0"/>
                        </a:rPr>
                        <a:t>10cm</a:t>
                      </a:r>
                      <a:r>
                        <a:rPr lang="zh-CN" altLang="en-US" sz="1400" kern="1200" dirty="0" smtClean="0">
                          <a:solidFill>
                            <a:schemeClr val="dk1"/>
                          </a:solidFill>
                          <a:latin typeface="黑体" pitchFamily="49" charset="-122"/>
                          <a:ea typeface="黑体" pitchFamily="49" charset="-122"/>
                          <a:cs typeface="Times New Roman" panose="02020603050405020304" pitchFamily="18" charset="0"/>
                        </a:rPr>
                        <a:t>，</a:t>
                      </a:r>
                      <a:endParaRPr lang="en-US" altLang="zh-CN" sz="1400" kern="1200" dirty="0" smtClean="0">
                        <a:solidFill>
                          <a:schemeClr val="dk1"/>
                        </a:solidFill>
                        <a:latin typeface="黑体" pitchFamily="49" charset="-122"/>
                        <a:ea typeface="黑体" pitchFamily="49" charset="-122"/>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solidFill>
                            <a:schemeClr val="dk1"/>
                          </a:solidFill>
                          <a:latin typeface="黑体" pitchFamily="49" charset="-122"/>
                          <a:ea typeface="黑体" pitchFamily="49" charset="-122"/>
                          <a:cs typeface="Times New Roman" panose="02020603050405020304" pitchFamily="18" charset="0"/>
                        </a:rPr>
                        <a:t>4</a:t>
                      </a:r>
                      <a:r>
                        <a:rPr lang="el-GR" altLang="zh-CN" sz="1400" kern="1200" dirty="0" smtClean="0">
                          <a:solidFill>
                            <a:schemeClr val="dk1"/>
                          </a:solidFill>
                          <a:latin typeface="黑体" pitchFamily="49" charset="-122"/>
                          <a:ea typeface="黑体" pitchFamily="49" charset="-122"/>
                          <a:cs typeface="Times New Roman" panose="02020603050405020304" pitchFamily="18" charset="0"/>
                        </a:rPr>
                        <a:t>π</a:t>
                      </a:r>
                      <a:r>
                        <a:rPr lang="zh-CN" altLang="en-US" sz="1400" kern="1200" dirty="0" smtClean="0">
                          <a:solidFill>
                            <a:schemeClr val="dk1"/>
                          </a:solidFill>
                          <a:latin typeface="黑体" pitchFamily="49" charset="-122"/>
                          <a:ea typeface="黑体" pitchFamily="49" charset="-122"/>
                          <a:cs typeface="Times New Roman" panose="02020603050405020304" pitchFamily="18" charset="0"/>
                        </a:rPr>
                        <a:t>立体角</a:t>
                      </a:r>
                      <a:endParaRPr lang="en-US" altLang="zh-CN" sz="1400" kern="1200" dirty="0" smtClean="0">
                        <a:solidFill>
                          <a:schemeClr val="dk1"/>
                        </a:solidFill>
                        <a:latin typeface="黑体" pitchFamily="49" charset="-122"/>
                        <a:ea typeface="黑体"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1" algn="l" defTabSz="914400" rtl="0" eaLnBrk="1" latinLnBrk="0" hangingPunct="1"/>
                      <a:r>
                        <a:rPr lang="zh-CN" altLang="en-US" sz="1400" kern="1200" dirty="0" smtClean="0">
                          <a:solidFill>
                            <a:schemeClr val="dk1"/>
                          </a:solidFill>
                          <a:latin typeface="黑体" pitchFamily="49" charset="-122"/>
                          <a:ea typeface="黑体" pitchFamily="49" charset="-122"/>
                          <a:cs typeface="Times New Roman" panose="02020603050405020304" pitchFamily="18" charset="0"/>
                        </a:rPr>
                        <a:t>波形数字化方，商用采集卡，</a:t>
                      </a:r>
                      <a:r>
                        <a:rPr lang="en-US" altLang="zh-CN" sz="1400" kern="1200" dirty="0" err="1" smtClean="0">
                          <a:solidFill>
                            <a:schemeClr val="dk1"/>
                          </a:solidFill>
                          <a:latin typeface="黑体" pitchFamily="49" charset="-122"/>
                          <a:ea typeface="黑体" pitchFamily="49" charset="-122"/>
                          <a:cs typeface="Times New Roman" panose="02020603050405020304" pitchFamily="18" charset="0"/>
                        </a:rPr>
                        <a:t>1GSps×8bit</a:t>
                      </a:r>
                      <a:r>
                        <a:rPr lang="zh-CN" altLang="en-US" sz="1400" kern="1200" dirty="0" smtClean="0">
                          <a:solidFill>
                            <a:schemeClr val="dk1"/>
                          </a:solidFill>
                          <a:latin typeface="黑体" pitchFamily="49" charset="-122"/>
                          <a:ea typeface="黑体" pitchFamily="49" charset="-122"/>
                          <a:cs typeface="Times New Roman" panose="02020603050405020304" pitchFamily="18" charset="0"/>
                        </a:rPr>
                        <a:t>，</a:t>
                      </a:r>
                      <a:r>
                        <a:rPr lang="en-US" altLang="zh-CN" sz="1400" kern="1200" dirty="0" err="1" smtClean="0">
                          <a:solidFill>
                            <a:schemeClr val="dk1"/>
                          </a:solidFill>
                          <a:latin typeface="黑体" pitchFamily="49" charset="-122"/>
                          <a:ea typeface="黑体" pitchFamily="49" charset="-122"/>
                          <a:cs typeface="Times New Roman" panose="02020603050405020304" pitchFamily="18" charset="0"/>
                        </a:rPr>
                        <a:t>PXI</a:t>
                      </a:r>
                      <a:r>
                        <a:rPr lang="zh-CN" altLang="en-US" sz="1400" kern="1200" dirty="0" smtClean="0">
                          <a:solidFill>
                            <a:schemeClr val="dk1"/>
                          </a:solidFill>
                          <a:latin typeface="黑体" pitchFamily="49" charset="-122"/>
                          <a:ea typeface="黑体" pitchFamily="49" charset="-122"/>
                          <a:cs typeface="Times New Roman" panose="02020603050405020304" pitchFamily="18" charset="0"/>
                        </a:rPr>
                        <a:t>机箱，软件数据压缩，千兆以太网输出</a:t>
                      </a:r>
                      <a:endParaRPr lang="en-US" altLang="zh-CN" sz="1400" kern="1200" dirty="0" smtClean="0">
                        <a:solidFill>
                          <a:schemeClr val="dk1"/>
                        </a:solidFill>
                        <a:latin typeface="黑体" pitchFamily="49" charset="-122"/>
                        <a:ea typeface="黑体" pitchFamily="49" charset="-122"/>
                        <a:cs typeface="Times New Roman" panose="02020603050405020304" pitchFamily="18" charset="0"/>
                      </a:endParaRPr>
                    </a:p>
                    <a:p>
                      <a:pPr marL="0" lvl="1" algn="l" defTabSz="914400" rtl="0" eaLnBrk="1" latinLnBrk="0" hangingPunct="1"/>
                      <a:r>
                        <a:rPr lang="zh-CN" altLang="en-US" sz="1400" kern="1200" dirty="0" smtClean="0">
                          <a:solidFill>
                            <a:schemeClr val="dk1"/>
                          </a:solidFill>
                          <a:latin typeface="黑体" pitchFamily="49" charset="-122"/>
                          <a:ea typeface="黑体" pitchFamily="49" charset="-122"/>
                          <a:cs typeface="Times New Roman" panose="02020603050405020304" pitchFamily="18" charset="0"/>
                        </a:rPr>
                        <a:t>前端硬件触发</a:t>
                      </a:r>
                      <a:endParaRPr lang="en-US" altLang="zh-CN" sz="1400" kern="1200" dirty="0">
                        <a:solidFill>
                          <a:schemeClr val="dk1"/>
                        </a:solidFill>
                        <a:latin typeface="黑体" pitchFamily="49" charset="-122"/>
                        <a:ea typeface="黑体"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1" algn="l" defTabSz="914400" rtl="0" eaLnBrk="1" latinLnBrk="0" hangingPunct="1"/>
                      <a:r>
                        <a:rPr lang="zh-CN" altLang="en-US" sz="1400" kern="1200" dirty="0" smtClean="0">
                          <a:solidFill>
                            <a:schemeClr val="dk1"/>
                          </a:solidFill>
                          <a:latin typeface="黑体" pitchFamily="49" charset="-122"/>
                          <a:ea typeface="黑体" pitchFamily="49" charset="-122"/>
                          <a:cs typeface="Times New Roman" panose="02020603050405020304" pitchFamily="18" charset="0"/>
                        </a:rPr>
                        <a:t>系统简洁</a:t>
                      </a:r>
                      <a:endParaRPr lang="en-US" altLang="zh-CN" sz="1400" kern="1200" dirty="0" smtClean="0">
                        <a:solidFill>
                          <a:schemeClr val="dk1"/>
                        </a:solidFill>
                        <a:latin typeface="黑体" pitchFamily="49" charset="-122"/>
                        <a:ea typeface="黑体" pitchFamily="49" charset="-122"/>
                        <a:cs typeface="Times New Roman" panose="02020603050405020304" pitchFamily="18" charset="0"/>
                      </a:endParaRPr>
                    </a:p>
                    <a:p>
                      <a:pPr marL="0" lvl="1" algn="l" defTabSz="914400" rtl="0" eaLnBrk="1" latinLnBrk="0" hangingPunct="1"/>
                      <a:r>
                        <a:rPr lang="zh-CN" altLang="en-US" sz="1400" kern="1200" dirty="0" smtClean="0">
                          <a:solidFill>
                            <a:schemeClr val="dk1"/>
                          </a:solidFill>
                          <a:latin typeface="黑体" pitchFamily="49" charset="-122"/>
                          <a:ea typeface="黑体" pitchFamily="49" charset="-122"/>
                          <a:cs typeface="Times New Roman" panose="02020603050405020304" pitchFamily="18" charset="0"/>
                        </a:rPr>
                        <a:t>保留全部物理信息</a:t>
                      </a:r>
                      <a:endParaRPr lang="en-US" altLang="zh-CN" sz="1400" kern="1200" dirty="0" smtClean="0">
                        <a:solidFill>
                          <a:schemeClr val="dk1"/>
                        </a:solidFill>
                        <a:latin typeface="黑体" pitchFamily="49" charset="-122"/>
                        <a:ea typeface="黑体"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latin typeface="黑体" pitchFamily="49" charset="-122"/>
                          <a:ea typeface="黑体" pitchFamily="49" charset="-122"/>
                          <a:cs typeface="Times New Roman" panose="02020603050405020304" pitchFamily="18" charset="0"/>
                        </a:rPr>
                        <a:t>数据量大，数据获取和分析难度大</a:t>
                      </a:r>
                      <a:endParaRPr lang="en-US" altLang="zh-CN" sz="1400" kern="1200" dirty="0" smtClean="0">
                        <a:solidFill>
                          <a:schemeClr val="dk1"/>
                        </a:solidFill>
                        <a:latin typeface="黑体" pitchFamily="49" charset="-122"/>
                        <a:ea typeface="黑体"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内容占位符 2"/>
          <p:cNvSpPr txBox="1">
            <a:spLocks/>
          </p:cNvSpPr>
          <p:nvPr/>
        </p:nvSpPr>
        <p:spPr bwMode="auto">
          <a:xfrm>
            <a:off x="539552" y="1196752"/>
            <a:ext cx="3096344" cy="50405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黑体" pitchFamily="49" charset="-122"/>
                <a:ea typeface="黑体" pitchFamily="49" charset="-122"/>
                <a:cs typeface="宋体" charset="0"/>
              </a:defRPr>
            </a:lvl1pPr>
            <a:lvl2pPr marL="742950" indent="-285750" algn="l" rtl="0" eaLnBrk="0" fontAlgn="base" hangingPunct="0">
              <a:spcBef>
                <a:spcPct val="20000"/>
              </a:spcBef>
              <a:spcAft>
                <a:spcPct val="0"/>
              </a:spcAft>
              <a:buChar char="–"/>
              <a:defRPr kumimoji="1" sz="2800">
                <a:solidFill>
                  <a:schemeClr val="tx1"/>
                </a:solidFill>
                <a:latin typeface="黑体" pitchFamily="49" charset="-122"/>
                <a:ea typeface="黑体" pitchFamily="49" charset="-122"/>
              </a:defRPr>
            </a:lvl2pPr>
            <a:lvl3pPr marL="1143000" indent="-228600" algn="l" rtl="0" eaLnBrk="0" fontAlgn="base" hangingPunct="0">
              <a:spcBef>
                <a:spcPct val="20000"/>
              </a:spcBef>
              <a:spcAft>
                <a:spcPct val="0"/>
              </a:spcAft>
              <a:buChar char="•"/>
              <a:defRPr kumimoji="1" sz="2400">
                <a:solidFill>
                  <a:schemeClr val="tx1"/>
                </a:solidFill>
                <a:latin typeface="黑体" pitchFamily="49" charset="-122"/>
                <a:ea typeface="黑体" pitchFamily="49" charset="-122"/>
              </a:defRPr>
            </a:lvl3pPr>
            <a:lvl4pPr marL="1600200" indent="-228600" algn="l" rtl="0" eaLnBrk="0" fontAlgn="base" hangingPunct="0">
              <a:spcBef>
                <a:spcPct val="20000"/>
              </a:spcBef>
              <a:spcAft>
                <a:spcPct val="0"/>
              </a:spcAft>
              <a:buChar char="–"/>
              <a:defRPr kumimoji="1" sz="2000">
                <a:solidFill>
                  <a:schemeClr val="tx1"/>
                </a:solidFill>
                <a:latin typeface="黑体" pitchFamily="49" charset="-122"/>
                <a:ea typeface="黑体" pitchFamily="49" charset="-122"/>
              </a:defRPr>
            </a:lvl4pPr>
            <a:lvl5pPr marL="2057400" indent="-228600" algn="l" rtl="0" eaLnBrk="0" fontAlgn="base" hangingPunct="0">
              <a:spcBef>
                <a:spcPct val="20000"/>
              </a:spcBef>
              <a:spcAft>
                <a:spcPct val="0"/>
              </a:spcAft>
              <a:buChar char="»"/>
              <a:defRPr kumimoji="1" sz="2000">
                <a:solidFill>
                  <a:schemeClr val="tx1"/>
                </a:solidFill>
                <a:latin typeface="黑体" pitchFamily="49" charset="-122"/>
                <a:ea typeface="黑体" pitchFamily="49"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457200" lvl="1" indent="0">
              <a:buFontTx/>
              <a:buNone/>
            </a:pPr>
            <a:r>
              <a:rPr lang="zh-CN" altLang="en-US" sz="2400" b="0" kern="0" dirty="0" smtClean="0"/>
              <a:t>关键性能比较</a:t>
            </a:r>
            <a:endParaRPr lang="en-US" altLang="zh-CN" sz="2400" b="0" kern="0" dirty="0" smtClean="0"/>
          </a:p>
        </p:txBody>
      </p:sp>
    </p:spTree>
    <p:extLst>
      <p:ext uri="{BB962C8B-B14F-4D97-AF65-F5344CB8AC3E}">
        <p14:creationId xmlns:p14="http://schemas.microsoft.com/office/powerpoint/2010/main" val="4159826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a:t>
            </a:r>
            <a:r>
              <a:rPr lang="zh-CN" altLang="en-US" dirty="0" smtClean="0"/>
              <a:t>、</a:t>
            </a:r>
            <a:r>
              <a:rPr lang="en-US" altLang="zh-CN" dirty="0" err="1" smtClean="0"/>
              <a:t>BaF</a:t>
            </a:r>
            <a:r>
              <a:rPr lang="en-US" altLang="zh-CN" baseline="-25000" dirty="0" err="1" smtClean="0"/>
              <a:t>2</a:t>
            </a:r>
            <a:r>
              <a:rPr lang="zh-CN" altLang="en-US" dirty="0" smtClean="0"/>
              <a:t>探测器读出电子学方案</a:t>
            </a:r>
            <a:endParaRPr lang="zh-CN" altLang="en-US" dirty="0"/>
          </a:p>
        </p:txBody>
      </p:sp>
      <p:sp>
        <p:nvSpPr>
          <p:cNvPr id="3" name="内容占位符 2"/>
          <p:cNvSpPr>
            <a:spLocks noGrp="1"/>
          </p:cNvSpPr>
          <p:nvPr>
            <p:ph idx="1"/>
          </p:nvPr>
        </p:nvSpPr>
        <p:spPr>
          <a:xfrm>
            <a:off x="2555776" y="1772816"/>
            <a:ext cx="4968552" cy="2664296"/>
          </a:xfrm>
        </p:spPr>
        <p:txBody>
          <a:bodyPr/>
          <a:lstStyle/>
          <a:p>
            <a:r>
              <a:rPr lang="zh-CN" altLang="en-US" sz="2800" dirty="0" smtClean="0"/>
              <a:t>读出电子学设计需求</a:t>
            </a:r>
            <a:endParaRPr lang="en-US" altLang="zh-CN" sz="2800" dirty="0" smtClean="0"/>
          </a:p>
          <a:p>
            <a:r>
              <a:rPr lang="zh-CN" altLang="en-US" sz="2800" dirty="0"/>
              <a:t>技术</a:t>
            </a:r>
            <a:r>
              <a:rPr lang="zh-CN" altLang="en-US" sz="2800" dirty="0" smtClean="0"/>
              <a:t>路线</a:t>
            </a:r>
            <a:endParaRPr lang="en-US" altLang="zh-CN" sz="2800" dirty="0" smtClean="0"/>
          </a:p>
          <a:p>
            <a:r>
              <a:rPr lang="zh-CN" altLang="en-US" sz="2800" dirty="0" smtClean="0"/>
              <a:t>研制任务</a:t>
            </a:r>
            <a:endParaRPr lang="en-US" altLang="zh-CN" sz="2800" dirty="0" smtClean="0"/>
          </a:p>
          <a:p>
            <a:r>
              <a:rPr lang="zh-CN" altLang="en-US" sz="2800" dirty="0" smtClean="0"/>
              <a:t>系统结构</a:t>
            </a:r>
            <a:endParaRPr lang="en-US" altLang="zh-CN" sz="2800" dirty="0" smtClean="0"/>
          </a:p>
          <a:p>
            <a:r>
              <a:rPr lang="zh-CN" altLang="en-US" sz="2800" dirty="0" smtClean="0"/>
              <a:t>各模块设计</a:t>
            </a:r>
            <a:endParaRPr lang="en-US" altLang="zh-CN" sz="2800" dirty="0" smtClean="0"/>
          </a:p>
        </p:txBody>
      </p:sp>
    </p:spTree>
    <p:extLst>
      <p:ext uri="{BB962C8B-B14F-4D97-AF65-F5344CB8AC3E}">
        <p14:creationId xmlns:p14="http://schemas.microsoft.com/office/powerpoint/2010/main" val="32205569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图片 7"/>
          <p:cNvPicPr>
            <a:picLocks noChangeAspect="1" noChangeArrowheads="1"/>
          </p:cNvPicPr>
          <p:nvPr/>
        </p:nvPicPr>
        <p:blipFill>
          <a:blip r:embed="rId2" cstate="print"/>
          <a:srcRect/>
          <a:stretch>
            <a:fillRect/>
          </a:stretch>
        </p:blipFill>
        <p:spPr bwMode="auto">
          <a:xfrm>
            <a:off x="714651" y="1238938"/>
            <a:ext cx="3639729" cy="2736304"/>
          </a:xfrm>
          <a:prstGeom prst="rect">
            <a:avLst/>
          </a:prstGeom>
          <a:noFill/>
          <a:ln w="9525">
            <a:noFill/>
            <a:miter lim="800000"/>
            <a:headEnd/>
            <a:tailEnd/>
          </a:ln>
        </p:spPr>
      </p:pic>
      <p:sp>
        <p:nvSpPr>
          <p:cNvPr id="9" name="文本框 8"/>
          <p:cNvSpPr txBox="1"/>
          <p:nvPr/>
        </p:nvSpPr>
        <p:spPr>
          <a:xfrm>
            <a:off x="4633664" y="3717032"/>
            <a:ext cx="4320480" cy="3080330"/>
          </a:xfrm>
          <a:prstGeom prst="rect">
            <a:avLst/>
          </a:prstGeom>
          <a:solidFill>
            <a:schemeClr val="bg1"/>
          </a:solidFill>
        </p:spPr>
        <p:txBody>
          <a:bodyPr wrap="square">
            <a:spAutoFit/>
          </a:bodyPr>
          <a:lstStyle/>
          <a:p>
            <a:pPr>
              <a:defRPr/>
            </a:pPr>
            <a:r>
              <a:rPr lang="zh-CN" altLang="en-US" sz="2000" dirty="0" smtClean="0">
                <a:latin typeface="黑体" pitchFamily="49" charset="-122"/>
                <a:ea typeface="黑体" pitchFamily="49" charset="-122"/>
              </a:rPr>
              <a:t>系统设计</a:t>
            </a:r>
            <a:r>
              <a:rPr lang="zh-CN" altLang="en-US" sz="2000" dirty="0">
                <a:latin typeface="黑体" pitchFamily="49" charset="-122"/>
                <a:ea typeface="黑体" pitchFamily="49" charset="-122"/>
              </a:rPr>
              <a:t>要求：</a:t>
            </a:r>
            <a:endParaRPr lang="en-US" altLang="zh-CN" sz="2000" dirty="0">
              <a:latin typeface="黑体" pitchFamily="49" charset="-122"/>
              <a:ea typeface="黑体" pitchFamily="49" charset="-122"/>
            </a:endParaRPr>
          </a:p>
          <a:p>
            <a:pPr marL="285750" indent="-285750">
              <a:lnSpc>
                <a:spcPct val="125000"/>
              </a:lnSpc>
              <a:buFont typeface="Wingdings" pitchFamily="2" charset="2"/>
              <a:buChar char="n"/>
              <a:defRPr/>
            </a:pPr>
            <a:r>
              <a:rPr lang="en-US" altLang="zh-CN" sz="2000" b="0" dirty="0">
                <a:latin typeface="Times New Roman" pitchFamily="18" charset="0"/>
                <a:cs typeface="Times New Roman" pitchFamily="18" charset="0"/>
              </a:rPr>
              <a:t>γ</a:t>
            </a:r>
            <a:r>
              <a:rPr lang="zh-CN" altLang="en-US" sz="2000" b="0" dirty="0">
                <a:latin typeface="黑体" pitchFamily="49" charset="-122"/>
                <a:ea typeface="黑体" pitchFamily="49" charset="-122"/>
                <a:cs typeface="Times New Roman" panose="02020603050405020304" pitchFamily="18" charset="0"/>
              </a:rPr>
              <a:t>能量范围：几十</a:t>
            </a:r>
            <a:r>
              <a:rPr lang="en-US" altLang="zh-CN" sz="2000" b="0" dirty="0" err="1">
                <a:latin typeface="黑体" pitchFamily="49" charset="-122"/>
                <a:ea typeface="黑体" pitchFamily="49" charset="-122"/>
                <a:cs typeface="Times New Roman" panose="02020603050405020304" pitchFamily="18" charset="0"/>
              </a:rPr>
              <a:t>keV</a:t>
            </a:r>
            <a:r>
              <a:rPr lang="zh-CN" altLang="en-US" sz="2000" b="0" dirty="0" smtClean="0">
                <a:latin typeface="黑体" pitchFamily="49" charset="-122"/>
                <a:ea typeface="黑体" pitchFamily="49" charset="-122"/>
                <a:cs typeface="Times New Roman" panose="02020603050405020304" pitchFamily="18" charset="0"/>
              </a:rPr>
              <a:t>～</a:t>
            </a:r>
            <a:r>
              <a:rPr lang="en-US" altLang="zh-CN" sz="2000" b="0" dirty="0" err="1" smtClean="0">
                <a:latin typeface="黑体" pitchFamily="49" charset="-122"/>
                <a:ea typeface="黑体" pitchFamily="49" charset="-122"/>
                <a:cs typeface="Times New Roman" panose="02020603050405020304" pitchFamily="18" charset="0"/>
              </a:rPr>
              <a:t>10MeV</a:t>
            </a:r>
            <a:endParaRPr lang="en-US" altLang="zh-CN" sz="2000" b="0" dirty="0">
              <a:latin typeface="黑体" pitchFamily="49" charset="-122"/>
              <a:ea typeface="黑体" pitchFamily="49" charset="-122"/>
              <a:cs typeface="Times New Roman" panose="02020603050405020304" pitchFamily="18" charset="0"/>
            </a:endParaRPr>
          </a:p>
          <a:p>
            <a:pPr marL="285750" indent="-285750">
              <a:lnSpc>
                <a:spcPct val="125000"/>
              </a:lnSpc>
              <a:buFont typeface="Wingdings" pitchFamily="2" charset="2"/>
              <a:buChar char="n"/>
              <a:defRPr/>
            </a:pPr>
            <a:r>
              <a:rPr lang="zh-CN" altLang="en-US" sz="2000" b="0" dirty="0">
                <a:latin typeface="黑体" pitchFamily="49" charset="-122"/>
                <a:ea typeface="黑体" pitchFamily="49" charset="-122"/>
                <a:cs typeface="Times New Roman" panose="02020603050405020304" pitchFamily="18" charset="0"/>
              </a:rPr>
              <a:t>时间分辨：好于</a:t>
            </a:r>
            <a:r>
              <a:rPr lang="en-US" altLang="zh-CN" sz="2000" b="0" dirty="0" err="1">
                <a:latin typeface="黑体" pitchFamily="49" charset="-122"/>
                <a:ea typeface="黑体" pitchFamily="49" charset="-122"/>
                <a:cs typeface="Times New Roman" panose="02020603050405020304" pitchFamily="18" charset="0"/>
              </a:rPr>
              <a:t>5ns</a:t>
            </a:r>
            <a:endParaRPr lang="en-US" altLang="zh-CN" sz="2000" b="0" dirty="0">
              <a:latin typeface="黑体" pitchFamily="49" charset="-122"/>
              <a:ea typeface="黑体" pitchFamily="49" charset="-122"/>
              <a:cs typeface="Times New Roman" panose="02020603050405020304" pitchFamily="18" charset="0"/>
            </a:endParaRPr>
          </a:p>
          <a:p>
            <a:pPr marL="285750" indent="-285750">
              <a:lnSpc>
                <a:spcPct val="125000"/>
              </a:lnSpc>
              <a:buFont typeface="Wingdings" pitchFamily="2" charset="2"/>
              <a:buChar char="n"/>
              <a:defRPr/>
            </a:pPr>
            <a:r>
              <a:rPr lang="zh-CN" altLang="en-US" sz="2000" b="0" dirty="0" smtClean="0">
                <a:latin typeface="黑体" pitchFamily="49" charset="-122"/>
                <a:ea typeface="黑体" pitchFamily="49" charset="-122"/>
                <a:cs typeface="Times New Roman" panose="02020603050405020304" pitchFamily="18" charset="0"/>
              </a:rPr>
              <a:t>系统能量分辨</a:t>
            </a:r>
            <a:r>
              <a:rPr lang="zh-CN" altLang="en-US" sz="2000" b="0" dirty="0">
                <a:latin typeface="黑体" pitchFamily="49" charset="-122"/>
                <a:ea typeface="黑体" pitchFamily="49" charset="-122"/>
                <a:cs typeface="Times New Roman" panose="02020603050405020304" pitchFamily="18" charset="0"/>
              </a:rPr>
              <a:t>：好于</a:t>
            </a:r>
            <a:r>
              <a:rPr lang="en-US" altLang="zh-CN" sz="2000" b="0" dirty="0">
                <a:latin typeface="黑体" pitchFamily="49" charset="-122"/>
                <a:ea typeface="黑体" pitchFamily="49" charset="-122"/>
                <a:cs typeface="Times New Roman" panose="02020603050405020304" pitchFamily="18" charset="0"/>
              </a:rPr>
              <a:t>20%@</a:t>
            </a:r>
            <a:r>
              <a:rPr lang="en-US" altLang="zh-CN" sz="2000" b="0" dirty="0" err="1" smtClean="0">
                <a:latin typeface="黑体" pitchFamily="49" charset="-122"/>
                <a:ea typeface="黑体" pitchFamily="49" charset="-122"/>
                <a:cs typeface="Times New Roman" panose="02020603050405020304" pitchFamily="18" charset="0"/>
              </a:rPr>
              <a:t>661keV</a:t>
            </a:r>
            <a:endParaRPr lang="en-US" altLang="zh-CN" sz="2000" b="0" dirty="0" smtClean="0">
              <a:latin typeface="黑体" pitchFamily="49" charset="-122"/>
              <a:ea typeface="黑体" pitchFamily="49" charset="-122"/>
              <a:cs typeface="Times New Roman" panose="02020603050405020304" pitchFamily="18" charset="0"/>
            </a:endParaRPr>
          </a:p>
          <a:p>
            <a:pPr marL="285750" indent="-285750">
              <a:lnSpc>
                <a:spcPct val="125000"/>
              </a:lnSpc>
              <a:buFont typeface="Wingdings" pitchFamily="2" charset="2"/>
              <a:buChar char="n"/>
              <a:defRPr/>
            </a:pPr>
            <a:r>
              <a:rPr lang="zh-CN" altLang="en-US" sz="2000" b="0" dirty="0">
                <a:latin typeface="黑体" pitchFamily="49" charset="-122"/>
                <a:ea typeface="黑体" pitchFamily="49" charset="-122"/>
                <a:cs typeface="Times New Roman" panose="02020603050405020304" pitchFamily="18" charset="0"/>
              </a:rPr>
              <a:t>探测</a:t>
            </a:r>
            <a:r>
              <a:rPr lang="zh-CN" altLang="en-US" sz="2000" b="0" dirty="0" smtClean="0">
                <a:latin typeface="黑体" pitchFamily="49" charset="-122"/>
                <a:ea typeface="黑体" pitchFamily="49" charset="-122"/>
                <a:cs typeface="Times New Roman" panose="02020603050405020304" pitchFamily="18" charset="0"/>
              </a:rPr>
              <a:t>效率：接近</a:t>
            </a:r>
            <a:r>
              <a:rPr lang="en-US" altLang="zh-CN" sz="2000" b="0" dirty="0" smtClean="0">
                <a:latin typeface="黑体" pitchFamily="49" charset="-122"/>
                <a:ea typeface="黑体" pitchFamily="49" charset="-122"/>
                <a:cs typeface="Times New Roman" panose="02020603050405020304" pitchFamily="18" charset="0"/>
              </a:rPr>
              <a:t>100%</a:t>
            </a:r>
          </a:p>
          <a:p>
            <a:pPr marL="285750" indent="-285750">
              <a:lnSpc>
                <a:spcPct val="125000"/>
              </a:lnSpc>
              <a:buFont typeface="Wingdings" pitchFamily="2" charset="2"/>
              <a:buChar char="n"/>
              <a:defRPr/>
            </a:pPr>
            <a:r>
              <a:rPr lang="zh-CN" altLang="zh-CN" sz="2000" b="0" dirty="0">
                <a:latin typeface="黑体" pitchFamily="49" charset="-122"/>
                <a:ea typeface="黑体" pitchFamily="49" charset="-122"/>
                <a:cs typeface="Times New Roman" panose="02020603050405020304" pitchFamily="18" charset="0"/>
              </a:rPr>
              <a:t>采用波形数字化方案</a:t>
            </a:r>
          </a:p>
          <a:p>
            <a:pPr marL="285750" indent="-285750">
              <a:lnSpc>
                <a:spcPct val="125000"/>
              </a:lnSpc>
              <a:buFont typeface="Wingdings" pitchFamily="2" charset="2"/>
              <a:buChar char="n"/>
              <a:defRPr/>
            </a:pPr>
            <a:r>
              <a:rPr lang="zh-CN" altLang="zh-CN" sz="2000" b="0" dirty="0">
                <a:latin typeface="黑体" pitchFamily="49" charset="-122"/>
                <a:ea typeface="黑体" pitchFamily="49" charset="-122"/>
                <a:cs typeface="Times New Roman" panose="02020603050405020304" pitchFamily="18" charset="0"/>
              </a:rPr>
              <a:t>采样率</a:t>
            </a:r>
            <a:r>
              <a:rPr lang="en-US" altLang="zh-CN" sz="2000" b="0" dirty="0">
                <a:latin typeface="黑体" pitchFamily="49" charset="-122"/>
                <a:ea typeface="黑体" pitchFamily="49" charset="-122"/>
                <a:cs typeface="Times New Roman" panose="02020603050405020304" pitchFamily="18" charset="0"/>
              </a:rPr>
              <a:t>1GHz</a:t>
            </a:r>
            <a:r>
              <a:rPr lang="zh-CN" altLang="zh-CN" sz="2000" b="0" dirty="0">
                <a:latin typeface="黑体" pitchFamily="49" charset="-122"/>
                <a:ea typeface="黑体" pitchFamily="49" charset="-122"/>
                <a:cs typeface="Times New Roman" panose="02020603050405020304" pitchFamily="18" charset="0"/>
              </a:rPr>
              <a:t>，采样精度</a:t>
            </a:r>
            <a:r>
              <a:rPr lang="en-US" altLang="zh-CN" sz="2000" b="0" dirty="0">
                <a:latin typeface="黑体" pitchFamily="49" charset="-122"/>
                <a:ea typeface="黑体" pitchFamily="49" charset="-122"/>
                <a:cs typeface="Times New Roman" panose="02020603050405020304" pitchFamily="18" charset="0"/>
              </a:rPr>
              <a:t>12bit</a:t>
            </a:r>
            <a:r>
              <a:rPr lang="zh-CN" altLang="zh-CN" sz="2000" b="0" dirty="0">
                <a:latin typeface="黑体" pitchFamily="49" charset="-122"/>
                <a:ea typeface="黑体" pitchFamily="49" charset="-122"/>
                <a:cs typeface="Times New Roman" panose="02020603050405020304" pitchFamily="18" charset="0"/>
              </a:rPr>
              <a:t>，每个触发记录</a:t>
            </a:r>
            <a:r>
              <a:rPr lang="en-US" altLang="zh-CN" sz="2000" b="0" dirty="0" smtClean="0">
                <a:latin typeface="黑体" pitchFamily="49" charset="-122"/>
                <a:ea typeface="黑体" pitchFamily="49" charset="-122"/>
                <a:cs typeface="Times New Roman" panose="02020603050405020304" pitchFamily="18" charset="0"/>
              </a:rPr>
              <a:t>10ms</a:t>
            </a:r>
            <a:endParaRPr lang="en-US" altLang="zh-CN" sz="2000" b="0" dirty="0">
              <a:latin typeface="黑体" pitchFamily="49" charset="-122"/>
              <a:ea typeface="黑体" pitchFamily="49" charset="-122"/>
              <a:cs typeface="Times New Roman" panose="02020603050405020304" pitchFamily="18" charset="0"/>
            </a:endParaRPr>
          </a:p>
        </p:txBody>
      </p:sp>
      <p:sp>
        <p:nvSpPr>
          <p:cNvPr id="8" name="标题 7"/>
          <p:cNvSpPr>
            <a:spLocks noGrp="1"/>
          </p:cNvSpPr>
          <p:nvPr>
            <p:ph type="title"/>
          </p:nvPr>
        </p:nvSpPr>
        <p:spPr>
          <a:xfrm>
            <a:off x="1187624" y="472056"/>
            <a:ext cx="6120680" cy="634082"/>
          </a:xfrm>
        </p:spPr>
        <p:txBody>
          <a:bodyPr/>
          <a:lstStyle/>
          <a:p>
            <a:r>
              <a:rPr lang="en-US" altLang="zh-CN" dirty="0" smtClean="0"/>
              <a:t>3.1 </a:t>
            </a:r>
            <a:r>
              <a:rPr lang="zh-CN" altLang="en-US" dirty="0" smtClean="0"/>
              <a:t>读出电子学设计要求</a:t>
            </a:r>
            <a:endParaRPr lang="zh-CN" altLang="en-US" dirty="0"/>
          </a:p>
        </p:txBody>
      </p:sp>
      <p:sp>
        <p:nvSpPr>
          <p:cNvPr id="3" name="文本框 2"/>
          <p:cNvSpPr txBox="1"/>
          <p:nvPr/>
        </p:nvSpPr>
        <p:spPr>
          <a:xfrm>
            <a:off x="345039" y="4005064"/>
            <a:ext cx="4082945" cy="2246769"/>
          </a:xfrm>
          <a:prstGeom prst="rect">
            <a:avLst/>
          </a:prstGeom>
          <a:noFill/>
        </p:spPr>
        <p:txBody>
          <a:bodyPr wrap="square" rtlCol="0">
            <a:spAutoFit/>
          </a:bodyPr>
          <a:lstStyle/>
          <a:p>
            <a:pPr>
              <a:lnSpc>
                <a:spcPct val="125000"/>
              </a:lnSpc>
            </a:pPr>
            <a:r>
              <a:rPr lang="zh-CN" altLang="en-US" sz="2000" dirty="0">
                <a:latin typeface="黑体" pitchFamily="49" charset="-122"/>
                <a:ea typeface="黑体" pitchFamily="49" charset="-122"/>
              </a:rPr>
              <a:t>探测器结构</a:t>
            </a:r>
            <a:r>
              <a:rPr lang="zh-CN" altLang="en-US" sz="2000" dirty="0" smtClean="0">
                <a:latin typeface="黑体" pitchFamily="49" charset="-122"/>
                <a:ea typeface="黑体" pitchFamily="49" charset="-122"/>
              </a:rPr>
              <a:t>：</a:t>
            </a:r>
            <a:endParaRPr lang="en-US" altLang="zh-CN" sz="2000" dirty="0" smtClean="0">
              <a:latin typeface="黑体" pitchFamily="49" charset="-122"/>
              <a:ea typeface="黑体" pitchFamily="49" charset="-122"/>
            </a:endParaRPr>
          </a:p>
          <a:p>
            <a:pPr marL="285750" indent="-285750">
              <a:lnSpc>
                <a:spcPct val="125000"/>
              </a:lnSpc>
              <a:buFont typeface="Wingdings" pitchFamily="2" charset="2"/>
              <a:buChar char="n"/>
              <a:defRPr/>
            </a:pPr>
            <a:r>
              <a:rPr lang="zh-CN" altLang="zh-CN" sz="1800" b="0" dirty="0" smtClean="0">
                <a:latin typeface="黑体" pitchFamily="49" charset="-122"/>
                <a:ea typeface="黑体" pitchFamily="49" charset="-122"/>
                <a:cs typeface="Times New Roman" panose="02020603050405020304" pitchFamily="18" charset="0"/>
              </a:rPr>
              <a:t>9</a:t>
            </a:r>
            <a:r>
              <a:rPr lang="en-US" altLang="zh-CN" sz="1800" b="0" dirty="0" smtClean="0">
                <a:latin typeface="黑体" pitchFamily="49" charset="-122"/>
                <a:ea typeface="黑体" pitchFamily="49" charset="-122"/>
                <a:cs typeface="Times New Roman" panose="02020603050405020304" pitchFamily="18" charset="0"/>
              </a:rPr>
              <a:t>4</a:t>
            </a:r>
            <a:r>
              <a:rPr lang="zh-CN" altLang="en-US" sz="1800" b="0" dirty="0" smtClean="0">
                <a:latin typeface="黑体" pitchFamily="49" charset="-122"/>
                <a:ea typeface="黑体" pitchFamily="49" charset="-122"/>
                <a:cs typeface="Times New Roman" panose="02020603050405020304" pitchFamily="18" charset="0"/>
              </a:rPr>
              <a:t>块</a:t>
            </a:r>
            <a:r>
              <a:rPr lang="en-US" altLang="zh-CN" sz="1800" b="0" dirty="0" err="1" smtClean="0">
                <a:latin typeface="黑体" pitchFamily="49" charset="-122"/>
                <a:ea typeface="黑体" pitchFamily="49" charset="-122"/>
                <a:cs typeface="Times New Roman" panose="02020603050405020304" pitchFamily="18" charset="0"/>
              </a:rPr>
              <a:t>BaF</a:t>
            </a:r>
            <a:r>
              <a:rPr lang="en-US" altLang="zh-CN" sz="1800" b="0" baseline="-25000" dirty="0" err="1" smtClean="0">
                <a:latin typeface="黑体" pitchFamily="49" charset="-122"/>
                <a:ea typeface="黑体" pitchFamily="49" charset="-122"/>
                <a:cs typeface="Times New Roman" panose="02020603050405020304" pitchFamily="18" charset="0"/>
              </a:rPr>
              <a:t>2</a:t>
            </a:r>
            <a:r>
              <a:rPr lang="zh-CN" altLang="en-US" sz="1800" b="0" dirty="0">
                <a:latin typeface="黑体" pitchFamily="49" charset="-122"/>
                <a:ea typeface="黑体" pitchFamily="49" charset="-122"/>
                <a:cs typeface="Times New Roman" panose="02020603050405020304" pitchFamily="18" charset="0"/>
              </a:rPr>
              <a:t>晶体</a:t>
            </a:r>
            <a:r>
              <a:rPr lang="zh-CN" altLang="en-US" sz="1800" b="0" dirty="0" smtClean="0">
                <a:latin typeface="黑体" pitchFamily="49" charset="-122"/>
                <a:ea typeface="黑体" pitchFamily="49" charset="-122"/>
                <a:cs typeface="Times New Roman" panose="02020603050405020304" pitchFamily="18" charset="0"/>
              </a:rPr>
              <a:t>球</a:t>
            </a:r>
            <a:r>
              <a:rPr lang="zh-CN" altLang="en-US" sz="1800" b="0" dirty="0">
                <a:latin typeface="黑体" pitchFamily="49" charset="-122"/>
                <a:ea typeface="黑体" pitchFamily="49" charset="-122"/>
                <a:cs typeface="Times New Roman" panose="02020603050405020304" pitchFamily="18" charset="0"/>
              </a:rPr>
              <a:t>组成，</a:t>
            </a:r>
            <a:r>
              <a:rPr lang="en-US" altLang="zh-CN" sz="1800" b="0" dirty="0">
                <a:latin typeface="黑体" pitchFamily="49" charset="-122"/>
                <a:ea typeface="黑体" pitchFamily="49" charset="-122"/>
                <a:cs typeface="Times New Roman" panose="02020603050405020304" pitchFamily="18" charset="0"/>
              </a:rPr>
              <a:t>4</a:t>
            </a:r>
            <a:r>
              <a:rPr lang="el-GR" altLang="zh-CN" sz="1800" b="0" dirty="0">
                <a:latin typeface="黑体" pitchFamily="49" charset="-122"/>
                <a:ea typeface="黑体" pitchFamily="49" charset="-122"/>
                <a:cs typeface="Times New Roman" panose="02020603050405020304" pitchFamily="18" charset="0"/>
              </a:rPr>
              <a:t>π</a:t>
            </a:r>
            <a:r>
              <a:rPr lang="zh-CN" altLang="en-US" sz="1800" b="0" dirty="0">
                <a:latin typeface="黑体" pitchFamily="49" charset="-122"/>
                <a:ea typeface="黑体" pitchFamily="49" charset="-122"/>
                <a:cs typeface="Times New Roman" panose="02020603050405020304" pitchFamily="18" charset="0"/>
              </a:rPr>
              <a:t>立体角</a:t>
            </a:r>
            <a:endParaRPr lang="en-US" altLang="zh-CN" sz="1800" b="0" dirty="0">
              <a:latin typeface="黑体" pitchFamily="49" charset="-122"/>
              <a:ea typeface="黑体" pitchFamily="49" charset="-122"/>
              <a:cs typeface="Times New Roman" panose="02020603050405020304" pitchFamily="18" charset="0"/>
            </a:endParaRPr>
          </a:p>
          <a:p>
            <a:pPr marL="285750" indent="-285750">
              <a:lnSpc>
                <a:spcPct val="125000"/>
              </a:lnSpc>
              <a:buFont typeface="Wingdings" pitchFamily="2" charset="2"/>
              <a:buChar char="n"/>
              <a:defRPr/>
            </a:pPr>
            <a:r>
              <a:rPr lang="zh-CN" altLang="en-US" sz="1800" b="0" dirty="0" smtClean="0">
                <a:latin typeface="黑体" pitchFamily="49" charset="-122"/>
                <a:ea typeface="黑体" pitchFamily="49" charset="-122"/>
                <a:cs typeface="Times New Roman" panose="02020603050405020304" pitchFamily="18" charset="0"/>
              </a:rPr>
              <a:t>晶体厚度</a:t>
            </a:r>
            <a:r>
              <a:rPr lang="en-US" altLang="zh-CN" sz="1800" b="0" dirty="0" err="1" smtClean="0">
                <a:latin typeface="黑体" pitchFamily="49" charset="-122"/>
                <a:ea typeface="黑体" pitchFamily="49" charset="-122"/>
                <a:cs typeface="Times New Roman" panose="02020603050405020304" pitchFamily="18" charset="0"/>
              </a:rPr>
              <a:t>15cm</a:t>
            </a:r>
            <a:r>
              <a:rPr lang="zh-CN" altLang="en-US" sz="1800" b="0" dirty="0">
                <a:latin typeface="黑体" pitchFamily="49" charset="-122"/>
                <a:ea typeface="黑体" pitchFamily="49" charset="-122"/>
                <a:cs typeface="Times New Roman" panose="02020603050405020304" pitchFamily="18" charset="0"/>
              </a:rPr>
              <a:t>，内径约</a:t>
            </a:r>
            <a:r>
              <a:rPr lang="en-US" altLang="zh-CN" sz="1800" b="0" dirty="0" err="1">
                <a:latin typeface="黑体" pitchFamily="49" charset="-122"/>
                <a:ea typeface="黑体" pitchFamily="49" charset="-122"/>
                <a:cs typeface="Times New Roman" panose="02020603050405020304" pitchFamily="18" charset="0"/>
              </a:rPr>
              <a:t>20cm</a:t>
            </a:r>
            <a:endParaRPr lang="en-US" altLang="zh-CN" sz="1800" b="0" dirty="0" smtClean="0">
              <a:latin typeface="黑体" pitchFamily="49" charset="-122"/>
              <a:ea typeface="黑体" pitchFamily="49" charset="-122"/>
              <a:cs typeface="Times New Roman" panose="02020603050405020304" pitchFamily="18" charset="0"/>
            </a:endParaRPr>
          </a:p>
          <a:p>
            <a:pPr marL="285750" indent="-285750">
              <a:lnSpc>
                <a:spcPct val="125000"/>
              </a:lnSpc>
              <a:buFont typeface="Wingdings" pitchFamily="2" charset="2"/>
              <a:buChar char="n"/>
              <a:defRPr/>
            </a:pPr>
            <a:r>
              <a:rPr lang="zh-CN" altLang="en-US" sz="1800" b="0" dirty="0" smtClean="0">
                <a:latin typeface="黑体" pitchFamily="49" charset="-122"/>
                <a:ea typeface="黑体" pitchFamily="49" charset="-122"/>
                <a:cs typeface="Times New Roman" panose="02020603050405020304" pitchFamily="18" charset="0"/>
              </a:rPr>
              <a:t>样品室周围放置吸收体，厚度约</a:t>
            </a:r>
            <a:r>
              <a:rPr lang="en-US" altLang="zh-CN" sz="1800" b="0" dirty="0" err="1" smtClean="0">
                <a:latin typeface="黑体" pitchFamily="49" charset="-122"/>
                <a:ea typeface="黑体" pitchFamily="49" charset="-122"/>
                <a:cs typeface="Times New Roman" panose="02020603050405020304" pitchFamily="18" charset="0"/>
              </a:rPr>
              <a:t>5cm</a:t>
            </a:r>
            <a:endParaRPr lang="en-US" altLang="zh-CN" sz="1800" b="0" dirty="0" smtClean="0">
              <a:latin typeface="黑体" pitchFamily="49" charset="-122"/>
              <a:ea typeface="黑体" pitchFamily="49" charset="-122"/>
              <a:cs typeface="Times New Roman" panose="02020603050405020304" pitchFamily="18" charset="0"/>
            </a:endParaRPr>
          </a:p>
          <a:p>
            <a:pPr marL="285750" indent="-285750">
              <a:lnSpc>
                <a:spcPct val="125000"/>
              </a:lnSpc>
              <a:buFont typeface="Wingdings" pitchFamily="2" charset="2"/>
              <a:buChar char="n"/>
              <a:defRPr/>
            </a:pPr>
            <a:r>
              <a:rPr lang="zh-CN" altLang="en-US" sz="1800" b="0" dirty="0" smtClean="0">
                <a:latin typeface="黑体" pitchFamily="49" charset="-122"/>
                <a:ea typeface="黑体" pitchFamily="49" charset="-122"/>
                <a:cs typeface="Times New Roman" panose="02020603050405020304" pitchFamily="18" charset="0"/>
              </a:rPr>
              <a:t>光电倍增管耦合输出</a:t>
            </a:r>
            <a:endParaRPr lang="en-US" altLang="zh-CN" sz="1800" b="0" dirty="0" smtClean="0">
              <a:latin typeface="黑体" pitchFamily="49" charset="-122"/>
              <a:ea typeface="黑体" pitchFamily="49" charset="-122"/>
              <a:cs typeface="Times New Roman" panose="02020603050405020304" pitchFamily="18" charset="0"/>
            </a:endParaRPr>
          </a:p>
          <a:p>
            <a:pPr marL="285750" indent="-285750">
              <a:lnSpc>
                <a:spcPct val="125000"/>
              </a:lnSpc>
              <a:buFont typeface="Wingdings" pitchFamily="2" charset="2"/>
              <a:buChar char="n"/>
              <a:defRPr/>
            </a:pPr>
            <a:r>
              <a:rPr lang="zh-CN" altLang="en-US" sz="1800" b="0" dirty="0" smtClean="0">
                <a:latin typeface="黑体" pitchFamily="49" charset="-122"/>
                <a:ea typeface="黑体" pitchFamily="49" charset="-122"/>
                <a:cs typeface="Times New Roman" panose="02020603050405020304" pitchFamily="18" charset="0"/>
              </a:rPr>
              <a:t>探测器覆盖的总立体角约为</a:t>
            </a:r>
            <a:r>
              <a:rPr lang="en-US" altLang="zh-CN" sz="1800" b="0" dirty="0" smtClean="0">
                <a:latin typeface="黑体" pitchFamily="49" charset="-122"/>
                <a:ea typeface="黑体" pitchFamily="49" charset="-122"/>
                <a:cs typeface="Times New Roman" panose="02020603050405020304" pitchFamily="18" charset="0"/>
              </a:rPr>
              <a:t>87%</a:t>
            </a:r>
            <a:r>
              <a:rPr lang="zh-CN" altLang="en-US" sz="1800" b="0" dirty="0" smtClean="0">
                <a:latin typeface="黑体" pitchFamily="49" charset="-122"/>
                <a:ea typeface="黑体" pitchFamily="49" charset="-122"/>
                <a:cs typeface="Times New Roman" panose="02020603050405020304" pitchFamily="18" charset="0"/>
              </a:rPr>
              <a:t>。</a:t>
            </a:r>
            <a:endParaRPr lang="en-US" altLang="zh-CN" sz="1800" b="0" dirty="0" smtClean="0">
              <a:latin typeface="黑体" pitchFamily="49" charset="-122"/>
              <a:ea typeface="黑体" pitchFamily="49" charset="-122"/>
              <a:cs typeface="Times New Roman" panose="02020603050405020304" pitchFamily="18" charset="0"/>
            </a:endParaRPr>
          </a:p>
        </p:txBody>
      </p:sp>
      <p:sp>
        <p:nvSpPr>
          <p:cNvPr id="6" name="文本框 2"/>
          <p:cNvSpPr txBox="1"/>
          <p:nvPr/>
        </p:nvSpPr>
        <p:spPr>
          <a:xfrm>
            <a:off x="4633664" y="1340768"/>
            <a:ext cx="3754760" cy="2400657"/>
          </a:xfrm>
          <a:prstGeom prst="rect">
            <a:avLst/>
          </a:prstGeom>
          <a:noFill/>
        </p:spPr>
        <p:txBody>
          <a:bodyPr wrap="square" rtlCol="0">
            <a:spAutoFit/>
          </a:bodyPr>
          <a:lstStyle/>
          <a:p>
            <a:pPr marL="285750" indent="-285750">
              <a:lnSpc>
                <a:spcPct val="125000"/>
              </a:lnSpc>
              <a:defRPr/>
            </a:pPr>
            <a:r>
              <a:rPr lang="zh-CN" altLang="en-US" sz="2000" dirty="0" smtClean="0">
                <a:latin typeface="黑体" pitchFamily="49" charset="-122"/>
                <a:ea typeface="黑体" pitchFamily="49" charset="-122"/>
              </a:rPr>
              <a:t>物理目标：</a:t>
            </a:r>
            <a:endParaRPr lang="en-US" altLang="zh-CN" sz="2000" dirty="0" smtClean="0">
              <a:latin typeface="黑体" pitchFamily="49" charset="-122"/>
              <a:ea typeface="黑体" pitchFamily="49" charset="-122"/>
            </a:endParaRPr>
          </a:p>
          <a:p>
            <a:pPr marL="285750" indent="-285750">
              <a:lnSpc>
                <a:spcPct val="125000"/>
              </a:lnSpc>
              <a:buFont typeface="Wingdings" pitchFamily="2" charset="2"/>
              <a:buChar char="n"/>
              <a:defRPr/>
            </a:pPr>
            <a:r>
              <a:rPr lang="zh-CN" altLang="en-US" sz="2000" b="0" dirty="0" smtClean="0">
                <a:latin typeface="黑体" pitchFamily="49" charset="-122"/>
                <a:ea typeface="黑体" pitchFamily="49" charset="-122"/>
                <a:cs typeface="Times New Roman" panose="02020603050405020304" pitchFamily="18" charset="0"/>
              </a:rPr>
              <a:t>级联</a:t>
            </a:r>
            <a:r>
              <a:rPr lang="en-US" altLang="zh-CN" sz="2000" b="0" dirty="0">
                <a:latin typeface="Times New Roman" pitchFamily="18" charset="0"/>
                <a:cs typeface="Times New Roman" pitchFamily="18" charset="0"/>
              </a:rPr>
              <a:t>γ</a:t>
            </a:r>
            <a:r>
              <a:rPr lang="zh-CN" altLang="en-US" sz="2000" b="0" dirty="0" smtClean="0">
                <a:latin typeface="黑体" pitchFamily="49" charset="-122"/>
                <a:ea typeface="黑体" pitchFamily="49" charset="-122"/>
                <a:cs typeface="Times New Roman" panose="02020603050405020304" pitchFamily="18" charset="0"/>
              </a:rPr>
              <a:t>射线加和能测量</a:t>
            </a:r>
            <a:endParaRPr lang="en-US" altLang="zh-CN" sz="2000" b="0" dirty="0" smtClean="0">
              <a:latin typeface="黑体" pitchFamily="49" charset="-122"/>
              <a:ea typeface="黑体" pitchFamily="49" charset="-122"/>
              <a:cs typeface="Times New Roman" panose="02020603050405020304" pitchFamily="18" charset="0"/>
            </a:endParaRPr>
          </a:p>
          <a:p>
            <a:pPr marL="285750" indent="-285750">
              <a:lnSpc>
                <a:spcPct val="125000"/>
              </a:lnSpc>
              <a:buFont typeface="Wingdings" pitchFamily="2" charset="2"/>
              <a:buChar char="n"/>
              <a:defRPr/>
            </a:pPr>
            <a:r>
              <a:rPr lang="zh-CN" altLang="en-US" sz="2000" b="0" dirty="0" smtClean="0">
                <a:latin typeface="黑体" pitchFamily="49" charset="-122"/>
                <a:ea typeface="黑体" pitchFamily="49" charset="-122"/>
                <a:cs typeface="Times New Roman" panose="02020603050405020304" pitchFamily="18" charset="0"/>
              </a:rPr>
              <a:t>中子飞行时间测量</a:t>
            </a:r>
            <a:endParaRPr lang="en-US" altLang="zh-CN" sz="2000" b="0" dirty="0" smtClean="0">
              <a:latin typeface="黑体" pitchFamily="49" charset="-122"/>
              <a:ea typeface="黑体" pitchFamily="49" charset="-122"/>
              <a:cs typeface="Times New Roman" panose="02020603050405020304" pitchFamily="18" charset="0"/>
            </a:endParaRPr>
          </a:p>
          <a:p>
            <a:pPr marL="285750" indent="-285750">
              <a:lnSpc>
                <a:spcPct val="125000"/>
              </a:lnSpc>
              <a:buFont typeface="Wingdings" pitchFamily="2" charset="2"/>
              <a:buChar char="n"/>
              <a:defRPr/>
            </a:pPr>
            <a:r>
              <a:rPr lang="en-US" altLang="zh-CN" sz="2000" b="0" dirty="0">
                <a:latin typeface="Times New Roman" pitchFamily="18" charset="0"/>
                <a:cs typeface="Times New Roman" pitchFamily="18" charset="0"/>
              </a:rPr>
              <a:t>γ</a:t>
            </a:r>
            <a:r>
              <a:rPr lang="zh-CN" altLang="en-US" sz="2000" b="0" dirty="0" smtClean="0">
                <a:latin typeface="黑体" pitchFamily="49" charset="-122"/>
                <a:ea typeface="黑体" pitchFamily="49" charset="-122"/>
                <a:cs typeface="Times New Roman" panose="02020603050405020304" pitchFamily="18" charset="0"/>
              </a:rPr>
              <a:t>射线多重数分布</a:t>
            </a:r>
            <a:endParaRPr lang="en-US" altLang="zh-CN" sz="2000" b="0" dirty="0" smtClean="0">
              <a:latin typeface="黑体" pitchFamily="49" charset="-122"/>
              <a:ea typeface="黑体" pitchFamily="49" charset="-122"/>
              <a:cs typeface="Times New Roman" panose="02020603050405020304" pitchFamily="18" charset="0"/>
            </a:endParaRPr>
          </a:p>
          <a:p>
            <a:pPr marL="285750" lvl="1" indent="-285750">
              <a:lnSpc>
                <a:spcPct val="125000"/>
              </a:lnSpc>
              <a:buFont typeface="Wingdings" pitchFamily="2" charset="2"/>
              <a:buChar char="n"/>
              <a:defRPr/>
            </a:pPr>
            <a:r>
              <a:rPr lang="zh-CN" altLang="en-US" sz="2000" b="0" dirty="0" smtClean="0">
                <a:latin typeface="黑体" pitchFamily="49" charset="-122"/>
                <a:ea typeface="黑体" pitchFamily="49" charset="-122"/>
                <a:cs typeface="Times New Roman" panose="02020603050405020304" pitchFamily="18" charset="0"/>
              </a:rPr>
              <a:t>利用波形鉴别</a:t>
            </a:r>
            <a:r>
              <a:rPr lang="en-US" altLang="zh-CN" sz="2000" b="0" dirty="0">
                <a:latin typeface="Times New Roman" pitchFamily="18" charset="0"/>
                <a:cs typeface="Times New Roman" pitchFamily="18" charset="0"/>
              </a:rPr>
              <a:t>γ</a:t>
            </a:r>
            <a:r>
              <a:rPr lang="zh-CN" altLang="en-US" sz="2000" b="0" dirty="0" smtClean="0">
                <a:latin typeface="黑体" pitchFamily="49" charset="-122"/>
                <a:ea typeface="黑体" pitchFamily="49" charset="-122"/>
                <a:cs typeface="Times New Roman" panose="02020603050405020304" pitchFamily="18" charset="0"/>
              </a:rPr>
              <a:t>和</a:t>
            </a:r>
            <a:r>
              <a:rPr lang="el-GR" altLang="zh-CN" sz="2000" b="0" dirty="0" smtClean="0">
                <a:latin typeface="Times New Roman" pitchFamily="18" charset="0"/>
                <a:cs typeface="Times New Roman" pitchFamily="18" charset="0"/>
              </a:rPr>
              <a:t>α</a:t>
            </a:r>
            <a:endParaRPr lang="en-US" altLang="zh-CN" sz="2000" b="0" dirty="0">
              <a:latin typeface="Times New Roman" pitchFamily="18" charset="0"/>
              <a:cs typeface="Times New Roman" pitchFamily="18" charset="0"/>
            </a:endParaRPr>
          </a:p>
          <a:p>
            <a:pPr marL="285750" indent="-285750">
              <a:lnSpc>
                <a:spcPct val="125000"/>
              </a:lnSpc>
              <a:buFont typeface="Wingdings" pitchFamily="2" charset="2"/>
              <a:buChar char="n"/>
              <a:defRPr/>
            </a:pPr>
            <a:endParaRPr lang="en-US" altLang="zh-CN" sz="2000" b="0" dirty="0">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39416653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5616" y="476672"/>
            <a:ext cx="3456384" cy="706090"/>
          </a:xfrm>
        </p:spPr>
        <p:txBody>
          <a:bodyPr/>
          <a:lstStyle/>
          <a:p>
            <a:r>
              <a:rPr lang="en-US" altLang="zh-CN" dirty="0" smtClean="0"/>
              <a:t>3.2 </a:t>
            </a:r>
            <a:r>
              <a:rPr lang="zh-CN" altLang="en-US" dirty="0" smtClean="0"/>
              <a:t>研制任务</a:t>
            </a:r>
            <a:endParaRPr lang="zh-CN" altLang="en-US" dirty="0"/>
          </a:p>
        </p:txBody>
      </p:sp>
      <p:sp>
        <p:nvSpPr>
          <p:cNvPr id="3" name="内容占位符 2"/>
          <p:cNvSpPr>
            <a:spLocks noGrp="1"/>
          </p:cNvSpPr>
          <p:nvPr>
            <p:ph idx="1"/>
          </p:nvPr>
        </p:nvSpPr>
        <p:spPr>
          <a:xfrm>
            <a:off x="323528" y="1268760"/>
            <a:ext cx="8640960" cy="4968552"/>
          </a:xfrm>
        </p:spPr>
        <p:txBody>
          <a:bodyPr/>
          <a:lstStyle/>
          <a:p>
            <a:r>
              <a:rPr lang="en-US" altLang="zh-CN" sz="2800" dirty="0" err="1" smtClean="0"/>
              <a:t>BaF</a:t>
            </a:r>
            <a:r>
              <a:rPr lang="en-US" altLang="zh-CN" sz="2800" baseline="-25000" dirty="0" err="1" smtClean="0"/>
              <a:t>2</a:t>
            </a:r>
            <a:r>
              <a:rPr lang="zh-CN" altLang="en-US" sz="2800" dirty="0" smtClean="0"/>
              <a:t>探测器读出电子学系统任务</a:t>
            </a:r>
            <a:endParaRPr lang="en-US" altLang="zh-CN" sz="2800" dirty="0"/>
          </a:p>
          <a:p>
            <a:pPr marL="0" indent="0">
              <a:buNone/>
            </a:pPr>
            <a:r>
              <a:rPr lang="zh-CN" altLang="en-US" sz="2400" dirty="0" smtClean="0">
                <a:solidFill>
                  <a:srgbClr val="3333CC"/>
                </a:solidFill>
                <a:latin typeface="Times New Roman" panose="02020603050405020304" pitchFamily="18" charset="0"/>
                <a:cs typeface="Times New Roman" panose="02020603050405020304" pitchFamily="18" charset="0"/>
              </a:rPr>
              <a:t>  （</a:t>
            </a:r>
            <a:r>
              <a:rPr lang="en-US" altLang="zh-CN" sz="2400" dirty="0">
                <a:solidFill>
                  <a:srgbClr val="3333CC"/>
                </a:solidFill>
                <a:latin typeface="Times New Roman" panose="02020603050405020304" pitchFamily="18" charset="0"/>
                <a:cs typeface="Times New Roman" panose="02020603050405020304" pitchFamily="18" charset="0"/>
              </a:rPr>
              <a:t>1</a:t>
            </a:r>
            <a:r>
              <a:rPr lang="zh-CN" altLang="en-US" sz="2400" dirty="0" smtClean="0">
                <a:solidFill>
                  <a:srgbClr val="3333CC"/>
                </a:solidFill>
                <a:latin typeface="Times New Roman" panose="02020603050405020304" pitchFamily="18" charset="0"/>
                <a:cs typeface="Times New Roman" panose="02020603050405020304" pitchFamily="18" charset="0"/>
              </a:rPr>
              <a:t>）前端模拟信号处理：</a:t>
            </a:r>
            <a:endParaRPr lang="en-US" altLang="zh-CN" sz="2400" dirty="0" smtClean="0">
              <a:solidFill>
                <a:srgbClr val="3333CC"/>
              </a:solidFill>
              <a:latin typeface="Times New Roman" panose="02020603050405020304" pitchFamily="18" charset="0"/>
              <a:cs typeface="Times New Roman" panose="02020603050405020304" pitchFamily="18" charset="0"/>
            </a:endParaRPr>
          </a:p>
          <a:p>
            <a:pPr marL="0" indent="0">
              <a:buNone/>
            </a:pPr>
            <a:r>
              <a:rPr lang="zh-CN" altLang="en-US" sz="2000" dirty="0" smtClean="0">
                <a:latin typeface="Times New Roman" panose="02020603050405020304" pitchFamily="18" charset="0"/>
                <a:cs typeface="Times New Roman" panose="02020603050405020304" pitchFamily="18" charset="0"/>
              </a:rPr>
              <a:t>          探测器输出模拟信号驱动、放大、匹配、传输</a:t>
            </a:r>
            <a:endParaRPr lang="en-US" altLang="zh-CN" sz="2000" dirty="0" smtClean="0">
              <a:latin typeface="Times New Roman" panose="02020603050405020304" pitchFamily="18" charset="0"/>
              <a:cs typeface="Times New Roman" panose="02020603050405020304" pitchFamily="18" charset="0"/>
            </a:endParaRPr>
          </a:p>
          <a:p>
            <a:pPr marL="0" indent="0">
              <a:buNone/>
            </a:pPr>
            <a:r>
              <a:rPr lang="zh-CN" altLang="en-US" sz="2400" dirty="0">
                <a:solidFill>
                  <a:srgbClr val="3333CC"/>
                </a:solidFill>
                <a:latin typeface="Times New Roman" panose="02020603050405020304" pitchFamily="18" charset="0"/>
                <a:cs typeface="Times New Roman" panose="02020603050405020304" pitchFamily="18" charset="0"/>
              </a:rPr>
              <a:t>  （</a:t>
            </a:r>
            <a:r>
              <a:rPr lang="en-US" altLang="zh-CN" sz="2400" dirty="0">
                <a:solidFill>
                  <a:srgbClr val="3333CC"/>
                </a:solidFill>
                <a:latin typeface="Times New Roman" panose="02020603050405020304" pitchFamily="18" charset="0"/>
                <a:cs typeface="Times New Roman" panose="02020603050405020304" pitchFamily="18" charset="0"/>
              </a:rPr>
              <a:t>2</a:t>
            </a:r>
            <a:r>
              <a:rPr lang="zh-CN" altLang="en-US" sz="2400" dirty="0">
                <a:solidFill>
                  <a:srgbClr val="3333CC"/>
                </a:solidFill>
                <a:latin typeface="Times New Roman" panose="02020603050405020304" pitchFamily="18" charset="0"/>
                <a:cs typeface="Times New Roman" panose="02020603050405020304" pitchFamily="18" charset="0"/>
              </a:rPr>
              <a:t>）模拟信号扇出模块：</a:t>
            </a:r>
            <a:endParaRPr lang="en-US" altLang="zh-CN" sz="2400" dirty="0">
              <a:solidFill>
                <a:srgbClr val="3333CC"/>
              </a:solidFill>
              <a:latin typeface="Times New Roman" panose="02020603050405020304" pitchFamily="18" charset="0"/>
              <a:cs typeface="Times New Roman" panose="02020603050405020304" pitchFamily="18" charset="0"/>
            </a:endParaRPr>
          </a:p>
          <a:p>
            <a:pPr marL="0" indent="0">
              <a:buNone/>
            </a:pPr>
            <a:r>
              <a:rPr lang="en-US" altLang="zh-CN" sz="2000" dirty="0">
                <a:latin typeface="Times New Roman" panose="02020603050405020304" pitchFamily="18" charset="0"/>
                <a:cs typeface="Times New Roman" panose="02020603050405020304" pitchFamily="18" charset="0"/>
              </a:rPr>
              <a:t>        </a:t>
            </a:r>
            <a:r>
              <a:rPr lang="zh-CN" altLang="en-US" sz="2000" dirty="0" smtClean="0">
                <a:latin typeface="Times New Roman" panose="02020603050405020304" pitchFamily="18" charset="0"/>
                <a:cs typeface="Times New Roman" panose="02020603050405020304" pitchFamily="18" charset="0"/>
              </a:rPr>
              <a:t>     接收模拟</a:t>
            </a:r>
            <a:r>
              <a:rPr lang="zh-CN" altLang="en-US" sz="2000" dirty="0">
                <a:latin typeface="Times New Roman" panose="02020603050405020304" pitchFamily="18" charset="0"/>
                <a:cs typeface="Times New Roman" panose="02020603050405020304" pitchFamily="18" charset="0"/>
              </a:rPr>
              <a:t>信号，将其扇出为两路，一路到触发、一路到数字化模块</a:t>
            </a:r>
            <a:endParaRPr lang="en-US" altLang="zh-CN" sz="2000" dirty="0">
              <a:latin typeface="Times New Roman" panose="02020603050405020304" pitchFamily="18" charset="0"/>
              <a:cs typeface="Times New Roman" panose="02020603050405020304" pitchFamily="18" charset="0"/>
            </a:endParaRPr>
          </a:p>
          <a:p>
            <a:pPr marL="0" indent="0">
              <a:buNone/>
            </a:pPr>
            <a:r>
              <a:rPr lang="zh-CN" altLang="en-US" sz="2400" dirty="0">
                <a:solidFill>
                  <a:srgbClr val="3333CC"/>
                </a:solidFill>
                <a:latin typeface="Times New Roman" panose="02020603050405020304" pitchFamily="18" charset="0"/>
                <a:cs typeface="Times New Roman" panose="02020603050405020304" pitchFamily="18" charset="0"/>
              </a:rPr>
              <a:t>  （</a:t>
            </a:r>
            <a:r>
              <a:rPr lang="en-US" altLang="zh-CN" sz="2400" dirty="0">
                <a:solidFill>
                  <a:srgbClr val="3333CC"/>
                </a:solidFill>
                <a:latin typeface="Times New Roman" panose="02020603050405020304" pitchFamily="18" charset="0"/>
                <a:cs typeface="Times New Roman" panose="02020603050405020304" pitchFamily="18" charset="0"/>
              </a:rPr>
              <a:t>3</a:t>
            </a:r>
            <a:r>
              <a:rPr lang="zh-CN" altLang="en-US" sz="2400" dirty="0">
                <a:solidFill>
                  <a:srgbClr val="3333CC"/>
                </a:solidFill>
                <a:latin typeface="Times New Roman" panose="02020603050405020304" pitchFamily="18" charset="0"/>
                <a:cs typeface="Times New Roman" panose="02020603050405020304" pitchFamily="18" charset="0"/>
              </a:rPr>
              <a:t>）触发模块：</a:t>
            </a:r>
            <a:endParaRPr lang="en-US" altLang="zh-CN" sz="2400" dirty="0">
              <a:solidFill>
                <a:srgbClr val="3333CC"/>
              </a:solidFill>
              <a:latin typeface="Times New Roman" panose="02020603050405020304" pitchFamily="18" charset="0"/>
              <a:cs typeface="Times New Roman" panose="02020603050405020304" pitchFamily="18" charset="0"/>
            </a:endParaRPr>
          </a:p>
          <a:p>
            <a:pPr marL="0" indent="0">
              <a:buNone/>
            </a:pPr>
            <a:r>
              <a:rPr lang="en-US" altLang="zh-CN" sz="1800" dirty="0">
                <a:latin typeface="Times New Roman" panose="02020603050405020304" pitchFamily="18" charset="0"/>
                <a:cs typeface="Times New Roman" panose="02020603050405020304" pitchFamily="18" charset="0"/>
              </a:rPr>
              <a:t>              </a:t>
            </a:r>
            <a:r>
              <a:rPr lang="zh-CN" altLang="en-US" sz="2000" dirty="0" smtClean="0">
                <a:latin typeface="Times New Roman" panose="02020603050405020304" pitchFamily="18" charset="0"/>
                <a:cs typeface="Times New Roman" panose="02020603050405020304" pitchFamily="18" charset="0"/>
              </a:rPr>
              <a:t>接收模拟</a:t>
            </a:r>
            <a:r>
              <a:rPr lang="zh-CN" altLang="en-US" sz="2000" dirty="0">
                <a:latin typeface="Times New Roman" panose="02020603050405020304" pitchFamily="18" charset="0"/>
                <a:cs typeface="Times New Roman" panose="02020603050405020304" pitchFamily="18" charset="0"/>
              </a:rPr>
              <a:t>信号，根据能量和、过阈甄别、多重数形成触发信号</a:t>
            </a:r>
            <a:endParaRPr lang="en-US" altLang="zh-CN" sz="2000" dirty="0" smtClean="0">
              <a:latin typeface="Times New Roman" panose="02020603050405020304" pitchFamily="18" charset="0"/>
              <a:cs typeface="Times New Roman" panose="02020603050405020304" pitchFamily="18" charset="0"/>
            </a:endParaRPr>
          </a:p>
          <a:p>
            <a:pPr marL="0" indent="0">
              <a:buNone/>
            </a:pPr>
            <a:r>
              <a:rPr lang="zh-CN" altLang="en-US" sz="2400" dirty="0">
                <a:solidFill>
                  <a:srgbClr val="3333CC"/>
                </a:solidFill>
                <a:latin typeface="Times New Roman" panose="02020603050405020304" pitchFamily="18" charset="0"/>
                <a:cs typeface="Times New Roman" panose="02020603050405020304" pitchFamily="18" charset="0"/>
              </a:rPr>
              <a:t>  （</a:t>
            </a:r>
            <a:r>
              <a:rPr lang="en-US" altLang="zh-CN" sz="2400" dirty="0">
                <a:solidFill>
                  <a:srgbClr val="3333CC"/>
                </a:solidFill>
                <a:latin typeface="Times New Roman" panose="02020603050405020304" pitchFamily="18" charset="0"/>
                <a:cs typeface="Times New Roman" panose="02020603050405020304" pitchFamily="18" charset="0"/>
              </a:rPr>
              <a:t>4</a:t>
            </a:r>
            <a:r>
              <a:rPr lang="zh-CN" altLang="en-US" sz="2400" dirty="0">
                <a:solidFill>
                  <a:srgbClr val="3333CC"/>
                </a:solidFill>
                <a:latin typeface="Times New Roman" panose="02020603050405020304" pitchFamily="18" charset="0"/>
                <a:cs typeface="Times New Roman" panose="02020603050405020304" pitchFamily="18" charset="0"/>
              </a:rPr>
              <a:t>）波形数字化模块：</a:t>
            </a:r>
            <a:endParaRPr lang="en-US" altLang="zh-CN" sz="2400" dirty="0">
              <a:solidFill>
                <a:srgbClr val="3333CC"/>
              </a:solidFill>
              <a:latin typeface="Times New Roman" panose="02020603050405020304" pitchFamily="18" charset="0"/>
              <a:cs typeface="Times New Roman" panose="02020603050405020304" pitchFamily="18" charset="0"/>
            </a:endParaRPr>
          </a:p>
          <a:p>
            <a:pPr marL="0" indent="0">
              <a:buNone/>
            </a:pPr>
            <a:r>
              <a:rPr lang="en-US" altLang="zh-CN" sz="1800" dirty="0">
                <a:latin typeface="Times New Roman" panose="02020603050405020304" pitchFamily="18" charset="0"/>
                <a:cs typeface="Times New Roman" panose="02020603050405020304" pitchFamily="18" charset="0"/>
              </a:rPr>
              <a:t>          </a:t>
            </a:r>
            <a:r>
              <a:rPr lang="en-US" altLang="zh-CN" sz="1800" dirty="0" smtClean="0">
                <a:latin typeface="Times New Roman" panose="02020603050405020304" pitchFamily="18" charset="0"/>
                <a:cs typeface="Times New Roman" panose="02020603050405020304" pitchFamily="18" charset="0"/>
              </a:rPr>
              <a:t>     </a:t>
            </a:r>
            <a:r>
              <a:rPr lang="zh-CN" altLang="en-US" sz="2000" dirty="0" smtClean="0">
                <a:latin typeface="Times New Roman" panose="02020603050405020304" pitchFamily="18" charset="0"/>
                <a:cs typeface="Times New Roman" panose="02020603050405020304" pitchFamily="18" charset="0"/>
              </a:rPr>
              <a:t>信号接收、模数转换、触发判选、数据压缩、数据读出</a:t>
            </a:r>
            <a:endParaRPr lang="en-US" altLang="zh-CN" sz="2000" dirty="0" smtClean="0">
              <a:latin typeface="Times New Roman" panose="02020603050405020304" pitchFamily="18" charset="0"/>
              <a:cs typeface="Times New Roman" panose="02020603050405020304" pitchFamily="18" charset="0"/>
            </a:endParaRPr>
          </a:p>
          <a:p>
            <a:pPr marL="0" indent="0">
              <a:buNone/>
            </a:pPr>
            <a:r>
              <a:rPr lang="zh-CN" altLang="en-US" sz="2400" dirty="0" smtClean="0">
                <a:solidFill>
                  <a:srgbClr val="3333CC"/>
                </a:solidFill>
                <a:latin typeface="Times New Roman" panose="02020603050405020304" pitchFamily="18" charset="0"/>
                <a:cs typeface="Times New Roman" panose="02020603050405020304" pitchFamily="18" charset="0"/>
              </a:rPr>
              <a:t>  （</a:t>
            </a:r>
            <a:r>
              <a:rPr lang="en-US" altLang="zh-CN" sz="2400" dirty="0" smtClean="0">
                <a:solidFill>
                  <a:srgbClr val="3333CC"/>
                </a:solidFill>
                <a:latin typeface="Times New Roman" panose="02020603050405020304" pitchFamily="18" charset="0"/>
                <a:cs typeface="Times New Roman" panose="02020603050405020304" pitchFamily="18" charset="0"/>
              </a:rPr>
              <a:t>5</a:t>
            </a:r>
            <a:r>
              <a:rPr lang="zh-CN" altLang="en-US" sz="2400" dirty="0" smtClean="0">
                <a:solidFill>
                  <a:srgbClr val="3333CC"/>
                </a:solidFill>
                <a:latin typeface="Times New Roman" panose="02020603050405020304" pitchFamily="18" charset="0"/>
                <a:cs typeface="Times New Roman" panose="02020603050405020304" pitchFamily="18" charset="0"/>
              </a:rPr>
              <a:t>）时钟模块：</a:t>
            </a:r>
            <a:endParaRPr lang="en-US" altLang="zh-CN" sz="2400" dirty="0">
              <a:solidFill>
                <a:srgbClr val="3333CC"/>
              </a:solidFill>
              <a:latin typeface="Times New Roman" panose="02020603050405020304" pitchFamily="18" charset="0"/>
              <a:cs typeface="Times New Roman" panose="02020603050405020304" pitchFamily="18" charset="0"/>
            </a:endParaRPr>
          </a:p>
          <a:p>
            <a:pPr marL="0" indent="0">
              <a:buNone/>
            </a:pPr>
            <a:r>
              <a:rPr lang="en-US" altLang="zh-CN" sz="1800" dirty="0">
                <a:latin typeface="Times New Roman" panose="02020603050405020304" pitchFamily="18" charset="0"/>
                <a:cs typeface="Times New Roman" panose="02020603050405020304" pitchFamily="18" charset="0"/>
              </a:rPr>
              <a:t>  </a:t>
            </a:r>
            <a:r>
              <a:rPr lang="en-US" altLang="zh-CN" sz="1800" dirty="0" smtClean="0">
                <a:latin typeface="Times New Roman" panose="02020603050405020304" pitchFamily="18" charset="0"/>
                <a:cs typeface="Times New Roman" panose="02020603050405020304" pitchFamily="18" charset="0"/>
              </a:rPr>
              <a:t>             </a:t>
            </a:r>
            <a:r>
              <a:rPr lang="zh-CN" altLang="en-US" sz="2000" dirty="0" smtClean="0">
                <a:latin typeface="Times New Roman" panose="02020603050405020304" pitchFamily="18" charset="0"/>
                <a:cs typeface="Times New Roman" panose="02020603050405020304" pitchFamily="18" charset="0"/>
              </a:rPr>
              <a:t>为整个电子学系统提供统一的时钟信号</a:t>
            </a:r>
            <a:endParaRPr lang="en-US" altLang="zh-CN" sz="20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124075" y="315913"/>
            <a:ext cx="4968875" cy="80962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zh-CN" altLang="en-US" sz="4400" smtClean="0">
                <a:solidFill>
                  <a:srgbClr val="A50021"/>
                </a:solidFill>
                <a:latin typeface="宋体" pitchFamily="2" charset="-122"/>
              </a:rPr>
              <a:t>主要内容</a:t>
            </a:r>
          </a:p>
        </p:txBody>
      </p:sp>
      <p:sp>
        <p:nvSpPr>
          <p:cNvPr id="5123" name="文本框 6"/>
          <p:cNvSpPr txBox="1">
            <a:spLocks noChangeArrowheads="1"/>
          </p:cNvSpPr>
          <p:nvPr/>
        </p:nvSpPr>
        <p:spPr bwMode="auto">
          <a:xfrm>
            <a:off x="2915816" y="1989138"/>
            <a:ext cx="4393158" cy="2554545"/>
          </a:xfrm>
          <a:prstGeom prst="rect">
            <a:avLst/>
          </a:prstGeom>
          <a:noFill/>
          <a:ln w="9525">
            <a:noFill/>
            <a:miter lim="800000"/>
            <a:headEnd/>
            <a:tailEnd/>
          </a:ln>
        </p:spPr>
        <p:txBody>
          <a:bodyPr wrap="square">
            <a:spAutoFit/>
          </a:bodyPr>
          <a:lstStyle/>
          <a:p>
            <a:pPr marL="571500" indent="-571500">
              <a:buFont typeface="+mj-ea"/>
              <a:buAutoNum type="ea1JpnChsDbPeriod"/>
            </a:pPr>
            <a:r>
              <a:rPr lang="zh-CN" altLang="en-US" sz="3200" b="0" dirty="0" smtClean="0">
                <a:latin typeface="黑体" pitchFamily="49" charset="-122"/>
                <a:ea typeface="黑体" pitchFamily="49" charset="-122"/>
                <a:sym typeface="Wingdings 2" pitchFamily="18" charset="2"/>
              </a:rPr>
              <a:t>背景</a:t>
            </a:r>
            <a:r>
              <a:rPr lang="zh-CN" altLang="en-US" sz="3200" b="0" dirty="0">
                <a:latin typeface="黑体" pitchFamily="49" charset="-122"/>
                <a:ea typeface="黑体" pitchFamily="49" charset="-122"/>
                <a:sym typeface="Wingdings 2" pitchFamily="18" charset="2"/>
              </a:rPr>
              <a:t>介绍</a:t>
            </a:r>
            <a:endParaRPr lang="en-US" altLang="zh-CN" sz="3200" b="0" dirty="0">
              <a:latin typeface="黑体" pitchFamily="49" charset="-122"/>
              <a:ea typeface="黑体" pitchFamily="49" charset="-122"/>
              <a:sym typeface="Wingdings 2" pitchFamily="18" charset="2"/>
            </a:endParaRPr>
          </a:p>
          <a:p>
            <a:pPr marL="571500" indent="-571500">
              <a:buFont typeface="+mj-ea"/>
              <a:buAutoNum type="ea1JpnChsDbPeriod"/>
            </a:pPr>
            <a:r>
              <a:rPr lang="zh-CN" altLang="en-US" sz="3200" b="0" dirty="0" smtClean="0">
                <a:latin typeface="黑体" pitchFamily="49" charset="-122"/>
                <a:ea typeface="黑体" pitchFamily="49" charset="-122"/>
                <a:sym typeface="Wingdings 2" pitchFamily="18" charset="2"/>
              </a:rPr>
              <a:t>系统调研</a:t>
            </a:r>
            <a:endParaRPr lang="en-US" altLang="zh-CN" sz="3200" b="0" dirty="0" smtClean="0">
              <a:latin typeface="黑体" pitchFamily="49" charset="-122"/>
              <a:ea typeface="黑体" pitchFamily="49" charset="-122"/>
              <a:sym typeface="Wingdings 2" pitchFamily="18" charset="2"/>
            </a:endParaRPr>
          </a:p>
          <a:p>
            <a:pPr marL="571500" indent="-571500">
              <a:buFont typeface="+mj-ea"/>
              <a:buAutoNum type="ea1JpnChsDbPeriod"/>
            </a:pPr>
            <a:r>
              <a:rPr lang="zh-CN" altLang="en-US" sz="3200" b="0" dirty="0" smtClean="0">
                <a:latin typeface="黑体" pitchFamily="49" charset="-122"/>
                <a:ea typeface="黑体" pitchFamily="49" charset="-122"/>
                <a:sym typeface="Wingdings 2" pitchFamily="18" charset="2"/>
              </a:rPr>
              <a:t>方案设计</a:t>
            </a:r>
            <a:endParaRPr lang="en-US" altLang="zh-CN" sz="3200" b="0" dirty="0" smtClean="0">
              <a:latin typeface="黑体" pitchFamily="49" charset="-122"/>
              <a:ea typeface="黑体" pitchFamily="49" charset="-122"/>
              <a:sym typeface="Wingdings 2" pitchFamily="18" charset="2"/>
            </a:endParaRPr>
          </a:p>
          <a:p>
            <a:pPr marL="571500" indent="-571500">
              <a:buFont typeface="+mj-ea"/>
              <a:buAutoNum type="ea1JpnChsDbPeriod"/>
            </a:pPr>
            <a:r>
              <a:rPr lang="zh-CN" altLang="en-US" sz="3200" b="0" dirty="0" smtClean="0">
                <a:latin typeface="黑体" pitchFamily="49" charset="-122"/>
                <a:ea typeface="黑体" pitchFamily="49" charset="-122"/>
                <a:sym typeface="Wingdings 2" pitchFamily="18" charset="2"/>
              </a:rPr>
              <a:t>关键技术</a:t>
            </a:r>
            <a:endParaRPr lang="en-US" altLang="zh-CN" sz="3200" b="0" dirty="0" smtClean="0">
              <a:latin typeface="黑体" pitchFamily="49" charset="-122"/>
              <a:ea typeface="黑体" pitchFamily="49" charset="-122"/>
              <a:sym typeface="Wingdings 2" pitchFamily="18" charset="2"/>
            </a:endParaRPr>
          </a:p>
          <a:p>
            <a:pPr marL="571500" indent="-571500">
              <a:buFont typeface="+mj-ea"/>
              <a:buAutoNum type="ea1JpnChsDbPeriod"/>
            </a:pPr>
            <a:r>
              <a:rPr lang="zh-CN" altLang="en-US" sz="3200" b="0" dirty="0" smtClean="0">
                <a:latin typeface="黑体" pitchFamily="49" charset="-122"/>
                <a:ea typeface="黑体" pitchFamily="49" charset="-122"/>
                <a:sym typeface="Wingdings 2" pitchFamily="18" charset="2"/>
              </a:rPr>
              <a:t>总结</a:t>
            </a:r>
            <a:endParaRPr lang="en-US" altLang="zh-CN" sz="3200" b="0" dirty="0">
              <a:latin typeface="黑体" pitchFamily="49" charset="-122"/>
              <a:ea typeface="黑体" pitchFamily="49" charset="-122"/>
              <a:sym typeface="Wingdings 2" pitchFamily="18" charset="2"/>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5616" y="404664"/>
            <a:ext cx="4248472" cy="706090"/>
          </a:xfrm>
        </p:spPr>
        <p:txBody>
          <a:bodyPr/>
          <a:lstStyle/>
          <a:p>
            <a:r>
              <a:rPr lang="en-US" altLang="zh-CN" dirty="0" smtClean="0"/>
              <a:t>3.3 </a:t>
            </a:r>
            <a:r>
              <a:rPr lang="zh-CN" altLang="en-US" dirty="0" smtClean="0"/>
              <a:t>技术路线</a:t>
            </a:r>
            <a:endParaRPr lang="zh-CN" altLang="en-US" dirty="0"/>
          </a:p>
        </p:txBody>
      </p:sp>
      <p:sp>
        <p:nvSpPr>
          <p:cNvPr id="5" name="内容占位符 2"/>
          <p:cNvSpPr txBox="1">
            <a:spLocks/>
          </p:cNvSpPr>
          <p:nvPr/>
        </p:nvSpPr>
        <p:spPr>
          <a:xfrm>
            <a:off x="755576" y="1417638"/>
            <a:ext cx="7313984" cy="4027586"/>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黑体" pitchFamily="49" charset="-122"/>
                <a:ea typeface="黑体" pitchFamily="49" charset="-122"/>
                <a:cs typeface="宋体" charset="0"/>
              </a:defRPr>
            </a:lvl1pPr>
            <a:lvl2pPr marL="742950" indent="-285750" algn="l" rtl="0" eaLnBrk="0" fontAlgn="base" hangingPunct="0">
              <a:spcBef>
                <a:spcPct val="20000"/>
              </a:spcBef>
              <a:spcAft>
                <a:spcPct val="0"/>
              </a:spcAft>
              <a:buChar char="–"/>
              <a:defRPr kumimoji="1" sz="2800">
                <a:solidFill>
                  <a:schemeClr val="tx1"/>
                </a:solidFill>
                <a:latin typeface="黑体" pitchFamily="49" charset="-122"/>
                <a:ea typeface="黑体" pitchFamily="49" charset="-122"/>
              </a:defRPr>
            </a:lvl2pPr>
            <a:lvl3pPr marL="1143000" indent="-228600" algn="l" rtl="0" eaLnBrk="0" fontAlgn="base" hangingPunct="0">
              <a:spcBef>
                <a:spcPct val="20000"/>
              </a:spcBef>
              <a:spcAft>
                <a:spcPct val="0"/>
              </a:spcAft>
              <a:buChar char="•"/>
              <a:defRPr kumimoji="1" sz="2400">
                <a:solidFill>
                  <a:schemeClr val="tx1"/>
                </a:solidFill>
                <a:latin typeface="黑体" pitchFamily="49" charset="-122"/>
                <a:ea typeface="黑体" pitchFamily="49" charset="-122"/>
              </a:defRPr>
            </a:lvl3pPr>
            <a:lvl4pPr marL="1600200" indent="-228600" algn="l" rtl="0" eaLnBrk="0" fontAlgn="base" hangingPunct="0">
              <a:spcBef>
                <a:spcPct val="20000"/>
              </a:spcBef>
              <a:spcAft>
                <a:spcPct val="0"/>
              </a:spcAft>
              <a:buChar char="–"/>
              <a:defRPr kumimoji="1" sz="2000">
                <a:solidFill>
                  <a:schemeClr val="tx1"/>
                </a:solidFill>
                <a:latin typeface="黑体" pitchFamily="49" charset="-122"/>
                <a:ea typeface="黑体" pitchFamily="49" charset="-122"/>
              </a:defRPr>
            </a:lvl4pPr>
            <a:lvl5pPr marL="2057400" indent="-228600" algn="l" rtl="0" eaLnBrk="0" fontAlgn="base" hangingPunct="0">
              <a:spcBef>
                <a:spcPct val="20000"/>
              </a:spcBef>
              <a:spcAft>
                <a:spcPct val="0"/>
              </a:spcAft>
              <a:buChar char="»"/>
              <a:defRPr kumimoji="1" sz="2000">
                <a:solidFill>
                  <a:schemeClr val="tx1"/>
                </a:solidFill>
                <a:latin typeface="黑体" pitchFamily="49" charset="-122"/>
                <a:ea typeface="黑体" pitchFamily="49"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altLang="zh-CN" sz="2800" b="0" kern="0" dirty="0" err="1" smtClean="0"/>
              <a:t>BaF</a:t>
            </a:r>
            <a:r>
              <a:rPr lang="en-US" altLang="zh-CN" sz="2800" b="0" kern="0" baseline="-25000" dirty="0" err="1" smtClean="0"/>
              <a:t>2</a:t>
            </a:r>
            <a:r>
              <a:rPr lang="zh-CN" altLang="en-US" sz="2800" b="0" kern="0" dirty="0" smtClean="0"/>
              <a:t>探测器读出电子学系统关键技术路线</a:t>
            </a:r>
            <a:endParaRPr lang="en-US" altLang="zh-CN" sz="2800" b="0" kern="0" dirty="0" smtClean="0"/>
          </a:p>
          <a:p>
            <a:pPr marL="0" indent="0">
              <a:buFontTx/>
              <a:buNone/>
            </a:pPr>
            <a:r>
              <a:rPr lang="zh-CN" altLang="en-US" sz="2400" b="0" kern="0" dirty="0" smtClean="0">
                <a:solidFill>
                  <a:srgbClr val="FF0000"/>
                </a:solidFill>
                <a:latin typeface="Times New Roman" panose="02020603050405020304" pitchFamily="18" charset="0"/>
                <a:cs typeface="Times New Roman" panose="02020603050405020304" pitchFamily="18" charset="0"/>
              </a:rPr>
              <a:t>  （</a:t>
            </a:r>
            <a:r>
              <a:rPr lang="en-US" altLang="zh-CN" sz="2400" b="0" kern="0" dirty="0" smtClean="0">
                <a:solidFill>
                  <a:srgbClr val="FF0000"/>
                </a:solidFill>
                <a:latin typeface="Times New Roman" panose="02020603050405020304" pitchFamily="18" charset="0"/>
                <a:cs typeface="Times New Roman" panose="02020603050405020304" pitchFamily="18" charset="0"/>
              </a:rPr>
              <a:t>1</a:t>
            </a:r>
            <a:r>
              <a:rPr lang="zh-CN" altLang="en-US" sz="2400" b="0" kern="0" dirty="0" smtClean="0">
                <a:solidFill>
                  <a:srgbClr val="FF0000"/>
                </a:solidFill>
                <a:latin typeface="Times New Roman" panose="02020603050405020304" pitchFamily="18" charset="0"/>
                <a:cs typeface="Times New Roman" panose="02020603050405020304" pitchFamily="18" charset="0"/>
              </a:rPr>
              <a:t>）波形数字化方案：</a:t>
            </a:r>
            <a:endParaRPr lang="en-US" altLang="zh-CN" sz="2400" b="0" kern="0" dirty="0" smtClean="0">
              <a:solidFill>
                <a:srgbClr val="FF0000"/>
              </a:solidFill>
              <a:latin typeface="Times New Roman" panose="02020603050405020304" pitchFamily="18" charset="0"/>
              <a:cs typeface="Times New Roman" panose="02020603050405020304" pitchFamily="18" charset="0"/>
            </a:endParaRPr>
          </a:p>
          <a:p>
            <a:pPr marL="0" lvl="1" indent="0">
              <a:buNone/>
            </a:pPr>
            <a:r>
              <a:rPr lang="en-US" altLang="zh-CN" sz="2400" b="0" kern="0" dirty="0" smtClean="0">
                <a:latin typeface="Times New Roman" panose="02020603050405020304" pitchFamily="18" charset="0"/>
                <a:cs typeface="Times New Roman" panose="02020603050405020304" pitchFamily="18" charset="0"/>
              </a:rPr>
              <a:t>            </a:t>
            </a:r>
            <a:r>
              <a:rPr lang="zh-CN" altLang="en-US" sz="1800" b="0" kern="0" dirty="0">
                <a:latin typeface="Times New Roman" panose="02020603050405020304" pitchFamily="18" charset="0"/>
                <a:cs typeface="Times New Roman" panose="02020603050405020304" pitchFamily="18" charset="0"/>
              </a:rPr>
              <a:t>自主</a:t>
            </a:r>
            <a:r>
              <a:rPr lang="zh-CN" altLang="en-US" sz="1800" b="0" kern="0" dirty="0" smtClean="0">
                <a:latin typeface="Times New Roman" panose="02020603050405020304" pitchFamily="18" charset="0"/>
                <a:cs typeface="Times New Roman" panose="02020603050405020304" pitchFamily="18" charset="0"/>
              </a:rPr>
              <a:t>设计数字化模块，</a:t>
            </a:r>
            <a:r>
              <a:rPr lang="en-US" altLang="zh-CN" sz="1800" b="0" kern="0" dirty="0" err="1" smtClean="0">
                <a:latin typeface="Times New Roman" panose="02020603050405020304" pitchFamily="18" charset="0"/>
                <a:cs typeface="Times New Roman" panose="02020603050405020304" pitchFamily="18" charset="0"/>
              </a:rPr>
              <a:t>1GSps×12bit</a:t>
            </a:r>
            <a:endParaRPr lang="en-US" altLang="zh-CN" sz="1800" b="0" kern="0" dirty="0" smtClean="0">
              <a:latin typeface="Times New Roman" panose="02020603050405020304" pitchFamily="18" charset="0"/>
              <a:cs typeface="Times New Roman" panose="02020603050405020304" pitchFamily="18" charset="0"/>
            </a:endParaRPr>
          </a:p>
          <a:p>
            <a:pPr marL="0" indent="0">
              <a:buFontTx/>
              <a:buNone/>
            </a:pPr>
            <a:r>
              <a:rPr lang="zh-CN" altLang="en-US" sz="2400" b="0" kern="0" dirty="0" smtClean="0">
                <a:solidFill>
                  <a:srgbClr val="FF0000"/>
                </a:solidFill>
                <a:latin typeface="Times New Roman" panose="02020603050405020304" pitchFamily="18" charset="0"/>
                <a:cs typeface="Times New Roman" panose="02020603050405020304" pitchFamily="18" charset="0"/>
              </a:rPr>
              <a:t>  （</a:t>
            </a:r>
            <a:r>
              <a:rPr lang="en-US" altLang="zh-CN" sz="2400" b="0" kern="0" dirty="0" smtClean="0">
                <a:solidFill>
                  <a:srgbClr val="FF0000"/>
                </a:solidFill>
                <a:latin typeface="Times New Roman" panose="02020603050405020304" pitchFamily="18" charset="0"/>
                <a:cs typeface="Times New Roman" panose="02020603050405020304" pitchFamily="18" charset="0"/>
              </a:rPr>
              <a:t>2</a:t>
            </a:r>
            <a:r>
              <a:rPr lang="zh-CN" altLang="en-US" sz="2400" b="0" kern="0" dirty="0" smtClean="0">
                <a:solidFill>
                  <a:srgbClr val="FF0000"/>
                </a:solidFill>
                <a:latin typeface="Times New Roman" panose="02020603050405020304" pitchFamily="18" charset="0"/>
                <a:cs typeface="Times New Roman" panose="02020603050405020304" pitchFamily="18" charset="0"/>
              </a:rPr>
              <a:t>）</a:t>
            </a:r>
            <a:r>
              <a:rPr lang="en-US" altLang="zh-CN" sz="2400" b="0" kern="0" dirty="0" err="1" smtClean="0">
                <a:solidFill>
                  <a:srgbClr val="FF0000"/>
                </a:solidFill>
                <a:latin typeface="Times New Roman" panose="02020603050405020304" pitchFamily="18" charset="0"/>
                <a:cs typeface="Times New Roman" panose="02020603050405020304" pitchFamily="18" charset="0"/>
              </a:rPr>
              <a:t>PXI</a:t>
            </a:r>
            <a:r>
              <a:rPr lang="zh-CN" altLang="en-US" sz="2400" b="0" kern="0" dirty="0" smtClean="0">
                <a:solidFill>
                  <a:srgbClr val="FF0000"/>
                </a:solidFill>
                <a:latin typeface="Times New Roman" panose="02020603050405020304" pitchFamily="18" charset="0"/>
                <a:cs typeface="Times New Roman" panose="02020603050405020304" pitchFamily="18" charset="0"/>
              </a:rPr>
              <a:t>机箱：</a:t>
            </a:r>
            <a:endParaRPr lang="en-US" altLang="zh-CN" sz="2400" b="0" kern="0" dirty="0" smtClean="0">
              <a:solidFill>
                <a:srgbClr val="FF0000"/>
              </a:solidFill>
              <a:latin typeface="Times New Roman" panose="02020603050405020304" pitchFamily="18" charset="0"/>
              <a:cs typeface="Times New Roman" panose="02020603050405020304" pitchFamily="18" charset="0"/>
            </a:endParaRPr>
          </a:p>
          <a:p>
            <a:pPr marL="0" indent="0">
              <a:buFontTx/>
              <a:buNone/>
            </a:pPr>
            <a:r>
              <a:rPr lang="en-US" altLang="zh-CN" sz="1800" b="0" kern="0" dirty="0" smtClean="0">
                <a:latin typeface="Times New Roman" panose="02020603050405020304" pitchFamily="18" charset="0"/>
                <a:cs typeface="Times New Roman" panose="02020603050405020304" pitchFamily="18" charset="0"/>
              </a:rPr>
              <a:t>               Linux</a:t>
            </a:r>
            <a:r>
              <a:rPr lang="zh-CN" altLang="en-US" sz="1800" b="0" kern="0" dirty="0" smtClean="0">
                <a:latin typeface="Times New Roman" panose="02020603050405020304" pitchFamily="18" charset="0"/>
                <a:cs typeface="Times New Roman" panose="02020603050405020304" pitchFamily="18" charset="0"/>
              </a:rPr>
              <a:t>系统</a:t>
            </a:r>
            <a:r>
              <a:rPr lang="zh-CN" altLang="en-US" sz="1800" b="0" kern="0" dirty="0">
                <a:latin typeface="Times New Roman" panose="02020603050405020304" pitchFamily="18" charset="0"/>
                <a:cs typeface="Times New Roman" panose="02020603050405020304" pitchFamily="18" charset="0"/>
              </a:rPr>
              <a:t>平台</a:t>
            </a:r>
            <a:r>
              <a:rPr lang="zh-CN" altLang="en-US" sz="1800" b="0" kern="0" dirty="0" smtClean="0">
                <a:latin typeface="Times New Roman" panose="02020603050405020304" pitchFamily="18" charset="0"/>
                <a:cs typeface="Times New Roman" panose="02020603050405020304" pitchFamily="18" charset="0"/>
              </a:rPr>
              <a:t>、</a:t>
            </a:r>
            <a:r>
              <a:rPr lang="zh-CN" altLang="en-US" sz="1800" b="0" kern="0" dirty="0">
                <a:latin typeface="Times New Roman" panose="02020603050405020304" pitchFamily="18" charset="0"/>
                <a:cs typeface="Times New Roman" panose="02020603050405020304" pitchFamily="18" charset="0"/>
              </a:rPr>
              <a:t>千兆</a:t>
            </a:r>
            <a:r>
              <a:rPr lang="zh-CN" altLang="en-US" sz="1800" b="0" kern="0" dirty="0" smtClean="0">
                <a:latin typeface="Times New Roman" panose="02020603050405020304" pitchFamily="18" charset="0"/>
                <a:cs typeface="Times New Roman" panose="02020603050405020304" pitchFamily="18" charset="0"/>
              </a:rPr>
              <a:t>网以太网读出</a:t>
            </a:r>
            <a:endParaRPr lang="en-US" altLang="zh-CN" sz="1800" b="0" kern="0" dirty="0" smtClean="0">
              <a:latin typeface="Times New Roman" panose="02020603050405020304" pitchFamily="18" charset="0"/>
              <a:cs typeface="Times New Roman" panose="02020603050405020304" pitchFamily="18" charset="0"/>
            </a:endParaRPr>
          </a:p>
          <a:p>
            <a:pPr marL="0" indent="0">
              <a:buNone/>
            </a:pPr>
            <a:r>
              <a:rPr lang="zh-CN" altLang="en-US" sz="2400" b="0" kern="0" dirty="0">
                <a:solidFill>
                  <a:srgbClr val="FF0000"/>
                </a:solidFill>
                <a:latin typeface="Times New Roman" panose="02020603050405020304" pitchFamily="18" charset="0"/>
                <a:cs typeface="Times New Roman" panose="02020603050405020304" pitchFamily="18" charset="0"/>
              </a:rPr>
              <a:t>  （</a:t>
            </a:r>
            <a:r>
              <a:rPr lang="en-US" altLang="zh-CN" sz="2400" b="0" kern="0" dirty="0">
                <a:solidFill>
                  <a:srgbClr val="FF0000"/>
                </a:solidFill>
                <a:latin typeface="Times New Roman" panose="02020603050405020304" pitchFamily="18" charset="0"/>
                <a:cs typeface="Times New Roman" panose="02020603050405020304" pitchFamily="18" charset="0"/>
              </a:rPr>
              <a:t>3</a:t>
            </a:r>
            <a:r>
              <a:rPr lang="zh-CN" altLang="en-US" sz="2400" b="0" kern="0" dirty="0">
                <a:solidFill>
                  <a:srgbClr val="FF0000"/>
                </a:solidFill>
                <a:latin typeface="Times New Roman" panose="02020603050405020304" pitchFamily="18" charset="0"/>
                <a:cs typeface="Times New Roman" panose="02020603050405020304" pitchFamily="18" charset="0"/>
              </a:rPr>
              <a:t>）数据压缩：</a:t>
            </a:r>
            <a:endParaRPr lang="en-US" altLang="zh-CN" sz="2400" b="0" kern="0" dirty="0">
              <a:solidFill>
                <a:srgbClr val="FF0000"/>
              </a:solidFill>
              <a:latin typeface="Times New Roman" panose="02020603050405020304" pitchFamily="18" charset="0"/>
              <a:cs typeface="Times New Roman" panose="02020603050405020304" pitchFamily="18" charset="0"/>
            </a:endParaRPr>
          </a:p>
          <a:p>
            <a:pPr marL="0" indent="0">
              <a:buFontTx/>
              <a:buNone/>
            </a:pPr>
            <a:r>
              <a:rPr lang="en-US" altLang="zh-CN" sz="1800" b="0" kern="0" dirty="0">
                <a:latin typeface="Times New Roman" panose="02020603050405020304" pitchFamily="18" charset="0"/>
                <a:cs typeface="Times New Roman" panose="02020603050405020304" pitchFamily="18" charset="0"/>
              </a:rPr>
              <a:t>               </a:t>
            </a:r>
            <a:r>
              <a:rPr lang="zh-CN" altLang="en-US" sz="1800" b="0" kern="0" dirty="0" smtClean="0">
                <a:latin typeface="Times New Roman" panose="02020603050405020304" pitchFamily="18" charset="0"/>
                <a:cs typeface="Times New Roman" panose="02020603050405020304" pitchFamily="18" charset="0"/>
              </a:rPr>
              <a:t>硬件触发、硬件零压缩</a:t>
            </a:r>
            <a:endParaRPr lang="en-US" altLang="zh-CN" sz="1800" b="0" kern="0" dirty="0" smtClean="0">
              <a:latin typeface="Times New Roman" panose="02020603050405020304" pitchFamily="18" charset="0"/>
              <a:cs typeface="Times New Roman" panose="02020603050405020304" pitchFamily="18" charset="0"/>
            </a:endParaRPr>
          </a:p>
          <a:p>
            <a:pPr marL="0" indent="0">
              <a:buFontTx/>
              <a:buNone/>
            </a:pPr>
            <a:r>
              <a:rPr lang="zh-CN" altLang="en-US" sz="2400" b="0" kern="0" dirty="0" smtClean="0">
                <a:solidFill>
                  <a:srgbClr val="FF0000"/>
                </a:solidFill>
                <a:latin typeface="Times New Roman" panose="02020603050405020304" pitchFamily="18" charset="0"/>
                <a:cs typeface="Times New Roman" panose="02020603050405020304" pitchFamily="18" charset="0"/>
              </a:rPr>
              <a:t>  （</a:t>
            </a:r>
            <a:r>
              <a:rPr lang="en-US" altLang="zh-CN" sz="2400" b="0" kern="0" dirty="0" smtClean="0">
                <a:solidFill>
                  <a:srgbClr val="FF0000"/>
                </a:solidFill>
                <a:latin typeface="Times New Roman" panose="02020603050405020304" pitchFamily="18" charset="0"/>
                <a:cs typeface="Times New Roman" panose="02020603050405020304" pitchFamily="18" charset="0"/>
              </a:rPr>
              <a:t>4</a:t>
            </a:r>
            <a:r>
              <a:rPr lang="zh-CN" altLang="en-US" sz="2400" b="0" kern="0" dirty="0" smtClean="0">
                <a:solidFill>
                  <a:srgbClr val="FF0000"/>
                </a:solidFill>
                <a:latin typeface="Times New Roman" panose="02020603050405020304" pitchFamily="18" charset="0"/>
                <a:cs typeface="Times New Roman" panose="02020603050405020304" pitchFamily="18" charset="0"/>
              </a:rPr>
              <a:t>）前置放大：</a:t>
            </a:r>
            <a:endParaRPr lang="en-US" altLang="zh-CN" sz="2400" b="0" kern="0" dirty="0" smtClean="0">
              <a:solidFill>
                <a:srgbClr val="FF0000"/>
              </a:solidFill>
              <a:latin typeface="Times New Roman" panose="02020603050405020304" pitchFamily="18" charset="0"/>
              <a:cs typeface="Times New Roman" panose="02020603050405020304" pitchFamily="18" charset="0"/>
            </a:endParaRPr>
          </a:p>
          <a:p>
            <a:pPr marL="0" indent="0">
              <a:buFontTx/>
              <a:buNone/>
            </a:pPr>
            <a:r>
              <a:rPr lang="en-US" altLang="zh-CN" sz="1800" b="0" kern="0" dirty="0" smtClean="0">
                <a:latin typeface="Times New Roman" panose="02020603050405020304" pitchFamily="18" charset="0"/>
                <a:cs typeface="Times New Roman" panose="02020603050405020304" pitchFamily="18" charset="0"/>
              </a:rPr>
              <a:t>               </a:t>
            </a:r>
            <a:r>
              <a:rPr lang="zh-CN" altLang="en-US" sz="1800" b="0" kern="0" dirty="0" smtClean="0">
                <a:latin typeface="Times New Roman" panose="02020603050405020304" pitchFamily="18" charset="0"/>
                <a:cs typeface="Times New Roman" panose="02020603050405020304" pitchFamily="18" charset="0"/>
              </a:rPr>
              <a:t>探测器信号前端放大、匹配，屏蔽差分线传输</a:t>
            </a:r>
            <a:endParaRPr lang="en-US" altLang="zh-CN" sz="1800" b="0" kern="0" dirty="0" smtClean="0">
              <a:latin typeface="Times New Roman" panose="02020603050405020304" pitchFamily="18" charset="0"/>
              <a:cs typeface="Times New Roman" panose="02020603050405020304" pitchFamily="18" charset="0"/>
            </a:endParaRPr>
          </a:p>
          <a:p>
            <a:pPr marL="0" indent="0">
              <a:buFontTx/>
              <a:buNone/>
            </a:pPr>
            <a:endParaRPr lang="en-US" altLang="zh-CN" sz="1800" b="0" kern="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4318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p:cNvSpPr>
            <a:spLocks noGrp="1"/>
          </p:cNvSpPr>
          <p:nvPr>
            <p:ph idx="1"/>
          </p:nvPr>
        </p:nvSpPr>
        <p:spPr>
          <a:xfrm>
            <a:off x="683568" y="1423458"/>
            <a:ext cx="8229600" cy="604664"/>
          </a:xfrm>
        </p:spPr>
        <p:txBody>
          <a:bodyPr/>
          <a:lstStyle/>
          <a:p>
            <a:r>
              <a:rPr lang="en-US" altLang="zh-CN" sz="2400" dirty="0" err="1" smtClean="0"/>
              <a:t>BaF</a:t>
            </a:r>
            <a:r>
              <a:rPr lang="en-US" altLang="zh-CN" sz="2400" baseline="-25000" dirty="0" err="1" smtClean="0"/>
              <a:t>2</a:t>
            </a:r>
            <a:r>
              <a:rPr lang="zh-CN" altLang="en-US" sz="2400" dirty="0" smtClean="0"/>
              <a:t>探测器前端读出电子学系统结构</a:t>
            </a:r>
            <a:endParaRPr lang="zh-CN" altLang="en-US" sz="2400" dirty="0"/>
          </a:p>
        </p:txBody>
      </p:sp>
      <p:sp>
        <p:nvSpPr>
          <p:cNvPr id="11" name="标题 1"/>
          <p:cNvSpPr>
            <a:spLocks noGrp="1"/>
          </p:cNvSpPr>
          <p:nvPr>
            <p:ph type="title"/>
          </p:nvPr>
        </p:nvSpPr>
        <p:spPr>
          <a:xfrm>
            <a:off x="1043608" y="378842"/>
            <a:ext cx="3512141" cy="706090"/>
          </a:xfrm>
        </p:spPr>
        <p:txBody>
          <a:bodyPr/>
          <a:lstStyle/>
          <a:p>
            <a:r>
              <a:rPr lang="en-US" altLang="zh-CN" dirty="0" smtClean="0"/>
              <a:t>3.4 </a:t>
            </a:r>
            <a:r>
              <a:rPr lang="zh-CN" altLang="en-US" dirty="0" smtClean="0"/>
              <a:t>系统架构</a:t>
            </a:r>
            <a:endParaRPr lang="zh-CN" altLang="en-US" dirty="0"/>
          </a:p>
        </p:txBody>
      </p:sp>
      <p:pic>
        <p:nvPicPr>
          <p:cNvPr id="4" name="图片 3"/>
          <p:cNvPicPr>
            <a:picLocks noChangeAspect="1"/>
          </p:cNvPicPr>
          <p:nvPr/>
        </p:nvPicPr>
        <p:blipFill>
          <a:blip r:embed="rId2"/>
          <a:stretch>
            <a:fillRect/>
          </a:stretch>
        </p:blipFill>
        <p:spPr>
          <a:xfrm>
            <a:off x="574465" y="2276872"/>
            <a:ext cx="7962568" cy="3797846"/>
          </a:xfrm>
          <a:prstGeom prst="rect">
            <a:avLst/>
          </a:prstGeom>
        </p:spPr>
      </p:pic>
    </p:spTree>
    <p:extLst>
      <p:ext uri="{BB962C8B-B14F-4D97-AF65-F5344CB8AC3E}">
        <p14:creationId xmlns:p14="http://schemas.microsoft.com/office/powerpoint/2010/main" val="3503254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p:cNvSpPr>
            <a:spLocks noGrp="1"/>
          </p:cNvSpPr>
          <p:nvPr>
            <p:ph idx="1"/>
          </p:nvPr>
        </p:nvSpPr>
        <p:spPr>
          <a:xfrm>
            <a:off x="683568" y="1306342"/>
            <a:ext cx="5472608" cy="604664"/>
          </a:xfrm>
        </p:spPr>
        <p:txBody>
          <a:bodyPr/>
          <a:lstStyle/>
          <a:p>
            <a:r>
              <a:rPr lang="zh-CN" altLang="en-US" sz="2400" dirty="0" smtClean="0"/>
              <a:t>前置放大器、传输电缆：</a:t>
            </a:r>
            <a:endParaRPr lang="en-US" altLang="zh-CN" sz="2400" dirty="0" smtClean="0"/>
          </a:p>
          <a:p>
            <a:pPr marL="0" indent="0">
              <a:buNone/>
            </a:pPr>
            <a:endParaRPr lang="zh-CN" altLang="en-US" sz="2400" dirty="0"/>
          </a:p>
        </p:txBody>
      </p:sp>
      <p:sp>
        <p:nvSpPr>
          <p:cNvPr id="11" name="标题 1"/>
          <p:cNvSpPr>
            <a:spLocks noGrp="1"/>
          </p:cNvSpPr>
          <p:nvPr>
            <p:ph type="title"/>
          </p:nvPr>
        </p:nvSpPr>
        <p:spPr>
          <a:xfrm>
            <a:off x="1043608" y="378842"/>
            <a:ext cx="5400600" cy="817910"/>
          </a:xfrm>
        </p:spPr>
        <p:txBody>
          <a:bodyPr/>
          <a:lstStyle/>
          <a:p>
            <a:r>
              <a:rPr lang="en-US" altLang="zh-CN" dirty="0" smtClean="0"/>
              <a:t>3.5.1</a:t>
            </a:r>
            <a:r>
              <a:rPr lang="zh-CN" altLang="en-US" dirty="0"/>
              <a:t> </a:t>
            </a:r>
            <a:r>
              <a:rPr lang="zh-CN" altLang="en-US" dirty="0" smtClean="0"/>
              <a:t>模拟信号传输电路</a:t>
            </a:r>
            <a:endParaRPr lang="zh-CN" altLang="en-US" dirty="0"/>
          </a:p>
        </p:txBody>
      </p:sp>
      <p:pic>
        <p:nvPicPr>
          <p:cNvPr id="6" name="图片 6"/>
          <p:cNvPicPr>
            <a:picLocks noChangeAspect="1"/>
          </p:cNvPicPr>
          <p:nvPr/>
        </p:nvPicPr>
        <p:blipFill>
          <a:blip r:embed="rId2" cstate="print"/>
          <a:srcRect/>
          <a:stretch>
            <a:fillRect/>
          </a:stretch>
        </p:blipFill>
        <p:spPr bwMode="auto">
          <a:xfrm>
            <a:off x="5292080" y="1369499"/>
            <a:ext cx="2831404" cy="2440916"/>
          </a:xfrm>
          <a:prstGeom prst="rect">
            <a:avLst/>
          </a:prstGeom>
          <a:noFill/>
          <a:ln w="9525">
            <a:noFill/>
            <a:miter lim="800000"/>
            <a:headEnd/>
            <a:tailEnd/>
          </a:ln>
        </p:spPr>
      </p:pic>
      <p:pic>
        <p:nvPicPr>
          <p:cNvPr id="3" name="图片 2"/>
          <p:cNvPicPr>
            <a:picLocks noChangeAspect="1"/>
          </p:cNvPicPr>
          <p:nvPr/>
        </p:nvPicPr>
        <p:blipFill>
          <a:blip r:embed="rId3"/>
          <a:stretch>
            <a:fillRect/>
          </a:stretch>
        </p:blipFill>
        <p:spPr>
          <a:xfrm>
            <a:off x="4691558" y="3983162"/>
            <a:ext cx="4032448" cy="2417720"/>
          </a:xfrm>
          <a:prstGeom prst="rect">
            <a:avLst/>
          </a:prstGeom>
        </p:spPr>
      </p:pic>
      <p:sp>
        <p:nvSpPr>
          <p:cNvPr id="8" name="文本框 7"/>
          <p:cNvSpPr txBox="1"/>
          <p:nvPr/>
        </p:nvSpPr>
        <p:spPr>
          <a:xfrm>
            <a:off x="1036616" y="1911006"/>
            <a:ext cx="3171825" cy="1692771"/>
          </a:xfrm>
          <a:prstGeom prst="rect">
            <a:avLst/>
          </a:prstGeom>
          <a:noFill/>
        </p:spPr>
        <p:txBody>
          <a:bodyPr>
            <a:spAutoFit/>
          </a:bodyPr>
          <a:lstStyle/>
          <a:p>
            <a:pPr>
              <a:defRPr/>
            </a:pPr>
            <a:r>
              <a:rPr lang="zh-CN" altLang="en-US" sz="2400" dirty="0" smtClean="0">
                <a:latin typeface="黑体" pitchFamily="49" charset="-122"/>
                <a:ea typeface="黑体" pitchFamily="49" charset="-122"/>
              </a:rPr>
              <a:t>前置放大器：</a:t>
            </a:r>
            <a:endParaRPr lang="en-US" altLang="zh-CN" sz="2400" dirty="0">
              <a:latin typeface="黑体" pitchFamily="49" charset="-122"/>
              <a:ea typeface="黑体" pitchFamily="49" charset="-122"/>
            </a:endParaRPr>
          </a:p>
          <a:p>
            <a:pPr marL="285750" indent="-285750">
              <a:buFont typeface="Wingdings" pitchFamily="2" charset="2"/>
              <a:buChar char="n"/>
              <a:defRPr/>
            </a:pPr>
            <a:r>
              <a:rPr lang="zh-CN" altLang="en-US" sz="2000" b="0" dirty="0" smtClean="0">
                <a:latin typeface="黑体" pitchFamily="49" charset="-122"/>
                <a:ea typeface="黑体" pitchFamily="49" charset="-122"/>
              </a:rPr>
              <a:t>幅度放大；</a:t>
            </a:r>
            <a:endParaRPr lang="en-US" altLang="zh-CN" sz="2000" b="0" dirty="0">
              <a:latin typeface="黑体" pitchFamily="49" charset="-122"/>
              <a:ea typeface="黑体" pitchFamily="49" charset="-122"/>
            </a:endParaRPr>
          </a:p>
          <a:p>
            <a:pPr marL="285750" indent="-285750">
              <a:buFont typeface="Wingdings" pitchFamily="2" charset="2"/>
              <a:buChar char="n"/>
              <a:defRPr/>
            </a:pPr>
            <a:r>
              <a:rPr lang="zh-CN" altLang="en-US" sz="2000" b="0" dirty="0" smtClean="0">
                <a:latin typeface="黑体" pitchFamily="49" charset="-122"/>
                <a:ea typeface="黑体" pitchFamily="49" charset="-122"/>
              </a:rPr>
              <a:t>增强驱动；</a:t>
            </a:r>
            <a:endParaRPr lang="en-US" altLang="zh-CN" sz="2000" b="0" dirty="0">
              <a:latin typeface="黑体" pitchFamily="49" charset="-122"/>
              <a:ea typeface="黑体" pitchFamily="49" charset="-122"/>
            </a:endParaRPr>
          </a:p>
          <a:p>
            <a:pPr marL="285750" indent="-285750">
              <a:buFont typeface="Wingdings" pitchFamily="2" charset="2"/>
              <a:buChar char="n"/>
              <a:defRPr/>
            </a:pPr>
            <a:r>
              <a:rPr lang="zh-CN" altLang="en-US" sz="2000" b="0" dirty="0" smtClean="0">
                <a:latin typeface="黑体" pitchFamily="49" charset="-122"/>
                <a:ea typeface="黑体" pitchFamily="49" charset="-122"/>
              </a:rPr>
              <a:t>单端转差分；</a:t>
            </a:r>
            <a:endParaRPr lang="en-US" altLang="zh-CN" sz="2000" b="0" dirty="0" smtClean="0">
              <a:latin typeface="黑体" pitchFamily="49" charset="-122"/>
              <a:ea typeface="黑体" pitchFamily="49" charset="-122"/>
            </a:endParaRPr>
          </a:p>
          <a:p>
            <a:pPr marL="285750" indent="-285750">
              <a:buFont typeface="Wingdings" pitchFamily="2" charset="2"/>
              <a:buChar char="n"/>
              <a:defRPr/>
            </a:pPr>
            <a:r>
              <a:rPr lang="zh-CN" altLang="en-US" sz="2000" b="0" dirty="0" smtClean="0">
                <a:latin typeface="黑体" pitchFamily="49" charset="-122"/>
                <a:ea typeface="黑体" pitchFamily="49" charset="-122"/>
              </a:rPr>
              <a:t>阻抗调整。</a:t>
            </a:r>
            <a:endParaRPr lang="en-US" altLang="zh-CN" sz="2000" b="0" dirty="0" smtClean="0">
              <a:latin typeface="黑体" pitchFamily="49" charset="-122"/>
              <a:ea typeface="黑体" pitchFamily="49" charset="-122"/>
            </a:endParaRPr>
          </a:p>
        </p:txBody>
      </p:sp>
      <p:sp>
        <p:nvSpPr>
          <p:cNvPr id="10" name="文本框 9"/>
          <p:cNvSpPr txBox="1"/>
          <p:nvPr/>
        </p:nvSpPr>
        <p:spPr>
          <a:xfrm>
            <a:off x="1043608" y="3777648"/>
            <a:ext cx="3171825" cy="1692771"/>
          </a:xfrm>
          <a:prstGeom prst="rect">
            <a:avLst/>
          </a:prstGeom>
          <a:noFill/>
        </p:spPr>
        <p:txBody>
          <a:bodyPr>
            <a:spAutoFit/>
          </a:bodyPr>
          <a:lstStyle/>
          <a:p>
            <a:pPr>
              <a:defRPr/>
            </a:pPr>
            <a:r>
              <a:rPr lang="zh-CN" altLang="en-US" sz="2400" dirty="0" smtClean="0">
                <a:latin typeface="黑体" pitchFamily="49" charset="-122"/>
                <a:ea typeface="黑体" pitchFamily="49" charset="-122"/>
              </a:rPr>
              <a:t>传输电缆：</a:t>
            </a:r>
            <a:endParaRPr lang="en-US" altLang="zh-CN" sz="2400" dirty="0">
              <a:latin typeface="黑体" pitchFamily="49" charset="-122"/>
              <a:ea typeface="黑体" pitchFamily="49" charset="-122"/>
            </a:endParaRPr>
          </a:p>
          <a:p>
            <a:pPr marL="285750" indent="-285750">
              <a:buFont typeface="Wingdings" pitchFamily="2" charset="2"/>
              <a:buChar char="n"/>
              <a:defRPr/>
            </a:pPr>
            <a:r>
              <a:rPr lang="zh-CN" altLang="en-US" sz="2000" b="0" dirty="0" smtClean="0">
                <a:latin typeface="黑体" pitchFamily="49" charset="-122"/>
                <a:ea typeface="黑体" pitchFamily="49" charset="-122"/>
              </a:rPr>
              <a:t>屏蔽差分双绞线；</a:t>
            </a:r>
            <a:endParaRPr lang="en-US" altLang="zh-CN" sz="2000" b="0" dirty="0">
              <a:latin typeface="黑体" pitchFamily="49" charset="-122"/>
              <a:ea typeface="黑体" pitchFamily="49" charset="-122"/>
            </a:endParaRPr>
          </a:p>
          <a:p>
            <a:pPr marL="285750" indent="-285750">
              <a:buFont typeface="Wingdings" pitchFamily="2" charset="2"/>
              <a:buChar char="n"/>
              <a:defRPr/>
            </a:pPr>
            <a:r>
              <a:rPr lang="zh-CN" altLang="en-US" sz="2000" b="0" dirty="0" smtClean="0">
                <a:latin typeface="黑体" pitchFamily="49" charset="-122"/>
                <a:ea typeface="黑体" pitchFamily="49" charset="-122"/>
              </a:rPr>
              <a:t>长约</a:t>
            </a:r>
            <a:r>
              <a:rPr lang="en-US" altLang="zh-CN" sz="2000" b="0" dirty="0" err="1" smtClean="0">
                <a:latin typeface="黑体" pitchFamily="49" charset="-122"/>
                <a:ea typeface="黑体" pitchFamily="49" charset="-122"/>
              </a:rPr>
              <a:t>20m</a:t>
            </a:r>
            <a:r>
              <a:rPr lang="zh-CN" altLang="en-US" sz="2000" b="0" dirty="0" smtClean="0">
                <a:latin typeface="黑体" pitchFamily="49" charset="-122"/>
                <a:ea typeface="黑体" pitchFamily="49" charset="-122"/>
              </a:rPr>
              <a:t>；</a:t>
            </a:r>
            <a:endParaRPr lang="en-US" altLang="zh-CN" sz="2000" b="0" dirty="0" smtClean="0">
              <a:latin typeface="黑体" pitchFamily="49" charset="-122"/>
              <a:ea typeface="黑体" pitchFamily="49" charset="-122"/>
            </a:endParaRPr>
          </a:p>
          <a:p>
            <a:pPr marL="285750" indent="-285750">
              <a:buFont typeface="Wingdings" pitchFamily="2" charset="2"/>
              <a:buChar char="n"/>
              <a:defRPr/>
            </a:pPr>
            <a:r>
              <a:rPr lang="zh-CN" altLang="en-US" sz="2000" b="0" dirty="0" smtClean="0">
                <a:latin typeface="黑体" pitchFamily="49" charset="-122"/>
                <a:ea typeface="黑体" pitchFamily="49" charset="-122"/>
              </a:rPr>
              <a:t>连接器：差分</a:t>
            </a:r>
            <a:r>
              <a:rPr lang="en-US" altLang="zh-CN" sz="2000" b="0" dirty="0" err="1" smtClean="0">
                <a:latin typeface="黑体" pitchFamily="49" charset="-122"/>
                <a:ea typeface="黑体" pitchFamily="49" charset="-122"/>
              </a:rPr>
              <a:t>LEMO</a:t>
            </a:r>
            <a:endParaRPr lang="en-US" altLang="zh-CN" sz="2000" b="0" dirty="0">
              <a:latin typeface="黑体" pitchFamily="49" charset="-122"/>
              <a:ea typeface="黑体" pitchFamily="49" charset="-122"/>
            </a:endParaRPr>
          </a:p>
          <a:p>
            <a:pPr marL="285750" indent="-285750">
              <a:buFont typeface="Wingdings" pitchFamily="2" charset="2"/>
              <a:buChar char="n"/>
              <a:defRPr/>
            </a:pPr>
            <a:r>
              <a:rPr lang="zh-CN" altLang="en-US" sz="2000" b="0" dirty="0">
                <a:latin typeface="黑体" pitchFamily="49" charset="-122"/>
                <a:ea typeface="黑体" pitchFamily="49" charset="-122"/>
              </a:rPr>
              <a:t>始</a:t>
            </a:r>
            <a:r>
              <a:rPr lang="zh-CN" altLang="en-US" sz="2000" b="0" dirty="0" smtClean="0">
                <a:latin typeface="黑体" pitchFamily="49" charset="-122"/>
                <a:ea typeface="黑体" pitchFamily="49" charset="-122"/>
              </a:rPr>
              <a:t>端和终端匹配</a:t>
            </a:r>
            <a:endParaRPr lang="en-US" altLang="zh-CN" sz="2000" b="0" dirty="0">
              <a:latin typeface="黑体" pitchFamily="49" charset="-122"/>
              <a:ea typeface="黑体" pitchFamily="49" charset="-122"/>
            </a:endParaRPr>
          </a:p>
        </p:txBody>
      </p:sp>
    </p:spTree>
    <p:extLst>
      <p:ext uri="{BB962C8B-B14F-4D97-AF65-F5344CB8AC3E}">
        <p14:creationId xmlns:p14="http://schemas.microsoft.com/office/powerpoint/2010/main" val="965632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p:cNvSpPr>
            <a:spLocks noGrp="1"/>
          </p:cNvSpPr>
          <p:nvPr>
            <p:ph idx="1"/>
          </p:nvPr>
        </p:nvSpPr>
        <p:spPr>
          <a:xfrm>
            <a:off x="683568" y="1423458"/>
            <a:ext cx="4248472" cy="493374"/>
          </a:xfrm>
        </p:spPr>
        <p:txBody>
          <a:bodyPr/>
          <a:lstStyle/>
          <a:p>
            <a:r>
              <a:rPr lang="zh-CN" altLang="en-US" dirty="0" smtClean="0"/>
              <a:t>模拟信号扇出模块：</a:t>
            </a:r>
            <a:endParaRPr lang="en-US" altLang="zh-CN" dirty="0" smtClean="0"/>
          </a:p>
        </p:txBody>
      </p:sp>
      <p:sp>
        <p:nvSpPr>
          <p:cNvPr id="11" name="标题 1"/>
          <p:cNvSpPr>
            <a:spLocks noGrp="1"/>
          </p:cNvSpPr>
          <p:nvPr>
            <p:ph type="title"/>
          </p:nvPr>
        </p:nvSpPr>
        <p:spPr>
          <a:xfrm>
            <a:off x="1043608" y="378842"/>
            <a:ext cx="5400600" cy="817910"/>
          </a:xfrm>
        </p:spPr>
        <p:txBody>
          <a:bodyPr/>
          <a:lstStyle/>
          <a:p>
            <a:r>
              <a:rPr lang="en-US" altLang="zh-CN" dirty="0" smtClean="0"/>
              <a:t>3.5.2</a:t>
            </a:r>
            <a:r>
              <a:rPr lang="zh-CN" altLang="en-US" dirty="0" smtClean="0"/>
              <a:t> 模拟信号扇出模块</a:t>
            </a:r>
            <a:endParaRPr lang="zh-CN" altLang="en-US" dirty="0"/>
          </a:p>
        </p:txBody>
      </p:sp>
      <p:sp>
        <p:nvSpPr>
          <p:cNvPr id="6" name="文本框 5"/>
          <p:cNvSpPr txBox="1"/>
          <p:nvPr/>
        </p:nvSpPr>
        <p:spPr>
          <a:xfrm>
            <a:off x="1079612" y="2060848"/>
            <a:ext cx="3456384" cy="2954655"/>
          </a:xfrm>
          <a:prstGeom prst="rect">
            <a:avLst/>
          </a:prstGeom>
          <a:noFill/>
        </p:spPr>
        <p:txBody>
          <a:bodyPr wrap="square">
            <a:spAutoFit/>
          </a:bodyPr>
          <a:lstStyle/>
          <a:p>
            <a:pPr marL="285750" indent="-285750">
              <a:lnSpc>
                <a:spcPct val="150000"/>
              </a:lnSpc>
              <a:buFont typeface="Wingdings" pitchFamily="2" charset="2"/>
              <a:buChar char="n"/>
              <a:defRPr/>
            </a:pPr>
            <a:r>
              <a:rPr lang="zh-CN" altLang="en-US" sz="2400" b="0" dirty="0">
                <a:latin typeface="黑体" pitchFamily="49" charset="-122"/>
                <a:ea typeface="黑体" pitchFamily="49" charset="-122"/>
              </a:rPr>
              <a:t>标准化</a:t>
            </a:r>
            <a:r>
              <a:rPr lang="zh-CN" altLang="en-US" sz="2400" b="0" dirty="0" smtClean="0">
                <a:latin typeface="黑体" pitchFamily="49" charset="-122"/>
                <a:ea typeface="黑体" pitchFamily="49" charset="-122"/>
              </a:rPr>
              <a:t>模块化设计</a:t>
            </a:r>
            <a:endParaRPr lang="en-US" altLang="zh-CN" sz="2400" b="0" dirty="0" smtClean="0">
              <a:latin typeface="黑体" pitchFamily="49" charset="-122"/>
              <a:ea typeface="黑体" pitchFamily="49" charset="-122"/>
            </a:endParaRPr>
          </a:p>
          <a:p>
            <a:pPr>
              <a:defRPr/>
            </a:pPr>
            <a:r>
              <a:rPr lang="zh-CN" altLang="en-US" sz="2400" b="0" dirty="0" smtClean="0">
                <a:latin typeface="黑体" pitchFamily="49" charset="-122"/>
                <a:ea typeface="黑体" pitchFamily="49" charset="-122"/>
              </a:rPr>
              <a:t>  </a:t>
            </a:r>
            <a:r>
              <a:rPr lang="en-US" altLang="zh-CN" sz="1800" b="0" dirty="0" err="1" smtClean="0">
                <a:latin typeface="黑体" pitchFamily="49" charset="-122"/>
                <a:ea typeface="黑体" pitchFamily="49" charset="-122"/>
              </a:rPr>
              <a:t>PXI</a:t>
            </a:r>
            <a:r>
              <a:rPr lang="zh-CN" altLang="en-US" sz="1800" b="0" dirty="0" smtClean="0">
                <a:latin typeface="黑体" pitchFamily="49" charset="-122"/>
                <a:ea typeface="黑体" pitchFamily="49" charset="-122"/>
              </a:rPr>
              <a:t>或</a:t>
            </a:r>
            <a:r>
              <a:rPr lang="en-US" altLang="zh-CN" sz="1800" b="0" dirty="0" err="1" smtClean="0">
                <a:latin typeface="黑体" pitchFamily="49" charset="-122"/>
                <a:ea typeface="黑体" pitchFamily="49" charset="-122"/>
              </a:rPr>
              <a:t>NIM</a:t>
            </a:r>
            <a:r>
              <a:rPr lang="zh-CN" altLang="en-US" sz="1800" b="0" dirty="0" smtClean="0">
                <a:latin typeface="黑体" pitchFamily="49" charset="-122"/>
                <a:ea typeface="黑体" pitchFamily="49" charset="-122"/>
              </a:rPr>
              <a:t>插件</a:t>
            </a:r>
            <a:endParaRPr lang="en-US" altLang="zh-CN" sz="2400" b="0" dirty="0" smtClean="0">
              <a:latin typeface="黑体" pitchFamily="49" charset="-122"/>
              <a:ea typeface="黑体" pitchFamily="49" charset="-122"/>
            </a:endParaRPr>
          </a:p>
          <a:p>
            <a:pPr marL="285750" indent="-285750">
              <a:lnSpc>
                <a:spcPct val="150000"/>
              </a:lnSpc>
              <a:buFont typeface="Wingdings" pitchFamily="2" charset="2"/>
              <a:buChar char="n"/>
              <a:defRPr/>
            </a:pPr>
            <a:r>
              <a:rPr lang="zh-CN" altLang="en-US" sz="2400" b="0" dirty="0" smtClean="0">
                <a:latin typeface="黑体" pitchFamily="49" charset="-122"/>
                <a:ea typeface="黑体" pitchFamily="49" charset="-122"/>
              </a:rPr>
              <a:t>信号接收发送</a:t>
            </a:r>
            <a:endParaRPr lang="en-US" altLang="zh-CN" sz="2400" b="0" dirty="0" smtClean="0">
              <a:latin typeface="黑体" pitchFamily="49" charset="-122"/>
              <a:ea typeface="黑体" pitchFamily="49" charset="-122"/>
            </a:endParaRPr>
          </a:p>
          <a:p>
            <a:pPr>
              <a:lnSpc>
                <a:spcPct val="150000"/>
              </a:lnSpc>
              <a:defRPr/>
            </a:pPr>
            <a:r>
              <a:rPr lang="zh-CN" altLang="en-US" sz="1800" b="0" dirty="0">
                <a:latin typeface="黑体" pitchFamily="49" charset="-122"/>
                <a:ea typeface="黑体" pitchFamily="49" charset="-122"/>
              </a:rPr>
              <a:t> </a:t>
            </a:r>
            <a:r>
              <a:rPr lang="en-US" altLang="zh-CN" sz="1800" b="0" dirty="0">
                <a:latin typeface="黑体" pitchFamily="49" charset="-122"/>
                <a:ea typeface="黑体" pitchFamily="49" charset="-122"/>
              </a:rPr>
              <a:t> </a:t>
            </a:r>
            <a:r>
              <a:rPr lang="en-US" altLang="zh-CN" sz="1800" b="0" dirty="0" smtClean="0">
                <a:latin typeface="黑体" pitchFamily="49" charset="-122"/>
                <a:ea typeface="黑体" pitchFamily="49" charset="-122"/>
              </a:rPr>
              <a:t> </a:t>
            </a:r>
            <a:r>
              <a:rPr lang="zh-CN" altLang="en-US" sz="1800" b="0" dirty="0" smtClean="0">
                <a:latin typeface="黑体" pitchFamily="49" charset="-122"/>
                <a:ea typeface="黑体" pitchFamily="49" charset="-122"/>
              </a:rPr>
              <a:t>匹配、差分输入、单端扇出</a:t>
            </a:r>
            <a:endParaRPr lang="en-US" altLang="zh-CN" sz="1800" b="0" dirty="0">
              <a:latin typeface="黑体" pitchFamily="49" charset="-122"/>
              <a:ea typeface="黑体" pitchFamily="49" charset="-122"/>
            </a:endParaRPr>
          </a:p>
          <a:p>
            <a:pPr marL="285750" indent="-285750">
              <a:lnSpc>
                <a:spcPct val="150000"/>
              </a:lnSpc>
              <a:buFont typeface="Wingdings" pitchFamily="2" charset="2"/>
              <a:buChar char="n"/>
              <a:defRPr/>
            </a:pPr>
            <a:r>
              <a:rPr lang="zh-CN" altLang="en-US" sz="2400" b="0" dirty="0" smtClean="0">
                <a:latin typeface="黑体" pitchFamily="49" charset="-122"/>
                <a:ea typeface="黑体" pitchFamily="49" charset="-122"/>
              </a:rPr>
              <a:t>电源</a:t>
            </a:r>
            <a:endParaRPr lang="en-US" altLang="zh-CN" sz="2400" b="0" dirty="0" smtClean="0">
              <a:latin typeface="黑体" pitchFamily="49" charset="-122"/>
              <a:ea typeface="黑体" pitchFamily="49" charset="-122"/>
            </a:endParaRPr>
          </a:p>
          <a:p>
            <a:pPr>
              <a:lnSpc>
                <a:spcPct val="150000"/>
              </a:lnSpc>
              <a:defRPr/>
            </a:pPr>
            <a:r>
              <a:rPr lang="en-US" altLang="zh-CN" sz="1800" b="0" dirty="0">
                <a:latin typeface="黑体" pitchFamily="49" charset="-122"/>
                <a:ea typeface="黑体" pitchFamily="49" charset="-122"/>
              </a:rPr>
              <a:t> </a:t>
            </a:r>
            <a:r>
              <a:rPr lang="en-US" altLang="zh-CN" sz="1800" b="0" dirty="0" smtClean="0">
                <a:latin typeface="黑体" pitchFamily="49" charset="-122"/>
                <a:ea typeface="黑体" pitchFamily="49" charset="-122"/>
              </a:rPr>
              <a:t>  </a:t>
            </a:r>
            <a:r>
              <a:rPr lang="zh-CN" altLang="en-US" sz="1800" b="0" dirty="0">
                <a:latin typeface="黑体" pitchFamily="49" charset="-122"/>
                <a:ea typeface="黑体" pitchFamily="49" charset="-122"/>
              </a:rPr>
              <a:t>机</a:t>
            </a:r>
            <a:r>
              <a:rPr lang="zh-CN" altLang="en-US" sz="1800" b="0" dirty="0" smtClean="0">
                <a:latin typeface="黑体" pitchFamily="49" charset="-122"/>
                <a:ea typeface="黑体" pitchFamily="49" charset="-122"/>
              </a:rPr>
              <a:t>箱电源供电</a:t>
            </a:r>
            <a:endParaRPr lang="en-US" altLang="zh-CN" sz="1800" b="0" dirty="0" smtClean="0">
              <a:latin typeface="黑体" pitchFamily="49" charset="-122"/>
              <a:ea typeface="黑体" pitchFamily="49" charset="-122"/>
            </a:endParaRPr>
          </a:p>
        </p:txBody>
      </p:sp>
      <p:pic>
        <p:nvPicPr>
          <p:cNvPr id="7" name="图片 6"/>
          <p:cNvPicPr>
            <a:picLocks noChangeAspect="1"/>
          </p:cNvPicPr>
          <p:nvPr/>
        </p:nvPicPr>
        <p:blipFill>
          <a:blip r:embed="rId2"/>
          <a:stretch>
            <a:fillRect/>
          </a:stretch>
        </p:blipFill>
        <p:spPr>
          <a:xfrm>
            <a:off x="4860032" y="1556792"/>
            <a:ext cx="3462018" cy="4363214"/>
          </a:xfrm>
          <a:prstGeom prst="rect">
            <a:avLst/>
          </a:prstGeom>
        </p:spPr>
      </p:pic>
    </p:spTree>
    <p:extLst>
      <p:ext uri="{BB962C8B-B14F-4D97-AF65-F5344CB8AC3E}">
        <p14:creationId xmlns:p14="http://schemas.microsoft.com/office/powerpoint/2010/main" val="3287027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p:cNvSpPr>
            <a:spLocks noGrp="1"/>
          </p:cNvSpPr>
          <p:nvPr>
            <p:ph idx="1"/>
          </p:nvPr>
        </p:nvSpPr>
        <p:spPr>
          <a:xfrm>
            <a:off x="107504" y="1277166"/>
            <a:ext cx="2664296" cy="604664"/>
          </a:xfrm>
        </p:spPr>
        <p:txBody>
          <a:bodyPr/>
          <a:lstStyle/>
          <a:p>
            <a:r>
              <a:rPr lang="zh-CN" altLang="en-US" dirty="0" smtClean="0"/>
              <a:t>触发模块：</a:t>
            </a:r>
            <a:endParaRPr lang="zh-CN" altLang="en-US" dirty="0"/>
          </a:p>
        </p:txBody>
      </p:sp>
      <p:sp>
        <p:nvSpPr>
          <p:cNvPr id="11" name="标题 1"/>
          <p:cNvSpPr>
            <a:spLocks noGrp="1"/>
          </p:cNvSpPr>
          <p:nvPr>
            <p:ph type="title"/>
          </p:nvPr>
        </p:nvSpPr>
        <p:spPr>
          <a:xfrm>
            <a:off x="1043608" y="378842"/>
            <a:ext cx="4248472" cy="817910"/>
          </a:xfrm>
        </p:spPr>
        <p:txBody>
          <a:bodyPr/>
          <a:lstStyle/>
          <a:p>
            <a:r>
              <a:rPr lang="en-US" altLang="zh-CN" dirty="0" smtClean="0"/>
              <a:t>3.5.3 </a:t>
            </a:r>
            <a:r>
              <a:rPr lang="zh-CN" altLang="en-US" dirty="0" smtClean="0"/>
              <a:t>触发模块</a:t>
            </a:r>
            <a:endParaRPr lang="zh-CN" altLang="en-US" dirty="0"/>
          </a:p>
        </p:txBody>
      </p:sp>
      <p:pic>
        <p:nvPicPr>
          <p:cNvPr id="2" name="图片 1"/>
          <p:cNvPicPr>
            <a:picLocks noChangeAspect="1"/>
          </p:cNvPicPr>
          <p:nvPr/>
        </p:nvPicPr>
        <p:blipFill>
          <a:blip r:embed="rId3"/>
          <a:stretch>
            <a:fillRect/>
          </a:stretch>
        </p:blipFill>
        <p:spPr>
          <a:xfrm>
            <a:off x="4697904" y="1287528"/>
            <a:ext cx="3330480" cy="2480960"/>
          </a:xfrm>
          <a:prstGeom prst="rect">
            <a:avLst/>
          </a:prstGeom>
        </p:spPr>
      </p:pic>
      <p:sp>
        <p:nvSpPr>
          <p:cNvPr id="6" name="文本框 5"/>
          <p:cNvSpPr txBox="1"/>
          <p:nvPr/>
        </p:nvSpPr>
        <p:spPr>
          <a:xfrm>
            <a:off x="467544" y="1868185"/>
            <a:ext cx="3672408" cy="4524315"/>
          </a:xfrm>
          <a:prstGeom prst="rect">
            <a:avLst/>
          </a:prstGeom>
          <a:noFill/>
        </p:spPr>
        <p:txBody>
          <a:bodyPr wrap="square">
            <a:spAutoFit/>
          </a:bodyPr>
          <a:lstStyle/>
          <a:p>
            <a:pPr marL="285750" indent="-285750">
              <a:lnSpc>
                <a:spcPct val="150000"/>
              </a:lnSpc>
              <a:buFont typeface="Wingdings" pitchFamily="2" charset="2"/>
              <a:buChar char="n"/>
              <a:defRPr/>
            </a:pPr>
            <a:r>
              <a:rPr lang="zh-CN" altLang="en-US" sz="2400" b="0" dirty="0">
                <a:latin typeface="黑体" pitchFamily="49" charset="-122"/>
                <a:ea typeface="黑体" pitchFamily="49" charset="-122"/>
              </a:rPr>
              <a:t>标准化</a:t>
            </a:r>
            <a:r>
              <a:rPr lang="zh-CN" altLang="en-US" sz="2400" b="0" dirty="0" smtClean="0">
                <a:latin typeface="黑体" pitchFamily="49" charset="-122"/>
                <a:ea typeface="黑体" pitchFamily="49" charset="-122"/>
              </a:rPr>
              <a:t>模块化设计</a:t>
            </a:r>
            <a:endParaRPr lang="en-US" altLang="zh-CN" sz="2400" b="0" dirty="0" smtClean="0">
              <a:latin typeface="黑体" pitchFamily="49" charset="-122"/>
              <a:ea typeface="黑体" pitchFamily="49" charset="-122"/>
            </a:endParaRPr>
          </a:p>
          <a:p>
            <a:pPr>
              <a:lnSpc>
                <a:spcPct val="150000"/>
              </a:lnSpc>
              <a:defRPr/>
            </a:pPr>
            <a:r>
              <a:rPr lang="zh-CN" altLang="en-US" sz="1800" b="0" dirty="0">
                <a:latin typeface="黑体" pitchFamily="49" charset="-122"/>
                <a:ea typeface="黑体" pitchFamily="49" charset="-122"/>
              </a:rPr>
              <a:t>  </a:t>
            </a:r>
            <a:r>
              <a:rPr lang="en-US" altLang="zh-CN" sz="1800" b="0" dirty="0" err="1">
                <a:latin typeface="黑体" pitchFamily="49" charset="-122"/>
                <a:ea typeface="黑体" pitchFamily="49" charset="-122"/>
              </a:rPr>
              <a:t>PXI</a:t>
            </a:r>
            <a:r>
              <a:rPr lang="zh-CN" altLang="en-US" sz="1800" b="0" dirty="0">
                <a:latin typeface="黑体" pitchFamily="49" charset="-122"/>
                <a:ea typeface="黑体" pitchFamily="49" charset="-122"/>
              </a:rPr>
              <a:t>或</a:t>
            </a:r>
            <a:r>
              <a:rPr lang="en-US" altLang="zh-CN" sz="1800" b="0" dirty="0" err="1">
                <a:latin typeface="黑体" pitchFamily="49" charset="-122"/>
                <a:ea typeface="黑体" pitchFamily="49" charset="-122"/>
              </a:rPr>
              <a:t>NIM</a:t>
            </a:r>
            <a:r>
              <a:rPr lang="zh-CN" altLang="en-US" sz="1800" b="0" dirty="0">
                <a:latin typeface="黑体" pitchFamily="49" charset="-122"/>
                <a:ea typeface="黑体" pitchFamily="49" charset="-122"/>
              </a:rPr>
              <a:t>插件</a:t>
            </a:r>
            <a:endParaRPr lang="en-US" altLang="zh-CN" sz="1800" b="0" dirty="0">
              <a:latin typeface="黑体" pitchFamily="49" charset="-122"/>
              <a:ea typeface="黑体" pitchFamily="49" charset="-122"/>
            </a:endParaRPr>
          </a:p>
          <a:p>
            <a:pPr marL="285750" indent="-285750">
              <a:lnSpc>
                <a:spcPct val="150000"/>
              </a:lnSpc>
              <a:buFont typeface="Wingdings" pitchFamily="2" charset="2"/>
              <a:buChar char="n"/>
              <a:defRPr/>
            </a:pPr>
            <a:r>
              <a:rPr lang="zh-CN" altLang="en-US" sz="2400" b="0" dirty="0" smtClean="0">
                <a:latin typeface="黑体" pitchFamily="49" charset="-122"/>
                <a:ea typeface="黑体" pitchFamily="49" charset="-122"/>
              </a:rPr>
              <a:t>触发算法：</a:t>
            </a:r>
            <a:endParaRPr lang="en-US" altLang="zh-CN" sz="2400" b="0" dirty="0" smtClean="0">
              <a:latin typeface="黑体" pitchFamily="49" charset="-122"/>
              <a:ea typeface="黑体" pitchFamily="49" charset="-122"/>
            </a:endParaRPr>
          </a:p>
          <a:p>
            <a:pPr>
              <a:lnSpc>
                <a:spcPct val="150000"/>
              </a:lnSpc>
              <a:defRPr/>
            </a:pPr>
            <a:r>
              <a:rPr lang="zh-CN" altLang="en-US" sz="1800" b="0" dirty="0">
                <a:latin typeface="黑体" pitchFamily="49" charset="-122"/>
                <a:ea typeface="黑体" pitchFamily="49" charset="-122"/>
              </a:rPr>
              <a:t>  过阈甄别、能量和、多重数</a:t>
            </a:r>
            <a:r>
              <a:rPr lang="en-US" altLang="zh-CN" sz="1800" b="0" dirty="0">
                <a:latin typeface="黑体" pitchFamily="49" charset="-122"/>
                <a:ea typeface="黑体" pitchFamily="49" charset="-122"/>
              </a:rPr>
              <a:t> </a:t>
            </a:r>
          </a:p>
          <a:p>
            <a:pPr marL="285750" indent="-285750">
              <a:lnSpc>
                <a:spcPct val="150000"/>
              </a:lnSpc>
              <a:buFont typeface="Wingdings" pitchFamily="2" charset="2"/>
              <a:buChar char="n"/>
              <a:defRPr/>
            </a:pPr>
            <a:r>
              <a:rPr lang="zh-CN" altLang="en-US" sz="2400" b="0" dirty="0" smtClean="0">
                <a:latin typeface="黑体" pitchFamily="49" charset="-122"/>
                <a:ea typeface="黑体" pitchFamily="49" charset="-122"/>
              </a:rPr>
              <a:t>电源</a:t>
            </a:r>
            <a:endParaRPr lang="en-US" altLang="zh-CN" sz="2400" b="0" dirty="0" smtClean="0">
              <a:latin typeface="黑体" pitchFamily="49" charset="-122"/>
              <a:ea typeface="黑体" pitchFamily="49" charset="-122"/>
            </a:endParaRPr>
          </a:p>
          <a:p>
            <a:pPr>
              <a:lnSpc>
                <a:spcPct val="150000"/>
              </a:lnSpc>
              <a:defRPr/>
            </a:pPr>
            <a:r>
              <a:rPr lang="en-US" altLang="zh-CN" sz="1800" b="0" dirty="0" smtClean="0">
                <a:latin typeface="黑体" pitchFamily="49" charset="-122"/>
                <a:ea typeface="黑体" pitchFamily="49" charset="-122"/>
              </a:rPr>
              <a:t>   </a:t>
            </a:r>
            <a:r>
              <a:rPr lang="zh-CN" altLang="en-US" sz="1800" b="0" dirty="0">
                <a:latin typeface="黑体" pitchFamily="49" charset="-122"/>
                <a:ea typeface="黑体" pitchFamily="49" charset="-122"/>
              </a:rPr>
              <a:t>机箱电源</a:t>
            </a:r>
            <a:r>
              <a:rPr lang="zh-CN" altLang="en-US" sz="1800" b="0" dirty="0" smtClean="0">
                <a:latin typeface="黑体" pitchFamily="49" charset="-122"/>
                <a:ea typeface="黑体" pitchFamily="49" charset="-122"/>
              </a:rPr>
              <a:t>供电</a:t>
            </a:r>
            <a:endParaRPr lang="en-US" altLang="zh-CN" sz="1800" b="0" dirty="0" smtClean="0">
              <a:latin typeface="黑体" pitchFamily="49" charset="-122"/>
              <a:ea typeface="黑体" pitchFamily="49" charset="-122"/>
            </a:endParaRPr>
          </a:p>
          <a:p>
            <a:pPr marL="285750" indent="-285750">
              <a:lnSpc>
                <a:spcPct val="150000"/>
              </a:lnSpc>
              <a:buFont typeface="Wingdings" pitchFamily="2" charset="2"/>
              <a:buChar char="n"/>
              <a:defRPr/>
            </a:pPr>
            <a:r>
              <a:rPr lang="zh-CN" altLang="en-US" sz="2400" b="0" dirty="0">
                <a:latin typeface="黑体" pitchFamily="49" charset="-122"/>
                <a:ea typeface="黑体" pitchFamily="49" charset="-122"/>
              </a:rPr>
              <a:t>主从</a:t>
            </a:r>
            <a:r>
              <a:rPr lang="zh-CN" altLang="en-US" sz="2400" b="0" dirty="0" smtClean="0">
                <a:latin typeface="黑体" pitchFamily="49" charset="-122"/>
                <a:ea typeface="黑体" pitchFamily="49" charset="-122"/>
              </a:rPr>
              <a:t>式模块设计</a:t>
            </a:r>
            <a:endParaRPr lang="en-US" altLang="zh-CN" sz="2400" b="0" dirty="0">
              <a:latin typeface="黑体" pitchFamily="49" charset="-122"/>
              <a:ea typeface="黑体" pitchFamily="49" charset="-122"/>
            </a:endParaRPr>
          </a:p>
          <a:p>
            <a:pPr>
              <a:lnSpc>
                <a:spcPct val="150000"/>
              </a:lnSpc>
              <a:defRPr/>
            </a:pPr>
            <a:r>
              <a:rPr lang="en-US" altLang="zh-CN" sz="1800" b="0" dirty="0">
                <a:latin typeface="黑体" pitchFamily="49" charset="-122"/>
                <a:ea typeface="黑体" pitchFamily="49" charset="-122"/>
              </a:rPr>
              <a:t>   </a:t>
            </a:r>
            <a:r>
              <a:rPr lang="zh-CN" altLang="en-US" sz="1800" b="0" dirty="0" smtClean="0">
                <a:latin typeface="黑体" pitchFamily="49" charset="-122"/>
                <a:ea typeface="黑体" pitchFamily="49" charset="-122"/>
              </a:rPr>
              <a:t>若涉及多</a:t>
            </a:r>
            <a:r>
              <a:rPr lang="zh-CN" altLang="en-US" sz="1800" b="0" dirty="0">
                <a:latin typeface="黑体" pitchFamily="49" charset="-122"/>
                <a:ea typeface="黑体" pitchFamily="49" charset="-122"/>
              </a:rPr>
              <a:t>个机箱</a:t>
            </a:r>
            <a:r>
              <a:rPr lang="zh-CN" altLang="en-US" sz="1800" b="0" dirty="0" smtClean="0">
                <a:latin typeface="黑体" pitchFamily="49" charset="-122"/>
                <a:ea typeface="黑体" pitchFamily="49" charset="-122"/>
              </a:rPr>
              <a:t>，</a:t>
            </a:r>
            <a:endParaRPr lang="en-US" altLang="zh-CN" sz="1800" b="0" dirty="0" smtClean="0">
              <a:latin typeface="黑体" pitchFamily="49" charset="-122"/>
              <a:ea typeface="黑体" pitchFamily="49" charset="-122"/>
            </a:endParaRPr>
          </a:p>
          <a:p>
            <a:pPr>
              <a:lnSpc>
                <a:spcPct val="150000"/>
              </a:lnSpc>
              <a:defRPr/>
            </a:pPr>
            <a:r>
              <a:rPr lang="en-US" altLang="zh-CN" sz="1800" b="0" dirty="0">
                <a:latin typeface="黑体" pitchFamily="49" charset="-122"/>
                <a:ea typeface="黑体" pitchFamily="49" charset="-122"/>
              </a:rPr>
              <a:t> </a:t>
            </a:r>
            <a:r>
              <a:rPr lang="en-US" altLang="zh-CN" sz="1800" b="0" dirty="0" smtClean="0">
                <a:latin typeface="黑体" pitchFamily="49" charset="-122"/>
                <a:ea typeface="黑体" pitchFamily="49" charset="-122"/>
              </a:rPr>
              <a:t>  </a:t>
            </a:r>
            <a:r>
              <a:rPr lang="zh-CN" altLang="en-US" sz="1800" b="0" dirty="0" smtClean="0">
                <a:latin typeface="黑体" pitchFamily="49" charset="-122"/>
                <a:ea typeface="黑体" pitchFamily="49" charset="-122"/>
              </a:rPr>
              <a:t>则设计触发主模块和从模块</a:t>
            </a:r>
            <a:endParaRPr lang="en-US" altLang="zh-CN" sz="1800" b="0" dirty="0">
              <a:latin typeface="黑体" pitchFamily="49" charset="-122"/>
              <a:ea typeface="黑体" pitchFamily="49" charset="-122"/>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4"/>
          <p:cNvSpPr>
            <a:spLocks noChangeArrowheads="1"/>
          </p:cNvSpPr>
          <p:nvPr/>
        </p:nvSpPr>
        <p:spPr bwMode="auto">
          <a:xfrm flipV="1">
            <a:off x="4857927" y="3262124"/>
            <a:ext cx="6987970"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18"/>
          <p:cNvSpPr>
            <a:spLocks noChangeArrowheads="1"/>
          </p:cNvSpPr>
          <p:nvPr/>
        </p:nvSpPr>
        <p:spPr bwMode="auto">
          <a:xfrm>
            <a:off x="4644008" y="37894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3" name="对象 12"/>
          <p:cNvGraphicFramePr>
            <a:graphicFrameLocks noChangeAspect="1"/>
          </p:cNvGraphicFramePr>
          <p:nvPr>
            <p:extLst>
              <p:ext uri="{D42A27DB-BD31-4B8C-83A1-F6EECF244321}">
                <p14:modId xmlns:p14="http://schemas.microsoft.com/office/powerpoint/2010/main" val="150055920"/>
              </p:ext>
            </p:extLst>
          </p:nvPr>
        </p:nvGraphicFramePr>
        <p:xfrm>
          <a:off x="4541021" y="3829116"/>
          <a:ext cx="3660078" cy="2453798"/>
        </p:xfrm>
        <a:graphic>
          <a:graphicData uri="http://schemas.openxmlformats.org/presentationml/2006/ole">
            <mc:AlternateContent xmlns:mc="http://schemas.openxmlformats.org/markup-compatibility/2006">
              <mc:Choice xmlns:v="urn:schemas-microsoft-com:vml" Requires="v">
                <p:oleObj spid="_x0000_s60523" name="Visio" r:id="rId5" imgW="4886435" imgH="3267000" progId="Visio.Drawing.15">
                  <p:embed/>
                </p:oleObj>
              </mc:Choice>
              <mc:Fallback>
                <p:oleObj name="Visio" r:id="rId5" imgW="4886435" imgH="3267000" progId="Visio.Drawing.15">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1021" y="3829116"/>
                        <a:ext cx="3660078" cy="2453798"/>
                      </a:xfrm>
                      <a:prstGeom prst="rect">
                        <a:avLst/>
                      </a:prstGeom>
                      <a:noFill/>
                    </p:spPr>
                  </p:pic>
                </p:oleObj>
              </mc:Fallback>
            </mc:AlternateContent>
          </a:graphicData>
        </a:graphic>
      </p:graphicFrame>
    </p:spTree>
    <p:extLst>
      <p:ext uri="{BB962C8B-B14F-4D97-AF65-F5344CB8AC3E}">
        <p14:creationId xmlns:p14="http://schemas.microsoft.com/office/powerpoint/2010/main" val="908169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p:cNvSpPr>
            <a:spLocks noGrp="1"/>
          </p:cNvSpPr>
          <p:nvPr>
            <p:ph idx="1"/>
          </p:nvPr>
        </p:nvSpPr>
        <p:spPr>
          <a:xfrm>
            <a:off x="431540" y="1384517"/>
            <a:ext cx="4104456" cy="604664"/>
          </a:xfrm>
        </p:spPr>
        <p:txBody>
          <a:bodyPr/>
          <a:lstStyle/>
          <a:p>
            <a:r>
              <a:rPr lang="zh-CN" altLang="en-US" dirty="0"/>
              <a:t>波形数字化</a:t>
            </a:r>
            <a:r>
              <a:rPr lang="zh-CN" altLang="en-US" dirty="0" smtClean="0"/>
              <a:t>模块：</a:t>
            </a:r>
            <a:endParaRPr lang="zh-CN" altLang="en-US" dirty="0"/>
          </a:p>
        </p:txBody>
      </p:sp>
      <p:sp>
        <p:nvSpPr>
          <p:cNvPr id="11" name="标题 1"/>
          <p:cNvSpPr>
            <a:spLocks noGrp="1"/>
          </p:cNvSpPr>
          <p:nvPr>
            <p:ph type="title"/>
          </p:nvPr>
        </p:nvSpPr>
        <p:spPr>
          <a:xfrm>
            <a:off x="1043608" y="378842"/>
            <a:ext cx="4248472" cy="817910"/>
          </a:xfrm>
        </p:spPr>
        <p:txBody>
          <a:bodyPr/>
          <a:lstStyle/>
          <a:p>
            <a:r>
              <a:rPr lang="en-US" altLang="zh-CN" dirty="0" smtClean="0"/>
              <a:t>3.5.4 </a:t>
            </a:r>
            <a:r>
              <a:rPr lang="zh-CN" altLang="en-US" dirty="0" smtClean="0"/>
              <a:t>数字化模块</a:t>
            </a:r>
            <a:endParaRPr lang="zh-CN" altLang="en-US" dirty="0"/>
          </a:p>
        </p:txBody>
      </p:sp>
      <p:sp>
        <p:nvSpPr>
          <p:cNvPr id="7" name="文本框 6"/>
          <p:cNvSpPr txBox="1"/>
          <p:nvPr/>
        </p:nvSpPr>
        <p:spPr>
          <a:xfrm>
            <a:off x="755576" y="1970100"/>
            <a:ext cx="3672408" cy="4247317"/>
          </a:xfrm>
          <a:prstGeom prst="rect">
            <a:avLst/>
          </a:prstGeom>
          <a:noFill/>
        </p:spPr>
        <p:txBody>
          <a:bodyPr wrap="square">
            <a:spAutoFit/>
          </a:bodyPr>
          <a:lstStyle/>
          <a:p>
            <a:pPr marL="285750" indent="-285750">
              <a:lnSpc>
                <a:spcPct val="150000"/>
              </a:lnSpc>
              <a:buFont typeface="Wingdings" pitchFamily="2" charset="2"/>
              <a:buChar char="n"/>
              <a:defRPr/>
            </a:pPr>
            <a:r>
              <a:rPr lang="zh-CN" altLang="en-US" sz="2400" b="0" dirty="0">
                <a:latin typeface="黑体" pitchFamily="49" charset="-122"/>
                <a:ea typeface="黑体" pitchFamily="49" charset="-122"/>
              </a:rPr>
              <a:t>标准化</a:t>
            </a:r>
            <a:r>
              <a:rPr lang="zh-CN" altLang="en-US" sz="2400" b="0" dirty="0" smtClean="0">
                <a:latin typeface="黑体" pitchFamily="49" charset="-122"/>
                <a:ea typeface="黑体" pitchFamily="49" charset="-122"/>
              </a:rPr>
              <a:t>模块化设计</a:t>
            </a:r>
            <a:endParaRPr lang="en-US" altLang="zh-CN" sz="2400" b="0" dirty="0" smtClean="0">
              <a:latin typeface="黑体" pitchFamily="49" charset="-122"/>
              <a:ea typeface="黑体" pitchFamily="49" charset="-122"/>
            </a:endParaRPr>
          </a:p>
          <a:p>
            <a:pPr>
              <a:lnSpc>
                <a:spcPct val="150000"/>
              </a:lnSpc>
              <a:defRPr/>
            </a:pPr>
            <a:r>
              <a:rPr lang="zh-CN" altLang="en-US" sz="1800" b="0" dirty="0">
                <a:latin typeface="黑体" pitchFamily="49" charset="-122"/>
                <a:ea typeface="黑体" pitchFamily="49" charset="-122"/>
              </a:rPr>
              <a:t>  </a:t>
            </a:r>
            <a:r>
              <a:rPr lang="en-US" altLang="zh-CN" sz="1800" b="0" dirty="0" err="1" smtClean="0">
                <a:latin typeface="黑体" pitchFamily="49" charset="-122"/>
                <a:ea typeface="黑体" pitchFamily="49" charset="-122"/>
              </a:rPr>
              <a:t>6U</a:t>
            </a:r>
            <a:r>
              <a:rPr lang="en-US" altLang="zh-CN" sz="1800" b="0" dirty="0" smtClean="0">
                <a:latin typeface="黑体" pitchFamily="49" charset="-122"/>
                <a:ea typeface="黑体" pitchFamily="49" charset="-122"/>
              </a:rPr>
              <a:t> </a:t>
            </a:r>
            <a:r>
              <a:rPr lang="en-US" altLang="zh-CN" sz="1800" b="0" dirty="0" err="1" smtClean="0">
                <a:latin typeface="黑体" pitchFamily="49" charset="-122"/>
                <a:ea typeface="黑体" pitchFamily="49" charset="-122"/>
              </a:rPr>
              <a:t>PXI</a:t>
            </a:r>
            <a:r>
              <a:rPr lang="zh-CN" altLang="en-US" sz="1800" b="0" dirty="0" smtClean="0">
                <a:latin typeface="黑体" pitchFamily="49" charset="-122"/>
                <a:ea typeface="黑体" pitchFamily="49" charset="-122"/>
              </a:rPr>
              <a:t>插件</a:t>
            </a:r>
            <a:endParaRPr lang="en-US" altLang="zh-CN" sz="1800" b="0" dirty="0" smtClean="0">
              <a:latin typeface="黑体" pitchFamily="49" charset="-122"/>
              <a:ea typeface="黑体" pitchFamily="49" charset="-122"/>
            </a:endParaRPr>
          </a:p>
          <a:p>
            <a:pPr>
              <a:lnSpc>
                <a:spcPct val="150000"/>
              </a:lnSpc>
              <a:defRPr/>
            </a:pPr>
            <a:r>
              <a:rPr lang="en-US" altLang="zh-CN" sz="1800" b="0" dirty="0">
                <a:latin typeface="黑体" pitchFamily="49" charset="-122"/>
                <a:ea typeface="黑体" pitchFamily="49" charset="-122"/>
              </a:rPr>
              <a:t> </a:t>
            </a:r>
            <a:r>
              <a:rPr lang="en-US" altLang="zh-CN" sz="1800" b="0" dirty="0" smtClean="0">
                <a:latin typeface="黑体" pitchFamily="49" charset="-122"/>
                <a:ea typeface="黑体" pitchFamily="49" charset="-122"/>
              </a:rPr>
              <a:t> </a:t>
            </a:r>
            <a:r>
              <a:rPr lang="zh-CN" altLang="en-US" sz="1800" b="0" dirty="0" smtClean="0">
                <a:latin typeface="黑体" pitchFamily="49" charset="-122"/>
                <a:ea typeface="黑体" pitchFamily="49" charset="-122"/>
              </a:rPr>
              <a:t>每个模块处理</a:t>
            </a:r>
            <a:r>
              <a:rPr lang="en-US" altLang="zh-CN" sz="1800" b="0" dirty="0" smtClean="0">
                <a:latin typeface="黑体" pitchFamily="49" charset="-122"/>
                <a:ea typeface="黑体" pitchFamily="49" charset="-122"/>
              </a:rPr>
              <a:t>4</a:t>
            </a:r>
            <a:r>
              <a:rPr lang="zh-CN" altLang="en-US" sz="1800" b="0" dirty="0" smtClean="0">
                <a:latin typeface="黑体" pitchFamily="49" charset="-122"/>
                <a:ea typeface="黑体" pitchFamily="49" charset="-122"/>
              </a:rPr>
              <a:t>个模拟通道</a:t>
            </a:r>
            <a:endParaRPr lang="en-US" altLang="zh-CN" sz="1800" b="0" dirty="0">
              <a:latin typeface="黑体" pitchFamily="49" charset="-122"/>
              <a:ea typeface="黑体" pitchFamily="49" charset="-122"/>
            </a:endParaRPr>
          </a:p>
          <a:p>
            <a:pPr marL="285750" indent="-285750">
              <a:lnSpc>
                <a:spcPct val="150000"/>
              </a:lnSpc>
              <a:buFont typeface="Wingdings" pitchFamily="2" charset="2"/>
              <a:buChar char="n"/>
              <a:defRPr/>
            </a:pPr>
            <a:r>
              <a:rPr lang="zh-CN" altLang="en-US" sz="2400" b="0" dirty="0" smtClean="0">
                <a:latin typeface="黑体" pitchFamily="49" charset="-122"/>
                <a:ea typeface="黑体" pitchFamily="49" charset="-122"/>
              </a:rPr>
              <a:t>数据压缩</a:t>
            </a:r>
            <a:endParaRPr lang="en-US" altLang="zh-CN" sz="2400" b="0" dirty="0">
              <a:latin typeface="黑体" pitchFamily="49" charset="-122"/>
              <a:ea typeface="黑体" pitchFamily="49" charset="-122"/>
            </a:endParaRPr>
          </a:p>
          <a:p>
            <a:pPr>
              <a:lnSpc>
                <a:spcPct val="150000"/>
              </a:lnSpc>
              <a:defRPr/>
            </a:pPr>
            <a:r>
              <a:rPr lang="en-US" altLang="zh-CN" sz="1800" b="0" dirty="0">
                <a:latin typeface="黑体" pitchFamily="49" charset="-122"/>
                <a:ea typeface="黑体" pitchFamily="49" charset="-122"/>
              </a:rPr>
              <a:t>   </a:t>
            </a:r>
            <a:r>
              <a:rPr lang="zh-CN" altLang="en-US" sz="1800" b="0" dirty="0" smtClean="0">
                <a:latin typeface="黑体" pitchFamily="49" charset="-122"/>
                <a:ea typeface="黑体" pitchFamily="49" charset="-122"/>
              </a:rPr>
              <a:t>硬件触发</a:t>
            </a:r>
            <a:endParaRPr lang="en-US" altLang="zh-CN" sz="1800" b="0" dirty="0" smtClean="0">
              <a:latin typeface="黑体" pitchFamily="49" charset="-122"/>
              <a:ea typeface="黑体" pitchFamily="49" charset="-122"/>
            </a:endParaRPr>
          </a:p>
          <a:p>
            <a:pPr>
              <a:lnSpc>
                <a:spcPct val="150000"/>
              </a:lnSpc>
              <a:defRPr/>
            </a:pPr>
            <a:r>
              <a:rPr lang="en-US" altLang="zh-CN" sz="1800" b="0" dirty="0">
                <a:latin typeface="黑体" pitchFamily="49" charset="-122"/>
                <a:ea typeface="黑体" pitchFamily="49" charset="-122"/>
              </a:rPr>
              <a:t> </a:t>
            </a:r>
            <a:r>
              <a:rPr lang="en-US" altLang="zh-CN" sz="1800" b="0" dirty="0" smtClean="0">
                <a:latin typeface="黑体" pitchFamily="49" charset="-122"/>
                <a:ea typeface="黑体" pitchFamily="49" charset="-122"/>
              </a:rPr>
              <a:t>  </a:t>
            </a:r>
            <a:r>
              <a:rPr lang="zh-CN" altLang="en-US" sz="1800" b="0" dirty="0" smtClean="0">
                <a:latin typeface="黑体" pitchFamily="49" charset="-122"/>
                <a:ea typeface="黑体" pitchFamily="49" charset="-122"/>
              </a:rPr>
              <a:t>硬件零压缩</a:t>
            </a:r>
            <a:endParaRPr lang="en-US" altLang="zh-CN" sz="1800" b="0" dirty="0" smtClean="0">
              <a:latin typeface="黑体" pitchFamily="49" charset="-122"/>
              <a:ea typeface="黑体" pitchFamily="49" charset="-122"/>
            </a:endParaRPr>
          </a:p>
          <a:p>
            <a:pPr marL="285750" indent="-285750">
              <a:lnSpc>
                <a:spcPct val="150000"/>
              </a:lnSpc>
              <a:buFont typeface="Wingdings" pitchFamily="2" charset="2"/>
              <a:buChar char="n"/>
              <a:defRPr/>
            </a:pPr>
            <a:r>
              <a:rPr lang="zh-CN" altLang="en-US" sz="2400" b="0" dirty="0" smtClean="0">
                <a:latin typeface="黑体" pitchFamily="49" charset="-122"/>
                <a:ea typeface="黑体" pitchFamily="49" charset="-122"/>
              </a:rPr>
              <a:t>数据上传</a:t>
            </a:r>
            <a:endParaRPr lang="en-US" altLang="zh-CN" sz="2400" b="0" dirty="0">
              <a:latin typeface="黑体" pitchFamily="49" charset="-122"/>
              <a:ea typeface="黑体" pitchFamily="49" charset="-122"/>
            </a:endParaRPr>
          </a:p>
          <a:p>
            <a:pPr>
              <a:lnSpc>
                <a:spcPct val="150000"/>
              </a:lnSpc>
              <a:defRPr/>
            </a:pPr>
            <a:r>
              <a:rPr lang="en-US" altLang="zh-CN" sz="1800" b="0" dirty="0">
                <a:latin typeface="黑体" pitchFamily="49" charset="-122"/>
                <a:ea typeface="黑体" pitchFamily="49" charset="-122"/>
              </a:rPr>
              <a:t>   </a:t>
            </a:r>
            <a:r>
              <a:rPr lang="en-US" altLang="zh-CN" sz="1800" b="0" dirty="0" err="1" smtClean="0">
                <a:latin typeface="黑体" pitchFamily="49" charset="-122"/>
                <a:ea typeface="黑体" pitchFamily="49" charset="-122"/>
              </a:rPr>
              <a:t>PXI</a:t>
            </a:r>
            <a:r>
              <a:rPr lang="zh-CN" altLang="en-US" sz="1800" b="0" dirty="0" smtClean="0">
                <a:latin typeface="黑体" pitchFamily="49" charset="-122"/>
                <a:ea typeface="黑体" pitchFamily="49" charset="-122"/>
              </a:rPr>
              <a:t>总线上传到</a:t>
            </a:r>
            <a:r>
              <a:rPr lang="en-US" altLang="zh-CN" sz="1800" b="0" dirty="0" smtClean="0">
                <a:latin typeface="黑体" pitchFamily="49" charset="-122"/>
                <a:ea typeface="黑体" pitchFamily="49" charset="-122"/>
              </a:rPr>
              <a:t>0</a:t>
            </a:r>
            <a:r>
              <a:rPr lang="zh-CN" altLang="en-US" sz="1800" b="0" dirty="0" smtClean="0">
                <a:latin typeface="黑体" pitchFamily="49" charset="-122"/>
                <a:ea typeface="黑体" pitchFamily="49" charset="-122"/>
              </a:rPr>
              <a:t>槽</a:t>
            </a:r>
            <a:endParaRPr lang="en-US" altLang="zh-CN" sz="1800" b="0" dirty="0">
              <a:latin typeface="黑体" pitchFamily="49" charset="-122"/>
              <a:ea typeface="黑体" pitchFamily="49" charset="-122"/>
            </a:endParaRPr>
          </a:p>
          <a:p>
            <a:pPr>
              <a:lnSpc>
                <a:spcPct val="150000"/>
              </a:lnSpc>
              <a:defRPr/>
            </a:pPr>
            <a:r>
              <a:rPr lang="en-US" altLang="zh-CN" sz="1800" b="0" dirty="0">
                <a:latin typeface="黑体" pitchFamily="49" charset="-122"/>
                <a:ea typeface="黑体" pitchFamily="49" charset="-122"/>
              </a:rPr>
              <a:t>   </a:t>
            </a:r>
            <a:r>
              <a:rPr lang="zh-CN" altLang="en-US" sz="1800" b="0" dirty="0" smtClean="0">
                <a:latin typeface="黑体" pitchFamily="49" charset="-122"/>
                <a:ea typeface="黑体" pitchFamily="49" charset="-122"/>
              </a:rPr>
              <a:t>千兆以太网输出到</a:t>
            </a:r>
            <a:r>
              <a:rPr lang="en-US" altLang="zh-CN" sz="1800" b="0" dirty="0" err="1" smtClean="0">
                <a:latin typeface="黑体" pitchFamily="49" charset="-122"/>
                <a:ea typeface="黑体" pitchFamily="49" charset="-122"/>
              </a:rPr>
              <a:t>DAQ</a:t>
            </a:r>
            <a:endParaRPr lang="en-US" altLang="zh-CN" sz="1800" b="0" dirty="0">
              <a:latin typeface="黑体" pitchFamily="49" charset="-122"/>
              <a:ea typeface="黑体" pitchFamily="49" charset="-122"/>
            </a:endParaRPr>
          </a:p>
        </p:txBody>
      </p:sp>
      <p:pic>
        <p:nvPicPr>
          <p:cNvPr id="4" name="图片 3"/>
          <p:cNvPicPr>
            <a:picLocks noChangeAspect="1"/>
          </p:cNvPicPr>
          <p:nvPr/>
        </p:nvPicPr>
        <p:blipFill>
          <a:blip r:embed="rId2"/>
          <a:stretch>
            <a:fillRect/>
          </a:stretch>
        </p:blipFill>
        <p:spPr>
          <a:xfrm>
            <a:off x="3923928" y="1682657"/>
            <a:ext cx="4514847" cy="4295812"/>
          </a:xfrm>
          <a:prstGeom prst="rect">
            <a:avLst/>
          </a:prstGeom>
        </p:spPr>
      </p:pic>
    </p:spTree>
    <p:extLst>
      <p:ext uri="{BB962C8B-B14F-4D97-AF65-F5344CB8AC3E}">
        <p14:creationId xmlns:p14="http://schemas.microsoft.com/office/powerpoint/2010/main" val="1446843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p:cNvSpPr>
            <a:spLocks noGrp="1"/>
          </p:cNvSpPr>
          <p:nvPr>
            <p:ph idx="1"/>
          </p:nvPr>
        </p:nvSpPr>
        <p:spPr>
          <a:xfrm>
            <a:off x="431540" y="1384517"/>
            <a:ext cx="4104456" cy="604664"/>
          </a:xfrm>
        </p:spPr>
        <p:txBody>
          <a:bodyPr/>
          <a:lstStyle/>
          <a:p>
            <a:r>
              <a:rPr lang="zh-CN" altLang="en-US" dirty="0" smtClean="0"/>
              <a:t>时钟模块：</a:t>
            </a:r>
            <a:endParaRPr lang="zh-CN" altLang="en-US" dirty="0"/>
          </a:p>
        </p:txBody>
      </p:sp>
      <p:sp>
        <p:nvSpPr>
          <p:cNvPr id="11" name="标题 1"/>
          <p:cNvSpPr>
            <a:spLocks noGrp="1"/>
          </p:cNvSpPr>
          <p:nvPr>
            <p:ph type="title"/>
          </p:nvPr>
        </p:nvSpPr>
        <p:spPr>
          <a:xfrm>
            <a:off x="1043608" y="378842"/>
            <a:ext cx="4248472" cy="817910"/>
          </a:xfrm>
        </p:spPr>
        <p:txBody>
          <a:bodyPr/>
          <a:lstStyle/>
          <a:p>
            <a:r>
              <a:rPr lang="en-US" altLang="zh-CN" dirty="0" smtClean="0"/>
              <a:t>3.5.5 </a:t>
            </a:r>
            <a:r>
              <a:rPr lang="zh-CN" altLang="en-US" dirty="0" smtClean="0"/>
              <a:t>时钟模块</a:t>
            </a:r>
            <a:endParaRPr lang="zh-CN" altLang="en-US" dirty="0"/>
          </a:p>
        </p:txBody>
      </p:sp>
      <p:pic>
        <p:nvPicPr>
          <p:cNvPr id="2" name="图片 1"/>
          <p:cNvPicPr>
            <a:picLocks noChangeAspect="1"/>
          </p:cNvPicPr>
          <p:nvPr/>
        </p:nvPicPr>
        <p:blipFill>
          <a:blip r:embed="rId2"/>
          <a:stretch>
            <a:fillRect/>
          </a:stretch>
        </p:blipFill>
        <p:spPr>
          <a:xfrm>
            <a:off x="4139952" y="1767827"/>
            <a:ext cx="4477012" cy="4032534"/>
          </a:xfrm>
          <a:prstGeom prst="rect">
            <a:avLst/>
          </a:prstGeom>
        </p:spPr>
      </p:pic>
      <p:sp>
        <p:nvSpPr>
          <p:cNvPr id="8" name="文本框 7"/>
          <p:cNvSpPr txBox="1"/>
          <p:nvPr/>
        </p:nvSpPr>
        <p:spPr>
          <a:xfrm>
            <a:off x="467544" y="1868185"/>
            <a:ext cx="3672408" cy="3831818"/>
          </a:xfrm>
          <a:prstGeom prst="rect">
            <a:avLst/>
          </a:prstGeom>
          <a:noFill/>
        </p:spPr>
        <p:txBody>
          <a:bodyPr wrap="square">
            <a:spAutoFit/>
          </a:bodyPr>
          <a:lstStyle/>
          <a:p>
            <a:pPr marL="285750" indent="-285750">
              <a:lnSpc>
                <a:spcPct val="150000"/>
              </a:lnSpc>
              <a:buFont typeface="Wingdings" pitchFamily="2" charset="2"/>
              <a:buChar char="n"/>
              <a:defRPr/>
            </a:pPr>
            <a:r>
              <a:rPr lang="zh-CN" altLang="en-US" sz="2400" b="0" dirty="0">
                <a:latin typeface="黑体" pitchFamily="49" charset="-122"/>
                <a:ea typeface="黑体" pitchFamily="49" charset="-122"/>
              </a:rPr>
              <a:t>标准化</a:t>
            </a:r>
            <a:r>
              <a:rPr lang="zh-CN" altLang="en-US" sz="2400" b="0" dirty="0" smtClean="0">
                <a:latin typeface="黑体" pitchFamily="49" charset="-122"/>
                <a:ea typeface="黑体" pitchFamily="49" charset="-122"/>
              </a:rPr>
              <a:t>模块化设计</a:t>
            </a:r>
            <a:endParaRPr lang="en-US" altLang="zh-CN" sz="2400" b="0" dirty="0" smtClean="0">
              <a:latin typeface="黑体" pitchFamily="49" charset="-122"/>
              <a:ea typeface="黑体" pitchFamily="49" charset="-122"/>
            </a:endParaRPr>
          </a:p>
          <a:p>
            <a:pPr>
              <a:lnSpc>
                <a:spcPct val="150000"/>
              </a:lnSpc>
              <a:defRPr/>
            </a:pPr>
            <a:r>
              <a:rPr lang="zh-CN" altLang="en-US" sz="1800" b="0" dirty="0">
                <a:latin typeface="黑体" pitchFamily="49" charset="-122"/>
                <a:ea typeface="黑体" pitchFamily="49" charset="-122"/>
              </a:rPr>
              <a:t>  </a:t>
            </a:r>
            <a:r>
              <a:rPr lang="en-US" altLang="zh-CN" sz="1800" b="0" dirty="0" err="1" smtClean="0">
                <a:latin typeface="黑体" pitchFamily="49" charset="-122"/>
                <a:ea typeface="黑体" pitchFamily="49" charset="-122"/>
              </a:rPr>
              <a:t>6U</a:t>
            </a:r>
            <a:r>
              <a:rPr lang="en-US" altLang="zh-CN" sz="1800" b="0" dirty="0" smtClean="0">
                <a:latin typeface="黑体" pitchFamily="49" charset="-122"/>
                <a:ea typeface="黑体" pitchFamily="49" charset="-122"/>
              </a:rPr>
              <a:t> </a:t>
            </a:r>
            <a:r>
              <a:rPr lang="en-US" altLang="zh-CN" sz="1800" b="0" dirty="0" err="1" smtClean="0">
                <a:latin typeface="黑体" pitchFamily="49" charset="-122"/>
                <a:ea typeface="黑体" pitchFamily="49" charset="-122"/>
              </a:rPr>
              <a:t>PXI</a:t>
            </a:r>
            <a:r>
              <a:rPr lang="zh-CN" altLang="en-US" sz="1800" b="0" dirty="0" smtClean="0">
                <a:latin typeface="黑体" pitchFamily="49" charset="-122"/>
                <a:ea typeface="黑体" pitchFamily="49" charset="-122"/>
              </a:rPr>
              <a:t>插件</a:t>
            </a:r>
            <a:endParaRPr lang="en-US" altLang="zh-CN" sz="1800" b="0" dirty="0">
              <a:latin typeface="黑体" pitchFamily="49" charset="-122"/>
              <a:ea typeface="黑体" pitchFamily="49" charset="-122"/>
            </a:endParaRPr>
          </a:p>
          <a:p>
            <a:pPr marL="285750" indent="-285750">
              <a:lnSpc>
                <a:spcPct val="150000"/>
              </a:lnSpc>
              <a:buFont typeface="Wingdings" pitchFamily="2" charset="2"/>
              <a:buChar char="n"/>
              <a:defRPr/>
            </a:pPr>
            <a:r>
              <a:rPr lang="zh-CN" altLang="en-US" sz="2400" b="0" dirty="0" smtClean="0">
                <a:latin typeface="黑体" pitchFamily="49" charset="-122"/>
                <a:ea typeface="黑体" pitchFamily="49" charset="-122"/>
              </a:rPr>
              <a:t>本地时钟：</a:t>
            </a:r>
            <a:endParaRPr lang="en-US" altLang="zh-CN" sz="2400" b="0" dirty="0" smtClean="0">
              <a:latin typeface="黑体" pitchFamily="49" charset="-122"/>
              <a:ea typeface="黑体" pitchFamily="49" charset="-122"/>
            </a:endParaRPr>
          </a:p>
          <a:p>
            <a:pPr>
              <a:lnSpc>
                <a:spcPct val="150000"/>
              </a:lnSpc>
              <a:defRPr/>
            </a:pPr>
            <a:r>
              <a:rPr lang="zh-CN" altLang="en-US" sz="1800" b="0" dirty="0">
                <a:latin typeface="黑体" pitchFamily="49" charset="-122"/>
                <a:ea typeface="黑体" pitchFamily="49" charset="-122"/>
              </a:rPr>
              <a:t>  </a:t>
            </a:r>
            <a:r>
              <a:rPr lang="zh-CN" altLang="en-US" sz="1800" b="0" dirty="0" smtClean="0">
                <a:latin typeface="黑体" pitchFamily="49" charset="-122"/>
                <a:ea typeface="黑体" pitchFamily="49" charset="-122"/>
              </a:rPr>
              <a:t>本地时钟，不与加速器脉冲同步</a:t>
            </a:r>
            <a:endParaRPr lang="en-US" altLang="zh-CN" sz="1800" b="0" dirty="0" smtClean="0">
              <a:latin typeface="黑体" pitchFamily="49" charset="-122"/>
              <a:ea typeface="黑体" pitchFamily="49" charset="-122"/>
            </a:endParaRPr>
          </a:p>
          <a:p>
            <a:pPr>
              <a:lnSpc>
                <a:spcPct val="150000"/>
              </a:lnSpc>
              <a:defRPr/>
            </a:pPr>
            <a:r>
              <a:rPr lang="en-US" altLang="zh-CN" sz="1800" b="0" dirty="0">
                <a:latin typeface="黑体" pitchFamily="49" charset="-122"/>
                <a:ea typeface="黑体" pitchFamily="49" charset="-122"/>
              </a:rPr>
              <a:t> </a:t>
            </a:r>
            <a:r>
              <a:rPr lang="en-US" altLang="zh-CN" sz="1800" b="0" dirty="0" smtClean="0">
                <a:latin typeface="黑体" pitchFamily="49" charset="-122"/>
                <a:ea typeface="黑体" pitchFamily="49" charset="-122"/>
              </a:rPr>
              <a:t> </a:t>
            </a:r>
            <a:r>
              <a:rPr lang="zh-CN" altLang="en-US" sz="1800" b="0" dirty="0" smtClean="0">
                <a:latin typeface="黑体" pitchFamily="49" charset="-122"/>
                <a:ea typeface="黑体" pitchFamily="49" charset="-122"/>
              </a:rPr>
              <a:t>所有数字化模块时钟同源</a:t>
            </a:r>
            <a:endParaRPr lang="en-US" altLang="zh-CN" sz="1800" b="0" dirty="0">
              <a:latin typeface="黑体" pitchFamily="49" charset="-122"/>
              <a:ea typeface="黑体" pitchFamily="49" charset="-122"/>
            </a:endParaRPr>
          </a:p>
          <a:p>
            <a:pPr marL="285750" indent="-285750">
              <a:lnSpc>
                <a:spcPct val="150000"/>
              </a:lnSpc>
              <a:buFont typeface="Wingdings" pitchFamily="2" charset="2"/>
              <a:buChar char="n"/>
              <a:defRPr/>
            </a:pPr>
            <a:r>
              <a:rPr lang="zh-CN" altLang="en-US" sz="2400" b="0" dirty="0" smtClean="0">
                <a:latin typeface="黑体" pitchFamily="49" charset="-122"/>
                <a:ea typeface="黑体" pitchFamily="49" charset="-122"/>
              </a:rPr>
              <a:t>主从式模块设计</a:t>
            </a:r>
            <a:endParaRPr lang="en-US" altLang="zh-CN" sz="2400" b="0" dirty="0">
              <a:latin typeface="黑体" pitchFamily="49" charset="-122"/>
              <a:ea typeface="黑体" pitchFamily="49" charset="-122"/>
            </a:endParaRPr>
          </a:p>
          <a:p>
            <a:pPr>
              <a:lnSpc>
                <a:spcPct val="150000"/>
              </a:lnSpc>
              <a:defRPr/>
            </a:pPr>
            <a:r>
              <a:rPr lang="en-US" altLang="zh-CN" sz="1800" b="0" dirty="0">
                <a:latin typeface="黑体" pitchFamily="49" charset="-122"/>
                <a:ea typeface="黑体" pitchFamily="49" charset="-122"/>
              </a:rPr>
              <a:t>   </a:t>
            </a:r>
            <a:r>
              <a:rPr lang="zh-CN" altLang="en-US" sz="1800" b="0" dirty="0" smtClean="0">
                <a:latin typeface="黑体" pitchFamily="49" charset="-122"/>
                <a:ea typeface="黑体" pitchFamily="49" charset="-122"/>
              </a:rPr>
              <a:t>若涉及多</a:t>
            </a:r>
            <a:r>
              <a:rPr lang="zh-CN" altLang="en-US" sz="1800" b="0" dirty="0">
                <a:latin typeface="黑体" pitchFamily="49" charset="-122"/>
                <a:ea typeface="黑体" pitchFamily="49" charset="-122"/>
              </a:rPr>
              <a:t>个机箱</a:t>
            </a:r>
            <a:r>
              <a:rPr lang="zh-CN" altLang="en-US" sz="1800" b="0" dirty="0" smtClean="0">
                <a:latin typeface="黑体" pitchFamily="49" charset="-122"/>
                <a:ea typeface="黑体" pitchFamily="49" charset="-122"/>
              </a:rPr>
              <a:t>，</a:t>
            </a:r>
            <a:endParaRPr lang="en-US" altLang="zh-CN" sz="1800" b="0" dirty="0" smtClean="0">
              <a:latin typeface="黑体" pitchFamily="49" charset="-122"/>
              <a:ea typeface="黑体" pitchFamily="49" charset="-122"/>
            </a:endParaRPr>
          </a:p>
          <a:p>
            <a:pPr>
              <a:lnSpc>
                <a:spcPct val="150000"/>
              </a:lnSpc>
              <a:defRPr/>
            </a:pPr>
            <a:r>
              <a:rPr lang="en-US" altLang="zh-CN" sz="1800" b="0" dirty="0">
                <a:latin typeface="黑体" pitchFamily="49" charset="-122"/>
                <a:ea typeface="黑体" pitchFamily="49" charset="-122"/>
              </a:rPr>
              <a:t> </a:t>
            </a:r>
            <a:r>
              <a:rPr lang="en-US" altLang="zh-CN" sz="1800" b="0" dirty="0" smtClean="0">
                <a:latin typeface="黑体" pitchFamily="49" charset="-122"/>
                <a:ea typeface="黑体" pitchFamily="49" charset="-122"/>
              </a:rPr>
              <a:t>  </a:t>
            </a:r>
            <a:r>
              <a:rPr lang="zh-CN" altLang="en-US" sz="1800" b="0" dirty="0" smtClean="0">
                <a:latin typeface="黑体" pitchFamily="49" charset="-122"/>
                <a:ea typeface="黑体" pitchFamily="49" charset="-122"/>
              </a:rPr>
              <a:t>则设计时钟主模块和从模块</a:t>
            </a:r>
            <a:endParaRPr lang="en-US" altLang="zh-CN" sz="1800" b="0" dirty="0">
              <a:latin typeface="黑体" pitchFamily="49" charset="-122"/>
              <a:ea typeface="黑体" pitchFamily="49" charset="-122"/>
            </a:endParaRPr>
          </a:p>
        </p:txBody>
      </p:sp>
    </p:spTree>
    <p:extLst>
      <p:ext uri="{BB962C8B-B14F-4D97-AF65-F5344CB8AC3E}">
        <p14:creationId xmlns:p14="http://schemas.microsoft.com/office/powerpoint/2010/main" val="3071310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文本框 2"/>
          <p:cNvSpPr txBox="1">
            <a:spLocks noChangeArrowheads="1"/>
          </p:cNvSpPr>
          <p:nvPr/>
        </p:nvSpPr>
        <p:spPr bwMode="auto">
          <a:xfrm>
            <a:off x="395536" y="1412776"/>
            <a:ext cx="8460432" cy="4001095"/>
          </a:xfrm>
          <a:prstGeom prst="rect">
            <a:avLst/>
          </a:prstGeom>
          <a:solidFill>
            <a:schemeClr val="bg1"/>
          </a:solidFill>
          <a:ln w="9525">
            <a:noFill/>
            <a:miter lim="800000"/>
            <a:headEnd/>
            <a:tailEnd/>
          </a:ln>
        </p:spPr>
        <p:txBody>
          <a:bodyPr wrap="square">
            <a:spAutoFit/>
          </a:bodyPr>
          <a:lstStyle/>
          <a:p>
            <a:pPr>
              <a:spcBef>
                <a:spcPts val="1200"/>
              </a:spcBef>
              <a:buFont typeface="Wingdings" pitchFamily="2" charset="2"/>
              <a:buChar char="n"/>
            </a:pPr>
            <a:r>
              <a:rPr lang="zh-CN" altLang="en-US" sz="2000" b="0" dirty="0">
                <a:solidFill>
                  <a:srgbClr val="FF0000"/>
                </a:solidFill>
                <a:latin typeface="黑体" pitchFamily="49" charset="-122"/>
                <a:ea typeface="黑体" pitchFamily="49" charset="-122"/>
              </a:rPr>
              <a:t>快响应的前置放大器</a:t>
            </a:r>
            <a:endParaRPr lang="en-US" altLang="zh-CN" sz="2000" b="0" dirty="0">
              <a:solidFill>
                <a:srgbClr val="FF0000"/>
              </a:solidFill>
              <a:latin typeface="黑体" pitchFamily="49" charset="-122"/>
              <a:ea typeface="黑体" pitchFamily="49" charset="-122"/>
            </a:endParaRPr>
          </a:p>
          <a:p>
            <a:pPr lvl="1">
              <a:buFont typeface="Wingdings" pitchFamily="2" charset="2"/>
              <a:buChar char="p"/>
            </a:pPr>
            <a:r>
              <a:rPr lang="zh-CN" altLang="en-US" sz="1800" b="0" dirty="0">
                <a:latin typeface="黑体" pitchFamily="49" charset="-122"/>
                <a:ea typeface="黑体" pitchFamily="49" charset="-122"/>
              </a:rPr>
              <a:t>响应时间</a:t>
            </a:r>
            <a:r>
              <a:rPr lang="en-US" altLang="zh-CN" sz="1800" b="0" dirty="0" err="1">
                <a:latin typeface="黑体" pitchFamily="49" charset="-122"/>
                <a:ea typeface="黑体" pitchFamily="49" charset="-122"/>
              </a:rPr>
              <a:t>2ns</a:t>
            </a:r>
            <a:r>
              <a:rPr lang="zh-CN" altLang="en-US" sz="1800" b="0" dirty="0" smtClean="0">
                <a:latin typeface="黑体" pitchFamily="49" charset="-122"/>
                <a:ea typeface="黑体" pitchFamily="49" charset="-122"/>
              </a:rPr>
              <a:t>左右</a:t>
            </a:r>
            <a:endParaRPr lang="en-US" altLang="zh-CN" sz="1800" b="0" dirty="0" smtClean="0">
              <a:latin typeface="黑体" pitchFamily="49" charset="-122"/>
              <a:ea typeface="黑体" pitchFamily="49" charset="-122"/>
            </a:endParaRPr>
          </a:p>
          <a:p>
            <a:pPr lvl="1">
              <a:buFont typeface="Wingdings" pitchFamily="2" charset="2"/>
              <a:buChar char="p"/>
            </a:pPr>
            <a:r>
              <a:rPr lang="zh-CN" altLang="en-US" sz="1800" b="0" dirty="0" smtClean="0">
                <a:latin typeface="黑体" pitchFamily="49" charset="-122"/>
                <a:ea typeface="黑体" pitchFamily="49" charset="-122"/>
              </a:rPr>
              <a:t>放大倍数根据实际信号的幅度需求设计</a:t>
            </a:r>
            <a:endParaRPr lang="en-US" altLang="zh-CN" sz="1800" b="0" dirty="0">
              <a:latin typeface="黑体" pitchFamily="49" charset="-122"/>
              <a:ea typeface="黑体" pitchFamily="49" charset="-122"/>
            </a:endParaRPr>
          </a:p>
          <a:p>
            <a:pPr>
              <a:spcBef>
                <a:spcPts val="1200"/>
              </a:spcBef>
              <a:buFont typeface="Wingdings" pitchFamily="2" charset="2"/>
              <a:buChar char="n"/>
            </a:pPr>
            <a:r>
              <a:rPr lang="zh-CN" altLang="en-US" sz="2000" b="0" dirty="0" smtClean="0">
                <a:solidFill>
                  <a:srgbClr val="FF0000"/>
                </a:solidFill>
                <a:latin typeface="黑体" pitchFamily="49" charset="-122"/>
                <a:ea typeface="黑体" pitchFamily="49" charset="-122"/>
              </a:rPr>
              <a:t>单芯片高速模数变换</a:t>
            </a:r>
            <a:endParaRPr lang="en-US" altLang="zh-CN" sz="2000" b="0" dirty="0" smtClean="0">
              <a:solidFill>
                <a:srgbClr val="FF0000"/>
              </a:solidFill>
              <a:latin typeface="黑体" pitchFamily="49" charset="-122"/>
              <a:ea typeface="黑体" pitchFamily="49" charset="-122"/>
            </a:endParaRPr>
          </a:p>
          <a:p>
            <a:pPr lvl="1">
              <a:buFont typeface="Wingdings" pitchFamily="2" charset="2"/>
              <a:buChar char="p"/>
            </a:pPr>
            <a:r>
              <a:rPr lang="zh-CN" altLang="en-US" sz="1800" b="0" dirty="0" smtClean="0">
                <a:latin typeface="黑体" pitchFamily="49" charset="-122"/>
                <a:ea typeface="黑体" pitchFamily="49" charset="-122"/>
              </a:rPr>
              <a:t>高速高精度波形数字化技术</a:t>
            </a:r>
            <a:endParaRPr lang="en-US" altLang="zh-CN" sz="1800" b="0" dirty="0" smtClean="0">
              <a:latin typeface="黑体" pitchFamily="49" charset="-122"/>
              <a:ea typeface="黑体" pitchFamily="49" charset="-122"/>
            </a:endParaRPr>
          </a:p>
          <a:p>
            <a:pPr lvl="1">
              <a:buFont typeface="Wingdings" pitchFamily="2" charset="2"/>
              <a:buChar char="p"/>
            </a:pPr>
            <a:r>
              <a:rPr lang="zh-CN" altLang="en-US" sz="1800" b="0" dirty="0">
                <a:latin typeface="黑体" pitchFamily="49" charset="-122"/>
                <a:ea typeface="黑体" pitchFamily="49" charset="-122"/>
              </a:rPr>
              <a:t>避免高低</a:t>
            </a:r>
            <a:r>
              <a:rPr lang="en-US" altLang="zh-CN" sz="1800" b="0" dirty="0">
                <a:latin typeface="黑体" pitchFamily="49" charset="-122"/>
                <a:ea typeface="黑体" pitchFamily="49" charset="-122"/>
              </a:rPr>
              <a:t>gain</a:t>
            </a:r>
            <a:r>
              <a:rPr lang="zh-CN" altLang="en-US" sz="1800" b="0" dirty="0">
                <a:latin typeface="黑体" pitchFamily="49" charset="-122"/>
                <a:ea typeface="黑体" pitchFamily="49" charset="-122"/>
              </a:rPr>
              <a:t>和</a:t>
            </a:r>
            <a:r>
              <a:rPr lang="en-US" altLang="zh-CN" sz="1800" b="0" dirty="0">
                <a:latin typeface="黑体" pitchFamily="49" charset="-122"/>
                <a:ea typeface="黑体" pitchFamily="49" charset="-122"/>
              </a:rPr>
              <a:t>interleave</a:t>
            </a:r>
            <a:r>
              <a:rPr lang="zh-CN" altLang="en-US" sz="1800" b="0" dirty="0">
                <a:latin typeface="黑体" pitchFamily="49" charset="-122"/>
                <a:ea typeface="黑体" pitchFamily="49" charset="-122"/>
              </a:rPr>
              <a:t>方式，降低了电子学通道</a:t>
            </a:r>
            <a:r>
              <a:rPr lang="zh-CN" altLang="en-US" sz="1800" b="0" dirty="0" smtClean="0">
                <a:latin typeface="黑体" pitchFamily="49" charset="-122"/>
                <a:ea typeface="黑体" pitchFamily="49" charset="-122"/>
              </a:rPr>
              <a:t>数</a:t>
            </a:r>
            <a:endParaRPr lang="en-US" altLang="zh-CN" sz="1800" b="0" dirty="0" smtClean="0">
              <a:latin typeface="黑体" pitchFamily="49" charset="-122"/>
              <a:ea typeface="黑体" pitchFamily="49" charset="-122"/>
            </a:endParaRPr>
          </a:p>
          <a:p>
            <a:pPr>
              <a:spcBef>
                <a:spcPts val="1200"/>
              </a:spcBef>
              <a:buFont typeface="Wingdings" pitchFamily="2" charset="2"/>
              <a:buChar char="n"/>
            </a:pPr>
            <a:r>
              <a:rPr lang="zh-CN" altLang="en-US" sz="2000" b="0" dirty="0">
                <a:solidFill>
                  <a:srgbClr val="FF0000"/>
                </a:solidFill>
                <a:latin typeface="黑体" pitchFamily="49" charset="-122"/>
                <a:ea typeface="黑体" pitchFamily="49" charset="-122"/>
              </a:rPr>
              <a:t>基于</a:t>
            </a:r>
            <a:r>
              <a:rPr lang="en-US" altLang="zh-CN" sz="2000" b="0" dirty="0">
                <a:solidFill>
                  <a:srgbClr val="FF0000"/>
                </a:solidFill>
                <a:latin typeface="黑体" pitchFamily="49" charset="-122"/>
                <a:ea typeface="黑体" pitchFamily="49" charset="-122"/>
              </a:rPr>
              <a:t>PXI</a:t>
            </a:r>
            <a:r>
              <a:rPr lang="zh-CN" altLang="en-US" sz="2000" b="0" dirty="0">
                <a:solidFill>
                  <a:srgbClr val="FF0000"/>
                </a:solidFill>
                <a:latin typeface="黑体" pitchFamily="49" charset="-122"/>
                <a:ea typeface="黑体" pitchFamily="49" charset="-122"/>
              </a:rPr>
              <a:t>技术的数据读出架构</a:t>
            </a:r>
            <a:endParaRPr lang="en-US" altLang="zh-CN" sz="2000" b="0" dirty="0">
              <a:solidFill>
                <a:srgbClr val="FF0000"/>
              </a:solidFill>
              <a:latin typeface="黑体" pitchFamily="49" charset="-122"/>
              <a:ea typeface="黑体" pitchFamily="49" charset="-122"/>
            </a:endParaRPr>
          </a:p>
          <a:p>
            <a:pPr lvl="1">
              <a:buFont typeface="Wingdings" pitchFamily="2" charset="2"/>
              <a:buChar char="p"/>
            </a:pPr>
            <a:r>
              <a:rPr lang="zh-CN" altLang="en-US" sz="1800" b="0" dirty="0" smtClean="0">
                <a:latin typeface="黑体" pitchFamily="49" charset="-122"/>
                <a:ea typeface="黑体" pitchFamily="49" charset="-122"/>
              </a:rPr>
              <a:t>单块数字化插件集成</a:t>
            </a:r>
            <a:r>
              <a:rPr lang="en-US" altLang="zh-CN" sz="1800" b="0" dirty="0" smtClean="0">
                <a:latin typeface="黑体" pitchFamily="49" charset="-122"/>
                <a:ea typeface="黑体" pitchFamily="49" charset="-122"/>
              </a:rPr>
              <a:t>4</a:t>
            </a:r>
            <a:r>
              <a:rPr lang="zh-CN" altLang="en-US" sz="1800" b="0" dirty="0" smtClean="0">
                <a:latin typeface="黑体" pitchFamily="49" charset="-122"/>
                <a:ea typeface="黑体" pitchFamily="49" charset="-122"/>
              </a:rPr>
              <a:t>个通道，共需</a:t>
            </a:r>
            <a:r>
              <a:rPr lang="en-US" altLang="zh-CN" sz="1800" b="0" dirty="0" smtClean="0">
                <a:latin typeface="黑体" pitchFamily="49" charset="-122"/>
                <a:ea typeface="黑体" pitchFamily="49" charset="-122"/>
              </a:rPr>
              <a:t>25</a:t>
            </a:r>
            <a:r>
              <a:rPr lang="zh-CN" altLang="en-US" sz="1800" b="0" dirty="0" smtClean="0">
                <a:latin typeface="黑体" pitchFamily="49" charset="-122"/>
                <a:ea typeface="黑体" pitchFamily="49" charset="-122"/>
              </a:rPr>
              <a:t>块插件，极大提高</a:t>
            </a:r>
            <a:r>
              <a:rPr lang="zh-CN" altLang="en-US" sz="1800" b="0" dirty="0">
                <a:latin typeface="黑体" pitchFamily="49" charset="-122"/>
                <a:ea typeface="黑体" pitchFamily="49" charset="-122"/>
              </a:rPr>
              <a:t>了系统的</a:t>
            </a:r>
            <a:r>
              <a:rPr lang="zh-CN" altLang="en-US" sz="1800" b="0" dirty="0" smtClean="0">
                <a:latin typeface="黑体" pitchFamily="49" charset="-122"/>
                <a:ea typeface="黑体" pitchFamily="49" charset="-122"/>
              </a:rPr>
              <a:t>集成度</a:t>
            </a:r>
            <a:endParaRPr lang="en-US" altLang="zh-CN" sz="1800" b="0" dirty="0" smtClean="0">
              <a:latin typeface="黑体" pitchFamily="49" charset="-122"/>
              <a:ea typeface="黑体" pitchFamily="49" charset="-122"/>
            </a:endParaRPr>
          </a:p>
          <a:p>
            <a:pPr lvl="1">
              <a:buFont typeface="Wingdings" pitchFamily="2" charset="2"/>
              <a:buChar char="p"/>
            </a:pPr>
            <a:r>
              <a:rPr lang="zh-CN" altLang="en-US" sz="1800" b="0" dirty="0" smtClean="0">
                <a:latin typeface="黑体" pitchFamily="49" charset="-122"/>
                <a:ea typeface="黑体" pitchFamily="49" charset="-122"/>
              </a:rPr>
              <a:t>专用背板总线（时钟、触发、数据），简化系统互联结构</a:t>
            </a:r>
            <a:endParaRPr lang="en-US" altLang="zh-CN" sz="1800" b="0" dirty="0" smtClean="0">
              <a:latin typeface="黑体" pitchFamily="49" charset="-122"/>
              <a:ea typeface="黑体" pitchFamily="49" charset="-122"/>
            </a:endParaRPr>
          </a:p>
          <a:p>
            <a:pPr lvl="1">
              <a:buFont typeface="Wingdings" pitchFamily="2" charset="2"/>
              <a:buChar char="p"/>
            </a:pPr>
            <a:r>
              <a:rPr lang="zh-CN" altLang="en-US" sz="1800" b="0" dirty="0" smtClean="0">
                <a:latin typeface="黑体" pitchFamily="49" charset="-122"/>
                <a:ea typeface="黑体" pitchFamily="49" charset="-122"/>
              </a:rPr>
              <a:t>嵌入式实时操作系统的应用</a:t>
            </a:r>
            <a:endParaRPr lang="en-US" altLang="zh-CN" sz="1800" b="0" dirty="0">
              <a:latin typeface="黑体" pitchFamily="49" charset="-122"/>
              <a:ea typeface="黑体" pitchFamily="49" charset="-122"/>
            </a:endParaRPr>
          </a:p>
          <a:p>
            <a:pPr>
              <a:spcBef>
                <a:spcPts val="1200"/>
              </a:spcBef>
              <a:buFont typeface="Wingdings" pitchFamily="2" charset="2"/>
              <a:buChar char="n"/>
            </a:pPr>
            <a:r>
              <a:rPr lang="zh-CN" altLang="en-US" sz="2000" b="0" dirty="0" smtClean="0">
                <a:solidFill>
                  <a:srgbClr val="FF0000"/>
                </a:solidFill>
                <a:latin typeface="黑体" pitchFamily="49" charset="-122"/>
                <a:ea typeface="黑体" pitchFamily="49" charset="-122"/>
              </a:rPr>
              <a:t>基于</a:t>
            </a:r>
            <a:r>
              <a:rPr lang="zh-CN" altLang="en-US" sz="2000" b="0" dirty="0">
                <a:solidFill>
                  <a:srgbClr val="FF0000"/>
                </a:solidFill>
                <a:latin typeface="黑体" pitchFamily="49" charset="-122"/>
                <a:ea typeface="黑体" pitchFamily="49" charset="-122"/>
              </a:rPr>
              <a:t>硬件的实时数据压缩算法</a:t>
            </a:r>
            <a:endParaRPr lang="en-US" altLang="zh-CN" sz="2000" b="0" dirty="0">
              <a:solidFill>
                <a:srgbClr val="FF0000"/>
              </a:solidFill>
              <a:latin typeface="黑体" pitchFamily="49" charset="-122"/>
              <a:ea typeface="黑体" pitchFamily="49" charset="-122"/>
            </a:endParaRPr>
          </a:p>
          <a:p>
            <a:pPr lvl="1">
              <a:buFont typeface="Wingdings" pitchFamily="2" charset="2"/>
              <a:buChar char="p"/>
            </a:pPr>
            <a:r>
              <a:rPr lang="zh-CN" altLang="en-US" sz="1800" b="0" dirty="0">
                <a:latin typeface="黑体" pitchFamily="49" charset="-122"/>
                <a:ea typeface="黑体" pitchFamily="49" charset="-122"/>
              </a:rPr>
              <a:t>利用</a:t>
            </a:r>
            <a:r>
              <a:rPr lang="en-US" altLang="zh-CN" sz="1800" b="0" dirty="0">
                <a:latin typeface="黑体" pitchFamily="49" charset="-122"/>
                <a:ea typeface="黑体" pitchFamily="49" charset="-122"/>
              </a:rPr>
              <a:t>FPGA</a:t>
            </a:r>
            <a:r>
              <a:rPr lang="zh-CN" altLang="en-US" sz="1800" b="0" dirty="0">
                <a:latin typeface="黑体" pitchFamily="49" charset="-122"/>
                <a:ea typeface="黑体" pitchFamily="49" charset="-122"/>
              </a:rPr>
              <a:t>完成数据在线</a:t>
            </a:r>
            <a:r>
              <a:rPr lang="zh-CN" altLang="en-US" sz="1800" b="0" dirty="0" smtClean="0">
                <a:latin typeface="黑体" pitchFamily="49" charset="-122"/>
                <a:ea typeface="黑体" pitchFamily="49" charset="-122"/>
              </a:rPr>
              <a:t>实时压缩</a:t>
            </a:r>
            <a:r>
              <a:rPr lang="zh-CN" altLang="en-US" sz="1800" b="0" dirty="0">
                <a:latin typeface="黑体" pitchFamily="49" charset="-122"/>
                <a:ea typeface="黑体" pitchFamily="49" charset="-122"/>
              </a:rPr>
              <a:t>，降低数据传输时间和</a:t>
            </a:r>
            <a:r>
              <a:rPr lang="zh-CN" altLang="en-US" sz="1800" b="0" dirty="0" smtClean="0">
                <a:latin typeface="黑体" pitchFamily="49" charset="-122"/>
                <a:ea typeface="黑体" pitchFamily="49" charset="-122"/>
              </a:rPr>
              <a:t>压力</a:t>
            </a:r>
            <a:endParaRPr lang="en-US" altLang="zh-CN" sz="1800" b="0" dirty="0">
              <a:latin typeface="黑体" pitchFamily="49" charset="-122"/>
              <a:ea typeface="黑体" pitchFamily="49" charset="-122"/>
            </a:endParaRPr>
          </a:p>
        </p:txBody>
      </p:sp>
      <p:sp>
        <p:nvSpPr>
          <p:cNvPr id="4" name="标题 3"/>
          <p:cNvSpPr>
            <a:spLocks noGrp="1"/>
          </p:cNvSpPr>
          <p:nvPr>
            <p:ph type="title"/>
          </p:nvPr>
        </p:nvSpPr>
        <p:spPr>
          <a:xfrm>
            <a:off x="971600" y="274638"/>
            <a:ext cx="7715200" cy="922114"/>
          </a:xfrm>
        </p:spPr>
        <p:txBody>
          <a:bodyPr/>
          <a:lstStyle/>
          <a:p>
            <a:r>
              <a:rPr lang="zh-CN" altLang="en-US" dirty="0" smtClean="0"/>
              <a:t>四、关键技术</a:t>
            </a:r>
            <a:endParaRPr lang="zh-CN" altLang="en-US" dirty="0"/>
          </a:p>
        </p:txBody>
      </p:sp>
    </p:spTree>
    <p:extLst>
      <p:ext uri="{BB962C8B-B14F-4D97-AF65-F5344CB8AC3E}">
        <p14:creationId xmlns:p14="http://schemas.microsoft.com/office/powerpoint/2010/main" val="2445376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bwMode="auto">
          <a:xfrm>
            <a:off x="1115616" y="476672"/>
            <a:ext cx="6840760" cy="561975"/>
          </a:xfrm>
          <a:noFill/>
          <a:ln>
            <a:miter lim="800000"/>
            <a:headEnd/>
            <a:tailEnd/>
          </a:ln>
        </p:spPr>
        <p:txBody>
          <a:bodyPr vert="horz" wrap="square" lIns="91440" tIns="45720" rIns="91440" bIns="45720" numCol="1" anchor="t" anchorCtr="0" compatLnSpc="1">
            <a:prstTxWarp prst="textNoShape">
              <a:avLst/>
            </a:prstTxWarp>
          </a:bodyPr>
          <a:lstStyle/>
          <a:p>
            <a:r>
              <a:rPr lang="en-US" altLang="zh-CN" sz="3600" dirty="0" smtClean="0"/>
              <a:t>4.1 </a:t>
            </a:r>
            <a:r>
              <a:rPr lang="zh-CN" altLang="en-US" sz="3200" dirty="0" smtClean="0"/>
              <a:t>关键器件一：</a:t>
            </a:r>
            <a:r>
              <a:rPr lang="en-US" altLang="zh-CN" sz="3200" dirty="0" smtClean="0"/>
              <a:t>ADC(</a:t>
            </a:r>
            <a:r>
              <a:rPr lang="en-US" altLang="zh-CN" sz="3200" dirty="0" err="1" smtClean="0"/>
              <a:t>ADC12D1000</a:t>
            </a:r>
            <a:r>
              <a:rPr lang="en-US" altLang="zh-CN" sz="3200" dirty="0" smtClean="0"/>
              <a:t>)</a:t>
            </a:r>
            <a:endParaRPr lang="zh-CN" altLang="en-US" dirty="0" smtClean="0"/>
          </a:p>
        </p:txBody>
      </p:sp>
      <p:pic>
        <p:nvPicPr>
          <p:cNvPr id="13315" name="图片 1"/>
          <p:cNvPicPr>
            <a:picLocks noChangeAspect="1"/>
          </p:cNvPicPr>
          <p:nvPr/>
        </p:nvPicPr>
        <p:blipFill>
          <a:blip r:embed="rId2" cstate="print"/>
          <a:srcRect/>
          <a:stretch>
            <a:fillRect/>
          </a:stretch>
        </p:blipFill>
        <p:spPr bwMode="auto">
          <a:xfrm>
            <a:off x="323528" y="2124498"/>
            <a:ext cx="4722734" cy="3340470"/>
          </a:xfrm>
          <a:prstGeom prst="rect">
            <a:avLst/>
          </a:prstGeom>
          <a:noFill/>
          <a:ln w="9525">
            <a:noFill/>
            <a:miter lim="800000"/>
            <a:headEnd/>
            <a:tailEnd/>
          </a:ln>
        </p:spPr>
      </p:pic>
      <p:sp>
        <p:nvSpPr>
          <p:cNvPr id="4" name="文本框 3"/>
          <p:cNvSpPr txBox="1"/>
          <p:nvPr/>
        </p:nvSpPr>
        <p:spPr>
          <a:xfrm>
            <a:off x="5292725" y="1987093"/>
            <a:ext cx="3851275" cy="3477875"/>
          </a:xfrm>
          <a:prstGeom prst="rect">
            <a:avLst/>
          </a:prstGeom>
          <a:noFill/>
        </p:spPr>
        <p:txBody>
          <a:bodyPr wrap="square">
            <a:spAutoFit/>
          </a:bodyPr>
          <a:lstStyle/>
          <a:p>
            <a:pPr>
              <a:defRPr/>
            </a:pPr>
            <a:r>
              <a:rPr lang="zh-CN" altLang="en-US" sz="2000" dirty="0">
                <a:latin typeface="黑体" pitchFamily="49" charset="-122"/>
                <a:ea typeface="黑体" pitchFamily="49" charset="-122"/>
                <a:cs typeface="Times New Roman" panose="02020603050405020304" pitchFamily="18" charset="0"/>
              </a:rPr>
              <a:t>封装特点：</a:t>
            </a:r>
            <a:endParaRPr lang="en-US" altLang="zh-CN" sz="2000" dirty="0">
              <a:latin typeface="黑体" pitchFamily="49" charset="-122"/>
              <a:ea typeface="黑体" pitchFamily="49" charset="-122"/>
              <a:cs typeface="Times New Roman" panose="02020603050405020304" pitchFamily="18" charset="0"/>
            </a:endParaRPr>
          </a:p>
          <a:p>
            <a:pPr marL="285750" indent="-285750">
              <a:buFont typeface="Wingdings" pitchFamily="2" charset="2"/>
              <a:buChar char="n"/>
              <a:defRPr/>
            </a:pPr>
            <a:r>
              <a:rPr lang="zh-CN" altLang="en-US" sz="2000" b="0" dirty="0">
                <a:latin typeface="黑体" pitchFamily="49" charset="-122"/>
                <a:ea typeface="黑体" pitchFamily="49" charset="-122"/>
                <a:cs typeface="Times New Roman" panose="02020603050405020304" pitchFamily="18" charset="0"/>
              </a:rPr>
              <a:t>差分输入，终端匹配；</a:t>
            </a:r>
            <a:endParaRPr lang="en-US" altLang="zh-CN" sz="2000" b="0" dirty="0">
              <a:latin typeface="黑体" pitchFamily="49" charset="-122"/>
              <a:ea typeface="黑体" pitchFamily="49" charset="-122"/>
              <a:cs typeface="Times New Roman" panose="02020603050405020304" pitchFamily="18" charset="0"/>
            </a:endParaRPr>
          </a:p>
          <a:p>
            <a:pPr marL="285750" indent="-285750">
              <a:buFont typeface="Wingdings" pitchFamily="2" charset="2"/>
              <a:buChar char="n"/>
              <a:defRPr/>
            </a:pPr>
            <a:r>
              <a:rPr lang="zh-CN" altLang="en-US" sz="2000" b="0" dirty="0">
                <a:latin typeface="黑体" pitchFamily="49" charset="-122"/>
                <a:ea typeface="黑体" pitchFamily="49" charset="-122"/>
                <a:cs typeface="Times New Roman" panose="02020603050405020304" pitchFamily="18" charset="0"/>
              </a:rPr>
              <a:t>双通道，</a:t>
            </a:r>
            <a:r>
              <a:rPr lang="en-US" altLang="zh-CN" sz="2000" b="0" dirty="0" err="1">
                <a:latin typeface="黑体" pitchFamily="49" charset="-122"/>
                <a:ea typeface="黑体" pitchFamily="49" charset="-122"/>
                <a:cs typeface="Times New Roman" panose="02020603050405020304" pitchFamily="18" charset="0"/>
              </a:rPr>
              <a:t>1GHz</a:t>
            </a:r>
            <a:r>
              <a:rPr lang="zh-CN" altLang="en-US" sz="2000" b="0" dirty="0">
                <a:latin typeface="黑体" pitchFamily="49" charset="-122"/>
                <a:ea typeface="黑体" pitchFamily="49" charset="-122"/>
                <a:cs typeface="Times New Roman" panose="02020603050405020304" pitchFamily="18" charset="0"/>
              </a:rPr>
              <a:t>，</a:t>
            </a:r>
            <a:r>
              <a:rPr lang="en-US" altLang="zh-CN" sz="2000" b="0" dirty="0" err="1">
                <a:latin typeface="黑体" pitchFamily="49" charset="-122"/>
                <a:ea typeface="黑体" pitchFamily="49" charset="-122"/>
                <a:cs typeface="Times New Roman" panose="02020603050405020304" pitchFamily="18" charset="0"/>
              </a:rPr>
              <a:t>12bit</a:t>
            </a:r>
            <a:r>
              <a:rPr lang="zh-CN" altLang="en-US" sz="2000" b="0" dirty="0">
                <a:latin typeface="黑体" pitchFamily="49" charset="-122"/>
                <a:ea typeface="黑体" pitchFamily="49" charset="-122"/>
                <a:cs typeface="Times New Roman" panose="02020603050405020304" pitchFamily="18" charset="0"/>
              </a:rPr>
              <a:t>；</a:t>
            </a:r>
            <a:endParaRPr lang="en-US" altLang="zh-CN" sz="2000" b="0" dirty="0">
              <a:latin typeface="黑体" pitchFamily="49" charset="-122"/>
              <a:ea typeface="黑体" pitchFamily="49" charset="-122"/>
              <a:cs typeface="Times New Roman" panose="02020603050405020304" pitchFamily="18" charset="0"/>
            </a:endParaRPr>
          </a:p>
          <a:p>
            <a:pPr marL="285750" indent="-285750">
              <a:buFont typeface="Wingdings" pitchFamily="2" charset="2"/>
              <a:buChar char="n"/>
              <a:defRPr/>
            </a:pPr>
            <a:r>
              <a:rPr lang="zh-CN" altLang="en-US" sz="2000" b="0" dirty="0">
                <a:latin typeface="黑体" pitchFamily="49" charset="-122"/>
                <a:ea typeface="黑体" pitchFamily="49" charset="-122"/>
                <a:cs typeface="Times New Roman" panose="02020603050405020304" pitchFamily="18" charset="0"/>
              </a:rPr>
              <a:t>可</a:t>
            </a:r>
            <a:r>
              <a:rPr lang="en-US" altLang="zh-CN" sz="2000" b="0" dirty="0" err="1">
                <a:latin typeface="黑体" pitchFamily="49" charset="-122"/>
                <a:ea typeface="黑体" pitchFamily="49" charset="-122"/>
                <a:cs typeface="Times New Roman" panose="02020603050405020304" pitchFamily="18" charset="0"/>
              </a:rPr>
              <a:t>1GHz</a:t>
            </a:r>
            <a:r>
              <a:rPr lang="en-US" altLang="zh-CN" sz="2000" b="0" dirty="0">
                <a:latin typeface="黑体" pitchFamily="49" charset="-122"/>
                <a:ea typeface="黑体" pitchFamily="49" charset="-122"/>
                <a:cs typeface="Times New Roman" panose="02020603050405020304" pitchFamily="18" charset="0"/>
              </a:rPr>
              <a:t> </a:t>
            </a:r>
            <a:r>
              <a:rPr lang="en-US" altLang="zh-CN" sz="2000" b="0" dirty="0" err="1">
                <a:latin typeface="黑体" pitchFamily="49" charset="-122"/>
                <a:ea typeface="黑体" pitchFamily="49" charset="-122"/>
                <a:cs typeface="Times New Roman" panose="02020603050405020304" pitchFamily="18" charset="0"/>
              </a:rPr>
              <a:t>LVDS</a:t>
            </a:r>
            <a:r>
              <a:rPr lang="zh-CN" altLang="en-US" sz="2000" b="0" dirty="0">
                <a:latin typeface="黑体" pitchFamily="49" charset="-122"/>
                <a:ea typeface="黑体" pitchFamily="49" charset="-122"/>
                <a:cs typeface="Times New Roman" panose="02020603050405020304" pitchFamily="18" charset="0"/>
              </a:rPr>
              <a:t>输出</a:t>
            </a:r>
            <a:r>
              <a:rPr lang="zh-CN" altLang="en-US" sz="2000" b="0" dirty="0" smtClean="0">
                <a:latin typeface="黑体" pitchFamily="49" charset="-122"/>
                <a:ea typeface="黑体" pitchFamily="49" charset="-122"/>
                <a:cs typeface="Times New Roman" panose="02020603050405020304" pitchFamily="18" charset="0"/>
              </a:rPr>
              <a:t>，也</a:t>
            </a:r>
            <a:r>
              <a:rPr lang="zh-CN" altLang="en-US" sz="2000" b="0" dirty="0">
                <a:latin typeface="黑体" pitchFamily="49" charset="-122"/>
                <a:ea typeface="黑体" pitchFamily="49" charset="-122"/>
                <a:cs typeface="Times New Roman" panose="02020603050405020304" pitchFamily="18" charset="0"/>
              </a:rPr>
              <a:t>可</a:t>
            </a:r>
            <a:r>
              <a:rPr lang="en-US" altLang="zh-CN" sz="2000" b="0" dirty="0" err="1">
                <a:latin typeface="黑体" pitchFamily="49" charset="-122"/>
                <a:ea typeface="黑体" pitchFamily="49" charset="-122"/>
                <a:cs typeface="Times New Roman" panose="02020603050405020304" pitchFamily="18" charset="0"/>
              </a:rPr>
              <a:t>500MHz</a:t>
            </a:r>
            <a:r>
              <a:rPr lang="zh-CN" altLang="en-US" sz="2000" b="0" dirty="0">
                <a:latin typeface="黑体" pitchFamily="49" charset="-122"/>
                <a:ea typeface="黑体" pitchFamily="49" charset="-122"/>
                <a:cs typeface="Times New Roman" panose="02020603050405020304" pitchFamily="18" charset="0"/>
              </a:rPr>
              <a:t>复用</a:t>
            </a:r>
            <a:r>
              <a:rPr lang="en-US" altLang="zh-CN" sz="2000" b="0" dirty="0" err="1">
                <a:latin typeface="黑体" pitchFamily="49" charset="-122"/>
                <a:ea typeface="黑体" pitchFamily="49" charset="-122"/>
                <a:cs typeface="Times New Roman" panose="02020603050405020304" pitchFamily="18" charset="0"/>
              </a:rPr>
              <a:t>LVDS</a:t>
            </a:r>
            <a:r>
              <a:rPr lang="zh-CN" altLang="en-US" sz="2000" b="0" dirty="0">
                <a:latin typeface="黑体" pitchFamily="49" charset="-122"/>
                <a:ea typeface="黑体" pitchFamily="49" charset="-122"/>
                <a:cs typeface="Times New Roman" panose="02020603050405020304" pitchFamily="18" charset="0"/>
              </a:rPr>
              <a:t>输出</a:t>
            </a:r>
            <a:endParaRPr lang="en-US" altLang="zh-CN" sz="2000" b="0" dirty="0">
              <a:latin typeface="黑体" pitchFamily="49" charset="-122"/>
              <a:ea typeface="黑体" pitchFamily="49" charset="-122"/>
              <a:cs typeface="Times New Roman" panose="02020603050405020304" pitchFamily="18" charset="0"/>
            </a:endParaRPr>
          </a:p>
          <a:p>
            <a:pPr marL="285750" indent="-285750">
              <a:buFont typeface="Wingdings" pitchFamily="2" charset="2"/>
              <a:buChar char="n"/>
              <a:defRPr/>
            </a:pPr>
            <a:r>
              <a:rPr lang="zh-CN" altLang="en-US" sz="2000" b="0" dirty="0">
                <a:latin typeface="黑体" pitchFamily="49" charset="-122"/>
                <a:ea typeface="黑体" pitchFamily="49" charset="-122"/>
                <a:cs typeface="Times New Roman" panose="02020603050405020304" pitchFamily="18" charset="0"/>
              </a:rPr>
              <a:t>利用</a:t>
            </a:r>
            <a:r>
              <a:rPr lang="en-US" altLang="zh-CN" sz="2000" b="0" dirty="0" err="1">
                <a:latin typeface="黑体" pitchFamily="49" charset="-122"/>
                <a:ea typeface="黑体" pitchFamily="49" charset="-122"/>
                <a:cs typeface="Times New Roman" panose="02020603050405020304" pitchFamily="18" charset="0"/>
              </a:rPr>
              <a:t>AutoSync</a:t>
            </a:r>
            <a:r>
              <a:rPr lang="zh-CN" altLang="en-US" sz="2000" b="0" dirty="0">
                <a:latin typeface="黑体" pitchFamily="49" charset="-122"/>
                <a:ea typeface="黑体" pitchFamily="49" charset="-122"/>
                <a:cs typeface="Times New Roman" panose="02020603050405020304" pitchFamily="18" charset="0"/>
              </a:rPr>
              <a:t>管脚可多</a:t>
            </a:r>
            <a:r>
              <a:rPr lang="en-US" altLang="zh-CN" sz="2000" b="0" dirty="0">
                <a:latin typeface="黑体" pitchFamily="49" charset="-122"/>
                <a:ea typeface="黑体" pitchFamily="49" charset="-122"/>
                <a:cs typeface="Times New Roman" panose="02020603050405020304" pitchFamily="18" charset="0"/>
              </a:rPr>
              <a:t>ADC</a:t>
            </a:r>
            <a:r>
              <a:rPr lang="zh-CN" altLang="en-US" sz="2000" b="0" dirty="0">
                <a:latin typeface="黑体" pitchFamily="49" charset="-122"/>
                <a:ea typeface="黑体" pitchFamily="49" charset="-122"/>
                <a:cs typeface="Times New Roman" panose="02020603050405020304" pitchFamily="18" charset="0"/>
              </a:rPr>
              <a:t>级联</a:t>
            </a:r>
            <a:endParaRPr lang="en-US" altLang="zh-CN" sz="2000" b="0" dirty="0">
              <a:latin typeface="黑体" pitchFamily="49" charset="-122"/>
              <a:ea typeface="黑体" pitchFamily="49" charset="-122"/>
              <a:cs typeface="Times New Roman" panose="02020603050405020304" pitchFamily="18" charset="0"/>
            </a:endParaRPr>
          </a:p>
          <a:p>
            <a:pPr marL="285750" indent="-285750">
              <a:buFont typeface="Wingdings" pitchFamily="2" charset="2"/>
              <a:buChar char="n"/>
              <a:defRPr/>
            </a:pPr>
            <a:r>
              <a:rPr lang="en-US" altLang="zh-CN" sz="2000" b="0" dirty="0" err="1">
                <a:latin typeface="黑体" pitchFamily="49" charset="-122"/>
                <a:ea typeface="黑体" pitchFamily="49" charset="-122"/>
                <a:cs typeface="Times New Roman" panose="02020603050405020304" pitchFamily="18" charset="0"/>
              </a:rPr>
              <a:t>1.9V</a:t>
            </a:r>
            <a:r>
              <a:rPr lang="en-US" altLang="zh-CN" sz="2000" b="0" dirty="0">
                <a:latin typeface="黑体" pitchFamily="49" charset="-122"/>
                <a:ea typeface="黑体" pitchFamily="49" charset="-122"/>
                <a:cs typeface="Times New Roman" panose="02020603050405020304" pitchFamily="18" charset="0"/>
              </a:rPr>
              <a:t> ± </a:t>
            </a:r>
            <a:r>
              <a:rPr lang="en-US" altLang="zh-CN" sz="2000" b="0" dirty="0" err="1">
                <a:latin typeface="黑体" pitchFamily="49" charset="-122"/>
                <a:ea typeface="黑体" pitchFamily="49" charset="-122"/>
                <a:cs typeface="Times New Roman" panose="02020603050405020304" pitchFamily="18" charset="0"/>
              </a:rPr>
              <a:t>0.1V</a:t>
            </a:r>
            <a:r>
              <a:rPr lang="zh-CN" altLang="en-US" sz="2000" b="0" dirty="0">
                <a:latin typeface="黑体" pitchFamily="49" charset="-122"/>
                <a:ea typeface="黑体" pitchFamily="49" charset="-122"/>
                <a:cs typeface="Times New Roman" panose="02020603050405020304" pitchFamily="18" charset="0"/>
              </a:rPr>
              <a:t>单电源供电；</a:t>
            </a:r>
            <a:endParaRPr lang="en-US" altLang="zh-CN" sz="2000" b="0" dirty="0">
              <a:latin typeface="黑体" pitchFamily="49" charset="-122"/>
              <a:ea typeface="黑体" pitchFamily="49" charset="-122"/>
              <a:cs typeface="Times New Roman" panose="02020603050405020304" pitchFamily="18" charset="0"/>
            </a:endParaRPr>
          </a:p>
          <a:p>
            <a:pPr marL="285750" indent="-285750">
              <a:buFont typeface="Wingdings" pitchFamily="2" charset="2"/>
              <a:buChar char="n"/>
              <a:defRPr/>
            </a:pPr>
            <a:r>
              <a:rPr lang="zh-CN" altLang="en-US" sz="2000" b="0" dirty="0">
                <a:latin typeface="黑体" pitchFamily="49" charset="-122"/>
                <a:ea typeface="黑体" pitchFamily="49" charset="-122"/>
                <a:cs typeface="Times New Roman" panose="02020603050405020304" pitchFamily="18" charset="0"/>
              </a:rPr>
              <a:t>全功率带宽：</a:t>
            </a:r>
            <a:r>
              <a:rPr lang="en-US" altLang="zh-CN" sz="2000" b="0" dirty="0" err="1">
                <a:latin typeface="黑体" pitchFamily="49" charset="-122"/>
                <a:ea typeface="黑体" pitchFamily="49" charset="-122"/>
                <a:cs typeface="Times New Roman" panose="02020603050405020304" pitchFamily="18" charset="0"/>
              </a:rPr>
              <a:t>2.8GHz</a:t>
            </a:r>
            <a:r>
              <a:rPr lang="zh-CN" altLang="en-US" sz="2000" b="0" dirty="0">
                <a:latin typeface="黑体" pitchFamily="49" charset="-122"/>
                <a:ea typeface="黑体" pitchFamily="49" charset="-122"/>
                <a:cs typeface="Times New Roman" panose="02020603050405020304" pitchFamily="18" charset="0"/>
              </a:rPr>
              <a:t>；</a:t>
            </a:r>
            <a:endParaRPr lang="en-US" altLang="zh-CN" sz="2000" b="0" dirty="0">
              <a:latin typeface="黑体" pitchFamily="49" charset="-122"/>
              <a:ea typeface="黑体" pitchFamily="49" charset="-122"/>
              <a:cs typeface="Times New Roman" panose="02020603050405020304" pitchFamily="18" charset="0"/>
            </a:endParaRPr>
          </a:p>
          <a:p>
            <a:pPr marL="285750" indent="-285750">
              <a:buFont typeface="Wingdings" pitchFamily="2" charset="2"/>
              <a:buChar char="n"/>
              <a:defRPr/>
            </a:pPr>
            <a:r>
              <a:rPr lang="en-US" altLang="zh-CN" sz="2000" b="0" dirty="0" err="1">
                <a:latin typeface="黑体" pitchFamily="49" charset="-122"/>
                <a:ea typeface="黑体" pitchFamily="49" charset="-122"/>
                <a:cs typeface="Times New Roman" panose="02020603050405020304" pitchFamily="18" charset="0"/>
              </a:rPr>
              <a:t>BGA296</a:t>
            </a:r>
            <a:r>
              <a:rPr lang="zh-CN" altLang="en-US" sz="2000" b="0" dirty="0">
                <a:latin typeface="黑体" pitchFamily="49" charset="-122"/>
                <a:ea typeface="黑体" pitchFamily="49" charset="-122"/>
                <a:cs typeface="Times New Roman" panose="02020603050405020304" pitchFamily="18" charset="0"/>
              </a:rPr>
              <a:t>封装，输出</a:t>
            </a:r>
            <a:r>
              <a:rPr lang="en-US" altLang="zh-CN" sz="2000" b="0" dirty="0">
                <a:latin typeface="黑体" pitchFamily="49" charset="-122"/>
                <a:ea typeface="黑体" pitchFamily="49" charset="-122"/>
                <a:cs typeface="Times New Roman" panose="02020603050405020304" pitchFamily="18" charset="0"/>
              </a:rPr>
              <a:t>56</a:t>
            </a:r>
            <a:r>
              <a:rPr lang="zh-CN" altLang="en-US" sz="2000" b="0" dirty="0">
                <a:latin typeface="黑体" pitchFamily="49" charset="-122"/>
                <a:ea typeface="黑体" pitchFamily="49" charset="-122"/>
                <a:cs typeface="Times New Roman" panose="02020603050405020304" pitchFamily="18" charset="0"/>
              </a:rPr>
              <a:t>对差分</a:t>
            </a:r>
            <a:r>
              <a:rPr lang="zh-CN" altLang="en-US" sz="2000" b="0" dirty="0" smtClean="0">
                <a:latin typeface="黑体" pitchFamily="49" charset="-122"/>
                <a:ea typeface="黑体" pitchFamily="49" charset="-122"/>
                <a:cs typeface="Times New Roman" panose="02020603050405020304" pitchFamily="18" charset="0"/>
              </a:rPr>
              <a:t>线</a:t>
            </a:r>
            <a:endParaRPr lang="en-US" altLang="zh-CN" sz="2000" b="0" dirty="0" smtClean="0">
              <a:latin typeface="黑体" pitchFamily="49" charset="-122"/>
              <a:ea typeface="黑体" pitchFamily="49" charset="-122"/>
              <a:cs typeface="Times New Roman" panose="02020603050405020304" pitchFamily="18" charset="0"/>
            </a:endParaRPr>
          </a:p>
          <a:p>
            <a:pPr marL="285750" indent="-285750">
              <a:buFont typeface="Wingdings" pitchFamily="2" charset="2"/>
              <a:buChar char="n"/>
              <a:defRPr/>
            </a:pPr>
            <a:r>
              <a:rPr lang="zh-CN" altLang="en-US" sz="2000" b="0" dirty="0" smtClean="0">
                <a:latin typeface="黑体" pitchFamily="49" charset="-122"/>
                <a:ea typeface="黑体" pitchFamily="49" charset="-122"/>
                <a:cs typeface="Times New Roman" panose="02020603050405020304" pitchFamily="18" charset="0"/>
              </a:rPr>
              <a:t>功耗：</a:t>
            </a:r>
            <a:r>
              <a:rPr lang="en-US" altLang="zh-CN" sz="2000" b="0" dirty="0" smtClean="0">
                <a:latin typeface="黑体" pitchFamily="49" charset="-122"/>
                <a:ea typeface="黑体" pitchFamily="49" charset="-122"/>
                <a:cs typeface="Times New Roman" panose="02020603050405020304" pitchFamily="18" charset="0"/>
              </a:rPr>
              <a:t>3.38W</a:t>
            </a:r>
            <a:endParaRPr lang="zh-CN" altLang="en-US" sz="2000" b="0" dirty="0">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621764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5"/>
          <p:cNvGraphicFramePr>
            <a:graphicFrameLocks noGrp="1"/>
          </p:cNvGraphicFramePr>
          <p:nvPr>
            <p:ph idx="1"/>
            <p:extLst>
              <p:ext uri="{D42A27DB-BD31-4B8C-83A1-F6EECF244321}">
                <p14:modId xmlns:p14="http://schemas.microsoft.com/office/powerpoint/2010/main" val="4020358327"/>
              </p:ext>
            </p:extLst>
          </p:nvPr>
        </p:nvGraphicFramePr>
        <p:xfrm>
          <a:off x="899592" y="1268760"/>
          <a:ext cx="7416826" cy="5303520"/>
        </p:xfrm>
        <a:graphic>
          <a:graphicData uri="http://schemas.openxmlformats.org/drawingml/2006/table">
            <a:tbl>
              <a:tblPr firstRow="1" bandRow="1">
                <a:tableStyleId>{5C22544A-7EE6-4342-B048-85BDC9FD1C3A}</a:tableStyleId>
              </a:tblPr>
              <a:tblGrid>
                <a:gridCol w="1109099"/>
                <a:gridCol w="2123756"/>
                <a:gridCol w="3232854"/>
                <a:gridCol w="951117"/>
              </a:tblGrid>
              <a:tr h="326399">
                <a:tc>
                  <a:txBody>
                    <a:bodyPr/>
                    <a:lstStyle/>
                    <a:p>
                      <a:pPr algn="ctr"/>
                      <a:endParaRPr lang="zh-CN" altLang="en-US" sz="1800" b="1"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altLang="zh-CN" sz="1800" dirty="0" smtClean="0">
                          <a:solidFill>
                            <a:schemeClr val="bg1"/>
                          </a:solidFill>
                          <a:latin typeface="Times New Roman" panose="02020603050405020304" pitchFamily="18" charset="0"/>
                          <a:cs typeface="Times New Roman" panose="02020603050405020304" pitchFamily="18" charset="0"/>
                        </a:rPr>
                        <a:t>Key Characteristics</a:t>
                      </a:r>
                      <a:endParaRPr lang="zh-CN" altLang="en-US" sz="1800" b="1"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altLang="zh-CN" sz="1800" dirty="0" smtClean="0">
                          <a:solidFill>
                            <a:schemeClr val="bg1"/>
                          </a:solidFill>
                          <a:latin typeface="Times New Roman" panose="02020603050405020304" pitchFamily="18" charset="0"/>
                          <a:cs typeface="Times New Roman" panose="02020603050405020304" pitchFamily="18" charset="0"/>
                        </a:rPr>
                        <a:t>ADC12D1000 (Non-DES)</a:t>
                      </a:r>
                      <a:endParaRPr lang="zh-CN" altLang="en-US" sz="1800" b="1"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altLang="zh-CN" sz="1800" dirty="0" smtClean="0">
                          <a:solidFill>
                            <a:schemeClr val="bg1"/>
                          </a:solidFill>
                          <a:latin typeface="Times New Roman" panose="02020603050405020304" pitchFamily="18" charset="0"/>
                          <a:cs typeface="Times New Roman" panose="02020603050405020304" pitchFamily="18" charset="0"/>
                        </a:rPr>
                        <a:t>Unit</a:t>
                      </a:r>
                      <a:endParaRPr lang="zh-CN" altLang="en-US" sz="1800" b="1"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01919">
                <a:tc rowSpan="4">
                  <a:txBody>
                    <a:bodyPr/>
                    <a:lstStyle/>
                    <a:p>
                      <a:pPr algn="ctr"/>
                      <a:r>
                        <a:rPr lang="en-US" altLang="zh-CN" sz="1600" dirty="0" smtClean="0">
                          <a:latin typeface="Times New Roman" panose="02020603050405020304" pitchFamily="18" charset="0"/>
                          <a:cs typeface="Times New Roman" panose="02020603050405020304" pitchFamily="18" charset="0"/>
                        </a:rPr>
                        <a:t>DC</a:t>
                      </a: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Times New Roman" panose="02020603050405020304" pitchFamily="18" charset="0"/>
                          <a:cs typeface="Times New Roman" panose="02020603050405020304" pitchFamily="18" charset="0"/>
                        </a:rPr>
                        <a:t>Resolution</a:t>
                      </a: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Times New Roman" panose="02020603050405020304" pitchFamily="18" charset="0"/>
                          <a:cs typeface="Times New Roman" panose="02020603050405020304" pitchFamily="18" charset="0"/>
                        </a:rPr>
                        <a:t>12</a:t>
                      </a: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Times New Roman" panose="02020603050405020304" pitchFamily="18" charset="0"/>
                          <a:cs typeface="Times New Roman" panose="02020603050405020304" pitchFamily="18" charset="0"/>
                        </a:rPr>
                        <a:t>Bit</a:t>
                      </a: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919">
                <a:tc vMerge="1">
                  <a:txBody>
                    <a:bodyPr/>
                    <a:lstStyle/>
                    <a:p>
                      <a:endParaRPr lang="zh-CN" altLang="en-US" dirty="0"/>
                    </a:p>
                  </a:txBody>
                  <a:tcPr anchor="ctr"/>
                </a:tc>
                <a:tc>
                  <a:txBody>
                    <a:bodyPr/>
                    <a:lstStyle/>
                    <a:p>
                      <a:pPr algn="ctr"/>
                      <a:r>
                        <a:rPr lang="en-US" altLang="zh-CN" sz="1600" dirty="0" smtClean="0">
                          <a:latin typeface="Times New Roman" panose="02020603050405020304" pitchFamily="18" charset="0"/>
                          <a:cs typeface="Times New Roman" panose="02020603050405020304" pitchFamily="18" charset="0"/>
                        </a:rPr>
                        <a:t>Package</a:t>
                      </a: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Times New Roman" panose="02020603050405020304" pitchFamily="18" charset="0"/>
                          <a:cs typeface="Times New Roman" panose="02020603050405020304" pitchFamily="18" charset="0"/>
                        </a:rPr>
                        <a:t>292</a:t>
                      </a:r>
                      <a:r>
                        <a:rPr lang="en-US" altLang="zh-CN" sz="1600" baseline="0" dirty="0" smtClean="0">
                          <a:latin typeface="Times New Roman" panose="02020603050405020304" pitchFamily="18" charset="0"/>
                          <a:cs typeface="Times New Roman" panose="02020603050405020304" pitchFamily="18" charset="0"/>
                        </a:rPr>
                        <a:t> Pin BGA</a:t>
                      </a: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919">
                <a:tc vMerge="1">
                  <a:txBody>
                    <a:bodyPr/>
                    <a:lstStyle/>
                    <a:p>
                      <a:endParaRPr lang="zh-CN" altLang="en-US" dirty="0"/>
                    </a:p>
                  </a:txBody>
                  <a:tcPr anchor="ctr"/>
                </a:tc>
                <a:tc>
                  <a:txBody>
                    <a:bodyPr/>
                    <a:lstStyle/>
                    <a:p>
                      <a:pPr algn="ctr"/>
                      <a:r>
                        <a:rPr lang="en-US" altLang="zh-CN" sz="1600" dirty="0" smtClean="0">
                          <a:latin typeface="Times New Roman" panose="02020603050405020304" pitchFamily="18" charset="0"/>
                          <a:cs typeface="Times New Roman" panose="02020603050405020304" pitchFamily="18" charset="0"/>
                        </a:rPr>
                        <a:t>Power Dissipation</a:t>
                      </a: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Times New Roman" panose="02020603050405020304" pitchFamily="18" charset="0"/>
                          <a:cs typeface="Times New Roman" panose="02020603050405020304" pitchFamily="18" charset="0"/>
                        </a:rPr>
                        <a:t>3.38</a:t>
                      </a: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Times New Roman" panose="02020603050405020304" pitchFamily="18" charset="0"/>
                          <a:cs typeface="Times New Roman" panose="02020603050405020304" pitchFamily="18" charset="0"/>
                        </a:rPr>
                        <a:t>W</a:t>
                      </a: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919">
                <a:tc vMerge="1">
                  <a:txBody>
                    <a:bodyPr/>
                    <a:lstStyle/>
                    <a:p>
                      <a:endParaRPr lang="zh-CN" altLang="en-US" dirty="0"/>
                    </a:p>
                  </a:txBody>
                  <a:tcPr anchor="ctr"/>
                </a:tc>
                <a:tc>
                  <a:txBody>
                    <a:bodyPr/>
                    <a:lstStyle/>
                    <a:p>
                      <a:pPr algn="ctr"/>
                      <a:r>
                        <a:rPr lang="en-US" altLang="zh-CN" sz="1600" dirty="0" smtClean="0">
                          <a:latin typeface="Times New Roman" panose="02020603050405020304" pitchFamily="18" charset="0"/>
                          <a:cs typeface="Times New Roman" panose="02020603050405020304" pitchFamily="18" charset="0"/>
                        </a:rPr>
                        <a:t>Power Supply</a:t>
                      </a: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Times New Roman" panose="02020603050405020304" pitchFamily="18" charset="0"/>
                          <a:cs typeface="Times New Roman" panose="02020603050405020304" pitchFamily="18" charset="0"/>
                        </a:rPr>
                        <a:t>1.9 (1.8 ~ 2.0)</a:t>
                      </a: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Times New Roman" panose="02020603050405020304" pitchFamily="18" charset="0"/>
                          <a:cs typeface="Times New Roman" panose="02020603050405020304" pitchFamily="18" charset="0"/>
                        </a:rPr>
                        <a:t>V</a:t>
                      </a: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919">
                <a:tc rowSpan="2">
                  <a:txBody>
                    <a:bodyPr/>
                    <a:lstStyle/>
                    <a:p>
                      <a:pPr algn="ctr"/>
                      <a:r>
                        <a:rPr lang="en-US" altLang="zh-CN" sz="1600" dirty="0" smtClean="0">
                          <a:latin typeface="Times New Roman" panose="02020603050405020304" pitchFamily="18" charset="0"/>
                          <a:cs typeface="Times New Roman" panose="02020603050405020304" pitchFamily="18" charset="0"/>
                        </a:rPr>
                        <a:t>Input</a:t>
                      </a: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Times New Roman" panose="02020603050405020304" pitchFamily="18" charset="0"/>
                          <a:cs typeface="Times New Roman" panose="02020603050405020304" pitchFamily="18" charset="0"/>
                        </a:rPr>
                        <a:t>Signal Input</a:t>
                      </a: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Times New Roman" panose="02020603050405020304" pitchFamily="18" charset="0"/>
                          <a:cs typeface="Times New Roman" panose="02020603050405020304" pitchFamily="18" charset="0"/>
                        </a:rPr>
                        <a:t>1.25 ± 0.15</a:t>
                      </a:r>
                      <a:r>
                        <a:rPr lang="en-US" altLang="zh-CN" sz="1600" baseline="0" dirty="0" smtClean="0">
                          <a:latin typeface="Times New Roman" panose="02020603050405020304" pitchFamily="18" charset="0"/>
                          <a:cs typeface="Times New Roman" panose="02020603050405020304" pitchFamily="18" charset="0"/>
                        </a:rPr>
                        <a:t> (</a:t>
                      </a:r>
                      <a:r>
                        <a:rPr lang="en-US" altLang="zh-CN" sz="1600" dirty="0" smtClean="0">
                          <a:latin typeface="Times New Roman" panose="02020603050405020304" pitchFamily="18" charset="0"/>
                          <a:cs typeface="Times New Roman" panose="02020603050405020304" pitchFamily="18" charset="0"/>
                        </a:rPr>
                        <a:t>0.2)</a:t>
                      </a: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Times New Roman" panose="02020603050405020304" pitchFamily="18" charset="0"/>
                          <a:cs typeface="Times New Roman" panose="02020603050405020304" pitchFamily="18" charset="0"/>
                        </a:rPr>
                        <a:t>V</a:t>
                      </a: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8359">
                <a:tc vMerge="1">
                  <a:txBody>
                    <a:bodyPr/>
                    <a:lstStyle/>
                    <a:p>
                      <a:endParaRPr lang="zh-CN" altLang="en-US" dirty="0"/>
                    </a:p>
                  </a:txBody>
                  <a:tcPr anchor="ctr"/>
                </a:tc>
                <a:tc>
                  <a:txBody>
                    <a:bodyPr/>
                    <a:lstStyle/>
                    <a:p>
                      <a:pPr algn="ctr"/>
                      <a:r>
                        <a:rPr lang="en-US" altLang="zh-CN" sz="1600" dirty="0" smtClean="0">
                          <a:latin typeface="Times New Roman" panose="02020603050405020304" pitchFamily="18" charset="0"/>
                          <a:cs typeface="Times New Roman" panose="02020603050405020304" pitchFamily="18" charset="0"/>
                        </a:rPr>
                        <a:t>Input</a:t>
                      </a:r>
                      <a:r>
                        <a:rPr lang="en-US" altLang="zh-CN" sz="1600" baseline="0" dirty="0" smtClean="0">
                          <a:latin typeface="Times New Roman" panose="02020603050405020304" pitchFamily="18" charset="0"/>
                          <a:cs typeface="Times New Roman" panose="02020603050405020304" pitchFamily="18" charset="0"/>
                        </a:rPr>
                        <a:t> Resistance</a:t>
                      </a:r>
                    </a:p>
                    <a:p>
                      <a:pPr algn="ctr"/>
                      <a:r>
                        <a:rPr lang="en-US" altLang="zh-CN" sz="1600" baseline="0" dirty="0" smtClean="0">
                          <a:latin typeface="Times New Roman" panose="02020603050405020304" pitchFamily="18" charset="0"/>
                          <a:cs typeface="Times New Roman" panose="02020603050405020304" pitchFamily="18" charset="0"/>
                        </a:rPr>
                        <a:t>(differential)</a:t>
                      </a: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Times New Roman" panose="02020603050405020304" pitchFamily="18" charset="0"/>
                          <a:cs typeface="Times New Roman" panose="02020603050405020304" pitchFamily="18" charset="0"/>
                        </a:rPr>
                        <a:t>100</a:t>
                      </a: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altLang="zh-CN" sz="1600" dirty="0" smtClean="0">
                          <a:latin typeface="Times New Roman" panose="02020603050405020304" pitchFamily="18" charset="0"/>
                          <a:cs typeface="Times New Roman" panose="02020603050405020304" pitchFamily="18" charset="0"/>
                        </a:rPr>
                        <a:t>Ω</a:t>
                      </a: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919">
                <a:tc rowSpan="3">
                  <a:txBody>
                    <a:bodyPr/>
                    <a:lstStyle/>
                    <a:p>
                      <a:pPr algn="ctr"/>
                      <a:r>
                        <a:rPr lang="en-US" altLang="zh-CN" sz="1600" dirty="0" smtClean="0">
                          <a:latin typeface="Times New Roman" panose="02020603050405020304" pitchFamily="18" charset="0"/>
                          <a:cs typeface="Times New Roman" panose="02020603050405020304" pitchFamily="18" charset="0"/>
                        </a:rPr>
                        <a:t>Clock</a:t>
                      </a: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Times New Roman" panose="02020603050405020304" pitchFamily="18" charset="0"/>
                          <a:cs typeface="Times New Roman" panose="02020603050405020304" pitchFamily="18" charset="0"/>
                        </a:rPr>
                        <a:t>Clock Rate</a:t>
                      </a: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Times New Roman" panose="02020603050405020304" pitchFamily="18" charset="0"/>
                          <a:cs typeface="Times New Roman" panose="02020603050405020304" pitchFamily="18" charset="0"/>
                        </a:rPr>
                        <a:t>1.0</a:t>
                      </a: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Times New Roman" panose="02020603050405020304" pitchFamily="18" charset="0"/>
                          <a:cs typeface="Times New Roman" panose="02020603050405020304" pitchFamily="18" charset="0"/>
                        </a:rPr>
                        <a:t>GHz </a:t>
                      </a: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919">
                <a:tc vMerge="1">
                  <a:txBody>
                    <a:bodyPr/>
                    <a:lstStyle/>
                    <a:p>
                      <a:pPr algn="ct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600" dirty="0" smtClean="0">
                          <a:latin typeface="Times New Roman" panose="02020603050405020304" pitchFamily="18" charset="0"/>
                          <a:cs typeface="Times New Roman" panose="02020603050405020304" pitchFamily="18" charset="0"/>
                        </a:rPr>
                        <a:t>Clock V</a:t>
                      </a:r>
                      <a:r>
                        <a:rPr lang="en-US" altLang="zh-CN" sz="1600" baseline="-25000" dirty="0" smtClean="0">
                          <a:latin typeface="Times New Roman" panose="02020603050405020304" pitchFamily="18" charset="0"/>
                          <a:cs typeface="Times New Roman" panose="02020603050405020304" pitchFamily="18" charset="0"/>
                        </a:rPr>
                        <a:t>P-P</a:t>
                      </a:r>
                      <a:endParaRPr lang="zh-CN" altLang="en-US" sz="1600" baseline="-25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Times New Roman" panose="02020603050405020304" pitchFamily="18" charset="0"/>
                          <a:cs typeface="Times New Roman" panose="02020603050405020304" pitchFamily="18" charset="0"/>
                        </a:rPr>
                        <a:t>0. 6 (0.4 – 2.0)</a:t>
                      </a: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919">
                <a:tc vMerge="1">
                  <a:txBody>
                    <a:bodyPr/>
                    <a:lstStyle/>
                    <a:p>
                      <a:pPr algn="ct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600" baseline="0" dirty="0" smtClean="0">
                          <a:latin typeface="Times New Roman" panose="02020603050405020304" pitchFamily="18" charset="0"/>
                          <a:cs typeface="Times New Roman" panose="02020603050405020304" pitchFamily="18" charset="0"/>
                        </a:rPr>
                        <a:t>Mode</a:t>
                      </a:r>
                      <a:endParaRPr lang="zh-CN" altLang="en-US" sz="1600" baseline="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Times New Roman" panose="02020603050405020304" pitchFamily="18" charset="0"/>
                          <a:cs typeface="Times New Roman" panose="02020603050405020304" pitchFamily="18" charset="0"/>
                        </a:rPr>
                        <a:t>AC</a:t>
                      </a: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919">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dk1"/>
                          </a:solidFill>
                          <a:latin typeface="Times New Roman" panose="02020603050405020304" pitchFamily="18" charset="0"/>
                          <a:ea typeface="+mn-ea"/>
                          <a:cs typeface="Times New Roman" panose="02020603050405020304" pitchFamily="18" charset="0"/>
                        </a:rPr>
                        <a:t>Dynamic</a:t>
                      </a:r>
                      <a:endParaRPr lang="zh-CN" altLang="en-US" sz="1600" kern="1200" dirty="0" smtClean="0">
                        <a:solidFill>
                          <a:schemeClr val="dk1"/>
                        </a:solidFill>
                        <a:latin typeface="Times New Roman" panose="02020603050405020304" pitchFamily="18" charset="0"/>
                        <a:ea typeface="+mn-ea"/>
                        <a:cs typeface="Times New Roman" panose="02020603050405020304" pitchFamily="18" charset="0"/>
                      </a:endParaRPr>
                    </a:p>
                    <a:p>
                      <a:pPr marL="0" algn="ctr" defTabSz="914400" rtl="0" eaLnBrk="1" latinLnBrk="0" hangingPunct="1"/>
                      <a:endParaRPr lang="zh-CN" altLang="en-US" sz="160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1600" kern="1200" dirty="0" smtClean="0">
                          <a:solidFill>
                            <a:schemeClr val="dk1"/>
                          </a:solidFill>
                          <a:latin typeface="Times New Roman" panose="02020603050405020304" pitchFamily="18" charset="0"/>
                          <a:ea typeface="+mn-ea"/>
                          <a:cs typeface="Times New Roman" panose="02020603050405020304" pitchFamily="18" charset="0"/>
                        </a:rPr>
                        <a:t>FPBW</a:t>
                      </a:r>
                      <a:endParaRPr lang="zh-CN" altLang="en-US" sz="160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1600" kern="1200" dirty="0" smtClean="0">
                          <a:solidFill>
                            <a:schemeClr val="dk1"/>
                          </a:solidFill>
                          <a:latin typeface="Times New Roman" panose="02020603050405020304" pitchFamily="18" charset="0"/>
                          <a:ea typeface="+mn-ea"/>
                          <a:cs typeface="Times New Roman" panose="02020603050405020304" pitchFamily="18" charset="0"/>
                        </a:rPr>
                        <a:t>2.8</a:t>
                      </a:r>
                      <a:endParaRPr lang="zh-CN" altLang="en-US" sz="160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1600" kern="1200" dirty="0" smtClean="0">
                          <a:solidFill>
                            <a:schemeClr val="dk1"/>
                          </a:solidFill>
                          <a:latin typeface="Times New Roman" panose="02020603050405020304" pitchFamily="18" charset="0"/>
                          <a:ea typeface="+mn-ea"/>
                          <a:cs typeface="Times New Roman" panose="02020603050405020304" pitchFamily="18" charset="0"/>
                        </a:rPr>
                        <a:t>GHz</a:t>
                      </a:r>
                      <a:endParaRPr lang="zh-CN" altLang="en-US" sz="160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919">
                <a:tc vMerge="1">
                  <a:txBody>
                    <a:bodyPr/>
                    <a:lstStyle/>
                    <a:p>
                      <a:pPr algn="ctr"/>
                      <a:endParaRPr lang="zh-CN" altLang="en-US" dirty="0">
                        <a:latin typeface="Times New Roman" panose="02020603050405020304" pitchFamily="18" charset="0"/>
                        <a:cs typeface="Times New Roman" panose="02020603050405020304" pitchFamily="18" charset="0"/>
                      </a:endParaRPr>
                    </a:p>
                  </a:txBody>
                  <a:tcPr anchor="ctr"/>
                </a:tc>
                <a:tc rowSpan="2">
                  <a:txBody>
                    <a:bodyPr/>
                    <a:lstStyle/>
                    <a:p>
                      <a:pPr marL="0" algn="ctr" defTabSz="914400" rtl="0" eaLnBrk="1" latinLnBrk="0" hangingPunct="1"/>
                      <a:r>
                        <a:rPr lang="en-US" altLang="zh-CN" sz="1600" kern="1200" dirty="0" smtClean="0">
                          <a:solidFill>
                            <a:schemeClr val="dk1"/>
                          </a:solidFill>
                          <a:latin typeface="Times New Roman" panose="02020603050405020304" pitchFamily="18" charset="0"/>
                          <a:ea typeface="+mn-ea"/>
                          <a:cs typeface="Times New Roman" panose="02020603050405020304" pitchFamily="18" charset="0"/>
                        </a:rPr>
                        <a:t>SINAD/ENOB</a:t>
                      </a:r>
                      <a:endParaRPr lang="zh-CN" altLang="en-US" sz="160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1600" kern="1200" dirty="0" smtClean="0">
                          <a:solidFill>
                            <a:schemeClr val="dk1"/>
                          </a:solidFill>
                          <a:latin typeface="Times New Roman" panose="02020603050405020304" pitchFamily="18" charset="0"/>
                          <a:ea typeface="+mn-ea"/>
                          <a:cs typeface="Times New Roman" panose="02020603050405020304" pitchFamily="18" charset="0"/>
                        </a:rPr>
                        <a:t>59.7 / 9.6 (125 MHz)</a:t>
                      </a:r>
                      <a:endParaRPr lang="zh-CN" altLang="en-US" sz="160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algn="ctr" defTabSz="914400" rtl="0" eaLnBrk="1" latinLnBrk="0" hangingPunct="1"/>
                      <a:r>
                        <a:rPr lang="en-US" altLang="zh-CN" sz="1600" kern="1200" dirty="0" err="1" smtClean="0">
                          <a:solidFill>
                            <a:schemeClr val="dk1"/>
                          </a:solidFill>
                          <a:latin typeface="Times New Roman" panose="02020603050405020304" pitchFamily="18" charset="0"/>
                          <a:ea typeface="+mn-ea"/>
                          <a:cs typeface="Times New Roman" panose="02020603050405020304" pitchFamily="18" charset="0"/>
                        </a:rPr>
                        <a:t>dBFS</a:t>
                      </a:r>
                      <a:endParaRPr lang="zh-CN" altLang="en-US" sz="160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919">
                <a:tc vMerge="1">
                  <a:txBody>
                    <a:bodyPr/>
                    <a:lstStyle/>
                    <a:p>
                      <a:pPr algn="ctr"/>
                      <a:endParaRPr lang="zh-CN" altLang="en-US" dirty="0">
                        <a:latin typeface="Times New Roman" panose="02020603050405020304" pitchFamily="18" charset="0"/>
                        <a:cs typeface="Times New Roman" panose="02020603050405020304" pitchFamily="18" charset="0"/>
                      </a:endParaRPr>
                    </a:p>
                  </a:txBody>
                  <a:tcPr anchor="ctr"/>
                </a:tc>
                <a:tc vMerge="1">
                  <a:txBody>
                    <a:bodyPr/>
                    <a:lstStyle/>
                    <a:p>
                      <a:endParaRPr lang="zh-CN" altLang="en-US"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dk1"/>
                          </a:solidFill>
                          <a:latin typeface="Times New Roman" panose="02020603050405020304" pitchFamily="18" charset="0"/>
                          <a:ea typeface="+mn-ea"/>
                          <a:cs typeface="Times New Roman" panose="02020603050405020304" pitchFamily="18" charset="0"/>
                        </a:rPr>
                        <a:t>59.0 / 9.5 (248 MHz)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dirty="0"/>
                    </a:p>
                  </a:txBody>
                  <a:tcPr/>
                </a:tc>
              </a:tr>
              <a:tr h="301919">
                <a:tc vMerge="1">
                  <a:txBody>
                    <a:bodyPr/>
                    <a:lstStyle/>
                    <a:p>
                      <a:pPr algn="ctr"/>
                      <a:endParaRPr lang="zh-CN" altLang="en-US" dirty="0">
                        <a:latin typeface="Times New Roman" panose="02020603050405020304" pitchFamily="18" charset="0"/>
                        <a:cs typeface="Times New Roman" panose="02020603050405020304" pitchFamily="18" charset="0"/>
                      </a:endParaRPr>
                    </a:p>
                  </a:txBody>
                  <a:tcPr anchor="ctr"/>
                </a:tc>
                <a:tc rowSpan="2">
                  <a:txBody>
                    <a:bodyPr/>
                    <a:lstStyle/>
                    <a:p>
                      <a:pPr marL="0" algn="ctr" defTabSz="914400" rtl="0" eaLnBrk="1" latinLnBrk="0" hangingPunct="1"/>
                      <a:r>
                        <a:rPr lang="en-US" altLang="zh-CN" sz="1600" kern="1200" dirty="0" smtClean="0">
                          <a:solidFill>
                            <a:schemeClr val="dk1"/>
                          </a:solidFill>
                          <a:latin typeface="Times New Roman" panose="02020603050405020304" pitchFamily="18" charset="0"/>
                          <a:ea typeface="+mn-ea"/>
                          <a:cs typeface="Times New Roman" panose="02020603050405020304" pitchFamily="18" charset="0"/>
                        </a:rPr>
                        <a:t>SFDR</a:t>
                      </a:r>
                      <a:endParaRPr lang="zh-CN" altLang="en-US" sz="160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1600" kern="1200" dirty="0" smtClean="0">
                          <a:solidFill>
                            <a:schemeClr val="dk1"/>
                          </a:solidFill>
                          <a:latin typeface="Times New Roman" panose="02020603050405020304" pitchFamily="18" charset="0"/>
                          <a:ea typeface="+mn-ea"/>
                          <a:cs typeface="Times New Roman" panose="02020603050405020304" pitchFamily="18" charset="0"/>
                        </a:rPr>
                        <a:t>71.0 (125 MHz)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algn="ctr" defTabSz="914400" rtl="0" eaLnBrk="1" latinLnBrk="0" hangingPunct="1"/>
                      <a:r>
                        <a:rPr lang="en-US" altLang="zh-CN" sz="1600" kern="1200" dirty="0" err="1" smtClean="0">
                          <a:solidFill>
                            <a:schemeClr val="dk1"/>
                          </a:solidFill>
                          <a:latin typeface="Times New Roman" panose="02020603050405020304" pitchFamily="18" charset="0"/>
                          <a:ea typeface="+mn-ea"/>
                          <a:cs typeface="Times New Roman" panose="02020603050405020304" pitchFamily="18" charset="0"/>
                        </a:rPr>
                        <a:t>dBc</a:t>
                      </a:r>
                      <a:endParaRPr lang="zh-CN" altLang="en-US" sz="160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9199">
                <a:tc vMerge="1">
                  <a:txBody>
                    <a:bodyPr/>
                    <a:lstStyle/>
                    <a:p>
                      <a:pPr algn="ctr"/>
                      <a:endParaRPr lang="zh-CN" altLang="en-US" dirty="0">
                        <a:latin typeface="Times New Roman" panose="02020603050405020304" pitchFamily="18" charset="0"/>
                        <a:cs typeface="Times New Roman" panose="02020603050405020304" pitchFamily="18" charset="0"/>
                      </a:endParaRPr>
                    </a:p>
                  </a:txBody>
                  <a:tcPr anchor="ctr"/>
                </a:tc>
                <a:tc vMerge="1">
                  <a:txBody>
                    <a:bodyPr/>
                    <a:lstStyle/>
                    <a:p>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dk1"/>
                          </a:solidFill>
                          <a:latin typeface="Times New Roman" panose="02020603050405020304" pitchFamily="18" charset="0"/>
                          <a:ea typeface="+mn-ea"/>
                          <a:cs typeface="Times New Roman" panose="02020603050405020304" pitchFamily="18" charset="0"/>
                        </a:rPr>
                        <a:t>68.4 (248 MHz)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dirty="0"/>
                    </a:p>
                  </a:txBody>
                  <a:tcPr/>
                </a:tc>
              </a:tr>
            </a:tbl>
          </a:graphicData>
        </a:graphic>
      </p:graphicFrame>
      <p:sp>
        <p:nvSpPr>
          <p:cNvPr id="6" name="标题 1"/>
          <p:cNvSpPr>
            <a:spLocks noGrp="1"/>
          </p:cNvSpPr>
          <p:nvPr>
            <p:ph type="title"/>
          </p:nvPr>
        </p:nvSpPr>
        <p:spPr bwMode="auto">
          <a:xfrm>
            <a:off x="1115616" y="476672"/>
            <a:ext cx="6840760" cy="561975"/>
          </a:xfrm>
          <a:noFill/>
          <a:ln>
            <a:miter lim="800000"/>
            <a:headEnd/>
            <a:tailEnd/>
          </a:ln>
        </p:spPr>
        <p:txBody>
          <a:bodyPr vert="horz" wrap="square" lIns="91440" tIns="45720" rIns="91440" bIns="45720" numCol="1" anchor="t" anchorCtr="0" compatLnSpc="1">
            <a:prstTxWarp prst="textNoShape">
              <a:avLst/>
            </a:prstTxWarp>
          </a:bodyPr>
          <a:lstStyle/>
          <a:p>
            <a:r>
              <a:rPr lang="en-US" altLang="zh-CN" sz="3600" dirty="0" smtClean="0"/>
              <a:t>4.1 </a:t>
            </a:r>
            <a:r>
              <a:rPr lang="zh-CN" altLang="en-US" sz="3200" dirty="0" smtClean="0"/>
              <a:t>关键器件一：</a:t>
            </a:r>
            <a:r>
              <a:rPr lang="en-US" altLang="zh-CN" sz="3200" dirty="0" smtClean="0"/>
              <a:t>ADC(</a:t>
            </a:r>
            <a:r>
              <a:rPr lang="en-US" altLang="zh-CN" sz="3200" dirty="0" err="1" smtClean="0"/>
              <a:t>ADC12D1000</a:t>
            </a:r>
            <a:r>
              <a:rPr lang="en-US" altLang="zh-CN" sz="3200" dirty="0" smtClean="0"/>
              <a:t>)</a:t>
            </a:r>
            <a:endParaRPr lang="zh-CN" altLang="en-US" dirty="0" smtClean="0"/>
          </a:p>
        </p:txBody>
      </p:sp>
    </p:spTree>
    <p:extLst>
      <p:ext uri="{BB962C8B-B14F-4D97-AF65-F5344CB8AC3E}">
        <p14:creationId xmlns:p14="http://schemas.microsoft.com/office/powerpoint/2010/main" val="1007145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smtClean="0"/>
              <a:t>一、背景介绍</a:t>
            </a:r>
            <a:endParaRPr lang="zh-CN" altLang="en-US" dirty="0"/>
          </a:p>
        </p:txBody>
      </p:sp>
      <p:sp>
        <p:nvSpPr>
          <p:cNvPr id="3" name="内容占位符 2"/>
          <p:cNvSpPr>
            <a:spLocks noGrp="1"/>
          </p:cNvSpPr>
          <p:nvPr>
            <p:ph idx="1"/>
          </p:nvPr>
        </p:nvSpPr>
        <p:spPr>
          <a:xfrm>
            <a:off x="467544" y="1412776"/>
            <a:ext cx="8280920" cy="4896544"/>
          </a:xfrm>
        </p:spPr>
        <p:txBody>
          <a:bodyPr/>
          <a:lstStyle/>
          <a:p>
            <a:pPr>
              <a:lnSpc>
                <a:spcPct val="100000"/>
              </a:lnSpc>
            </a:pPr>
            <a:r>
              <a:rPr lang="zh-CN" altLang="en-US" sz="2400" dirty="0" smtClean="0">
                <a:solidFill>
                  <a:srgbClr val="FF0000"/>
                </a:solidFill>
              </a:rPr>
              <a:t>散裂中子源</a:t>
            </a:r>
            <a:r>
              <a:rPr lang="zh-CN" altLang="en-US" sz="2400" dirty="0" smtClean="0"/>
              <a:t>：利用脉冲型的高能量和强流（高功率）质子束轰击重核靶，以产生高注量率的脉冲中子束，该中子束经过特殊的慢化器慢化后，能量在</a:t>
            </a:r>
            <a:r>
              <a:rPr lang="en-US" altLang="zh-CN" sz="2400" dirty="0" smtClean="0"/>
              <a:t>1eV</a:t>
            </a:r>
            <a:r>
              <a:rPr lang="zh-CN" altLang="en-US" sz="2400" dirty="0" smtClean="0"/>
              <a:t>量级或更低的中子主要用来开展基于中子散射技术的多学科应用研究</a:t>
            </a:r>
            <a:r>
              <a:rPr lang="zh-CN" altLang="en-US" dirty="0" smtClean="0"/>
              <a:t>。</a:t>
            </a:r>
            <a:endParaRPr lang="en-US" altLang="zh-CN" dirty="0" smtClean="0"/>
          </a:p>
          <a:p>
            <a:pPr>
              <a:lnSpc>
                <a:spcPct val="100000"/>
              </a:lnSpc>
            </a:pPr>
            <a:r>
              <a:rPr lang="zh-CN" altLang="en-US" sz="2400" dirty="0">
                <a:solidFill>
                  <a:srgbClr val="FF0000"/>
                </a:solidFill>
              </a:rPr>
              <a:t>白光中子源</a:t>
            </a:r>
            <a:r>
              <a:rPr lang="zh-CN" altLang="en-US" sz="2400" dirty="0" smtClean="0"/>
              <a:t>：早期国际上主要由</a:t>
            </a:r>
            <a:r>
              <a:rPr lang="en-US" altLang="zh-CN" sz="2400" dirty="0" smtClean="0"/>
              <a:t>100 MeV</a:t>
            </a:r>
            <a:r>
              <a:rPr lang="zh-CN" altLang="en-US" sz="2400" dirty="0" smtClean="0"/>
              <a:t>量级的强流电子束打铀靶，通过光致中子产生宽能谱的脉冲中子束，现在更倾向于由高功率质子束来产生能谱更宽的中子束，强度也比基于电子加速器的更高，与散裂中子源（</a:t>
            </a:r>
            <a:r>
              <a:rPr lang="en-US" altLang="zh-CN" sz="2400" dirty="0" smtClean="0"/>
              <a:t>LANSCE，J-PARC/RCS）</a:t>
            </a:r>
            <a:r>
              <a:rPr lang="zh-CN" altLang="en-US" sz="2400" dirty="0" smtClean="0"/>
              <a:t>或者高能物理加速器（</a:t>
            </a:r>
            <a:r>
              <a:rPr lang="en-US" altLang="zh-CN" sz="2400" dirty="0" smtClean="0"/>
              <a:t>CERN/PS）</a:t>
            </a:r>
            <a:r>
              <a:rPr lang="zh-CN" altLang="en-US" sz="2400" dirty="0"/>
              <a:t>可以享用同一台质子</a:t>
            </a:r>
            <a:r>
              <a:rPr lang="zh-CN" altLang="en-US" sz="2400" dirty="0" smtClean="0"/>
              <a:t>加速器，甚至是靶站</a:t>
            </a:r>
            <a:r>
              <a:rPr lang="en-US" altLang="zh-CN" sz="2400" dirty="0" smtClean="0"/>
              <a:t>[</a:t>
            </a:r>
            <a:r>
              <a:rPr lang="zh-CN" altLang="en-US" sz="2400" dirty="0" smtClean="0">
                <a:solidFill>
                  <a:srgbClr val="FF0000"/>
                </a:solidFill>
              </a:rPr>
              <a:t>不需要慢化</a:t>
            </a:r>
            <a:r>
              <a:rPr lang="en-US" altLang="zh-CN" sz="2400" dirty="0" smtClean="0"/>
              <a:t>]</a:t>
            </a:r>
            <a:r>
              <a:rPr lang="zh-CN" altLang="en-US" sz="2400" dirty="0" smtClean="0"/>
              <a:t>。宽能谱中子主要用来开展</a:t>
            </a:r>
            <a:r>
              <a:rPr lang="zh-CN" altLang="en-US" sz="2400" dirty="0" smtClean="0">
                <a:solidFill>
                  <a:srgbClr val="FF0000"/>
                </a:solidFill>
              </a:rPr>
              <a:t>核数据测量</a:t>
            </a:r>
            <a:r>
              <a:rPr lang="zh-CN" altLang="en-US" sz="2400" dirty="0" smtClean="0"/>
              <a:t>研究。</a:t>
            </a:r>
            <a:endParaRPr lang="zh-CN" altLang="en-US" sz="2400" dirty="0"/>
          </a:p>
        </p:txBody>
      </p:sp>
      <p:sp>
        <p:nvSpPr>
          <p:cNvPr id="4" name="灯片编号占位符 3"/>
          <p:cNvSpPr>
            <a:spLocks noGrp="1"/>
          </p:cNvSpPr>
          <p:nvPr>
            <p:ph type="sldNum" sz="quarter" idx="4294967295"/>
          </p:nvPr>
        </p:nvSpPr>
        <p:spPr>
          <a:xfrm>
            <a:off x="8229600" y="6524625"/>
            <a:ext cx="303213" cy="180975"/>
          </a:xfrm>
          <a:prstGeom prst="rect">
            <a:avLst/>
          </a:prstGeom>
        </p:spPr>
        <p:txBody>
          <a:bodyPr/>
          <a:lstStyle/>
          <a:p>
            <a:pPr>
              <a:defRPr/>
            </a:pPr>
            <a:fld id="{606CA3CC-FC68-4501-B855-7844B93351C0}" type="slidenum">
              <a:rPr lang="en-US" altLang="zh-CN" smtClean="0"/>
              <a:t>3</a:t>
            </a:fld>
            <a:endParaRPr lang="en-US" altLang="zh-CN" dirty="0"/>
          </a:p>
        </p:txBody>
      </p:sp>
    </p:spTree>
    <p:extLst>
      <p:ext uri="{BB962C8B-B14F-4D97-AF65-F5344CB8AC3E}">
        <p14:creationId xmlns:p14="http://schemas.microsoft.com/office/powerpoint/2010/main" val="1525230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43608" y="1700808"/>
            <a:ext cx="7992888" cy="4708981"/>
          </a:xfrm>
          <a:prstGeom prst="rect">
            <a:avLst/>
          </a:prstGeom>
          <a:noFill/>
        </p:spPr>
        <p:txBody>
          <a:bodyPr wrap="square" rtlCol="0">
            <a:spAutoFit/>
          </a:bodyPr>
          <a:lstStyle/>
          <a:p>
            <a:r>
              <a:rPr lang="zh-CN" altLang="en-US" sz="2000" dirty="0"/>
              <a:t>管</a:t>
            </a:r>
            <a:r>
              <a:rPr lang="zh-CN" altLang="en-US" sz="2000" dirty="0" smtClean="0"/>
              <a:t>脚数量：可用管脚数量</a:t>
            </a:r>
            <a:r>
              <a:rPr lang="en-US" altLang="zh-CN" sz="2000" dirty="0" smtClean="0"/>
              <a:t>360</a:t>
            </a:r>
          </a:p>
          <a:p>
            <a:r>
              <a:rPr lang="zh-CN" altLang="en-US" dirty="0" smtClean="0"/>
              <a:t>（</a:t>
            </a:r>
            <a:r>
              <a:rPr lang="en-US" altLang="zh-CN" dirty="0" smtClean="0"/>
              <a:t>1</a:t>
            </a:r>
            <a:r>
              <a:rPr lang="zh-CN" altLang="en-US" dirty="0" smtClean="0"/>
              <a:t>）与两片</a:t>
            </a:r>
            <a:r>
              <a:rPr lang="en-US" altLang="zh-CN" dirty="0" smtClean="0"/>
              <a:t>ADC</a:t>
            </a:r>
            <a:r>
              <a:rPr lang="zh-CN" altLang="en-US" dirty="0" smtClean="0"/>
              <a:t>的接口：</a:t>
            </a:r>
            <a:r>
              <a:rPr lang="en-US" altLang="zh-CN" dirty="0" smtClean="0"/>
              <a:t>ADC</a:t>
            </a:r>
            <a:r>
              <a:rPr lang="zh-CN" altLang="en-US" dirty="0" smtClean="0"/>
              <a:t>封装</a:t>
            </a:r>
            <a:r>
              <a:rPr lang="en-US" altLang="zh-CN" dirty="0" err="1" smtClean="0"/>
              <a:t>BGA</a:t>
            </a:r>
            <a:r>
              <a:rPr lang="en-US" altLang="zh-CN" dirty="0" smtClean="0"/>
              <a:t>-292</a:t>
            </a:r>
            <a:r>
              <a:rPr lang="zh-CN" altLang="en-US" dirty="0" smtClean="0"/>
              <a:t>，</a:t>
            </a:r>
            <a:r>
              <a:rPr lang="en-US" altLang="zh-CN" dirty="0" smtClean="0"/>
              <a:t>54</a:t>
            </a:r>
            <a:r>
              <a:rPr lang="zh-CN" altLang="en-US" dirty="0" smtClean="0"/>
              <a:t>对差分</a:t>
            </a:r>
            <a:r>
              <a:rPr lang="en-US" altLang="zh-CN" dirty="0" smtClean="0"/>
              <a:t>×2+=</a:t>
            </a:r>
            <a:r>
              <a:rPr lang="zh-CN" altLang="en-US" dirty="0" smtClean="0"/>
              <a:t>大约</a:t>
            </a:r>
            <a:r>
              <a:rPr lang="en-US" altLang="zh-CN" dirty="0" smtClean="0"/>
              <a:t>220</a:t>
            </a:r>
          </a:p>
          <a:p>
            <a:r>
              <a:rPr lang="zh-CN" altLang="en-US" dirty="0" smtClean="0"/>
              <a:t>（</a:t>
            </a:r>
            <a:r>
              <a:rPr lang="en-US" altLang="zh-CN" dirty="0" smtClean="0"/>
              <a:t>2</a:t>
            </a:r>
            <a:r>
              <a:rPr lang="zh-CN" altLang="en-US" dirty="0" smtClean="0"/>
              <a:t>）与两片</a:t>
            </a:r>
            <a:r>
              <a:rPr lang="en-US" altLang="zh-CN" dirty="0" err="1" smtClean="0"/>
              <a:t>DDR</a:t>
            </a:r>
            <a:r>
              <a:rPr lang="zh-CN" altLang="en-US" dirty="0" smtClean="0"/>
              <a:t>的接口：</a:t>
            </a:r>
            <a:r>
              <a:rPr lang="en-US" altLang="zh-CN" dirty="0" smtClean="0"/>
              <a:t>16</a:t>
            </a:r>
            <a:r>
              <a:rPr lang="zh-CN" altLang="en-US" dirty="0" smtClean="0"/>
              <a:t>根数据线</a:t>
            </a:r>
            <a:r>
              <a:rPr lang="en-US" altLang="zh-CN" dirty="0" smtClean="0"/>
              <a:t>×2+24</a:t>
            </a:r>
            <a:r>
              <a:rPr lang="zh-CN" altLang="en-US" dirty="0" smtClean="0"/>
              <a:t>根地址线</a:t>
            </a:r>
            <a:r>
              <a:rPr lang="en-US" altLang="zh-CN" dirty="0" smtClean="0"/>
              <a:t>+=</a:t>
            </a:r>
            <a:r>
              <a:rPr lang="zh-CN" altLang="en-US" dirty="0" smtClean="0"/>
              <a:t>大约</a:t>
            </a:r>
            <a:r>
              <a:rPr lang="en-US" altLang="zh-CN" dirty="0" smtClean="0"/>
              <a:t>60</a:t>
            </a:r>
          </a:p>
          <a:p>
            <a:r>
              <a:rPr lang="zh-CN" altLang="en-US" dirty="0" smtClean="0"/>
              <a:t>（</a:t>
            </a:r>
            <a:r>
              <a:rPr lang="en-US" altLang="zh-CN" dirty="0" smtClean="0"/>
              <a:t>3</a:t>
            </a:r>
            <a:r>
              <a:rPr lang="zh-CN" altLang="en-US" dirty="0" smtClean="0"/>
              <a:t>）与</a:t>
            </a:r>
            <a:r>
              <a:rPr lang="en-US" altLang="zh-CN" dirty="0" err="1" smtClean="0"/>
              <a:t>PXI</a:t>
            </a:r>
            <a:r>
              <a:rPr lang="zh-CN" altLang="en-US" dirty="0" smtClean="0"/>
              <a:t>机箱接口：</a:t>
            </a:r>
            <a:r>
              <a:rPr lang="en-US" altLang="zh-CN" dirty="0" smtClean="0"/>
              <a:t>50</a:t>
            </a:r>
            <a:r>
              <a:rPr lang="zh-CN" altLang="en-US" dirty="0" smtClean="0"/>
              <a:t>根（</a:t>
            </a:r>
            <a:r>
              <a:rPr lang="en-US" altLang="zh-CN" dirty="0" smtClean="0"/>
              <a:t>32</a:t>
            </a:r>
            <a:r>
              <a:rPr lang="zh-CN" altLang="en-US" dirty="0" smtClean="0"/>
              <a:t>位）</a:t>
            </a:r>
            <a:r>
              <a:rPr lang="en-US" altLang="zh-CN" dirty="0" smtClean="0"/>
              <a:t>+10</a:t>
            </a:r>
            <a:r>
              <a:rPr lang="zh-CN" altLang="en-US" dirty="0" smtClean="0"/>
              <a:t>根专用线</a:t>
            </a:r>
            <a:endParaRPr lang="en-US" altLang="zh-CN" dirty="0" smtClean="0"/>
          </a:p>
          <a:p>
            <a:r>
              <a:rPr lang="zh-CN" altLang="en-US" dirty="0" smtClean="0"/>
              <a:t>（</a:t>
            </a:r>
            <a:r>
              <a:rPr lang="en-US" altLang="zh-CN" dirty="0" smtClean="0"/>
              <a:t>4</a:t>
            </a:r>
            <a:r>
              <a:rPr lang="zh-CN" altLang="en-US" dirty="0" smtClean="0"/>
              <a:t>）时钟、复位、触发、遥测</a:t>
            </a:r>
            <a:r>
              <a:rPr lang="zh-CN" altLang="en-US" dirty="0"/>
              <a:t>：</a:t>
            </a:r>
            <a:r>
              <a:rPr lang="zh-CN" altLang="en-US" dirty="0" smtClean="0"/>
              <a:t>大约 </a:t>
            </a:r>
            <a:r>
              <a:rPr lang="en-US" altLang="zh-CN" dirty="0" smtClean="0"/>
              <a:t>20</a:t>
            </a:r>
          </a:p>
          <a:p>
            <a:endParaRPr lang="en-US" altLang="zh-CN" dirty="0" smtClean="0"/>
          </a:p>
          <a:p>
            <a:r>
              <a:rPr lang="zh-CN" altLang="en-US" sz="2000" dirty="0"/>
              <a:t>资源</a:t>
            </a:r>
            <a:r>
              <a:rPr lang="zh-CN" altLang="en-US" sz="2000" dirty="0" smtClean="0"/>
              <a:t>需求：</a:t>
            </a:r>
            <a:r>
              <a:rPr lang="en-US" altLang="zh-CN" sz="2000" dirty="0" smtClean="0"/>
              <a:t>FIFO</a:t>
            </a:r>
            <a:r>
              <a:rPr lang="zh-CN" altLang="en-US" sz="2000" dirty="0" smtClean="0"/>
              <a:t>：</a:t>
            </a:r>
            <a:r>
              <a:rPr lang="en-US" altLang="zh-CN" sz="2000" dirty="0" err="1" smtClean="0"/>
              <a:t>10Mbits</a:t>
            </a:r>
            <a:endParaRPr lang="en-US" altLang="zh-CN" sz="2000" dirty="0" smtClean="0"/>
          </a:p>
          <a:p>
            <a:r>
              <a:rPr lang="zh-CN" altLang="en-US" dirty="0" smtClean="0"/>
              <a:t>（</a:t>
            </a:r>
            <a:r>
              <a:rPr lang="en-US" altLang="zh-CN" dirty="0" smtClean="0"/>
              <a:t>1</a:t>
            </a:r>
            <a:r>
              <a:rPr lang="zh-CN" altLang="en-US" dirty="0" smtClean="0"/>
              <a:t>）</a:t>
            </a:r>
            <a:r>
              <a:rPr lang="en-US" altLang="zh-CN" dirty="0" smtClean="0"/>
              <a:t>FIFO</a:t>
            </a:r>
            <a:r>
              <a:rPr lang="zh-CN" altLang="en-US" dirty="0" smtClean="0"/>
              <a:t>数量：</a:t>
            </a:r>
            <a:r>
              <a:rPr lang="en-US" altLang="zh-CN" dirty="0" err="1" smtClean="0"/>
              <a:t>12bit×1GSps×100us×4</a:t>
            </a:r>
            <a:r>
              <a:rPr lang="en-US" altLang="zh-CN" dirty="0" smtClean="0"/>
              <a:t>=</a:t>
            </a:r>
            <a:r>
              <a:rPr lang="en-US" altLang="zh-CN" dirty="0" err="1" smtClean="0"/>
              <a:t>4.8Mbits</a:t>
            </a:r>
            <a:endParaRPr lang="en-US" altLang="zh-CN" dirty="0" smtClean="0"/>
          </a:p>
          <a:p>
            <a:r>
              <a:rPr lang="zh-CN" altLang="en-US" dirty="0" smtClean="0"/>
              <a:t>（</a:t>
            </a:r>
            <a:r>
              <a:rPr lang="en-US" altLang="zh-CN" dirty="0" smtClean="0"/>
              <a:t>2</a:t>
            </a:r>
            <a:r>
              <a:rPr lang="zh-CN" altLang="en-US" dirty="0" smtClean="0"/>
              <a:t>）全局网络：</a:t>
            </a:r>
            <a:r>
              <a:rPr lang="en-US" altLang="zh-CN" dirty="0" smtClean="0"/>
              <a:t>ADC</a:t>
            </a:r>
            <a:r>
              <a:rPr lang="zh-CN" altLang="en-US" dirty="0" smtClean="0"/>
              <a:t>时钟、</a:t>
            </a:r>
            <a:r>
              <a:rPr lang="en-US" altLang="zh-CN" dirty="0" smtClean="0"/>
              <a:t>FIFO</a:t>
            </a:r>
            <a:r>
              <a:rPr lang="zh-CN" altLang="en-US" dirty="0" smtClean="0"/>
              <a:t>时钟、</a:t>
            </a:r>
            <a:r>
              <a:rPr lang="en-US" altLang="zh-CN" dirty="0" err="1" smtClean="0"/>
              <a:t>DDR</a:t>
            </a:r>
            <a:r>
              <a:rPr lang="zh-CN" altLang="en-US" dirty="0" smtClean="0"/>
              <a:t>时钟、复位、触发</a:t>
            </a:r>
            <a:r>
              <a:rPr lang="en-US" altLang="zh-CN" dirty="0" smtClean="0"/>
              <a:t>…</a:t>
            </a:r>
            <a:r>
              <a:rPr lang="zh-CN" altLang="en-US" dirty="0" smtClean="0"/>
              <a:t>，全局网络大于</a:t>
            </a:r>
            <a:r>
              <a:rPr lang="en-US" altLang="zh-CN" dirty="0" smtClean="0"/>
              <a:t>6</a:t>
            </a:r>
          </a:p>
          <a:p>
            <a:r>
              <a:rPr lang="zh-CN" altLang="en-US" dirty="0" smtClean="0"/>
              <a:t>（</a:t>
            </a:r>
            <a:r>
              <a:rPr lang="en-US" altLang="zh-CN" dirty="0" smtClean="0"/>
              <a:t>3</a:t>
            </a:r>
            <a:r>
              <a:rPr lang="zh-CN" altLang="en-US" dirty="0" smtClean="0"/>
              <a:t>）逻辑量：</a:t>
            </a:r>
            <a:r>
              <a:rPr lang="en-US" altLang="zh-CN" dirty="0" smtClean="0"/>
              <a:t>ADC</a:t>
            </a:r>
            <a:r>
              <a:rPr lang="zh-CN" altLang="en-US" dirty="0" smtClean="0"/>
              <a:t>控制、触发计算、</a:t>
            </a:r>
            <a:r>
              <a:rPr lang="en-US" altLang="zh-CN" dirty="0" smtClean="0"/>
              <a:t>FIFO</a:t>
            </a:r>
            <a:r>
              <a:rPr lang="zh-CN" altLang="en-US" dirty="0" smtClean="0"/>
              <a:t>控制、</a:t>
            </a:r>
            <a:r>
              <a:rPr lang="en-US" altLang="zh-CN" dirty="0" err="1" smtClean="0"/>
              <a:t>DDR</a:t>
            </a:r>
            <a:r>
              <a:rPr lang="zh-CN" altLang="en-US" dirty="0" smtClean="0"/>
              <a:t>控制、数据上传、压缩处理</a:t>
            </a:r>
            <a:endParaRPr lang="en-US" altLang="zh-CN" dirty="0" smtClean="0"/>
          </a:p>
          <a:p>
            <a:endParaRPr lang="en-US" altLang="zh-CN" dirty="0" smtClean="0"/>
          </a:p>
          <a:p>
            <a:r>
              <a:rPr lang="zh-CN" altLang="en-US" sz="2000" dirty="0" smtClean="0"/>
              <a:t>速度需求：系统工作速度大于</a:t>
            </a:r>
            <a:r>
              <a:rPr lang="en-US" altLang="zh-CN" sz="2000" dirty="0" err="1" smtClean="0"/>
              <a:t>300MHz</a:t>
            </a:r>
            <a:endParaRPr lang="en-US" altLang="zh-CN" sz="2000" dirty="0" smtClean="0"/>
          </a:p>
          <a:p>
            <a:r>
              <a:rPr lang="zh-CN" altLang="en-US" dirty="0" smtClean="0"/>
              <a:t>（</a:t>
            </a:r>
            <a:r>
              <a:rPr lang="en-US" altLang="zh-CN" dirty="0" smtClean="0"/>
              <a:t>1</a:t>
            </a:r>
            <a:r>
              <a:rPr lang="zh-CN" altLang="en-US" dirty="0" smtClean="0"/>
              <a:t>）系统时钟</a:t>
            </a:r>
            <a:r>
              <a:rPr lang="en-US" altLang="zh-CN" dirty="0" err="1" smtClean="0"/>
              <a:t>125MHz</a:t>
            </a:r>
            <a:endParaRPr lang="en-US" altLang="zh-CN" dirty="0" smtClean="0"/>
          </a:p>
          <a:p>
            <a:r>
              <a:rPr lang="zh-CN" altLang="en-US" dirty="0" smtClean="0"/>
              <a:t>（</a:t>
            </a:r>
            <a:r>
              <a:rPr lang="en-US" altLang="zh-CN" dirty="0" smtClean="0"/>
              <a:t>2</a:t>
            </a:r>
            <a:r>
              <a:rPr lang="zh-CN" altLang="en-US" dirty="0" smtClean="0"/>
              <a:t>）</a:t>
            </a:r>
            <a:r>
              <a:rPr lang="en-US" altLang="zh-CN" dirty="0" smtClean="0"/>
              <a:t>ADC</a:t>
            </a:r>
            <a:r>
              <a:rPr lang="zh-CN" altLang="en-US" dirty="0" smtClean="0"/>
              <a:t>输入模块</a:t>
            </a:r>
            <a:r>
              <a:rPr lang="en-US" altLang="zh-CN" dirty="0" err="1" smtClean="0"/>
              <a:t>250MHz</a:t>
            </a:r>
            <a:endParaRPr lang="en-US" altLang="zh-CN" dirty="0" smtClean="0"/>
          </a:p>
          <a:p>
            <a:r>
              <a:rPr lang="zh-CN" altLang="en-US" dirty="0" smtClean="0"/>
              <a:t>（</a:t>
            </a:r>
            <a:r>
              <a:rPr lang="en-US" altLang="zh-CN" dirty="0" smtClean="0"/>
              <a:t>3</a:t>
            </a:r>
            <a:r>
              <a:rPr lang="zh-CN" altLang="en-US" dirty="0" smtClean="0"/>
              <a:t>）</a:t>
            </a:r>
            <a:r>
              <a:rPr lang="en-US" altLang="zh-CN" dirty="0" smtClean="0"/>
              <a:t>FIFO</a:t>
            </a:r>
            <a:r>
              <a:rPr lang="zh-CN" altLang="en-US" dirty="0" smtClean="0"/>
              <a:t>工作速度</a:t>
            </a:r>
            <a:r>
              <a:rPr lang="en-US" altLang="zh-CN" dirty="0" err="1" smtClean="0"/>
              <a:t>125MHz</a:t>
            </a:r>
            <a:endParaRPr lang="en-US" altLang="zh-CN" dirty="0" smtClean="0"/>
          </a:p>
          <a:p>
            <a:r>
              <a:rPr lang="zh-CN" altLang="en-US" dirty="0" smtClean="0"/>
              <a:t>（</a:t>
            </a:r>
            <a:r>
              <a:rPr lang="en-US" altLang="zh-CN" dirty="0" smtClean="0"/>
              <a:t>4</a:t>
            </a:r>
            <a:r>
              <a:rPr lang="zh-CN" altLang="en-US" dirty="0" smtClean="0"/>
              <a:t>）与</a:t>
            </a:r>
            <a:r>
              <a:rPr lang="en-US" altLang="zh-CN" dirty="0" err="1" smtClean="0"/>
              <a:t>DDR</a:t>
            </a:r>
            <a:r>
              <a:rPr lang="zh-CN" altLang="en-US" dirty="0" smtClean="0"/>
              <a:t>的接口速度</a:t>
            </a:r>
            <a:r>
              <a:rPr lang="en-US" altLang="zh-CN" dirty="0" err="1" smtClean="0"/>
              <a:t>500M</a:t>
            </a:r>
            <a:r>
              <a:rPr lang="en-US" altLang="zh-CN" dirty="0" err="1"/>
              <a:t>Hz</a:t>
            </a:r>
            <a:endParaRPr lang="en-US" altLang="zh-CN" dirty="0"/>
          </a:p>
          <a:p>
            <a:endParaRPr lang="en-US" altLang="zh-CN" dirty="0" smtClean="0"/>
          </a:p>
          <a:p>
            <a:endParaRPr lang="en-US" altLang="zh-CN" dirty="0" smtClean="0"/>
          </a:p>
        </p:txBody>
      </p:sp>
      <p:sp>
        <p:nvSpPr>
          <p:cNvPr id="7" name="文本框 6"/>
          <p:cNvSpPr txBox="1"/>
          <p:nvPr/>
        </p:nvSpPr>
        <p:spPr>
          <a:xfrm>
            <a:off x="1043608" y="1268760"/>
            <a:ext cx="972616" cy="400110"/>
          </a:xfrm>
          <a:prstGeom prst="rect">
            <a:avLst/>
          </a:prstGeom>
          <a:noFill/>
        </p:spPr>
        <p:txBody>
          <a:bodyPr wrap="square" rtlCol="0">
            <a:spAutoFit/>
          </a:bodyPr>
          <a:lstStyle/>
          <a:p>
            <a:r>
              <a:rPr lang="zh-CN" altLang="en-US" sz="2000" dirty="0" smtClean="0"/>
              <a:t>需求：</a:t>
            </a:r>
            <a:endParaRPr lang="en-US" altLang="zh-CN" sz="2000" dirty="0" smtClean="0"/>
          </a:p>
        </p:txBody>
      </p:sp>
      <p:sp>
        <p:nvSpPr>
          <p:cNvPr id="6" name="标题 1"/>
          <p:cNvSpPr>
            <a:spLocks noGrp="1"/>
          </p:cNvSpPr>
          <p:nvPr>
            <p:ph type="title"/>
          </p:nvPr>
        </p:nvSpPr>
        <p:spPr bwMode="auto">
          <a:xfrm>
            <a:off x="1115616" y="476672"/>
            <a:ext cx="6840760" cy="561975"/>
          </a:xfrm>
          <a:noFill/>
          <a:ln>
            <a:miter lim="800000"/>
            <a:headEnd/>
            <a:tailEnd/>
          </a:ln>
        </p:spPr>
        <p:txBody>
          <a:bodyPr vert="horz" wrap="square" lIns="91440" tIns="45720" rIns="91440" bIns="45720" numCol="1" anchor="t" anchorCtr="0" compatLnSpc="1">
            <a:prstTxWarp prst="textNoShape">
              <a:avLst/>
            </a:prstTxWarp>
          </a:bodyPr>
          <a:lstStyle/>
          <a:p>
            <a:r>
              <a:rPr lang="en-US" altLang="zh-CN" sz="3600" dirty="0" smtClean="0"/>
              <a:t>4.2 </a:t>
            </a:r>
            <a:r>
              <a:rPr lang="zh-CN" altLang="en-US" sz="3200" dirty="0" smtClean="0"/>
              <a:t>关键器件</a:t>
            </a:r>
            <a:r>
              <a:rPr lang="zh-CN" altLang="en-US" sz="3200" dirty="0"/>
              <a:t>二</a:t>
            </a:r>
            <a:r>
              <a:rPr lang="zh-CN" altLang="en-US" sz="3200" dirty="0" smtClean="0"/>
              <a:t>：</a:t>
            </a:r>
            <a:r>
              <a:rPr lang="en-US" altLang="zh-CN" sz="3200" dirty="0" err="1" smtClean="0"/>
              <a:t>FPGA</a:t>
            </a:r>
            <a:endParaRPr lang="zh-CN" altLang="en-US" dirty="0" smtClean="0"/>
          </a:p>
        </p:txBody>
      </p:sp>
    </p:spTree>
    <p:extLst>
      <p:ext uri="{BB962C8B-B14F-4D97-AF65-F5344CB8AC3E}">
        <p14:creationId xmlns:p14="http://schemas.microsoft.com/office/powerpoint/2010/main" val="3174278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039209" y="1265671"/>
            <a:ext cx="6270092" cy="646331"/>
          </a:xfrm>
          <a:prstGeom prst="rect">
            <a:avLst/>
          </a:prstGeom>
          <a:noFill/>
        </p:spPr>
        <p:txBody>
          <a:bodyPr wrap="square" rtlCol="0">
            <a:spAutoFit/>
          </a:bodyPr>
          <a:lstStyle/>
          <a:p>
            <a:pPr>
              <a:lnSpc>
                <a:spcPct val="150000"/>
              </a:lnSpc>
            </a:pPr>
            <a:r>
              <a:rPr lang="en-US" altLang="zh-CN" sz="2400" dirty="0" err="1" smtClean="0"/>
              <a:t>Kintex</a:t>
            </a:r>
            <a:r>
              <a:rPr lang="en-US" altLang="zh-CN" sz="2400" dirty="0" smtClean="0"/>
              <a:t>-7</a:t>
            </a:r>
            <a:r>
              <a:rPr lang="zh-CN" altLang="en-US" sz="2400" dirty="0" smtClean="0"/>
              <a:t>：</a:t>
            </a:r>
            <a:r>
              <a:rPr lang="en-US" altLang="zh-CN" sz="2400" dirty="0" err="1" smtClean="0"/>
              <a:t>XC7K160T</a:t>
            </a:r>
            <a:r>
              <a:rPr lang="en-US" altLang="zh-CN" sz="2400" dirty="0" smtClean="0"/>
              <a:t> -</a:t>
            </a:r>
            <a:r>
              <a:rPr lang="en-US" altLang="zh-CN" sz="2400" dirty="0" err="1" smtClean="0"/>
              <a:t>3FFG676C</a:t>
            </a:r>
            <a:endParaRPr lang="en-US" altLang="zh-CN" sz="2400" b="0" dirty="0" smtClean="0"/>
          </a:p>
        </p:txBody>
      </p:sp>
      <p:sp>
        <p:nvSpPr>
          <p:cNvPr id="6" name="文本框 5"/>
          <p:cNvSpPr txBox="1"/>
          <p:nvPr/>
        </p:nvSpPr>
        <p:spPr>
          <a:xfrm>
            <a:off x="2123728" y="2636912"/>
            <a:ext cx="4392488" cy="2985433"/>
          </a:xfrm>
          <a:prstGeom prst="rect">
            <a:avLst/>
          </a:prstGeom>
          <a:noFill/>
        </p:spPr>
        <p:txBody>
          <a:bodyPr wrap="square" rtlCol="0">
            <a:spAutoFit/>
          </a:bodyPr>
          <a:lstStyle/>
          <a:p>
            <a:r>
              <a:rPr lang="zh-CN" altLang="en-US" sz="2000" dirty="0" smtClean="0"/>
              <a:t>管脚数量：</a:t>
            </a:r>
            <a:endParaRPr lang="en-US" altLang="zh-CN" sz="2000" dirty="0" smtClean="0"/>
          </a:p>
          <a:p>
            <a:r>
              <a:rPr lang="zh-CN" altLang="en-US" dirty="0" smtClean="0"/>
              <a:t>管脚总数：</a:t>
            </a:r>
            <a:r>
              <a:rPr lang="en-US" altLang="zh-CN" dirty="0" smtClean="0"/>
              <a:t>676</a:t>
            </a:r>
            <a:r>
              <a:rPr lang="zh-CN" altLang="en-US" dirty="0" smtClean="0"/>
              <a:t>，用户</a:t>
            </a:r>
            <a:r>
              <a:rPr lang="en-US" altLang="zh-CN" dirty="0" smtClean="0"/>
              <a:t>I/O</a:t>
            </a:r>
            <a:r>
              <a:rPr lang="zh-CN" altLang="en-US" dirty="0" smtClean="0"/>
              <a:t>：</a:t>
            </a:r>
            <a:r>
              <a:rPr lang="en-US" altLang="zh-CN" dirty="0" smtClean="0"/>
              <a:t>400</a:t>
            </a:r>
          </a:p>
          <a:p>
            <a:endParaRPr lang="en-US" altLang="zh-CN" dirty="0" smtClean="0"/>
          </a:p>
          <a:p>
            <a:r>
              <a:rPr lang="zh-CN" altLang="en-US" sz="2000" dirty="0" smtClean="0"/>
              <a:t>资源：</a:t>
            </a:r>
            <a:endParaRPr lang="en-US" altLang="zh-CN" sz="2000" dirty="0" smtClean="0"/>
          </a:p>
          <a:p>
            <a:r>
              <a:rPr lang="zh-CN" altLang="en-US" dirty="0" smtClean="0"/>
              <a:t>（</a:t>
            </a:r>
            <a:r>
              <a:rPr lang="en-US" altLang="zh-CN" dirty="0" smtClean="0"/>
              <a:t>1</a:t>
            </a:r>
            <a:r>
              <a:rPr lang="zh-CN" altLang="en-US" dirty="0" smtClean="0"/>
              <a:t>）</a:t>
            </a:r>
            <a:r>
              <a:rPr lang="en-US" altLang="zh-CN" dirty="0" smtClean="0"/>
              <a:t>FIFO</a:t>
            </a:r>
            <a:r>
              <a:rPr lang="zh-CN" altLang="en-US" dirty="0" smtClean="0"/>
              <a:t>：</a:t>
            </a:r>
            <a:r>
              <a:rPr lang="en-US" altLang="zh-CN" dirty="0" err="1" smtClean="0"/>
              <a:t>11.7Mbits</a:t>
            </a:r>
            <a:r>
              <a:rPr lang="zh-CN" altLang="en-US" dirty="0" smtClean="0"/>
              <a:t>；</a:t>
            </a:r>
            <a:endParaRPr lang="en-US" altLang="zh-CN" dirty="0" smtClean="0"/>
          </a:p>
          <a:p>
            <a:r>
              <a:rPr lang="zh-CN" altLang="en-US" dirty="0" smtClean="0"/>
              <a:t>（</a:t>
            </a:r>
            <a:r>
              <a:rPr lang="en-US" altLang="zh-CN" dirty="0" smtClean="0"/>
              <a:t>2</a:t>
            </a:r>
            <a:r>
              <a:rPr lang="zh-CN" altLang="en-US" dirty="0" smtClean="0"/>
              <a:t>）逻辑量：</a:t>
            </a:r>
            <a:r>
              <a:rPr lang="en-US" altLang="zh-CN" dirty="0" smtClean="0"/>
              <a:t>25350</a:t>
            </a:r>
            <a:r>
              <a:rPr lang="zh-CN" altLang="en-US" dirty="0" smtClean="0"/>
              <a:t>个</a:t>
            </a:r>
            <a:r>
              <a:rPr lang="en-US" altLang="zh-CN" dirty="0" smtClean="0"/>
              <a:t>Slices</a:t>
            </a:r>
            <a:r>
              <a:rPr lang="zh-CN" altLang="en-US" dirty="0" smtClean="0"/>
              <a:t>；</a:t>
            </a:r>
            <a:endParaRPr lang="en-US" altLang="zh-CN" dirty="0" smtClean="0"/>
          </a:p>
          <a:p>
            <a:endParaRPr lang="en-US" altLang="zh-CN" dirty="0" smtClean="0"/>
          </a:p>
          <a:p>
            <a:r>
              <a:rPr lang="zh-CN" altLang="en-US" sz="2000" dirty="0"/>
              <a:t>工作速度</a:t>
            </a:r>
            <a:r>
              <a:rPr lang="zh-CN" altLang="en-US" sz="2000" dirty="0" smtClean="0"/>
              <a:t>：</a:t>
            </a:r>
            <a:endParaRPr lang="en-US" altLang="zh-CN" sz="2000" dirty="0" smtClean="0"/>
          </a:p>
          <a:p>
            <a:r>
              <a:rPr lang="zh-CN" altLang="en-US" dirty="0" smtClean="0"/>
              <a:t>（</a:t>
            </a:r>
            <a:r>
              <a:rPr lang="en-US" altLang="zh-CN" dirty="0" smtClean="0"/>
              <a:t>1</a:t>
            </a:r>
            <a:r>
              <a:rPr lang="zh-CN" altLang="en-US" dirty="0" smtClean="0"/>
              <a:t>）最大系统时钟：大于</a:t>
            </a:r>
            <a:r>
              <a:rPr lang="en-US" altLang="zh-CN" dirty="0" err="1" smtClean="0"/>
              <a:t>350MHz</a:t>
            </a:r>
            <a:endParaRPr lang="en-US" altLang="zh-CN" dirty="0" smtClean="0"/>
          </a:p>
          <a:p>
            <a:r>
              <a:rPr lang="zh-CN" altLang="en-US" dirty="0" smtClean="0"/>
              <a:t>（</a:t>
            </a:r>
            <a:r>
              <a:rPr lang="en-US" altLang="zh-CN" dirty="0" smtClean="0"/>
              <a:t>2</a:t>
            </a:r>
            <a:r>
              <a:rPr lang="zh-CN" altLang="en-US" dirty="0" smtClean="0"/>
              <a:t>）最大</a:t>
            </a:r>
            <a:r>
              <a:rPr lang="en-US" altLang="zh-CN" dirty="0" smtClean="0"/>
              <a:t>FIFO</a:t>
            </a:r>
            <a:r>
              <a:rPr lang="zh-CN" altLang="en-US" dirty="0" smtClean="0"/>
              <a:t>速度：</a:t>
            </a:r>
            <a:r>
              <a:rPr lang="en-US" altLang="zh-CN" dirty="0" err="1" smtClean="0"/>
              <a:t>500MHz</a:t>
            </a:r>
            <a:endParaRPr lang="en-US" altLang="zh-CN" dirty="0" smtClean="0"/>
          </a:p>
          <a:p>
            <a:r>
              <a:rPr lang="zh-CN" altLang="en-US" dirty="0" smtClean="0"/>
              <a:t>（</a:t>
            </a:r>
            <a:r>
              <a:rPr lang="en-US" altLang="zh-CN" dirty="0" smtClean="0"/>
              <a:t>3</a:t>
            </a:r>
            <a:r>
              <a:rPr lang="zh-CN" altLang="en-US" dirty="0" smtClean="0"/>
              <a:t>）</a:t>
            </a:r>
            <a:r>
              <a:rPr lang="en-US" altLang="zh-CN" dirty="0" smtClean="0"/>
              <a:t>DDR LVDS</a:t>
            </a:r>
            <a:r>
              <a:rPr lang="zh-CN" altLang="en-US" dirty="0" smtClean="0"/>
              <a:t>速度：</a:t>
            </a:r>
            <a:r>
              <a:rPr lang="en-US" altLang="zh-CN" dirty="0" err="1" smtClean="0"/>
              <a:t>700MHz</a:t>
            </a:r>
            <a:endParaRPr lang="en-US" altLang="zh-CN" dirty="0" smtClean="0"/>
          </a:p>
        </p:txBody>
      </p:sp>
      <p:sp>
        <p:nvSpPr>
          <p:cNvPr id="7" name="标题 1"/>
          <p:cNvSpPr>
            <a:spLocks noGrp="1"/>
          </p:cNvSpPr>
          <p:nvPr>
            <p:ph type="title"/>
          </p:nvPr>
        </p:nvSpPr>
        <p:spPr bwMode="auto">
          <a:xfrm>
            <a:off x="1115616" y="476672"/>
            <a:ext cx="6840760" cy="561975"/>
          </a:xfrm>
          <a:noFill/>
          <a:ln>
            <a:miter lim="800000"/>
            <a:headEnd/>
            <a:tailEnd/>
          </a:ln>
        </p:spPr>
        <p:txBody>
          <a:bodyPr vert="horz" wrap="square" lIns="91440" tIns="45720" rIns="91440" bIns="45720" numCol="1" anchor="t" anchorCtr="0" compatLnSpc="1">
            <a:prstTxWarp prst="textNoShape">
              <a:avLst/>
            </a:prstTxWarp>
          </a:bodyPr>
          <a:lstStyle/>
          <a:p>
            <a:r>
              <a:rPr lang="en-US" altLang="zh-CN" sz="3600" dirty="0" smtClean="0"/>
              <a:t>4.2 </a:t>
            </a:r>
            <a:r>
              <a:rPr lang="zh-CN" altLang="en-US" sz="3200" dirty="0" smtClean="0"/>
              <a:t>关键器件</a:t>
            </a:r>
            <a:r>
              <a:rPr lang="zh-CN" altLang="en-US" sz="3200" dirty="0"/>
              <a:t>二</a:t>
            </a:r>
            <a:r>
              <a:rPr lang="zh-CN" altLang="en-US" sz="3200" dirty="0" smtClean="0"/>
              <a:t>：</a:t>
            </a:r>
            <a:r>
              <a:rPr lang="en-US" altLang="zh-CN" sz="3200" dirty="0" err="1" smtClean="0"/>
              <a:t>FPGA</a:t>
            </a:r>
            <a:endParaRPr lang="zh-CN" altLang="en-US" dirty="0" smtClean="0"/>
          </a:p>
        </p:txBody>
      </p:sp>
      <p:sp>
        <p:nvSpPr>
          <p:cNvPr id="8" name="文本框 7"/>
          <p:cNvSpPr txBox="1"/>
          <p:nvPr/>
        </p:nvSpPr>
        <p:spPr>
          <a:xfrm>
            <a:off x="2123728" y="1985532"/>
            <a:ext cx="1728192" cy="646331"/>
          </a:xfrm>
          <a:prstGeom prst="rect">
            <a:avLst/>
          </a:prstGeom>
          <a:noFill/>
        </p:spPr>
        <p:txBody>
          <a:bodyPr wrap="square" rtlCol="0">
            <a:spAutoFit/>
          </a:bodyPr>
          <a:lstStyle/>
          <a:p>
            <a:pPr>
              <a:lnSpc>
                <a:spcPct val="150000"/>
              </a:lnSpc>
            </a:pPr>
            <a:r>
              <a:rPr lang="zh-CN" altLang="en-US" sz="2400" dirty="0" smtClean="0"/>
              <a:t>性能参数：</a:t>
            </a:r>
            <a:endParaRPr lang="en-US" altLang="zh-CN" sz="2400" dirty="0" smtClean="0"/>
          </a:p>
        </p:txBody>
      </p:sp>
    </p:spTree>
    <p:extLst>
      <p:ext uri="{BB962C8B-B14F-4D97-AF65-F5344CB8AC3E}">
        <p14:creationId xmlns:p14="http://schemas.microsoft.com/office/powerpoint/2010/main" val="334903172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476672"/>
            <a:ext cx="4896544" cy="634082"/>
          </a:xfrm>
        </p:spPr>
        <p:txBody>
          <a:bodyPr/>
          <a:lstStyle/>
          <a:p>
            <a:r>
              <a:rPr lang="zh-CN" altLang="en-US" dirty="0" smtClean="0"/>
              <a:t>数字化触发方案探索</a:t>
            </a:r>
            <a:endParaRPr lang="zh-CN" altLang="en-US" dirty="0"/>
          </a:p>
        </p:txBody>
      </p:sp>
      <p:sp>
        <p:nvSpPr>
          <p:cNvPr id="4" name="文本框 2"/>
          <p:cNvSpPr txBox="1">
            <a:spLocks noChangeArrowheads="1"/>
          </p:cNvSpPr>
          <p:nvPr/>
        </p:nvSpPr>
        <p:spPr bwMode="auto">
          <a:xfrm>
            <a:off x="1043608" y="1628800"/>
            <a:ext cx="7488832" cy="3354765"/>
          </a:xfrm>
          <a:prstGeom prst="rect">
            <a:avLst/>
          </a:prstGeom>
          <a:solidFill>
            <a:schemeClr val="bg1"/>
          </a:solidFill>
          <a:ln w="9525">
            <a:noFill/>
            <a:miter lim="800000"/>
            <a:headEnd/>
            <a:tailEnd/>
          </a:ln>
        </p:spPr>
        <p:txBody>
          <a:bodyPr wrap="square">
            <a:spAutoFit/>
          </a:bodyPr>
          <a:lstStyle/>
          <a:p>
            <a:pPr>
              <a:spcBef>
                <a:spcPts val="1200"/>
              </a:spcBef>
              <a:buFont typeface="Wingdings" pitchFamily="2" charset="2"/>
              <a:buChar char="n"/>
            </a:pPr>
            <a:r>
              <a:rPr lang="zh-CN" altLang="en-US" sz="2000" b="0" dirty="0" smtClean="0">
                <a:solidFill>
                  <a:srgbClr val="FF0000"/>
                </a:solidFill>
                <a:latin typeface="黑体" pitchFamily="49" charset="-122"/>
                <a:ea typeface="黑体" pitchFamily="49" charset="-122"/>
              </a:rPr>
              <a:t>基于硬件数字化触发方案</a:t>
            </a:r>
            <a:endParaRPr lang="en-US" altLang="zh-CN" sz="2000" b="0" dirty="0">
              <a:solidFill>
                <a:srgbClr val="FF0000"/>
              </a:solidFill>
              <a:latin typeface="黑体" pitchFamily="49" charset="-122"/>
              <a:ea typeface="黑体" pitchFamily="49" charset="-122"/>
            </a:endParaRPr>
          </a:p>
          <a:p>
            <a:pPr lvl="1">
              <a:buFont typeface="Wingdings" pitchFamily="2" charset="2"/>
              <a:buChar char="p"/>
            </a:pPr>
            <a:r>
              <a:rPr lang="en-US" altLang="zh-CN" sz="1800" b="0" dirty="0" err="1" smtClean="0">
                <a:latin typeface="黑体" pitchFamily="49" charset="-122"/>
                <a:ea typeface="黑体" pitchFamily="49" charset="-122"/>
              </a:rPr>
              <a:t>FPGA</a:t>
            </a:r>
            <a:r>
              <a:rPr lang="zh-CN" altLang="en-US" sz="1800" b="0" dirty="0" smtClean="0">
                <a:latin typeface="黑体" pitchFamily="49" charset="-122"/>
                <a:ea typeface="黑体" pitchFamily="49" charset="-122"/>
              </a:rPr>
              <a:t>硬件提取单板子触发数字信息；</a:t>
            </a:r>
            <a:endParaRPr lang="en-US" altLang="zh-CN" sz="1800" b="0" dirty="0" smtClean="0">
              <a:latin typeface="黑体" pitchFamily="49" charset="-122"/>
              <a:ea typeface="黑体" pitchFamily="49" charset="-122"/>
            </a:endParaRPr>
          </a:p>
          <a:p>
            <a:pPr lvl="1">
              <a:buFont typeface="Wingdings" pitchFamily="2" charset="2"/>
              <a:buChar char="p"/>
            </a:pPr>
            <a:r>
              <a:rPr lang="zh-CN" altLang="en-US" sz="1800" b="0" dirty="0" smtClean="0">
                <a:latin typeface="黑体" pitchFamily="49" charset="-122"/>
                <a:ea typeface="黑体" pitchFamily="49" charset="-122"/>
              </a:rPr>
              <a:t>子触发信息通过自定义协议送给数字化触发模块，生成触发信号；</a:t>
            </a:r>
            <a:endParaRPr lang="en-US" altLang="zh-CN" sz="1800" b="0" dirty="0" smtClean="0">
              <a:latin typeface="黑体" pitchFamily="49" charset="-122"/>
              <a:ea typeface="黑体" pitchFamily="49" charset="-122"/>
            </a:endParaRPr>
          </a:p>
          <a:p>
            <a:pPr lvl="1">
              <a:buFont typeface="Wingdings" pitchFamily="2" charset="2"/>
              <a:buChar char="p"/>
            </a:pPr>
            <a:r>
              <a:rPr lang="zh-CN" altLang="en-US" sz="1800" b="0" dirty="0" smtClean="0">
                <a:latin typeface="黑体" pitchFamily="49" charset="-122"/>
                <a:ea typeface="黑体" pitchFamily="49" charset="-122"/>
              </a:rPr>
              <a:t>前端模拟电路简洁，只需一路模拟信号输入波形数字化模块；</a:t>
            </a:r>
            <a:endParaRPr lang="en-US" altLang="zh-CN" sz="1800" b="0" dirty="0" smtClean="0">
              <a:latin typeface="黑体" pitchFamily="49" charset="-122"/>
              <a:ea typeface="黑体" pitchFamily="49" charset="-122"/>
            </a:endParaRPr>
          </a:p>
          <a:p>
            <a:pPr lvl="1">
              <a:buFont typeface="Wingdings" pitchFamily="2" charset="2"/>
              <a:buChar char="p"/>
            </a:pPr>
            <a:r>
              <a:rPr lang="zh-CN" altLang="en-US" sz="1800" b="0" dirty="0" smtClean="0">
                <a:latin typeface="黑体" pitchFamily="49" charset="-122"/>
                <a:ea typeface="黑体" pitchFamily="49" charset="-122"/>
              </a:rPr>
              <a:t>根据</a:t>
            </a:r>
            <a:r>
              <a:rPr lang="zh-CN" altLang="en-US" sz="1800" b="0" dirty="0">
                <a:latin typeface="黑体" pitchFamily="49" charset="-122"/>
                <a:ea typeface="黑体" pitchFamily="49" charset="-122"/>
              </a:rPr>
              <a:t>不同的物理目标，灵活重构触发算法</a:t>
            </a:r>
            <a:r>
              <a:rPr lang="zh-CN" altLang="en-US" sz="1800" b="0" dirty="0" smtClean="0">
                <a:latin typeface="黑体" pitchFamily="49" charset="-122"/>
                <a:ea typeface="黑体" pitchFamily="49" charset="-122"/>
              </a:rPr>
              <a:t>；</a:t>
            </a:r>
            <a:endParaRPr lang="en-US" altLang="zh-CN" sz="1800" b="0" dirty="0" smtClean="0">
              <a:latin typeface="黑体" pitchFamily="49" charset="-122"/>
              <a:ea typeface="黑体" pitchFamily="49" charset="-122"/>
            </a:endParaRPr>
          </a:p>
          <a:p>
            <a:pPr lvl="1">
              <a:buFont typeface="Wingdings" pitchFamily="2" charset="2"/>
              <a:buChar char="p"/>
            </a:pPr>
            <a:r>
              <a:rPr lang="zh-CN" altLang="en-US" sz="1800" b="0" dirty="0" smtClean="0">
                <a:latin typeface="黑体" pitchFamily="49" charset="-122"/>
                <a:ea typeface="黑体" pitchFamily="49" charset="-122"/>
              </a:rPr>
              <a:t>流水线工作，触发效率高，后端数据上传压力小。</a:t>
            </a:r>
            <a:endParaRPr lang="en-US" altLang="zh-CN" sz="1800" b="0" dirty="0" smtClean="0">
              <a:latin typeface="黑体" pitchFamily="49" charset="-122"/>
              <a:ea typeface="黑体" pitchFamily="49" charset="-122"/>
            </a:endParaRPr>
          </a:p>
          <a:p>
            <a:pPr>
              <a:spcBef>
                <a:spcPts val="1200"/>
              </a:spcBef>
              <a:buFont typeface="Wingdings" pitchFamily="2" charset="2"/>
              <a:buChar char="n"/>
            </a:pPr>
            <a:r>
              <a:rPr lang="zh-CN" altLang="en-US" sz="2000" b="0" dirty="0" smtClean="0">
                <a:solidFill>
                  <a:srgbClr val="FF0000"/>
                </a:solidFill>
                <a:latin typeface="黑体" pitchFamily="49" charset="-122"/>
                <a:ea typeface="黑体" pitchFamily="49" charset="-122"/>
              </a:rPr>
              <a:t>无硬件触发的软件数字化触发方案</a:t>
            </a:r>
            <a:endParaRPr lang="en-US" altLang="zh-CN" sz="2000" b="0" dirty="0" smtClean="0">
              <a:solidFill>
                <a:srgbClr val="FF0000"/>
              </a:solidFill>
              <a:latin typeface="黑体" pitchFamily="49" charset="-122"/>
              <a:ea typeface="黑体" pitchFamily="49" charset="-122"/>
            </a:endParaRPr>
          </a:p>
          <a:p>
            <a:pPr lvl="1">
              <a:buFont typeface="Wingdings" pitchFamily="2" charset="2"/>
              <a:buChar char="p"/>
            </a:pPr>
            <a:r>
              <a:rPr lang="zh-CN" altLang="en-US" sz="1800" b="0" dirty="0" smtClean="0">
                <a:latin typeface="黑体" pitchFamily="49" charset="-122"/>
                <a:ea typeface="黑体" pitchFamily="49" charset="-122"/>
              </a:rPr>
              <a:t>前端无硬件触发，上传全部波形数据；</a:t>
            </a:r>
            <a:endParaRPr lang="en-US" altLang="zh-CN" sz="1800" b="0" dirty="0" smtClean="0">
              <a:latin typeface="黑体" pitchFamily="49" charset="-122"/>
              <a:ea typeface="黑体" pitchFamily="49" charset="-122"/>
            </a:endParaRPr>
          </a:p>
          <a:p>
            <a:pPr lvl="1">
              <a:buFont typeface="Wingdings" pitchFamily="2" charset="2"/>
              <a:buChar char="p"/>
            </a:pPr>
            <a:r>
              <a:rPr lang="zh-CN" altLang="en-US" sz="1800" b="0" dirty="0" smtClean="0">
                <a:latin typeface="黑体" pitchFamily="49" charset="-122"/>
                <a:ea typeface="黑体" pitchFamily="49" charset="-122"/>
              </a:rPr>
              <a:t>后端用软件进行触发判选及事例筛选；</a:t>
            </a:r>
            <a:endParaRPr lang="en-US" altLang="zh-CN" sz="1800" b="0" dirty="0" smtClean="0">
              <a:latin typeface="黑体" pitchFamily="49" charset="-122"/>
              <a:ea typeface="黑体" pitchFamily="49" charset="-122"/>
            </a:endParaRPr>
          </a:p>
          <a:p>
            <a:pPr lvl="1">
              <a:buFont typeface="Wingdings" pitchFamily="2" charset="2"/>
              <a:buChar char="p"/>
            </a:pPr>
            <a:r>
              <a:rPr lang="zh-CN" altLang="en-US" sz="1800" b="0" dirty="0" smtClean="0">
                <a:latin typeface="黑体" pitchFamily="49" charset="-122"/>
                <a:ea typeface="黑体" pitchFamily="49" charset="-122"/>
              </a:rPr>
              <a:t>保留全部物理信息，根据物理需要灵活编写触发算法。</a:t>
            </a:r>
            <a:endParaRPr lang="en-US" altLang="zh-CN" sz="1800" b="0" dirty="0" smtClean="0">
              <a:latin typeface="黑体" pitchFamily="49" charset="-122"/>
              <a:ea typeface="黑体" pitchFamily="49" charset="-122"/>
            </a:endParaRPr>
          </a:p>
          <a:p>
            <a:pPr lvl="1">
              <a:buFont typeface="Wingdings" pitchFamily="2" charset="2"/>
              <a:buChar char="p"/>
            </a:pPr>
            <a:r>
              <a:rPr lang="zh-CN" altLang="en-US" sz="1800" b="0" dirty="0">
                <a:latin typeface="黑体" pitchFamily="49" charset="-122"/>
                <a:ea typeface="黑体" pitchFamily="49" charset="-122"/>
              </a:rPr>
              <a:t>前端模拟电路简洁，只需一路模拟信号输入波形数字化</a:t>
            </a:r>
            <a:r>
              <a:rPr lang="zh-CN" altLang="en-US" sz="1800" b="0" dirty="0" smtClean="0">
                <a:latin typeface="黑体" pitchFamily="49" charset="-122"/>
                <a:ea typeface="黑体" pitchFamily="49" charset="-122"/>
              </a:rPr>
              <a:t>模块</a:t>
            </a:r>
            <a:r>
              <a:rPr lang="zh-CN" altLang="en-US" sz="1800" b="0" dirty="0">
                <a:latin typeface="黑体" pitchFamily="49" charset="-122"/>
                <a:ea typeface="黑体" pitchFamily="49" charset="-122"/>
              </a:rPr>
              <a:t>。</a:t>
            </a:r>
            <a:endParaRPr lang="en-US" altLang="zh-CN" sz="1800" b="0" dirty="0">
              <a:latin typeface="黑体" pitchFamily="49" charset="-122"/>
              <a:ea typeface="黑体" pitchFamily="49" charset="-122"/>
            </a:endParaRPr>
          </a:p>
        </p:txBody>
      </p:sp>
    </p:spTree>
    <p:extLst>
      <p:ext uri="{BB962C8B-B14F-4D97-AF65-F5344CB8AC3E}">
        <p14:creationId xmlns:p14="http://schemas.microsoft.com/office/powerpoint/2010/main" val="3361463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476672"/>
            <a:ext cx="4896544" cy="634082"/>
          </a:xfrm>
        </p:spPr>
        <p:txBody>
          <a:bodyPr/>
          <a:lstStyle/>
          <a:p>
            <a:r>
              <a:rPr lang="zh-CN" altLang="en-US" dirty="0" smtClean="0"/>
              <a:t>数字化触发方案探索</a:t>
            </a:r>
            <a:endParaRPr lang="zh-CN" altLang="en-US" dirty="0"/>
          </a:p>
        </p:txBody>
      </p:sp>
      <p:sp>
        <p:nvSpPr>
          <p:cNvPr id="4" name="文本框 2"/>
          <p:cNvSpPr txBox="1">
            <a:spLocks noChangeArrowheads="1"/>
          </p:cNvSpPr>
          <p:nvPr/>
        </p:nvSpPr>
        <p:spPr bwMode="auto">
          <a:xfrm>
            <a:off x="1043608" y="1268760"/>
            <a:ext cx="7488832" cy="400110"/>
          </a:xfrm>
          <a:prstGeom prst="rect">
            <a:avLst/>
          </a:prstGeom>
          <a:solidFill>
            <a:schemeClr val="bg1"/>
          </a:solidFill>
          <a:ln w="9525">
            <a:noFill/>
            <a:miter lim="800000"/>
            <a:headEnd/>
            <a:tailEnd/>
          </a:ln>
        </p:spPr>
        <p:txBody>
          <a:bodyPr wrap="square">
            <a:spAutoFit/>
          </a:bodyPr>
          <a:lstStyle/>
          <a:p>
            <a:pPr>
              <a:spcBef>
                <a:spcPts val="1200"/>
              </a:spcBef>
              <a:buFont typeface="Wingdings" pitchFamily="2" charset="2"/>
              <a:buChar char="n"/>
            </a:pPr>
            <a:r>
              <a:rPr lang="zh-CN" altLang="en-US" sz="2000" b="0" dirty="0" smtClean="0">
                <a:solidFill>
                  <a:srgbClr val="FF0000"/>
                </a:solidFill>
                <a:latin typeface="黑体" pitchFamily="49" charset="-122"/>
                <a:ea typeface="黑体" pitchFamily="49" charset="-122"/>
              </a:rPr>
              <a:t>基于硬件数字化触发方案</a:t>
            </a:r>
            <a:endParaRPr lang="en-US" altLang="zh-CN" sz="2000" b="0" dirty="0">
              <a:solidFill>
                <a:srgbClr val="FF0000"/>
              </a:solidFill>
              <a:latin typeface="黑体" pitchFamily="49" charset="-122"/>
              <a:ea typeface="黑体" pitchFamily="49" charset="-122"/>
            </a:endParaRPr>
          </a:p>
        </p:txBody>
      </p:sp>
      <p:sp>
        <p:nvSpPr>
          <p:cNvPr id="6" name="Rectangle 2"/>
          <p:cNvSpPr>
            <a:spLocks noChangeArrowheads="1"/>
          </p:cNvSpPr>
          <p:nvPr/>
        </p:nvSpPr>
        <p:spPr bwMode="auto">
          <a:xfrm>
            <a:off x="4139952" y="19168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3720786186"/>
              </p:ext>
            </p:extLst>
          </p:nvPr>
        </p:nvGraphicFramePr>
        <p:xfrm>
          <a:off x="4932040" y="4141665"/>
          <a:ext cx="3187352" cy="2136204"/>
        </p:xfrm>
        <a:graphic>
          <a:graphicData uri="http://schemas.openxmlformats.org/presentationml/2006/ole">
            <mc:AlternateContent xmlns:mc="http://schemas.openxmlformats.org/markup-compatibility/2006">
              <mc:Choice xmlns:v="urn:schemas-microsoft-com:vml" Requires="v">
                <p:oleObj spid="_x0000_s61620" name="Visio" r:id="rId4" imgW="4886435" imgH="3267000" progId="Visio.Drawing.15">
                  <p:embed/>
                </p:oleObj>
              </mc:Choice>
              <mc:Fallback>
                <p:oleObj name="Visio" r:id="rId4" imgW="4886435" imgH="3267000"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4141665"/>
                        <a:ext cx="3187352" cy="2136204"/>
                      </a:xfrm>
                      <a:prstGeom prst="rect">
                        <a:avLst/>
                      </a:prstGeom>
                      <a:noFill/>
                    </p:spPr>
                  </p:pic>
                </p:oleObj>
              </mc:Fallback>
            </mc:AlternateContent>
          </a:graphicData>
        </a:graphic>
      </p:graphicFrame>
      <p:sp>
        <p:nvSpPr>
          <p:cNvPr id="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3696962191"/>
              </p:ext>
            </p:extLst>
          </p:nvPr>
        </p:nvGraphicFramePr>
        <p:xfrm>
          <a:off x="3779912" y="1772816"/>
          <a:ext cx="3900188" cy="2299208"/>
        </p:xfrm>
        <a:graphic>
          <a:graphicData uri="http://schemas.openxmlformats.org/presentationml/2006/ole">
            <mc:AlternateContent xmlns:mc="http://schemas.openxmlformats.org/markup-compatibility/2006">
              <mc:Choice xmlns:v="urn:schemas-microsoft-com:vml" Requires="v">
                <p:oleObj spid="_x0000_s61621" name="Visio" r:id="rId7" imgW="8991645" imgH="5305500" progId="Visio.Drawing.15">
                  <p:embed/>
                </p:oleObj>
              </mc:Choice>
              <mc:Fallback>
                <p:oleObj name="Visio" r:id="rId7" imgW="8991645" imgH="5305500" progId="Visio.Drawing.15">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9912" y="1772816"/>
                        <a:ext cx="3900188" cy="2299208"/>
                      </a:xfrm>
                      <a:prstGeom prst="rect">
                        <a:avLst/>
                      </a:prstGeom>
                      <a:noFill/>
                    </p:spPr>
                  </p:pic>
                </p:oleObj>
              </mc:Fallback>
            </mc:AlternateContent>
          </a:graphicData>
        </a:graphic>
      </p:graphicFrame>
      <p:sp>
        <p:nvSpPr>
          <p:cNvPr id="11" name="内容占位符 2"/>
          <p:cNvSpPr>
            <a:spLocks noGrp="1"/>
          </p:cNvSpPr>
          <p:nvPr>
            <p:ph idx="1"/>
          </p:nvPr>
        </p:nvSpPr>
        <p:spPr>
          <a:xfrm>
            <a:off x="395536" y="1886442"/>
            <a:ext cx="3261048" cy="4350870"/>
          </a:xfrm>
        </p:spPr>
        <p:txBody>
          <a:bodyPr/>
          <a:lstStyle/>
          <a:p>
            <a:pPr marL="0" indent="0">
              <a:buNone/>
            </a:pPr>
            <a:r>
              <a:rPr lang="zh-CN" altLang="en-US" sz="1800" dirty="0" smtClean="0">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1</a:t>
            </a:r>
            <a:r>
              <a:rPr lang="zh-CN" altLang="en-US" sz="1800" dirty="0" smtClean="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单</a:t>
            </a:r>
            <a:r>
              <a:rPr lang="zh-CN" altLang="en-US" sz="1800" dirty="0" smtClean="0">
                <a:latin typeface="Times New Roman" panose="02020603050405020304" pitchFamily="18" charset="0"/>
                <a:cs typeface="Times New Roman" panose="02020603050405020304" pitchFamily="18" charset="0"/>
              </a:rPr>
              <a:t>通道触发信号提取：</a:t>
            </a:r>
            <a:endParaRPr lang="en-US" altLang="zh-CN" sz="1800" dirty="0" smtClean="0">
              <a:latin typeface="Times New Roman" panose="02020603050405020304" pitchFamily="18" charset="0"/>
              <a:cs typeface="Times New Roman" panose="02020603050405020304" pitchFamily="18" charset="0"/>
            </a:endParaRPr>
          </a:p>
          <a:p>
            <a:pPr marL="0" indent="0">
              <a:buNone/>
            </a:pPr>
            <a:r>
              <a:rPr lang="en-US" altLang="zh-CN" sz="1200" dirty="0">
                <a:latin typeface="Times New Roman" panose="02020603050405020304" pitchFamily="18" charset="0"/>
                <a:cs typeface="Times New Roman" panose="02020603050405020304" pitchFamily="18" charset="0"/>
              </a:rPr>
              <a:t>            </a:t>
            </a:r>
            <a:r>
              <a:rPr lang="en-US" altLang="zh-CN" sz="1200" dirty="0" smtClean="0">
                <a:latin typeface="Times New Roman" panose="02020603050405020304" pitchFamily="18" charset="0"/>
                <a:cs typeface="Times New Roman" panose="02020603050405020304" pitchFamily="18" charset="0"/>
              </a:rPr>
              <a:t>    </a:t>
            </a:r>
            <a:r>
              <a:rPr lang="zh-CN" altLang="en-US" sz="1200" dirty="0" smtClean="0">
                <a:latin typeface="Times New Roman" panose="02020603050405020304" pitchFamily="18" charset="0"/>
                <a:cs typeface="Times New Roman" panose="02020603050405020304" pitchFamily="18" charset="0"/>
              </a:rPr>
              <a:t>幅度</a:t>
            </a:r>
            <a:r>
              <a:rPr lang="zh-CN" altLang="en-US" sz="1200" dirty="0">
                <a:latin typeface="Times New Roman" panose="02020603050405020304" pitchFamily="18" charset="0"/>
                <a:cs typeface="Times New Roman" panose="02020603050405020304" pitchFamily="18" charset="0"/>
              </a:rPr>
              <a:t>过阈甄别、脉宽检测</a:t>
            </a:r>
            <a:endParaRPr lang="en-US" altLang="zh-CN" sz="1200" dirty="0">
              <a:latin typeface="Times New Roman" panose="02020603050405020304" pitchFamily="18" charset="0"/>
              <a:cs typeface="Times New Roman" panose="02020603050405020304" pitchFamily="18" charset="0"/>
            </a:endParaRPr>
          </a:p>
          <a:p>
            <a:pPr marL="0" indent="0">
              <a:buNone/>
            </a:pPr>
            <a:r>
              <a:rPr lang="en-US" altLang="zh-CN" sz="1200" dirty="0">
                <a:latin typeface="Times New Roman" panose="02020603050405020304" pitchFamily="18" charset="0"/>
                <a:cs typeface="Times New Roman" panose="02020603050405020304" pitchFamily="18" charset="0"/>
              </a:rPr>
              <a:t>                </a:t>
            </a:r>
            <a:r>
              <a:rPr lang="zh-CN" altLang="en-US" sz="1200" dirty="0">
                <a:latin typeface="Times New Roman" panose="02020603050405020304" pitchFamily="18" charset="0"/>
                <a:cs typeface="Times New Roman" panose="02020603050405020304" pitchFamily="18" charset="0"/>
              </a:rPr>
              <a:t>累加计算能量、能量阈值甄别</a:t>
            </a:r>
            <a:endParaRPr lang="en-US" altLang="zh-CN" sz="1200" dirty="0">
              <a:latin typeface="Times New Roman" panose="02020603050405020304" pitchFamily="18" charset="0"/>
              <a:cs typeface="Times New Roman" panose="02020603050405020304" pitchFamily="18" charset="0"/>
            </a:endParaRPr>
          </a:p>
          <a:p>
            <a:pPr marL="0" indent="0">
              <a:buNone/>
            </a:pPr>
            <a:r>
              <a:rPr lang="en-US" altLang="zh-CN" sz="1200" dirty="0">
                <a:latin typeface="Times New Roman" panose="02020603050405020304" pitchFamily="18" charset="0"/>
                <a:cs typeface="Times New Roman" panose="02020603050405020304" pitchFamily="18" charset="0"/>
              </a:rPr>
              <a:t>                </a:t>
            </a:r>
            <a:r>
              <a:rPr lang="zh-CN" altLang="en-US" sz="1200" dirty="0">
                <a:latin typeface="Times New Roman" panose="02020603050405020304" pitchFamily="18" charset="0"/>
                <a:cs typeface="Times New Roman" panose="02020603050405020304" pitchFamily="18" charset="0"/>
              </a:rPr>
              <a:t>用脉宽对能量进行判选输出</a:t>
            </a:r>
            <a:endParaRPr lang="en-US" altLang="zh-CN" sz="1200" dirty="0">
              <a:latin typeface="Times New Roman" panose="02020603050405020304" pitchFamily="18" charset="0"/>
              <a:cs typeface="Times New Roman" panose="02020603050405020304" pitchFamily="18" charset="0"/>
            </a:endParaRPr>
          </a:p>
          <a:p>
            <a:pPr marL="0" indent="0">
              <a:buNone/>
            </a:pPr>
            <a:r>
              <a:rPr lang="zh-CN" altLang="en-US" sz="1800" dirty="0" smtClean="0">
                <a:latin typeface="Times New Roman" panose="02020603050405020304" pitchFamily="18" charset="0"/>
                <a:cs typeface="Times New Roman" panose="02020603050405020304" pitchFamily="18" charset="0"/>
              </a:rPr>
              <a:t>（</a:t>
            </a:r>
            <a:r>
              <a:rPr lang="en-US" altLang="zh-CN" sz="1800" dirty="0" smtClean="0">
                <a:latin typeface="Times New Roman" panose="02020603050405020304" pitchFamily="18" charset="0"/>
                <a:cs typeface="Times New Roman" panose="02020603050405020304" pitchFamily="18" charset="0"/>
              </a:rPr>
              <a:t>2</a:t>
            </a:r>
            <a:r>
              <a:rPr lang="zh-CN" altLang="en-US" sz="1800" dirty="0" smtClean="0">
                <a:latin typeface="Times New Roman" panose="02020603050405020304" pitchFamily="18" charset="0"/>
                <a:cs typeface="Times New Roman" panose="02020603050405020304" pitchFamily="18" charset="0"/>
              </a:rPr>
              <a:t>）单板触发信息处理：</a:t>
            </a:r>
            <a:endParaRPr lang="en-US" altLang="zh-CN" sz="1800" dirty="0" smtClean="0">
              <a:latin typeface="Times New Roman" panose="02020603050405020304" pitchFamily="18" charset="0"/>
              <a:cs typeface="Times New Roman" panose="02020603050405020304" pitchFamily="18" charset="0"/>
            </a:endParaRPr>
          </a:p>
          <a:p>
            <a:pPr marL="0" indent="0">
              <a:buNone/>
            </a:pPr>
            <a:r>
              <a:rPr lang="en-US" altLang="zh-CN" sz="1200" dirty="0">
                <a:latin typeface="Times New Roman" panose="02020603050405020304" pitchFamily="18" charset="0"/>
                <a:cs typeface="Times New Roman" panose="02020603050405020304" pitchFamily="18" charset="0"/>
              </a:rPr>
              <a:t>            </a:t>
            </a:r>
            <a:r>
              <a:rPr lang="en-US" altLang="zh-CN" sz="1200" dirty="0" smtClean="0">
                <a:latin typeface="Times New Roman" panose="02020603050405020304" pitchFamily="18" charset="0"/>
                <a:cs typeface="Times New Roman" panose="02020603050405020304" pitchFamily="18" charset="0"/>
              </a:rPr>
              <a:t>    </a:t>
            </a:r>
            <a:r>
              <a:rPr lang="zh-CN" altLang="en-US" sz="1200" dirty="0">
                <a:latin typeface="Times New Roman" panose="02020603050405020304" pitchFamily="18" charset="0"/>
                <a:cs typeface="Times New Roman" panose="02020603050405020304" pitchFamily="18" charset="0"/>
              </a:rPr>
              <a:t>选</a:t>
            </a:r>
            <a:r>
              <a:rPr lang="zh-CN" altLang="en-US" sz="1200" dirty="0" smtClean="0">
                <a:latin typeface="Times New Roman" panose="02020603050405020304" pitchFamily="18" charset="0"/>
                <a:cs typeface="Times New Roman" panose="02020603050405020304" pitchFamily="18" charset="0"/>
              </a:rPr>
              <a:t>通过阈通道，进行能量相加</a:t>
            </a:r>
            <a:endParaRPr lang="en-US" altLang="zh-CN" sz="1200" dirty="0">
              <a:latin typeface="Times New Roman" panose="02020603050405020304" pitchFamily="18" charset="0"/>
              <a:cs typeface="Times New Roman" panose="02020603050405020304" pitchFamily="18" charset="0"/>
            </a:endParaRPr>
          </a:p>
          <a:p>
            <a:pPr marL="0" indent="0">
              <a:buNone/>
            </a:pPr>
            <a:r>
              <a:rPr lang="en-US" altLang="zh-CN" sz="1200" dirty="0">
                <a:latin typeface="Times New Roman" panose="02020603050405020304" pitchFamily="18" charset="0"/>
                <a:cs typeface="Times New Roman" panose="02020603050405020304" pitchFamily="18" charset="0"/>
              </a:rPr>
              <a:t>              </a:t>
            </a:r>
            <a:r>
              <a:rPr lang="en-US" altLang="zh-CN" sz="1200" dirty="0" smtClean="0">
                <a:latin typeface="Times New Roman" panose="02020603050405020304" pitchFamily="18" charset="0"/>
                <a:cs typeface="Times New Roman" panose="02020603050405020304" pitchFamily="18" charset="0"/>
              </a:rPr>
              <a:t>  </a:t>
            </a:r>
            <a:r>
              <a:rPr lang="zh-CN" altLang="en-US" sz="1200" dirty="0" smtClean="0">
                <a:latin typeface="Times New Roman" panose="02020603050405020304" pitchFamily="18" charset="0"/>
                <a:cs typeface="Times New Roman" panose="02020603050405020304" pitchFamily="18" charset="0"/>
              </a:rPr>
              <a:t>脉冲时间符合，形成子触发信号前沿</a:t>
            </a:r>
            <a:endParaRPr lang="en-US" altLang="zh-CN" sz="1200" dirty="0">
              <a:latin typeface="Times New Roman" panose="02020603050405020304" pitchFamily="18" charset="0"/>
              <a:cs typeface="Times New Roman" panose="02020603050405020304" pitchFamily="18" charset="0"/>
            </a:endParaRPr>
          </a:p>
          <a:p>
            <a:pPr marL="0" indent="0">
              <a:buNone/>
            </a:pPr>
            <a:r>
              <a:rPr lang="en-US" altLang="zh-CN" sz="1200" dirty="0">
                <a:latin typeface="Times New Roman" panose="02020603050405020304" pitchFamily="18" charset="0"/>
                <a:cs typeface="Times New Roman" panose="02020603050405020304" pitchFamily="18" charset="0"/>
              </a:rPr>
              <a:t>               </a:t>
            </a:r>
            <a:r>
              <a:rPr lang="en-US" altLang="zh-CN" sz="1200" dirty="0" smtClean="0">
                <a:latin typeface="Times New Roman" panose="02020603050405020304" pitchFamily="18" charset="0"/>
                <a:cs typeface="Times New Roman" panose="02020603050405020304" pitchFamily="18" charset="0"/>
              </a:rPr>
              <a:t> </a:t>
            </a:r>
            <a:r>
              <a:rPr lang="zh-CN" altLang="en-US" sz="1200" dirty="0">
                <a:latin typeface="Times New Roman" panose="02020603050405020304" pitchFamily="18" charset="0"/>
                <a:cs typeface="Times New Roman" panose="02020603050405020304" pitchFamily="18" charset="0"/>
              </a:rPr>
              <a:t>过</a:t>
            </a:r>
            <a:r>
              <a:rPr lang="zh-CN" altLang="en-US" sz="1200" dirty="0" smtClean="0">
                <a:latin typeface="Times New Roman" panose="02020603050405020304" pitchFamily="18" charset="0"/>
                <a:cs typeface="Times New Roman" panose="02020603050405020304" pitchFamily="18" charset="0"/>
              </a:rPr>
              <a:t>阈通道号标记</a:t>
            </a:r>
            <a:endParaRPr lang="en-US" altLang="zh-CN" sz="1200" dirty="0">
              <a:latin typeface="Times New Roman" panose="02020603050405020304" pitchFamily="18" charset="0"/>
              <a:cs typeface="Times New Roman" panose="02020603050405020304" pitchFamily="18" charset="0"/>
            </a:endParaRPr>
          </a:p>
          <a:p>
            <a:pPr marL="0" indent="0">
              <a:buNone/>
            </a:pPr>
            <a:r>
              <a:rPr lang="zh-CN" altLang="en-US" sz="1800" dirty="0" smtClean="0">
                <a:latin typeface="Times New Roman" panose="02020603050405020304" pitchFamily="18" charset="0"/>
                <a:cs typeface="Times New Roman" panose="02020603050405020304" pitchFamily="18" charset="0"/>
              </a:rPr>
              <a:t>（</a:t>
            </a:r>
            <a:r>
              <a:rPr lang="en-US" altLang="zh-CN" sz="1800" dirty="0" smtClean="0">
                <a:latin typeface="Times New Roman" panose="02020603050405020304" pitchFamily="18" charset="0"/>
                <a:cs typeface="Times New Roman" panose="02020603050405020304" pitchFamily="18" charset="0"/>
              </a:rPr>
              <a:t>3</a:t>
            </a:r>
            <a:r>
              <a:rPr lang="zh-CN" altLang="en-US" sz="1800" dirty="0" smtClean="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子</a:t>
            </a:r>
            <a:r>
              <a:rPr lang="zh-CN" altLang="en-US" sz="1800" dirty="0" smtClean="0">
                <a:latin typeface="Times New Roman" panose="02020603050405020304" pitchFamily="18" charset="0"/>
                <a:cs typeface="Times New Roman" panose="02020603050405020304" pitchFamily="18" charset="0"/>
              </a:rPr>
              <a:t>触发数字信息输出：</a:t>
            </a:r>
            <a:endParaRPr lang="en-US" altLang="zh-CN" sz="1800" dirty="0" smtClean="0">
              <a:latin typeface="Times New Roman" panose="02020603050405020304" pitchFamily="18" charset="0"/>
              <a:cs typeface="Times New Roman" panose="02020603050405020304" pitchFamily="18" charset="0"/>
            </a:endParaRPr>
          </a:p>
          <a:p>
            <a:pPr marL="0" indent="0">
              <a:buNone/>
            </a:pPr>
            <a:r>
              <a:rPr lang="en-US" altLang="zh-CN" sz="1200" dirty="0">
                <a:latin typeface="Times New Roman" panose="02020603050405020304" pitchFamily="18" charset="0"/>
                <a:cs typeface="Times New Roman" panose="02020603050405020304" pitchFamily="18" charset="0"/>
              </a:rPr>
              <a:t> </a:t>
            </a:r>
            <a:r>
              <a:rPr lang="en-US" altLang="zh-CN" sz="1200" dirty="0" smtClean="0">
                <a:latin typeface="Times New Roman" panose="02020603050405020304" pitchFamily="18" charset="0"/>
                <a:cs typeface="Times New Roman" panose="02020603050405020304" pitchFamily="18" charset="0"/>
              </a:rPr>
              <a:t>               </a:t>
            </a:r>
            <a:r>
              <a:rPr lang="zh-CN" altLang="en-US" sz="1200" dirty="0" smtClean="0">
                <a:latin typeface="Times New Roman" panose="02020603050405020304" pitchFamily="18" charset="0"/>
                <a:cs typeface="Times New Roman" panose="02020603050405020304" pitchFamily="18" charset="0"/>
              </a:rPr>
              <a:t>将过阈时间、通道号和能量打包</a:t>
            </a:r>
            <a:endParaRPr lang="en-US" altLang="zh-CN" sz="1200" dirty="0">
              <a:latin typeface="Times New Roman" panose="02020603050405020304" pitchFamily="18" charset="0"/>
              <a:cs typeface="Times New Roman" panose="02020603050405020304" pitchFamily="18" charset="0"/>
            </a:endParaRPr>
          </a:p>
          <a:p>
            <a:pPr marL="0" indent="0">
              <a:buNone/>
            </a:pPr>
            <a:r>
              <a:rPr lang="en-US" altLang="zh-CN" sz="1200" dirty="0">
                <a:latin typeface="Times New Roman" panose="02020603050405020304" pitchFamily="18" charset="0"/>
                <a:cs typeface="Times New Roman" panose="02020603050405020304" pitchFamily="18" charset="0"/>
              </a:rPr>
              <a:t>                </a:t>
            </a:r>
            <a:r>
              <a:rPr lang="zh-CN" altLang="en-US" sz="1200" dirty="0" smtClean="0">
                <a:latin typeface="Times New Roman" panose="02020603050405020304" pitchFamily="18" charset="0"/>
                <a:cs typeface="Times New Roman" panose="02020603050405020304" pitchFamily="18" charset="0"/>
              </a:rPr>
              <a:t>通过自定义总线输出到总触发模块</a:t>
            </a:r>
            <a:endParaRPr lang="en-US" altLang="zh-CN" sz="1200" dirty="0" smtClean="0">
              <a:latin typeface="Times New Roman" panose="02020603050405020304" pitchFamily="18" charset="0"/>
              <a:cs typeface="Times New Roman" panose="02020603050405020304" pitchFamily="18" charset="0"/>
            </a:endParaRPr>
          </a:p>
          <a:p>
            <a:pPr marL="0" indent="0">
              <a:buNone/>
            </a:pPr>
            <a:r>
              <a:rPr lang="zh-CN" altLang="en-US" sz="1800" dirty="0" smtClean="0">
                <a:latin typeface="Times New Roman" panose="02020603050405020304" pitchFamily="18" charset="0"/>
                <a:cs typeface="Times New Roman" panose="02020603050405020304" pitchFamily="18" charset="0"/>
              </a:rPr>
              <a:t>（</a:t>
            </a:r>
            <a:r>
              <a:rPr lang="en-US" altLang="zh-CN" sz="1800" dirty="0" smtClean="0">
                <a:latin typeface="Times New Roman" panose="02020603050405020304" pitchFamily="18" charset="0"/>
                <a:cs typeface="Times New Roman" panose="02020603050405020304" pitchFamily="18" charset="0"/>
              </a:rPr>
              <a:t>4</a:t>
            </a:r>
            <a:r>
              <a:rPr lang="zh-CN" altLang="en-US" sz="1800" dirty="0" smtClean="0">
                <a:latin typeface="Times New Roman" panose="02020603050405020304" pitchFamily="18" charset="0"/>
                <a:cs typeface="Times New Roman" panose="02020603050405020304" pitchFamily="18" charset="0"/>
              </a:rPr>
              <a:t>）总触发模块：</a:t>
            </a:r>
            <a:endParaRPr lang="en-US" altLang="zh-CN" sz="1800" dirty="0">
              <a:latin typeface="Times New Roman" panose="02020603050405020304" pitchFamily="18" charset="0"/>
              <a:cs typeface="Times New Roman" panose="02020603050405020304" pitchFamily="18" charset="0"/>
            </a:endParaRPr>
          </a:p>
          <a:p>
            <a:pPr marL="0" indent="0">
              <a:buNone/>
            </a:pPr>
            <a:r>
              <a:rPr lang="en-US" altLang="zh-CN" sz="1200" dirty="0">
                <a:latin typeface="Times New Roman" panose="02020603050405020304" pitchFamily="18" charset="0"/>
                <a:cs typeface="Times New Roman" panose="02020603050405020304" pitchFamily="18" charset="0"/>
              </a:rPr>
              <a:t>                </a:t>
            </a:r>
            <a:r>
              <a:rPr lang="zh-CN" altLang="en-US" sz="1200" dirty="0" smtClean="0">
                <a:latin typeface="Times New Roman" panose="02020603050405020304" pitchFamily="18" charset="0"/>
                <a:cs typeface="Times New Roman" panose="02020603050405020304" pitchFamily="18" charset="0"/>
              </a:rPr>
              <a:t>接收子触发数据信息</a:t>
            </a:r>
            <a:endParaRPr lang="en-US" altLang="zh-CN" sz="1200" dirty="0" smtClean="0">
              <a:latin typeface="Times New Roman" panose="02020603050405020304" pitchFamily="18" charset="0"/>
              <a:cs typeface="Times New Roman" panose="02020603050405020304" pitchFamily="18" charset="0"/>
            </a:endParaRPr>
          </a:p>
          <a:p>
            <a:pPr marL="0" indent="0">
              <a:buNone/>
            </a:pPr>
            <a:r>
              <a:rPr lang="en-US" altLang="zh-CN" sz="1200" dirty="0">
                <a:latin typeface="Times New Roman" panose="02020603050405020304" pitchFamily="18" charset="0"/>
                <a:cs typeface="Times New Roman" panose="02020603050405020304" pitchFamily="18" charset="0"/>
              </a:rPr>
              <a:t> </a:t>
            </a:r>
            <a:r>
              <a:rPr lang="en-US" altLang="zh-CN" sz="1200" dirty="0" smtClean="0">
                <a:latin typeface="Times New Roman" panose="02020603050405020304" pitchFamily="18" charset="0"/>
                <a:cs typeface="Times New Roman" panose="02020603050405020304" pitchFamily="18" charset="0"/>
              </a:rPr>
              <a:t>               </a:t>
            </a:r>
            <a:r>
              <a:rPr lang="zh-CN" altLang="en-US" sz="1200" dirty="0" smtClean="0">
                <a:latin typeface="Times New Roman" panose="02020603050405020304" pitchFamily="18" charset="0"/>
                <a:cs typeface="Times New Roman" panose="02020603050405020304" pitchFamily="18" charset="0"/>
              </a:rPr>
              <a:t>利用过阈时间进行触发时间窗符合</a:t>
            </a:r>
            <a:endParaRPr lang="en-US" altLang="zh-CN" sz="1200" dirty="0">
              <a:latin typeface="Times New Roman" panose="02020603050405020304" pitchFamily="18" charset="0"/>
              <a:cs typeface="Times New Roman" panose="02020603050405020304" pitchFamily="18" charset="0"/>
            </a:endParaRPr>
          </a:p>
          <a:p>
            <a:pPr marL="0" indent="0">
              <a:buNone/>
            </a:pPr>
            <a:r>
              <a:rPr lang="en-US" altLang="zh-CN" sz="1200" dirty="0">
                <a:latin typeface="Times New Roman" panose="02020603050405020304" pitchFamily="18" charset="0"/>
                <a:cs typeface="Times New Roman" panose="02020603050405020304" pitchFamily="18" charset="0"/>
              </a:rPr>
              <a:t>                </a:t>
            </a:r>
            <a:r>
              <a:rPr lang="zh-CN" altLang="en-US" sz="1200" dirty="0" smtClean="0">
                <a:latin typeface="Times New Roman" panose="02020603050405020304" pitchFamily="18" charset="0"/>
                <a:cs typeface="Times New Roman" panose="02020603050405020304" pitchFamily="18" charset="0"/>
              </a:rPr>
              <a:t>能量相加，进行能量过阈甄别</a:t>
            </a:r>
            <a:endParaRPr lang="en-US" altLang="zh-CN" sz="1200" dirty="0" smtClean="0">
              <a:latin typeface="Times New Roman" panose="02020603050405020304" pitchFamily="18" charset="0"/>
              <a:cs typeface="Times New Roman" panose="02020603050405020304" pitchFamily="18" charset="0"/>
            </a:endParaRPr>
          </a:p>
          <a:p>
            <a:pPr marL="0" indent="0">
              <a:buNone/>
            </a:pPr>
            <a:r>
              <a:rPr lang="en-US" altLang="zh-CN" sz="1200" dirty="0">
                <a:latin typeface="Times New Roman" panose="02020603050405020304" pitchFamily="18" charset="0"/>
                <a:cs typeface="Times New Roman" panose="02020603050405020304" pitchFamily="18" charset="0"/>
              </a:rPr>
              <a:t> </a:t>
            </a:r>
            <a:r>
              <a:rPr lang="en-US" altLang="zh-CN" sz="1200" dirty="0" smtClean="0">
                <a:latin typeface="Times New Roman" panose="02020603050405020304" pitchFamily="18" charset="0"/>
                <a:cs typeface="Times New Roman" panose="02020603050405020304" pitchFamily="18" charset="0"/>
              </a:rPr>
              <a:t>               </a:t>
            </a:r>
            <a:r>
              <a:rPr lang="zh-CN" altLang="en-US" sz="1200" dirty="0" smtClean="0">
                <a:latin typeface="Times New Roman" panose="02020603050405020304" pitchFamily="18" charset="0"/>
                <a:cs typeface="Times New Roman" panose="02020603050405020304" pitchFamily="18" charset="0"/>
              </a:rPr>
              <a:t>利用过阈通道号进行多重数符合</a:t>
            </a:r>
            <a:endParaRPr lang="en-US" altLang="zh-CN" sz="1200" dirty="0" smtClean="0">
              <a:latin typeface="Times New Roman" panose="02020603050405020304" pitchFamily="18" charset="0"/>
              <a:cs typeface="Times New Roman" panose="02020603050405020304" pitchFamily="18" charset="0"/>
            </a:endParaRPr>
          </a:p>
          <a:p>
            <a:pPr marL="0" indent="0">
              <a:buNone/>
            </a:pPr>
            <a:r>
              <a:rPr lang="en-US" altLang="zh-CN" sz="1200" dirty="0" smtClean="0">
                <a:latin typeface="Times New Roman" panose="02020603050405020304" pitchFamily="18" charset="0"/>
                <a:cs typeface="Times New Roman" panose="02020603050405020304" pitchFamily="18" charset="0"/>
              </a:rPr>
              <a:t>                </a:t>
            </a:r>
            <a:r>
              <a:rPr lang="zh-CN" altLang="en-US" sz="1200" dirty="0" smtClean="0">
                <a:latin typeface="Times New Roman" panose="02020603050405020304" pitchFamily="18" charset="0"/>
                <a:cs typeface="Times New Roman" panose="02020603050405020304" pitchFamily="18" charset="0"/>
              </a:rPr>
              <a:t>扇出触发信号</a:t>
            </a:r>
            <a:endParaRPr lang="en-US" altLang="zh-CN" sz="1200" dirty="0">
              <a:latin typeface="Times New Roman" panose="02020603050405020304" pitchFamily="18" charset="0"/>
              <a:cs typeface="Times New Roman" panose="02020603050405020304" pitchFamily="18" charset="0"/>
            </a:endParaRPr>
          </a:p>
          <a:p>
            <a:pPr marL="0" indent="0">
              <a:buNone/>
            </a:pPr>
            <a:endParaRPr lang="en-US" altLang="zh-CN"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612248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476672"/>
            <a:ext cx="4896544" cy="634082"/>
          </a:xfrm>
        </p:spPr>
        <p:txBody>
          <a:bodyPr/>
          <a:lstStyle/>
          <a:p>
            <a:r>
              <a:rPr lang="zh-CN" altLang="en-US" dirty="0" smtClean="0"/>
              <a:t>数字化触发方案探索</a:t>
            </a:r>
            <a:endParaRPr lang="zh-CN" altLang="en-US" dirty="0"/>
          </a:p>
        </p:txBody>
      </p:sp>
      <p:sp>
        <p:nvSpPr>
          <p:cNvPr id="4" name="文本框 2"/>
          <p:cNvSpPr txBox="1">
            <a:spLocks noChangeArrowheads="1"/>
          </p:cNvSpPr>
          <p:nvPr/>
        </p:nvSpPr>
        <p:spPr bwMode="auto">
          <a:xfrm>
            <a:off x="1043608" y="1268760"/>
            <a:ext cx="7488832" cy="400110"/>
          </a:xfrm>
          <a:prstGeom prst="rect">
            <a:avLst/>
          </a:prstGeom>
          <a:solidFill>
            <a:schemeClr val="bg1"/>
          </a:solidFill>
          <a:ln w="9525">
            <a:noFill/>
            <a:miter lim="800000"/>
            <a:headEnd/>
            <a:tailEnd/>
          </a:ln>
        </p:spPr>
        <p:txBody>
          <a:bodyPr wrap="square">
            <a:spAutoFit/>
          </a:bodyPr>
          <a:lstStyle/>
          <a:p>
            <a:pPr>
              <a:spcBef>
                <a:spcPts val="1200"/>
              </a:spcBef>
              <a:buFont typeface="Wingdings" pitchFamily="2" charset="2"/>
              <a:buChar char="n"/>
            </a:pPr>
            <a:r>
              <a:rPr lang="zh-CN" altLang="en-US" sz="2000" b="0" dirty="0" smtClean="0">
                <a:solidFill>
                  <a:srgbClr val="FF0000"/>
                </a:solidFill>
                <a:latin typeface="黑体" pitchFamily="49" charset="-122"/>
                <a:ea typeface="黑体" pitchFamily="49" charset="-122"/>
              </a:rPr>
              <a:t>基于硬件数字化触发方案</a:t>
            </a:r>
            <a:endParaRPr lang="en-US" altLang="zh-CN" sz="2000" b="0" dirty="0">
              <a:solidFill>
                <a:srgbClr val="FF0000"/>
              </a:solidFill>
              <a:latin typeface="黑体" pitchFamily="49" charset="-122"/>
              <a:ea typeface="黑体" pitchFamily="49" charset="-122"/>
            </a:endParaRPr>
          </a:p>
        </p:txBody>
      </p:sp>
      <p:pic>
        <p:nvPicPr>
          <p:cNvPr id="3" name="图片 2"/>
          <p:cNvPicPr>
            <a:picLocks noChangeAspect="1"/>
          </p:cNvPicPr>
          <p:nvPr/>
        </p:nvPicPr>
        <p:blipFill>
          <a:blip r:embed="rId2"/>
          <a:stretch>
            <a:fillRect/>
          </a:stretch>
        </p:blipFill>
        <p:spPr>
          <a:xfrm>
            <a:off x="755576" y="1826876"/>
            <a:ext cx="7776864" cy="4267812"/>
          </a:xfrm>
          <a:prstGeom prst="rect">
            <a:avLst/>
          </a:prstGeom>
        </p:spPr>
      </p:pic>
    </p:spTree>
    <p:extLst>
      <p:ext uri="{BB962C8B-B14F-4D97-AF65-F5344CB8AC3E}">
        <p14:creationId xmlns:p14="http://schemas.microsoft.com/office/powerpoint/2010/main" val="113665201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7280" y="274638"/>
            <a:ext cx="6059016" cy="1143000"/>
          </a:xfrm>
        </p:spPr>
        <p:txBody>
          <a:bodyPr/>
          <a:lstStyle/>
          <a:p>
            <a:r>
              <a:rPr kumimoji="1" lang="zh-CN" altLang="en-US" dirty="0" smtClean="0"/>
              <a:t>总结</a:t>
            </a:r>
            <a:endParaRPr kumimoji="1" lang="zh-CN" altLang="en-US" dirty="0"/>
          </a:p>
        </p:txBody>
      </p:sp>
      <p:sp>
        <p:nvSpPr>
          <p:cNvPr id="3" name="内容占位符 2"/>
          <p:cNvSpPr>
            <a:spLocks noGrp="1"/>
          </p:cNvSpPr>
          <p:nvPr>
            <p:ph idx="1"/>
          </p:nvPr>
        </p:nvSpPr>
        <p:spPr>
          <a:xfrm>
            <a:off x="457200" y="1340769"/>
            <a:ext cx="8229600" cy="2736304"/>
          </a:xfrm>
        </p:spPr>
        <p:txBody>
          <a:bodyPr/>
          <a:lstStyle/>
          <a:p>
            <a:r>
              <a:rPr lang="en-US" altLang="zh-CN" sz="2000" dirty="0">
                <a:latin typeface="Century" panose="02040604050505020304" pitchFamily="18" charset="0"/>
              </a:rPr>
              <a:t>CSNS</a:t>
            </a:r>
            <a:r>
              <a:rPr lang="zh-CN" altLang="en-US" sz="2000" dirty="0">
                <a:latin typeface="Century" panose="02040604050505020304" pitchFamily="18" charset="0"/>
              </a:rPr>
              <a:t>反角白光中子实验终端将是世界上很有竞争力的白光中子源之一，在短期内中国唯一的高性能白光中子源，将为我国的核数据测量研究提供强大的平台</a:t>
            </a:r>
            <a:r>
              <a:rPr lang="zh-CN" altLang="en-US" sz="2000" dirty="0" smtClean="0">
                <a:latin typeface="Century" panose="02040604050505020304" pitchFamily="18" charset="0"/>
              </a:rPr>
              <a:t>。</a:t>
            </a:r>
            <a:endParaRPr lang="en-US" altLang="zh-CN" sz="2000" dirty="0" smtClean="0">
              <a:latin typeface="Century" panose="02040604050505020304" pitchFamily="18" charset="0"/>
            </a:endParaRPr>
          </a:p>
          <a:p>
            <a:pPr marL="342900" lvl="1" indent="-342900">
              <a:buFontTx/>
              <a:buChar char="•"/>
            </a:pPr>
            <a:r>
              <a:rPr lang="en-US" altLang="zh-CN" sz="2000" dirty="0" smtClean="0">
                <a:latin typeface="Century" panose="02040604050505020304" pitchFamily="18" charset="0"/>
              </a:rPr>
              <a:t>BaF</a:t>
            </a:r>
            <a:r>
              <a:rPr lang="en-US" altLang="zh-CN" sz="2000" baseline="-25000" dirty="0" smtClean="0">
                <a:latin typeface="Century" panose="02040604050505020304" pitchFamily="18" charset="0"/>
              </a:rPr>
              <a:t>2</a:t>
            </a:r>
            <a:r>
              <a:rPr lang="zh-CN" altLang="en-US" sz="2000" dirty="0" smtClean="0">
                <a:latin typeface="Century" panose="02040604050505020304" pitchFamily="18" charset="0"/>
              </a:rPr>
              <a:t>探测器阵列（</a:t>
            </a:r>
            <a:r>
              <a:rPr lang="en-US" altLang="zh-CN" sz="2000" dirty="0">
                <a:latin typeface="Times New Roman" pitchFamily="18" charset="0"/>
                <a:cs typeface="Times New Roman" pitchFamily="18" charset="0"/>
              </a:rPr>
              <a:t>4</a:t>
            </a:r>
            <a:r>
              <a:rPr lang="el-GR" altLang="zh-CN" sz="2000" dirty="0">
                <a:latin typeface="Times New Roman" pitchFamily="18" charset="0"/>
                <a:cs typeface="Times New Roman" pitchFamily="18" charset="0"/>
              </a:rPr>
              <a:t>π</a:t>
            </a:r>
            <a:r>
              <a:rPr lang="zh-CN" altLang="en-US" sz="2000" dirty="0">
                <a:latin typeface="Times New Roman" pitchFamily="18" charset="0"/>
                <a:cs typeface="Times New Roman" pitchFamily="18" charset="0"/>
              </a:rPr>
              <a:t>立体</a:t>
            </a:r>
            <a:r>
              <a:rPr lang="zh-CN" altLang="en-US" sz="2000" dirty="0" smtClean="0">
                <a:latin typeface="Times New Roman" pitchFamily="18" charset="0"/>
                <a:cs typeface="Times New Roman" pitchFamily="18" charset="0"/>
              </a:rPr>
              <a:t>角</a:t>
            </a:r>
            <a:r>
              <a:rPr lang="en-US" altLang="zh-CN" sz="2000" dirty="0" smtClean="0">
                <a:latin typeface="Times New Roman" pitchFamily="18" charset="0"/>
                <a:cs typeface="Times New Roman" pitchFamily="18" charset="0"/>
              </a:rPr>
              <a:t>，94</a:t>
            </a:r>
            <a:r>
              <a:rPr lang="zh-CN" altLang="en-US" sz="2000" dirty="0" smtClean="0">
                <a:latin typeface="Times New Roman" pitchFamily="18" charset="0"/>
                <a:cs typeface="Times New Roman" pitchFamily="18" charset="0"/>
              </a:rPr>
              <a:t>通道</a:t>
            </a:r>
            <a:r>
              <a:rPr lang="zh-CN" altLang="en-US" sz="2000" dirty="0" smtClean="0">
                <a:latin typeface="Century" panose="02040604050505020304" pitchFamily="18" charset="0"/>
              </a:rPr>
              <a:t>）用于进行</a:t>
            </a:r>
            <a:r>
              <a:rPr lang="en-US" altLang="zh-CN" sz="2000" dirty="0">
                <a:cs typeface="Times New Roman" panose="02020603050405020304" pitchFamily="18" charset="0"/>
              </a:rPr>
              <a:t>(</a:t>
            </a:r>
            <a:r>
              <a:rPr lang="en-US" altLang="zh-CN" sz="2000" dirty="0" err="1">
                <a:cs typeface="Times New Roman" panose="02020603050405020304" pitchFamily="18" charset="0"/>
              </a:rPr>
              <a:t>n,γ</a:t>
            </a:r>
            <a:r>
              <a:rPr lang="en-US" altLang="zh-CN" sz="2000" dirty="0">
                <a:cs typeface="Times New Roman" panose="02020603050405020304" pitchFamily="18" charset="0"/>
              </a:rPr>
              <a:t>)</a:t>
            </a:r>
            <a:r>
              <a:rPr lang="zh-CN" altLang="en-US" sz="2000" dirty="0" smtClean="0">
                <a:cs typeface="Times New Roman" panose="02020603050405020304" pitchFamily="18" charset="0"/>
              </a:rPr>
              <a:t>截面测量</a:t>
            </a:r>
            <a:endParaRPr lang="en-US" altLang="zh-CN" sz="2000" dirty="0" smtClean="0">
              <a:cs typeface="Times New Roman" panose="02020603050405020304" pitchFamily="18" charset="0"/>
            </a:endParaRPr>
          </a:p>
          <a:p>
            <a:r>
              <a:rPr lang="zh-CN" altLang="en-US" sz="2000" dirty="0" smtClean="0">
                <a:latin typeface="Century" panose="02040604050505020304" pitchFamily="18" charset="0"/>
              </a:rPr>
              <a:t>利用高精度</a:t>
            </a:r>
            <a:r>
              <a:rPr lang="en-US" altLang="zh-CN" sz="2000" dirty="0" smtClean="0">
                <a:latin typeface="Century" panose="02040604050505020304" pitchFamily="18" charset="0"/>
              </a:rPr>
              <a:t>ADC</a:t>
            </a:r>
            <a:r>
              <a:rPr lang="zh-CN" altLang="en-US" sz="2000" dirty="0" smtClean="0">
                <a:latin typeface="Century" panose="02040604050505020304" pitchFamily="18" charset="0"/>
              </a:rPr>
              <a:t>实现大动态范围波形数字化测量，避免高低</a:t>
            </a:r>
            <a:r>
              <a:rPr lang="en-US" altLang="zh-CN" sz="2000" dirty="0" smtClean="0">
                <a:latin typeface="Century" panose="02040604050505020304" pitchFamily="18" charset="0"/>
              </a:rPr>
              <a:t>Gain</a:t>
            </a:r>
            <a:r>
              <a:rPr lang="zh-CN" altLang="en-US" sz="2000" dirty="0" smtClean="0">
                <a:latin typeface="Century" panose="02040604050505020304" pitchFamily="18" charset="0"/>
              </a:rPr>
              <a:t>技术路线，降低复杂度</a:t>
            </a:r>
            <a:endParaRPr lang="en-US" altLang="zh-CN" sz="2000" dirty="0" smtClean="0">
              <a:latin typeface="Century" panose="02040604050505020304" pitchFamily="18" charset="0"/>
            </a:endParaRPr>
          </a:p>
          <a:p>
            <a:r>
              <a:rPr lang="zh-CN" altLang="en-US" sz="2000" dirty="0" smtClean="0">
                <a:latin typeface="Century" panose="02040604050505020304" pitchFamily="18" charset="0"/>
              </a:rPr>
              <a:t>基于模拟触发方案，探索硬件数字化触发技术路线</a:t>
            </a:r>
            <a:endParaRPr lang="en-US" altLang="zh-CN" sz="2000" dirty="0">
              <a:latin typeface="Century" panose="02040604050505020304" pitchFamily="18" charset="0"/>
            </a:endParaRPr>
          </a:p>
          <a:p>
            <a:endParaRPr kumimoji="1" lang="zh-CN" altLang="en-US" dirty="0"/>
          </a:p>
        </p:txBody>
      </p:sp>
      <p:sp>
        <p:nvSpPr>
          <p:cNvPr id="4" name="内容占位符 2"/>
          <p:cNvSpPr txBox="1">
            <a:spLocks/>
          </p:cNvSpPr>
          <p:nvPr/>
        </p:nvSpPr>
        <p:spPr>
          <a:xfrm>
            <a:off x="467544" y="4293096"/>
            <a:ext cx="8676456" cy="1440160"/>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黑体" pitchFamily="49" charset="-122"/>
                <a:ea typeface="黑体" pitchFamily="49" charset="-122"/>
                <a:cs typeface="宋体" charset="0"/>
              </a:defRPr>
            </a:lvl1pPr>
            <a:lvl2pPr marL="742950" indent="-285750" algn="l" rtl="0" eaLnBrk="0" fontAlgn="base" hangingPunct="0">
              <a:spcBef>
                <a:spcPct val="20000"/>
              </a:spcBef>
              <a:spcAft>
                <a:spcPct val="0"/>
              </a:spcAft>
              <a:buChar char="–"/>
              <a:defRPr kumimoji="1" sz="2800">
                <a:solidFill>
                  <a:schemeClr val="tx1"/>
                </a:solidFill>
                <a:latin typeface="黑体" pitchFamily="49" charset="-122"/>
                <a:ea typeface="黑体" pitchFamily="49" charset="-122"/>
              </a:defRPr>
            </a:lvl2pPr>
            <a:lvl3pPr marL="1143000" indent="-228600" algn="l" rtl="0" eaLnBrk="0" fontAlgn="base" hangingPunct="0">
              <a:spcBef>
                <a:spcPct val="20000"/>
              </a:spcBef>
              <a:spcAft>
                <a:spcPct val="0"/>
              </a:spcAft>
              <a:buChar char="•"/>
              <a:defRPr kumimoji="1" sz="2400">
                <a:solidFill>
                  <a:schemeClr val="tx1"/>
                </a:solidFill>
                <a:latin typeface="黑体" pitchFamily="49" charset="-122"/>
                <a:ea typeface="黑体" pitchFamily="49" charset="-122"/>
              </a:defRPr>
            </a:lvl3pPr>
            <a:lvl4pPr marL="1600200" indent="-228600" algn="l" rtl="0" eaLnBrk="0" fontAlgn="base" hangingPunct="0">
              <a:spcBef>
                <a:spcPct val="20000"/>
              </a:spcBef>
              <a:spcAft>
                <a:spcPct val="0"/>
              </a:spcAft>
              <a:buChar char="–"/>
              <a:defRPr kumimoji="1" sz="2000">
                <a:solidFill>
                  <a:schemeClr val="tx1"/>
                </a:solidFill>
                <a:latin typeface="黑体" pitchFamily="49" charset="-122"/>
                <a:ea typeface="黑体" pitchFamily="49" charset="-122"/>
              </a:defRPr>
            </a:lvl4pPr>
            <a:lvl5pPr marL="2057400" indent="-228600" algn="l" rtl="0" eaLnBrk="0" fontAlgn="base" hangingPunct="0">
              <a:spcBef>
                <a:spcPct val="20000"/>
              </a:spcBef>
              <a:spcAft>
                <a:spcPct val="0"/>
              </a:spcAft>
              <a:buChar char="»"/>
              <a:defRPr kumimoji="1" sz="2000">
                <a:solidFill>
                  <a:schemeClr val="tx1"/>
                </a:solidFill>
                <a:latin typeface="黑体" pitchFamily="49" charset="-122"/>
                <a:ea typeface="黑体" pitchFamily="49"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zh-CN" altLang="en-US" dirty="0" smtClean="0">
                <a:solidFill>
                  <a:srgbClr val="FF0000"/>
                </a:solidFill>
              </a:rPr>
              <a:t>致谢：</a:t>
            </a:r>
            <a:endParaRPr lang="en-US" altLang="zh-CN" dirty="0" smtClean="0">
              <a:solidFill>
                <a:srgbClr val="FF0000"/>
              </a:solidFill>
            </a:endParaRPr>
          </a:p>
          <a:p>
            <a:pPr marL="0" indent="0">
              <a:buNone/>
            </a:pPr>
            <a:r>
              <a:rPr lang="zh-CN" altLang="en-US" dirty="0" smtClean="0">
                <a:solidFill>
                  <a:srgbClr val="FF0000"/>
                </a:solidFill>
              </a:rPr>
              <a:t>  感谢国家重点实验室自主课题对于本项目的支持！</a:t>
            </a:r>
            <a:endParaRPr lang="zh-CN" altLang="en-US" dirty="0">
              <a:solidFill>
                <a:srgbClr val="FF0000"/>
              </a:solidFill>
            </a:endParaRPr>
          </a:p>
        </p:txBody>
      </p:sp>
    </p:spTree>
    <p:extLst>
      <p:ext uri="{BB962C8B-B14F-4D97-AF65-F5344CB8AC3E}">
        <p14:creationId xmlns:p14="http://schemas.microsoft.com/office/powerpoint/2010/main" val="9202871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88899" y="1628800"/>
            <a:ext cx="8893175" cy="4465637"/>
          </a:xfrm>
          <a:prstGeom prst="rect">
            <a:avLst/>
          </a:prstGeom>
          <a:noFill/>
          <a:ln w="9525">
            <a:noFill/>
            <a:miter lim="800000"/>
            <a:headEnd/>
            <a:tailEnd/>
          </a:ln>
          <a:effectLst>
            <a:outerShdw dist="35921" dir="2700000" algn="ctr" rotWithShape="0">
              <a:srgbClr val="808080"/>
            </a:outerShdw>
          </a:effectLst>
        </p:spPr>
      </p:pic>
      <p:sp>
        <p:nvSpPr>
          <p:cNvPr id="18435" name="Text Box 3"/>
          <p:cNvSpPr txBox="1">
            <a:spLocks noChangeArrowheads="1"/>
          </p:cNvSpPr>
          <p:nvPr/>
        </p:nvSpPr>
        <p:spPr bwMode="auto">
          <a:xfrm>
            <a:off x="2843808" y="2564904"/>
            <a:ext cx="3673475" cy="1555750"/>
          </a:xfrm>
          <a:prstGeom prst="rect">
            <a:avLst/>
          </a:prstGeom>
          <a:noFill/>
          <a:ln w="9525">
            <a:noFill/>
            <a:miter lim="800000"/>
            <a:headEnd/>
            <a:tailEnd/>
          </a:ln>
        </p:spPr>
        <p:txBody>
          <a:bodyPr wrap="none">
            <a:spAutoFit/>
          </a:bodyPr>
          <a:lstStyle/>
          <a:p>
            <a:pPr eaLnBrk="1" hangingPunct="1"/>
            <a:r>
              <a:rPr lang="en-US" altLang="zh-CN" sz="9600" dirty="0">
                <a:solidFill>
                  <a:srgbClr val="A50021"/>
                </a:solidFill>
                <a:latin typeface="Monotype Corsiva" pitchFamily="66" charset="0"/>
                <a:ea typeface="幼圆" pitchFamily="49" charset="-122"/>
              </a:rPr>
              <a:t>Thanks!</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5" descr="E:\documents\Pictures\CSNS\未标题-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02478"/>
            <a:ext cx="5049792" cy="598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灯片编号占位符 1"/>
          <p:cNvSpPr>
            <a:spLocks noGrp="1"/>
          </p:cNvSpPr>
          <p:nvPr>
            <p:ph type="sldNum" sz="quarter" idx="4294967295"/>
          </p:nvPr>
        </p:nvSpPr>
        <p:spPr>
          <a:xfrm>
            <a:off x="8460432" y="6525344"/>
            <a:ext cx="381000" cy="228600"/>
          </a:xfrm>
          <a:prstGeom prst="rect">
            <a:avLst/>
          </a:prstGeom>
        </p:spPr>
        <p:txBody>
          <a:bodyPr/>
          <a:lstStyle/>
          <a:p>
            <a:fld id="{5B283222-574F-4ADA-9DAB-F5049B311A2F}" type="slidenum">
              <a:rPr lang="en-US" altLang="zh-CN"/>
              <a:pPr/>
              <a:t>4</a:t>
            </a:fld>
            <a:endParaRPr lang="en-US" altLang="zh-CN" dirty="0"/>
          </a:p>
        </p:txBody>
      </p:sp>
      <p:sp>
        <p:nvSpPr>
          <p:cNvPr id="5123" name="Text Box 3"/>
          <p:cNvSpPr txBox="1">
            <a:spLocks noChangeArrowheads="1"/>
          </p:cNvSpPr>
          <p:nvPr/>
        </p:nvSpPr>
        <p:spPr bwMode="auto">
          <a:xfrm>
            <a:off x="1140296" y="260648"/>
            <a:ext cx="60960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dirty="0" smtClean="0">
                <a:latin typeface="黑体"/>
                <a:ea typeface="黑体"/>
                <a:cs typeface="黑体"/>
              </a:rPr>
              <a:t>CSNS</a:t>
            </a:r>
            <a:r>
              <a:rPr kumimoji="1" lang="zh-CN" altLang="en-US" sz="3200" dirty="0" smtClean="0">
                <a:latin typeface="黑体"/>
                <a:ea typeface="黑体"/>
                <a:cs typeface="黑体"/>
              </a:rPr>
              <a:t>多应用平台布局</a:t>
            </a:r>
            <a:r>
              <a:rPr kumimoji="1" lang="zh-CN" altLang="en-US" sz="3200" dirty="0">
                <a:latin typeface="黑体"/>
                <a:ea typeface="黑体"/>
                <a:cs typeface="黑体"/>
              </a:rPr>
              <a:t>示意图</a:t>
            </a:r>
          </a:p>
        </p:txBody>
      </p:sp>
      <p:sp>
        <p:nvSpPr>
          <p:cNvPr id="5128" name="Text Box 8"/>
          <p:cNvSpPr txBox="1">
            <a:spLocks noChangeArrowheads="1"/>
          </p:cNvSpPr>
          <p:nvPr/>
        </p:nvSpPr>
        <p:spPr bwMode="auto">
          <a:xfrm>
            <a:off x="395536" y="3309736"/>
            <a:ext cx="1723549" cy="800219"/>
          </a:xfrm>
          <a:prstGeom prst="rect">
            <a:avLst/>
          </a:prstGeom>
          <a:solidFill>
            <a:srgbClr val="FFFF00"/>
          </a:solidFill>
          <a:ln w="9525">
            <a:solidFill>
              <a:schemeClr val="bg2"/>
            </a:solidFill>
            <a:miter lim="800000"/>
            <a:headEnd/>
            <a:tailEnd/>
          </a:ln>
          <a:effectLst/>
          <a:extLst/>
        </p:spPr>
        <p:txBody>
          <a:bodyPr wrap="none">
            <a:spAutoFit/>
          </a:bodyPr>
          <a:lstStyle/>
          <a:p>
            <a:pPr algn="l">
              <a:spcAft>
                <a:spcPct val="40000"/>
              </a:spcAft>
            </a:pPr>
            <a:r>
              <a:rPr lang="zh-CN" altLang="en-US" sz="2000" dirty="0" smtClean="0">
                <a:solidFill>
                  <a:srgbClr val="FF0000"/>
                </a:solidFill>
                <a:latin typeface="黑体"/>
                <a:ea typeface="黑体"/>
                <a:cs typeface="黑体"/>
              </a:rPr>
              <a:t>白光中子</a:t>
            </a:r>
            <a:r>
              <a:rPr lang="zh-CN" altLang="en-US" sz="2000" dirty="0">
                <a:solidFill>
                  <a:srgbClr val="FF0000"/>
                </a:solidFill>
                <a:latin typeface="黑体"/>
                <a:ea typeface="黑体"/>
                <a:cs typeface="黑体"/>
              </a:rPr>
              <a:t>应用</a:t>
            </a:r>
          </a:p>
          <a:p>
            <a:pPr algn="l">
              <a:buClr>
                <a:schemeClr val="accent2"/>
              </a:buClr>
              <a:buFont typeface="Wingdings" pitchFamily="2" charset="2"/>
              <a:buChar char="l"/>
            </a:pPr>
            <a:r>
              <a:rPr lang="zh-CN" altLang="en-US" sz="1800" dirty="0">
                <a:solidFill>
                  <a:srgbClr val="FF0000"/>
                </a:solidFill>
                <a:latin typeface="黑体"/>
                <a:ea typeface="黑体"/>
                <a:cs typeface="黑体"/>
              </a:rPr>
              <a:t> 核数据测量</a:t>
            </a:r>
          </a:p>
        </p:txBody>
      </p:sp>
      <p:sp>
        <p:nvSpPr>
          <p:cNvPr id="5129" name="Text Box 9"/>
          <p:cNvSpPr txBox="1">
            <a:spLocks noChangeArrowheads="1"/>
          </p:cNvSpPr>
          <p:nvPr/>
        </p:nvSpPr>
        <p:spPr bwMode="auto">
          <a:xfrm>
            <a:off x="3761333" y="4927011"/>
            <a:ext cx="1944216" cy="1631216"/>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Aft>
                <a:spcPct val="40000"/>
              </a:spcAft>
            </a:pPr>
            <a:r>
              <a:rPr lang="zh-CN" altLang="en-US" sz="2000" dirty="0">
                <a:solidFill>
                  <a:schemeClr val="hlink"/>
                </a:solidFill>
                <a:latin typeface="Times New Roman" pitchFamily="18" charset="0"/>
              </a:rPr>
              <a:t>高能质子应用</a:t>
            </a:r>
          </a:p>
          <a:p>
            <a:pPr algn="l">
              <a:buClr>
                <a:schemeClr val="accent2"/>
              </a:buClr>
              <a:buFont typeface="Wingdings" pitchFamily="2" charset="2"/>
              <a:buChar char="l"/>
            </a:pPr>
            <a:r>
              <a:rPr lang="zh-CN" altLang="en-US" sz="1800" dirty="0">
                <a:solidFill>
                  <a:schemeClr val="bg2"/>
                </a:solidFill>
                <a:latin typeface="Times New Roman" pitchFamily="18" charset="0"/>
                <a:cs typeface="Times New Roman" pitchFamily="18" charset="0"/>
              </a:rPr>
              <a:t> 实验型</a:t>
            </a:r>
            <a:r>
              <a:rPr lang="el-GR" altLang="zh-CN" sz="1800" dirty="0">
                <a:solidFill>
                  <a:schemeClr val="bg2"/>
                </a:solidFill>
                <a:latin typeface="Times New Roman" pitchFamily="18" charset="0"/>
                <a:cs typeface="Times New Roman" pitchFamily="18" charset="0"/>
              </a:rPr>
              <a:t>μ</a:t>
            </a:r>
            <a:r>
              <a:rPr lang="zh-CN" altLang="en-US" sz="1800" dirty="0">
                <a:solidFill>
                  <a:schemeClr val="bg2"/>
                </a:solidFill>
                <a:latin typeface="Times New Roman" pitchFamily="18" charset="0"/>
                <a:cs typeface="Times New Roman" pitchFamily="18" charset="0"/>
              </a:rPr>
              <a:t>子源</a:t>
            </a:r>
          </a:p>
          <a:p>
            <a:pPr algn="l">
              <a:buClr>
                <a:schemeClr val="accent2"/>
              </a:buClr>
              <a:buFont typeface="Wingdings" pitchFamily="2" charset="2"/>
              <a:buChar char="l"/>
            </a:pPr>
            <a:r>
              <a:rPr lang="zh-CN" altLang="en-US" sz="1800" dirty="0">
                <a:solidFill>
                  <a:schemeClr val="bg2"/>
                </a:solidFill>
                <a:latin typeface="Times New Roman" pitchFamily="18" charset="0"/>
                <a:cs typeface="Times New Roman" pitchFamily="18" charset="0"/>
              </a:rPr>
              <a:t> 空间辐射效应</a:t>
            </a:r>
          </a:p>
          <a:p>
            <a:pPr algn="l">
              <a:buClr>
                <a:schemeClr val="accent2"/>
              </a:buClr>
              <a:buFont typeface="Wingdings" pitchFamily="2" charset="2"/>
              <a:buChar char="l"/>
            </a:pPr>
            <a:r>
              <a:rPr lang="zh-CN" altLang="en-US" sz="1800" dirty="0">
                <a:solidFill>
                  <a:schemeClr val="bg2"/>
                </a:solidFill>
                <a:latin typeface="Times New Roman" pitchFamily="18" charset="0"/>
                <a:cs typeface="Times New Roman" pitchFamily="18" charset="0"/>
              </a:rPr>
              <a:t> </a:t>
            </a:r>
            <a:r>
              <a:rPr lang="zh-CN" altLang="en-US" sz="1800" dirty="0" smtClean="0">
                <a:solidFill>
                  <a:schemeClr val="bg2"/>
                </a:solidFill>
                <a:latin typeface="Times New Roman" pitchFamily="18" charset="0"/>
                <a:cs typeface="Times New Roman" pitchFamily="18" charset="0"/>
              </a:rPr>
              <a:t>探测器标定</a:t>
            </a:r>
            <a:endParaRPr lang="en-US" altLang="zh-CN" sz="1800" dirty="0" smtClean="0">
              <a:solidFill>
                <a:schemeClr val="bg2"/>
              </a:solidFill>
              <a:latin typeface="Times New Roman" pitchFamily="18" charset="0"/>
              <a:cs typeface="Times New Roman" pitchFamily="18" charset="0"/>
            </a:endParaRPr>
          </a:p>
          <a:p>
            <a:pPr algn="l">
              <a:buClr>
                <a:schemeClr val="accent2"/>
              </a:buClr>
              <a:buFont typeface="Wingdings" pitchFamily="2" charset="2"/>
              <a:buChar char="l"/>
            </a:pPr>
            <a:r>
              <a:rPr lang="zh-CN" altLang="en-US" sz="1800" dirty="0" smtClean="0">
                <a:solidFill>
                  <a:schemeClr val="bg2"/>
                </a:solidFill>
                <a:latin typeface="Times New Roman" pitchFamily="18" charset="0"/>
                <a:cs typeface="Times New Roman" pitchFamily="18" charset="0"/>
              </a:rPr>
              <a:t> 质子</a:t>
            </a:r>
            <a:r>
              <a:rPr lang="zh-CN" altLang="en-US" sz="1800" dirty="0">
                <a:solidFill>
                  <a:schemeClr val="bg2"/>
                </a:solidFill>
                <a:latin typeface="Times New Roman" pitchFamily="18" charset="0"/>
                <a:cs typeface="Times New Roman" pitchFamily="18" charset="0"/>
              </a:rPr>
              <a:t>照相</a:t>
            </a:r>
            <a:endParaRPr lang="zh-CN" altLang="el-GR" sz="1800" dirty="0">
              <a:solidFill>
                <a:schemeClr val="bg2"/>
              </a:solidFill>
              <a:latin typeface="Times New Roman" pitchFamily="18" charset="0"/>
              <a:cs typeface="Times New Roman" pitchFamily="18" charset="0"/>
            </a:endParaRPr>
          </a:p>
        </p:txBody>
      </p:sp>
      <p:sp>
        <p:nvSpPr>
          <p:cNvPr id="5130" name="Oval 10"/>
          <p:cNvSpPr>
            <a:spLocks noChangeArrowheads="1"/>
          </p:cNvSpPr>
          <p:nvPr/>
        </p:nvSpPr>
        <p:spPr bwMode="auto">
          <a:xfrm>
            <a:off x="3617317" y="1013611"/>
            <a:ext cx="1585391" cy="1155935"/>
          </a:xfrm>
          <a:prstGeom prst="ellipse">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31" name="Oval 11"/>
          <p:cNvSpPr>
            <a:spLocks noChangeArrowheads="1"/>
          </p:cNvSpPr>
          <p:nvPr/>
        </p:nvSpPr>
        <p:spPr bwMode="auto">
          <a:xfrm>
            <a:off x="1507255" y="4181963"/>
            <a:ext cx="1029942" cy="576262"/>
          </a:xfrm>
          <a:prstGeom prst="ellipse">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5132" name="Group 12"/>
          <p:cNvGrpSpPr>
            <a:grpSpLocks/>
          </p:cNvGrpSpPr>
          <p:nvPr/>
        </p:nvGrpSpPr>
        <p:grpSpPr bwMode="auto">
          <a:xfrm>
            <a:off x="4868657" y="908720"/>
            <a:ext cx="1863583" cy="1809752"/>
            <a:chOff x="3267" y="1706"/>
            <a:chExt cx="588" cy="1140"/>
          </a:xfrm>
        </p:grpSpPr>
        <p:sp>
          <p:nvSpPr>
            <p:cNvPr id="5133" name="Text Box 13"/>
            <p:cNvSpPr txBox="1">
              <a:spLocks noChangeArrowheads="1"/>
            </p:cNvSpPr>
            <p:nvPr/>
          </p:nvSpPr>
          <p:spPr bwMode="auto">
            <a:xfrm>
              <a:off x="3267" y="1706"/>
              <a:ext cx="310" cy="1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algn="l"/>
              <a:r>
                <a:rPr lang="zh-CN" altLang="en-US" sz="2000">
                  <a:solidFill>
                    <a:schemeClr val="hlink"/>
                  </a:solidFill>
                  <a:latin typeface="Times New Roman" pitchFamily="18" charset="0"/>
                </a:rPr>
                <a:t>中能质子应用</a:t>
              </a:r>
            </a:p>
          </p:txBody>
        </p:sp>
        <p:sp>
          <p:nvSpPr>
            <p:cNvPr id="5134" name="Text Box 14"/>
            <p:cNvSpPr txBox="1">
              <a:spLocks noChangeArrowheads="1"/>
            </p:cNvSpPr>
            <p:nvPr/>
          </p:nvSpPr>
          <p:spPr bwMode="auto">
            <a:xfrm>
              <a:off x="3445" y="1749"/>
              <a:ext cx="410" cy="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algn="l">
                <a:buClr>
                  <a:schemeClr val="accent2"/>
                </a:buClr>
                <a:buFont typeface="Wingdings" pitchFamily="2" charset="2"/>
                <a:buChar char="l"/>
              </a:pPr>
              <a:r>
                <a:rPr lang="en-US" altLang="zh-CN" sz="1800" dirty="0">
                  <a:solidFill>
                    <a:schemeClr val="bg2"/>
                  </a:solidFill>
                  <a:latin typeface="Times New Roman" pitchFamily="18" charset="0"/>
                </a:rPr>
                <a:t>  </a:t>
              </a:r>
              <a:r>
                <a:rPr lang="zh-CN" altLang="en-US" sz="1800" dirty="0">
                  <a:solidFill>
                    <a:schemeClr val="bg2"/>
                  </a:solidFill>
                  <a:latin typeface="Times New Roman" pitchFamily="18" charset="0"/>
                </a:rPr>
                <a:t>质子治疗</a:t>
              </a:r>
            </a:p>
            <a:p>
              <a:pPr algn="l">
                <a:buClr>
                  <a:schemeClr val="accent2"/>
                </a:buClr>
                <a:buFont typeface="Wingdings" pitchFamily="2" charset="2"/>
                <a:buChar char="l"/>
              </a:pPr>
              <a:r>
                <a:rPr lang="zh-CN" altLang="en-US" sz="1800" dirty="0" smtClean="0">
                  <a:solidFill>
                    <a:schemeClr val="bg2"/>
                  </a:solidFill>
                  <a:latin typeface="Times New Roman" pitchFamily="18" charset="0"/>
                </a:rPr>
                <a:t> 空间</a:t>
              </a:r>
              <a:r>
                <a:rPr lang="zh-CN" altLang="en-US" sz="1800" dirty="0">
                  <a:solidFill>
                    <a:schemeClr val="bg2"/>
                  </a:solidFill>
                  <a:latin typeface="Times New Roman" pitchFamily="18" charset="0"/>
                </a:rPr>
                <a:t>辐射</a:t>
              </a:r>
              <a:r>
                <a:rPr lang="zh-CN" altLang="en-US" sz="1800" dirty="0" smtClean="0">
                  <a:solidFill>
                    <a:schemeClr val="bg2"/>
                  </a:solidFill>
                  <a:latin typeface="Times New Roman" pitchFamily="18" charset="0"/>
                </a:rPr>
                <a:t>效应</a:t>
              </a:r>
              <a:endParaRPr lang="en-US" altLang="zh-CN" sz="1800" dirty="0" smtClean="0">
                <a:solidFill>
                  <a:schemeClr val="bg2"/>
                </a:solidFill>
                <a:latin typeface="Times New Roman" pitchFamily="18" charset="0"/>
              </a:endParaRPr>
            </a:p>
            <a:p>
              <a:pPr algn="l">
                <a:buClr>
                  <a:schemeClr val="accent2"/>
                </a:buClr>
                <a:buFont typeface="Wingdings" pitchFamily="2" charset="2"/>
                <a:buChar char="l"/>
              </a:pPr>
              <a:r>
                <a:rPr lang="zh-CN" altLang="en-US" sz="1800" dirty="0" smtClean="0">
                  <a:solidFill>
                    <a:schemeClr val="bg2"/>
                  </a:solidFill>
                  <a:latin typeface="Times New Roman" pitchFamily="18" charset="0"/>
                </a:rPr>
                <a:t> 探测器标</a:t>
              </a:r>
              <a:r>
                <a:rPr lang="zh-CN" altLang="en-US" sz="1800" dirty="0">
                  <a:solidFill>
                    <a:schemeClr val="bg2"/>
                  </a:solidFill>
                  <a:latin typeface="Times New Roman" pitchFamily="18" charset="0"/>
                </a:rPr>
                <a:t>定</a:t>
              </a:r>
            </a:p>
          </p:txBody>
        </p:sp>
        <p:sp>
          <p:nvSpPr>
            <p:cNvPr id="5135" name="Rectangle 15"/>
            <p:cNvSpPr>
              <a:spLocks noChangeArrowheads="1"/>
            </p:cNvSpPr>
            <p:nvPr/>
          </p:nvSpPr>
          <p:spPr bwMode="auto">
            <a:xfrm>
              <a:off x="3423" y="1706"/>
              <a:ext cx="395" cy="114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3" name="文本框 12"/>
          <p:cNvSpPr txBox="1"/>
          <p:nvPr/>
        </p:nvSpPr>
        <p:spPr>
          <a:xfrm>
            <a:off x="5364088" y="3140968"/>
            <a:ext cx="3528392" cy="1508105"/>
          </a:xfrm>
          <a:prstGeom prst="rect">
            <a:avLst/>
          </a:prstGeom>
          <a:noFill/>
        </p:spPr>
        <p:txBody>
          <a:bodyPr wrap="square">
            <a:spAutoFit/>
          </a:bodyPr>
          <a:lstStyle/>
          <a:p>
            <a:pPr>
              <a:defRPr/>
            </a:pPr>
            <a:r>
              <a:rPr lang="zh-CN" altLang="en-US" sz="2000" dirty="0">
                <a:latin typeface="黑体" pitchFamily="49" charset="-122"/>
                <a:ea typeface="黑体" pitchFamily="49" charset="-122"/>
                <a:cs typeface="Times New Roman" panose="02020603050405020304" pitchFamily="18" charset="0"/>
              </a:rPr>
              <a:t>白光中子源：</a:t>
            </a:r>
            <a:endParaRPr lang="en-US" altLang="zh-CN" sz="2000" dirty="0">
              <a:latin typeface="黑体" pitchFamily="49" charset="-122"/>
              <a:ea typeface="黑体" pitchFamily="49" charset="-122"/>
              <a:cs typeface="Times New Roman" panose="02020603050405020304" pitchFamily="18" charset="0"/>
            </a:endParaRPr>
          </a:p>
          <a:p>
            <a:pPr marL="285750" indent="-285750">
              <a:buFont typeface="Wingdings" panose="05000000000000000000" pitchFamily="2" charset="2"/>
              <a:buChar char="ü"/>
              <a:defRPr/>
            </a:pPr>
            <a:r>
              <a:rPr lang="zh-CN" altLang="en-US" sz="1800" b="0" dirty="0">
                <a:latin typeface="黑体" pitchFamily="49" charset="-122"/>
                <a:ea typeface="黑体" pitchFamily="49" charset="-122"/>
                <a:cs typeface="Times New Roman" panose="02020603050405020304" pitchFamily="18" charset="0"/>
              </a:rPr>
              <a:t>质子束脉宽</a:t>
            </a:r>
            <a:r>
              <a:rPr lang="en-US" altLang="zh-CN" sz="1800" b="0" dirty="0" smtClean="0">
                <a:latin typeface="黑体" pitchFamily="49" charset="-122"/>
                <a:ea typeface="黑体" pitchFamily="49" charset="-122"/>
                <a:cs typeface="Times New Roman" panose="02020603050405020304" pitchFamily="18" charset="0"/>
              </a:rPr>
              <a:t>50ns</a:t>
            </a:r>
            <a:r>
              <a:rPr lang="zh-CN" altLang="en-US" sz="1800" b="0" dirty="0" smtClean="0">
                <a:latin typeface="黑体" pitchFamily="49" charset="-122"/>
                <a:ea typeface="黑体" pitchFamily="49" charset="-122"/>
                <a:cs typeface="Times New Roman" panose="02020603050405020304" pitchFamily="18" charset="0"/>
              </a:rPr>
              <a:t>，</a:t>
            </a:r>
            <a:r>
              <a:rPr lang="en-US" altLang="zh-CN" sz="1800" b="0" dirty="0" smtClean="0">
                <a:latin typeface="黑体" pitchFamily="49" charset="-122"/>
                <a:ea typeface="黑体" pitchFamily="49" charset="-122"/>
                <a:cs typeface="Times New Roman" panose="02020603050405020304" pitchFamily="18" charset="0"/>
              </a:rPr>
              <a:t>25Hz</a:t>
            </a:r>
          </a:p>
          <a:p>
            <a:pPr marL="285750" indent="-285750">
              <a:buFont typeface="Wingdings" panose="05000000000000000000" pitchFamily="2" charset="2"/>
              <a:buChar char="ü"/>
              <a:defRPr/>
            </a:pPr>
            <a:r>
              <a:rPr lang="zh-CN" altLang="en-US" sz="1800" b="0" dirty="0" smtClean="0">
                <a:latin typeface="黑体" pitchFamily="49" charset="-122"/>
                <a:ea typeface="黑体" pitchFamily="49" charset="-122"/>
                <a:cs typeface="Times New Roman" panose="02020603050405020304" pitchFamily="18" charset="0"/>
              </a:rPr>
              <a:t>中子能量：几十</a:t>
            </a:r>
            <a:r>
              <a:rPr lang="en-US" altLang="zh-CN" sz="1800" b="0" dirty="0" err="1" smtClean="0">
                <a:latin typeface="黑体" pitchFamily="49" charset="-122"/>
                <a:ea typeface="黑体" pitchFamily="49" charset="-122"/>
                <a:cs typeface="Times New Roman" panose="02020603050405020304" pitchFamily="18" charset="0"/>
              </a:rPr>
              <a:t>keV</a:t>
            </a:r>
            <a:r>
              <a:rPr lang="zh-CN" altLang="en-US" sz="1800" b="0" dirty="0" smtClean="0">
                <a:latin typeface="黑体" pitchFamily="49" charset="-122"/>
                <a:ea typeface="黑体" pitchFamily="49" charset="-122"/>
                <a:cs typeface="Times New Roman" panose="02020603050405020304" pitchFamily="18" charset="0"/>
              </a:rPr>
              <a:t>～</a:t>
            </a:r>
            <a:r>
              <a:rPr lang="en-US" altLang="zh-CN" sz="1800" b="0" dirty="0" err="1" smtClean="0">
                <a:latin typeface="黑体" pitchFamily="49" charset="-122"/>
                <a:ea typeface="黑体" pitchFamily="49" charset="-122"/>
                <a:cs typeface="Times New Roman" panose="02020603050405020304" pitchFamily="18" charset="0"/>
              </a:rPr>
              <a:t>2MeV</a:t>
            </a:r>
            <a:endParaRPr lang="en-US" altLang="zh-CN" sz="1800" b="0" dirty="0" smtClean="0">
              <a:latin typeface="黑体" pitchFamily="49" charset="-122"/>
              <a:ea typeface="黑体" pitchFamily="49" charset="-122"/>
              <a:cs typeface="Times New Roman" panose="02020603050405020304" pitchFamily="18" charset="0"/>
            </a:endParaRPr>
          </a:p>
          <a:p>
            <a:pPr marL="285750" indent="-285750">
              <a:buFont typeface="Wingdings" panose="05000000000000000000" pitchFamily="2" charset="2"/>
              <a:buChar char="ü"/>
              <a:defRPr/>
            </a:pPr>
            <a:r>
              <a:rPr lang="zh-CN" altLang="en-US" sz="1800" b="0" dirty="0" smtClean="0">
                <a:latin typeface="黑体" pitchFamily="49" charset="-122"/>
                <a:ea typeface="黑体" pitchFamily="49" charset="-122"/>
                <a:cs typeface="Times New Roman" panose="02020603050405020304" pitchFamily="18" charset="0"/>
              </a:rPr>
              <a:t>中子飞行距离：</a:t>
            </a:r>
            <a:r>
              <a:rPr lang="en-US" altLang="zh-CN" sz="1800" b="0" dirty="0" smtClean="0">
                <a:latin typeface="黑体" pitchFamily="49" charset="-122"/>
                <a:ea typeface="黑体" pitchFamily="49" charset="-122"/>
                <a:cs typeface="Times New Roman" panose="02020603050405020304" pitchFamily="18" charset="0"/>
              </a:rPr>
              <a:t>80m</a:t>
            </a:r>
          </a:p>
          <a:p>
            <a:pPr marL="285750" indent="-285750">
              <a:buFont typeface="Wingdings" panose="05000000000000000000" pitchFamily="2" charset="2"/>
              <a:buChar char="ü"/>
              <a:defRPr/>
            </a:pPr>
            <a:r>
              <a:rPr lang="zh-CN" altLang="en-US" sz="1800" b="0" dirty="0" smtClean="0">
                <a:latin typeface="黑体" pitchFamily="49" charset="-122"/>
                <a:ea typeface="黑体" pitchFamily="49" charset="-122"/>
                <a:cs typeface="Times New Roman" panose="02020603050405020304" pitchFamily="18" charset="0"/>
              </a:rPr>
              <a:t>中子飞行时间：几百</a:t>
            </a:r>
            <a:r>
              <a:rPr lang="en-US" altLang="zh-CN" sz="1800" b="0" dirty="0" smtClean="0">
                <a:latin typeface="黑体" pitchFamily="49" charset="-122"/>
                <a:ea typeface="黑体" pitchFamily="49" charset="-122"/>
                <a:cs typeface="Times New Roman" panose="02020603050405020304" pitchFamily="18" charset="0"/>
              </a:rPr>
              <a:t>ns</a:t>
            </a:r>
            <a:r>
              <a:rPr lang="zh-CN" altLang="en-US" sz="1800" b="0" dirty="0" smtClean="0">
                <a:latin typeface="黑体" pitchFamily="49" charset="-122"/>
                <a:ea typeface="黑体" pitchFamily="49" charset="-122"/>
                <a:cs typeface="Times New Roman" panose="02020603050405020304" pitchFamily="18" charset="0"/>
              </a:rPr>
              <a:t>～</a:t>
            </a:r>
            <a:r>
              <a:rPr lang="en-US" altLang="zh-CN" sz="1800" b="0" dirty="0" smtClean="0">
                <a:latin typeface="黑体" pitchFamily="49" charset="-122"/>
                <a:ea typeface="黑体" pitchFamily="49" charset="-122"/>
                <a:cs typeface="Times New Roman" panose="02020603050405020304" pitchFamily="18" charset="0"/>
              </a:rPr>
              <a:t>10ms</a:t>
            </a:r>
          </a:p>
        </p:txBody>
      </p:sp>
    </p:spTree>
    <p:extLst>
      <p:ext uri="{BB962C8B-B14F-4D97-AF65-F5344CB8AC3E}">
        <p14:creationId xmlns:p14="http://schemas.microsoft.com/office/powerpoint/2010/main" val="3278262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图片 7"/>
          <p:cNvPicPr>
            <a:picLocks noChangeAspect="1" noChangeArrowheads="1"/>
          </p:cNvPicPr>
          <p:nvPr/>
        </p:nvPicPr>
        <p:blipFill>
          <a:blip r:embed="rId2" cstate="print"/>
          <a:srcRect/>
          <a:stretch>
            <a:fillRect/>
          </a:stretch>
        </p:blipFill>
        <p:spPr bwMode="auto">
          <a:xfrm>
            <a:off x="3779912" y="2492896"/>
            <a:ext cx="5366316" cy="4034332"/>
          </a:xfrm>
          <a:prstGeom prst="rect">
            <a:avLst/>
          </a:prstGeom>
          <a:noFill/>
          <a:ln w="9525">
            <a:noFill/>
            <a:miter lim="800000"/>
            <a:headEnd/>
            <a:tailEnd/>
          </a:ln>
        </p:spPr>
      </p:pic>
      <p:sp>
        <p:nvSpPr>
          <p:cNvPr id="7" name="文本框 6"/>
          <p:cNvSpPr txBox="1"/>
          <p:nvPr/>
        </p:nvSpPr>
        <p:spPr>
          <a:xfrm>
            <a:off x="611560" y="1196752"/>
            <a:ext cx="8172400" cy="1261884"/>
          </a:xfrm>
          <a:prstGeom prst="rect">
            <a:avLst/>
          </a:prstGeom>
          <a:noFill/>
        </p:spPr>
        <p:txBody>
          <a:bodyPr wrap="square">
            <a:spAutoFit/>
          </a:bodyPr>
          <a:lstStyle/>
          <a:p>
            <a:pPr>
              <a:defRPr/>
            </a:pPr>
            <a:r>
              <a:rPr lang="zh-CN" altLang="en-US" sz="2800" dirty="0" smtClean="0">
                <a:latin typeface="黑体" pitchFamily="49" charset="-122"/>
                <a:ea typeface="黑体" pitchFamily="49" charset="-122"/>
                <a:cs typeface="Times New Roman" panose="02020603050405020304" pitchFamily="18" charset="0"/>
              </a:rPr>
              <a:t>六大子探测器</a:t>
            </a:r>
            <a:r>
              <a:rPr lang="zh-CN" altLang="en-US" sz="2800" dirty="0">
                <a:latin typeface="黑体" pitchFamily="49" charset="-122"/>
                <a:ea typeface="黑体" pitchFamily="49" charset="-122"/>
                <a:cs typeface="Times New Roman" panose="02020603050405020304" pitchFamily="18" charset="0"/>
              </a:rPr>
              <a:t>：</a:t>
            </a:r>
            <a:endParaRPr lang="en-US" altLang="zh-CN" sz="2800" dirty="0">
              <a:latin typeface="黑体" pitchFamily="49" charset="-122"/>
              <a:ea typeface="黑体" pitchFamily="49" charset="-122"/>
              <a:cs typeface="Times New Roman" panose="02020603050405020304" pitchFamily="18" charset="0"/>
            </a:endParaRPr>
          </a:p>
          <a:p>
            <a:pPr>
              <a:defRPr/>
            </a:pPr>
            <a:r>
              <a:rPr lang="en-US" altLang="zh-CN" sz="2400" dirty="0" smtClean="0">
                <a:solidFill>
                  <a:srgbClr val="FF0000"/>
                </a:solidFill>
                <a:latin typeface="黑体" pitchFamily="49" charset="-122"/>
                <a:ea typeface="黑体" pitchFamily="49" charset="-122"/>
                <a:cs typeface="Times New Roman" panose="02020603050405020304" pitchFamily="18" charset="0"/>
              </a:rPr>
              <a:t>BaF</a:t>
            </a:r>
            <a:r>
              <a:rPr lang="en-US" altLang="zh-CN" sz="2400" baseline="-25000" dirty="0" smtClean="0">
                <a:solidFill>
                  <a:srgbClr val="FF0000"/>
                </a:solidFill>
                <a:latin typeface="黑体" pitchFamily="49" charset="-122"/>
                <a:ea typeface="黑体" pitchFamily="49" charset="-122"/>
                <a:cs typeface="Times New Roman" panose="02020603050405020304" pitchFamily="18" charset="0"/>
              </a:rPr>
              <a:t>2</a:t>
            </a:r>
            <a:r>
              <a:rPr lang="zh-CN" altLang="en-US" sz="2400" dirty="0" smtClean="0">
                <a:solidFill>
                  <a:srgbClr val="FF0000"/>
                </a:solidFill>
                <a:latin typeface="黑体" pitchFamily="49" charset="-122"/>
                <a:ea typeface="黑体" pitchFamily="49" charset="-122"/>
                <a:cs typeface="Times New Roman" panose="02020603050405020304" pitchFamily="18" charset="0"/>
              </a:rPr>
              <a:t>探测阵列</a:t>
            </a:r>
            <a:r>
              <a:rPr lang="zh-CN" altLang="en-US" sz="2400" b="0" dirty="0">
                <a:latin typeface="黑体" pitchFamily="49" charset="-122"/>
                <a:ea typeface="黑体" pitchFamily="49" charset="-122"/>
                <a:cs typeface="Times New Roman" panose="02020603050405020304" pitchFamily="18" charset="0"/>
              </a:rPr>
              <a:t>、液体闪烁体探测阵列、高纯锗探测阵列、裂变截面测量系统、带电粒子测量系统和全截面测量系统</a:t>
            </a:r>
            <a:endParaRPr lang="zh-CN" altLang="en-US" sz="2800" dirty="0">
              <a:latin typeface="黑体" pitchFamily="49" charset="-122"/>
              <a:ea typeface="黑体" pitchFamily="49" charset="-122"/>
            </a:endParaRPr>
          </a:p>
        </p:txBody>
      </p:sp>
      <p:sp>
        <p:nvSpPr>
          <p:cNvPr id="9" name="文本框 8"/>
          <p:cNvSpPr txBox="1"/>
          <p:nvPr/>
        </p:nvSpPr>
        <p:spPr>
          <a:xfrm>
            <a:off x="395536" y="3068960"/>
            <a:ext cx="4743875" cy="2000548"/>
          </a:xfrm>
          <a:prstGeom prst="rect">
            <a:avLst/>
          </a:prstGeom>
          <a:noFill/>
        </p:spPr>
        <p:txBody>
          <a:bodyPr wrap="square">
            <a:spAutoFit/>
          </a:bodyPr>
          <a:lstStyle/>
          <a:p>
            <a:pPr>
              <a:defRPr/>
            </a:pPr>
            <a:r>
              <a:rPr lang="en-US" altLang="zh-CN" sz="2400" dirty="0" err="1">
                <a:latin typeface="黑体" pitchFamily="49" charset="-122"/>
                <a:ea typeface="黑体" pitchFamily="49" charset="-122"/>
              </a:rPr>
              <a:t>BaF</a:t>
            </a:r>
            <a:r>
              <a:rPr lang="en-US" altLang="zh-CN" sz="2400" baseline="-25000" dirty="0" err="1">
                <a:latin typeface="黑体" pitchFamily="49" charset="-122"/>
                <a:ea typeface="黑体" pitchFamily="49" charset="-122"/>
              </a:rPr>
              <a:t>2</a:t>
            </a:r>
            <a:r>
              <a:rPr lang="zh-CN" altLang="en-US" sz="2400" dirty="0">
                <a:latin typeface="黑体" pitchFamily="49" charset="-122"/>
                <a:ea typeface="黑体" pitchFamily="49" charset="-122"/>
              </a:rPr>
              <a:t>探测器设计要求：</a:t>
            </a:r>
            <a:endParaRPr lang="en-US" altLang="zh-CN" sz="2400" dirty="0">
              <a:latin typeface="黑体" pitchFamily="49" charset="-122"/>
              <a:ea typeface="黑体" pitchFamily="49" charset="-122"/>
            </a:endParaRPr>
          </a:p>
          <a:p>
            <a:pPr marL="285750" indent="-285750">
              <a:buFont typeface="Wingdings" panose="05000000000000000000" pitchFamily="2" charset="2"/>
              <a:buChar char="ü"/>
              <a:defRPr/>
            </a:pPr>
            <a:r>
              <a:rPr lang="zh-CN" altLang="en-US" sz="2000" b="0" dirty="0">
                <a:latin typeface="黑体" pitchFamily="49" charset="-122"/>
                <a:ea typeface="黑体" pitchFamily="49" charset="-122"/>
                <a:cs typeface="Times New Roman" panose="02020603050405020304" pitchFamily="18" charset="0"/>
              </a:rPr>
              <a:t>科学</a:t>
            </a:r>
            <a:r>
              <a:rPr lang="zh-CN" altLang="en-US" sz="2000" b="0" dirty="0" smtClean="0">
                <a:latin typeface="黑体" pitchFamily="49" charset="-122"/>
                <a:ea typeface="黑体" pitchFamily="49" charset="-122"/>
                <a:cs typeface="Times New Roman" panose="02020603050405020304" pitchFamily="18" charset="0"/>
              </a:rPr>
              <a:t>目标</a:t>
            </a:r>
            <a:r>
              <a:rPr lang="zh-CN" altLang="en-US" sz="2000" b="0" dirty="0">
                <a:latin typeface="黑体" pitchFamily="49" charset="-122"/>
                <a:ea typeface="黑体" pitchFamily="49" charset="-122"/>
                <a:cs typeface="Times New Roman" panose="02020603050405020304" pitchFamily="18" charset="0"/>
              </a:rPr>
              <a:t>：测量</a:t>
            </a:r>
            <a:r>
              <a:rPr lang="en-US" altLang="zh-CN" sz="2000" b="0" dirty="0">
                <a:latin typeface="黑体" pitchFamily="49" charset="-122"/>
                <a:ea typeface="黑体" pitchFamily="49" charset="-122"/>
                <a:cs typeface="Times New Roman" panose="02020603050405020304" pitchFamily="18" charset="0"/>
              </a:rPr>
              <a:t>(</a:t>
            </a:r>
            <a:r>
              <a:rPr lang="en-US" altLang="zh-CN" sz="2000" b="0" dirty="0" err="1">
                <a:latin typeface="黑体" pitchFamily="49" charset="-122"/>
                <a:ea typeface="黑体" pitchFamily="49" charset="-122"/>
                <a:cs typeface="Times New Roman" panose="02020603050405020304" pitchFamily="18" charset="0"/>
              </a:rPr>
              <a:t>n,γ</a:t>
            </a:r>
            <a:r>
              <a:rPr lang="en-US" altLang="zh-CN" sz="2000" b="0" dirty="0">
                <a:latin typeface="黑体" pitchFamily="49" charset="-122"/>
                <a:ea typeface="黑体" pitchFamily="49" charset="-122"/>
                <a:cs typeface="Times New Roman" panose="02020603050405020304" pitchFamily="18" charset="0"/>
              </a:rPr>
              <a:t>)</a:t>
            </a:r>
            <a:r>
              <a:rPr lang="zh-CN" altLang="en-US" sz="2000" b="0" dirty="0">
                <a:latin typeface="黑体" pitchFamily="49" charset="-122"/>
                <a:ea typeface="黑体" pitchFamily="49" charset="-122"/>
                <a:cs typeface="Times New Roman" panose="02020603050405020304" pitchFamily="18" charset="0"/>
              </a:rPr>
              <a:t>反应截面</a:t>
            </a:r>
            <a:endParaRPr lang="en-US" altLang="zh-CN" sz="2000" b="0" dirty="0">
              <a:latin typeface="黑体" pitchFamily="49" charset="-122"/>
              <a:ea typeface="黑体" pitchFamily="49" charset="-122"/>
              <a:cs typeface="Times New Roman" panose="02020603050405020304" pitchFamily="18" charset="0"/>
            </a:endParaRPr>
          </a:p>
          <a:p>
            <a:pPr marL="285750" indent="-285750">
              <a:buFont typeface="Wingdings" panose="05000000000000000000" pitchFamily="2" charset="2"/>
              <a:buChar char="ü"/>
              <a:defRPr/>
            </a:pPr>
            <a:r>
              <a:rPr lang="en-US" altLang="zh-CN" sz="2000" b="0" dirty="0" smtClean="0">
                <a:latin typeface="黑体" pitchFamily="49" charset="-122"/>
                <a:ea typeface="黑体" pitchFamily="49" charset="-122"/>
                <a:cs typeface="Times New Roman" panose="02020603050405020304" pitchFamily="18" charset="0"/>
              </a:rPr>
              <a:t>γ</a:t>
            </a:r>
            <a:r>
              <a:rPr lang="zh-CN" altLang="en-US" sz="2000" b="0" dirty="0" smtClean="0">
                <a:latin typeface="黑体" pitchFamily="49" charset="-122"/>
                <a:ea typeface="黑体" pitchFamily="49" charset="-122"/>
                <a:cs typeface="Times New Roman" panose="02020603050405020304" pitchFamily="18" charset="0"/>
              </a:rPr>
              <a:t>能谱测量：</a:t>
            </a:r>
            <a:r>
              <a:rPr lang="zh-CN" altLang="en-US" sz="2000" b="0" dirty="0">
                <a:latin typeface="黑体" pitchFamily="49" charset="-122"/>
                <a:ea typeface="黑体" pitchFamily="49" charset="-122"/>
                <a:cs typeface="Times New Roman" panose="02020603050405020304" pitchFamily="18" charset="0"/>
              </a:rPr>
              <a:t>几十</a:t>
            </a:r>
            <a:r>
              <a:rPr lang="en-US" altLang="zh-CN" sz="2000" b="0" dirty="0" err="1">
                <a:latin typeface="黑体" pitchFamily="49" charset="-122"/>
                <a:ea typeface="黑体" pitchFamily="49" charset="-122"/>
                <a:cs typeface="Times New Roman" panose="02020603050405020304" pitchFamily="18" charset="0"/>
              </a:rPr>
              <a:t>keV</a:t>
            </a:r>
            <a:r>
              <a:rPr lang="zh-CN" altLang="en-US" sz="2000" b="0" dirty="0" smtClean="0">
                <a:latin typeface="黑体" pitchFamily="49" charset="-122"/>
                <a:ea typeface="黑体" pitchFamily="49" charset="-122"/>
                <a:cs typeface="Times New Roman" panose="02020603050405020304" pitchFamily="18" charset="0"/>
              </a:rPr>
              <a:t>～</a:t>
            </a:r>
            <a:r>
              <a:rPr lang="en-US" altLang="zh-CN" sz="2000" b="0" dirty="0" err="1" smtClean="0">
                <a:latin typeface="黑体" pitchFamily="49" charset="-122"/>
                <a:ea typeface="黑体" pitchFamily="49" charset="-122"/>
                <a:cs typeface="Times New Roman" panose="02020603050405020304" pitchFamily="18" charset="0"/>
              </a:rPr>
              <a:t>10MeV</a:t>
            </a:r>
            <a:endParaRPr lang="en-US" altLang="zh-CN" sz="2000" b="0" dirty="0">
              <a:latin typeface="黑体" pitchFamily="49" charset="-122"/>
              <a:ea typeface="黑体" pitchFamily="49" charset="-122"/>
              <a:cs typeface="Times New Roman" panose="02020603050405020304" pitchFamily="18" charset="0"/>
            </a:endParaRPr>
          </a:p>
          <a:p>
            <a:pPr marL="285750" indent="-285750">
              <a:buFont typeface="Wingdings" panose="05000000000000000000" pitchFamily="2" charset="2"/>
              <a:buChar char="ü"/>
              <a:defRPr/>
            </a:pPr>
            <a:r>
              <a:rPr lang="zh-CN" altLang="en-US" sz="2000" b="0" dirty="0" smtClean="0">
                <a:latin typeface="黑体" pitchFamily="49" charset="-122"/>
                <a:ea typeface="黑体" pitchFamily="49" charset="-122"/>
                <a:cs typeface="Times New Roman" panose="02020603050405020304" pitchFamily="18" charset="0"/>
              </a:rPr>
              <a:t>中子飞行时间测量：</a:t>
            </a:r>
            <a:r>
              <a:rPr lang="zh-CN" altLang="en-US" sz="2000" b="0" dirty="0">
                <a:latin typeface="黑体" pitchFamily="49" charset="-122"/>
                <a:ea typeface="黑体" pitchFamily="49" charset="-122"/>
                <a:cs typeface="Times New Roman" panose="02020603050405020304" pitchFamily="18" charset="0"/>
              </a:rPr>
              <a:t>好于</a:t>
            </a:r>
            <a:r>
              <a:rPr lang="en-US" altLang="zh-CN" sz="2000" b="0" dirty="0" err="1">
                <a:latin typeface="黑体" pitchFamily="49" charset="-122"/>
                <a:ea typeface="黑体" pitchFamily="49" charset="-122"/>
                <a:cs typeface="Times New Roman" panose="02020603050405020304" pitchFamily="18" charset="0"/>
              </a:rPr>
              <a:t>5ns</a:t>
            </a:r>
            <a:endParaRPr lang="en-US" altLang="zh-CN" sz="2000" b="0" dirty="0">
              <a:latin typeface="黑体" pitchFamily="49" charset="-122"/>
              <a:ea typeface="黑体" pitchFamily="49" charset="-122"/>
              <a:cs typeface="Times New Roman" panose="02020603050405020304" pitchFamily="18" charset="0"/>
            </a:endParaRPr>
          </a:p>
          <a:p>
            <a:pPr marL="285750" indent="-285750">
              <a:buFont typeface="Wingdings" panose="05000000000000000000" pitchFamily="2" charset="2"/>
              <a:buChar char="ü"/>
              <a:defRPr/>
            </a:pPr>
            <a:r>
              <a:rPr lang="zh-CN" altLang="en-US" sz="2000" b="0" dirty="0">
                <a:latin typeface="黑体" pitchFamily="49" charset="-122"/>
                <a:ea typeface="黑体" pitchFamily="49" charset="-122"/>
                <a:cs typeface="Times New Roman" panose="02020603050405020304" pitchFamily="18" charset="0"/>
              </a:rPr>
              <a:t>能量分辨：好</a:t>
            </a:r>
            <a:r>
              <a:rPr lang="zh-CN" altLang="en-US" sz="2000" b="0" dirty="0" smtClean="0">
                <a:latin typeface="黑体" pitchFamily="49" charset="-122"/>
                <a:ea typeface="黑体" pitchFamily="49" charset="-122"/>
                <a:cs typeface="Times New Roman" panose="02020603050405020304" pitchFamily="18" charset="0"/>
              </a:rPr>
              <a:t>于</a:t>
            </a:r>
            <a:r>
              <a:rPr lang="en-US" altLang="zh-CN" sz="2000" b="0" dirty="0" smtClean="0">
                <a:latin typeface="黑体" pitchFamily="49" charset="-122"/>
                <a:ea typeface="黑体" pitchFamily="49" charset="-122"/>
                <a:cs typeface="Times New Roman" panose="02020603050405020304" pitchFamily="18" charset="0"/>
              </a:rPr>
              <a:t>20%@661keV</a:t>
            </a:r>
          </a:p>
          <a:p>
            <a:pPr marL="285750" indent="-285750">
              <a:buFont typeface="Wingdings" panose="05000000000000000000" pitchFamily="2" charset="2"/>
              <a:buChar char="ü"/>
              <a:defRPr/>
            </a:pPr>
            <a:r>
              <a:rPr lang="zh-CN" altLang="en-US" sz="2000" b="0" dirty="0">
                <a:latin typeface="黑体" pitchFamily="49" charset="-122"/>
                <a:ea typeface="黑体" pitchFamily="49" charset="-122"/>
                <a:cs typeface="Times New Roman" panose="02020603050405020304" pitchFamily="18" charset="0"/>
              </a:rPr>
              <a:t>探测</a:t>
            </a:r>
            <a:r>
              <a:rPr lang="zh-CN" altLang="en-US" sz="2000" b="0" dirty="0" smtClean="0">
                <a:latin typeface="黑体" pitchFamily="49" charset="-122"/>
                <a:ea typeface="黑体" pitchFamily="49" charset="-122"/>
                <a:cs typeface="Times New Roman" panose="02020603050405020304" pitchFamily="18" charset="0"/>
              </a:rPr>
              <a:t>效率：接近</a:t>
            </a:r>
            <a:r>
              <a:rPr lang="en-US" altLang="zh-CN" sz="2000" b="0" dirty="0" smtClean="0">
                <a:latin typeface="黑体" pitchFamily="49" charset="-122"/>
                <a:ea typeface="黑体" pitchFamily="49" charset="-122"/>
                <a:cs typeface="Times New Roman" panose="02020603050405020304" pitchFamily="18" charset="0"/>
              </a:rPr>
              <a:t>100%</a:t>
            </a:r>
            <a:endParaRPr lang="en-US" altLang="zh-CN" sz="2000" b="0" dirty="0">
              <a:latin typeface="黑体" pitchFamily="49" charset="-122"/>
              <a:ea typeface="黑体" pitchFamily="49" charset="-122"/>
              <a:cs typeface="Times New Roman" panose="02020603050405020304" pitchFamily="18" charset="0"/>
            </a:endParaRPr>
          </a:p>
        </p:txBody>
      </p:sp>
      <p:sp>
        <p:nvSpPr>
          <p:cNvPr id="8" name="标题 7"/>
          <p:cNvSpPr>
            <a:spLocks noGrp="1"/>
          </p:cNvSpPr>
          <p:nvPr>
            <p:ph type="title"/>
          </p:nvPr>
        </p:nvSpPr>
        <p:spPr>
          <a:xfrm>
            <a:off x="1259632" y="274638"/>
            <a:ext cx="7427168" cy="1143000"/>
          </a:xfrm>
        </p:spPr>
        <p:txBody>
          <a:bodyPr/>
          <a:lstStyle/>
          <a:p>
            <a:r>
              <a:rPr lang="en-US" altLang="zh-CN" dirty="0" smtClean="0"/>
              <a:t>BaF</a:t>
            </a:r>
            <a:r>
              <a:rPr lang="en-US" altLang="zh-CN" baseline="-25000" dirty="0" smtClean="0"/>
              <a:t>2</a:t>
            </a:r>
            <a:r>
              <a:rPr lang="zh-CN" altLang="en-US" dirty="0" smtClean="0"/>
              <a:t>探测器阵列</a:t>
            </a:r>
            <a:endParaRPr lang="zh-CN" altLang="en-US" dirty="0"/>
          </a:p>
        </p:txBody>
      </p:sp>
    </p:spTree>
    <p:extLst>
      <p:ext uri="{BB962C8B-B14F-4D97-AF65-F5344CB8AC3E}">
        <p14:creationId xmlns:p14="http://schemas.microsoft.com/office/powerpoint/2010/main" val="1301124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67544" y="1192684"/>
            <a:ext cx="4916802" cy="2308324"/>
          </a:xfrm>
          <a:prstGeom prst="rect">
            <a:avLst/>
          </a:prstGeom>
          <a:noFill/>
        </p:spPr>
        <p:txBody>
          <a:bodyPr wrap="square">
            <a:spAutoFit/>
          </a:bodyPr>
          <a:lstStyle/>
          <a:p>
            <a:pPr>
              <a:defRPr/>
            </a:pPr>
            <a:r>
              <a:rPr lang="zh-CN" altLang="en-US" sz="2400" dirty="0" smtClean="0">
                <a:latin typeface="黑体" pitchFamily="49" charset="-122"/>
                <a:ea typeface="黑体" pitchFamily="49" charset="-122"/>
                <a:cs typeface="Times New Roman" panose="02020603050405020304" pitchFamily="18" charset="0"/>
              </a:rPr>
              <a:t>中子核反应：</a:t>
            </a:r>
            <a:endParaRPr lang="en-US" altLang="zh-CN" sz="2400" dirty="0">
              <a:latin typeface="黑体" pitchFamily="49" charset="-122"/>
              <a:ea typeface="黑体" pitchFamily="49" charset="-122"/>
              <a:cs typeface="Times New Roman" panose="02020603050405020304" pitchFamily="18" charset="0"/>
            </a:endParaRPr>
          </a:p>
          <a:p>
            <a:pPr marL="285750" indent="-285750">
              <a:buFont typeface="Wingdings" panose="05000000000000000000" pitchFamily="2" charset="2"/>
              <a:buChar char="ü"/>
              <a:defRPr/>
            </a:pPr>
            <a:r>
              <a:rPr lang="zh-CN" altLang="en-US" sz="2000" b="0" dirty="0" smtClean="0">
                <a:latin typeface="黑体" pitchFamily="49" charset="-122"/>
                <a:ea typeface="黑体" pitchFamily="49" charset="-122"/>
                <a:cs typeface="Times New Roman" panose="02020603050405020304" pitchFamily="18" charset="0"/>
              </a:rPr>
              <a:t>弹性散射</a:t>
            </a:r>
            <a:endParaRPr lang="en-US" altLang="zh-CN" sz="2000" b="0" dirty="0" smtClean="0">
              <a:latin typeface="黑体" pitchFamily="49" charset="-122"/>
              <a:ea typeface="黑体" pitchFamily="49" charset="-122"/>
              <a:cs typeface="Times New Roman" panose="02020603050405020304" pitchFamily="18" charset="0"/>
            </a:endParaRPr>
          </a:p>
          <a:p>
            <a:pPr marL="285750" indent="-285750">
              <a:buFont typeface="Wingdings" panose="05000000000000000000" pitchFamily="2" charset="2"/>
              <a:buChar char="ü"/>
              <a:defRPr/>
            </a:pPr>
            <a:r>
              <a:rPr lang="zh-CN" altLang="en-US" sz="2000" b="0" dirty="0" smtClean="0">
                <a:latin typeface="黑体" pitchFamily="49" charset="-122"/>
                <a:ea typeface="黑体" pitchFamily="49" charset="-122"/>
                <a:cs typeface="Times New Roman" panose="02020603050405020304" pitchFamily="18" charset="0"/>
              </a:rPr>
              <a:t>非弹性散射</a:t>
            </a:r>
            <a:endParaRPr lang="en-US" altLang="zh-CN" sz="2000" b="0" dirty="0" smtClean="0">
              <a:latin typeface="黑体" pitchFamily="49" charset="-122"/>
              <a:ea typeface="黑体" pitchFamily="49" charset="-122"/>
              <a:cs typeface="Times New Roman" panose="02020603050405020304" pitchFamily="18" charset="0"/>
            </a:endParaRPr>
          </a:p>
          <a:p>
            <a:pPr marL="285750" indent="-285750">
              <a:buFont typeface="Wingdings" panose="05000000000000000000" pitchFamily="2" charset="2"/>
              <a:buChar char="ü"/>
              <a:defRPr/>
            </a:pPr>
            <a:r>
              <a:rPr lang="zh-CN" altLang="en-US" sz="2000" b="0" dirty="0" smtClean="0">
                <a:latin typeface="黑体" pitchFamily="49" charset="-122"/>
                <a:ea typeface="黑体" pitchFamily="49" charset="-122"/>
                <a:cs typeface="Times New Roman" panose="02020603050405020304" pitchFamily="18" charset="0"/>
              </a:rPr>
              <a:t>产生带电粒子的反应</a:t>
            </a:r>
            <a:r>
              <a:rPr lang="en-US" altLang="zh-CN" sz="2000" b="0" dirty="0" smtClean="0">
                <a:latin typeface="黑体" pitchFamily="49" charset="-122"/>
                <a:ea typeface="黑体" pitchFamily="49" charset="-122"/>
                <a:cs typeface="Times New Roman" panose="02020603050405020304" pitchFamily="18" charset="0"/>
              </a:rPr>
              <a:t>(</a:t>
            </a:r>
            <a:r>
              <a:rPr lang="en-US" altLang="zh-CN" sz="2000" b="0" dirty="0" err="1" smtClean="0">
                <a:latin typeface="黑体" pitchFamily="49" charset="-122"/>
                <a:ea typeface="黑体" pitchFamily="49" charset="-122"/>
                <a:cs typeface="Times New Roman" panose="02020603050405020304" pitchFamily="18" charset="0"/>
              </a:rPr>
              <a:t>n,p</a:t>
            </a:r>
            <a:r>
              <a:rPr lang="en-US" altLang="zh-CN" sz="2000" b="0" dirty="0" smtClean="0">
                <a:latin typeface="黑体" pitchFamily="49" charset="-122"/>
                <a:ea typeface="黑体" pitchFamily="49" charset="-122"/>
                <a:cs typeface="Times New Roman" panose="02020603050405020304" pitchFamily="18" charset="0"/>
              </a:rPr>
              <a:t>),(</a:t>
            </a:r>
            <a:r>
              <a:rPr lang="en-US" altLang="zh-CN" sz="2000" b="0" dirty="0" err="1" smtClean="0">
                <a:latin typeface="黑体" pitchFamily="49" charset="-122"/>
                <a:ea typeface="黑体" pitchFamily="49" charset="-122"/>
                <a:cs typeface="Times New Roman" panose="02020603050405020304" pitchFamily="18" charset="0"/>
              </a:rPr>
              <a:t>n,a</a:t>
            </a:r>
            <a:r>
              <a:rPr lang="en-US" altLang="zh-CN" sz="2000" b="0" dirty="0" smtClean="0">
                <a:latin typeface="黑体" pitchFamily="49" charset="-122"/>
                <a:ea typeface="黑体" pitchFamily="49" charset="-122"/>
                <a:cs typeface="Times New Roman" panose="02020603050405020304" pitchFamily="18" charset="0"/>
              </a:rPr>
              <a:t>)</a:t>
            </a:r>
          </a:p>
          <a:p>
            <a:pPr marL="285750" indent="-285750">
              <a:buFont typeface="Wingdings" panose="05000000000000000000" pitchFamily="2" charset="2"/>
              <a:buChar char="ü"/>
              <a:defRPr/>
            </a:pPr>
            <a:r>
              <a:rPr lang="zh-CN" altLang="en-US" sz="2000" b="0" dirty="0" smtClean="0">
                <a:latin typeface="黑体" pitchFamily="49" charset="-122"/>
                <a:ea typeface="黑体" pitchFamily="49" charset="-122"/>
                <a:cs typeface="Times New Roman" panose="02020603050405020304" pitchFamily="18" charset="0"/>
              </a:rPr>
              <a:t>产生多个中子的反应</a:t>
            </a:r>
            <a:r>
              <a:rPr lang="en-US" altLang="zh-CN" sz="2000" b="0" dirty="0" smtClean="0">
                <a:latin typeface="黑体" pitchFamily="49" charset="-122"/>
                <a:ea typeface="黑体" pitchFamily="49" charset="-122"/>
                <a:cs typeface="Times New Roman" panose="02020603050405020304" pitchFamily="18" charset="0"/>
              </a:rPr>
              <a:t>(</a:t>
            </a:r>
            <a:r>
              <a:rPr lang="en-US" altLang="zh-CN" sz="2000" b="0" dirty="0" err="1" smtClean="0">
                <a:latin typeface="黑体" pitchFamily="49" charset="-122"/>
                <a:ea typeface="黑体" pitchFamily="49" charset="-122"/>
                <a:cs typeface="Times New Roman" panose="02020603050405020304" pitchFamily="18" charset="0"/>
              </a:rPr>
              <a:t>n,2n</a:t>
            </a:r>
            <a:r>
              <a:rPr lang="en-US" altLang="zh-CN" sz="2000" b="0" dirty="0" smtClean="0">
                <a:latin typeface="黑体" pitchFamily="49" charset="-122"/>
                <a:ea typeface="黑体" pitchFamily="49" charset="-122"/>
                <a:cs typeface="Times New Roman" panose="02020603050405020304" pitchFamily="18" charset="0"/>
              </a:rPr>
              <a:t>),(</a:t>
            </a:r>
            <a:r>
              <a:rPr lang="en-US" altLang="zh-CN" sz="2000" b="0" dirty="0" err="1" smtClean="0">
                <a:latin typeface="黑体" pitchFamily="49" charset="-122"/>
                <a:ea typeface="黑体" pitchFamily="49" charset="-122"/>
                <a:cs typeface="Times New Roman" panose="02020603050405020304" pitchFamily="18" charset="0"/>
              </a:rPr>
              <a:t>n,3n</a:t>
            </a:r>
            <a:r>
              <a:rPr lang="en-US" altLang="zh-CN" sz="2000" b="0" dirty="0" smtClean="0">
                <a:latin typeface="黑体" pitchFamily="49" charset="-122"/>
                <a:ea typeface="黑体" pitchFamily="49" charset="-122"/>
                <a:cs typeface="Times New Roman" panose="02020603050405020304" pitchFamily="18" charset="0"/>
              </a:rPr>
              <a:t>)</a:t>
            </a:r>
          </a:p>
          <a:p>
            <a:pPr marL="285750" indent="-285750">
              <a:buFont typeface="Wingdings" panose="05000000000000000000" pitchFamily="2" charset="2"/>
              <a:buChar char="ü"/>
              <a:defRPr/>
            </a:pPr>
            <a:r>
              <a:rPr lang="zh-CN" altLang="en-US" sz="2000" b="0" dirty="0" smtClean="0">
                <a:latin typeface="黑体" pitchFamily="49" charset="-122"/>
                <a:ea typeface="黑体" pitchFamily="49" charset="-122"/>
                <a:cs typeface="Times New Roman" panose="02020603050405020304" pitchFamily="18" charset="0"/>
              </a:rPr>
              <a:t>裂变反应（</a:t>
            </a:r>
            <a:r>
              <a:rPr lang="en-US" altLang="zh-CN" sz="2000" b="0" dirty="0" err="1" smtClean="0">
                <a:latin typeface="黑体" pitchFamily="49" charset="-122"/>
                <a:ea typeface="黑体" pitchFamily="49" charset="-122"/>
                <a:cs typeface="Times New Roman" panose="02020603050405020304" pitchFamily="18" charset="0"/>
              </a:rPr>
              <a:t>n,f</a:t>
            </a:r>
            <a:r>
              <a:rPr lang="en-US" altLang="zh-CN" sz="2000" b="0" dirty="0" smtClean="0">
                <a:latin typeface="黑体" pitchFamily="49" charset="-122"/>
                <a:ea typeface="黑体" pitchFamily="49" charset="-122"/>
                <a:cs typeface="Times New Roman" panose="02020603050405020304" pitchFamily="18" charset="0"/>
              </a:rPr>
              <a:t>)</a:t>
            </a:r>
          </a:p>
          <a:p>
            <a:pPr marL="285750" indent="-285750">
              <a:buFont typeface="Wingdings" panose="05000000000000000000" pitchFamily="2" charset="2"/>
              <a:buChar char="ü"/>
              <a:defRPr/>
            </a:pPr>
            <a:r>
              <a:rPr lang="zh-CN" altLang="en-US" sz="2000" b="0" dirty="0" smtClean="0">
                <a:solidFill>
                  <a:srgbClr val="FF0000"/>
                </a:solidFill>
                <a:latin typeface="黑体" pitchFamily="49" charset="-122"/>
                <a:ea typeface="黑体" pitchFamily="49" charset="-122"/>
                <a:cs typeface="Times New Roman" panose="02020603050405020304" pitchFamily="18" charset="0"/>
              </a:rPr>
              <a:t>辐射俘获反应</a:t>
            </a:r>
            <a:r>
              <a:rPr lang="en-US" altLang="zh-CN" sz="2000" b="0" dirty="0" smtClean="0">
                <a:solidFill>
                  <a:srgbClr val="FF0000"/>
                </a:solidFill>
                <a:latin typeface="黑体" pitchFamily="49" charset="-122"/>
                <a:ea typeface="黑体" pitchFamily="49" charset="-122"/>
                <a:cs typeface="Times New Roman" panose="02020603050405020304" pitchFamily="18" charset="0"/>
              </a:rPr>
              <a:t>(</a:t>
            </a:r>
            <a:r>
              <a:rPr lang="en-US" altLang="zh-CN" sz="2000" b="0" dirty="0" err="1" smtClean="0">
                <a:solidFill>
                  <a:srgbClr val="FF0000"/>
                </a:solidFill>
                <a:latin typeface="黑体" pitchFamily="49" charset="-122"/>
                <a:ea typeface="黑体" pitchFamily="49" charset="-122"/>
                <a:cs typeface="Times New Roman" panose="02020603050405020304" pitchFamily="18" charset="0"/>
              </a:rPr>
              <a:t>n,γ</a:t>
            </a:r>
            <a:r>
              <a:rPr lang="en-US" altLang="zh-CN" sz="2000" b="0" dirty="0" smtClean="0">
                <a:solidFill>
                  <a:srgbClr val="FF0000"/>
                </a:solidFill>
                <a:latin typeface="黑体" pitchFamily="49" charset="-122"/>
                <a:ea typeface="黑体" pitchFamily="49" charset="-122"/>
                <a:cs typeface="Times New Roman" panose="02020603050405020304" pitchFamily="18" charset="0"/>
              </a:rPr>
              <a:t>)</a:t>
            </a:r>
            <a:endParaRPr lang="en-US" altLang="zh-CN" sz="2000" b="0" dirty="0">
              <a:solidFill>
                <a:srgbClr val="FF0000"/>
              </a:solidFill>
              <a:latin typeface="黑体" pitchFamily="49" charset="-122"/>
              <a:ea typeface="黑体" pitchFamily="49" charset="-122"/>
              <a:cs typeface="Times New Roman" panose="02020603050405020304" pitchFamily="18" charset="0"/>
            </a:endParaRPr>
          </a:p>
        </p:txBody>
      </p:sp>
      <p:sp>
        <p:nvSpPr>
          <p:cNvPr id="8" name="标题 7"/>
          <p:cNvSpPr>
            <a:spLocks noGrp="1"/>
          </p:cNvSpPr>
          <p:nvPr>
            <p:ph type="title"/>
          </p:nvPr>
        </p:nvSpPr>
        <p:spPr>
          <a:xfrm>
            <a:off x="1187624" y="274638"/>
            <a:ext cx="7499176" cy="1143000"/>
          </a:xfrm>
        </p:spPr>
        <p:txBody>
          <a:bodyPr/>
          <a:lstStyle/>
          <a:p>
            <a:r>
              <a:rPr lang="zh-CN" altLang="en-US" dirty="0" smtClean="0"/>
              <a:t>背景介绍</a:t>
            </a:r>
            <a:endParaRPr lang="zh-CN" altLang="en-US" dirty="0"/>
          </a:p>
        </p:txBody>
      </p:sp>
      <p:pic>
        <p:nvPicPr>
          <p:cNvPr id="2" name="图片 1"/>
          <p:cNvPicPr>
            <a:picLocks noChangeAspect="1"/>
          </p:cNvPicPr>
          <p:nvPr/>
        </p:nvPicPr>
        <p:blipFill>
          <a:blip r:embed="rId2"/>
          <a:stretch>
            <a:fillRect/>
          </a:stretch>
        </p:blipFill>
        <p:spPr>
          <a:xfrm>
            <a:off x="4917097" y="1417638"/>
            <a:ext cx="3199184" cy="2781380"/>
          </a:xfrm>
          <a:prstGeom prst="rect">
            <a:avLst/>
          </a:prstGeom>
        </p:spPr>
      </p:pic>
      <p:sp>
        <p:nvSpPr>
          <p:cNvPr id="10" name="文本框 9"/>
          <p:cNvSpPr txBox="1"/>
          <p:nvPr/>
        </p:nvSpPr>
        <p:spPr>
          <a:xfrm>
            <a:off x="467544" y="3573016"/>
            <a:ext cx="4268730" cy="2831545"/>
          </a:xfrm>
          <a:prstGeom prst="rect">
            <a:avLst/>
          </a:prstGeom>
          <a:noFill/>
        </p:spPr>
        <p:txBody>
          <a:bodyPr wrap="square">
            <a:spAutoFit/>
          </a:bodyPr>
          <a:lstStyle/>
          <a:p>
            <a:pPr>
              <a:defRPr/>
            </a:pPr>
            <a:r>
              <a:rPr lang="en-US" altLang="zh-CN" sz="2400" dirty="0" smtClean="0">
                <a:latin typeface="黑体" pitchFamily="49" charset="-122"/>
                <a:ea typeface="黑体" pitchFamily="49" charset="-122"/>
                <a:cs typeface="Times New Roman" panose="02020603050405020304" pitchFamily="18" charset="0"/>
              </a:rPr>
              <a:t>(</a:t>
            </a:r>
            <a:r>
              <a:rPr lang="en-US" altLang="zh-CN" sz="2400" dirty="0" err="1" smtClean="0">
                <a:latin typeface="黑体" pitchFamily="49" charset="-122"/>
                <a:ea typeface="黑体" pitchFamily="49" charset="-122"/>
                <a:cs typeface="Times New Roman" panose="02020603050405020304" pitchFamily="18" charset="0"/>
              </a:rPr>
              <a:t>n,γ</a:t>
            </a:r>
            <a:r>
              <a:rPr lang="en-US" altLang="zh-CN" sz="2400" dirty="0" smtClean="0">
                <a:latin typeface="黑体" pitchFamily="49" charset="-122"/>
                <a:ea typeface="黑体" pitchFamily="49" charset="-122"/>
                <a:cs typeface="Times New Roman" panose="02020603050405020304" pitchFamily="18" charset="0"/>
              </a:rPr>
              <a:t>)</a:t>
            </a:r>
            <a:r>
              <a:rPr lang="zh-CN" altLang="en-US" sz="2400" dirty="0" smtClean="0">
                <a:latin typeface="黑体" pitchFamily="49" charset="-122"/>
                <a:ea typeface="黑体" pitchFamily="49" charset="-122"/>
                <a:cs typeface="Times New Roman" panose="02020603050405020304" pitchFamily="18" charset="0"/>
              </a:rPr>
              <a:t>截面测量方法</a:t>
            </a:r>
            <a:r>
              <a:rPr lang="en-US" altLang="zh-CN" sz="2400" dirty="0" smtClean="0">
                <a:latin typeface="黑体" pitchFamily="49" charset="-122"/>
                <a:ea typeface="黑体" pitchFamily="49" charset="-122"/>
                <a:cs typeface="Times New Roman" panose="02020603050405020304" pitchFamily="18" charset="0"/>
              </a:rPr>
              <a:t>:</a:t>
            </a:r>
            <a:endParaRPr lang="en-US" altLang="zh-CN" sz="2400" dirty="0">
              <a:latin typeface="黑体" pitchFamily="49" charset="-122"/>
              <a:ea typeface="黑体" pitchFamily="49" charset="-122"/>
              <a:cs typeface="Times New Roman" panose="02020603050405020304" pitchFamily="18" charset="0"/>
            </a:endParaRPr>
          </a:p>
          <a:p>
            <a:pPr marL="285750" indent="-285750">
              <a:buFont typeface="Wingdings" panose="05000000000000000000" pitchFamily="2" charset="2"/>
              <a:buChar char="ü"/>
              <a:defRPr/>
            </a:pPr>
            <a:r>
              <a:rPr lang="en-US" altLang="zh-CN" sz="2000" b="0" dirty="0" err="1">
                <a:latin typeface="黑体" pitchFamily="49" charset="-122"/>
                <a:ea typeface="黑体" pitchFamily="49" charset="-122"/>
                <a:cs typeface="Times New Roman" panose="02020603050405020304" pitchFamily="18" charset="0"/>
              </a:rPr>
              <a:t>Moxon</a:t>
            </a:r>
            <a:r>
              <a:rPr lang="zh-CN" altLang="en-US" sz="2000" b="0" dirty="0">
                <a:latin typeface="黑体" pitchFamily="49" charset="-122"/>
                <a:ea typeface="黑体" pitchFamily="49" charset="-122"/>
                <a:cs typeface="Times New Roman" panose="02020603050405020304" pitchFamily="18" charset="0"/>
              </a:rPr>
              <a:t>和</a:t>
            </a:r>
            <a:r>
              <a:rPr lang="en-US" altLang="zh-CN" sz="2000" b="0" dirty="0" smtClean="0">
                <a:latin typeface="黑体" pitchFamily="49" charset="-122"/>
                <a:ea typeface="黑体" pitchFamily="49" charset="-122"/>
                <a:cs typeface="Times New Roman" panose="02020603050405020304" pitchFamily="18" charset="0"/>
              </a:rPr>
              <a:t>Rae</a:t>
            </a:r>
            <a:r>
              <a:rPr lang="zh-CN" altLang="en-US" sz="2000" b="0" dirty="0" smtClean="0">
                <a:latin typeface="黑体" pitchFamily="49" charset="-122"/>
                <a:ea typeface="黑体" pitchFamily="49" charset="-122"/>
                <a:cs typeface="Times New Roman" panose="02020603050405020304" pitchFamily="18" charset="0"/>
              </a:rPr>
              <a:t>测量法</a:t>
            </a:r>
            <a:endParaRPr lang="en-US" altLang="zh-CN" sz="2000" b="0" dirty="0" smtClean="0">
              <a:latin typeface="黑体" pitchFamily="49" charset="-122"/>
              <a:ea typeface="黑体" pitchFamily="49" charset="-122"/>
              <a:cs typeface="Times New Roman" panose="02020603050405020304" pitchFamily="18" charset="0"/>
            </a:endParaRPr>
          </a:p>
          <a:p>
            <a:pPr marL="285750" indent="-285750">
              <a:buFont typeface="Wingdings" panose="05000000000000000000" pitchFamily="2" charset="2"/>
              <a:buChar char="ü"/>
              <a:defRPr/>
            </a:pPr>
            <a:r>
              <a:rPr lang="zh-CN" altLang="en-US" sz="2000" b="0" dirty="0">
                <a:latin typeface="黑体" pitchFamily="49" charset="-122"/>
                <a:ea typeface="黑体" pitchFamily="49" charset="-122"/>
                <a:cs typeface="Times New Roman" panose="02020603050405020304" pitchFamily="18" charset="0"/>
              </a:rPr>
              <a:t>大体积液体闪烁体</a:t>
            </a:r>
            <a:r>
              <a:rPr lang="zh-CN" altLang="en-US" sz="2000" b="0" dirty="0" smtClean="0">
                <a:latin typeface="黑体" pitchFamily="49" charset="-122"/>
                <a:ea typeface="黑体" pitchFamily="49" charset="-122"/>
                <a:cs typeface="Times New Roman" panose="02020603050405020304" pitchFamily="18" charset="0"/>
              </a:rPr>
              <a:t>探测器</a:t>
            </a:r>
            <a:endParaRPr lang="en-US" altLang="zh-CN" sz="2000" b="0" dirty="0" smtClean="0">
              <a:latin typeface="黑体" pitchFamily="49" charset="-122"/>
              <a:ea typeface="黑体" pitchFamily="49" charset="-122"/>
              <a:cs typeface="Times New Roman" panose="02020603050405020304" pitchFamily="18" charset="0"/>
            </a:endParaRPr>
          </a:p>
          <a:p>
            <a:pPr marL="285750" indent="-285750">
              <a:buFont typeface="Wingdings" panose="05000000000000000000" pitchFamily="2" charset="2"/>
              <a:buChar char="ü"/>
              <a:defRPr/>
            </a:pPr>
            <a:r>
              <a:rPr lang="en-US" altLang="zh-CN" sz="2000" b="0" dirty="0" err="1" smtClean="0">
                <a:latin typeface="黑体" pitchFamily="49" charset="-122"/>
                <a:ea typeface="黑体" pitchFamily="49" charset="-122"/>
                <a:cs typeface="Times New Roman" panose="02020603050405020304" pitchFamily="18" charset="0"/>
              </a:rPr>
              <a:t>C6D6</a:t>
            </a:r>
            <a:r>
              <a:rPr lang="zh-CN" altLang="en-US" sz="2000" b="0" dirty="0" smtClean="0">
                <a:latin typeface="黑体" pitchFamily="49" charset="-122"/>
                <a:ea typeface="黑体" pitchFamily="49" charset="-122"/>
                <a:cs typeface="Times New Roman" panose="02020603050405020304" pitchFamily="18" charset="0"/>
              </a:rPr>
              <a:t>和</a:t>
            </a:r>
            <a:r>
              <a:rPr lang="en-US" altLang="zh-CN" sz="2000" b="0" dirty="0" err="1" smtClean="0">
                <a:latin typeface="黑体" pitchFamily="49" charset="-122"/>
                <a:ea typeface="黑体" pitchFamily="49" charset="-122"/>
                <a:cs typeface="Times New Roman" panose="02020603050405020304" pitchFamily="18" charset="0"/>
              </a:rPr>
              <a:t>C6F6</a:t>
            </a:r>
            <a:r>
              <a:rPr lang="zh-CN" altLang="en-US" sz="2000" b="0" dirty="0">
                <a:latin typeface="黑体" pitchFamily="49" charset="-122"/>
                <a:ea typeface="黑体" pitchFamily="49" charset="-122"/>
                <a:cs typeface="Times New Roman" panose="02020603050405020304" pitchFamily="18" charset="0"/>
              </a:rPr>
              <a:t>液体闪烁体</a:t>
            </a:r>
            <a:r>
              <a:rPr lang="zh-CN" altLang="en-US" sz="2000" b="0" dirty="0" smtClean="0">
                <a:latin typeface="黑体" pitchFamily="49" charset="-122"/>
                <a:ea typeface="黑体" pitchFamily="49" charset="-122"/>
                <a:cs typeface="Times New Roman" panose="02020603050405020304" pitchFamily="18" charset="0"/>
              </a:rPr>
              <a:t>探测器</a:t>
            </a:r>
            <a:endParaRPr lang="en-US" altLang="zh-CN" sz="2000" b="0" dirty="0" smtClean="0">
              <a:latin typeface="黑体" pitchFamily="49" charset="-122"/>
              <a:ea typeface="黑体" pitchFamily="49" charset="-122"/>
              <a:cs typeface="Times New Roman" panose="02020603050405020304" pitchFamily="18" charset="0"/>
            </a:endParaRPr>
          </a:p>
          <a:p>
            <a:pPr marL="285750" indent="-285750">
              <a:buFont typeface="Wingdings" panose="05000000000000000000" pitchFamily="2" charset="2"/>
              <a:buChar char="ü"/>
              <a:defRPr/>
            </a:pPr>
            <a:r>
              <a:rPr lang="en-US" altLang="zh-CN" sz="2000" b="0" dirty="0" err="1" smtClean="0">
                <a:latin typeface="黑体" pitchFamily="49" charset="-122"/>
                <a:ea typeface="黑体" pitchFamily="49" charset="-122"/>
                <a:cs typeface="Times New Roman" panose="02020603050405020304" pitchFamily="18" charset="0"/>
              </a:rPr>
              <a:t>BGO</a:t>
            </a:r>
            <a:r>
              <a:rPr lang="zh-CN" altLang="en-US" sz="2000" b="0" dirty="0" smtClean="0">
                <a:latin typeface="黑体" pitchFamily="49" charset="-122"/>
                <a:ea typeface="黑体" pitchFamily="49" charset="-122"/>
                <a:cs typeface="Times New Roman" panose="02020603050405020304" pitchFamily="18" charset="0"/>
              </a:rPr>
              <a:t>、</a:t>
            </a:r>
            <a:r>
              <a:rPr lang="en-US" altLang="zh-CN" sz="2000" b="0" dirty="0" err="1" smtClean="0">
                <a:latin typeface="黑体" pitchFamily="49" charset="-122"/>
                <a:ea typeface="黑体" pitchFamily="49" charset="-122"/>
                <a:cs typeface="Times New Roman" panose="02020603050405020304" pitchFamily="18" charset="0"/>
              </a:rPr>
              <a:t>NaI</a:t>
            </a:r>
            <a:r>
              <a:rPr lang="en-US" altLang="zh-CN" sz="2000" b="0" dirty="0" smtClean="0">
                <a:latin typeface="黑体" pitchFamily="49" charset="-122"/>
                <a:ea typeface="黑体" pitchFamily="49" charset="-122"/>
                <a:cs typeface="Times New Roman" panose="02020603050405020304" pitchFamily="18" charset="0"/>
              </a:rPr>
              <a:t>(Tl)</a:t>
            </a:r>
            <a:r>
              <a:rPr lang="zh-CN" altLang="en-US" sz="2000" b="0" dirty="0" smtClean="0">
                <a:latin typeface="黑体" pitchFamily="49" charset="-122"/>
                <a:ea typeface="黑体" pitchFamily="49" charset="-122"/>
                <a:cs typeface="Times New Roman" panose="02020603050405020304" pitchFamily="18" charset="0"/>
              </a:rPr>
              <a:t>探测器</a:t>
            </a:r>
            <a:endParaRPr lang="en-US" altLang="zh-CN" sz="2000" b="0" dirty="0" smtClean="0">
              <a:latin typeface="黑体" pitchFamily="49" charset="-122"/>
              <a:ea typeface="黑体" pitchFamily="49" charset="-122"/>
              <a:cs typeface="Times New Roman" panose="02020603050405020304" pitchFamily="18" charset="0"/>
            </a:endParaRPr>
          </a:p>
          <a:p>
            <a:pPr marL="285750" indent="-285750">
              <a:buFont typeface="Wingdings" panose="05000000000000000000" pitchFamily="2" charset="2"/>
              <a:buChar char="ü"/>
              <a:defRPr/>
            </a:pPr>
            <a:r>
              <a:rPr lang="en-US" altLang="zh-CN" sz="2000" b="0" dirty="0" err="1" smtClean="0">
                <a:solidFill>
                  <a:srgbClr val="FF0000"/>
                </a:solidFill>
                <a:latin typeface="黑体" pitchFamily="49" charset="-122"/>
                <a:ea typeface="黑体" pitchFamily="49" charset="-122"/>
                <a:cs typeface="Times New Roman" panose="02020603050405020304" pitchFamily="18" charset="0"/>
              </a:rPr>
              <a:t>BaF</a:t>
            </a:r>
            <a:r>
              <a:rPr lang="en-US" altLang="zh-CN" sz="2000" b="0" baseline="-25000" dirty="0" err="1" smtClean="0">
                <a:solidFill>
                  <a:srgbClr val="FF0000"/>
                </a:solidFill>
                <a:latin typeface="黑体" pitchFamily="49" charset="-122"/>
                <a:ea typeface="黑体" pitchFamily="49" charset="-122"/>
                <a:cs typeface="Times New Roman" panose="02020603050405020304" pitchFamily="18" charset="0"/>
              </a:rPr>
              <a:t>2</a:t>
            </a:r>
            <a:r>
              <a:rPr lang="zh-CN" altLang="en-US" sz="2000" b="0" dirty="0" smtClean="0">
                <a:solidFill>
                  <a:srgbClr val="FF0000"/>
                </a:solidFill>
                <a:latin typeface="黑体" pitchFamily="49" charset="-122"/>
                <a:ea typeface="黑体" pitchFamily="49" charset="-122"/>
                <a:cs typeface="Times New Roman" panose="02020603050405020304" pitchFamily="18" charset="0"/>
              </a:rPr>
              <a:t>全吸收型探测器</a:t>
            </a:r>
            <a:endParaRPr lang="en-US" altLang="zh-CN" sz="2000" b="0" dirty="0" smtClean="0">
              <a:solidFill>
                <a:srgbClr val="FF0000"/>
              </a:solidFill>
              <a:latin typeface="黑体" pitchFamily="49" charset="-122"/>
              <a:ea typeface="黑体" pitchFamily="49" charset="-122"/>
              <a:cs typeface="Times New Roman" panose="02020603050405020304" pitchFamily="18" charset="0"/>
            </a:endParaRPr>
          </a:p>
          <a:p>
            <a:pPr marL="742950" lvl="1" indent="-285750">
              <a:buFont typeface="Arial"/>
              <a:buChar char="•"/>
              <a:defRPr/>
            </a:pPr>
            <a:r>
              <a:rPr lang="zh-CN" altLang="en-US" sz="1800" b="0" dirty="0" smtClean="0">
                <a:solidFill>
                  <a:srgbClr val="FF0000"/>
                </a:solidFill>
                <a:latin typeface="黑体" pitchFamily="49" charset="-122"/>
                <a:ea typeface="黑体" pitchFamily="49" charset="-122"/>
                <a:cs typeface="Times New Roman" panose="02020603050405020304" pitchFamily="18" charset="0"/>
              </a:rPr>
              <a:t>时间分辨好</a:t>
            </a:r>
            <a:endParaRPr lang="en-US" altLang="zh-CN" sz="1800" b="0" dirty="0" smtClean="0">
              <a:solidFill>
                <a:srgbClr val="FF0000"/>
              </a:solidFill>
              <a:latin typeface="黑体" pitchFamily="49" charset="-122"/>
              <a:ea typeface="黑体" pitchFamily="49" charset="-122"/>
              <a:cs typeface="Times New Roman" panose="02020603050405020304" pitchFamily="18" charset="0"/>
            </a:endParaRPr>
          </a:p>
          <a:p>
            <a:pPr marL="742950" lvl="1" indent="-285750">
              <a:buFont typeface="Arial"/>
              <a:buChar char="•"/>
              <a:defRPr/>
            </a:pPr>
            <a:r>
              <a:rPr lang="zh-CN" altLang="en-US" sz="1800" b="0" dirty="0" smtClean="0">
                <a:solidFill>
                  <a:srgbClr val="FF0000"/>
                </a:solidFill>
                <a:latin typeface="黑体" pitchFamily="49" charset="-122"/>
                <a:ea typeface="黑体" pitchFamily="49" charset="-122"/>
                <a:cs typeface="Times New Roman" panose="02020603050405020304" pitchFamily="18" charset="0"/>
              </a:rPr>
              <a:t>探测效率高</a:t>
            </a:r>
            <a:endParaRPr lang="en-US" altLang="zh-CN" sz="1800" b="0" dirty="0" smtClean="0">
              <a:solidFill>
                <a:srgbClr val="FF0000"/>
              </a:solidFill>
              <a:latin typeface="黑体" pitchFamily="49" charset="-122"/>
              <a:ea typeface="黑体" pitchFamily="49" charset="-122"/>
              <a:cs typeface="Times New Roman" panose="02020603050405020304" pitchFamily="18" charset="0"/>
            </a:endParaRPr>
          </a:p>
          <a:p>
            <a:pPr marL="742950" lvl="1" indent="-285750">
              <a:buFont typeface="Arial"/>
              <a:buChar char="•"/>
              <a:defRPr/>
            </a:pPr>
            <a:r>
              <a:rPr lang="zh-CN" altLang="en-US" sz="1800" b="0" dirty="0" smtClean="0">
                <a:solidFill>
                  <a:srgbClr val="FF0000"/>
                </a:solidFill>
                <a:latin typeface="黑体" pitchFamily="49" charset="-122"/>
                <a:ea typeface="黑体" pitchFamily="49" charset="-122"/>
                <a:cs typeface="Times New Roman" panose="02020603050405020304" pitchFamily="18" charset="0"/>
              </a:rPr>
              <a:t>对中子灵敏度低</a:t>
            </a:r>
            <a:endParaRPr lang="en-US" altLang="zh-CN" sz="1800" b="0" dirty="0" smtClean="0">
              <a:solidFill>
                <a:srgbClr val="FF0000"/>
              </a:solidFill>
              <a:latin typeface="黑体" pitchFamily="49" charset="-122"/>
              <a:ea typeface="黑体" pitchFamily="49" charset="-122"/>
              <a:cs typeface="Times New Roman" panose="02020603050405020304" pitchFamily="18" charset="0"/>
            </a:endParaRPr>
          </a:p>
        </p:txBody>
      </p:sp>
      <p:sp>
        <p:nvSpPr>
          <p:cNvPr id="9" name="文本框 8"/>
          <p:cNvSpPr txBox="1"/>
          <p:nvPr/>
        </p:nvSpPr>
        <p:spPr>
          <a:xfrm>
            <a:off x="4757192" y="4581128"/>
            <a:ext cx="3919264" cy="1384995"/>
          </a:xfrm>
          <a:prstGeom prst="rect">
            <a:avLst/>
          </a:prstGeom>
          <a:noFill/>
        </p:spPr>
        <p:txBody>
          <a:bodyPr wrap="square">
            <a:spAutoFit/>
          </a:bodyPr>
          <a:lstStyle/>
          <a:p>
            <a:pPr>
              <a:defRPr/>
            </a:pPr>
            <a:r>
              <a:rPr lang="zh-CN" altLang="en-US" sz="2400" dirty="0" smtClean="0">
                <a:latin typeface="黑体" pitchFamily="49" charset="-122"/>
                <a:ea typeface="黑体" pitchFamily="49" charset="-122"/>
                <a:cs typeface="Times New Roman" panose="02020603050405020304" pitchFamily="18" charset="0"/>
              </a:rPr>
              <a:t>测量</a:t>
            </a:r>
            <a:r>
              <a:rPr lang="en-US" altLang="zh-CN" sz="2400" dirty="0">
                <a:latin typeface="黑体" pitchFamily="49" charset="-122"/>
                <a:ea typeface="黑体" pitchFamily="49" charset="-122"/>
                <a:cs typeface="Times New Roman" panose="02020603050405020304" pitchFamily="18" charset="0"/>
              </a:rPr>
              <a:t>(</a:t>
            </a:r>
            <a:r>
              <a:rPr lang="en-US" altLang="zh-CN" sz="2400" dirty="0" err="1">
                <a:latin typeface="黑体" pitchFamily="49" charset="-122"/>
                <a:ea typeface="黑体" pitchFamily="49" charset="-122"/>
                <a:cs typeface="Times New Roman" panose="02020603050405020304" pitchFamily="18" charset="0"/>
              </a:rPr>
              <a:t>n,γ</a:t>
            </a:r>
            <a:r>
              <a:rPr lang="en-US" altLang="zh-CN" sz="2400" dirty="0">
                <a:latin typeface="黑体" pitchFamily="49" charset="-122"/>
                <a:ea typeface="黑体" pitchFamily="49" charset="-122"/>
                <a:cs typeface="Times New Roman" panose="02020603050405020304" pitchFamily="18" charset="0"/>
              </a:rPr>
              <a:t>) </a:t>
            </a:r>
            <a:r>
              <a:rPr lang="zh-CN" altLang="en-US" sz="2400" dirty="0" smtClean="0">
                <a:latin typeface="黑体" pitchFamily="49" charset="-122"/>
                <a:ea typeface="黑体" pitchFamily="49" charset="-122"/>
                <a:cs typeface="Times New Roman" panose="02020603050405020304" pitchFamily="18" charset="0"/>
              </a:rPr>
              <a:t>截面的意义：</a:t>
            </a:r>
            <a:endParaRPr lang="en-US" altLang="zh-CN" sz="2400" dirty="0">
              <a:latin typeface="黑体" pitchFamily="49" charset="-122"/>
              <a:ea typeface="黑体" pitchFamily="49" charset="-122"/>
              <a:cs typeface="Times New Roman" panose="02020603050405020304" pitchFamily="18" charset="0"/>
            </a:endParaRPr>
          </a:p>
          <a:p>
            <a:pPr marL="285750" indent="-285750">
              <a:buFont typeface="Wingdings" panose="05000000000000000000" pitchFamily="2" charset="2"/>
              <a:buChar char="ü"/>
              <a:defRPr/>
            </a:pPr>
            <a:r>
              <a:rPr lang="zh-CN" altLang="zh-CN" sz="2000" dirty="0">
                <a:latin typeface="黑体"/>
                <a:ea typeface="黑体"/>
                <a:cs typeface="黑体"/>
              </a:rPr>
              <a:t>核</a:t>
            </a:r>
            <a:r>
              <a:rPr lang="zh-CN" altLang="zh-CN" sz="2000" dirty="0" smtClean="0">
                <a:latin typeface="黑体"/>
                <a:ea typeface="黑体"/>
                <a:cs typeface="黑体"/>
              </a:rPr>
              <a:t>天体物理学</a:t>
            </a:r>
            <a:endParaRPr lang="en-US" altLang="zh-CN" sz="2000" dirty="0" smtClean="0">
              <a:latin typeface="黑体"/>
              <a:ea typeface="黑体"/>
              <a:cs typeface="黑体"/>
            </a:endParaRPr>
          </a:p>
          <a:p>
            <a:pPr marL="285750" indent="-285750">
              <a:buFont typeface="Wingdings" panose="05000000000000000000" pitchFamily="2" charset="2"/>
              <a:buChar char="ü"/>
              <a:defRPr/>
            </a:pPr>
            <a:r>
              <a:rPr lang="zh-CN" altLang="zh-CN" sz="2000" dirty="0" smtClean="0">
                <a:latin typeface="黑体"/>
                <a:ea typeface="黑体"/>
                <a:cs typeface="黑体"/>
              </a:rPr>
              <a:t>核能开发</a:t>
            </a:r>
            <a:endParaRPr lang="en-US" altLang="zh-CN" sz="2000" dirty="0" smtClean="0">
              <a:latin typeface="黑体"/>
              <a:ea typeface="黑体"/>
              <a:cs typeface="黑体"/>
            </a:endParaRPr>
          </a:p>
          <a:p>
            <a:pPr marL="285750" indent="-285750">
              <a:buFont typeface="Wingdings" panose="05000000000000000000" pitchFamily="2" charset="2"/>
              <a:buChar char="ü"/>
              <a:defRPr/>
            </a:pPr>
            <a:r>
              <a:rPr lang="zh-CN" altLang="zh-CN" sz="2000" dirty="0" smtClean="0">
                <a:latin typeface="黑体"/>
                <a:ea typeface="黑体"/>
                <a:cs typeface="黑体"/>
              </a:rPr>
              <a:t>核装置设计</a:t>
            </a:r>
            <a:endParaRPr lang="en-US" altLang="zh-CN" sz="2000" b="0" dirty="0">
              <a:solidFill>
                <a:srgbClr val="FF0000"/>
              </a:solidFill>
              <a:latin typeface="黑体"/>
              <a:ea typeface="黑体"/>
              <a:cs typeface="黑体"/>
            </a:endParaRPr>
          </a:p>
        </p:txBody>
      </p:sp>
    </p:spTree>
    <p:extLst>
      <p:ext uri="{BB962C8B-B14F-4D97-AF65-F5344CB8AC3E}">
        <p14:creationId xmlns:p14="http://schemas.microsoft.com/office/powerpoint/2010/main" val="4113768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二、系统调研</a:t>
            </a:r>
            <a:endParaRPr lang="zh-CN" altLang="en-US" dirty="0"/>
          </a:p>
        </p:txBody>
      </p:sp>
      <p:sp>
        <p:nvSpPr>
          <p:cNvPr id="3" name="内容占位符 2"/>
          <p:cNvSpPr>
            <a:spLocks noGrp="1"/>
          </p:cNvSpPr>
          <p:nvPr>
            <p:ph idx="1"/>
          </p:nvPr>
        </p:nvSpPr>
        <p:spPr/>
        <p:txBody>
          <a:bodyPr/>
          <a:lstStyle/>
          <a:p>
            <a:r>
              <a:rPr lang="zh-CN" altLang="zh-CN" sz="2800" dirty="0"/>
              <a:t>德国</a:t>
            </a:r>
            <a:r>
              <a:rPr lang="en-US" altLang="zh-CN" sz="2800" dirty="0"/>
              <a:t>Karlsruhe</a:t>
            </a:r>
            <a:r>
              <a:rPr lang="zh-CN" altLang="zh-CN" sz="2800" dirty="0" smtClean="0"/>
              <a:t>的</a:t>
            </a:r>
            <a:r>
              <a:rPr lang="en-US" altLang="zh-CN" sz="2800" dirty="0" err="1" smtClean="0"/>
              <a:t>BFD</a:t>
            </a:r>
            <a:endParaRPr lang="en-US" altLang="zh-CN" sz="2800" dirty="0" smtClean="0"/>
          </a:p>
          <a:p>
            <a:r>
              <a:rPr lang="zh-CN" altLang="en-US" sz="2800" dirty="0" smtClean="0"/>
              <a:t>美国</a:t>
            </a:r>
            <a:r>
              <a:rPr lang="en-US" altLang="zh-CN" sz="2800" dirty="0" smtClean="0"/>
              <a:t>LANL</a:t>
            </a:r>
            <a:r>
              <a:rPr lang="zh-CN" altLang="en-US" sz="2800" dirty="0" smtClean="0"/>
              <a:t>国家实验室的</a:t>
            </a:r>
            <a:r>
              <a:rPr lang="en-US" altLang="zh-CN" sz="2800" dirty="0" smtClean="0"/>
              <a:t>DANCE</a:t>
            </a:r>
          </a:p>
          <a:p>
            <a:r>
              <a:rPr lang="en-US" altLang="zh-CN" sz="2800" dirty="0" smtClean="0"/>
              <a:t>CERN</a:t>
            </a:r>
            <a:r>
              <a:rPr lang="zh-CN" altLang="en-US" sz="2800" dirty="0" smtClean="0"/>
              <a:t>的中子飞行时间装置</a:t>
            </a:r>
            <a:r>
              <a:rPr lang="en-US" altLang="zh-CN" sz="2800" dirty="0" err="1" smtClean="0"/>
              <a:t>n_TOF</a:t>
            </a:r>
            <a:r>
              <a:rPr lang="zh-CN" altLang="en-US" sz="2800" dirty="0" smtClean="0"/>
              <a:t>的量能器</a:t>
            </a:r>
            <a:r>
              <a:rPr lang="en-US" altLang="zh-CN" sz="2800" dirty="0" err="1" smtClean="0"/>
              <a:t>TAC</a:t>
            </a:r>
            <a:endParaRPr lang="en-US" altLang="zh-CN" sz="2800" dirty="0" smtClean="0"/>
          </a:p>
          <a:p>
            <a:r>
              <a:rPr lang="zh-CN" altLang="en-US" sz="2800" dirty="0"/>
              <a:t>中国</a:t>
            </a:r>
            <a:r>
              <a:rPr lang="zh-CN" altLang="en-US" sz="2800" dirty="0" smtClean="0"/>
              <a:t>原子能科学研究</a:t>
            </a:r>
            <a:r>
              <a:rPr lang="zh-CN" altLang="en-US" sz="2800" dirty="0"/>
              <a:t>院的</a:t>
            </a:r>
            <a:r>
              <a:rPr lang="en-US" altLang="zh-CN" sz="2800" dirty="0" err="1"/>
              <a:t>GTAF</a:t>
            </a:r>
            <a:endParaRPr lang="en-US" altLang="zh-CN" sz="2800" dirty="0"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内容占位符 2"/>
          <p:cNvSpPr>
            <a:spLocks noGrp="1"/>
          </p:cNvSpPr>
          <p:nvPr>
            <p:ph idx="1"/>
          </p:nvPr>
        </p:nvSpPr>
        <p:spPr bwMode="auto">
          <a:xfrm>
            <a:off x="467544" y="1412776"/>
            <a:ext cx="8435280" cy="4525963"/>
          </a:xfrm>
          <a:noFill/>
          <a:ln>
            <a:miter lim="800000"/>
            <a:headEnd/>
            <a:tailEnd/>
          </a:ln>
        </p:spPr>
        <p:txBody>
          <a:bodyPr vert="horz" wrap="square" lIns="91440" tIns="45720" rIns="91440" bIns="45720" numCol="1" anchor="t" anchorCtr="0" compatLnSpc="1">
            <a:prstTxWarp prst="textNoShape">
              <a:avLst/>
            </a:prstTxWarp>
          </a:bodyPr>
          <a:lstStyle/>
          <a:p>
            <a:r>
              <a:rPr lang="zh-CN" altLang="en-US" sz="2400" dirty="0" smtClean="0"/>
              <a:t>德国</a:t>
            </a:r>
            <a:r>
              <a:rPr lang="en-US" altLang="zh-CN" sz="2400" dirty="0" err="1" smtClean="0">
                <a:latin typeface="Times New Roman" pitchFamily="18" charset="0"/>
                <a:cs typeface="Times New Roman" pitchFamily="18" charset="0"/>
              </a:rPr>
              <a:t>Forchungszentrum</a:t>
            </a:r>
            <a:r>
              <a:rPr lang="en-US" altLang="zh-CN" sz="2400" dirty="0" smtClean="0">
                <a:latin typeface="Times New Roman" pitchFamily="18" charset="0"/>
                <a:cs typeface="Times New Roman" pitchFamily="18" charset="0"/>
              </a:rPr>
              <a:t> </a:t>
            </a:r>
            <a:r>
              <a:rPr lang="en-US" altLang="zh-CN" sz="2400" dirty="0">
                <a:latin typeface="Times New Roman" pitchFamily="18" charset="0"/>
                <a:cs typeface="Times New Roman" pitchFamily="18" charset="0"/>
              </a:rPr>
              <a:t>Karlsruhe(</a:t>
            </a:r>
            <a:r>
              <a:rPr lang="en-US" altLang="zh-CN" sz="2400" dirty="0" err="1">
                <a:latin typeface="Times New Roman" pitchFamily="18" charset="0"/>
                <a:cs typeface="Times New Roman" pitchFamily="18" charset="0"/>
              </a:rPr>
              <a:t>FZK</a:t>
            </a:r>
            <a:r>
              <a:rPr lang="en-US" altLang="zh-CN" sz="2400" dirty="0" smtClean="0">
                <a:latin typeface="Times New Roman" pitchFamily="18" charset="0"/>
                <a:cs typeface="Times New Roman" pitchFamily="18" charset="0"/>
              </a:rPr>
              <a:t>)</a:t>
            </a:r>
            <a:r>
              <a:rPr lang="zh-CN" altLang="en-US" sz="2400" dirty="0">
                <a:latin typeface="Times New Roman" pitchFamily="18" charset="0"/>
                <a:cs typeface="Times New Roman" pitchFamily="18" charset="0"/>
              </a:rPr>
              <a:t>的</a:t>
            </a:r>
            <a:r>
              <a:rPr lang="en-US" altLang="zh-CN" sz="2400" dirty="0">
                <a:latin typeface="Times New Roman" pitchFamily="18" charset="0"/>
                <a:cs typeface="Times New Roman" pitchFamily="18" charset="0"/>
              </a:rPr>
              <a:t>Nuclear </a:t>
            </a:r>
            <a:r>
              <a:rPr lang="en-US" altLang="zh-CN" sz="2400" dirty="0" smtClean="0">
                <a:latin typeface="Times New Roman" pitchFamily="18" charset="0"/>
                <a:cs typeface="Times New Roman" pitchFamily="18" charset="0"/>
              </a:rPr>
              <a:t>astrophysics group</a:t>
            </a:r>
            <a:r>
              <a:rPr lang="zh-CN" altLang="en-US" sz="2400" dirty="0" smtClean="0">
                <a:latin typeface="Times New Roman" pitchFamily="18" charset="0"/>
                <a:cs typeface="Times New Roman" pitchFamily="18" charset="0"/>
              </a:rPr>
              <a:t>实验室的</a:t>
            </a:r>
            <a:r>
              <a:rPr lang="en-US" altLang="zh-CN" sz="2400" dirty="0" err="1" smtClean="0">
                <a:latin typeface="Times New Roman" pitchFamily="18" charset="0"/>
                <a:cs typeface="Times New Roman" pitchFamily="18" charset="0"/>
              </a:rPr>
              <a:t>BFD</a:t>
            </a:r>
            <a:endParaRPr lang="en-US" altLang="zh-CN" sz="2400" dirty="0" smtClean="0"/>
          </a:p>
          <a:p>
            <a:pPr lvl="1"/>
            <a:r>
              <a:rPr lang="en-US" altLang="zh-CN" sz="2000" dirty="0">
                <a:latin typeface="Times New Roman" pitchFamily="18" charset="0"/>
                <a:cs typeface="Times New Roman" pitchFamily="18" charset="0"/>
              </a:rPr>
              <a:t>42</a:t>
            </a:r>
            <a:r>
              <a:rPr lang="zh-CN" altLang="en-US" sz="2000" dirty="0">
                <a:latin typeface="Times New Roman" pitchFamily="18" charset="0"/>
                <a:cs typeface="Times New Roman" pitchFamily="18" charset="0"/>
              </a:rPr>
              <a:t>个</a:t>
            </a:r>
            <a:r>
              <a:rPr lang="en-US" altLang="zh-CN" sz="2000" dirty="0" err="1">
                <a:latin typeface="Times New Roman" pitchFamily="18" charset="0"/>
                <a:cs typeface="Times New Roman" pitchFamily="18" charset="0"/>
              </a:rPr>
              <a:t>BaF</a:t>
            </a:r>
            <a:r>
              <a:rPr lang="en-US" altLang="zh-CN" sz="2000" baseline="-25000" dirty="0" err="1">
                <a:latin typeface="Times New Roman" pitchFamily="18" charset="0"/>
                <a:cs typeface="Times New Roman" pitchFamily="18" charset="0"/>
              </a:rPr>
              <a:t>2</a:t>
            </a:r>
            <a:r>
              <a:rPr lang="zh-CN" altLang="en-US" sz="2000" dirty="0">
                <a:latin typeface="Times New Roman" pitchFamily="18" charset="0"/>
                <a:cs typeface="Times New Roman" pitchFamily="18" charset="0"/>
              </a:rPr>
              <a:t>晶体组成，</a:t>
            </a:r>
            <a:r>
              <a:rPr lang="en-US" altLang="zh-CN" sz="2000" dirty="0">
                <a:latin typeface="Times New Roman" pitchFamily="18" charset="0"/>
                <a:cs typeface="Times New Roman" pitchFamily="18" charset="0"/>
              </a:rPr>
              <a:t>4</a:t>
            </a:r>
            <a:r>
              <a:rPr lang="el-GR" altLang="zh-CN" sz="2000" dirty="0">
                <a:latin typeface="Times New Roman" pitchFamily="18" charset="0"/>
                <a:cs typeface="Times New Roman" pitchFamily="18" charset="0"/>
              </a:rPr>
              <a:t>π</a:t>
            </a:r>
            <a:r>
              <a:rPr lang="zh-CN" altLang="en-US" sz="2000" dirty="0">
                <a:latin typeface="Times New Roman" pitchFamily="18" charset="0"/>
                <a:cs typeface="Times New Roman" pitchFamily="18" charset="0"/>
              </a:rPr>
              <a:t>立体角</a:t>
            </a:r>
            <a:endParaRPr lang="en-US" altLang="zh-CN" sz="2000" dirty="0">
              <a:latin typeface="Times New Roman" pitchFamily="18" charset="0"/>
              <a:cs typeface="Times New Roman" pitchFamily="18" charset="0"/>
            </a:endParaRPr>
          </a:p>
          <a:p>
            <a:pPr lvl="1"/>
            <a:r>
              <a:rPr lang="zh-CN" altLang="en-US" sz="2000" dirty="0">
                <a:latin typeface="Times New Roman" pitchFamily="18" charset="0"/>
                <a:cs typeface="Times New Roman" pitchFamily="18" charset="0"/>
              </a:rPr>
              <a:t>晶体厚度</a:t>
            </a:r>
            <a:r>
              <a:rPr lang="en-US" altLang="zh-CN" sz="2000" dirty="0" err="1">
                <a:latin typeface="Times New Roman" pitchFamily="18" charset="0"/>
                <a:cs typeface="Times New Roman" pitchFamily="18" charset="0"/>
              </a:rPr>
              <a:t>15cm</a:t>
            </a:r>
            <a:r>
              <a:rPr lang="zh-CN" altLang="en-US" sz="2000" dirty="0">
                <a:latin typeface="Times New Roman" pitchFamily="18" charset="0"/>
                <a:cs typeface="Times New Roman" pitchFamily="18" charset="0"/>
              </a:rPr>
              <a:t>，内径</a:t>
            </a:r>
            <a:r>
              <a:rPr lang="en-US" altLang="zh-CN" sz="2000" dirty="0" err="1">
                <a:latin typeface="Times New Roman" pitchFamily="18" charset="0"/>
                <a:cs typeface="Times New Roman" pitchFamily="18" charset="0"/>
              </a:rPr>
              <a:t>20cm</a:t>
            </a:r>
            <a:endParaRPr lang="en-US" altLang="zh-CN" sz="2000" dirty="0">
              <a:latin typeface="Times New Roman" pitchFamily="18" charset="0"/>
              <a:cs typeface="Times New Roman" pitchFamily="18" charset="0"/>
            </a:endParaRPr>
          </a:p>
          <a:p>
            <a:pPr lvl="1"/>
            <a:r>
              <a:rPr lang="zh-CN" altLang="en-US" sz="2000" dirty="0">
                <a:latin typeface="Times New Roman" pitchFamily="18" charset="0"/>
                <a:cs typeface="Times New Roman" pitchFamily="18" charset="0"/>
              </a:rPr>
              <a:t>测量（</a:t>
            </a:r>
            <a:r>
              <a:rPr lang="en-US" altLang="zh-CN" sz="2000" dirty="0">
                <a:latin typeface="Times New Roman" pitchFamily="18" charset="0"/>
                <a:cs typeface="Times New Roman" pitchFamily="18" charset="0"/>
              </a:rPr>
              <a:t>n</a:t>
            </a:r>
            <a:r>
              <a:rPr lang="zh-CN" altLang="en-US" sz="2000" dirty="0">
                <a:latin typeface="Times New Roman" pitchFamily="18" charset="0"/>
                <a:cs typeface="Times New Roman" pitchFamily="18" charset="0"/>
              </a:rPr>
              <a:t>，</a:t>
            </a:r>
            <a:r>
              <a:rPr lang="el-GR" altLang="zh-CN" sz="2000" dirty="0">
                <a:latin typeface="Times New Roman" pitchFamily="18" charset="0"/>
                <a:cs typeface="Times New Roman" pitchFamily="18" charset="0"/>
              </a:rPr>
              <a:t> γ </a:t>
            </a:r>
            <a:r>
              <a:rPr lang="zh-CN" altLang="en-US" sz="2000" dirty="0">
                <a:latin typeface="Times New Roman" pitchFamily="18" charset="0"/>
                <a:cs typeface="Times New Roman" pitchFamily="18" charset="0"/>
              </a:rPr>
              <a:t>）反应级联</a:t>
            </a:r>
            <a:r>
              <a:rPr lang="el-GR" altLang="zh-CN" sz="2000" dirty="0">
                <a:latin typeface="Times New Roman" pitchFamily="18" charset="0"/>
                <a:cs typeface="Times New Roman" pitchFamily="18" charset="0"/>
              </a:rPr>
              <a:t>γ</a:t>
            </a:r>
            <a:r>
              <a:rPr lang="zh-CN" altLang="en-US" sz="2000" dirty="0">
                <a:latin typeface="Times New Roman" pitchFamily="18" charset="0"/>
                <a:cs typeface="Times New Roman" pitchFamily="18" charset="0"/>
              </a:rPr>
              <a:t>射线加和能</a:t>
            </a:r>
            <a:endParaRPr lang="en-US" altLang="zh-CN" sz="2000" dirty="0">
              <a:latin typeface="Times New Roman" pitchFamily="18" charset="0"/>
              <a:cs typeface="Times New Roman" pitchFamily="18" charset="0"/>
            </a:endParaRPr>
          </a:p>
          <a:p>
            <a:pPr lvl="1"/>
            <a:r>
              <a:rPr lang="zh-CN" altLang="en-US" sz="2000" dirty="0">
                <a:latin typeface="Times New Roman" pitchFamily="18" charset="0"/>
                <a:cs typeface="Times New Roman" pitchFamily="18" charset="0"/>
              </a:rPr>
              <a:t>中子飞行时间测量</a:t>
            </a:r>
            <a:endParaRPr lang="en-US" altLang="zh-CN" sz="2000" dirty="0">
              <a:latin typeface="Times New Roman" pitchFamily="18" charset="0"/>
              <a:cs typeface="Times New Roman" pitchFamily="18" charset="0"/>
            </a:endParaRPr>
          </a:p>
          <a:p>
            <a:pPr marL="457200" lvl="1" indent="0">
              <a:buNone/>
            </a:pPr>
            <a:r>
              <a:rPr lang="en-US" altLang="zh-CN" sz="2000" dirty="0" smtClean="0">
                <a:solidFill>
                  <a:srgbClr val="FF0000"/>
                </a:solidFill>
                <a:latin typeface="Times New Roman" pitchFamily="18" charset="0"/>
                <a:cs typeface="Times New Roman" pitchFamily="18" charset="0"/>
              </a:rPr>
              <a:t>     </a:t>
            </a:r>
          </a:p>
          <a:p>
            <a:endParaRPr lang="zh-CN" altLang="en-US" sz="2400" dirty="0" smtClean="0"/>
          </a:p>
        </p:txBody>
      </p:sp>
      <p:sp>
        <p:nvSpPr>
          <p:cNvPr id="4" name="文本框 3"/>
          <p:cNvSpPr txBox="1"/>
          <p:nvPr/>
        </p:nvSpPr>
        <p:spPr>
          <a:xfrm>
            <a:off x="1084784" y="548680"/>
            <a:ext cx="7200800" cy="646331"/>
          </a:xfrm>
          <a:prstGeom prst="rect">
            <a:avLst/>
          </a:prstGeom>
          <a:noFill/>
        </p:spPr>
        <p:txBody>
          <a:bodyPr wrap="square">
            <a:spAutoFit/>
          </a:bodyPr>
          <a:lstStyle/>
          <a:p>
            <a:pPr>
              <a:defRPr/>
            </a:pPr>
            <a:r>
              <a:rPr lang="en-US" altLang="zh-CN" sz="3600" b="0" dirty="0" smtClean="0">
                <a:latin typeface="Arial" panose="020B0604020202020204" pitchFamily="34" charset="0"/>
              </a:rPr>
              <a:t>2.1 </a:t>
            </a:r>
            <a:r>
              <a:rPr lang="en-US" altLang="zh-CN" sz="3600" b="0" dirty="0" err="1" smtClean="0">
                <a:latin typeface="Arial" panose="020B0604020202020204" pitchFamily="34" charset="0"/>
              </a:rPr>
              <a:t>BFD</a:t>
            </a:r>
            <a:r>
              <a:rPr lang="zh-CN" altLang="en-US" sz="2800" b="0" dirty="0">
                <a:latin typeface="Arial" panose="020B0604020202020204" pitchFamily="34" charset="0"/>
              </a:rPr>
              <a:t>（</a:t>
            </a:r>
            <a:r>
              <a:rPr lang="en-US" altLang="zh-CN" sz="2800" b="0" dirty="0">
                <a:latin typeface="Arial" panose="020B0604020202020204" pitchFamily="34" charset="0"/>
              </a:rPr>
              <a:t>4</a:t>
            </a:r>
            <a:r>
              <a:rPr lang="el-GR" altLang="zh-CN" sz="2800" b="0" dirty="0">
                <a:latin typeface="Arial" panose="020B0604020202020204" pitchFamily="34" charset="0"/>
              </a:rPr>
              <a:t>π</a:t>
            </a:r>
            <a:r>
              <a:rPr lang="en-US" altLang="zh-CN" sz="2800" b="0" dirty="0">
                <a:latin typeface="Arial" panose="020B0604020202020204" pitchFamily="34" charset="0"/>
              </a:rPr>
              <a:t> Barium Fluoride Detector</a:t>
            </a:r>
            <a:r>
              <a:rPr lang="zh-CN" altLang="en-US" sz="2800" b="0" dirty="0">
                <a:latin typeface="Arial" panose="020B0604020202020204" pitchFamily="34" charset="0"/>
              </a:rPr>
              <a:t>）</a:t>
            </a:r>
            <a:endParaRPr lang="en-US" sz="2800" b="0" dirty="0">
              <a:latin typeface="Arial" panose="020B0604020202020204" pitchFamily="34" charset="0"/>
            </a:endParaRPr>
          </a:p>
        </p:txBody>
      </p:sp>
    </p:spTree>
    <p:extLst>
      <p:ext uri="{BB962C8B-B14F-4D97-AF65-F5344CB8AC3E}">
        <p14:creationId xmlns:p14="http://schemas.microsoft.com/office/powerpoint/2010/main" val="2817609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4932040" y="1352580"/>
            <a:ext cx="4078222" cy="4439012"/>
          </a:xfrm>
          <a:prstGeom prst="rect">
            <a:avLst/>
          </a:prstGeom>
        </p:spPr>
      </p:pic>
      <p:sp>
        <p:nvSpPr>
          <p:cNvPr id="8" name="内容占位符 2"/>
          <p:cNvSpPr>
            <a:spLocks noGrp="1"/>
          </p:cNvSpPr>
          <p:nvPr>
            <p:ph idx="1"/>
          </p:nvPr>
        </p:nvSpPr>
        <p:spPr bwMode="auto">
          <a:xfrm>
            <a:off x="107504" y="1124744"/>
            <a:ext cx="5112568" cy="5256584"/>
          </a:xfrm>
          <a:noFill/>
          <a:ln>
            <a:miter lim="800000"/>
            <a:headEnd/>
            <a:tailEnd/>
          </a:ln>
        </p:spPr>
        <p:txBody>
          <a:bodyPr vert="horz" wrap="square" lIns="91440" tIns="45720" rIns="91440" bIns="45720" numCol="1" anchor="t" anchorCtr="0" compatLnSpc="1">
            <a:prstTxWarp prst="textNoShape">
              <a:avLst/>
            </a:prstTxWarp>
          </a:bodyPr>
          <a:lstStyle/>
          <a:p>
            <a:r>
              <a:rPr lang="en-US" altLang="zh-CN" sz="2400" dirty="0" err="1" smtClean="0"/>
              <a:t>BFD</a:t>
            </a:r>
            <a:r>
              <a:rPr lang="zh-CN" altLang="en-US" sz="2400" dirty="0" smtClean="0"/>
              <a:t>读出电子学技术路线</a:t>
            </a:r>
            <a:endParaRPr lang="en-US" altLang="zh-CN" sz="2400" dirty="0" smtClean="0"/>
          </a:p>
          <a:p>
            <a:pPr lvl="1"/>
            <a:r>
              <a:rPr lang="zh-CN" altLang="en-US" sz="1800" dirty="0" smtClean="0">
                <a:latin typeface="Times New Roman" pitchFamily="18" charset="0"/>
                <a:cs typeface="Times New Roman" pitchFamily="18" charset="0"/>
              </a:rPr>
              <a:t>每个探测器引出快、慢两个信号</a:t>
            </a:r>
            <a:endParaRPr lang="en-US" altLang="zh-CN" sz="1800" dirty="0" smtClean="0">
              <a:latin typeface="Times New Roman" pitchFamily="18" charset="0"/>
              <a:cs typeface="Times New Roman" pitchFamily="18" charset="0"/>
            </a:endParaRPr>
          </a:p>
          <a:p>
            <a:pPr lvl="1"/>
            <a:r>
              <a:rPr lang="zh-CN" altLang="en-US" sz="1800" dirty="0">
                <a:solidFill>
                  <a:srgbClr val="FF0000"/>
                </a:solidFill>
                <a:latin typeface="Times New Roman" pitchFamily="18" charset="0"/>
                <a:cs typeface="Times New Roman" pitchFamily="18" charset="0"/>
              </a:rPr>
              <a:t>快信号前沿甄别获取时间信息</a:t>
            </a:r>
            <a:endParaRPr lang="en-US" altLang="zh-CN" sz="1800" dirty="0">
              <a:solidFill>
                <a:srgbClr val="FF0000"/>
              </a:solidFill>
              <a:latin typeface="Times New Roman" pitchFamily="18" charset="0"/>
              <a:cs typeface="Times New Roman" pitchFamily="18" charset="0"/>
            </a:endParaRPr>
          </a:p>
          <a:p>
            <a:pPr lvl="1"/>
            <a:r>
              <a:rPr lang="zh-CN" altLang="en-US" sz="1800" dirty="0">
                <a:solidFill>
                  <a:srgbClr val="FF0000"/>
                </a:solidFill>
                <a:latin typeface="Times New Roman" pitchFamily="18" charset="0"/>
                <a:cs typeface="Times New Roman" pitchFamily="18" charset="0"/>
              </a:rPr>
              <a:t>慢信号积分放大，幅度获取能量信息</a:t>
            </a:r>
            <a:endParaRPr lang="en-US" altLang="zh-CN" sz="1800" dirty="0">
              <a:solidFill>
                <a:srgbClr val="FF0000"/>
              </a:solidFill>
              <a:latin typeface="Times New Roman" pitchFamily="18" charset="0"/>
              <a:cs typeface="Times New Roman" pitchFamily="18" charset="0"/>
            </a:endParaRPr>
          </a:p>
          <a:p>
            <a:pPr lvl="1"/>
            <a:r>
              <a:rPr lang="zh-CN" altLang="en-US" sz="1800" dirty="0" smtClean="0">
                <a:latin typeface="Times New Roman" pitchFamily="18" charset="0"/>
                <a:cs typeface="Times New Roman" pitchFamily="18" charset="0"/>
              </a:rPr>
              <a:t>死时间</a:t>
            </a:r>
            <a:r>
              <a:rPr lang="en-US" altLang="zh-CN" sz="1800" dirty="0" err="1" smtClean="0">
                <a:latin typeface="Times New Roman" pitchFamily="18" charset="0"/>
                <a:cs typeface="Times New Roman" pitchFamily="18" charset="0"/>
              </a:rPr>
              <a:t>3us</a:t>
            </a:r>
            <a:endParaRPr lang="en-US" altLang="zh-CN" sz="1800" dirty="0" smtClean="0">
              <a:latin typeface="Times New Roman" pitchFamily="18" charset="0"/>
              <a:cs typeface="Times New Roman" pitchFamily="18" charset="0"/>
            </a:endParaRPr>
          </a:p>
          <a:p>
            <a:r>
              <a:rPr lang="zh-CN" altLang="en-US" sz="2400" dirty="0" smtClean="0"/>
              <a:t>传统读出电子学方案的优点</a:t>
            </a:r>
            <a:endParaRPr lang="en-US" altLang="zh-CN" sz="2400" dirty="0" smtClean="0"/>
          </a:p>
          <a:p>
            <a:pPr lvl="1"/>
            <a:r>
              <a:rPr lang="zh-CN" altLang="en-US" sz="1800" dirty="0" smtClean="0">
                <a:latin typeface="Times New Roman" pitchFamily="18" charset="0"/>
                <a:cs typeface="Times New Roman" pitchFamily="18" charset="0"/>
              </a:rPr>
              <a:t>技术成熟，成本较低</a:t>
            </a:r>
            <a:endParaRPr lang="en-US" altLang="zh-CN" sz="1800" dirty="0" smtClean="0">
              <a:latin typeface="Times New Roman" pitchFamily="18" charset="0"/>
              <a:cs typeface="Times New Roman" pitchFamily="18" charset="0"/>
            </a:endParaRPr>
          </a:p>
          <a:p>
            <a:pPr lvl="1"/>
            <a:r>
              <a:rPr lang="zh-CN" altLang="en-US" sz="1800" dirty="0">
                <a:latin typeface="Times New Roman" pitchFamily="18" charset="0"/>
                <a:cs typeface="Times New Roman" pitchFamily="18" charset="0"/>
              </a:rPr>
              <a:t>数据</a:t>
            </a:r>
            <a:r>
              <a:rPr lang="zh-CN" altLang="en-US" sz="1800" dirty="0" smtClean="0">
                <a:latin typeface="Times New Roman" pitchFamily="18" charset="0"/>
                <a:cs typeface="Times New Roman" pitchFamily="18" charset="0"/>
              </a:rPr>
              <a:t>量较少，后端获取电路压力小</a:t>
            </a:r>
            <a:endParaRPr lang="en-US" altLang="zh-CN" sz="1800" dirty="0" smtClean="0">
              <a:latin typeface="Times New Roman" pitchFamily="18" charset="0"/>
              <a:cs typeface="Times New Roman" pitchFamily="18" charset="0"/>
            </a:endParaRPr>
          </a:p>
          <a:p>
            <a:pPr lvl="1"/>
            <a:r>
              <a:rPr lang="zh-CN" altLang="en-US" sz="1800" dirty="0">
                <a:latin typeface="Times New Roman" pitchFamily="18" charset="0"/>
                <a:cs typeface="Times New Roman" pitchFamily="18" charset="0"/>
              </a:rPr>
              <a:t>通道较少、任务单一时较为</a:t>
            </a:r>
            <a:r>
              <a:rPr lang="zh-CN" altLang="en-US" sz="1800" dirty="0" smtClean="0">
                <a:latin typeface="Times New Roman" pitchFamily="18" charset="0"/>
                <a:cs typeface="Times New Roman" pitchFamily="18" charset="0"/>
              </a:rPr>
              <a:t>便捷</a:t>
            </a:r>
            <a:endParaRPr lang="en-US" altLang="zh-CN" sz="1800" dirty="0">
              <a:latin typeface="Times New Roman" pitchFamily="18" charset="0"/>
              <a:cs typeface="Times New Roman" pitchFamily="18" charset="0"/>
            </a:endParaRPr>
          </a:p>
          <a:p>
            <a:r>
              <a:rPr lang="zh-CN" altLang="en-US" sz="2400" dirty="0"/>
              <a:t>传统读出电子学方案</a:t>
            </a:r>
            <a:r>
              <a:rPr lang="zh-CN" altLang="en-US" sz="2400" dirty="0" smtClean="0"/>
              <a:t>的缺点</a:t>
            </a:r>
            <a:endParaRPr lang="en-US" altLang="zh-CN" sz="2400" dirty="0" smtClean="0"/>
          </a:p>
          <a:p>
            <a:pPr lvl="1"/>
            <a:r>
              <a:rPr lang="zh-CN" altLang="en-US" sz="1800" dirty="0" smtClean="0">
                <a:latin typeface="Times New Roman" pitchFamily="18" charset="0"/>
                <a:cs typeface="Times New Roman" pitchFamily="18" charset="0"/>
              </a:rPr>
              <a:t>不能保留原始的波形，造成部分信息丢失</a:t>
            </a:r>
            <a:endParaRPr lang="en-US" altLang="zh-CN" sz="1800" dirty="0" smtClean="0">
              <a:latin typeface="Times New Roman" pitchFamily="18" charset="0"/>
              <a:cs typeface="Times New Roman" pitchFamily="18" charset="0"/>
            </a:endParaRPr>
          </a:p>
          <a:p>
            <a:pPr lvl="1"/>
            <a:r>
              <a:rPr lang="zh-CN" altLang="en-US" sz="1800" dirty="0" smtClean="0">
                <a:latin typeface="Times New Roman" pitchFamily="18" charset="0"/>
                <a:cs typeface="Times New Roman" pitchFamily="18" charset="0"/>
              </a:rPr>
              <a:t>时间和能量需要分开处理，增加电子学通道数</a:t>
            </a:r>
            <a:endParaRPr lang="en-US" altLang="zh-CN" sz="1800" dirty="0" smtClean="0">
              <a:latin typeface="Times New Roman" pitchFamily="18" charset="0"/>
              <a:cs typeface="Times New Roman" pitchFamily="18" charset="0"/>
            </a:endParaRPr>
          </a:p>
          <a:p>
            <a:pPr lvl="1"/>
            <a:r>
              <a:rPr lang="zh-CN" altLang="en-US" sz="1800" dirty="0" smtClean="0">
                <a:latin typeface="Times New Roman" pitchFamily="18" charset="0"/>
                <a:cs typeface="Times New Roman" pitchFamily="18" charset="0"/>
              </a:rPr>
              <a:t>通道较多时，电路模块较多，系统庞大</a:t>
            </a:r>
            <a:endParaRPr lang="en-US" altLang="zh-CN" sz="1800" dirty="0" smtClean="0">
              <a:latin typeface="Times New Roman" pitchFamily="18" charset="0"/>
              <a:cs typeface="Times New Roman" pitchFamily="18" charset="0"/>
            </a:endParaRPr>
          </a:p>
          <a:p>
            <a:pPr lvl="1"/>
            <a:r>
              <a:rPr lang="zh-CN" altLang="en-US" sz="1800" dirty="0" smtClean="0">
                <a:latin typeface="Times New Roman" pitchFamily="18" charset="0"/>
                <a:cs typeface="Times New Roman" pitchFamily="18" charset="0"/>
              </a:rPr>
              <a:t>死时间较大</a:t>
            </a:r>
            <a:endParaRPr lang="en-US" altLang="zh-CN" sz="1800" dirty="0" smtClean="0">
              <a:latin typeface="Times New Roman" pitchFamily="18" charset="0"/>
              <a:cs typeface="Times New Roman" pitchFamily="18" charset="0"/>
            </a:endParaRPr>
          </a:p>
          <a:p>
            <a:pPr lvl="1"/>
            <a:endParaRPr lang="en-US" altLang="zh-CN" sz="1600" dirty="0" smtClean="0">
              <a:latin typeface="Times New Roman" pitchFamily="18" charset="0"/>
              <a:cs typeface="Times New Roman" pitchFamily="18" charset="0"/>
            </a:endParaRPr>
          </a:p>
          <a:p>
            <a:pPr lvl="1"/>
            <a:endParaRPr lang="en-US" altLang="zh-CN" sz="2400" dirty="0"/>
          </a:p>
          <a:p>
            <a:endParaRPr lang="en-US" altLang="zh-CN" sz="2400" dirty="0" smtClean="0"/>
          </a:p>
          <a:p>
            <a:endParaRPr lang="zh-CN" altLang="en-US" sz="2400" dirty="0" smtClean="0"/>
          </a:p>
        </p:txBody>
      </p:sp>
      <p:sp>
        <p:nvSpPr>
          <p:cNvPr id="9" name="文本框 8"/>
          <p:cNvSpPr txBox="1"/>
          <p:nvPr/>
        </p:nvSpPr>
        <p:spPr>
          <a:xfrm>
            <a:off x="1084784" y="548680"/>
            <a:ext cx="7200800" cy="646331"/>
          </a:xfrm>
          <a:prstGeom prst="rect">
            <a:avLst/>
          </a:prstGeom>
          <a:noFill/>
        </p:spPr>
        <p:txBody>
          <a:bodyPr wrap="square">
            <a:spAutoFit/>
          </a:bodyPr>
          <a:lstStyle/>
          <a:p>
            <a:pPr>
              <a:defRPr/>
            </a:pPr>
            <a:r>
              <a:rPr lang="en-US" altLang="zh-CN" sz="3600" b="0" dirty="0" smtClean="0">
                <a:latin typeface="Arial" panose="020B0604020202020204" pitchFamily="34" charset="0"/>
              </a:rPr>
              <a:t>2.1 </a:t>
            </a:r>
            <a:r>
              <a:rPr lang="en-US" altLang="zh-CN" sz="3600" dirty="0" err="1" smtClean="0">
                <a:latin typeface="Arial" panose="020B0604020202020204" pitchFamily="34" charset="0"/>
              </a:rPr>
              <a:t>BFD</a:t>
            </a:r>
            <a:r>
              <a:rPr lang="zh-CN" altLang="en-US" sz="2800" b="0" dirty="0">
                <a:latin typeface="Arial" panose="020B0604020202020204" pitchFamily="34" charset="0"/>
              </a:rPr>
              <a:t>（</a:t>
            </a:r>
            <a:r>
              <a:rPr lang="en-US" altLang="zh-CN" sz="2800" b="0" dirty="0">
                <a:latin typeface="Arial" panose="020B0604020202020204" pitchFamily="34" charset="0"/>
              </a:rPr>
              <a:t>4</a:t>
            </a:r>
            <a:r>
              <a:rPr lang="el-GR" altLang="zh-CN" sz="2800" b="0" dirty="0">
                <a:latin typeface="Arial" panose="020B0604020202020204" pitchFamily="34" charset="0"/>
              </a:rPr>
              <a:t>π</a:t>
            </a:r>
            <a:r>
              <a:rPr lang="en-US" altLang="zh-CN" sz="2800" b="0" dirty="0">
                <a:latin typeface="Arial" panose="020B0604020202020204" pitchFamily="34" charset="0"/>
              </a:rPr>
              <a:t> Barium Fluoride Detector</a:t>
            </a:r>
            <a:r>
              <a:rPr lang="zh-CN" altLang="en-US" sz="2800" b="0" dirty="0">
                <a:latin typeface="Arial" panose="020B0604020202020204" pitchFamily="34" charset="0"/>
              </a:rPr>
              <a:t>）</a:t>
            </a:r>
            <a:endParaRPr lang="en-US" sz="2800" b="0" dirty="0">
              <a:latin typeface="Arial" panose="020B0604020202020204" pitchFamily="34" charset="0"/>
            </a:endParaRPr>
          </a:p>
        </p:txBody>
      </p:sp>
    </p:spTree>
    <p:extLst>
      <p:ext uri="{BB962C8B-B14F-4D97-AF65-F5344CB8AC3E}">
        <p14:creationId xmlns:p14="http://schemas.microsoft.com/office/powerpoint/2010/main" val="834888082"/>
      </p:ext>
    </p:extLst>
  </p:cSld>
  <p:clrMapOvr>
    <a:masterClrMapping/>
  </p:clrMapOvr>
</p:sld>
</file>

<file path=ppt/theme/theme1.xml><?xml version="1.0" encoding="utf-8"?>
<a:theme xmlns:a="http://schemas.openxmlformats.org/drawingml/2006/main" name="FEL2">
  <a:themeElements>
    <a:clrScheme name="FEL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EL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noFill/>
          <a:miter lim="800000"/>
          <a:headEnd/>
          <a:tailEnd/>
        </a:ln>
      </a:spPr>
      <a:bodyPr anchor="ctr">
        <a:spAutoFit/>
      </a:bodyPr>
      <a:lstStyle>
        <a:defPPr marL="609600" indent="-609600" algn="l">
          <a:tabLst>
            <a:tab pos="266700" algn="l"/>
          </a:tabLst>
          <a:defRPr kumimoji="1" sz="26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sym typeface="Wingdings 2" pitchFamily="18" charset="2"/>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outerShdw dist="23000" dir="5400000" rotWithShape="0">
            <a:schemeClr val="bg2">
              <a:alpha val="34999"/>
            </a:schemeClr>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rgbClr val="A50021"/>
            </a:solidFill>
            <a:effectLst>
              <a:outerShdw blurRad="38100" dist="38100" dir="2700000" algn="tl">
                <a:srgbClr val="000000">
                  <a:alpha val="43137"/>
                </a:srgbClr>
              </a:outerShdw>
            </a:effectLst>
            <a:latin typeface="Arial" pitchFamily="34" charset="0"/>
            <a:ea typeface="宋体" pitchFamily="2" charset="-122"/>
          </a:defRPr>
        </a:defPPr>
      </a:lstStyle>
    </a:lnDef>
  </a:objectDefaults>
  <a:extraClrSchemeLst>
    <a:extraClrScheme>
      <a:clrScheme name="FEL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EL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EL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EL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EL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EL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EL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EL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EL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EL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EL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EL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19830</TotalTime>
  <Words>2153</Words>
  <Application>Microsoft Macintosh PowerPoint</Application>
  <PresentationFormat>全屏显示(4:3)</PresentationFormat>
  <Paragraphs>461</Paragraphs>
  <Slides>36</Slides>
  <Notes>3</Notes>
  <HiddenSlides>0</HiddenSlides>
  <MMClips>0</MMClips>
  <ScaleCrop>false</ScaleCrop>
  <HeadingPairs>
    <vt:vector size="6" baseType="variant">
      <vt:variant>
        <vt:lpstr>主题</vt:lpstr>
      </vt:variant>
      <vt:variant>
        <vt:i4>1</vt:i4>
      </vt:variant>
      <vt:variant>
        <vt:lpstr>嵌入的 OLE 服务器</vt:lpstr>
      </vt:variant>
      <vt:variant>
        <vt:i4>1</vt:i4>
      </vt:variant>
      <vt:variant>
        <vt:lpstr>幻灯片标题</vt:lpstr>
      </vt:variant>
      <vt:variant>
        <vt:i4>36</vt:i4>
      </vt:variant>
    </vt:vector>
  </HeadingPairs>
  <TitlesOfParts>
    <vt:vector size="38" baseType="lpstr">
      <vt:lpstr>FEL2</vt:lpstr>
      <vt:lpstr>Visio</vt:lpstr>
      <vt:lpstr>白光中子源BaF2探测器 读出电子学设计</vt:lpstr>
      <vt:lpstr>主要内容</vt:lpstr>
      <vt:lpstr>一、背景介绍</vt:lpstr>
      <vt:lpstr>PowerPoint 演示文稿</vt:lpstr>
      <vt:lpstr>BaF2探测器阵列</vt:lpstr>
      <vt:lpstr>背景介绍</vt:lpstr>
      <vt:lpstr>二、系统调研</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三、BaF2探测器读出电子学方案</vt:lpstr>
      <vt:lpstr>3.1 读出电子学设计要求</vt:lpstr>
      <vt:lpstr>3.2 研制任务</vt:lpstr>
      <vt:lpstr>3.3 技术路线</vt:lpstr>
      <vt:lpstr>3.4 系统架构</vt:lpstr>
      <vt:lpstr>3.5.1 模拟信号传输电路</vt:lpstr>
      <vt:lpstr>3.5.2 模拟信号扇出模块</vt:lpstr>
      <vt:lpstr>3.5.3 触发模块</vt:lpstr>
      <vt:lpstr>3.5.4 数字化模块</vt:lpstr>
      <vt:lpstr>3.5.5 时钟模块</vt:lpstr>
      <vt:lpstr>四、关键技术</vt:lpstr>
      <vt:lpstr>4.1 关键器件一：ADC(ADC12D1000)</vt:lpstr>
      <vt:lpstr>4.1 关键器件一：ADC(ADC12D1000)</vt:lpstr>
      <vt:lpstr>4.2 关键器件二：FPGA</vt:lpstr>
      <vt:lpstr>4.2 关键器件二：FPGA</vt:lpstr>
      <vt:lpstr>数字化触发方案探索</vt:lpstr>
      <vt:lpstr>数字化触发方案探索</vt:lpstr>
      <vt:lpstr>数字化触发方案探索</vt:lpstr>
      <vt:lpstr>总结</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echteleere</cp:lastModifiedBy>
  <cp:revision>1509</cp:revision>
  <dcterms:created xsi:type="dcterms:W3CDTF">1601-01-01T00:00:00Z</dcterms:created>
  <dcterms:modified xsi:type="dcterms:W3CDTF">2015-04-11T03:39:40Z</dcterms:modified>
</cp:coreProperties>
</file>