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0" r:id="rId9"/>
    <p:sldId id="263" r:id="rId10"/>
    <p:sldId id="264" r:id="rId11"/>
    <p:sldId id="273" r:id="rId12"/>
    <p:sldId id="265" r:id="rId13"/>
    <p:sldId id="274" r:id="rId14"/>
    <p:sldId id="266" r:id="rId15"/>
    <p:sldId id="267" r:id="rId16"/>
    <p:sldId id="268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3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47BF-CBAA-4358-A086-233317BCB598}" type="datetimeFigureOut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7AC77-9C86-4E8C-AC89-DA8ECFEF24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AC77-9C86-4E8C-AC89-DA8ECFEF24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57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AC77-9C86-4E8C-AC89-DA8ECFEF24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AC77-9C86-4E8C-AC89-DA8ECFEF24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5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D22988E-4A6F-4C55-A8DA-BF8369175B16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2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F9CA-059D-4AF5-8B83-46E393037725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7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DFC2-0749-4C13-AA70-8FA8CC2DAFEC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14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7D4E-337E-4C90-8A46-23822B784A99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2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0B78-766E-4CD6-8898-5412EE18500C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23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236A-5C9C-43D6-B97A-2951C0266E1A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3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9733-BFE5-428F-9111-2BA3C4C516F5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2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87FE-9037-4378-B611-F8CF8996533B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91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E8FE-C5F1-484D-89C3-9CE0A65CE634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4214" y="1187938"/>
            <a:ext cx="832338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14" y="411571"/>
            <a:ext cx="8323385" cy="776367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13" y="1187938"/>
            <a:ext cx="8323385" cy="526757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1500" y="6570785"/>
            <a:ext cx="1148283" cy="2794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89BF449-7F1B-4DBF-A755-77D7601A4883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5" y="6570785"/>
            <a:ext cx="5104667" cy="2794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9783" y="6570785"/>
            <a:ext cx="395510" cy="2794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B3B7C7-0FA8-456D-B4E0-6E97ED71D5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94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C32E-8382-4EDB-82F3-5CF79FF76B62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771B-02E6-4485-85D6-2453B1FB59CC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F3DA-A3A4-42B8-A49A-E42157861530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 userDrawn="1"/>
        </p:nvCxnSpPr>
        <p:spPr>
          <a:xfrm>
            <a:off x="414214" y="1187938"/>
            <a:ext cx="832338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4214" y="411571"/>
            <a:ext cx="8323385" cy="776367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581500" y="6570785"/>
            <a:ext cx="1148283" cy="279400"/>
          </a:xfrm>
        </p:spPr>
        <p:txBody>
          <a:bodyPr/>
          <a:lstStyle/>
          <a:p>
            <a:fld id="{8C0EFE41-7C2A-4B5E-B247-2B19B0AF2C77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5" y="6570785"/>
            <a:ext cx="5104667" cy="279400"/>
          </a:xfrm>
        </p:spPr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9783" y="6570785"/>
            <a:ext cx="395510" cy="279400"/>
          </a:xfrm>
        </p:spPr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31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F93-B9B2-4E34-B544-95115A429C0C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FDDC-FE75-4BAB-9415-46BE3F57AA1E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563-BF17-4546-A307-4CFE244EA211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02D333-F9E0-4F7E-8A58-B58102CA450B}" type="datetime1">
              <a:rPr lang="zh-CN" altLang="en-US" smtClean="0"/>
              <a:t>2015/4/11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B3B7C7-0FA8-456D-B4E0-6E97ED71D5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4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QASICP1</a:t>
            </a:r>
            <a:r>
              <a:rPr lang="zh-CN" altLang="en-US" dirty="0" smtClean="0"/>
              <a:t>项目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进展报告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报告人：梁福</a:t>
            </a:r>
            <a:r>
              <a:rPr lang="zh-CN" altLang="en-US" dirty="0" smtClean="0"/>
              <a:t>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中国科学技术大学</a:t>
            </a:r>
            <a:endParaRPr lang="en-US" altLang="zh-CN" dirty="0"/>
          </a:p>
          <a:p>
            <a:r>
              <a:rPr lang="zh-CN" altLang="en-US" dirty="0"/>
              <a:t>核探测与核电子学国家重点实验室</a:t>
            </a:r>
            <a:r>
              <a:rPr lang="zh-CN" altLang="en-US" dirty="0" smtClean="0"/>
              <a:t>年会</a:t>
            </a:r>
            <a:r>
              <a:rPr lang="en-US" altLang="zh-CN" dirty="0" smtClean="0"/>
              <a:t>2015@USTC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4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</a:t>
            </a:r>
            <a:r>
              <a:rPr lang="zh-CN" altLang="en-US" dirty="0" smtClean="0"/>
              <a:t>配置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每</a:t>
            </a:r>
            <a:r>
              <a:rPr lang="zh-CN" altLang="en-US" dirty="0"/>
              <a:t>路真随机数通道由五</a:t>
            </a:r>
            <a:r>
              <a:rPr lang="zh-CN" altLang="en-US" dirty="0" smtClean="0"/>
              <a:t>位</a:t>
            </a:r>
            <a:r>
              <a:rPr lang="en-US" altLang="zh-CN" dirty="0" smtClean="0"/>
              <a:t>SPI</a:t>
            </a:r>
            <a:r>
              <a:rPr lang="zh-CN" altLang="en-US" dirty="0" smtClean="0"/>
              <a:t>寄存器控制，共</a:t>
            </a:r>
            <a:r>
              <a:rPr lang="en-US" altLang="zh-CN" dirty="0"/>
              <a:t>50</a:t>
            </a:r>
            <a:r>
              <a:rPr lang="zh-CN" altLang="en-US" dirty="0" smtClean="0"/>
              <a:t>位。</a:t>
            </a:r>
            <a:endParaRPr lang="zh-CN" altLang="en-US" dirty="0"/>
          </a:p>
          <a:p>
            <a:r>
              <a:rPr lang="zh-CN" altLang="en-US" dirty="0" smtClean="0"/>
              <a:t>前</a:t>
            </a:r>
            <a:r>
              <a:rPr lang="zh-CN" altLang="en-US" dirty="0"/>
              <a:t>四位依次控制</a:t>
            </a:r>
            <a:r>
              <a:rPr lang="en-US" altLang="zh-CN" dirty="0"/>
              <a:t>32</a:t>
            </a:r>
            <a:r>
              <a:rPr lang="zh-CN" altLang="en-US" dirty="0"/>
              <a:t>、</a:t>
            </a:r>
            <a:r>
              <a:rPr lang="en-US" altLang="zh-CN" dirty="0"/>
              <a:t>32</a:t>
            </a:r>
            <a:r>
              <a:rPr lang="zh-CN" altLang="en-US" dirty="0"/>
              <a:t>、</a:t>
            </a:r>
            <a:r>
              <a:rPr lang="en-US" altLang="zh-CN" dirty="0"/>
              <a:t>64</a:t>
            </a:r>
            <a:r>
              <a:rPr lang="zh-CN" altLang="en-US" dirty="0"/>
              <a:t>、</a:t>
            </a:r>
            <a:r>
              <a:rPr lang="en-US" altLang="zh-CN" dirty="0" smtClean="0"/>
              <a:t>128</a:t>
            </a:r>
            <a:r>
              <a:rPr lang="zh-CN" altLang="en-US" dirty="0" smtClean="0"/>
              <a:t>共</a:t>
            </a:r>
            <a:r>
              <a:rPr lang="en-US" altLang="zh-CN" dirty="0"/>
              <a:t>256</a:t>
            </a:r>
            <a:r>
              <a:rPr lang="zh-CN" altLang="en-US" dirty="0"/>
              <a:t>个振荡环，高电平起振；第五位控制后处理结构选通，高电平时输出原始数据，低电平时输出经后处理结构处理后的数据。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5869" y="1187938"/>
            <a:ext cx="8200072" cy="2870551"/>
            <a:chOff x="475869" y="1433575"/>
            <a:chExt cx="8200072" cy="2870551"/>
          </a:xfrm>
        </p:grpSpPr>
        <p:pic>
          <p:nvPicPr>
            <p:cNvPr id="5" name="Picture 7" descr="clip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69" y="1433575"/>
              <a:ext cx="8200072" cy="2870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圆角矩形 6"/>
            <p:cNvSpPr/>
            <p:nvPr/>
          </p:nvSpPr>
          <p:spPr>
            <a:xfrm>
              <a:off x="2335876" y="3125585"/>
              <a:ext cx="5536277" cy="63176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12967" y="2493817"/>
              <a:ext cx="5536277" cy="63176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7" descr="clip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2" y="1122280"/>
            <a:ext cx="8209597" cy="370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0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专用光源驱动器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核心功能验证</a:t>
            </a:r>
            <a:endParaRPr lang="en-US" altLang="zh-CN" dirty="0" smtClean="0"/>
          </a:p>
          <a:p>
            <a:r>
              <a:rPr lang="en-US" altLang="zh-CN" dirty="0" smtClean="0"/>
              <a:t>200ps</a:t>
            </a:r>
            <a:r>
              <a:rPr lang="zh-CN" altLang="en-US" dirty="0" smtClean="0"/>
              <a:t>～</a:t>
            </a:r>
            <a:r>
              <a:rPr lang="en-US" altLang="zh-CN" dirty="0" smtClean="0"/>
              <a:t>500ps</a:t>
            </a:r>
            <a:r>
              <a:rPr lang="zh-CN" altLang="en-US" dirty="0" smtClean="0"/>
              <a:t>周期性窄脉冲驱动激光器发光；</a:t>
            </a:r>
            <a:endParaRPr lang="en-US" altLang="zh-CN" dirty="0" smtClean="0"/>
          </a:p>
          <a:p>
            <a:r>
              <a:rPr lang="zh-CN" altLang="en-US" dirty="0" smtClean="0"/>
              <a:t>真随机数高速串行输出控制调制器，</a:t>
            </a:r>
            <a:endParaRPr lang="en-US" altLang="zh-CN" dirty="0" smtClean="0"/>
          </a:p>
          <a:p>
            <a:r>
              <a:rPr lang="zh-CN" altLang="en-US" dirty="0" smtClean="0"/>
              <a:t>低速并行输出用于存储验证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OPT-SRC</a:t>
            </a:r>
            <a:r>
              <a:rPr lang="zh-CN" altLang="en-US" dirty="0" smtClean="0"/>
              <a:t>框架结构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左侧实线框，本次设计验证内容：</a:t>
            </a:r>
            <a:endParaRPr lang="en-US" altLang="zh-CN" dirty="0" smtClean="0"/>
          </a:p>
          <a:p>
            <a:r>
              <a:rPr lang="zh-CN" altLang="en-US" dirty="0" smtClean="0"/>
              <a:t>窄脉冲产生电路验证（</a:t>
            </a:r>
            <a:r>
              <a:rPr lang="en-US" altLang="zh-CN" dirty="0" smtClean="0"/>
              <a:t>200ps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500ps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路</a:t>
            </a:r>
            <a:r>
              <a:rPr lang="en-US" altLang="zh-CN" dirty="0" smtClean="0"/>
              <a:t>TRNG</a:t>
            </a:r>
            <a:r>
              <a:rPr lang="zh-CN" altLang="en-US" dirty="0" smtClean="0"/>
              <a:t>，并行低速与存储器对接，串行高速驱动设备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12" y="1187938"/>
            <a:ext cx="8323386" cy="355858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窄脉冲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反相器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延时</a:t>
            </a:r>
            <a:endParaRPr lang="en-US" altLang="zh-CN" dirty="0" smtClean="0"/>
          </a:p>
          <a:p>
            <a:r>
              <a:rPr lang="zh-CN" altLang="en-US" dirty="0" smtClean="0"/>
              <a:t>延时差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/>
              <a:t>窄脉冲</a:t>
            </a:r>
            <a:endParaRPr lang="en-US" altLang="zh-CN" dirty="0" smtClean="0"/>
          </a:p>
          <a:p>
            <a:r>
              <a:rPr lang="zh-CN" altLang="en-US" dirty="0"/>
              <a:t>窄</a:t>
            </a:r>
            <a:r>
              <a:rPr lang="zh-CN" altLang="en-US" dirty="0" smtClean="0"/>
              <a:t>脉冲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驱动输出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存在问题：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en-US" altLang="zh-CN" dirty="0" smtClean="0">
                <a:sym typeface="Wingdings" panose="05000000000000000000" pitchFamily="2" charset="2"/>
              </a:rPr>
              <a:t>1. </a:t>
            </a:r>
            <a:r>
              <a:rPr lang="zh-CN" altLang="en-US" dirty="0" smtClean="0">
                <a:sym typeface="Wingdings" panose="05000000000000000000" pitchFamily="2" charset="2"/>
              </a:rPr>
              <a:t>受环境影响大，需要实测影响。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en-US" altLang="zh-CN" dirty="0" smtClean="0">
                <a:sym typeface="Wingdings" panose="05000000000000000000" pitchFamily="2" charset="2"/>
              </a:rPr>
              <a:t>2. </a:t>
            </a:r>
            <a:r>
              <a:rPr lang="zh-CN" altLang="en-US" dirty="0" smtClean="0">
                <a:sym typeface="Wingdings" panose="05000000000000000000" pitchFamily="2" charset="2"/>
              </a:rPr>
              <a:t>线驱动器设计困难，</a:t>
            </a:r>
            <a:r>
              <a:rPr lang="en-US" altLang="zh-CN" dirty="0" smtClean="0">
                <a:sym typeface="Wingdings" panose="05000000000000000000" pitchFamily="2" charset="2"/>
              </a:rPr>
              <a:t>200ps</a:t>
            </a:r>
            <a:r>
              <a:rPr lang="zh-CN" altLang="en-US" dirty="0" smtClean="0">
                <a:sym typeface="Wingdings" panose="05000000000000000000" pitchFamily="2" charset="2"/>
              </a:rPr>
              <a:t>脉宽，～</a:t>
            </a:r>
            <a:r>
              <a:rPr lang="en-US" altLang="zh-CN" dirty="0" smtClean="0">
                <a:sym typeface="Wingdings" panose="05000000000000000000" pitchFamily="2" charset="2"/>
              </a:rPr>
              <a:t>5Gbps</a:t>
            </a:r>
            <a:r>
              <a:rPr lang="zh-CN" altLang="en-US" dirty="0" smtClean="0">
                <a:sym typeface="Wingdings" panose="05000000000000000000" pitchFamily="2" charset="2"/>
              </a:rPr>
              <a:t>，</a:t>
            </a:r>
            <a:r>
              <a:rPr lang="en-US" altLang="zh-CN" dirty="0" smtClean="0">
                <a:sym typeface="Wingdings" panose="05000000000000000000" pitchFamily="2" charset="2"/>
              </a:rPr>
              <a:t>2.5GHz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3. </a:t>
            </a:r>
            <a:r>
              <a:rPr lang="zh-CN" altLang="en-US" dirty="0" smtClean="0">
                <a:sym typeface="Wingdings" panose="05000000000000000000" pitchFamily="2" charset="2"/>
              </a:rPr>
              <a:t>高速大电流驱动器设计更困难（本次没设计）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95" y="1187938"/>
            <a:ext cx="5557405" cy="3157079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5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测试计划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CN" altLang="en-US" dirty="0" smtClean="0"/>
              <a:t>流片于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月提交，预计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月返回</a:t>
            </a:r>
            <a:endParaRPr lang="en-US" altLang="zh-CN" dirty="0" smtClean="0"/>
          </a:p>
          <a:p>
            <a:r>
              <a:rPr lang="zh-CN" altLang="en-US" dirty="0" smtClean="0"/>
              <a:t>除窄脉冲外，皆为数字信号，</a:t>
            </a:r>
            <a:endParaRPr lang="en-US" altLang="zh-CN" dirty="0" smtClean="0"/>
          </a:p>
          <a:p>
            <a:r>
              <a:rPr lang="zh-CN" altLang="en-US" dirty="0" smtClean="0"/>
              <a:t>只要有输出就成功一大半。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芯片切割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1316" y="1383709"/>
            <a:ext cx="5263977" cy="51980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05293" y="2751513"/>
            <a:ext cx="3332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芯片将在第三方厂家进行切割和封装。（求交流、推荐）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芯片整体布局时已考虑切割，计划通过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次切割将功能分离。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模块切割最为清晰。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其他模块的切割需要依赖划片厂商的加工能力。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绑线、封装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</a:t>
            </a:r>
            <a:r>
              <a:rPr lang="zh-CN" altLang="en-US" dirty="0" smtClean="0"/>
              <a:t>真随机数模块，计划同时进行</a:t>
            </a:r>
            <a:r>
              <a:rPr lang="en-US" altLang="zh-CN" dirty="0" smtClean="0"/>
              <a:t>PCB</a:t>
            </a:r>
            <a:r>
              <a:rPr lang="zh-CN" altLang="en-US" dirty="0" smtClean="0"/>
              <a:t>直接绑线和封装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QNF48</a:t>
            </a:r>
            <a:r>
              <a:rPr lang="zh-CN" altLang="en-US" dirty="0" smtClean="0"/>
              <a:t>，设计时已经按照管脚数量进行了约束。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该模块功能独立，采用标准封装如果</a:t>
            </a:r>
            <a:r>
              <a:rPr lang="zh-CN" altLang="en-US" dirty="0"/>
              <a:t>测试</a:t>
            </a:r>
            <a:r>
              <a:rPr lang="zh-CN" altLang="en-US" dirty="0" smtClean="0"/>
              <a:t>成功，则可以定型、应用，并为后期设计提供封装经验。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  <a:r>
              <a:rPr lang="zh-CN" altLang="en-US" dirty="0" smtClean="0"/>
              <a:t>直接绑线，作为备选方案，防止封装版本出现任何意外。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光源驱动器模块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PCB</a:t>
            </a:r>
            <a:r>
              <a:rPr lang="zh-CN" altLang="en-US" dirty="0" smtClean="0"/>
              <a:t>直接绑线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功能为功能验证，标准封装并无实际应用价值</a:t>
            </a:r>
            <a:endParaRPr lang="en-US" altLang="zh-CN" dirty="0" smtClean="0"/>
          </a:p>
          <a:p>
            <a:pPr lvl="1"/>
            <a:r>
              <a:rPr lang="zh-CN" altLang="en-US" dirty="0"/>
              <a:t>管</a:t>
            </a:r>
            <a:r>
              <a:rPr lang="zh-CN" altLang="en-US" dirty="0" smtClean="0"/>
              <a:t>脚</a:t>
            </a:r>
            <a:r>
              <a:rPr lang="en-US" altLang="zh-CN" dirty="0" smtClean="0"/>
              <a:t>73</a:t>
            </a:r>
            <a:r>
              <a:rPr lang="zh-CN" altLang="en-US" dirty="0" smtClean="0"/>
              <a:t>个，其中速度</a:t>
            </a:r>
            <a:r>
              <a:rPr lang="en-US" altLang="zh-CN" dirty="0" err="1" smtClean="0"/>
              <a:t>Gbps</a:t>
            </a:r>
            <a:r>
              <a:rPr lang="zh-CN" altLang="en-US" dirty="0" smtClean="0"/>
              <a:t>量级的有</a:t>
            </a:r>
            <a:r>
              <a:rPr lang="en-US" altLang="zh-CN" dirty="0" smtClean="0"/>
              <a:t>6</a:t>
            </a:r>
            <a:r>
              <a:rPr lang="zh-CN" altLang="en-US" dirty="0" smtClean="0"/>
              <a:t>对，封装的选取有待考察。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48" y="3632662"/>
            <a:ext cx="3008255" cy="3020984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4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QASICP1</a:t>
            </a:r>
            <a:r>
              <a:rPr lang="zh-CN" altLang="en-US" dirty="0" smtClean="0"/>
              <a:t>是为量子通信定制</a:t>
            </a:r>
            <a:r>
              <a:rPr lang="zh-CN" altLang="en-US" dirty="0"/>
              <a:t>的第一款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关键技术的芯片化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130 nm CMOS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MPW 2014.2</a:t>
            </a:r>
            <a:r>
              <a:rPr lang="zh-CN" altLang="en-US" dirty="0" smtClean="0"/>
              <a:t>流片</a:t>
            </a:r>
            <a:endParaRPr lang="en-US" altLang="zh-CN" dirty="0" smtClean="0"/>
          </a:p>
          <a:p>
            <a:r>
              <a:rPr lang="zh-CN" altLang="en-US" dirty="0"/>
              <a:t>高速并行真随机数产生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基于时钟抖动熵源的经典真随机数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1Gbps x10ch</a:t>
            </a:r>
            <a:r>
              <a:rPr lang="zh-CN" altLang="en-US" dirty="0" smtClean="0"/>
              <a:t>真随机数产生能力，</a:t>
            </a:r>
            <a:r>
              <a:rPr lang="en-US" altLang="zh-CN" dirty="0" smtClean="0"/>
              <a:t>SPI</a:t>
            </a:r>
            <a:r>
              <a:rPr lang="zh-CN" altLang="en-US" dirty="0" smtClean="0"/>
              <a:t>配置总线</a:t>
            </a:r>
            <a:endParaRPr lang="en-US" altLang="zh-CN" dirty="0" smtClean="0"/>
          </a:p>
          <a:p>
            <a:r>
              <a:rPr lang="zh-CN" altLang="en-US" dirty="0"/>
              <a:t>专用光源</a:t>
            </a:r>
            <a:r>
              <a:rPr lang="zh-CN" altLang="en-US" dirty="0" smtClean="0"/>
              <a:t>驱动器（核心功能验证）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百皮秒窄脉冲产生结构</a:t>
            </a:r>
            <a:endParaRPr lang="en-US" altLang="zh-CN" dirty="0" smtClean="0"/>
          </a:p>
          <a:p>
            <a:pPr lvl="1"/>
            <a:r>
              <a:rPr lang="zh-CN" altLang="en-US" dirty="0"/>
              <a:t>真</a:t>
            </a:r>
            <a:r>
              <a:rPr lang="zh-CN" altLang="en-US" dirty="0" smtClean="0"/>
              <a:t>随机数核心结构的再应用</a:t>
            </a:r>
            <a:endParaRPr lang="en-US" altLang="zh-CN" dirty="0"/>
          </a:p>
          <a:p>
            <a:r>
              <a:rPr lang="zh-CN" altLang="en-US" dirty="0" smtClean="0"/>
              <a:t>测试准备工作已经开始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问题讨论、交流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高速</a:t>
            </a:r>
            <a:r>
              <a:rPr lang="en-US" altLang="zh-CN" dirty="0" smtClean="0"/>
              <a:t>IO</a:t>
            </a:r>
            <a:r>
              <a:rPr lang="zh-CN" altLang="en-US" dirty="0" smtClean="0"/>
              <a:t>驱动器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速度</a:t>
            </a:r>
            <a:r>
              <a:rPr lang="en-US" altLang="zh-CN" dirty="0" smtClean="0"/>
              <a:t>&gt;GHz</a:t>
            </a:r>
          </a:p>
          <a:p>
            <a:r>
              <a:rPr lang="zh-CN" altLang="en-US" dirty="0" smtClean="0"/>
              <a:t>电平标准：</a:t>
            </a:r>
            <a:r>
              <a:rPr lang="en-US" altLang="zh-CN" dirty="0" smtClean="0"/>
              <a:t>CML or 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zh-CN" altLang="en-US" dirty="0" smtClean="0"/>
              <a:t>器件类型：</a:t>
            </a:r>
            <a:r>
              <a:rPr lang="en-US" altLang="zh-CN" dirty="0" smtClean="0"/>
              <a:t>3.3V MOSFET or 1.2V MOSFET</a:t>
            </a:r>
          </a:p>
          <a:p>
            <a:pPr lvl="1"/>
            <a:r>
              <a:rPr lang="en-US" altLang="zh-CN" dirty="0" smtClean="0"/>
              <a:t>3.3V IO MOS</a:t>
            </a:r>
            <a:r>
              <a:rPr lang="zh-CN" altLang="en-US" dirty="0" smtClean="0"/>
              <a:t>器件尺寸和性能与</a:t>
            </a:r>
            <a:r>
              <a:rPr lang="en-US" altLang="zh-CN" dirty="0" smtClean="0"/>
              <a:t>0.35um</a:t>
            </a:r>
            <a:r>
              <a:rPr lang="zh-CN" altLang="en-US" dirty="0" smtClean="0"/>
              <a:t>工艺相当，影响</a:t>
            </a:r>
            <a:r>
              <a:rPr lang="en-US" altLang="zh-CN" dirty="0" smtClean="0"/>
              <a:t>IO</a:t>
            </a:r>
            <a:r>
              <a:rPr lang="zh-CN" altLang="en-US" dirty="0" smtClean="0"/>
              <a:t>速度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1.2V MOS</a:t>
            </a:r>
            <a:r>
              <a:rPr lang="zh-CN" altLang="en-US" dirty="0" smtClean="0"/>
              <a:t>器件供电有问题，在高供电电压下是否危险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控制驱动器结构，保证每个器件上的跨压在</a:t>
            </a:r>
            <a:r>
              <a:rPr lang="en-US" altLang="zh-CN" dirty="0" smtClean="0"/>
              <a:t>1.2V</a:t>
            </a:r>
            <a:r>
              <a:rPr lang="zh-CN" altLang="en-US" dirty="0" smtClean="0"/>
              <a:t>以内，是否还有危险</a:t>
            </a: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3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内容摘要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QASICP1</a:t>
            </a:r>
            <a:r>
              <a:rPr lang="zh-CN" altLang="en-US" dirty="0" smtClean="0"/>
              <a:t>项目简介</a:t>
            </a:r>
            <a:endParaRPr lang="en-US" altLang="zh-CN" dirty="0"/>
          </a:p>
          <a:p>
            <a:r>
              <a:rPr lang="zh-CN" altLang="en-US" dirty="0"/>
              <a:t>高速并行真随机数产生器</a:t>
            </a:r>
            <a:endParaRPr lang="en-US" altLang="zh-CN" dirty="0"/>
          </a:p>
          <a:p>
            <a:pPr lvl="1"/>
            <a:r>
              <a:rPr lang="en-US" altLang="zh-CN" dirty="0" smtClean="0"/>
              <a:t>TRNG2012</a:t>
            </a:r>
            <a:r>
              <a:rPr lang="zh-CN" altLang="en-US" dirty="0" smtClean="0"/>
              <a:t>原型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TRNG2014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r>
              <a:rPr lang="zh-CN" altLang="en-US" dirty="0"/>
              <a:t>专用光源</a:t>
            </a:r>
            <a:r>
              <a:rPr lang="zh-CN" altLang="en-US" dirty="0" smtClean="0"/>
              <a:t>驱动器</a:t>
            </a:r>
            <a:endParaRPr lang="en-US" altLang="zh-CN" dirty="0" smtClean="0"/>
          </a:p>
          <a:p>
            <a:r>
              <a:rPr lang="zh-CN" altLang="en-US" dirty="0" smtClean="0"/>
              <a:t>测试计划</a:t>
            </a:r>
            <a:endParaRPr lang="en-US" altLang="zh-CN" dirty="0" smtClean="0"/>
          </a:p>
          <a:p>
            <a:r>
              <a:rPr lang="zh-CN" altLang="en-US" dirty="0" smtClean="0"/>
              <a:t>总结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问题讨论、交流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QASICP1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       -Quantum</a:t>
            </a:r>
            <a:r>
              <a:rPr lang="zh-CN" altLang="en-US" dirty="0" smtClean="0"/>
              <a:t>，量子</a:t>
            </a:r>
            <a:endParaRPr lang="en-US" altLang="zh-CN" dirty="0" smtClean="0"/>
          </a:p>
          <a:p>
            <a:r>
              <a:rPr lang="en-US" altLang="zh-CN" dirty="0" smtClean="0"/>
              <a:t>ASIC  -</a:t>
            </a:r>
            <a:r>
              <a:rPr lang="en-US" altLang="zh-CN" dirty="0"/>
              <a:t>Application Specific Integrated </a:t>
            </a:r>
            <a:r>
              <a:rPr lang="en-US" altLang="zh-CN" dirty="0" smtClean="0"/>
              <a:t>Circuit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>
                <a:solidFill>
                  <a:srgbClr val="434343"/>
                </a:solidFill>
                <a:latin typeface="Tahoma" panose="020B0604030504040204" pitchFamily="34" charset="0"/>
              </a:rPr>
              <a:t> </a:t>
            </a:r>
            <a:r>
              <a:rPr lang="en-US" altLang="zh-CN" smtClean="0">
                <a:solidFill>
                  <a:srgbClr val="434343"/>
                </a:solidFill>
                <a:latin typeface="Tahoma" panose="020B0604030504040204" pitchFamily="34" charset="0"/>
              </a:rPr>
              <a:t>         </a:t>
            </a:r>
            <a:r>
              <a:rPr lang="zh-CN" altLang="en-US" smtClean="0">
                <a:solidFill>
                  <a:srgbClr val="434343"/>
                </a:solidFill>
                <a:latin typeface="Tahoma" panose="020B0604030504040204" pitchFamily="34" charset="0"/>
              </a:rPr>
              <a:t>专用集成电路</a:t>
            </a:r>
            <a:endParaRPr lang="en-US" altLang="zh-CN" dirty="0" smtClean="0">
              <a:solidFill>
                <a:srgbClr val="434343"/>
              </a:solidFill>
              <a:latin typeface="Tahoma" panose="020B0604030504040204" pitchFamily="34" charset="0"/>
            </a:endParaRPr>
          </a:p>
          <a:p>
            <a:r>
              <a:rPr lang="en-US" altLang="zh-CN" dirty="0" smtClean="0"/>
              <a:t>P1      -Project one</a:t>
            </a:r>
            <a:r>
              <a:rPr lang="zh-CN" altLang="en-US" dirty="0" smtClean="0"/>
              <a:t>，项目一（第一次流片）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QASICP1</a:t>
            </a:r>
            <a:endParaRPr lang="en-US" altLang="zh-CN" dirty="0"/>
          </a:p>
          <a:p>
            <a:pPr lvl="1"/>
            <a:r>
              <a:rPr lang="zh-CN" altLang="en-US" dirty="0" smtClean="0"/>
              <a:t>为我校量子通信</a:t>
            </a:r>
            <a:r>
              <a:rPr lang="en-US" altLang="zh-CN" dirty="0" smtClean="0"/>
              <a:t>/</a:t>
            </a:r>
            <a:r>
              <a:rPr lang="zh-CN" altLang="en-US" dirty="0" smtClean="0"/>
              <a:t>量子密钥分发系统定制的第一款芯片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采用</a:t>
            </a:r>
            <a:r>
              <a:rPr lang="en-US" altLang="zh-CN" dirty="0" smtClean="0"/>
              <a:t>130 nm CMOS</a:t>
            </a:r>
            <a:r>
              <a:rPr lang="zh-CN" altLang="en-US" dirty="0" smtClean="0"/>
              <a:t>工艺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定位于电子学系统中关键器件核心结构的功能验证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用于原型验证</a:t>
            </a:r>
            <a:r>
              <a:rPr lang="en-US" altLang="zh-CN" dirty="0" smtClean="0"/>
              <a:t>/</a:t>
            </a:r>
            <a:r>
              <a:rPr lang="zh-CN" altLang="en-US" dirty="0" smtClean="0"/>
              <a:t>性能评估，暂不用于更新现有系统结构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43447" y="3247151"/>
            <a:ext cx="5951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font-size:12.0pt;} "/>
              </a:rPr>
              <a:t>2014</a:t>
            </a:r>
            <a:r>
              <a:rPr lang="zh-CN" altLang="en-US" dirty="0" smtClean="0">
                <a:solidFill>
                  <a:srgbClr val="FF0000"/>
                </a:solidFill>
                <a:latin typeface="font-size:12.0pt;} "/>
              </a:rPr>
              <a:t>年核</a:t>
            </a:r>
            <a:r>
              <a:rPr lang="zh-CN" altLang="en-US" dirty="0">
                <a:solidFill>
                  <a:srgbClr val="FF0000"/>
                </a:solidFill>
                <a:latin typeface="font-size:12.0pt;} "/>
              </a:rPr>
              <a:t>探测与核电子学国家重点实验室自主研究</a:t>
            </a:r>
            <a:r>
              <a:rPr lang="zh-CN" altLang="en-US" dirty="0" smtClean="0">
                <a:solidFill>
                  <a:srgbClr val="FF0000"/>
                </a:solidFill>
                <a:latin typeface="font-size:12.0pt;} "/>
              </a:rPr>
              <a:t>课题，</a:t>
            </a:r>
            <a:endParaRPr lang="en-US" altLang="zh-CN" dirty="0" smtClean="0">
              <a:solidFill>
                <a:srgbClr val="FF0000"/>
              </a:solidFill>
              <a:latin typeface="font-size:12.0pt;} "/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高密度</a:t>
            </a:r>
            <a:r>
              <a:rPr lang="zh-CN" altLang="en-US" dirty="0">
                <a:solidFill>
                  <a:srgbClr val="FF0000"/>
                </a:solidFill>
              </a:rPr>
              <a:t>探测器前端模拟</a:t>
            </a:r>
            <a:r>
              <a:rPr lang="en-US" altLang="zh-CN" dirty="0">
                <a:solidFill>
                  <a:srgbClr val="FF0000"/>
                </a:solidFill>
              </a:rPr>
              <a:t>ASIC</a:t>
            </a:r>
            <a:r>
              <a:rPr lang="zh-CN" altLang="en-US" dirty="0" smtClean="0">
                <a:solidFill>
                  <a:srgbClr val="FF0000"/>
                </a:solidFill>
              </a:rPr>
              <a:t>研究，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带动下才获得了这个项目。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QASICP1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130nm CMOS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MPW</a:t>
            </a:r>
            <a:r>
              <a:rPr lang="zh-CN" altLang="en-US" dirty="0" smtClean="0"/>
              <a:t>流片，</a:t>
            </a:r>
            <a:r>
              <a:rPr lang="en-US" altLang="zh-CN" dirty="0" smtClean="0"/>
              <a:t>5mm X 5mm</a:t>
            </a:r>
            <a:endParaRPr lang="en-US" altLang="zh-CN" dirty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月班车，预计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月返回芯片。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D:\WeiYun\Documents\Dropbox\USTC\2015发奋之路\QASICP1相关文档\QASICP1_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" y="2115096"/>
            <a:ext cx="4580313" cy="4554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912823" y="2407135"/>
            <a:ext cx="382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流片面积内包含如下模块：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OPT-SRC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窄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脉冲产生及真随机控制量输出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TRNG2014-LVDS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LVDS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版本真随机数产生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TRNG2014-CML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CML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版本真随机数产生器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：真随机数核心模块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通道，振荡环全部使能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为其他项目组验证单元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0"/>
              </a:spcAft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空余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面积为金属填充。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高速并行真</a:t>
            </a:r>
            <a:r>
              <a:rPr lang="zh-CN" altLang="en-US" dirty="0"/>
              <a:t>随机数产生</a:t>
            </a:r>
            <a:r>
              <a:rPr lang="zh-CN" altLang="en-US" dirty="0" smtClean="0"/>
              <a:t>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以经典的数字电路时钟抖动采样作为熵源，</a:t>
            </a:r>
            <a:endParaRPr lang="en-US" altLang="zh-CN" dirty="0" smtClean="0"/>
          </a:p>
          <a:p>
            <a:r>
              <a:rPr lang="zh-CN" altLang="en-US" dirty="0" smtClean="0"/>
              <a:t>旨在提供高速（</a:t>
            </a:r>
            <a:r>
              <a:rPr lang="en-US" altLang="zh-CN" dirty="0" smtClean="0"/>
              <a:t>1Gbps</a:t>
            </a:r>
            <a:r>
              <a:rPr lang="zh-CN" altLang="en-US" dirty="0" smtClean="0"/>
              <a:t>）多通道（</a:t>
            </a:r>
            <a:r>
              <a:rPr lang="en-US" altLang="zh-CN" dirty="0" smtClean="0"/>
              <a:t>x10ch</a:t>
            </a:r>
            <a:r>
              <a:rPr lang="zh-CN" altLang="en-US" dirty="0" smtClean="0"/>
              <a:t>）的真</a:t>
            </a:r>
            <a:r>
              <a:rPr lang="zh-CN" altLang="en-US" dirty="0" smtClean="0"/>
              <a:t>随机数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为</a:t>
            </a:r>
            <a:r>
              <a:rPr lang="en-US" altLang="zh-CN" dirty="0" smtClean="0"/>
              <a:t>QKD</a:t>
            </a:r>
            <a:r>
              <a:rPr lang="zh-CN" altLang="en-US" dirty="0" smtClean="0"/>
              <a:t>系统提供所需的真随机数</a:t>
            </a:r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3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TRNG2012</a:t>
            </a:r>
            <a:r>
              <a:rPr lang="zh-CN" altLang="en-US" dirty="0" smtClean="0"/>
              <a:t>（原型）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方案：对高速振荡环的抖动进行采样（非量子随机数方案）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Content Placeholder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7" y="1642159"/>
            <a:ext cx="8664575" cy="27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5" y="3595539"/>
            <a:ext cx="4001407" cy="264664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TRNG2012</a:t>
            </a:r>
            <a:r>
              <a:rPr lang="zh-CN" altLang="en-US" dirty="0" smtClean="0"/>
              <a:t>（原型）</a:t>
            </a:r>
            <a:endParaRPr lang="zh-CN" altLang="en-US" dirty="0"/>
          </a:p>
        </p:txBody>
      </p:sp>
      <p:pic>
        <p:nvPicPr>
          <p:cNvPr id="4" name="Picture 3" descr="C:\Documents\Dropbox\USTC\我的博士毕业论文\ustcthesis.r24\figures\LOCs2Chip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" y="1187938"/>
            <a:ext cx="413057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386371" y="1546167"/>
            <a:ext cx="1755000" cy="897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TRNG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2012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38617128\Dropbox\Camera Uploads\2012-10-04 15.30.31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" y="3822497"/>
            <a:ext cx="3439392" cy="289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63" y="2484135"/>
            <a:ext cx="4790765" cy="421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189963" y="1187938"/>
            <a:ext cx="4547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TRNG2012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仅为振荡环及异或网络结构确认，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环，无配置，无后处理。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原始数据经过离线后处理后，通过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NIST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真随机数质量验证。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TRNG2014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本次流片的主设计</a:t>
            </a:r>
            <a:endParaRPr lang="en-US" altLang="zh-CN" dirty="0" smtClean="0"/>
          </a:p>
          <a:p>
            <a:r>
              <a:rPr lang="zh-CN" altLang="en-US" dirty="0" smtClean="0"/>
              <a:t>核心结构：</a:t>
            </a:r>
            <a:r>
              <a:rPr lang="en-US" altLang="zh-CN" dirty="0" smtClean="0"/>
              <a:t>10</a:t>
            </a:r>
            <a:r>
              <a:rPr lang="zh-CN" altLang="en-US" dirty="0"/>
              <a:t>路真随机数产生器</a:t>
            </a:r>
            <a:r>
              <a:rPr lang="zh-CN" altLang="en-US" dirty="0" smtClean="0"/>
              <a:t>，最高</a:t>
            </a:r>
            <a:r>
              <a:rPr lang="zh-CN" altLang="en-US" dirty="0"/>
              <a:t>数据</a:t>
            </a:r>
            <a:r>
              <a:rPr lang="zh-CN" altLang="en-US" dirty="0" smtClean="0"/>
              <a:t>率</a:t>
            </a:r>
            <a:r>
              <a:rPr lang="en-US" altLang="zh-CN" dirty="0" smtClean="0"/>
              <a:t>1Gbps/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r>
              <a:rPr lang="zh-CN" altLang="en-US" dirty="0"/>
              <a:t>两</a:t>
            </a:r>
            <a:r>
              <a:rPr lang="zh-CN" altLang="en-US" dirty="0" smtClean="0"/>
              <a:t>个次生版本，</a:t>
            </a:r>
            <a:r>
              <a:rPr lang="en-US" altLang="zh-CN" dirty="0" smtClean="0"/>
              <a:t>-LVDS</a:t>
            </a:r>
            <a:r>
              <a:rPr lang="zh-CN" altLang="en-US" dirty="0" smtClean="0"/>
              <a:t>，</a:t>
            </a:r>
            <a:r>
              <a:rPr lang="en-US" altLang="zh-CN" dirty="0"/>
              <a:t>-CML</a:t>
            </a:r>
            <a:r>
              <a:rPr lang="zh-CN" altLang="en-US" dirty="0"/>
              <a:t>，</a:t>
            </a:r>
            <a:r>
              <a:rPr lang="zh-CN" altLang="en-US" dirty="0" smtClean="0"/>
              <a:t>仅在高速</a:t>
            </a:r>
            <a:r>
              <a:rPr lang="en-US" altLang="zh-CN" dirty="0" smtClean="0"/>
              <a:t>IO</a:t>
            </a:r>
            <a:r>
              <a:rPr lang="zh-CN" altLang="en-US" dirty="0" smtClean="0"/>
              <a:t>部分有区别</a:t>
            </a:r>
          </a:p>
          <a:p>
            <a:r>
              <a:rPr lang="en-US" altLang="zh-CN" dirty="0" smtClean="0"/>
              <a:t>CML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C000"/>
                </a:solidFill>
              </a:rPr>
              <a:t>主推方案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pPr lvl="1"/>
            <a:r>
              <a:rPr lang="zh-CN" altLang="en-US" dirty="0" smtClean="0"/>
              <a:t>自行设计</a:t>
            </a:r>
            <a:r>
              <a:rPr lang="en-US" altLang="zh-CN" dirty="0" smtClean="0"/>
              <a:t>IO</a:t>
            </a:r>
            <a:r>
              <a:rPr lang="zh-CN" altLang="en-US" dirty="0" smtClean="0"/>
              <a:t>收发器，采用</a:t>
            </a:r>
            <a:r>
              <a:rPr lang="en-US" altLang="zh-CN" dirty="0" smtClean="0"/>
              <a:t>CML</a:t>
            </a:r>
            <a:r>
              <a:rPr lang="zh-CN" altLang="en-US" dirty="0" smtClean="0"/>
              <a:t>电平逻辑，</a:t>
            </a:r>
            <a:r>
              <a:rPr lang="zh-CN" altLang="en-US" dirty="0" smtClean="0">
                <a:solidFill>
                  <a:srgbClr val="00B050"/>
                </a:solidFill>
              </a:rPr>
              <a:t>理论速度高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zh-CN" altLang="en-US" dirty="0" smtClean="0"/>
              <a:t>采用</a:t>
            </a:r>
            <a:r>
              <a:rPr lang="en-US" altLang="zh-CN" dirty="0" smtClean="0"/>
              <a:t>3.3V IO</a:t>
            </a:r>
            <a:r>
              <a:rPr lang="zh-CN" altLang="en-US" dirty="0" smtClean="0"/>
              <a:t>元件进行设计，实际上速度受器件影响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结构虽仿真通过，但</a:t>
            </a:r>
            <a:r>
              <a:rPr lang="zh-CN" altLang="en-US" dirty="0" smtClean="0">
                <a:solidFill>
                  <a:srgbClr val="FF0000"/>
                </a:solidFill>
              </a:rPr>
              <a:t>无实际流片经历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LVDS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C000"/>
                </a:solidFill>
              </a:rPr>
              <a:t>备选方案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pPr lvl="1"/>
            <a:r>
              <a:rPr lang="zh-CN" altLang="en-US" dirty="0" smtClean="0"/>
              <a:t>厂商官方</a:t>
            </a:r>
            <a:r>
              <a:rPr lang="en-US" altLang="zh-CN" dirty="0" smtClean="0"/>
              <a:t>IP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00B050"/>
                </a:solidFill>
              </a:rPr>
              <a:t>技术成熟稳定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需</a:t>
            </a:r>
            <a:r>
              <a:rPr lang="en-US" altLang="zh-CN" dirty="0">
                <a:solidFill>
                  <a:srgbClr val="FF0000"/>
                </a:solidFill>
              </a:rPr>
              <a:t>IP merge</a:t>
            </a:r>
            <a:r>
              <a:rPr lang="zh-CN" altLang="en-US" dirty="0" smtClean="0">
                <a:solidFill>
                  <a:srgbClr val="FF0000"/>
                </a:solidFill>
              </a:rPr>
              <a:t>，前期无法仿真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设计</a:t>
            </a:r>
            <a:r>
              <a:rPr lang="zh-CN" altLang="en-US" dirty="0">
                <a:solidFill>
                  <a:srgbClr val="FF0000"/>
                </a:solidFill>
              </a:rPr>
              <a:t>速度</a:t>
            </a:r>
            <a:r>
              <a:rPr lang="en-US" altLang="zh-CN" dirty="0">
                <a:solidFill>
                  <a:srgbClr val="FF0000"/>
                </a:solidFill>
              </a:rPr>
              <a:t>1.25Gbps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后期使用有费用问题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9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TRNG2014</a:t>
            </a:r>
            <a:r>
              <a:rPr lang="zh-CN" altLang="en-US" dirty="0" smtClean="0"/>
              <a:t>结构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10</a:t>
            </a:r>
            <a:r>
              <a:rPr lang="zh-CN" altLang="en-US" dirty="0" smtClean="0"/>
              <a:t>路独立的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个振荡环结构</a:t>
            </a:r>
            <a:endParaRPr lang="en-US" altLang="zh-CN" dirty="0" smtClean="0"/>
          </a:p>
          <a:p>
            <a:r>
              <a:rPr lang="zh-CN" altLang="en-US" dirty="0" smtClean="0"/>
              <a:t>可选通的后处理单元</a:t>
            </a:r>
            <a:endParaRPr lang="en-US" altLang="zh-CN" dirty="0"/>
          </a:p>
          <a:p>
            <a:r>
              <a:rPr lang="en-US" altLang="zh-CN" dirty="0" smtClean="0"/>
              <a:t>SPI</a:t>
            </a:r>
            <a:r>
              <a:rPr lang="zh-CN" altLang="en-US" dirty="0" smtClean="0"/>
              <a:t>配置总线</a:t>
            </a:r>
            <a:endParaRPr lang="zh-CN" altLang="en-US" dirty="0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9" y="1187938"/>
            <a:ext cx="8586513" cy="360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097280" y="1521229"/>
            <a:ext cx="2119745" cy="28346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2015</a:t>
            </a:r>
            <a:r>
              <a:rPr lang="zh-CN" altLang="en-US" smtClean="0"/>
              <a:t>核探测与核电子学国家重点实验室年会 梁福田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C7-0FA8-456D-B4E0-6E97ED71D52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8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865</TotalTime>
  <Words>1222</Words>
  <Application>Microsoft Office PowerPoint</Application>
  <PresentationFormat>全屏显示(4:3)</PresentationFormat>
  <Paragraphs>191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font-size:12.0pt;} </vt:lpstr>
      <vt:lpstr>方正舒体</vt:lpstr>
      <vt:lpstr>宋体</vt:lpstr>
      <vt:lpstr>微软雅黑</vt:lpstr>
      <vt:lpstr>Arial</vt:lpstr>
      <vt:lpstr>Calibri</vt:lpstr>
      <vt:lpstr>Garamond</vt:lpstr>
      <vt:lpstr>Tahoma</vt:lpstr>
      <vt:lpstr>Wingdings</vt:lpstr>
      <vt:lpstr>环保</vt:lpstr>
      <vt:lpstr>QASICP1项目 进展报告</vt:lpstr>
      <vt:lpstr>内容摘要</vt:lpstr>
      <vt:lpstr>QASICP1</vt:lpstr>
      <vt:lpstr>QASICP1</vt:lpstr>
      <vt:lpstr>高速并行真随机数产生器</vt:lpstr>
      <vt:lpstr>TRNG2012（原型）</vt:lpstr>
      <vt:lpstr>TRNG2012（原型）</vt:lpstr>
      <vt:lpstr>TRNG2014</vt:lpstr>
      <vt:lpstr>TRNG2014结构</vt:lpstr>
      <vt:lpstr>SPI配置</vt:lpstr>
      <vt:lpstr>专用光源驱动器</vt:lpstr>
      <vt:lpstr>OPT-SRC框架结构</vt:lpstr>
      <vt:lpstr>窄脉冲</vt:lpstr>
      <vt:lpstr>测试计划</vt:lpstr>
      <vt:lpstr>芯片切割</vt:lpstr>
      <vt:lpstr>绑线、封装</vt:lpstr>
      <vt:lpstr>总结</vt:lpstr>
      <vt:lpstr>问题讨论、交流</vt:lpstr>
      <vt:lpstr>高速IO驱动器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QASICP1项目 进展报告</dc:title>
  <dc:creator>Futian Liang</dc:creator>
  <cp:lastModifiedBy>Futian Liang</cp:lastModifiedBy>
  <cp:revision>60</cp:revision>
  <dcterms:created xsi:type="dcterms:W3CDTF">2015-04-01T01:53:48Z</dcterms:created>
  <dcterms:modified xsi:type="dcterms:W3CDTF">2015-04-11T05:02:04Z</dcterms:modified>
</cp:coreProperties>
</file>