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6" r:id="rId6"/>
    <p:sldId id="260" r:id="rId7"/>
    <p:sldId id="262" r:id="rId8"/>
    <p:sldId id="271" r:id="rId9"/>
    <p:sldId id="278" r:id="rId10"/>
    <p:sldId id="264" r:id="rId11"/>
    <p:sldId id="287" r:id="rId12"/>
    <p:sldId id="268" r:id="rId13"/>
    <p:sldId id="270" r:id="rId14"/>
    <p:sldId id="269" r:id="rId15"/>
    <p:sldId id="283" r:id="rId16"/>
    <p:sldId id="281" r:id="rId17"/>
    <p:sldId id="282" r:id="rId18"/>
    <p:sldId id="279" r:id="rId19"/>
    <p:sldId id="272" r:id="rId20"/>
    <p:sldId id="273" r:id="rId21"/>
    <p:sldId id="274" r:id="rId22"/>
    <p:sldId id="275" r:id="rId23"/>
    <p:sldId id="276" r:id="rId24"/>
    <p:sldId id="288" r:id="rId25"/>
    <p:sldId id="285" r:id="rId26"/>
    <p:sldId id="289" r:id="rId27"/>
    <p:sldId id="265" r:id="rId2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3410" autoAdjust="0"/>
  </p:normalViewPr>
  <p:slideViewPr>
    <p:cSldViewPr snapToGrid="0">
      <p:cViewPr varScale="1">
        <p:scale>
          <a:sx n="101" d="100"/>
          <a:sy n="101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CBB7370-9BFC-4C10-ACC0-EBD6B8886C18}" type="datetimeFigureOut">
              <a:rPr lang="zh-CN" altLang="en-US"/>
              <a:pPr>
                <a:defRPr/>
              </a:pPr>
              <a:t>2015/4/11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4B642D5-BF46-4C9A-B6B6-9EBDCC9BC1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25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42D5-BF46-4C9A-B6B6-9EBDCC9BC16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04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SCA</a:t>
            </a:r>
            <a:r>
              <a:rPr lang="zh-CN" altLang="en-US" dirty="0" smtClean="0"/>
              <a:t>死时间大多在</a:t>
            </a:r>
            <a:r>
              <a:rPr lang="en-US" altLang="zh-CN" dirty="0" smtClean="0"/>
              <a:t>10us</a:t>
            </a:r>
            <a:r>
              <a:rPr lang="zh-CN" altLang="en-US" dirty="0" smtClean="0"/>
              <a:t>量级，部分可以达到亚微秒量级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42D5-BF46-4C9A-B6B6-9EBDCC9BC16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80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Absorption Calorimeter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642D5-BF46-4C9A-B6B6-9EBDCC9BC16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1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961299"/>
              </p:ext>
            </p:extLst>
          </p:nvPr>
        </p:nvGraphicFramePr>
        <p:xfrm>
          <a:off x="0" y="5663293"/>
          <a:ext cx="12192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2" name="位图图像" r:id="rId3" imgW="7144747" imgH="2305372" progId="Paint.Picture">
                  <p:embed/>
                </p:oleObj>
              </mc:Choice>
              <mc:Fallback>
                <p:oleObj name="位图图像" r:id="rId3" imgW="7144747" imgH="230537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63293"/>
                        <a:ext cx="12192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26" descr="C:\Documents and Settings\Administrator\桌面\顶部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33"/>
          <p:cNvSpPr>
            <a:spLocks noChangeShapeType="1"/>
          </p:cNvSpPr>
          <p:nvPr/>
        </p:nvSpPr>
        <p:spPr bwMode="auto">
          <a:xfrm>
            <a:off x="1365251" y="3500438"/>
            <a:ext cx="94488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1042"/>
          <p:cNvSpPr>
            <a:spLocks noChangeArrowheads="1"/>
          </p:cNvSpPr>
          <p:nvPr/>
        </p:nvSpPr>
        <p:spPr bwMode="auto">
          <a:xfrm>
            <a:off x="2946400" y="5791200"/>
            <a:ext cx="6502400" cy="76200"/>
          </a:xfrm>
          <a:prstGeom prst="rect">
            <a:avLst/>
          </a:prstGeom>
          <a:solidFill>
            <a:srgbClr val="E7F6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smtClean="0">
                <a:solidFill>
                  <a:schemeClr val="tx2"/>
                </a:solidFill>
                <a:latin typeface="Haettenschweiler" panose="020B0706040902060204" pitchFamily="34" charset="0"/>
              </a:rPr>
              <a:t>U</a:t>
            </a:r>
            <a:r>
              <a:rPr lang="en-US" altLang="zh-CN" sz="2000" smtClean="0">
                <a:solidFill>
                  <a:srgbClr val="000066"/>
                </a:solidFill>
                <a:latin typeface="Haettenschweiler" panose="020B0706040902060204" pitchFamily="34" charset="0"/>
              </a:rPr>
              <a:t>niversity    of    </a:t>
            </a:r>
            <a:r>
              <a:rPr lang="en-US" altLang="zh-CN" sz="2800" smtClean="0">
                <a:solidFill>
                  <a:schemeClr val="tx2"/>
                </a:solidFill>
                <a:latin typeface="Haettenschweiler" panose="020B0706040902060204" pitchFamily="34" charset="0"/>
              </a:rPr>
              <a:t>S</a:t>
            </a:r>
            <a:r>
              <a:rPr lang="en-US" altLang="zh-CN" sz="2000" smtClean="0">
                <a:solidFill>
                  <a:srgbClr val="000066"/>
                </a:solidFill>
                <a:latin typeface="Haettenschweiler" panose="020B0706040902060204" pitchFamily="34" charset="0"/>
              </a:rPr>
              <a:t>cience    and    </a:t>
            </a:r>
            <a:r>
              <a:rPr lang="en-US" altLang="zh-CN" sz="2800" smtClean="0">
                <a:solidFill>
                  <a:schemeClr val="tx2"/>
                </a:solidFill>
                <a:latin typeface="Haettenschweiler" panose="020B0706040902060204" pitchFamily="34" charset="0"/>
              </a:rPr>
              <a:t>T</a:t>
            </a:r>
            <a:r>
              <a:rPr lang="en-US" altLang="zh-CN" sz="2000" smtClean="0">
                <a:solidFill>
                  <a:srgbClr val="000066"/>
                </a:solidFill>
                <a:latin typeface="Haettenschweiler" panose="020B0706040902060204" pitchFamily="34" charset="0"/>
              </a:rPr>
              <a:t>echnology    of    </a:t>
            </a:r>
            <a:r>
              <a:rPr lang="en-US" altLang="zh-CN" sz="2800" smtClean="0">
                <a:solidFill>
                  <a:schemeClr val="tx2"/>
                </a:solidFill>
                <a:latin typeface="Haettenschweiler" panose="020B0706040902060204" pitchFamily="34" charset="0"/>
              </a:rPr>
              <a:t>C</a:t>
            </a:r>
            <a:r>
              <a:rPr lang="en-US" altLang="zh-CN" sz="2000" smtClean="0">
                <a:solidFill>
                  <a:srgbClr val="000066"/>
                </a:solidFill>
                <a:latin typeface="Haettenschweiler" panose="020B0706040902060204" pitchFamily="34" charset="0"/>
              </a:rPr>
              <a:t>hina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320800" y="1752600"/>
            <a:ext cx="9448800" cy="1676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805239"/>
            <a:ext cx="8534400" cy="178661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dt" sz="half" idx="10"/>
          </p:nvPr>
        </p:nvSpPr>
        <p:spPr>
          <a:xfrm>
            <a:off x="4186881" y="6172200"/>
            <a:ext cx="2540000" cy="457200"/>
          </a:xfrm>
        </p:spPr>
        <p:txBody>
          <a:bodyPr/>
          <a:lstStyle>
            <a:lvl1pPr>
              <a:defRPr sz="2000" b="1"/>
            </a:lvl1pPr>
          </a:lstStyle>
          <a:p>
            <a:pPr>
              <a:defRPr/>
            </a:pPr>
            <a:r>
              <a:rPr lang="en-US" altLang="zh-CN" smtClean="0"/>
              <a:t>2015/4/11</a:t>
            </a:r>
            <a:endParaRPr lang="zh-CN" altLang="en-US" dirty="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20800" y="6172200"/>
            <a:ext cx="171072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" name="Rectangle 103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40CBF-06AF-42E9-83FB-77D9C40C0FD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11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BE8E-979D-458E-9EC1-72BDA1A629D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70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69400" y="609600"/>
            <a:ext cx="251460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5600" y="609600"/>
            <a:ext cx="73406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D9D7-A84C-43E7-86A9-0A8C0359DCA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13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25600" y="1524001"/>
            <a:ext cx="9956800" cy="46645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191251" y="6248400"/>
            <a:ext cx="79374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34C19-0514-4C73-95DF-16C4A173E46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72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207" y="38027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18206" y="2294389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BFBE-29E8-477D-B3BE-727F1E2A67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62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5600" y="1526721"/>
            <a:ext cx="4876800" cy="4661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05600" y="1526721"/>
            <a:ext cx="4876800" cy="46618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86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1F3AE-11C2-4057-B1B0-847DDA33A91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13B0A-8690-4A60-9F8D-401FD76EBCD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48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07B6F-3A19-4C0F-B88A-089575ADFE9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93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2CB4-8580-4A11-97D5-5245ED5C953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38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B4499-9CDC-41AF-9B6F-CCBE48F8CC5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08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E:\个人资料备份\照片\科大校园\main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" y="5179098"/>
            <a:ext cx="1517949" cy="165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3" descr="C:\Documents and Settings\Administrator\桌面\顶部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609600"/>
            <a:ext cx="1005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524001"/>
            <a:ext cx="9956800" cy="457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75884" y="6248400"/>
            <a:ext cx="22076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1" dirty="0">
                <a:solidFill>
                  <a:srgbClr val="2B2B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mtClean="0"/>
              <a:t>2015/4/11</a:t>
            </a:r>
            <a:endParaRPr lang="zh-CN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2B2B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1251" y="62484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2B2B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C4F2517-85BF-4A64-BCB9-ECA389426757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1033" name="Line 35"/>
          <p:cNvSpPr>
            <a:spLocks noChangeShapeType="1"/>
          </p:cNvSpPr>
          <p:nvPr/>
        </p:nvSpPr>
        <p:spPr bwMode="auto">
          <a:xfrm>
            <a:off x="1625600" y="1447800"/>
            <a:ext cx="100584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4" name="Rectangle 36"/>
          <p:cNvSpPr>
            <a:spLocks noChangeArrowheads="1"/>
          </p:cNvSpPr>
          <p:nvPr/>
        </p:nvSpPr>
        <p:spPr bwMode="auto">
          <a:xfrm>
            <a:off x="7247467" y="6172200"/>
            <a:ext cx="4897967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2"/>
                </a:solidFill>
                <a:latin typeface="Haettenschweiler" panose="020B0706040902060204" pitchFamily="34" charset="0"/>
              </a:rPr>
              <a:t>U</a:t>
            </a:r>
            <a:r>
              <a:rPr lang="en-US" altLang="zh-CN" sz="1800" dirty="0" smtClean="0">
                <a:solidFill>
                  <a:srgbClr val="000066"/>
                </a:solidFill>
                <a:latin typeface="Haettenschweiler" panose="020B0706040902060204" pitchFamily="34" charset="0"/>
              </a:rPr>
              <a:t>niversity  of  </a:t>
            </a:r>
            <a:r>
              <a:rPr lang="en-US" altLang="zh-CN" sz="2400" dirty="0" smtClean="0">
                <a:solidFill>
                  <a:schemeClr val="tx2"/>
                </a:solidFill>
                <a:latin typeface="Haettenschweiler" panose="020B0706040902060204" pitchFamily="34" charset="0"/>
              </a:rPr>
              <a:t>S</a:t>
            </a:r>
            <a:r>
              <a:rPr lang="en-US" altLang="zh-CN" sz="1800" dirty="0" smtClean="0">
                <a:solidFill>
                  <a:srgbClr val="000066"/>
                </a:solidFill>
                <a:latin typeface="Haettenschweiler" panose="020B0706040902060204" pitchFamily="34" charset="0"/>
              </a:rPr>
              <a:t>cience  and  </a:t>
            </a:r>
            <a:r>
              <a:rPr lang="en-US" altLang="zh-CN" sz="2400" dirty="0" smtClean="0">
                <a:solidFill>
                  <a:schemeClr val="tx2"/>
                </a:solidFill>
                <a:latin typeface="Haettenschweiler" panose="020B0706040902060204" pitchFamily="34" charset="0"/>
              </a:rPr>
              <a:t>T</a:t>
            </a:r>
            <a:r>
              <a:rPr lang="en-US" altLang="zh-CN" sz="1800" dirty="0" smtClean="0">
                <a:solidFill>
                  <a:srgbClr val="000066"/>
                </a:solidFill>
                <a:latin typeface="Haettenschweiler" panose="020B0706040902060204" pitchFamily="34" charset="0"/>
              </a:rPr>
              <a:t>echnology  of  </a:t>
            </a:r>
            <a:r>
              <a:rPr lang="en-US" altLang="zh-CN" sz="2400" dirty="0" smtClean="0">
                <a:solidFill>
                  <a:schemeClr val="tx2"/>
                </a:solidFill>
                <a:latin typeface="Haettenschweiler" panose="020B0706040902060204" pitchFamily="34" charset="0"/>
              </a:rPr>
              <a:t>C</a:t>
            </a:r>
            <a:r>
              <a:rPr lang="en-US" altLang="zh-CN" sz="1800" dirty="0" smtClean="0">
                <a:solidFill>
                  <a:srgbClr val="000066"/>
                </a:solidFill>
                <a:latin typeface="Haettenschweiler" panose="020B0706040902060204" pitchFamily="34" charset="0"/>
              </a:rPr>
              <a:t>hina</a:t>
            </a:r>
          </a:p>
        </p:txBody>
      </p:sp>
    </p:spTree>
    <p:extLst>
      <p:ext uri="{BB962C8B-B14F-4D97-AF65-F5344CB8AC3E}">
        <p14:creationId xmlns:p14="http://schemas.microsoft.com/office/powerpoint/2010/main" val="338806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340068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Times New Roman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Times New Roman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Times New Roman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340068"/>
          </a:solidFill>
          <a:latin typeface="Times New Roman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346"/>
        </a:buClr>
        <a:buChar char="•"/>
        <a:defRPr kumimoji="1" sz="3200" b="1">
          <a:solidFill>
            <a:srgbClr val="6600C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C3870"/>
        </a:buClr>
        <a:buChar char="•"/>
        <a:defRPr kumimoji="1" sz="2800">
          <a:solidFill>
            <a:srgbClr val="1D1D57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4C8"/>
        </a:buClr>
        <a:buChar char="•"/>
        <a:defRPr kumimoji="1" sz="2400">
          <a:solidFill>
            <a:srgbClr val="1D1D57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783FF"/>
        </a:buClr>
        <a:buChar char="•"/>
        <a:defRPr kumimoji="1" sz="2000">
          <a:solidFill>
            <a:srgbClr val="1D1D57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7C3FF"/>
        </a:buClr>
        <a:buChar char="•"/>
        <a:defRPr kumimoji="1" sz="2000">
          <a:solidFill>
            <a:srgbClr val="1D1D57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7C3FF"/>
        </a:buClr>
        <a:buChar char="•"/>
        <a:defRPr kumimoji="1" sz="2000">
          <a:solidFill>
            <a:srgbClr val="1D1D57"/>
          </a:solidFill>
          <a:latin typeface="+mj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7C3FF"/>
        </a:buClr>
        <a:buChar char="•"/>
        <a:defRPr kumimoji="1" sz="2000">
          <a:solidFill>
            <a:srgbClr val="1D1D57"/>
          </a:solidFill>
          <a:latin typeface="+mj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7C3FF"/>
        </a:buClr>
        <a:buChar char="•"/>
        <a:defRPr kumimoji="1" sz="2000">
          <a:solidFill>
            <a:srgbClr val="1D1D57"/>
          </a:solidFill>
          <a:latin typeface="+mj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7C3FF"/>
        </a:buClr>
        <a:buChar char="•"/>
        <a:defRPr kumimoji="1" sz="2000">
          <a:solidFill>
            <a:srgbClr val="1D1D57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中子物理实验中的波形数字化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曹喆</a:t>
            </a:r>
            <a:endParaRPr lang="en-US" altLang="zh-CN" dirty="0"/>
          </a:p>
          <a:p>
            <a:r>
              <a:rPr lang="zh-CN" altLang="en-US" dirty="0"/>
              <a:t>中国科学技术大学</a:t>
            </a:r>
            <a:endParaRPr lang="en-US" altLang="zh-CN" dirty="0"/>
          </a:p>
          <a:p>
            <a:r>
              <a:rPr lang="zh-CN" altLang="en-US" dirty="0"/>
              <a:t>核探测与核电子学国家重点</a:t>
            </a:r>
            <a:r>
              <a:rPr lang="zh-CN" altLang="en-US" dirty="0" smtClean="0"/>
              <a:t>实验室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40CBF-06AF-42E9-83FB-77D9C40C0FDC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4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宽带信号处理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直流耦合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×</a:t>
            </a:r>
            <a:r>
              <a:rPr lang="zh-CN" altLang="en-US" dirty="0" smtClean="0"/>
              <a:t>变压器：</a:t>
            </a:r>
            <a:r>
              <a:rPr lang="en-US" altLang="zh-CN" dirty="0" err="1" smtClean="0"/>
              <a:t>MHz~GHz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√运放：</a:t>
            </a:r>
            <a:r>
              <a:rPr lang="en-US" altLang="zh-CN" dirty="0" err="1" smtClean="0"/>
              <a:t>DC~GHz</a:t>
            </a:r>
            <a:endParaRPr lang="en-US" altLang="zh-CN" dirty="0" smtClean="0"/>
          </a:p>
          <a:p>
            <a:r>
              <a:rPr lang="zh-CN" altLang="en-US" dirty="0"/>
              <a:t>全差</a:t>
            </a:r>
            <a:r>
              <a:rPr lang="zh-CN" altLang="en-US" dirty="0" smtClean="0"/>
              <a:t>分运放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直流基线可调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Pspice</a:t>
            </a:r>
            <a:r>
              <a:rPr lang="zh-CN" altLang="en-US" dirty="0" smtClean="0"/>
              <a:t>仿真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zh-CN" altLang="en-US" dirty="0"/>
              <a:t>大</a:t>
            </a:r>
            <a:r>
              <a:rPr lang="zh-CN" altLang="en-US" dirty="0" smtClean="0"/>
              <a:t>动态范围信号处理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下一步升级计划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733799"/>
            <a:ext cx="4276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7200" y="1526721"/>
            <a:ext cx="4876800" cy="18347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0" y="4107555"/>
            <a:ext cx="4876800" cy="18330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96339" y="3426022"/>
            <a:ext cx="349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250MHz sine wave input @Gain=18dB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20558" y="5940623"/>
            <a:ext cx="2650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-3dB=360MHz @Gain=18dB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72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i="1" dirty="0" smtClean="0">
                <a:solidFill>
                  <a:schemeClr val="bg1">
                    <a:lumMod val="50000"/>
                  </a:schemeClr>
                </a:solidFill>
              </a:rPr>
              <a:t>物理实验</a:t>
            </a:r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</a:rPr>
              <a:t>背景</a:t>
            </a:r>
            <a:endParaRPr lang="en-US" altLang="zh-CN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</a:rPr>
              <a:t>主要技术路线</a:t>
            </a:r>
            <a:endParaRPr lang="en-US" altLang="zh-CN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设计和测试方案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工作</a:t>
            </a:r>
            <a:r>
              <a:rPr lang="zh-CN" altLang="en-US" dirty="0" smtClean="0"/>
              <a:t>基础和计划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4C19-0514-4C73-95DF-16C4A173E46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49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电子学系统功能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数据采集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时钟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触发</a:t>
            </a:r>
            <a:endParaRPr lang="en-US" altLang="zh-CN" dirty="0" smtClean="0"/>
          </a:p>
          <a:p>
            <a:r>
              <a:rPr lang="zh-CN" altLang="en-US" dirty="0" smtClean="0"/>
              <a:t>基于</a:t>
            </a:r>
            <a:r>
              <a:rPr lang="en-US" altLang="zh-CN" dirty="0" smtClean="0"/>
              <a:t>PXI</a:t>
            </a:r>
            <a:r>
              <a:rPr lang="zh-CN" altLang="en-US" dirty="0" smtClean="0"/>
              <a:t>架构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完善的机械和电气性能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标准模块化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便携性、易于维护升级</a:t>
            </a:r>
            <a:endParaRPr lang="en-US" altLang="zh-CN" dirty="0" smtClean="0"/>
          </a:p>
          <a:p>
            <a:r>
              <a:rPr lang="en-US" altLang="zh-CN" dirty="0" smtClean="0"/>
              <a:t>PXI 3U</a:t>
            </a:r>
          </a:p>
          <a:p>
            <a:pPr lvl="1"/>
            <a:r>
              <a:rPr lang="zh-CN" altLang="en-US" dirty="0" smtClean="0"/>
              <a:t>信号处理模块</a:t>
            </a:r>
            <a:r>
              <a:rPr lang="en-US" altLang="zh-CN" dirty="0" smtClean="0"/>
              <a:t>×1</a:t>
            </a:r>
          </a:p>
          <a:p>
            <a:pPr lvl="1"/>
            <a:r>
              <a:rPr lang="zh-CN" altLang="en-US" dirty="0"/>
              <a:t>数据采集</a:t>
            </a:r>
            <a:r>
              <a:rPr lang="zh-CN" altLang="en-US" dirty="0" smtClean="0"/>
              <a:t>模块</a:t>
            </a:r>
            <a:r>
              <a:rPr lang="en-US" altLang="zh-CN" dirty="0" smtClean="0"/>
              <a:t>×</a:t>
            </a:r>
            <a:r>
              <a:rPr lang="en-US" altLang="zh-CN" dirty="0"/>
              <a:t>2</a:t>
            </a:r>
            <a:endParaRPr lang="en-US" altLang="zh-CN" dirty="0" smtClean="0"/>
          </a:p>
          <a:p>
            <a:pPr lvl="1"/>
            <a:r>
              <a:rPr lang="zh-CN" altLang="en-US" dirty="0"/>
              <a:t>时钟</a:t>
            </a:r>
            <a:r>
              <a:rPr lang="zh-CN" altLang="en-US" dirty="0" smtClean="0"/>
              <a:t>模块</a:t>
            </a:r>
            <a:r>
              <a:rPr lang="en-US" altLang="zh-CN" dirty="0"/>
              <a:t>×1</a:t>
            </a:r>
          </a:p>
          <a:p>
            <a:pPr lvl="1"/>
            <a:r>
              <a:rPr lang="zh-CN" altLang="en-US" dirty="0" smtClean="0"/>
              <a:t>触发模块</a:t>
            </a:r>
            <a:r>
              <a:rPr lang="en-US" altLang="zh-CN" dirty="0"/>
              <a:t>×</a:t>
            </a:r>
            <a:r>
              <a:rPr lang="en-US" altLang="zh-CN" dirty="0" smtClean="0"/>
              <a:t>1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4C19-0514-4C73-95DF-16C4A173E46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graphicFrame>
        <p:nvGraphicFramePr>
          <p:cNvPr id="8" name="内容占位符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5789197"/>
              </p:ext>
            </p:extLst>
          </p:nvPr>
        </p:nvGraphicFramePr>
        <p:xfrm>
          <a:off x="6705600" y="1951821"/>
          <a:ext cx="4876800" cy="381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2" name="Visio" r:id="rId3" imgW="6170647" imgH="4822740" progId="Visio.Drawing.11">
                  <p:embed/>
                </p:oleObj>
              </mc:Choice>
              <mc:Fallback>
                <p:oleObj name="Visio" r:id="rId3" imgW="6170647" imgH="48227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0" y="1951821"/>
                        <a:ext cx="4876800" cy="3811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02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信号处理模块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模拟信号调理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4</a:t>
            </a:r>
            <a:r>
              <a:rPr lang="zh-CN" altLang="en-US" dirty="0" smtClean="0"/>
              <a:t>通道</a:t>
            </a:r>
            <a:endParaRPr lang="en-US" altLang="zh-CN" dirty="0" smtClean="0"/>
          </a:p>
          <a:p>
            <a:pPr lvl="1"/>
            <a:r>
              <a:rPr lang="zh-CN" altLang="en-US" dirty="0"/>
              <a:t>直流耦合</a:t>
            </a:r>
            <a:endParaRPr lang="en-US" altLang="zh-CN" dirty="0" smtClean="0"/>
          </a:p>
          <a:p>
            <a:r>
              <a:rPr lang="zh-CN" altLang="en-US" dirty="0" smtClean="0"/>
              <a:t>输入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正极性</a:t>
            </a:r>
            <a:r>
              <a:rPr lang="en-US" altLang="zh-CN" dirty="0" smtClean="0"/>
              <a:t>/</a:t>
            </a:r>
            <a:r>
              <a:rPr lang="zh-CN" altLang="en-US" dirty="0" smtClean="0"/>
              <a:t>负极性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动态范围</a:t>
            </a:r>
            <a:r>
              <a:rPr lang="en-US" altLang="zh-CN" dirty="0" smtClean="0"/>
              <a:t>0~+100mV/-100mV</a:t>
            </a:r>
          </a:p>
          <a:p>
            <a:r>
              <a:rPr lang="zh-CN" altLang="en-US" dirty="0" smtClean="0"/>
              <a:t>输出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差分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共模</a:t>
            </a:r>
            <a:r>
              <a:rPr lang="en-US" altLang="zh-CN" dirty="0" smtClean="0"/>
              <a:t>1.25V</a:t>
            </a:r>
          </a:p>
          <a:p>
            <a:pPr lvl="1"/>
            <a:r>
              <a:rPr lang="zh-CN" altLang="en-US" dirty="0" smtClean="0"/>
              <a:t>差模动态范围</a:t>
            </a:r>
            <a:r>
              <a:rPr lang="en-US" altLang="zh-CN" dirty="0" smtClean="0"/>
              <a:t>800mVpp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graphicFrame>
        <p:nvGraphicFramePr>
          <p:cNvPr id="8" name="内容占位符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0198941"/>
              </p:ext>
            </p:extLst>
          </p:nvPr>
        </p:nvGraphicFramePr>
        <p:xfrm>
          <a:off x="7011987" y="2535237"/>
          <a:ext cx="4264025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3" name="Visio" r:id="rId3" imgW="4264589" imgH="2644650" progId="Visio.Drawing.11">
                  <p:embed/>
                </p:oleObj>
              </mc:Choice>
              <mc:Fallback>
                <p:oleObj name="Visio" r:id="rId3" imgW="4264589" imgH="264465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1987" y="2535237"/>
                        <a:ext cx="4264025" cy="264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65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数据采集模块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波形数字化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高速高精度模数变化技术</a:t>
            </a:r>
            <a:endParaRPr lang="en-US" altLang="zh-CN" dirty="0" smtClean="0"/>
          </a:p>
          <a:p>
            <a:r>
              <a:rPr lang="zh-CN" altLang="en-US" dirty="0"/>
              <a:t>单模</a:t>
            </a:r>
            <a:r>
              <a:rPr lang="zh-CN" altLang="en-US" dirty="0" smtClean="0"/>
              <a:t>块</a:t>
            </a:r>
            <a:r>
              <a:rPr lang="en-US" altLang="zh-CN" dirty="0" smtClean="0"/>
              <a:t>2</a:t>
            </a:r>
            <a:r>
              <a:rPr lang="zh-CN" altLang="en-US" dirty="0" smtClean="0"/>
              <a:t>通道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</a:t>
            </a:r>
            <a:r>
              <a:rPr lang="zh-CN" altLang="en-US" dirty="0"/>
              <a:t>个</a:t>
            </a:r>
            <a:r>
              <a:rPr lang="zh-CN" altLang="en-US" dirty="0" smtClean="0"/>
              <a:t>模块，总计</a:t>
            </a:r>
            <a:r>
              <a:rPr lang="en-US" altLang="zh-CN" dirty="0" smtClean="0"/>
              <a:t>4</a:t>
            </a:r>
            <a:r>
              <a:rPr lang="zh-CN" altLang="en-US" dirty="0" smtClean="0"/>
              <a:t>通道</a:t>
            </a:r>
            <a:endParaRPr lang="en-US" altLang="zh-CN" dirty="0" smtClean="0"/>
          </a:p>
          <a:p>
            <a:r>
              <a:rPr lang="en-US" altLang="zh-CN" dirty="0" smtClean="0"/>
              <a:t>ADC</a:t>
            </a:r>
          </a:p>
          <a:p>
            <a:pPr lvl="1"/>
            <a:r>
              <a:rPr lang="en-US" altLang="zh-CN" dirty="0" smtClean="0"/>
              <a:t>12bit 1.25GSPS</a:t>
            </a:r>
          </a:p>
          <a:p>
            <a:r>
              <a:rPr lang="en-US" altLang="zh-CN" dirty="0" smtClean="0"/>
              <a:t>PXI</a:t>
            </a:r>
            <a:r>
              <a:rPr lang="zh-CN" altLang="en-US" dirty="0" smtClean="0"/>
              <a:t>接口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32bit 33MHz</a:t>
            </a:r>
          </a:p>
          <a:p>
            <a:pPr lvl="1"/>
            <a:r>
              <a:rPr lang="en-US" altLang="zh-CN" dirty="0" smtClean="0"/>
              <a:t>PXI</a:t>
            </a:r>
            <a:r>
              <a:rPr lang="zh-CN" altLang="en-US" dirty="0" smtClean="0"/>
              <a:t>专用总线</a:t>
            </a:r>
            <a:endParaRPr lang="en-US" altLang="zh-CN" dirty="0" smtClean="0"/>
          </a:p>
          <a:p>
            <a:r>
              <a:rPr lang="zh-CN" altLang="en-US" dirty="0" smtClean="0"/>
              <a:t>接收外时钟和触发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时钟：前面板差分</a:t>
            </a:r>
            <a:r>
              <a:rPr lang="en-US" altLang="zh-CN" dirty="0" err="1" smtClean="0"/>
              <a:t>Lemo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触发：前面板单端</a:t>
            </a:r>
            <a:r>
              <a:rPr lang="en-US" altLang="zh-CN" dirty="0" err="1" smtClean="0"/>
              <a:t>Lemo</a:t>
            </a:r>
            <a:r>
              <a:rPr lang="zh-CN" altLang="en-US" dirty="0" smtClean="0"/>
              <a:t>，背板</a:t>
            </a:r>
            <a:r>
              <a:rPr lang="en-US" altLang="zh-CN" dirty="0" smtClean="0"/>
              <a:t>PXI</a:t>
            </a:r>
            <a:r>
              <a:rPr lang="zh-CN" altLang="en-US" dirty="0"/>
              <a:t>总线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graphicFrame>
        <p:nvGraphicFramePr>
          <p:cNvPr id="8" name="内容占位符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4368552"/>
              </p:ext>
            </p:extLst>
          </p:nvPr>
        </p:nvGraphicFramePr>
        <p:xfrm>
          <a:off x="6705600" y="2748384"/>
          <a:ext cx="4876800" cy="22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3" name="Visio" r:id="rId3" imgW="5614713" imgH="2554740" progId="Visio.Drawing.11">
                  <p:embed/>
                </p:oleObj>
              </mc:Choice>
              <mc:Fallback>
                <p:oleObj name="Visio" r:id="rId3" imgW="5614713" imgH="25547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0" y="2748384"/>
                        <a:ext cx="4876800" cy="2218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97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FPGA</a:t>
            </a:r>
            <a:r>
              <a:rPr lang="zh-CN" altLang="en-US" dirty="0"/>
              <a:t>需求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低成本、低功耗</a:t>
            </a:r>
            <a:endParaRPr lang="en-US" altLang="zh-CN" dirty="0" smtClean="0"/>
          </a:p>
          <a:p>
            <a:r>
              <a:rPr lang="zh-CN" altLang="en-US" dirty="0"/>
              <a:t>无</a:t>
            </a:r>
            <a:r>
              <a:rPr lang="zh-CN" altLang="en-US" dirty="0" smtClean="0"/>
              <a:t>特殊硬核需求</a:t>
            </a:r>
            <a:endParaRPr lang="en-US" altLang="zh-CN" dirty="0" smtClean="0"/>
          </a:p>
          <a:p>
            <a:r>
              <a:rPr lang="zh-CN" altLang="en-US" dirty="0"/>
              <a:t>时钟</a:t>
            </a:r>
            <a:r>
              <a:rPr lang="zh-CN" altLang="en-US" dirty="0" smtClean="0"/>
              <a:t>资源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BUFG&gt;450MHz</a:t>
            </a:r>
          </a:p>
          <a:p>
            <a:r>
              <a:rPr lang="en-US" altLang="zh-CN" dirty="0" smtClean="0"/>
              <a:t>LVDS</a:t>
            </a:r>
            <a:r>
              <a:rPr lang="zh-CN" altLang="en-US" dirty="0" smtClean="0"/>
              <a:t>资源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DDR</a:t>
            </a:r>
            <a:r>
              <a:rPr lang="zh-CN" altLang="en-US" dirty="0" smtClean="0"/>
              <a:t>接收</a:t>
            </a:r>
            <a:r>
              <a:rPr lang="en-US" altLang="zh-CN" dirty="0" smtClean="0"/>
              <a:t>&gt;900Mbps</a:t>
            </a:r>
          </a:p>
          <a:p>
            <a:r>
              <a:rPr lang="en-US" altLang="zh-CN" dirty="0" smtClean="0"/>
              <a:t>I/O</a:t>
            </a:r>
            <a:r>
              <a:rPr lang="zh-CN" altLang="en-US" dirty="0" smtClean="0"/>
              <a:t>资源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~400 I/O</a:t>
            </a:r>
          </a:p>
          <a:p>
            <a:r>
              <a:rPr lang="zh-CN" altLang="en-US" dirty="0"/>
              <a:t>存储</a:t>
            </a:r>
            <a:r>
              <a:rPr lang="zh-CN" altLang="en-US" dirty="0" smtClean="0"/>
              <a:t>资源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双通道，</a:t>
            </a:r>
            <a:r>
              <a:rPr lang="en-US" altLang="zh-CN" dirty="0" smtClean="0"/>
              <a:t>50us</a:t>
            </a:r>
          </a:p>
          <a:p>
            <a:pPr lvl="1"/>
            <a:r>
              <a:rPr lang="zh-CN" altLang="en-US" dirty="0"/>
              <a:t>一次</a:t>
            </a:r>
            <a:r>
              <a:rPr lang="zh-CN" altLang="en-US" dirty="0" smtClean="0"/>
              <a:t>触发净数据</a:t>
            </a:r>
            <a:r>
              <a:rPr lang="en-US" altLang="zh-CN" dirty="0" smtClean="0"/>
              <a:t>1.25GSPS×2×12bit×50us=1.5Mbit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7200" y="1526721"/>
            <a:ext cx="4876800" cy="2605517"/>
          </a:xfrm>
        </p:spPr>
      </p:pic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089978"/>
            <a:ext cx="4876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817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多时钟域设计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2616213"/>
              </p:ext>
            </p:extLst>
          </p:nvPr>
        </p:nvGraphicFramePr>
        <p:xfrm>
          <a:off x="85060" y="1527175"/>
          <a:ext cx="641734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35"/>
                <a:gridCol w="1604335"/>
                <a:gridCol w="1604335"/>
                <a:gridCol w="1604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Clock region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Frequency /MHz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Function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Generator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Global clock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FPGA</a:t>
                      </a:r>
                      <a:r>
                        <a:rPr lang="en-US" altLang="zh-CN" sz="14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system clock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Clock module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156.25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ADC data divide clock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FPGA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312.5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ADC data clock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ADC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1250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ADC sample clock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PLL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PXI bus clock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CPLD system clock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PXI bus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FPGA FIFO read/write</a:t>
                      </a:r>
                      <a:r>
                        <a:rPr lang="en-US" altLang="zh-CN" sz="14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clock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CPLD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graphicFrame>
        <p:nvGraphicFramePr>
          <p:cNvPr id="11" name="内容占位符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8207228"/>
              </p:ext>
            </p:extLst>
          </p:nvPr>
        </p:nvGraphicFramePr>
        <p:xfrm>
          <a:off x="6705600" y="2452688"/>
          <a:ext cx="487680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4" name="Visio" r:id="rId3" imgW="6154709" imgH="3544560" progId="Visio.Drawing.11">
                  <p:embed/>
                </p:oleObj>
              </mc:Choice>
              <mc:Fallback>
                <p:oleObj name="Visio" r:id="rId3" imgW="6154709" imgH="35445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0" y="2452688"/>
                        <a:ext cx="4876800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402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</a:t>
            </a:r>
            <a:r>
              <a:rPr lang="zh-CN" altLang="en-US" dirty="0" smtClean="0"/>
              <a:t>精度时钟产生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高精度晶振</a:t>
            </a:r>
            <a:endParaRPr lang="en-US" altLang="zh-CN" dirty="0" smtClean="0"/>
          </a:p>
          <a:p>
            <a:r>
              <a:rPr lang="en-US" altLang="zh-CN" dirty="0" smtClean="0"/>
              <a:t>PLL</a:t>
            </a:r>
          </a:p>
          <a:p>
            <a:pPr lvl="1"/>
            <a:r>
              <a:rPr lang="en-US" altLang="zh-CN" dirty="0" smtClean="0"/>
              <a:t>Aperture jitter=200fs</a:t>
            </a:r>
          </a:p>
          <a:p>
            <a:pPr lvl="1"/>
            <a:r>
              <a:rPr lang="en-US" altLang="zh-CN" dirty="0" smtClean="0"/>
              <a:t>248MHz:SNR=57.3dB,jitter&lt;795.39fs</a:t>
            </a:r>
          </a:p>
          <a:p>
            <a:r>
              <a:rPr lang="en-US" altLang="zh-CN" dirty="0" smtClean="0"/>
              <a:t>LMX2541</a:t>
            </a:r>
            <a:r>
              <a:rPr lang="zh-CN" altLang="en-US" dirty="0" smtClean="0"/>
              <a:t>系列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VCO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3480~4000MHz</a:t>
            </a:r>
          </a:p>
          <a:p>
            <a:pPr lvl="1"/>
            <a:r>
              <a:rPr lang="en-US" altLang="zh-CN" dirty="0" smtClean="0"/>
              <a:t>Divider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1~63</a:t>
            </a:r>
          </a:p>
          <a:p>
            <a:pPr lvl="1"/>
            <a:r>
              <a:rPr lang="zh-CN" altLang="en-US" dirty="0"/>
              <a:t>单</a:t>
            </a:r>
            <a:r>
              <a:rPr lang="zh-CN" altLang="en-US" dirty="0" smtClean="0"/>
              <a:t>通道单端正弦波输出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Jitter=188.1fs</a:t>
            </a:r>
          </a:p>
          <a:p>
            <a:r>
              <a:rPr lang="en-US" altLang="zh-CN" dirty="0" smtClean="0"/>
              <a:t>LMX2581</a:t>
            </a:r>
            <a:r>
              <a:rPr lang="zh-CN" altLang="en-US" dirty="0" smtClean="0"/>
              <a:t>系列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4</a:t>
            </a:r>
            <a:r>
              <a:rPr lang="zh-CN" altLang="en-US" dirty="0" smtClean="0"/>
              <a:t>个</a:t>
            </a:r>
            <a:r>
              <a:rPr lang="en-US" altLang="zh-CN" dirty="0" smtClean="0"/>
              <a:t>VCO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1800~3760MHz</a:t>
            </a:r>
          </a:p>
          <a:p>
            <a:pPr lvl="1"/>
            <a:r>
              <a:rPr lang="zh-CN" altLang="en-US" dirty="0"/>
              <a:t>双</a:t>
            </a:r>
            <a:r>
              <a:rPr lang="zh-CN" altLang="en-US" dirty="0" smtClean="0"/>
              <a:t>通道差分正弦波输出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Jitter=148.0fs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pic>
        <p:nvPicPr>
          <p:cNvPr id="7" name="图片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14" y="1526721"/>
            <a:ext cx="3645786" cy="2144958"/>
          </a:xfrm>
          <a:noFill/>
        </p:spPr>
      </p:pic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9548" y="3826800"/>
            <a:ext cx="3194451" cy="24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7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功耗与散热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主要器件功耗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5973440"/>
              </p:ext>
            </p:extLst>
          </p:nvPr>
        </p:nvGraphicFramePr>
        <p:xfrm>
          <a:off x="85060" y="2174875"/>
          <a:ext cx="591093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186"/>
                <a:gridCol w="1182186"/>
                <a:gridCol w="1182186"/>
                <a:gridCol w="1182186"/>
                <a:gridCol w="1182186"/>
              </a:tblGrid>
              <a:tr h="1888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Component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Function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Voltage /V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Current /mA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Power /</a:t>
                      </a:r>
                      <a:r>
                        <a:rPr lang="en-US" altLang="zh-CN" sz="12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mW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ADC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Analog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1345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2555.5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T/H, clock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940.5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Output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627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Encode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313.5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FPGA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Vccint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Vccbram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Vccaux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212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381.6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Vcco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ADC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Vcco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LVDS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177.5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Vcco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others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39.6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CPLD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Vccint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en-US" altLang="zh-CN" sz="12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Vccio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181.5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PLL1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Power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204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673.2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PLL2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Power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587.4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  <a:tr h="1888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Total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7097.1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995" marR="100995"/>
                </a:tc>
              </a:tr>
            </a:tbl>
          </a:graphicData>
        </a:graphic>
      </p:graphicFrame>
      <p:sp>
        <p:nvSpPr>
          <p:cNvPr id="9" name="文本占位符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/>
              <a:t>散热处理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dirty="0" smtClean="0"/>
              <a:t>PXI</a:t>
            </a:r>
            <a:r>
              <a:rPr lang="zh-CN" altLang="en-US" dirty="0" smtClean="0"/>
              <a:t>机箱风冷</a:t>
            </a:r>
            <a:endParaRPr lang="en-US" altLang="zh-CN" dirty="0" smtClean="0"/>
          </a:p>
          <a:p>
            <a:r>
              <a:rPr lang="en-US" altLang="zh-CN" dirty="0" smtClean="0"/>
              <a:t>FPGA</a:t>
            </a:r>
          </a:p>
          <a:p>
            <a:pPr lvl="1"/>
            <a:r>
              <a:rPr lang="en-US" altLang="zh-CN" dirty="0" smtClean="0"/>
              <a:t>A7</a:t>
            </a:r>
            <a:r>
              <a:rPr lang="zh-CN" altLang="en-US" dirty="0" smtClean="0"/>
              <a:t>低功耗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估算</a:t>
            </a:r>
            <a:r>
              <a:rPr lang="en-US" altLang="zh-CN" dirty="0" smtClean="0"/>
              <a:t>1.3W</a:t>
            </a:r>
          </a:p>
          <a:p>
            <a:pPr lvl="1"/>
            <a:r>
              <a:rPr lang="zh-CN" altLang="en-US" dirty="0"/>
              <a:t>散热</a:t>
            </a:r>
            <a:r>
              <a:rPr lang="zh-CN" altLang="en-US" dirty="0" smtClean="0"/>
              <a:t>片备用</a:t>
            </a:r>
            <a:endParaRPr lang="en-US" altLang="zh-CN" dirty="0" smtClean="0"/>
          </a:p>
          <a:p>
            <a:r>
              <a:rPr lang="en-US" altLang="zh-CN" dirty="0" smtClean="0"/>
              <a:t>ADC</a:t>
            </a:r>
          </a:p>
          <a:p>
            <a:pPr lvl="1"/>
            <a:r>
              <a:rPr lang="en-US" altLang="zh-CN" dirty="0" smtClean="0"/>
              <a:t>4.44W</a:t>
            </a:r>
          </a:p>
          <a:p>
            <a:pPr lvl="1"/>
            <a:r>
              <a:rPr lang="zh-CN" altLang="en-US" dirty="0"/>
              <a:t>风扇与散热</a:t>
            </a:r>
            <a:r>
              <a:rPr lang="zh-CN" altLang="en-US" dirty="0" smtClean="0"/>
              <a:t>片组合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304" y="1618143"/>
            <a:ext cx="2383306" cy="226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147" y="4079875"/>
            <a:ext cx="1922463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4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时钟模块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时钟功能</a:t>
            </a:r>
            <a:endParaRPr lang="en-US" altLang="zh-CN" dirty="0" smtClean="0"/>
          </a:p>
          <a:p>
            <a:pPr lvl="1"/>
            <a:r>
              <a:rPr lang="zh-CN" altLang="en-US" dirty="0"/>
              <a:t>全局同步时钟</a:t>
            </a:r>
            <a:r>
              <a:rPr lang="zh-CN" altLang="en-US" dirty="0" smtClean="0"/>
              <a:t>分发</a:t>
            </a:r>
            <a:endParaRPr lang="en-US" altLang="zh-CN" dirty="0" smtClean="0"/>
          </a:p>
          <a:p>
            <a:pPr lvl="1"/>
            <a:r>
              <a:rPr lang="zh-CN" altLang="en-US" dirty="0"/>
              <a:t>前面</a:t>
            </a:r>
            <a:r>
              <a:rPr lang="zh-CN" altLang="en-US" dirty="0" smtClean="0"/>
              <a:t>板、差分线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分发多路信号</a:t>
            </a:r>
            <a:endParaRPr lang="en-US" altLang="zh-CN" dirty="0" smtClean="0"/>
          </a:p>
          <a:p>
            <a:r>
              <a:rPr lang="en-US" altLang="zh-CN" dirty="0" smtClean="0"/>
              <a:t>PXI 3U</a:t>
            </a:r>
          </a:p>
          <a:p>
            <a:pPr lvl="1"/>
            <a:r>
              <a:rPr lang="en-US" altLang="zh-CN" dirty="0" smtClean="0"/>
              <a:t>PXI</a:t>
            </a:r>
            <a:r>
              <a:rPr lang="zh-CN" altLang="en-US" dirty="0" smtClean="0"/>
              <a:t>总线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电源</a:t>
            </a:r>
            <a:endParaRPr lang="en-US" altLang="zh-CN" dirty="0" smtClean="0"/>
          </a:p>
          <a:p>
            <a:r>
              <a:rPr lang="zh-CN" altLang="en-US" dirty="0"/>
              <a:t>时钟扇出器件</a:t>
            </a:r>
            <a:endParaRPr lang="en-US" altLang="zh-CN" dirty="0"/>
          </a:p>
          <a:p>
            <a:pPr lvl="1"/>
            <a:r>
              <a:rPr lang="en-US" altLang="zh-CN" dirty="0" smtClean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N LVDS </a:t>
            </a:r>
            <a:r>
              <a:rPr lang="en-US" altLang="zh-CN" dirty="0" err="1" smtClean="0"/>
              <a:t>fanout</a:t>
            </a:r>
            <a:endParaRPr lang="en-US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graphicFrame>
        <p:nvGraphicFramePr>
          <p:cNvPr id="11" name="内容占位符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4068209"/>
              </p:ext>
            </p:extLst>
          </p:nvPr>
        </p:nvGraphicFramePr>
        <p:xfrm>
          <a:off x="6705600" y="2748384"/>
          <a:ext cx="4876800" cy="22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2" name="Visio" r:id="rId3" imgW="5614713" imgH="2554740" progId="Visio.Drawing.11">
                  <p:embed/>
                </p:oleObj>
              </mc:Choice>
              <mc:Fallback>
                <p:oleObj name="Visio" r:id="rId3" imgW="5614713" imgH="25547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0" y="2748384"/>
                        <a:ext cx="4876800" cy="2218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60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物理实验</a:t>
            </a:r>
            <a:r>
              <a:rPr lang="zh-CN" altLang="en-US" dirty="0">
                <a:solidFill>
                  <a:srgbClr val="FF0000"/>
                </a:solidFill>
              </a:rPr>
              <a:t>背景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 smtClean="0"/>
              <a:t>主要技术</a:t>
            </a:r>
            <a:r>
              <a:rPr lang="zh-CN" altLang="en-US" dirty="0"/>
              <a:t>路线</a:t>
            </a:r>
            <a:endParaRPr lang="en-US" altLang="zh-CN" dirty="0"/>
          </a:p>
          <a:p>
            <a:r>
              <a:rPr lang="zh-CN" altLang="en-US" dirty="0" smtClean="0"/>
              <a:t>设计和测试方案</a:t>
            </a:r>
            <a:endParaRPr lang="en-US" altLang="zh-CN" dirty="0" smtClean="0"/>
          </a:p>
          <a:p>
            <a:r>
              <a:rPr lang="zh-CN" altLang="en-US" dirty="0"/>
              <a:t>工作</a:t>
            </a:r>
            <a:r>
              <a:rPr lang="zh-CN" altLang="en-US" dirty="0" smtClean="0"/>
              <a:t>基础和计划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4C19-0514-4C73-95DF-16C4A173E46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666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触发模块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触发功能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外触发和系统触发</a:t>
            </a:r>
            <a:endParaRPr lang="en-US" altLang="zh-CN" dirty="0" smtClean="0"/>
          </a:p>
          <a:p>
            <a:pPr lvl="1"/>
            <a:r>
              <a:rPr lang="zh-CN" altLang="en-US" dirty="0"/>
              <a:t>通过</a:t>
            </a:r>
            <a:r>
              <a:rPr lang="zh-CN" altLang="en-US" dirty="0" smtClean="0"/>
              <a:t>背板分发</a:t>
            </a:r>
            <a:endParaRPr lang="en-US" altLang="zh-CN" dirty="0" smtClean="0"/>
          </a:p>
          <a:p>
            <a:r>
              <a:rPr lang="zh-CN" altLang="en-US" dirty="0"/>
              <a:t>触发信号甄别</a:t>
            </a:r>
            <a:endParaRPr lang="en-US" altLang="zh-CN" dirty="0"/>
          </a:p>
          <a:p>
            <a:pPr lvl="1"/>
            <a:r>
              <a:rPr lang="en-US" altLang="zh-CN" dirty="0" smtClean="0"/>
              <a:t>DAC</a:t>
            </a:r>
            <a:r>
              <a:rPr lang="zh-CN" altLang="en-US" dirty="0"/>
              <a:t>设置甄别阈</a:t>
            </a:r>
            <a:endParaRPr lang="en-US" altLang="zh-CN" dirty="0"/>
          </a:p>
          <a:p>
            <a:pPr lvl="1"/>
            <a:r>
              <a:rPr lang="zh-CN" altLang="en-US" dirty="0"/>
              <a:t>高速</a:t>
            </a:r>
            <a:r>
              <a:rPr lang="zh-CN" altLang="en-US" dirty="0" smtClean="0"/>
              <a:t>比较器</a:t>
            </a:r>
            <a:endParaRPr lang="en-US" altLang="zh-CN" dirty="0" smtClean="0"/>
          </a:p>
          <a:p>
            <a:r>
              <a:rPr lang="en-US" altLang="zh-CN" dirty="0" smtClean="0"/>
              <a:t>PXI</a:t>
            </a:r>
            <a:r>
              <a:rPr lang="zh-CN" altLang="en-US" dirty="0" smtClean="0"/>
              <a:t>专用总线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星形</a:t>
            </a:r>
            <a:r>
              <a:rPr lang="zh-CN" altLang="en-US" dirty="0"/>
              <a:t>触发</a:t>
            </a:r>
            <a:r>
              <a:rPr lang="zh-CN" altLang="en-US" dirty="0" smtClean="0"/>
              <a:t>线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13</a:t>
            </a:r>
            <a:r>
              <a:rPr lang="zh-CN" altLang="en-US" dirty="0" smtClean="0"/>
              <a:t>根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2</a:t>
            </a:r>
            <a:r>
              <a:rPr lang="zh-CN" altLang="en-US" dirty="0" smtClean="0"/>
              <a:t>槽点对点到</a:t>
            </a:r>
            <a:r>
              <a:rPr lang="en-US" altLang="zh-CN" dirty="0" smtClean="0"/>
              <a:t>3~15</a:t>
            </a:r>
            <a:r>
              <a:rPr lang="zh-CN" altLang="en-US" dirty="0" smtClean="0"/>
              <a:t>槽</a:t>
            </a:r>
            <a:endParaRPr lang="zh-CN" altLang="en-US" dirty="0"/>
          </a:p>
          <a:p>
            <a:pPr lvl="2"/>
            <a:r>
              <a:rPr lang="zh-CN" altLang="en-US" dirty="0" smtClean="0"/>
              <a:t>固定</a:t>
            </a:r>
            <a:r>
              <a:rPr lang="en-US" altLang="zh-CN" dirty="0" smtClean="0"/>
              <a:t>2</a:t>
            </a:r>
            <a:r>
              <a:rPr lang="zh-CN" altLang="en-US" dirty="0" smtClean="0"/>
              <a:t>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触发</a:t>
            </a:r>
            <a:r>
              <a:rPr lang="zh-CN" altLang="en-US" dirty="0" smtClean="0"/>
              <a:t>总线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8</a:t>
            </a:r>
            <a:r>
              <a:rPr lang="zh-CN" altLang="en-US" dirty="0" smtClean="0"/>
              <a:t>根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所有设备可用</a:t>
            </a:r>
            <a:endParaRPr lang="en-US" altLang="zh-CN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graphicFrame>
        <p:nvGraphicFramePr>
          <p:cNvPr id="8" name="内容占位符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2681925"/>
              </p:ext>
            </p:extLst>
          </p:nvPr>
        </p:nvGraphicFramePr>
        <p:xfrm>
          <a:off x="6705600" y="1452197"/>
          <a:ext cx="4876800" cy="1998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6" name="Visio" r:id="rId3" imgW="5794622" imgH="2374650" progId="Visio.Drawing.11">
                  <p:embed/>
                </p:oleObj>
              </mc:Choice>
              <mc:Fallback>
                <p:oleObj name="Visio" r:id="rId3" imgW="5794622" imgH="237465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0" y="1452197"/>
                        <a:ext cx="4876800" cy="1998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101233"/>
              </p:ext>
            </p:extLst>
          </p:nvPr>
        </p:nvGraphicFramePr>
        <p:xfrm>
          <a:off x="6707187" y="3598855"/>
          <a:ext cx="4875213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7" name="Visio" r:id="rId5" imgW="5794622" imgH="3241080" progId="Visio.Drawing.11">
                  <p:embed/>
                </p:oleObj>
              </mc:Choice>
              <mc:Fallback>
                <p:oleObj name="Visio" r:id="rId5" imgW="5794622" imgH="324108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7" y="3598855"/>
                        <a:ext cx="4875213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45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验收测试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依据</a:t>
            </a:r>
            <a:r>
              <a:rPr lang="en-US" altLang="zh-CN" dirty="0" smtClean="0"/>
              <a:t>IEEE STD 1241-2000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4C19-0514-4C73-95DF-16C4A173E46F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943350"/>
            <a:ext cx="5105400" cy="1390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内容占位符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5423343"/>
              </p:ext>
            </p:extLst>
          </p:nvPr>
        </p:nvGraphicFramePr>
        <p:xfrm>
          <a:off x="6705600" y="1527175"/>
          <a:ext cx="4876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</a:tblGrid>
              <a:tr h="1810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测试方法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测试指标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rowSpan="9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频谱测试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ENOB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SNR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SINAD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SFDR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THD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2~10</a:t>
                      </a:r>
                      <a:r>
                        <a:rPr lang="en-US" altLang="zh-CN" sz="1400" baseline="30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</a:t>
                      </a:r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Harmonics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2/multi</a:t>
                      </a:r>
                      <a:r>
                        <a:rPr lang="en-US" altLang="zh-CN" sz="14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tone IMD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2/multi</a:t>
                      </a:r>
                      <a:r>
                        <a:rPr lang="en-US" altLang="zh-CN" sz="14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tone SFDR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FPBW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直方图测试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DNL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INL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Missing Code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Gain Error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1014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Offset Error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07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频谱测试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5600" y="1526721"/>
            <a:ext cx="4876800" cy="3350079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不同输入信号频率下频谱测试</a:t>
            </a:r>
            <a:endParaRPr lang="en-US" altLang="zh-CN" dirty="0" smtClean="0"/>
          </a:p>
          <a:p>
            <a:pPr lvl="1"/>
            <a:r>
              <a:rPr lang="zh-CN" altLang="en-US" dirty="0"/>
              <a:t>改变信号源输出信号频率，得到一系列频点下的频谱测试结果，并做出相应曲线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zh-CN" altLang="en-US" dirty="0"/>
              <a:t>全</a:t>
            </a:r>
            <a:r>
              <a:rPr lang="zh-CN" altLang="en-US" dirty="0" smtClean="0"/>
              <a:t>功率带宽测试</a:t>
            </a:r>
            <a:endParaRPr lang="en-US" altLang="zh-CN" dirty="0" smtClean="0"/>
          </a:p>
          <a:p>
            <a:pPr lvl="1"/>
            <a:r>
              <a:rPr lang="en-US" altLang="zh-CN" dirty="0"/>
              <a:t>ADC</a:t>
            </a:r>
            <a:r>
              <a:rPr lang="zh-CN" altLang="en-US" dirty="0"/>
              <a:t>输出信号幅度下降到</a:t>
            </a:r>
            <a:r>
              <a:rPr lang="en-US" altLang="zh-CN" dirty="0"/>
              <a:t>-3dB</a:t>
            </a:r>
            <a:r>
              <a:rPr lang="zh-CN" altLang="en-US" dirty="0"/>
              <a:t>时的输入信号</a:t>
            </a:r>
            <a:r>
              <a:rPr lang="zh-CN" altLang="en-US" dirty="0" smtClean="0"/>
              <a:t>频率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双音互调测试</a:t>
            </a:r>
            <a:endParaRPr lang="en-US" altLang="zh-CN" dirty="0" smtClean="0"/>
          </a:p>
          <a:p>
            <a:pPr lvl="1"/>
            <a:r>
              <a:rPr lang="zh-CN" altLang="en-US" dirty="0"/>
              <a:t>调节信号源输出正弦波频率，使两者之差为</a:t>
            </a:r>
            <a:r>
              <a:rPr lang="en-US" altLang="zh-CN" dirty="0"/>
              <a:t>0.5MHz</a:t>
            </a:r>
            <a:r>
              <a:rPr lang="zh-CN" altLang="en-US" dirty="0"/>
              <a:t>，使用分析软件进行数据获取并进行双音互调</a:t>
            </a:r>
            <a:r>
              <a:rPr lang="zh-CN" altLang="en-US" dirty="0" smtClean="0"/>
              <a:t>分析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716839"/>
            <a:ext cx="52387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4968473"/>
            <a:ext cx="5105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97447"/>
            <a:ext cx="5257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267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直方图测试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正弦波输入</a:t>
            </a:r>
            <a:endParaRPr lang="en-US" altLang="zh-CN" dirty="0" smtClean="0"/>
          </a:p>
          <a:p>
            <a:r>
              <a:rPr lang="zh-CN" altLang="en-US" dirty="0" smtClean="0"/>
              <a:t>大量采样</a:t>
            </a:r>
            <a:r>
              <a:rPr lang="zh-CN" altLang="en-US" dirty="0"/>
              <a:t>量化</a:t>
            </a:r>
            <a:r>
              <a:rPr lang="zh-CN" altLang="en-US" dirty="0" smtClean="0"/>
              <a:t>后数据统计</a:t>
            </a:r>
            <a:endParaRPr lang="zh-CN" altLang="en-US" dirty="0"/>
          </a:p>
          <a:p>
            <a:pPr lvl="1"/>
            <a:r>
              <a:rPr lang="en-US" altLang="zh-CN" dirty="0" smtClean="0"/>
              <a:t>INL/DNL/Gain Error/Missing Code/Offset Error…</a:t>
            </a:r>
            <a:endParaRPr lang="en-US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1" y="4291628"/>
            <a:ext cx="5105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55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</a:rPr>
              <a:t>物理实验</a:t>
            </a:r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</a:rPr>
              <a:t>背景</a:t>
            </a:r>
            <a:endParaRPr lang="en-US" altLang="zh-CN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</a:rPr>
              <a:t>主要技术路线</a:t>
            </a:r>
            <a:endParaRPr lang="en-US" altLang="zh-CN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</a:rPr>
              <a:t>设计和测试方案</a:t>
            </a:r>
            <a:endParaRPr lang="en-US" altLang="zh-CN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工作</a:t>
            </a:r>
            <a:r>
              <a:rPr lang="zh-CN" altLang="en-US" dirty="0">
                <a:solidFill>
                  <a:srgbClr val="FF0000"/>
                </a:solidFill>
              </a:rPr>
              <a:t>基础和计划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4C19-0514-4C73-95DF-16C4A173E46F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880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工作基础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波形数字化领域丰富的项目经验和深厚的技术积累</a:t>
            </a:r>
            <a:endParaRPr lang="en-US" altLang="zh-CN" dirty="0"/>
          </a:p>
          <a:p>
            <a:pPr lvl="1"/>
            <a:r>
              <a:rPr lang="zh-CN" altLang="en-US" dirty="0"/>
              <a:t>高速高精度模数变换</a:t>
            </a:r>
            <a:endParaRPr lang="en-US" altLang="zh-CN" dirty="0"/>
          </a:p>
          <a:p>
            <a:pPr lvl="1"/>
            <a:r>
              <a:rPr lang="zh-CN" altLang="en-US" dirty="0"/>
              <a:t>开关电容阵列</a:t>
            </a:r>
            <a:endParaRPr lang="en-US" altLang="zh-CN" dirty="0"/>
          </a:p>
          <a:p>
            <a:r>
              <a:rPr lang="zh-CN" altLang="en-US" dirty="0"/>
              <a:t>十多年超高速模拟数字变换设计经验</a:t>
            </a:r>
            <a:endParaRPr lang="en-US" altLang="zh-CN" dirty="0"/>
          </a:p>
          <a:p>
            <a:pPr lvl="1"/>
            <a:r>
              <a:rPr lang="zh-CN" altLang="en-US" dirty="0"/>
              <a:t>国家自然科学基金，中国科学院知识创新工程重要方向性项目</a:t>
            </a:r>
            <a:endParaRPr lang="en-US" altLang="zh-CN" dirty="0"/>
          </a:p>
          <a:p>
            <a:pPr lvl="1"/>
            <a:r>
              <a:rPr lang="zh-CN" altLang="en-US" dirty="0" smtClean="0"/>
              <a:t>与中国</a:t>
            </a:r>
            <a:r>
              <a:rPr lang="zh-CN" altLang="en-US" dirty="0"/>
              <a:t>计量科学研究院等广泛合作</a:t>
            </a:r>
            <a:endParaRPr lang="en-US" altLang="zh-CN" dirty="0"/>
          </a:p>
          <a:p>
            <a:r>
              <a:rPr lang="zh-CN" altLang="en-US" dirty="0"/>
              <a:t>研发基于</a:t>
            </a:r>
            <a:r>
              <a:rPr lang="en-US" altLang="zh-CN" dirty="0"/>
              <a:t>IEEE</a:t>
            </a:r>
            <a:r>
              <a:rPr lang="zh-CN" altLang="en-US" dirty="0"/>
              <a:t>标准</a:t>
            </a:r>
            <a:r>
              <a:rPr lang="en-US" altLang="zh-CN" dirty="0"/>
              <a:t>ADC</a:t>
            </a:r>
            <a:r>
              <a:rPr lang="zh-CN" altLang="en-US" dirty="0"/>
              <a:t>测试平台</a:t>
            </a:r>
            <a:endParaRPr lang="en-US" altLang="zh-CN" dirty="0"/>
          </a:p>
          <a:p>
            <a:pPr lvl="1"/>
            <a:r>
              <a:rPr lang="zh-CN" altLang="en-US" dirty="0"/>
              <a:t>硬件测试装置，软件测试程序</a:t>
            </a:r>
            <a:endParaRPr lang="en-US" altLang="zh-CN" dirty="0"/>
          </a:p>
          <a:p>
            <a:pPr lvl="1"/>
            <a:r>
              <a:rPr lang="zh-CN" altLang="en-US" dirty="0"/>
              <a:t>为华为海思，复旦大学等测试，得到业界好评</a:t>
            </a:r>
          </a:p>
          <a:p>
            <a:r>
              <a:rPr lang="zh-CN" altLang="en-US" dirty="0"/>
              <a:t>多篇高水平文章</a:t>
            </a:r>
          </a:p>
          <a:p>
            <a:pPr lvl="1"/>
            <a:r>
              <a:rPr lang="en-US" altLang="zh-CN" dirty="0" smtClean="0"/>
              <a:t>IEEE </a:t>
            </a:r>
            <a:r>
              <a:rPr lang="en-US" altLang="zh-CN" dirty="0"/>
              <a:t>Transactions</a:t>
            </a:r>
            <a:r>
              <a:rPr lang="zh-CN" altLang="en-US" dirty="0"/>
              <a:t>，</a:t>
            </a:r>
            <a:r>
              <a:rPr lang="en-US" altLang="zh-CN" dirty="0"/>
              <a:t>Nuclear Instruments and Methods</a:t>
            </a:r>
            <a:r>
              <a:rPr lang="zh-CN" altLang="en-US" dirty="0" smtClean="0"/>
              <a:t>等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4C19-0514-4C73-95DF-16C4A173E46F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769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核探测与核电子学国家重点实验室</a:t>
            </a:r>
            <a:endParaRPr lang="en-US" altLang="zh-CN" dirty="0"/>
          </a:p>
          <a:p>
            <a:pPr lvl="1"/>
            <a:r>
              <a:rPr lang="zh-CN" altLang="en-US" dirty="0"/>
              <a:t>科研队伍</a:t>
            </a:r>
            <a:endParaRPr lang="en-US" altLang="zh-CN" dirty="0"/>
          </a:p>
          <a:p>
            <a:pPr lvl="1"/>
            <a:r>
              <a:rPr lang="zh-CN" altLang="en-US" dirty="0"/>
              <a:t>电子学研发和测试设备</a:t>
            </a:r>
            <a:endParaRPr lang="en-US" altLang="zh-CN" dirty="0"/>
          </a:p>
          <a:p>
            <a:r>
              <a:rPr lang="zh-CN" altLang="en-US" dirty="0" smtClean="0"/>
              <a:t>项目计划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主要技术路线仿真√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尽快开展第一期（固定增益）设计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研究第二期（可变增益）设计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4C19-0514-4C73-95DF-16C4A173E46F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799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谢谢！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Mahalo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14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中国工程物理研究院核物理与化学研究所</a:t>
            </a:r>
            <a:endParaRPr lang="en-US" altLang="zh-CN" dirty="0"/>
          </a:p>
          <a:p>
            <a:pPr lvl="1"/>
            <a:r>
              <a:rPr lang="zh-CN" altLang="en-US" dirty="0"/>
              <a:t>关系国家安全大型中子物理实验</a:t>
            </a:r>
            <a:endParaRPr lang="en-US" altLang="zh-CN" dirty="0"/>
          </a:p>
          <a:p>
            <a:pPr lvl="1"/>
            <a:r>
              <a:rPr lang="zh-CN" altLang="en-US" dirty="0"/>
              <a:t>多通道高垂直分辨高速信号采集系统</a:t>
            </a:r>
            <a:endParaRPr lang="en-US" altLang="zh-CN" dirty="0"/>
          </a:p>
          <a:p>
            <a:r>
              <a:rPr lang="zh-CN" altLang="en-US" dirty="0"/>
              <a:t>项目意义</a:t>
            </a:r>
            <a:endParaRPr lang="en-US" altLang="zh-CN" dirty="0"/>
          </a:p>
          <a:p>
            <a:pPr lvl="1"/>
            <a:r>
              <a:rPr lang="zh-CN" altLang="en-US" dirty="0" smtClean="0"/>
              <a:t>自主知识产权用于国家安全领域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取代</a:t>
            </a:r>
            <a:r>
              <a:rPr lang="zh-CN" altLang="en-US" dirty="0"/>
              <a:t>“示波器墙”</a:t>
            </a:r>
            <a:endParaRPr lang="en-US" altLang="zh-CN" dirty="0"/>
          </a:p>
          <a:p>
            <a:pPr lvl="1"/>
            <a:r>
              <a:rPr lang="zh-CN" altLang="en-US" dirty="0"/>
              <a:t>根据中子物理实验订制电子学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4C19-0514-4C73-95DF-16C4A173E46F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51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电子学需求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信号特征</a:t>
            </a:r>
            <a:endParaRPr lang="en-US" altLang="zh-CN" dirty="0"/>
          </a:p>
          <a:p>
            <a:pPr lvl="1"/>
            <a:r>
              <a:rPr lang="zh-CN" altLang="en-US" dirty="0"/>
              <a:t>正极性或负极性单端信号</a:t>
            </a:r>
            <a:endParaRPr lang="en-US" altLang="zh-CN" dirty="0"/>
          </a:p>
          <a:p>
            <a:pPr lvl="1"/>
            <a:r>
              <a:rPr lang="zh-CN" altLang="en-US" dirty="0" smtClean="0"/>
              <a:t>动态范围</a:t>
            </a:r>
            <a:r>
              <a:rPr lang="en-US" altLang="zh-CN" dirty="0" smtClean="0"/>
              <a:t>:±</a:t>
            </a:r>
            <a:r>
              <a:rPr lang="en-US" altLang="zh-CN" dirty="0"/>
              <a:t>10mV~±10V</a:t>
            </a:r>
          </a:p>
          <a:p>
            <a:pPr lvl="1"/>
            <a:r>
              <a:rPr lang="zh-CN" altLang="en-US" dirty="0" smtClean="0"/>
              <a:t>带宽</a:t>
            </a:r>
            <a:r>
              <a:rPr lang="en-US" altLang="zh-CN" dirty="0" smtClean="0"/>
              <a:t>:DC~250MHz</a:t>
            </a:r>
            <a:endParaRPr lang="en-US" altLang="zh-CN" dirty="0"/>
          </a:p>
          <a:p>
            <a:r>
              <a:rPr lang="zh-CN" altLang="en-US" dirty="0"/>
              <a:t>电子学需求</a:t>
            </a:r>
            <a:endParaRPr lang="en-US" altLang="zh-CN" dirty="0"/>
          </a:p>
          <a:p>
            <a:pPr lvl="1"/>
            <a:r>
              <a:rPr lang="zh-CN" altLang="en-US" dirty="0"/>
              <a:t>分辨率</a:t>
            </a:r>
            <a:r>
              <a:rPr lang="en-US" altLang="zh-CN" dirty="0"/>
              <a:t>12bit</a:t>
            </a:r>
            <a:r>
              <a:rPr lang="zh-CN" altLang="en-US" dirty="0"/>
              <a:t>，有效位</a:t>
            </a:r>
            <a:r>
              <a:rPr lang="en-US" altLang="zh-CN" dirty="0"/>
              <a:t>9bit</a:t>
            </a:r>
          </a:p>
          <a:p>
            <a:pPr lvl="1"/>
            <a:r>
              <a:rPr lang="zh-CN" altLang="en-US" dirty="0"/>
              <a:t>采样率</a:t>
            </a:r>
            <a:r>
              <a:rPr lang="en-US" altLang="zh-CN" dirty="0"/>
              <a:t>1.25GSPS</a:t>
            </a:r>
          </a:p>
          <a:p>
            <a:pPr lvl="1"/>
            <a:r>
              <a:rPr lang="zh-CN" altLang="en-US" dirty="0"/>
              <a:t>一次触发存储长度</a:t>
            </a:r>
            <a:r>
              <a:rPr lang="en-US" altLang="zh-CN" dirty="0" smtClean="0"/>
              <a:t>50us</a:t>
            </a:r>
          </a:p>
          <a:p>
            <a:pPr lvl="1"/>
            <a:r>
              <a:rPr lang="zh-CN" altLang="en-US" dirty="0"/>
              <a:t>触发</a:t>
            </a:r>
            <a:r>
              <a:rPr lang="zh-CN" altLang="en-US" dirty="0" smtClean="0"/>
              <a:t>位置</a:t>
            </a:r>
            <a:r>
              <a:rPr lang="en-US" altLang="zh-CN" dirty="0" smtClean="0"/>
              <a:t>50us</a:t>
            </a:r>
            <a:r>
              <a:rPr lang="zh-CN" altLang="en-US" dirty="0" smtClean="0"/>
              <a:t>内可调</a:t>
            </a:r>
            <a:endParaRPr lang="en-US" altLang="zh-CN" dirty="0"/>
          </a:p>
          <a:p>
            <a:pPr lvl="1"/>
            <a:r>
              <a:rPr lang="zh-CN" altLang="en-US" dirty="0"/>
              <a:t>外同步信号触发，待测信号自</a:t>
            </a:r>
            <a:r>
              <a:rPr lang="zh-CN" altLang="en-US" dirty="0" smtClean="0"/>
              <a:t>触发，触发阈可调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4C19-0514-4C73-95DF-16C4A173E46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1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i="1" dirty="0" smtClean="0">
                <a:solidFill>
                  <a:schemeClr val="bg1">
                    <a:lumMod val="50000"/>
                  </a:schemeClr>
                </a:solidFill>
              </a:rPr>
              <a:t>物理实验</a:t>
            </a:r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</a:rPr>
              <a:t>背景</a:t>
            </a:r>
            <a:endParaRPr lang="en-US" altLang="zh-CN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主要技术</a:t>
            </a:r>
            <a:r>
              <a:rPr lang="zh-CN" altLang="en-US" dirty="0">
                <a:solidFill>
                  <a:srgbClr val="FF0000"/>
                </a:solidFill>
              </a:rPr>
              <a:t>路线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 smtClean="0"/>
              <a:t>设计和测试方案</a:t>
            </a:r>
            <a:endParaRPr lang="en-US" altLang="zh-CN" dirty="0" smtClean="0"/>
          </a:p>
          <a:p>
            <a:r>
              <a:rPr lang="zh-CN" altLang="en-US" dirty="0"/>
              <a:t>工作</a:t>
            </a:r>
            <a:r>
              <a:rPr lang="zh-CN" altLang="en-US" dirty="0" smtClean="0"/>
              <a:t>基础和计划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4C19-0514-4C73-95DF-16C4A173E46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6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波形数字化技术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基于高速模拟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存储</a:t>
            </a: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191179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SCA</a:t>
            </a:r>
            <a:r>
              <a:rPr lang="zh-CN" altLang="en-US" dirty="0" smtClean="0"/>
              <a:t>高速采样存储</a:t>
            </a:r>
            <a:r>
              <a:rPr lang="en-US" altLang="zh-CN" dirty="0" smtClean="0"/>
              <a:t>+</a:t>
            </a:r>
            <a:r>
              <a:rPr lang="zh-CN" altLang="en-US" dirty="0" smtClean="0"/>
              <a:t>高精度低速</a:t>
            </a:r>
            <a:r>
              <a:rPr lang="en-US" altLang="zh-CN" dirty="0" smtClean="0"/>
              <a:t>ADC</a:t>
            </a:r>
            <a:r>
              <a:rPr lang="zh-CN" altLang="en-US" dirty="0" smtClean="0"/>
              <a:t>模数变换</a:t>
            </a:r>
            <a:endParaRPr lang="en-US" altLang="zh-CN" dirty="0"/>
          </a:p>
          <a:p>
            <a:r>
              <a:rPr lang="zh-CN" altLang="en-US" dirty="0" smtClean="0"/>
              <a:t>优缺点</a:t>
            </a:r>
            <a:endParaRPr lang="en-US" altLang="zh-CN" dirty="0"/>
          </a:p>
          <a:p>
            <a:pPr lvl="1"/>
            <a:r>
              <a:rPr lang="zh-CN" altLang="en-US" dirty="0" smtClean="0"/>
              <a:t>√减少对高速</a:t>
            </a:r>
            <a:r>
              <a:rPr lang="en-US" altLang="zh-CN" dirty="0" smtClean="0"/>
              <a:t>ADC</a:t>
            </a:r>
            <a:r>
              <a:rPr lang="zh-CN" altLang="en-US" dirty="0" smtClean="0"/>
              <a:t>需求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×</a:t>
            </a:r>
            <a:r>
              <a:rPr lang="zh-CN" altLang="en-US" dirty="0" smtClean="0"/>
              <a:t>死时间长，</a:t>
            </a:r>
            <a:r>
              <a:rPr lang="en-US" altLang="zh-CN" dirty="0" smtClean="0"/>
              <a:t>SCA</a:t>
            </a:r>
            <a:r>
              <a:rPr lang="zh-CN" altLang="en-US" dirty="0" smtClean="0"/>
              <a:t>设计较难</a:t>
            </a:r>
            <a:endParaRPr lang="en-US" altLang="zh-CN" dirty="0" smtClean="0"/>
          </a:p>
          <a:p>
            <a:r>
              <a:rPr lang="zh-CN" altLang="en-US" dirty="0"/>
              <a:t>物理</a:t>
            </a:r>
            <a:r>
              <a:rPr lang="zh-CN" altLang="en-US" dirty="0" smtClean="0"/>
              <a:t>实验应用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AMANDA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ATWD</a:t>
            </a:r>
          </a:p>
          <a:p>
            <a:pPr lvl="1"/>
            <a:r>
              <a:rPr lang="en-US" altLang="zh-CN" dirty="0" smtClean="0"/>
              <a:t>ANTARES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ARS0/ARS1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基于高速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ADC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191179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高速高精度</a:t>
            </a:r>
            <a:r>
              <a:rPr lang="en-US" altLang="zh-CN" dirty="0" smtClean="0"/>
              <a:t>ADC</a:t>
            </a:r>
            <a:r>
              <a:rPr lang="zh-CN" altLang="en-US" dirty="0" smtClean="0"/>
              <a:t>直接模数变换</a:t>
            </a:r>
            <a:endParaRPr lang="zh-CN" altLang="en-US" dirty="0"/>
          </a:p>
          <a:p>
            <a:r>
              <a:rPr lang="zh-CN" altLang="en-US" dirty="0" smtClean="0"/>
              <a:t>优缺点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√电路结构简单，无死时间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×</a:t>
            </a:r>
            <a:r>
              <a:rPr lang="zh-CN" altLang="en-US" dirty="0" smtClean="0"/>
              <a:t>功耗，</a:t>
            </a:r>
            <a:r>
              <a:rPr lang="zh-CN" altLang="en-US" dirty="0"/>
              <a:t>受</a:t>
            </a:r>
            <a:r>
              <a:rPr lang="zh-CN" altLang="en-US" dirty="0" smtClean="0"/>
              <a:t>限</a:t>
            </a:r>
            <a:r>
              <a:rPr lang="en-US" altLang="zh-CN" dirty="0" smtClean="0"/>
              <a:t>ADC</a:t>
            </a:r>
            <a:r>
              <a:rPr lang="zh-CN" altLang="en-US" dirty="0" smtClean="0"/>
              <a:t>技术发展</a:t>
            </a:r>
            <a:endParaRPr lang="en-US" altLang="zh-CN" dirty="0" smtClean="0"/>
          </a:p>
          <a:p>
            <a:r>
              <a:rPr lang="zh-CN" altLang="en-US" dirty="0"/>
              <a:t>物理实验</a:t>
            </a:r>
            <a:r>
              <a:rPr lang="zh-CN" altLang="en-US" dirty="0" smtClean="0"/>
              <a:t>应用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LUX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14bit@105MSPS</a:t>
            </a:r>
          </a:p>
          <a:p>
            <a:pPr lvl="1"/>
            <a:r>
              <a:rPr lang="en-US" altLang="zh-CN" dirty="0" err="1" smtClean="0"/>
              <a:t>Darkside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12bit 250MSPS/14bit 100MSPS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4C19-0514-4C73-95DF-16C4A173E46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359" y="4477697"/>
            <a:ext cx="4491680" cy="17707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666" y="4366054"/>
            <a:ext cx="2179333" cy="18823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373" y="4366054"/>
            <a:ext cx="2102933" cy="18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5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中子物理</a:t>
            </a:r>
            <a:r>
              <a:rPr lang="zh-CN" altLang="en-US" dirty="0" smtClean="0"/>
              <a:t>实验中的波形数字化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(</a:t>
            </a:r>
            <a:r>
              <a:rPr lang="en-US" altLang="zh-CN" dirty="0" err="1" smtClean="0"/>
              <a:t>n,γ</a:t>
            </a:r>
            <a:r>
              <a:rPr lang="en-US" altLang="zh-CN" dirty="0" smtClean="0"/>
              <a:t>)</a:t>
            </a:r>
            <a:r>
              <a:rPr lang="zh-CN" altLang="en-US" dirty="0" smtClean="0"/>
              <a:t>核反应截面测量</a:t>
            </a:r>
            <a:r>
              <a:rPr lang="en-US" altLang="zh-CN" dirty="0" smtClean="0"/>
              <a:t>BaF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探测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Los Alamos DANCE</a:t>
            </a:r>
            <a:endParaRPr lang="en-US" altLang="zh-CN" dirty="0"/>
          </a:p>
          <a:p>
            <a:pPr lvl="2"/>
            <a:r>
              <a:rPr lang="en-US" altLang="zh-CN" dirty="0" err="1" smtClean="0"/>
              <a:t>Acqiris</a:t>
            </a:r>
            <a:r>
              <a:rPr lang="en-US" altLang="zh-CN" dirty="0" smtClean="0"/>
              <a:t> DC265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8bit 500MSPS</a:t>
            </a:r>
          </a:p>
          <a:p>
            <a:pPr lvl="1"/>
            <a:r>
              <a:rPr lang="en-US" altLang="zh-CN" dirty="0" smtClean="0"/>
              <a:t>CERN TAC</a:t>
            </a:r>
          </a:p>
          <a:p>
            <a:pPr lvl="2"/>
            <a:r>
              <a:rPr lang="en-US" altLang="zh-CN" dirty="0" err="1" smtClean="0"/>
              <a:t>Acqiris</a:t>
            </a:r>
            <a:r>
              <a:rPr lang="en-US" altLang="zh-CN" dirty="0" smtClean="0"/>
              <a:t> DC270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8bit </a:t>
            </a:r>
            <a:r>
              <a:rPr lang="en-US" altLang="zh-CN" dirty="0"/>
              <a:t>1GSPS 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Acqiris</a:t>
            </a:r>
            <a:r>
              <a:rPr lang="en-US" altLang="zh-CN" dirty="0" smtClean="0"/>
              <a:t> DC240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8bit 2GSPS</a:t>
            </a:r>
          </a:p>
          <a:p>
            <a:pPr lvl="1"/>
            <a:r>
              <a:rPr lang="en-US" altLang="zh-CN" dirty="0" smtClean="0"/>
              <a:t>401 GTAF</a:t>
            </a:r>
          </a:p>
          <a:p>
            <a:pPr lvl="2"/>
            <a:r>
              <a:rPr lang="en-US" altLang="zh-CN" dirty="0" err="1" smtClean="0"/>
              <a:t>Acqiris</a:t>
            </a:r>
            <a:r>
              <a:rPr lang="en-US" altLang="zh-CN" dirty="0" smtClean="0"/>
              <a:t> D271A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8bit 1GSPS</a:t>
            </a:r>
          </a:p>
          <a:p>
            <a:r>
              <a:rPr lang="zh-CN" altLang="en-US" dirty="0" smtClean="0"/>
              <a:t>基于高速高精度</a:t>
            </a:r>
            <a:r>
              <a:rPr lang="en-US" altLang="zh-CN" dirty="0" smtClean="0"/>
              <a:t>ADC</a:t>
            </a:r>
            <a:r>
              <a:rPr lang="zh-CN" altLang="en-US" dirty="0" smtClean="0"/>
              <a:t>波形数字化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×</a:t>
            </a:r>
            <a:r>
              <a:rPr lang="zh-CN" altLang="en-US" dirty="0" smtClean="0"/>
              <a:t>商用插件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通用性，分辨率低，指标与实验不符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√根据物理实验订制电子学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专用性，满足实验最大性能需求</a:t>
            </a:r>
            <a:endParaRPr lang="en-US" altLang="zh-CN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1F3AE-11C2-4057-B1B0-847DDA33A919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532507"/>
            <a:ext cx="2297471" cy="284961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161" y="1526721"/>
            <a:ext cx="3216354" cy="1639266"/>
          </a:xfrm>
          <a:prstGeom prst="rect">
            <a:avLst/>
          </a:prstGeom>
        </p:spPr>
      </p:pic>
      <p:pic>
        <p:nvPicPr>
          <p:cNvPr id="14" name="Picture 2" descr="C:\Users\dlzhang\AppData\Roaming\Foxmail7\Temp-5736-20141230084601\fox(12-30-09-47-58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160" y="3825689"/>
            <a:ext cx="3216355" cy="2362839"/>
          </a:xfrm>
          <a:prstGeom prst="rect">
            <a:avLst/>
          </a:prstGeom>
          <a:noFill/>
          <a:extLst/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08794"/>
              </p:ext>
            </p:extLst>
          </p:nvPr>
        </p:nvGraphicFramePr>
        <p:xfrm>
          <a:off x="6352861" y="4876800"/>
          <a:ext cx="25272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33"/>
                <a:gridCol w="842433"/>
                <a:gridCol w="842433"/>
              </a:tblGrid>
              <a:tr h="1341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Device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PXIe-5162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Project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341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Vendor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NI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USTC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341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Sample rate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1.25GSPS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1.25GSPS</a:t>
                      </a:r>
                    </a:p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1.5GSPS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341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Resolution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10bit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12bit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341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ENOB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6~7bit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9bit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95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高速高精度</a:t>
            </a:r>
            <a:r>
              <a:rPr lang="en-US" altLang="zh-CN" dirty="0" smtClean="0"/>
              <a:t>ADC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高速</a:t>
            </a:r>
            <a:r>
              <a:rPr lang="en-US" altLang="zh-CN" dirty="0" smtClean="0"/>
              <a:t>ADC</a:t>
            </a:r>
            <a:r>
              <a:rPr lang="zh-CN" altLang="en-US" dirty="0" smtClean="0"/>
              <a:t>技术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Flash</a:t>
            </a:r>
            <a:r>
              <a:rPr lang="zh-CN" altLang="en-US" dirty="0" smtClean="0"/>
              <a:t>、流水线、折叠插值、交替并行采样</a:t>
            </a:r>
            <a:endParaRPr lang="en-US" altLang="zh-CN" dirty="0" smtClean="0"/>
          </a:p>
          <a:p>
            <a:r>
              <a:rPr lang="en-US" altLang="zh-CN" dirty="0" smtClean="0"/>
              <a:t>Flash ADC</a:t>
            </a:r>
          </a:p>
          <a:p>
            <a:pPr lvl="1"/>
            <a:r>
              <a:rPr lang="zh-CN" altLang="en-US" dirty="0"/>
              <a:t>速度</a:t>
            </a:r>
            <a:r>
              <a:rPr lang="zh-CN" altLang="en-US" dirty="0" smtClean="0"/>
              <a:t>快、精度低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资源使用多、功耗大</a:t>
            </a:r>
            <a:endParaRPr lang="en-US" altLang="zh-CN" dirty="0" smtClean="0"/>
          </a:p>
          <a:p>
            <a:r>
              <a:rPr lang="zh-CN" altLang="en-US" dirty="0"/>
              <a:t>交替并行</a:t>
            </a:r>
            <a:r>
              <a:rPr lang="zh-CN" altLang="en-US" dirty="0" smtClean="0"/>
              <a:t>采样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单信号多</a:t>
            </a:r>
            <a:r>
              <a:rPr lang="en-US" altLang="zh-CN" dirty="0" smtClean="0"/>
              <a:t>ADC</a:t>
            </a:r>
            <a:r>
              <a:rPr lang="zh-CN" altLang="en-US" dirty="0" smtClean="0"/>
              <a:t>处理</a:t>
            </a:r>
            <a:endParaRPr lang="en-US" altLang="zh-CN" dirty="0" smtClean="0"/>
          </a:p>
          <a:p>
            <a:pPr lvl="1"/>
            <a:r>
              <a:rPr lang="zh-CN" altLang="en-US" dirty="0"/>
              <a:t>提高</a:t>
            </a:r>
            <a:r>
              <a:rPr lang="zh-CN" altLang="en-US" dirty="0" smtClean="0"/>
              <a:t>采样率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无法提高采样精度</a:t>
            </a:r>
            <a:endParaRPr lang="en-US" altLang="zh-CN" dirty="0" smtClean="0"/>
          </a:p>
          <a:p>
            <a:r>
              <a:rPr lang="zh-CN" altLang="en-US" dirty="0"/>
              <a:t>折叠</a:t>
            </a:r>
            <a:r>
              <a:rPr lang="zh-CN" altLang="en-US" dirty="0" smtClean="0"/>
              <a:t>插值</a:t>
            </a:r>
            <a:r>
              <a:rPr lang="en-US" altLang="zh-CN" dirty="0" smtClean="0"/>
              <a:t>ADC</a:t>
            </a:r>
          </a:p>
          <a:p>
            <a:pPr lvl="1"/>
            <a:r>
              <a:rPr lang="zh-CN" altLang="en-US" dirty="0" smtClean="0"/>
              <a:t>高速高精度</a:t>
            </a:r>
            <a:endParaRPr lang="en-US" altLang="zh-CN" dirty="0" smtClean="0"/>
          </a:p>
          <a:p>
            <a:pPr lvl="1"/>
            <a:r>
              <a:rPr lang="zh-CN" altLang="en-US" dirty="0"/>
              <a:t>粗</a:t>
            </a:r>
            <a:r>
              <a:rPr lang="zh-CN" altLang="en-US" dirty="0" smtClean="0"/>
              <a:t>量化：并行比较</a:t>
            </a:r>
            <a:endParaRPr lang="en-US" altLang="zh-CN" dirty="0" smtClean="0"/>
          </a:p>
          <a:p>
            <a:pPr lvl="1"/>
            <a:r>
              <a:rPr lang="zh-CN" altLang="en-US" dirty="0"/>
              <a:t>细</a:t>
            </a:r>
            <a:r>
              <a:rPr lang="zh-CN" altLang="en-US" dirty="0" smtClean="0"/>
              <a:t>量化：折叠波形、插值电路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pic>
        <p:nvPicPr>
          <p:cNvPr id="8" name="图片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12" y="4261341"/>
            <a:ext cx="4071087" cy="19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51" y="1526721"/>
            <a:ext cx="2761549" cy="257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67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ADC12D1800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12bit</a:t>
            </a:r>
            <a:r>
              <a:rPr lang="zh-CN" altLang="en-US" dirty="0" smtClean="0"/>
              <a:t> </a:t>
            </a:r>
            <a:r>
              <a:rPr lang="en-US" altLang="zh-CN" dirty="0" smtClean="0"/>
              <a:t>1.8GSPS</a:t>
            </a:r>
          </a:p>
          <a:p>
            <a:r>
              <a:rPr lang="zh-CN" altLang="en-US" dirty="0"/>
              <a:t>独立双</a:t>
            </a:r>
            <a:r>
              <a:rPr lang="zh-CN" altLang="en-US" dirty="0" smtClean="0"/>
              <a:t>通道</a:t>
            </a:r>
            <a:r>
              <a:rPr lang="en-US" altLang="zh-CN" dirty="0" smtClean="0"/>
              <a:t>/</a:t>
            </a:r>
            <a:r>
              <a:rPr lang="zh-CN" altLang="en-US" dirty="0" smtClean="0"/>
              <a:t>单通道</a:t>
            </a:r>
            <a:endParaRPr lang="en-US" altLang="zh-CN" dirty="0" smtClean="0"/>
          </a:p>
          <a:p>
            <a:r>
              <a:rPr lang="en-US" altLang="zh-CN" dirty="0" smtClean="0"/>
              <a:t>AC/DC couple</a:t>
            </a:r>
          </a:p>
          <a:p>
            <a:r>
              <a:rPr lang="zh-CN" altLang="en-US" dirty="0"/>
              <a:t>静态</a:t>
            </a:r>
            <a:r>
              <a:rPr lang="zh-CN" altLang="en-US" dirty="0" smtClean="0"/>
              <a:t>指标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DNL</a:t>
            </a:r>
            <a:r>
              <a:rPr lang="zh-CN" altLang="en-US" dirty="0" smtClean="0"/>
              <a:t>：</a:t>
            </a:r>
            <a:r>
              <a:rPr lang="en-US" altLang="zh-CN" dirty="0" smtClean="0"/>
              <a:t>±0.4LSB</a:t>
            </a:r>
          </a:p>
          <a:p>
            <a:pPr lvl="1"/>
            <a:r>
              <a:rPr lang="en-US" altLang="zh-CN" dirty="0" smtClean="0"/>
              <a:t>INL</a:t>
            </a:r>
            <a:r>
              <a:rPr lang="zh-CN" altLang="en-US" dirty="0" smtClean="0"/>
              <a:t>：</a:t>
            </a:r>
            <a:r>
              <a:rPr lang="en-US" altLang="zh-CN" dirty="0" smtClean="0"/>
              <a:t>±2.5LSB</a:t>
            </a:r>
          </a:p>
          <a:p>
            <a:r>
              <a:rPr lang="zh-CN" altLang="en-US" dirty="0"/>
              <a:t>动态</a:t>
            </a:r>
            <a:r>
              <a:rPr lang="zh-CN" altLang="en-US" dirty="0" smtClean="0"/>
              <a:t>指标（</a:t>
            </a:r>
            <a:r>
              <a:rPr lang="en-US" altLang="zh-CN" dirty="0" smtClean="0"/>
              <a:t>248MHz</a:t>
            </a:r>
            <a:r>
              <a:rPr lang="zh-CN" altLang="en-US" dirty="0" smtClean="0"/>
              <a:t>输入）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ENOB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9.2bit</a:t>
            </a:r>
          </a:p>
          <a:p>
            <a:pPr lvl="1"/>
            <a:r>
              <a:rPr lang="en-US" altLang="zh-CN" dirty="0" smtClean="0"/>
              <a:t>SNR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57.8dB</a:t>
            </a:r>
          </a:p>
          <a:p>
            <a:pPr lvl="1"/>
            <a:r>
              <a:rPr lang="en-US" altLang="zh-CN" dirty="0" smtClean="0"/>
              <a:t>SINAD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57.3dB</a:t>
            </a:r>
          </a:p>
          <a:p>
            <a:pPr lvl="1"/>
            <a:r>
              <a:rPr lang="en-US" altLang="zh-CN" dirty="0" smtClean="0"/>
              <a:t>SFDR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67.5dB</a:t>
            </a:r>
          </a:p>
          <a:p>
            <a:pPr lvl="1"/>
            <a:r>
              <a:rPr lang="en-US" altLang="zh-CN" dirty="0" smtClean="0"/>
              <a:t>THD</a:t>
            </a:r>
            <a:r>
              <a:rPr lang="zh-CN" altLang="en-US" dirty="0" smtClean="0"/>
              <a:t>：</a:t>
            </a:r>
            <a:r>
              <a:rPr lang="en-US" altLang="zh-CN" dirty="0" smtClean="0"/>
              <a:t>66.6dB</a:t>
            </a:r>
          </a:p>
          <a:p>
            <a:r>
              <a:rPr lang="zh-CN" altLang="en-US" dirty="0"/>
              <a:t>输入</a:t>
            </a:r>
            <a:r>
              <a:rPr lang="zh-CN" altLang="en-US" dirty="0" smtClean="0"/>
              <a:t>带宽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Non-DES:2.8GHz</a:t>
            </a:r>
          </a:p>
          <a:p>
            <a:pPr lvl="1"/>
            <a:r>
              <a:rPr lang="en-US" altLang="zh-CN" dirty="0" smtClean="0"/>
              <a:t>DES:1.5GHz</a:t>
            </a:r>
          </a:p>
          <a:p>
            <a:r>
              <a:rPr lang="zh-CN" altLang="en-US" dirty="0" smtClean="0"/>
              <a:t>采样率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Non-DES:150MSPS~1.8GSPS</a:t>
            </a:r>
          </a:p>
          <a:p>
            <a:pPr lvl="1"/>
            <a:r>
              <a:rPr lang="en-US" altLang="zh-CN" dirty="0" smtClean="0"/>
              <a:t>DES:500MSPS~3.6GSPS</a:t>
            </a:r>
          </a:p>
          <a:p>
            <a:r>
              <a:rPr lang="zh-CN" altLang="en-US" dirty="0" smtClean="0"/>
              <a:t>功耗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4.44W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2015/4/11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B6BB-C101-4250-9180-CE9CD2272C81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7" name="图片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12" y="2252662"/>
            <a:ext cx="4524375" cy="3209925"/>
          </a:xfrm>
          <a:noFill/>
        </p:spPr>
      </p:pic>
    </p:spTree>
    <p:extLst>
      <p:ext uri="{BB962C8B-B14F-4D97-AF65-F5344CB8AC3E}">
        <p14:creationId xmlns:p14="http://schemas.microsoft.com/office/powerpoint/2010/main" val="2202449474"/>
      </p:ext>
    </p:extLst>
  </p:cSld>
  <p:clrMapOvr>
    <a:masterClrMapping/>
  </p:clrMapOvr>
</p:sld>
</file>

<file path=ppt/theme/theme1.xml><?xml version="1.0" encoding="utf-8"?>
<a:theme xmlns:a="http://schemas.openxmlformats.org/drawingml/2006/main" name="USTC_cz">
  <a:themeElements>
    <a:clrScheme name="默认设计模板 8">
      <a:dk1>
        <a:srgbClr val="3333FF"/>
      </a:dk1>
      <a:lt1>
        <a:srgbClr val="FFFFFF"/>
      </a:lt1>
      <a:dk2>
        <a:srgbClr val="FF9900"/>
      </a:dk2>
      <a:lt2>
        <a:srgbClr val="808080"/>
      </a:lt2>
      <a:accent1>
        <a:srgbClr val="00CCFF"/>
      </a:accent1>
      <a:accent2>
        <a:srgbClr val="3333CC"/>
      </a:accent2>
      <a:accent3>
        <a:srgbClr val="FFFFFF"/>
      </a:accent3>
      <a:accent4>
        <a:srgbClr val="2A2ADA"/>
      </a:accent4>
      <a:accent5>
        <a:srgbClr val="AA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Times New Roman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Times New Roman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3333FF"/>
        </a:dk1>
        <a:lt1>
          <a:srgbClr val="FFFFFF"/>
        </a:lt1>
        <a:dk2>
          <a:srgbClr val="FF9900"/>
        </a:dk2>
        <a:lt2>
          <a:srgbClr val="808080"/>
        </a:lt2>
        <a:accent1>
          <a:srgbClr val="00CCFF"/>
        </a:accent1>
        <a:accent2>
          <a:srgbClr val="3333CC"/>
        </a:accent2>
        <a:accent3>
          <a:srgbClr val="FFFFFF"/>
        </a:accent3>
        <a:accent4>
          <a:srgbClr val="2A2ADA"/>
        </a:accent4>
        <a:accent5>
          <a:srgbClr val="AAE2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演示文稿1" id="{65300860-4649-403D-B575-78920E761973}" vid="{A4876B4E-E88A-40A4-8FD4-30AB1D6C0D3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USTCDIY</Template>
  <TotalTime>960</TotalTime>
  <Words>1250</Words>
  <Application>Microsoft Office PowerPoint</Application>
  <PresentationFormat>宽屏</PresentationFormat>
  <Paragraphs>445</Paragraphs>
  <Slides>27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宋体</vt:lpstr>
      <vt:lpstr>微软雅黑</vt:lpstr>
      <vt:lpstr>Arial</vt:lpstr>
      <vt:lpstr>Calibri</vt:lpstr>
      <vt:lpstr>Haettenschweiler</vt:lpstr>
      <vt:lpstr>Times New Roman</vt:lpstr>
      <vt:lpstr>USTC_cz</vt:lpstr>
      <vt:lpstr>位图图像</vt:lpstr>
      <vt:lpstr>Visio</vt:lpstr>
      <vt:lpstr>中子物理实验中的波形数字化</vt:lpstr>
      <vt:lpstr>Outline</vt:lpstr>
      <vt:lpstr>项目背景</vt:lpstr>
      <vt:lpstr>电子学需求</vt:lpstr>
      <vt:lpstr>Outline</vt:lpstr>
      <vt:lpstr>波形数字化技术</vt:lpstr>
      <vt:lpstr>中子物理实验中的波形数字化</vt:lpstr>
      <vt:lpstr>高速高精度ADC</vt:lpstr>
      <vt:lpstr>ADC12D1800</vt:lpstr>
      <vt:lpstr>宽带信号处理</vt:lpstr>
      <vt:lpstr>Outline</vt:lpstr>
      <vt:lpstr>系统结构</vt:lpstr>
      <vt:lpstr>信号处理模块</vt:lpstr>
      <vt:lpstr>数据采集模块</vt:lpstr>
      <vt:lpstr>FPGA需求</vt:lpstr>
      <vt:lpstr>多时钟域设计</vt:lpstr>
      <vt:lpstr>高精度时钟产生</vt:lpstr>
      <vt:lpstr>功耗与散热</vt:lpstr>
      <vt:lpstr>时钟模块</vt:lpstr>
      <vt:lpstr>触发模块</vt:lpstr>
      <vt:lpstr>验收测试</vt:lpstr>
      <vt:lpstr>频谱测试</vt:lpstr>
      <vt:lpstr>直方图测试</vt:lpstr>
      <vt:lpstr>Outline</vt:lpstr>
      <vt:lpstr>工作基础</vt:lpstr>
      <vt:lpstr>PowerPoint 演示文稿</vt:lpstr>
      <vt:lpstr>谢谢！ Mahalo！</vt:lpstr>
    </vt:vector>
  </TitlesOfParts>
  <Company>USTC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中子物理实验中的波形数字化</dc:title>
  <dc:creator>caozhe</dc:creator>
  <cp:lastModifiedBy>caozhe</cp:lastModifiedBy>
  <cp:revision>135</cp:revision>
  <cp:lastPrinted>2015-02-04T16:30:16Z</cp:lastPrinted>
  <dcterms:created xsi:type="dcterms:W3CDTF">2015-04-07T02:26:33Z</dcterms:created>
  <dcterms:modified xsi:type="dcterms:W3CDTF">2015-04-11T03:40:51Z</dcterms:modified>
</cp:coreProperties>
</file>