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83" r:id="rId4"/>
    <p:sldId id="318" r:id="rId5"/>
    <p:sldId id="312" r:id="rId6"/>
    <p:sldId id="313" r:id="rId7"/>
    <p:sldId id="314" r:id="rId8"/>
    <p:sldId id="284" r:id="rId9"/>
    <p:sldId id="257" r:id="rId10"/>
    <p:sldId id="294" r:id="rId11"/>
    <p:sldId id="319" r:id="rId12"/>
    <p:sldId id="289" r:id="rId13"/>
    <p:sldId id="316" r:id="rId14"/>
    <p:sldId id="291" r:id="rId15"/>
    <p:sldId id="256" r:id="rId16"/>
    <p:sldId id="298" r:id="rId17"/>
    <p:sldId id="295" r:id="rId18"/>
    <p:sldId id="317" r:id="rId19"/>
    <p:sldId id="320" r:id="rId20"/>
    <p:sldId id="287" r:id="rId21"/>
    <p:sldId id="286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FF0000"/>
    <a:srgbClr val="00CC00"/>
    <a:srgbClr val="6600CC"/>
    <a:srgbClr val="66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044AF-0519-464E-90F4-3BD614E5B49D}" type="datetimeFigureOut">
              <a:rPr lang="zh-CN" altLang="en-US" smtClean="0"/>
              <a:pPr/>
              <a:t>2015-4-8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74518-7682-4B69-AD25-4A2BFA6B4A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7560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3DDE-9A59-4EC8-9B38-91B314824CD5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79CC-DCF3-4D47-91BC-29F4BA36EDEF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56A1-A414-4763-BF70-F04490569A15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1D9F-1E83-43D4-897A-4BAE5FC5F5F0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8E24-8CE5-42A5-98E5-27145840F5CA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387C-A4DD-4805-8604-72F1AA545900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45ED-EC58-4594-8F87-EDE3BAEF3C3F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435EF-5102-447B-A577-F278EB07BDA5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35DA-7A02-4C8E-B1AE-9864E9E0C54A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1689-DCC3-4C3F-B173-AF042AA8A299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93EF-C63C-4657-8248-52BC4F32DB97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D7AA7-8219-416B-88F6-795E662E9DA2}" type="datetime1">
              <a:rPr lang="zh-CN" altLang="en-US" smtClean="0"/>
              <a:t>2015-4-9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jpeg"/><Relationship Id="rId5" Type="http://schemas.openxmlformats.org/officeDocument/2006/relationships/image" Target="../media/image22.emf"/><Relationship Id="rId10" Type="http://schemas.openxmlformats.org/officeDocument/2006/relationships/image" Target="../media/image27.jpeg"/><Relationship Id="rId4" Type="http://schemas.openxmlformats.org/officeDocument/2006/relationships/image" Target="../media/image21.emf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ctrTitle"/>
          </p:nvPr>
        </p:nvSpPr>
        <p:spPr>
          <a:xfrm>
            <a:off x="755576" y="446807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0000FF"/>
                </a:solidFill>
              </a:rPr>
              <a:t>厚</a:t>
            </a:r>
            <a:r>
              <a:rPr lang="en-US" altLang="zh-CN" sz="3600" dirty="0" smtClean="0">
                <a:solidFill>
                  <a:srgbClr val="0000FF"/>
                </a:solidFill>
              </a:rPr>
              <a:t>GEM</a:t>
            </a:r>
            <a:r>
              <a:rPr lang="zh-CN" altLang="en-US" sz="3600" dirty="0" smtClean="0">
                <a:solidFill>
                  <a:srgbClr val="0000FF"/>
                </a:solidFill>
              </a:rPr>
              <a:t>膜制作 </a:t>
            </a:r>
            <a:r>
              <a:rPr lang="en-US" altLang="zh-CN" sz="3600" dirty="0" smtClean="0">
                <a:solidFill>
                  <a:srgbClr val="0000FF"/>
                </a:solidFill>
              </a:rPr>
              <a:t/>
            </a:r>
            <a:br>
              <a:rPr lang="en-US" altLang="zh-CN" sz="3600" dirty="0" smtClean="0">
                <a:solidFill>
                  <a:srgbClr val="0000FF"/>
                </a:solidFill>
              </a:rPr>
            </a:br>
            <a:endParaRPr lang="zh-CN" alt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14339" name="副标题 2"/>
          <p:cNvSpPr>
            <a:spLocks noGrp="1"/>
          </p:cNvSpPr>
          <p:nvPr>
            <p:ph type="subTitle" idx="1"/>
          </p:nvPr>
        </p:nvSpPr>
        <p:spPr>
          <a:xfrm>
            <a:off x="1428750" y="4214813"/>
            <a:ext cx="6400800" cy="1752600"/>
          </a:xfrm>
        </p:spPr>
        <p:txBody>
          <a:bodyPr/>
          <a:lstStyle/>
          <a:p>
            <a:r>
              <a:rPr lang="zh-CN" altLang="en-US" sz="2400" dirty="0" smtClean="0">
                <a:solidFill>
                  <a:srgbClr val="0000FF"/>
                </a:solidFill>
              </a:rPr>
              <a:t>刘倩、颜嘉庆、张</a:t>
            </a:r>
            <a:r>
              <a:rPr lang="zh-CN" altLang="en-US" sz="2400" dirty="0" smtClean="0">
                <a:solidFill>
                  <a:srgbClr val="0000FF"/>
                </a:solidFill>
              </a:rPr>
              <a:t>烜、牛顺利</a:t>
            </a:r>
            <a:endParaRPr lang="en-US" altLang="zh-CN" sz="2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zh-CN" altLang="en-US" sz="2400" dirty="0" smtClean="0">
                <a:solidFill>
                  <a:srgbClr val="0000FF"/>
                </a:solidFill>
              </a:rPr>
              <a:t>高能物理研究所、探测器二组，国科大</a:t>
            </a:r>
            <a:endParaRPr lang="en-US" altLang="zh-CN" sz="2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altLang="zh-CN" dirty="0" smtClean="0">
                <a:solidFill>
                  <a:srgbClr val="0000FF"/>
                </a:solidFill>
              </a:rPr>
              <a:t>2015-04-11</a:t>
            </a:r>
            <a:endParaRPr lang="zh-CN" altLang="en-US" dirty="0" smtClean="0">
              <a:solidFill>
                <a:srgbClr val="0000FF"/>
              </a:solidFill>
            </a:endParaRPr>
          </a:p>
        </p:txBody>
      </p:sp>
      <p:sp>
        <p:nvSpPr>
          <p:cNvPr id="14340" name="矩形 5"/>
          <p:cNvSpPr>
            <a:spLocks noChangeArrowheads="1"/>
          </p:cNvSpPr>
          <p:nvPr/>
        </p:nvSpPr>
        <p:spPr bwMode="auto">
          <a:xfrm>
            <a:off x="3714750" y="2714625"/>
            <a:ext cx="1601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3200">
                <a:solidFill>
                  <a:srgbClr val="0000FF"/>
                </a:solidFill>
                <a:latin typeface="Calibri" pitchFamily="34" charset="0"/>
              </a:rPr>
              <a:t>谢 宇 广</a:t>
            </a:r>
            <a:endParaRPr lang="en-US" altLang="zh-CN" sz="32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96136" y="1382911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CC00"/>
                </a:solidFill>
              </a:rPr>
              <a:t>-2014</a:t>
            </a:r>
            <a:r>
              <a:rPr lang="zh-CN" altLang="en-US" dirty="0" smtClean="0">
                <a:solidFill>
                  <a:srgbClr val="00CC00"/>
                </a:solidFill>
              </a:rPr>
              <a:t>批国重基金结题报告</a:t>
            </a:r>
            <a:endParaRPr lang="zh-CN" altLang="en-US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3B8-A187-4786-8DCA-F737C63D09A1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428625" y="39216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3600" dirty="0" smtClean="0">
                <a:solidFill>
                  <a:srgbClr val="0000FF"/>
                </a:solidFill>
              </a:rPr>
              <a:t>机械钻孔大面积厚</a:t>
            </a:r>
            <a:r>
              <a:rPr lang="en-US" altLang="zh-CN" sz="3600" dirty="0" smtClean="0">
                <a:solidFill>
                  <a:srgbClr val="0000FF"/>
                </a:solidFill>
              </a:rPr>
              <a:t>GEM</a:t>
            </a:r>
            <a:endParaRPr kumimoji="0" lang="zh-CN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3" name="组合 26"/>
          <p:cNvGrpSpPr/>
          <p:nvPr/>
        </p:nvGrpSpPr>
        <p:grpSpPr>
          <a:xfrm>
            <a:off x="323528" y="908721"/>
            <a:ext cx="8496944" cy="4608512"/>
            <a:chOff x="251520" y="2870545"/>
            <a:chExt cx="8496944" cy="319918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88024" y="3141221"/>
              <a:ext cx="3960440" cy="2928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997070"/>
              <a:ext cx="4248472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矩形 25"/>
            <p:cNvSpPr/>
            <p:nvPr/>
          </p:nvSpPr>
          <p:spPr>
            <a:xfrm>
              <a:off x="1475656" y="2870545"/>
              <a:ext cx="1563248" cy="25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99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9900FF"/>
                  </a:solidFill>
                </a:rPr>
                <a:t>标准工艺</a:t>
              </a:r>
              <a:endParaRPr lang="zh-CN" altLang="en-US" dirty="0">
                <a:solidFill>
                  <a:srgbClr val="9900FF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228184" y="2870545"/>
              <a:ext cx="1332416" cy="256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rgbClr val="9900FF"/>
                  </a:solidFill>
                </a:rPr>
                <a:t>厚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9900FF"/>
                  </a:solidFill>
                </a:rPr>
                <a:t>工艺</a:t>
              </a:r>
              <a:endParaRPr lang="zh-CN" altLang="en-US" dirty="0">
                <a:solidFill>
                  <a:srgbClr val="9900FF"/>
                </a:solidFill>
              </a:endParaRPr>
            </a:p>
          </p:txBody>
        </p:sp>
      </p:grpSp>
      <p:grpSp>
        <p:nvGrpSpPr>
          <p:cNvPr id="29" name="组合 27"/>
          <p:cNvGrpSpPr/>
          <p:nvPr/>
        </p:nvGrpSpPr>
        <p:grpSpPr>
          <a:xfrm>
            <a:off x="504057" y="5877275"/>
            <a:ext cx="8172399" cy="646331"/>
            <a:chOff x="1043608" y="6237312"/>
            <a:chExt cx="7714134" cy="580135"/>
          </a:xfrm>
        </p:grpSpPr>
        <p:sp>
          <p:nvSpPr>
            <p:cNvPr id="30" name="矩形 29"/>
            <p:cNvSpPr/>
            <p:nvPr/>
          </p:nvSpPr>
          <p:spPr>
            <a:xfrm>
              <a:off x="1043608" y="6237312"/>
              <a:ext cx="2592288" cy="58013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99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9900FF"/>
                  </a:solidFill>
                </a:rPr>
                <a:t>孔：掩膜化学腐蚀</a:t>
              </a:r>
              <a:endParaRPr lang="en-US" altLang="zh-CN" dirty="0" smtClean="0">
                <a:solidFill>
                  <a:srgbClr val="9900FF"/>
                </a:solidFill>
              </a:endParaRPr>
            </a:p>
            <a:p>
              <a:pPr algn="ctr"/>
              <a:r>
                <a:rPr lang="zh-CN" altLang="en-US" dirty="0" smtClean="0">
                  <a:solidFill>
                    <a:srgbClr val="9900FF"/>
                  </a:solidFill>
                </a:rPr>
                <a:t>基材：</a:t>
              </a:r>
              <a:r>
                <a:rPr lang="en-US" altLang="zh-CN" dirty="0" err="1" smtClean="0">
                  <a:solidFill>
                    <a:srgbClr val="9900FF"/>
                  </a:solidFill>
                </a:rPr>
                <a:t>Kapton</a:t>
              </a:r>
              <a:r>
                <a:rPr lang="zh-CN" altLang="en-US" dirty="0" smtClean="0">
                  <a:solidFill>
                    <a:srgbClr val="9900FF"/>
                  </a:solidFill>
                </a:rPr>
                <a:t>（必须）</a:t>
              </a:r>
              <a:endParaRPr lang="en-US" altLang="zh-CN" dirty="0" smtClean="0">
                <a:solidFill>
                  <a:srgbClr val="9900FF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951412" y="6237312"/>
              <a:ext cx="3806330" cy="58013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9900FF"/>
                  </a:solidFill>
                </a:rPr>
                <a:t>厚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9900FF"/>
                  </a:solidFill>
                </a:rPr>
                <a:t>孔：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PCB</a:t>
              </a:r>
              <a:r>
                <a:rPr lang="zh-CN" altLang="en-US" dirty="0" smtClean="0">
                  <a:solidFill>
                    <a:srgbClr val="9900FF"/>
                  </a:solidFill>
                </a:rPr>
                <a:t>机械钻孔技术</a:t>
              </a:r>
              <a:endParaRPr lang="en-US" altLang="zh-CN" dirty="0" smtClean="0">
                <a:solidFill>
                  <a:srgbClr val="9900FF"/>
                </a:solidFill>
              </a:endParaRPr>
            </a:p>
            <a:p>
              <a:pPr algn="ctr"/>
              <a:r>
                <a:rPr lang="zh-CN" altLang="en-US" dirty="0" smtClean="0">
                  <a:solidFill>
                    <a:srgbClr val="9900FF"/>
                  </a:solidFill>
                </a:rPr>
                <a:t>基材：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FR-4, G10, Ceramic, PTFE, </a:t>
              </a:r>
              <a:r>
                <a:rPr lang="en-US" altLang="zh-CN" dirty="0" err="1" smtClean="0">
                  <a:solidFill>
                    <a:srgbClr val="9900FF"/>
                  </a:solidFill>
                </a:rPr>
                <a:t>Kapton</a:t>
              </a:r>
              <a:endParaRPr lang="zh-CN" altLang="en-US" dirty="0" smtClean="0">
                <a:solidFill>
                  <a:srgbClr val="99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8164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5536" y="260648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        </a:t>
            </a:r>
            <a:r>
              <a:rPr lang="zh-CN" altLang="en-US" dirty="0" smtClean="0">
                <a:solidFill>
                  <a:srgbClr val="0000FF"/>
                </a:solidFill>
              </a:rPr>
              <a:t>机械打孔加工能力受限于数控钻床本身的可加工尺寸。通常</a:t>
            </a:r>
            <a:r>
              <a:rPr lang="en-US" altLang="zh-CN" dirty="0" smtClean="0">
                <a:solidFill>
                  <a:srgbClr val="0000FF"/>
                </a:solidFill>
              </a:rPr>
              <a:t>PCB</a:t>
            </a:r>
            <a:r>
              <a:rPr lang="zh-CN" altLang="en-US" dirty="0" smtClean="0">
                <a:solidFill>
                  <a:srgbClr val="0000FF"/>
                </a:solidFill>
              </a:rPr>
              <a:t>工厂</a:t>
            </a:r>
            <a:r>
              <a:rPr lang="zh-CN" altLang="en-US" dirty="0" smtClean="0">
                <a:solidFill>
                  <a:srgbClr val="0000FF"/>
                </a:solidFill>
              </a:rPr>
              <a:t>配备</a:t>
            </a:r>
            <a:r>
              <a:rPr lang="zh-CN" altLang="en-US" dirty="0" smtClean="0">
                <a:solidFill>
                  <a:srgbClr val="0000FF"/>
                </a:solidFill>
              </a:rPr>
              <a:t>双头数控钻床，可加工最大单膜有效面积尺寸为</a:t>
            </a:r>
            <a:r>
              <a:rPr lang="en-US" altLang="zh-CN" dirty="0" smtClean="0">
                <a:solidFill>
                  <a:srgbClr val="0000FF"/>
                </a:solidFill>
              </a:rPr>
              <a:t>1000×500mm^2</a:t>
            </a:r>
            <a:r>
              <a:rPr lang="zh-CN" altLang="en-US" dirty="0" smtClean="0">
                <a:solidFill>
                  <a:srgbClr val="0000FF"/>
                </a:solidFill>
              </a:rPr>
              <a:t>。另一方面，</a:t>
            </a:r>
            <a:r>
              <a:rPr lang="en-US" altLang="zh-CN" dirty="0" smtClean="0">
                <a:solidFill>
                  <a:srgbClr val="0000FF"/>
                </a:solidFill>
              </a:rPr>
              <a:t>PCB</a:t>
            </a:r>
            <a:r>
              <a:rPr lang="zh-CN" altLang="en-US" dirty="0" smtClean="0">
                <a:solidFill>
                  <a:srgbClr val="0000FF"/>
                </a:solidFill>
              </a:rPr>
              <a:t>生产线的最大处理标准宽度是</a:t>
            </a:r>
            <a:r>
              <a:rPr lang="en-US" altLang="zh-CN" dirty="0" smtClean="0">
                <a:solidFill>
                  <a:srgbClr val="0000FF"/>
                </a:solidFill>
              </a:rPr>
              <a:t>600mm</a:t>
            </a:r>
            <a:r>
              <a:rPr lang="zh-CN" altLang="en-US" dirty="0" smtClean="0">
                <a:solidFill>
                  <a:srgbClr val="0000FF"/>
                </a:solidFill>
              </a:rPr>
              <a:t>，这也限制了单膜尺寸不能够再大。</a:t>
            </a:r>
            <a:r>
              <a:rPr lang="en-US" altLang="zh-CN" dirty="0" smtClean="0">
                <a:solidFill>
                  <a:srgbClr val="0000FF"/>
                </a:solidFill>
              </a:rPr>
              <a:t>	</a:t>
            </a:r>
            <a:endParaRPr lang="en-US" altLang="zh-CN" dirty="0" smtClean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4125113" cy="273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组合 21"/>
          <p:cNvGrpSpPr/>
          <p:nvPr/>
        </p:nvGrpSpPr>
        <p:grpSpPr>
          <a:xfrm>
            <a:off x="107504" y="3951054"/>
            <a:ext cx="8856983" cy="2862322"/>
            <a:chOff x="107504" y="3951054"/>
            <a:chExt cx="8856983" cy="2862322"/>
          </a:xfrm>
        </p:grpSpPr>
        <p:sp>
          <p:nvSpPr>
            <p:cNvPr id="18" name="TextBox 17"/>
            <p:cNvSpPr txBox="1"/>
            <p:nvPr/>
          </p:nvSpPr>
          <p:spPr>
            <a:xfrm>
              <a:off x="107504" y="3951054"/>
              <a:ext cx="597666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 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        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从加工的厚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孔阵列精度来说，机械打孔</a:t>
              </a:r>
              <a:r>
                <a:rPr lang="zh-CN" altLang="en-US" b="1" dirty="0" smtClean="0">
                  <a:solidFill>
                    <a:srgbClr val="0000FF"/>
                  </a:solidFill>
                </a:rPr>
                <a:t>机械钻孔</a:t>
              </a:r>
              <a:endParaRPr lang="en-US" altLang="zh-CN" b="1" dirty="0" smtClean="0">
                <a:solidFill>
                  <a:srgbClr val="0000FF"/>
                </a:solidFill>
              </a:endParaRPr>
            </a:p>
            <a:p>
              <a:r>
                <a:rPr lang="zh-CN" altLang="en-US" b="1" dirty="0" smtClean="0">
                  <a:solidFill>
                    <a:srgbClr val="9900FF"/>
                  </a:solidFill>
                </a:rPr>
                <a:t>普通：孔径</a:t>
              </a:r>
              <a:r>
                <a:rPr lang="en-US" altLang="zh-CN" b="1" dirty="0" smtClean="0">
                  <a:solidFill>
                    <a:srgbClr val="9900FF"/>
                  </a:solidFill>
                </a:rPr>
                <a:t>200um</a:t>
              </a:r>
              <a:r>
                <a:rPr lang="zh-CN" altLang="en-US" b="1" dirty="0" smtClean="0">
                  <a:solidFill>
                    <a:srgbClr val="9900FF"/>
                  </a:solidFill>
                </a:rPr>
                <a:t>，孔间距</a:t>
              </a:r>
              <a:r>
                <a:rPr lang="en-US" altLang="zh-CN" b="1" dirty="0" smtClean="0">
                  <a:solidFill>
                    <a:srgbClr val="9900FF"/>
                  </a:solidFill>
                </a:rPr>
                <a:t>500um</a:t>
              </a:r>
            </a:p>
            <a:p>
              <a:r>
                <a:rPr lang="zh-CN" altLang="en-US" b="1" dirty="0" smtClean="0">
                  <a:solidFill>
                    <a:srgbClr val="9900FF"/>
                  </a:solidFill>
                </a:rPr>
                <a:t>极限：孔径</a:t>
              </a:r>
              <a:r>
                <a:rPr lang="en-US" altLang="zh-CN" b="1" dirty="0" smtClean="0">
                  <a:solidFill>
                    <a:srgbClr val="9900FF"/>
                  </a:solidFill>
                </a:rPr>
                <a:t>150um</a:t>
              </a:r>
              <a:r>
                <a:rPr lang="zh-CN" altLang="en-US" b="1" dirty="0" smtClean="0">
                  <a:solidFill>
                    <a:srgbClr val="9900FF"/>
                  </a:solidFill>
                </a:rPr>
                <a:t>，孔间距</a:t>
              </a:r>
              <a:r>
                <a:rPr lang="en-US" altLang="zh-CN" b="1" dirty="0" smtClean="0">
                  <a:solidFill>
                    <a:srgbClr val="9900FF"/>
                  </a:solidFill>
                </a:rPr>
                <a:t>400um</a:t>
              </a:r>
              <a:endParaRPr lang="zh-CN" altLang="en-US" b="1" dirty="0" smtClean="0">
                <a:solidFill>
                  <a:srgbClr val="99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&lt;=100um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的孔径加工只应用于少量孔的场合，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zh-CN" altLang="en-US" dirty="0" smtClean="0">
                  <a:solidFill>
                    <a:srgbClr val="0000FF"/>
                  </a:solidFill>
                </a:rPr>
                <a:t>制作厚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已根本不可行了。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         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实际上许多应用中，要求单膜大面积的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zh-CN" altLang="en-US" dirty="0" smtClean="0">
                  <a:solidFill>
                    <a:srgbClr val="0000FF"/>
                  </a:solidFill>
                </a:rPr>
                <a:t>同时，并不要求孔间距很小，而是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mm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水平的孔间距即可，这使得机械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zh-CN" altLang="en-US" dirty="0" smtClean="0">
                  <a:solidFill>
                    <a:srgbClr val="0000FF"/>
                  </a:solidFill>
                </a:rPr>
                <a:t>打孔大面积厚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的制作成为可能。</a:t>
              </a:r>
              <a:endParaRPr lang="en-US" altLang="zh-CN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76188" y="4509120"/>
              <a:ext cx="2688299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5229200"/>
              <a:ext cx="1800200" cy="135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268760"/>
            <a:ext cx="387594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1"/>
            <a:ext cx="3312368" cy="550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804248" y="1340768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</a:rPr>
              <a:t>1000×500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2054" y="116632"/>
            <a:ext cx="8154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</a:rPr>
              <a:t>试制了</a:t>
            </a:r>
            <a:r>
              <a:rPr lang="zh-CN" altLang="en-US" b="1" dirty="0" smtClean="0">
                <a:solidFill>
                  <a:srgbClr val="0000FF"/>
                </a:solidFill>
              </a:rPr>
              <a:t>两种大面积机械打孔厚</a:t>
            </a:r>
            <a:r>
              <a:rPr lang="en-US" altLang="zh-CN" b="1" dirty="0" smtClean="0">
                <a:solidFill>
                  <a:srgbClr val="0000FF"/>
                </a:solidFill>
              </a:rPr>
              <a:t>GEM</a:t>
            </a:r>
            <a:r>
              <a:rPr lang="zh-CN" altLang="en-US" b="1" dirty="0" smtClean="0">
                <a:solidFill>
                  <a:srgbClr val="0000FF"/>
                </a:solidFill>
              </a:rPr>
              <a:t>，绝缘环</a:t>
            </a:r>
            <a:r>
              <a:rPr lang="en-US" altLang="zh-CN" b="1" dirty="0" smtClean="0">
                <a:solidFill>
                  <a:srgbClr val="0000FF"/>
                </a:solidFill>
              </a:rPr>
              <a:t>80um</a:t>
            </a:r>
            <a:r>
              <a:rPr lang="zh-CN" altLang="en-US" b="1" dirty="0" smtClean="0">
                <a:solidFill>
                  <a:srgbClr val="0000FF"/>
                </a:solidFill>
              </a:rPr>
              <a:t>。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	500×500</a:t>
            </a:r>
            <a:r>
              <a:rPr lang="zh-CN" altLang="en-US" b="1" dirty="0" smtClean="0">
                <a:solidFill>
                  <a:srgbClr val="0000FF"/>
                </a:solidFill>
              </a:rPr>
              <a:t>，孔径</a:t>
            </a:r>
            <a:r>
              <a:rPr lang="en-US" altLang="zh-CN" b="1" dirty="0" smtClean="0">
                <a:solidFill>
                  <a:srgbClr val="0000FF"/>
                </a:solidFill>
              </a:rPr>
              <a:t>0.3</a:t>
            </a:r>
            <a:r>
              <a:rPr lang="zh-CN" altLang="en-US" b="1" dirty="0" smtClean="0">
                <a:solidFill>
                  <a:srgbClr val="0000FF"/>
                </a:solidFill>
              </a:rPr>
              <a:t>，孔间距</a:t>
            </a:r>
            <a:r>
              <a:rPr lang="en-US" altLang="zh-CN" b="1" dirty="0" smtClean="0">
                <a:solidFill>
                  <a:srgbClr val="0000FF"/>
                </a:solidFill>
              </a:rPr>
              <a:t>1.0mm</a:t>
            </a:r>
            <a:r>
              <a:rPr lang="zh-CN" altLang="en-US" b="1" dirty="0" smtClean="0">
                <a:solidFill>
                  <a:srgbClr val="0000FF"/>
                </a:solidFill>
              </a:rPr>
              <a:t>，</a:t>
            </a:r>
            <a:r>
              <a:rPr lang="zh-CN" altLang="en-US" b="1" dirty="0" smtClean="0">
                <a:solidFill>
                  <a:srgbClr val="FF0000"/>
                </a:solidFill>
              </a:rPr>
              <a:t>单膜耗时：连续</a:t>
            </a:r>
            <a:r>
              <a:rPr lang="en-US" altLang="zh-CN" b="1" dirty="0" smtClean="0">
                <a:solidFill>
                  <a:srgbClr val="FF0000"/>
                </a:solidFill>
              </a:rPr>
              <a:t>8.55</a:t>
            </a:r>
            <a:r>
              <a:rPr lang="zh-CN" altLang="en-US" b="1" dirty="0" smtClean="0">
                <a:solidFill>
                  <a:srgbClr val="FF0000"/>
                </a:solidFill>
              </a:rPr>
              <a:t>小时！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</a:rPr>
              <a:t>              1000×500</a:t>
            </a:r>
            <a:r>
              <a:rPr lang="zh-CN" altLang="en-US" b="1" dirty="0" smtClean="0">
                <a:solidFill>
                  <a:srgbClr val="0000FF"/>
                </a:solidFill>
              </a:rPr>
              <a:t>，孔径</a:t>
            </a:r>
            <a:r>
              <a:rPr lang="en-US" altLang="zh-CN" b="1" dirty="0" smtClean="0">
                <a:solidFill>
                  <a:srgbClr val="0000FF"/>
                </a:solidFill>
              </a:rPr>
              <a:t>0.3</a:t>
            </a:r>
            <a:r>
              <a:rPr lang="zh-CN" altLang="en-US" b="1" dirty="0" smtClean="0">
                <a:solidFill>
                  <a:srgbClr val="0000FF"/>
                </a:solidFill>
              </a:rPr>
              <a:t>，孔间距</a:t>
            </a:r>
            <a:r>
              <a:rPr lang="en-US" altLang="zh-CN" b="1" dirty="0" smtClean="0">
                <a:solidFill>
                  <a:srgbClr val="0000FF"/>
                </a:solidFill>
              </a:rPr>
              <a:t>1.5mm</a:t>
            </a:r>
            <a:r>
              <a:rPr lang="zh-CN" altLang="en-US" b="1" dirty="0" smtClean="0">
                <a:solidFill>
                  <a:srgbClr val="0000FF"/>
                </a:solidFill>
              </a:rPr>
              <a:t>，</a:t>
            </a:r>
            <a:r>
              <a:rPr lang="zh-CN" altLang="en-US" b="1" dirty="0" smtClean="0">
                <a:solidFill>
                  <a:srgbClr val="FF0000"/>
                </a:solidFill>
              </a:rPr>
              <a:t>单膜耗时：连续</a:t>
            </a:r>
            <a:r>
              <a:rPr lang="en-US" altLang="zh-CN" b="1" dirty="0" smtClean="0">
                <a:solidFill>
                  <a:srgbClr val="FF0000"/>
                </a:solidFill>
              </a:rPr>
              <a:t>9.62</a:t>
            </a:r>
            <a:r>
              <a:rPr lang="zh-CN" altLang="en-US" b="1" dirty="0" smtClean="0">
                <a:solidFill>
                  <a:srgbClr val="FF0000"/>
                </a:solidFill>
              </a:rPr>
              <a:t>小时！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endParaRPr lang="zh-CN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3B8-A187-4786-8DCA-F737C63D09A1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467544" y="116632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3600" dirty="0" smtClean="0">
                <a:solidFill>
                  <a:srgbClr val="0000FF"/>
                </a:solidFill>
              </a:rPr>
              <a:t>激光打孔</a:t>
            </a:r>
            <a:r>
              <a:rPr lang="zh-CN" altLang="en-US" sz="3600" dirty="0" smtClean="0">
                <a:solidFill>
                  <a:srgbClr val="0000FF"/>
                </a:solidFill>
              </a:rPr>
              <a:t>大面积厚</a:t>
            </a:r>
            <a:r>
              <a:rPr lang="en-US" altLang="zh-CN" sz="3600" dirty="0" smtClean="0">
                <a:solidFill>
                  <a:srgbClr val="0000FF"/>
                </a:solidFill>
              </a:rPr>
              <a:t>GEM</a:t>
            </a:r>
            <a:endParaRPr kumimoji="0" lang="zh-CN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852936"/>
            <a:ext cx="6720297" cy="378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836712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        </a:t>
            </a:r>
            <a:r>
              <a:rPr lang="zh-CN" altLang="en-US" dirty="0" smtClean="0">
                <a:solidFill>
                  <a:srgbClr val="0000FF"/>
                </a:solidFill>
              </a:rPr>
              <a:t>激光打孔具有精度高、打孔快速等特点，利用多头并行照射的方式，还可以将效率增加一倍，</a:t>
            </a:r>
            <a:r>
              <a:rPr lang="zh-CN" altLang="en-US" dirty="0" smtClean="0">
                <a:solidFill>
                  <a:srgbClr val="FF0000"/>
                </a:solidFill>
              </a:rPr>
              <a:t>相对机械钻孔，整体速度可提高</a:t>
            </a:r>
            <a:r>
              <a:rPr lang="en-US" altLang="zh-CN" dirty="0" smtClean="0">
                <a:solidFill>
                  <a:srgbClr val="FF0000"/>
                </a:solidFill>
              </a:rPr>
              <a:t>50</a:t>
            </a:r>
            <a:r>
              <a:rPr lang="zh-CN" altLang="en-US" dirty="0" smtClean="0">
                <a:solidFill>
                  <a:srgbClr val="FF0000"/>
                </a:solidFill>
              </a:rPr>
              <a:t>～</a:t>
            </a:r>
            <a:r>
              <a:rPr lang="en-US" altLang="zh-CN" dirty="0" smtClean="0">
                <a:solidFill>
                  <a:srgbClr val="FF0000"/>
                </a:solidFill>
              </a:rPr>
              <a:t>60</a:t>
            </a:r>
            <a:r>
              <a:rPr lang="zh-CN" altLang="en-US" dirty="0" smtClean="0">
                <a:solidFill>
                  <a:srgbClr val="FF0000"/>
                </a:solidFill>
              </a:rPr>
              <a:t>倍！</a:t>
            </a:r>
            <a:r>
              <a:rPr lang="zh-CN" altLang="en-US" dirty="0" smtClean="0">
                <a:solidFill>
                  <a:srgbClr val="0000FF"/>
                </a:solidFill>
              </a:rPr>
              <a:t>此技术也可应用于</a:t>
            </a:r>
            <a:r>
              <a:rPr lang="en-US" altLang="zh-CN" dirty="0" smtClean="0">
                <a:solidFill>
                  <a:srgbClr val="0000FF"/>
                </a:solidFill>
              </a:rPr>
              <a:t>GEM</a:t>
            </a:r>
            <a:r>
              <a:rPr lang="zh-CN" altLang="en-US" dirty="0" smtClean="0">
                <a:solidFill>
                  <a:srgbClr val="0000FF"/>
                </a:solidFill>
              </a:rPr>
              <a:t>膜的制作，只不过</a:t>
            </a:r>
            <a:r>
              <a:rPr lang="en-US" altLang="zh-CN" dirty="0" smtClean="0">
                <a:solidFill>
                  <a:srgbClr val="0000FF"/>
                </a:solidFill>
              </a:rPr>
              <a:t>CERN</a:t>
            </a:r>
            <a:r>
              <a:rPr lang="zh-CN" altLang="en-US" dirty="0" smtClean="0">
                <a:solidFill>
                  <a:srgbClr val="0000FF"/>
                </a:solidFill>
              </a:rPr>
              <a:t>没有发展此技术，而是发展了化学腐蚀技术。日本有不少</a:t>
            </a:r>
            <a:r>
              <a:rPr lang="en-US" altLang="zh-CN" dirty="0" smtClean="0">
                <a:solidFill>
                  <a:srgbClr val="0000FF"/>
                </a:solidFill>
              </a:rPr>
              <a:t>GEM</a:t>
            </a:r>
            <a:r>
              <a:rPr lang="zh-CN" altLang="en-US" dirty="0" smtClean="0">
                <a:solidFill>
                  <a:srgbClr val="0000FF"/>
                </a:solidFill>
              </a:rPr>
              <a:t>膜是基于激光打孔制作的。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0000FF"/>
                </a:solidFill>
              </a:rPr>
              <a:t>　</a:t>
            </a:r>
            <a:r>
              <a:rPr lang="zh-CN" altLang="en-US" dirty="0" smtClean="0">
                <a:solidFill>
                  <a:srgbClr val="0000FF"/>
                </a:solidFill>
              </a:rPr>
              <a:t>　激光可</a:t>
            </a:r>
            <a:r>
              <a:rPr lang="zh-CN" altLang="en-US" dirty="0" smtClean="0">
                <a:solidFill>
                  <a:srgbClr val="0000FF"/>
                </a:solidFill>
              </a:rPr>
              <a:t>加工最大单膜有效面积尺寸为</a:t>
            </a:r>
            <a:r>
              <a:rPr lang="en-US" altLang="zh-CN" dirty="0" smtClean="0">
                <a:solidFill>
                  <a:srgbClr val="0000FF"/>
                </a:solidFill>
              </a:rPr>
              <a:t>1200×600mm^2</a:t>
            </a:r>
            <a:r>
              <a:rPr lang="zh-CN" altLang="en-US" dirty="0" smtClean="0">
                <a:solidFill>
                  <a:srgbClr val="0000FF"/>
                </a:solidFill>
              </a:rPr>
              <a:t>，但是光打孔是不能够完成膜的制作的，后续工艺仍然限制宽度只能在</a:t>
            </a:r>
            <a:r>
              <a:rPr lang="en-US" altLang="zh-CN" dirty="0" smtClean="0">
                <a:solidFill>
                  <a:srgbClr val="0000FF"/>
                </a:solidFill>
              </a:rPr>
              <a:t>500mm</a:t>
            </a:r>
            <a:r>
              <a:rPr lang="zh-CN" altLang="en-US" dirty="0" smtClean="0">
                <a:solidFill>
                  <a:srgbClr val="0000FF"/>
                </a:solidFill>
              </a:rPr>
              <a:t>左右。因此最大灵敏尺寸应该是</a:t>
            </a:r>
            <a:r>
              <a:rPr lang="en-US" altLang="zh-CN" dirty="0" smtClean="0">
                <a:solidFill>
                  <a:srgbClr val="0000FF"/>
                </a:solidFill>
              </a:rPr>
              <a:t>1200×500mm^2 </a:t>
            </a:r>
            <a:r>
              <a:rPr lang="en-US" altLang="zh-CN" dirty="0" smtClean="0">
                <a:solidFill>
                  <a:srgbClr val="0000FF"/>
                </a:solidFill>
              </a:rPr>
              <a:t>	</a:t>
            </a:r>
            <a:endParaRPr lang="en-US" altLang="zh-CN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32656"/>
            <a:ext cx="22987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95536" y="260648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 smtClean="0">
                <a:solidFill>
                  <a:srgbClr val="FF0000"/>
                </a:solidFill>
              </a:rPr>
              <a:t>双面激光</a:t>
            </a:r>
            <a:r>
              <a:rPr lang="zh-CN" altLang="zh-CN" b="1" dirty="0" smtClean="0">
                <a:solidFill>
                  <a:srgbClr val="FF0000"/>
                </a:solidFill>
              </a:rPr>
              <a:t>钻孔</a:t>
            </a:r>
            <a:r>
              <a:rPr lang="zh-CN" altLang="en-US" b="1" dirty="0" smtClean="0">
                <a:solidFill>
                  <a:srgbClr val="FF0000"/>
                </a:solidFill>
              </a:rPr>
              <a:t>工艺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1590675" cy="514350"/>
          </a:xfrm>
          <a:prstGeom prst="rect">
            <a:avLst/>
          </a:prstGeom>
          <a:noFill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6331" y="2483604"/>
            <a:ext cx="1609725" cy="523875"/>
          </a:xfrm>
          <a:prstGeom prst="rect">
            <a:avLst/>
          </a:prstGeom>
          <a:noFill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564904"/>
            <a:ext cx="1609725" cy="523875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789040"/>
            <a:ext cx="1609725" cy="523875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789040"/>
            <a:ext cx="1609725" cy="523875"/>
          </a:xfrm>
          <a:prstGeom prst="rect">
            <a:avLst/>
          </a:prstGeom>
          <a:noFill/>
        </p:spPr>
      </p:pic>
      <p:sp>
        <p:nvSpPr>
          <p:cNvPr id="19466" name="AutoShape 10"/>
          <p:cNvSpPr>
            <a:spLocks noChangeShapeType="1"/>
          </p:cNvSpPr>
          <p:nvPr/>
        </p:nvSpPr>
        <p:spPr bwMode="auto">
          <a:xfrm>
            <a:off x="5652120" y="4149080"/>
            <a:ext cx="2778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62" name="AutoShape 6"/>
          <p:cNvSpPr>
            <a:spLocks noChangeShapeType="1"/>
          </p:cNvSpPr>
          <p:nvPr/>
        </p:nvSpPr>
        <p:spPr bwMode="auto">
          <a:xfrm>
            <a:off x="2915816" y="4077072"/>
            <a:ext cx="2778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59" name="AutoShape 3"/>
          <p:cNvSpPr>
            <a:spLocks noChangeShapeType="1"/>
          </p:cNvSpPr>
          <p:nvPr/>
        </p:nvSpPr>
        <p:spPr bwMode="auto">
          <a:xfrm>
            <a:off x="2818259" y="2699628"/>
            <a:ext cx="277812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60" name="AutoShape 4"/>
          <p:cNvSpPr>
            <a:spLocks noChangeShapeType="1"/>
          </p:cNvSpPr>
          <p:nvPr/>
        </p:nvSpPr>
        <p:spPr bwMode="auto">
          <a:xfrm>
            <a:off x="5626571" y="2771636"/>
            <a:ext cx="2778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3933056"/>
            <a:ext cx="1606550" cy="393700"/>
          </a:xfrm>
          <a:prstGeom prst="rect">
            <a:avLst/>
          </a:prstGeom>
          <a:noFill/>
        </p:spPr>
      </p:pic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1495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000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75656" y="3068960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A1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4067944" y="3068960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A2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6804248" y="3068960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A3</a:t>
            </a:r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1115616" y="436510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/>
              <a:t>双面激光打孔</a:t>
            </a:r>
            <a:endParaRPr lang="zh-CN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4067944" y="4365104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A5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6876256" y="4365104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A6</a:t>
            </a:r>
            <a:endParaRPr lang="zh-CN" altLang="en-US" dirty="0"/>
          </a:p>
        </p:txBody>
      </p:sp>
      <p:pic>
        <p:nvPicPr>
          <p:cNvPr id="19477" name="Picture 21" descr="5um级超高中心对准度试验"/>
          <p:cNvPicPr>
            <a:picLocks noChangeAspect="1" noChangeArrowheads="1"/>
          </p:cNvPicPr>
          <p:nvPr/>
        </p:nvPicPr>
        <p:blipFill>
          <a:blip r:embed="rId9" cstate="print"/>
          <a:srcRect l="2338" t="49625" r="52504" b="3105"/>
          <a:stretch>
            <a:fillRect/>
          </a:stretch>
        </p:blipFill>
        <p:spPr bwMode="auto">
          <a:xfrm>
            <a:off x="899592" y="4941168"/>
            <a:ext cx="1981200" cy="1543050"/>
          </a:xfrm>
          <a:prstGeom prst="rect">
            <a:avLst/>
          </a:prstGeom>
          <a:noFill/>
        </p:spPr>
      </p:pic>
      <p:pic>
        <p:nvPicPr>
          <p:cNvPr id="19476" name="Picture 20" descr="GEM背光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4941168"/>
            <a:ext cx="2066925" cy="1552575"/>
          </a:xfrm>
          <a:prstGeom prst="rect">
            <a:avLst/>
          </a:prstGeom>
          <a:noFill/>
        </p:spPr>
      </p:pic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0" y="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0" y="3095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9481" name="Picture 25" descr="GEM-LD"/>
          <p:cNvPicPr>
            <a:picLocks noChangeAspect="1" noChangeArrowheads="1"/>
          </p:cNvPicPr>
          <p:nvPr/>
        </p:nvPicPr>
        <p:blipFill>
          <a:blip r:embed="rId11" cstate="print">
            <a:lum bright="20000" contrast="40000"/>
          </a:blip>
          <a:srcRect l="26591" t="23323" r="15318" b="15521"/>
          <a:stretch>
            <a:fillRect/>
          </a:stretch>
        </p:blipFill>
        <p:spPr bwMode="auto">
          <a:xfrm>
            <a:off x="6084168" y="4941168"/>
            <a:ext cx="195580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068960"/>
            <a:ext cx="3672408" cy="364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340768"/>
            <a:ext cx="345638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149080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4633913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39544" y="11663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激光打孔已经制作了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0000FF"/>
                </a:solidFill>
              </a:rPr>
              <a:t>60×60</a:t>
            </a:r>
            <a:r>
              <a:rPr lang="zh-CN" altLang="en-US" dirty="0" smtClean="0">
                <a:solidFill>
                  <a:srgbClr val="0000FF"/>
                </a:solidFill>
              </a:rPr>
              <a:t>、</a:t>
            </a:r>
            <a:r>
              <a:rPr lang="en-US" altLang="zh-CN" dirty="0" smtClean="0">
                <a:solidFill>
                  <a:srgbClr val="0000FF"/>
                </a:solidFill>
              </a:rPr>
              <a:t>100×100</a:t>
            </a:r>
            <a:r>
              <a:rPr lang="zh-CN" altLang="en-US" dirty="0" smtClean="0">
                <a:solidFill>
                  <a:srgbClr val="0000FF"/>
                </a:solidFill>
              </a:rPr>
              <a:t>，及</a:t>
            </a:r>
            <a:r>
              <a:rPr lang="en-US" altLang="zh-CN" dirty="0" smtClean="0">
                <a:solidFill>
                  <a:srgbClr val="0000FF"/>
                </a:solidFill>
              </a:rPr>
              <a:t>200×200</a:t>
            </a:r>
            <a:r>
              <a:rPr lang="zh-CN" altLang="en-US" dirty="0" smtClean="0">
                <a:solidFill>
                  <a:srgbClr val="0000FF"/>
                </a:solidFill>
              </a:rPr>
              <a:t>的样品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0000FF"/>
                </a:solidFill>
              </a:rPr>
              <a:t>性能良好，成品率有待提高，</a:t>
            </a:r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500×500</a:t>
            </a:r>
            <a:r>
              <a:rPr lang="zh-CN" altLang="en-US" dirty="0" smtClean="0">
                <a:solidFill>
                  <a:srgbClr val="0000FF"/>
                </a:solidFill>
              </a:rPr>
              <a:t>的</a:t>
            </a:r>
            <a:r>
              <a:rPr lang="zh-CN" altLang="en-US" dirty="0" smtClean="0">
                <a:solidFill>
                  <a:srgbClr val="0000FF"/>
                </a:solidFill>
              </a:rPr>
              <a:t>样品正在加工中</a:t>
            </a:r>
            <a:r>
              <a:rPr lang="en-US" altLang="zh-CN" dirty="0" smtClean="0">
                <a:solidFill>
                  <a:srgbClr val="0000FF"/>
                </a:solidFill>
              </a:rPr>
              <a:t>…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16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644008" y="1340768"/>
            <a:ext cx="4104456" cy="3753708"/>
            <a:chOff x="4644008" y="1340768"/>
            <a:chExt cx="4104456" cy="375370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4008" y="1844824"/>
              <a:ext cx="4104456" cy="2895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矩形 9"/>
            <p:cNvSpPr/>
            <p:nvPr/>
          </p:nvSpPr>
          <p:spPr>
            <a:xfrm>
              <a:off x="4932040" y="1340768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rgbClr val="9900FF"/>
                  </a:solidFill>
                </a:rPr>
                <a:t>能量分辨</a:t>
              </a:r>
              <a:endParaRPr lang="en-US" altLang="zh-CN" dirty="0" smtClean="0">
                <a:solidFill>
                  <a:srgbClr val="9900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724128" y="4725144"/>
              <a:ext cx="21103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24%@gain=4×10^3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539552" y="476672"/>
            <a:ext cx="271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Laser THGEM, double layer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79513" y="1268760"/>
            <a:ext cx="4464496" cy="4390747"/>
            <a:chOff x="179513" y="1268760"/>
            <a:chExt cx="4464496" cy="4390747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3" y="1484784"/>
              <a:ext cx="4464496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4"/>
            <p:cNvSpPr/>
            <p:nvPr/>
          </p:nvSpPr>
          <p:spPr>
            <a:xfrm>
              <a:off x="323528" y="1268760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rgbClr val="9900FF"/>
                  </a:solidFill>
                </a:rPr>
                <a:t>增益</a:t>
              </a:r>
              <a:endParaRPr lang="en-US" altLang="zh-CN" dirty="0" smtClean="0">
                <a:solidFill>
                  <a:srgbClr val="9900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87624" y="5013176"/>
              <a:ext cx="26212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&gt;1×10^4@ArCO2=80:20</a:t>
              </a:r>
            </a:p>
            <a:p>
              <a:r>
                <a:rPr lang="en-US" altLang="zh-CN" dirty="0" smtClean="0">
                  <a:solidFill>
                    <a:srgbClr val="FF0000"/>
                  </a:solidFill>
                </a:rPr>
                <a:t>&gt;5×10^4@ArISOB=97:3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55576" y="105273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pt-BR" dirty="0" smtClean="0"/>
              <a:t>激光</a:t>
            </a:r>
            <a:r>
              <a:rPr lang="zh-CN" altLang="pt-BR" dirty="0" smtClean="0"/>
              <a:t>：</a:t>
            </a:r>
            <a:r>
              <a:rPr lang="en-US" altLang="zh-CN" dirty="0" smtClean="0"/>
              <a:t>0.10mm</a:t>
            </a:r>
            <a:r>
              <a:rPr lang="zh-CN" altLang="en-US" dirty="0" smtClean="0"/>
              <a:t>，</a:t>
            </a:r>
            <a:r>
              <a:rPr lang="pt-BR" altLang="zh-CN" dirty="0" smtClean="0"/>
              <a:t>300h/s</a:t>
            </a:r>
            <a:r>
              <a:rPr lang="pt-BR" altLang="zh-CN" dirty="0" smtClean="0"/>
              <a:t>, 18000h/min</a:t>
            </a:r>
          </a:p>
          <a:p>
            <a:r>
              <a:rPr lang="zh-CN" altLang="pt-BR" dirty="0" smtClean="0"/>
              <a:t>机械：</a:t>
            </a:r>
            <a:r>
              <a:rPr lang="pt-BR" altLang="zh-CN" dirty="0" smtClean="0"/>
              <a:t>0.15mm, 200h/min; 0.2mm, 350h/min; 0.25mm, 500h/min</a:t>
            </a:r>
            <a:r>
              <a:rPr lang="pt-BR" altLang="zh-CN" dirty="0" smtClean="0"/>
              <a:t>;</a:t>
            </a:r>
          </a:p>
          <a:p>
            <a:r>
              <a:rPr lang="zh-CN" altLang="en-US" dirty="0" smtClean="0"/>
              <a:t>以激光膜，孔</a:t>
            </a:r>
            <a:r>
              <a:rPr lang="en-US" altLang="zh-CN" dirty="0" smtClean="0"/>
              <a:t>0.10mm</a:t>
            </a:r>
            <a:r>
              <a:rPr lang="zh-CN" altLang="en-US" dirty="0" smtClean="0"/>
              <a:t>，孔间距</a:t>
            </a:r>
            <a:r>
              <a:rPr lang="en-US" altLang="zh-CN" dirty="0" smtClean="0"/>
              <a:t>0.3mm</a:t>
            </a:r>
            <a:r>
              <a:rPr lang="zh-CN" altLang="en-US" dirty="0" smtClean="0"/>
              <a:t>，机械膜，孔</a:t>
            </a:r>
            <a:r>
              <a:rPr lang="en-US" altLang="zh-CN" dirty="0" smtClean="0"/>
              <a:t>0.2mm</a:t>
            </a:r>
            <a:r>
              <a:rPr lang="zh-CN" altLang="en-US" dirty="0" smtClean="0"/>
              <a:t>，孔间距</a:t>
            </a:r>
            <a:r>
              <a:rPr lang="en-US" altLang="zh-CN" dirty="0" smtClean="0"/>
              <a:t>0.5mm</a:t>
            </a:r>
            <a:r>
              <a:rPr lang="zh-CN" altLang="en-US" dirty="0" smtClean="0"/>
              <a:t>对比：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315613" y="260648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rgbClr val="0000FF"/>
                </a:solidFill>
              </a:rPr>
              <a:t>两种制作工艺加工速度对比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18548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3B8-A187-4786-8DCA-F737C63D09A1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0" y="0"/>
            <a:ext cx="2736304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800" dirty="0" smtClean="0">
                <a:solidFill>
                  <a:srgbClr val="0000FF"/>
                </a:solidFill>
              </a:rPr>
              <a:t>进展总结及应用</a:t>
            </a: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组合 39"/>
          <p:cNvGrpSpPr/>
          <p:nvPr/>
        </p:nvGrpSpPr>
        <p:grpSpPr>
          <a:xfrm>
            <a:off x="107504" y="4293096"/>
            <a:ext cx="9036496" cy="2467012"/>
            <a:chOff x="107504" y="4293096"/>
            <a:chExt cx="9036496" cy="246701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71800" y="4293096"/>
              <a:ext cx="4464496" cy="2467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271792" y="4509120"/>
              <a:ext cx="18722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rgbClr val="FF0000"/>
                  </a:solidFill>
                </a:rPr>
                <a:t>本征分辨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&lt;=86um</a:t>
              </a:r>
            </a:p>
            <a:p>
              <a:r>
                <a:rPr lang="zh-CN" altLang="en-US" dirty="0" smtClean="0">
                  <a:solidFill>
                    <a:srgbClr val="FF0000"/>
                  </a:solidFill>
                </a:rPr>
                <a:t>孔径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100um</a:t>
              </a:r>
            </a:p>
            <a:p>
              <a:r>
                <a:rPr lang="zh-CN" altLang="en-US" dirty="0" smtClean="0">
                  <a:solidFill>
                    <a:srgbClr val="FF0000"/>
                  </a:solidFill>
                </a:rPr>
                <a:t>孔间距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300um</a:t>
              </a:r>
            </a:p>
            <a:p>
              <a:r>
                <a:rPr lang="zh-CN" altLang="en-US" dirty="0" smtClean="0">
                  <a:solidFill>
                    <a:srgbClr val="FF0000"/>
                  </a:solidFill>
                </a:rPr>
                <a:t>灵敏面积：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200×200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07504" y="5445224"/>
              <a:ext cx="25838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6600FF"/>
                  </a:solidFill>
                </a:rPr>
                <a:t>成功研制</a:t>
              </a:r>
              <a:r>
                <a:rPr lang="en-US" altLang="zh-CN" dirty="0" smtClean="0">
                  <a:solidFill>
                    <a:srgbClr val="6600FF"/>
                  </a:solidFill>
                </a:rPr>
                <a:t>200×200</a:t>
              </a:r>
            </a:p>
            <a:p>
              <a:pPr algn="ctr"/>
              <a:r>
                <a:rPr lang="zh-CN" altLang="en-US" dirty="0" smtClean="0">
                  <a:solidFill>
                    <a:srgbClr val="6600FF"/>
                  </a:solidFill>
                </a:rPr>
                <a:t>中子专用陶瓷厚</a:t>
              </a:r>
              <a:r>
                <a:rPr lang="en-US" altLang="zh-CN" dirty="0" smtClean="0">
                  <a:solidFill>
                    <a:srgbClr val="66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6600FF"/>
                  </a:solidFill>
                </a:rPr>
                <a:t>膜</a:t>
              </a:r>
              <a:endParaRPr lang="en-US" altLang="zh-CN" dirty="0" smtClean="0">
                <a:solidFill>
                  <a:srgbClr val="6600FF"/>
                </a:solidFill>
              </a:endParaRPr>
            </a:p>
          </p:txBody>
        </p:sp>
      </p:grpSp>
      <p:grpSp>
        <p:nvGrpSpPr>
          <p:cNvPr id="9" name="组合 51"/>
          <p:cNvGrpSpPr/>
          <p:nvPr/>
        </p:nvGrpSpPr>
        <p:grpSpPr>
          <a:xfrm>
            <a:off x="467544" y="1484784"/>
            <a:ext cx="2808312" cy="3803650"/>
            <a:chOff x="179512" y="1988840"/>
            <a:chExt cx="2808312" cy="38036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988840"/>
              <a:ext cx="2808312" cy="2890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39552" y="4869160"/>
              <a:ext cx="1584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6600FF"/>
                  </a:solidFill>
                </a:rPr>
                <a:t>低中子吸收</a:t>
              </a:r>
              <a:endParaRPr lang="en-US" altLang="zh-CN" dirty="0" smtClean="0">
                <a:solidFill>
                  <a:srgbClr val="6600FF"/>
                </a:solidFill>
              </a:endParaRPr>
            </a:p>
            <a:p>
              <a:pPr algn="ctr"/>
              <a:r>
                <a:rPr lang="zh-CN" altLang="en-US" dirty="0" smtClean="0">
                  <a:solidFill>
                    <a:srgbClr val="6600FF"/>
                  </a:solidFill>
                </a:rPr>
                <a:t>低放射本底</a:t>
              </a:r>
              <a:endParaRPr lang="en-US" altLang="zh-CN" dirty="0" smtClean="0">
                <a:solidFill>
                  <a:srgbClr val="6600FF"/>
                </a:solidFill>
              </a:endParaRPr>
            </a:p>
            <a:p>
              <a:pPr algn="ctr"/>
              <a:r>
                <a:rPr lang="zh-CN" altLang="en-US" b="1" dirty="0" smtClean="0">
                  <a:solidFill>
                    <a:srgbClr val="0000FF"/>
                  </a:solidFill>
                </a:rPr>
                <a:t>（国际领先）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等腰三角形 11"/>
          <p:cNvSpPr/>
          <p:nvPr/>
        </p:nvSpPr>
        <p:spPr>
          <a:xfrm>
            <a:off x="4042021" y="2780928"/>
            <a:ext cx="1322067" cy="1224136"/>
          </a:xfrm>
          <a:prstGeom prst="triangl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67944" y="3102059"/>
            <a:ext cx="13035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Garamond" pitchFamily="18" charset="0"/>
              </a:rPr>
              <a:t>THGEM</a:t>
            </a:r>
          </a:p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Garamond" pitchFamily="18" charset="0"/>
              </a:rPr>
              <a:t>应用</a:t>
            </a:r>
            <a:endParaRPr lang="zh-CN" altLang="en-US" sz="2400" dirty="0">
              <a:solidFill>
                <a:srgbClr val="FF0000"/>
              </a:solidFill>
              <a:latin typeface="Garamond" pitchFamily="18" charset="0"/>
            </a:endParaRPr>
          </a:p>
        </p:txBody>
      </p:sp>
      <p:grpSp>
        <p:nvGrpSpPr>
          <p:cNvPr id="14" name="组合 39"/>
          <p:cNvGrpSpPr/>
          <p:nvPr/>
        </p:nvGrpSpPr>
        <p:grpSpPr>
          <a:xfrm>
            <a:off x="4067944" y="1628800"/>
            <a:ext cx="1261884" cy="1152128"/>
            <a:chOff x="3923928" y="1844824"/>
            <a:chExt cx="1261884" cy="1152128"/>
          </a:xfrm>
        </p:grpSpPr>
        <p:sp>
          <p:nvSpPr>
            <p:cNvPr id="15" name="椭圆 14"/>
            <p:cNvSpPr/>
            <p:nvPr/>
          </p:nvSpPr>
          <p:spPr>
            <a:xfrm>
              <a:off x="3995936" y="1844824"/>
              <a:ext cx="1152128" cy="1152128"/>
            </a:xfrm>
            <a:prstGeom prst="ellipse">
              <a:avLst/>
            </a:prstGeom>
            <a:noFill/>
            <a:ln>
              <a:solidFill>
                <a:srgbClr val="66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923928" y="2204864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0000"/>
                  </a:solidFill>
                  <a:latin typeface="Garamond" pitchFamily="18" charset="0"/>
                </a:rPr>
                <a:t>大面积</a:t>
              </a:r>
            </a:p>
          </p:txBody>
        </p:sp>
      </p:grpSp>
      <p:grpSp>
        <p:nvGrpSpPr>
          <p:cNvPr id="17" name="组合 41"/>
          <p:cNvGrpSpPr/>
          <p:nvPr/>
        </p:nvGrpSpPr>
        <p:grpSpPr>
          <a:xfrm>
            <a:off x="5292080" y="3717032"/>
            <a:ext cx="1152128" cy="1152128"/>
            <a:chOff x="2024717" y="4032067"/>
            <a:chExt cx="1296144" cy="1296144"/>
          </a:xfrm>
        </p:grpSpPr>
        <p:sp>
          <p:nvSpPr>
            <p:cNvPr id="18" name="椭圆 17"/>
            <p:cNvSpPr/>
            <p:nvPr/>
          </p:nvSpPr>
          <p:spPr>
            <a:xfrm>
              <a:off x="2024717" y="4032067"/>
              <a:ext cx="1296144" cy="1296144"/>
            </a:xfrm>
            <a:prstGeom prst="ellipse">
              <a:avLst/>
            </a:prstGeom>
            <a:noFill/>
            <a:ln>
              <a:solidFill>
                <a:srgbClr val="66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024717" y="4437112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0000"/>
                  </a:solidFill>
                  <a:latin typeface="Garamond" pitchFamily="18" charset="0"/>
                </a:rPr>
                <a:t>高分辨</a:t>
              </a:r>
            </a:p>
          </p:txBody>
        </p:sp>
      </p:grpSp>
      <p:grpSp>
        <p:nvGrpSpPr>
          <p:cNvPr id="21" name="组合 40"/>
          <p:cNvGrpSpPr/>
          <p:nvPr/>
        </p:nvGrpSpPr>
        <p:grpSpPr>
          <a:xfrm>
            <a:off x="2915815" y="3717032"/>
            <a:ext cx="1152130" cy="1152128"/>
            <a:chOff x="5886144" y="3951058"/>
            <a:chExt cx="1296146" cy="1296144"/>
          </a:xfrm>
        </p:grpSpPr>
        <p:sp>
          <p:nvSpPr>
            <p:cNvPr id="22" name="椭圆 21"/>
            <p:cNvSpPr/>
            <p:nvPr/>
          </p:nvSpPr>
          <p:spPr>
            <a:xfrm>
              <a:off x="5886144" y="3951058"/>
              <a:ext cx="1296144" cy="1296144"/>
            </a:xfrm>
            <a:prstGeom prst="ellipse">
              <a:avLst/>
            </a:prstGeom>
            <a:noFill/>
            <a:ln>
              <a:solidFill>
                <a:srgbClr val="66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 smtClean="0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920406" y="4318938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0000"/>
                  </a:solidFill>
                  <a:latin typeface="Garamond" pitchFamily="18" charset="0"/>
                </a:rPr>
                <a:t>新基材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5536" y="188640"/>
            <a:ext cx="8245402" cy="3739822"/>
            <a:chOff x="395536" y="188640"/>
            <a:chExt cx="8245402" cy="3739822"/>
          </a:xfrm>
        </p:grpSpPr>
        <p:grpSp>
          <p:nvGrpSpPr>
            <p:cNvPr id="25" name="组合 49"/>
            <p:cNvGrpSpPr/>
            <p:nvPr/>
          </p:nvGrpSpPr>
          <p:grpSpPr>
            <a:xfrm>
              <a:off x="395536" y="188640"/>
              <a:ext cx="5616624" cy="1440160"/>
              <a:chOff x="179512" y="116632"/>
              <a:chExt cx="5616624" cy="1440160"/>
            </a:xfrm>
          </p:grpSpPr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29690" y="116632"/>
                <a:ext cx="1766446" cy="144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79512" y="260648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CC00"/>
                    </a:solidFill>
                  </a:rPr>
                  <a:t>50×50</a:t>
                </a:r>
                <a:endParaRPr lang="zh-CN" altLang="en-US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15616" y="260648"/>
                <a:ext cx="1224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CC00"/>
                    </a:solidFill>
                  </a:rPr>
                  <a:t>100×100</a:t>
                </a:r>
                <a:endParaRPr lang="zh-CN" altLang="en-US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267744" y="260648"/>
                <a:ext cx="18722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CC00"/>
                    </a:solidFill>
                  </a:rPr>
                  <a:t>200×200 </a:t>
                </a:r>
                <a:r>
                  <a:rPr lang="en-US" altLang="zh-CN" dirty="0" smtClean="0">
                    <a:solidFill>
                      <a:srgbClr val="6600FF"/>
                    </a:solidFill>
                  </a:rPr>
                  <a:t>mm^2</a:t>
                </a:r>
                <a:endParaRPr lang="zh-CN" altLang="en-US" dirty="0" smtClean="0"/>
              </a:p>
              <a:p>
                <a:endParaRPr lang="zh-CN" altLang="en-US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79512" y="620688"/>
                <a:ext cx="1224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CC00"/>
                    </a:solidFill>
                  </a:rPr>
                  <a:t>300×300</a:t>
                </a:r>
                <a:endParaRPr lang="zh-CN" altLang="en-US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59632" y="620688"/>
                <a:ext cx="1224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CC00"/>
                    </a:solidFill>
                  </a:rPr>
                  <a:t>400×400</a:t>
                </a:r>
                <a:endParaRPr lang="zh-CN" altLang="en-US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411760" y="620688"/>
                <a:ext cx="1224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00FF"/>
                    </a:solidFill>
                  </a:rPr>
                  <a:t>500×500</a:t>
                </a:r>
                <a:endParaRPr lang="zh-CN" altLang="en-US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79512" y="980728"/>
                <a:ext cx="345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00FF"/>
                    </a:solidFill>
                  </a:rPr>
                  <a:t>500×1000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   </a:t>
                </a:r>
                <a:r>
                  <a:rPr lang="zh-CN" altLang="en-US" b="1" dirty="0" smtClean="0">
                    <a:solidFill>
                      <a:srgbClr val="0000FF"/>
                    </a:solidFill>
                  </a:rPr>
                  <a:t>国内最大面积厚</a:t>
                </a:r>
                <a:r>
                  <a:rPr lang="en-US" altLang="zh-CN" b="1" dirty="0" smtClean="0">
                    <a:solidFill>
                      <a:srgbClr val="0000FF"/>
                    </a:solidFill>
                  </a:rPr>
                  <a:t>GEM    </a:t>
                </a:r>
                <a:endParaRPr lang="zh-CN" altLang="en-US" b="1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1024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72200" y="188640"/>
              <a:ext cx="2268738" cy="373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矩形 34"/>
            <p:cNvSpPr/>
            <p:nvPr/>
          </p:nvSpPr>
          <p:spPr>
            <a:xfrm>
              <a:off x="7236296" y="332656"/>
              <a:ext cx="12346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500×1000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19</a:t>
            </a:fld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51520" y="332656"/>
            <a:ext cx="4090956" cy="2592288"/>
            <a:chOff x="428260" y="3761794"/>
            <a:chExt cx="3581028" cy="259228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28312" y="4265850"/>
              <a:ext cx="1507891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428260" y="3761794"/>
              <a:ext cx="3581028" cy="387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n"/>
                <a:tabLst>
                  <a:tab pos="457200" algn="l"/>
                </a:tabLst>
              </a:pPr>
              <a:r>
                <a:rPr lang="zh-CN" altLang="en-US" b="1" kern="100" dirty="0" smtClean="0">
                  <a:solidFill>
                    <a:srgbClr val="9900FF"/>
                  </a:solidFill>
                  <a:latin typeface="+mn-ea"/>
                </a:rPr>
                <a:t>涂硼中子探测，低中子吸收</a:t>
              </a:r>
              <a:r>
                <a:rPr lang="en-US" altLang="zh-CN" b="1" kern="100" dirty="0" smtClean="0">
                  <a:solidFill>
                    <a:srgbClr val="9900FF"/>
                  </a:solidFill>
                  <a:latin typeface="+mn-ea"/>
                </a:rPr>
                <a:t>(CSNS)</a:t>
              </a:r>
              <a:endParaRPr lang="zh-CN" altLang="zh-CN" b="1" kern="100" dirty="0" smtClean="0">
                <a:solidFill>
                  <a:srgbClr val="9900FF"/>
                </a:solidFill>
                <a:latin typeface="+mn-ea"/>
              </a:endParaRPr>
            </a:p>
          </p:txBody>
        </p:sp>
        <p:pic>
          <p:nvPicPr>
            <p:cNvPr id="8" name="图片 7" descr="E:\实验\2013-6-14\1406chuli\eziwuPE\e-f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3638" y="4049826"/>
              <a:ext cx="1812529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矩形 8"/>
            <p:cNvSpPr/>
            <p:nvPr/>
          </p:nvSpPr>
          <p:spPr>
            <a:xfrm>
              <a:off x="1590595" y="5561994"/>
              <a:ext cx="5249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n, 2D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31681" y="5984750"/>
              <a:ext cx="1959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CC00FF"/>
                  </a:solidFill>
                </a:rPr>
                <a:t>By Zhou </a:t>
              </a:r>
              <a:r>
                <a:rPr lang="en-US" altLang="zh-CN" dirty="0" err="1" smtClean="0">
                  <a:solidFill>
                    <a:srgbClr val="CC00FF"/>
                  </a:solidFill>
                </a:rPr>
                <a:t>Jianrong</a:t>
              </a:r>
              <a:r>
                <a:rPr lang="en-US" altLang="zh-CN" dirty="0" smtClean="0">
                  <a:solidFill>
                    <a:srgbClr val="CC00FF"/>
                  </a:solidFill>
                </a:rPr>
                <a:t> </a:t>
              </a:r>
              <a:r>
                <a:rPr lang="en-US" altLang="zh-CN" dirty="0" smtClean="0">
                  <a:solidFill>
                    <a:srgbClr val="CC00FF"/>
                  </a:solidFill>
                </a:rPr>
                <a:t>et al</a:t>
              </a:r>
              <a:endParaRPr lang="zh-CN" altLang="en-US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37796" y="332656"/>
            <a:ext cx="4251485" cy="2456205"/>
            <a:chOff x="4751295" y="2492896"/>
            <a:chExt cx="4251485" cy="2456205"/>
          </a:xfrm>
        </p:grpSpPr>
        <p:sp>
          <p:nvSpPr>
            <p:cNvPr id="12" name="矩形 11"/>
            <p:cNvSpPr/>
            <p:nvPr/>
          </p:nvSpPr>
          <p:spPr>
            <a:xfrm>
              <a:off x="4751295" y="2492896"/>
              <a:ext cx="4251485" cy="387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n"/>
                <a:tabLst>
                  <a:tab pos="457200" algn="l"/>
                </a:tabLst>
              </a:pPr>
              <a:r>
                <a:rPr lang="zh-CN" altLang="en-US" b="1" kern="100" dirty="0" smtClean="0">
                  <a:solidFill>
                    <a:srgbClr val="9900FF"/>
                  </a:solidFill>
                  <a:latin typeface="+mn-ea"/>
                </a:rPr>
                <a:t>气体光电倍增</a:t>
              </a:r>
              <a:r>
                <a:rPr lang="en-US" altLang="zh-CN" b="1" kern="100" dirty="0" smtClean="0">
                  <a:solidFill>
                    <a:srgbClr val="9900FF"/>
                  </a:solidFill>
                  <a:latin typeface="+mn-ea"/>
                </a:rPr>
                <a:t>(</a:t>
              </a:r>
              <a:r>
                <a:rPr lang="zh-CN" altLang="en-US" b="1" kern="100" dirty="0" smtClean="0">
                  <a:solidFill>
                    <a:srgbClr val="9900FF"/>
                  </a:solidFill>
                  <a:latin typeface="+mn-ea"/>
                </a:rPr>
                <a:t>液氙液氩闪烁光探测</a:t>
              </a:r>
              <a:r>
                <a:rPr lang="en-US" altLang="zh-CN" b="1" kern="100" dirty="0" smtClean="0">
                  <a:solidFill>
                    <a:srgbClr val="9900FF"/>
                  </a:solidFill>
                  <a:latin typeface="+mn-ea"/>
                </a:rPr>
                <a:t>)</a:t>
              </a:r>
              <a:endParaRPr lang="zh-CN" altLang="zh-CN" b="1" kern="100" dirty="0" smtClean="0">
                <a:solidFill>
                  <a:srgbClr val="9900FF"/>
                </a:solidFill>
                <a:latin typeface="+mn-ea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4048" y="3068960"/>
              <a:ext cx="3744416" cy="188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组合 18"/>
          <p:cNvGrpSpPr/>
          <p:nvPr/>
        </p:nvGrpSpPr>
        <p:grpSpPr>
          <a:xfrm>
            <a:off x="179512" y="3284984"/>
            <a:ext cx="4221473" cy="3055621"/>
            <a:chOff x="4716016" y="3123882"/>
            <a:chExt cx="4221473" cy="3055621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6" y="4581128"/>
              <a:ext cx="1872208" cy="1261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4"/>
            <p:cNvSpPr/>
            <p:nvPr/>
          </p:nvSpPr>
          <p:spPr>
            <a:xfrm>
              <a:off x="4846533" y="3123882"/>
              <a:ext cx="4090956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n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9900FF"/>
                  </a:solidFill>
                  <a:latin typeface="+mn-ea"/>
                </a:rPr>
                <a:t>DCTB</a:t>
              </a:r>
              <a:r>
                <a:rPr lang="zh-CN" altLang="en-US" b="1" kern="100" dirty="0" smtClean="0">
                  <a:solidFill>
                    <a:srgbClr val="9900FF"/>
                  </a:solidFill>
                  <a:latin typeface="+mn-ea"/>
                </a:rPr>
                <a:t>粒子径迹和位置探测器</a:t>
              </a:r>
              <a:endParaRPr lang="en-US" altLang="zh-CN" b="1" kern="100" dirty="0" smtClean="0">
                <a:solidFill>
                  <a:srgbClr val="9900FF"/>
                </a:solidFill>
                <a:latin typeface="+mn-ea"/>
              </a:endParaRPr>
            </a:p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Ø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	</a:t>
              </a:r>
              <a:r>
                <a:rPr lang="zh-CN" altLang="en-US" b="1" kern="100" dirty="0" smtClean="0">
                  <a:solidFill>
                    <a:srgbClr val="0000FF"/>
                  </a:solidFill>
                  <a:latin typeface="+mn-ea"/>
                </a:rPr>
                <a:t>粒子径迹探测器：</a:t>
              </a: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THGEM-TPC</a:t>
              </a:r>
            </a:p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Ø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	</a:t>
              </a:r>
              <a:r>
                <a:rPr lang="zh-CN" altLang="en-US" b="1" kern="100" dirty="0" smtClean="0">
                  <a:solidFill>
                    <a:srgbClr val="0000FF"/>
                  </a:solidFill>
                  <a:latin typeface="+mn-ea"/>
                </a:rPr>
                <a:t>粒子分布探测器：</a:t>
              </a: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THGEM-PDD</a:t>
              </a:r>
              <a:endParaRPr lang="zh-CN" altLang="zh-CN" b="1" kern="100" dirty="0" smtClean="0">
                <a:solidFill>
                  <a:srgbClr val="0000FF"/>
                </a:solidFill>
                <a:latin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932040" y="4581128"/>
              <a:ext cx="1460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smtClean="0">
                  <a:solidFill>
                    <a:srgbClr val="FFFF00"/>
                  </a:solidFill>
                </a:rPr>
                <a:t>TPC</a:t>
              </a:r>
              <a:r>
                <a:rPr lang="zh-CN" altLang="en-US" sz="1200" dirty="0" smtClean="0">
                  <a:solidFill>
                    <a:srgbClr val="FFFF00"/>
                  </a:solidFill>
                </a:rPr>
                <a:t>和</a:t>
              </a:r>
              <a:r>
                <a:rPr lang="en-US" altLang="zh-CN" sz="1200" dirty="0" smtClean="0">
                  <a:solidFill>
                    <a:srgbClr val="FFFF00"/>
                  </a:solidFill>
                </a:rPr>
                <a:t>PDD</a:t>
              </a:r>
              <a:r>
                <a:rPr lang="zh-CN" altLang="en-US" sz="1200" dirty="0" smtClean="0">
                  <a:solidFill>
                    <a:srgbClr val="FFFF00"/>
                  </a:solidFill>
                </a:rPr>
                <a:t>测试模型</a:t>
              </a:r>
              <a:endParaRPr lang="zh-CN" altLang="en-US" sz="1200" dirty="0">
                <a:solidFill>
                  <a:srgbClr val="FFFF00"/>
                </a:solidFill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32240" y="4293096"/>
              <a:ext cx="2160240" cy="188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" name="组合 60"/>
          <p:cNvGrpSpPr/>
          <p:nvPr/>
        </p:nvGrpSpPr>
        <p:grpSpPr>
          <a:xfrm>
            <a:off x="4860032" y="3284984"/>
            <a:ext cx="4090956" cy="3288367"/>
            <a:chOff x="310029" y="3092961"/>
            <a:chExt cx="4090956" cy="3288367"/>
          </a:xfrm>
        </p:grpSpPr>
        <p:sp>
          <p:nvSpPr>
            <p:cNvPr id="14" name="矩形 13"/>
            <p:cNvSpPr/>
            <p:nvPr/>
          </p:nvSpPr>
          <p:spPr>
            <a:xfrm>
              <a:off x="310029" y="3092961"/>
              <a:ext cx="4090956" cy="1567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n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9900FF"/>
                  </a:solidFill>
                  <a:latin typeface="+mn-ea"/>
                </a:rPr>
                <a:t>CEPC </a:t>
              </a:r>
              <a:r>
                <a:rPr lang="zh-CN" altLang="en-US" b="1" kern="100" dirty="0" smtClean="0">
                  <a:solidFill>
                    <a:srgbClr val="9900FF"/>
                  </a:solidFill>
                  <a:latin typeface="+mn-ea"/>
                </a:rPr>
                <a:t>数字强子量能器（</a:t>
              </a:r>
              <a:r>
                <a:rPr lang="en-US" altLang="zh-CN" b="1" kern="100" dirty="0" smtClean="0">
                  <a:solidFill>
                    <a:srgbClr val="9900FF"/>
                  </a:solidFill>
                  <a:latin typeface="+mn-ea"/>
                </a:rPr>
                <a:t>DHCAL</a:t>
              </a:r>
              <a:r>
                <a:rPr lang="zh-CN" altLang="en-US" b="1" kern="100" dirty="0" smtClean="0">
                  <a:solidFill>
                    <a:srgbClr val="9900FF"/>
                  </a:solidFill>
                  <a:latin typeface="+mn-ea"/>
                </a:rPr>
                <a:t>）</a:t>
              </a:r>
              <a:endParaRPr lang="en-US" altLang="zh-CN" b="1" kern="100" dirty="0" smtClean="0">
                <a:solidFill>
                  <a:srgbClr val="9900FF"/>
                </a:solidFill>
                <a:latin typeface="+mn-ea"/>
              </a:endParaRPr>
            </a:p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n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9900FF"/>
                  </a:solidFill>
                  <a:latin typeface="+mn-ea"/>
                </a:rPr>
                <a:t>Mu</a:t>
              </a:r>
              <a:r>
                <a:rPr lang="zh-CN" altLang="en-US" b="1" kern="100" dirty="0" smtClean="0">
                  <a:solidFill>
                    <a:srgbClr val="9900FF"/>
                  </a:solidFill>
                  <a:latin typeface="+mn-ea"/>
                </a:rPr>
                <a:t>子探测器</a:t>
              </a:r>
              <a:endParaRPr lang="en-US" altLang="zh-CN" b="1" kern="100" dirty="0" smtClean="0">
                <a:solidFill>
                  <a:srgbClr val="9900FF"/>
                </a:solidFill>
                <a:latin typeface="+mn-ea"/>
              </a:endParaRPr>
            </a:p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Ø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	</a:t>
              </a:r>
              <a:r>
                <a:rPr lang="zh-CN" altLang="en-US" b="1" kern="100" dirty="0" smtClean="0">
                  <a:solidFill>
                    <a:srgbClr val="0000FF"/>
                  </a:solidFill>
                  <a:latin typeface="+mn-ea"/>
                </a:rPr>
                <a:t>厚</a:t>
              </a: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GEM</a:t>
              </a:r>
              <a:r>
                <a:rPr lang="zh-CN" altLang="en-US" b="1" kern="100" dirty="0" smtClean="0">
                  <a:solidFill>
                    <a:srgbClr val="0000FF"/>
                  </a:solidFill>
                  <a:latin typeface="+mn-ea"/>
                </a:rPr>
                <a:t>作灵敏探测器为方案之一</a:t>
              </a:r>
              <a:endParaRPr lang="en-US" altLang="zh-CN" b="1" kern="100" dirty="0" smtClean="0">
                <a:solidFill>
                  <a:srgbClr val="0000FF"/>
                </a:solidFill>
                <a:latin typeface="+mn-ea"/>
              </a:endParaRPr>
            </a:p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Ø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	</a:t>
              </a:r>
              <a:r>
                <a:rPr lang="zh-CN" altLang="en-US" b="1" kern="100" dirty="0" smtClean="0">
                  <a:solidFill>
                    <a:srgbClr val="0000FF"/>
                  </a:solidFill>
                  <a:latin typeface="+mn-ea"/>
                </a:rPr>
                <a:t>关键技术之一即为大面积厚</a:t>
              </a:r>
              <a:r>
                <a:rPr lang="en-US" altLang="zh-CN" b="1" kern="100" dirty="0" smtClean="0">
                  <a:solidFill>
                    <a:srgbClr val="0000FF"/>
                  </a:solidFill>
                  <a:latin typeface="+mn-ea"/>
                </a:rPr>
                <a:t>GEM</a:t>
              </a:r>
              <a:r>
                <a:rPr lang="zh-CN" altLang="en-US" b="1" kern="100" dirty="0" smtClean="0">
                  <a:solidFill>
                    <a:srgbClr val="0000FF"/>
                  </a:solidFill>
                  <a:latin typeface="+mn-ea"/>
                </a:rPr>
                <a:t>的批量</a:t>
              </a:r>
              <a:r>
                <a:rPr lang="zh-CN" altLang="en-US" b="1" kern="100" dirty="0" smtClean="0">
                  <a:solidFill>
                    <a:srgbClr val="0000FF"/>
                  </a:solidFill>
                  <a:latin typeface="+mn-ea"/>
                </a:rPr>
                <a:t>制作</a:t>
              </a:r>
              <a:endParaRPr lang="zh-CN" altLang="zh-CN" b="1" kern="100" dirty="0" smtClean="0">
                <a:solidFill>
                  <a:srgbClr val="0000FF"/>
                </a:solidFill>
                <a:latin typeface="+mn-ea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467544" y="4941168"/>
              <a:ext cx="3600400" cy="1440160"/>
              <a:chOff x="467544" y="4941168"/>
              <a:chExt cx="3600400" cy="1440160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467544" y="5517232"/>
                <a:ext cx="3096344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611560" y="5301208"/>
                <a:ext cx="2736304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611560" y="5229200"/>
                <a:ext cx="2736304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611560" y="5733256"/>
                <a:ext cx="2736304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611560" y="5661248"/>
                <a:ext cx="2736304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67544" y="5157192"/>
                <a:ext cx="3096344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67544" y="5805264"/>
                <a:ext cx="3096344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等腰三角形 29"/>
              <p:cNvSpPr/>
              <p:nvPr/>
            </p:nvSpPr>
            <p:spPr>
              <a:xfrm rot="5400000">
                <a:off x="3779912" y="5013176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箭头连接符 31"/>
              <p:cNvCxnSpPr>
                <a:endCxn id="30" idx="3"/>
              </p:cNvCxnSpPr>
              <p:nvPr/>
            </p:nvCxnSpPr>
            <p:spPr>
              <a:xfrm>
                <a:off x="3563888" y="5157192"/>
                <a:ext cx="216024" cy="0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37" name="组合 36"/>
              <p:cNvGrpSpPr/>
              <p:nvPr/>
            </p:nvGrpSpPr>
            <p:grpSpPr>
              <a:xfrm>
                <a:off x="3131840" y="5805264"/>
                <a:ext cx="480183" cy="336167"/>
                <a:chOff x="3347864" y="5877272"/>
                <a:chExt cx="480183" cy="336167"/>
              </a:xfrm>
            </p:grpSpPr>
            <p:sp>
              <p:nvSpPr>
                <p:cNvPr id="29" name="等腰三角形 28"/>
                <p:cNvSpPr/>
                <p:nvPr/>
              </p:nvSpPr>
              <p:spPr>
                <a:xfrm rot="6938291">
                  <a:off x="3540015" y="5925407"/>
                  <a:ext cx="288032" cy="288032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34" name="直接箭头连接符 33"/>
                <p:cNvCxnSpPr/>
                <p:nvPr/>
              </p:nvCxnSpPr>
              <p:spPr>
                <a:xfrm>
                  <a:off x="3347864" y="5877272"/>
                  <a:ext cx="238948" cy="142179"/>
                </a:xfrm>
                <a:prstGeom prst="straightConnector1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38" name="组合 37"/>
              <p:cNvGrpSpPr/>
              <p:nvPr/>
            </p:nvGrpSpPr>
            <p:grpSpPr>
              <a:xfrm>
                <a:off x="2723665" y="5805264"/>
                <a:ext cx="480183" cy="336167"/>
                <a:chOff x="3347864" y="5877272"/>
                <a:chExt cx="480183" cy="336167"/>
              </a:xfrm>
            </p:grpSpPr>
            <p:sp>
              <p:nvSpPr>
                <p:cNvPr id="39" name="等腰三角形 38"/>
                <p:cNvSpPr/>
                <p:nvPr/>
              </p:nvSpPr>
              <p:spPr>
                <a:xfrm rot="6938291">
                  <a:off x="3540015" y="5925407"/>
                  <a:ext cx="288032" cy="288032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40" name="直接箭头连接符 39"/>
                <p:cNvCxnSpPr/>
                <p:nvPr/>
              </p:nvCxnSpPr>
              <p:spPr>
                <a:xfrm>
                  <a:off x="3347864" y="5877272"/>
                  <a:ext cx="238948" cy="142179"/>
                </a:xfrm>
                <a:prstGeom prst="straightConnector1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41" name="组合 40"/>
              <p:cNvGrpSpPr/>
              <p:nvPr/>
            </p:nvGrpSpPr>
            <p:grpSpPr>
              <a:xfrm>
                <a:off x="2267744" y="5805264"/>
                <a:ext cx="480183" cy="336167"/>
                <a:chOff x="3347864" y="5877272"/>
                <a:chExt cx="480183" cy="336167"/>
              </a:xfrm>
            </p:grpSpPr>
            <p:sp>
              <p:nvSpPr>
                <p:cNvPr id="42" name="等腰三角形 41"/>
                <p:cNvSpPr/>
                <p:nvPr/>
              </p:nvSpPr>
              <p:spPr>
                <a:xfrm rot="6938291">
                  <a:off x="3540015" y="5925407"/>
                  <a:ext cx="288032" cy="288032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43" name="直接箭头连接符 42"/>
                <p:cNvCxnSpPr/>
                <p:nvPr/>
              </p:nvCxnSpPr>
              <p:spPr>
                <a:xfrm>
                  <a:off x="3347864" y="5877272"/>
                  <a:ext cx="238948" cy="142179"/>
                </a:xfrm>
                <a:prstGeom prst="straightConnector1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44" name="组合 43"/>
              <p:cNvGrpSpPr/>
              <p:nvPr/>
            </p:nvGrpSpPr>
            <p:grpSpPr>
              <a:xfrm>
                <a:off x="1859569" y="5805264"/>
                <a:ext cx="480183" cy="336167"/>
                <a:chOff x="3347864" y="5877272"/>
                <a:chExt cx="480183" cy="336167"/>
              </a:xfrm>
            </p:grpSpPr>
            <p:sp>
              <p:nvSpPr>
                <p:cNvPr id="45" name="等腰三角形 44"/>
                <p:cNvSpPr/>
                <p:nvPr/>
              </p:nvSpPr>
              <p:spPr>
                <a:xfrm rot="6938291">
                  <a:off x="3540015" y="5925407"/>
                  <a:ext cx="288032" cy="288032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46" name="直接箭头连接符 45"/>
                <p:cNvCxnSpPr/>
                <p:nvPr/>
              </p:nvCxnSpPr>
              <p:spPr>
                <a:xfrm>
                  <a:off x="3347864" y="5877272"/>
                  <a:ext cx="238948" cy="142179"/>
                </a:xfrm>
                <a:prstGeom prst="straightConnector1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47" name="组合 46"/>
              <p:cNvGrpSpPr/>
              <p:nvPr/>
            </p:nvGrpSpPr>
            <p:grpSpPr>
              <a:xfrm>
                <a:off x="1475656" y="5805264"/>
                <a:ext cx="480183" cy="336167"/>
                <a:chOff x="3347864" y="5877272"/>
                <a:chExt cx="480183" cy="336167"/>
              </a:xfrm>
            </p:grpSpPr>
            <p:sp>
              <p:nvSpPr>
                <p:cNvPr id="48" name="等腰三角形 47"/>
                <p:cNvSpPr/>
                <p:nvPr/>
              </p:nvSpPr>
              <p:spPr>
                <a:xfrm rot="6938291">
                  <a:off x="3540015" y="5925407"/>
                  <a:ext cx="288032" cy="288032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49" name="直接箭头连接符 48"/>
                <p:cNvCxnSpPr/>
                <p:nvPr/>
              </p:nvCxnSpPr>
              <p:spPr>
                <a:xfrm>
                  <a:off x="3347864" y="5877272"/>
                  <a:ext cx="238948" cy="142179"/>
                </a:xfrm>
                <a:prstGeom prst="straightConnector1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50" name="组合 49"/>
              <p:cNvGrpSpPr/>
              <p:nvPr/>
            </p:nvGrpSpPr>
            <p:grpSpPr>
              <a:xfrm>
                <a:off x="1043608" y="5805264"/>
                <a:ext cx="480183" cy="336167"/>
                <a:chOff x="3347864" y="5877272"/>
                <a:chExt cx="480183" cy="336167"/>
              </a:xfrm>
            </p:grpSpPr>
            <p:sp>
              <p:nvSpPr>
                <p:cNvPr id="51" name="等腰三角形 50"/>
                <p:cNvSpPr/>
                <p:nvPr/>
              </p:nvSpPr>
              <p:spPr>
                <a:xfrm rot="6938291">
                  <a:off x="3540015" y="5925407"/>
                  <a:ext cx="288032" cy="288032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52" name="直接箭头连接符 51"/>
                <p:cNvCxnSpPr/>
                <p:nvPr/>
              </p:nvCxnSpPr>
              <p:spPr>
                <a:xfrm>
                  <a:off x="3347864" y="5877272"/>
                  <a:ext cx="238948" cy="142179"/>
                </a:xfrm>
                <a:prstGeom prst="straightConnector1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53" name="组合 52"/>
              <p:cNvGrpSpPr/>
              <p:nvPr/>
            </p:nvGrpSpPr>
            <p:grpSpPr>
              <a:xfrm>
                <a:off x="611560" y="5805264"/>
                <a:ext cx="480183" cy="336167"/>
                <a:chOff x="3347864" y="5877272"/>
                <a:chExt cx="480183" cy="336167"/>
              </a:xfrm>
            </p:grpSpPr>
            <p:sp>
              <p:nvSpPr>
                <p:cNvPr id="54" name="等腰三角形 53"/>
                <p:cNvSpPr/>
                <p:nvPr/>
              </p:nvSpPr>
              <p:spPr>
                <a:xfrm rot="6938291">
                  <a:off x="3540015" y="5925407"/>
                  <a:ext cx="288032" cy="288032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cxnSp>
              <p:nvCxnSpPr>
                <p:cNvPr id="55" name="直接箭头连接符 54"/>
                <p:cNvCxnSpPr/>
                <p:nvPr/>
              </p:nvCxnSpPr>
              <p:spPr>
                <a:xfrm>
                  <a:off x="3347864" y="5877272"/>
                  <a:ext cx="238948" cy="142179"/>
                </a:xfrm>
                <a:prstGeom prst="straightConnector1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57" name="直接箭头连接符 56"/>
              <p:cNvCxnSpPr/>
              <p:nvPr/>
            </p:nvCxnSpPr>
            <p:spPr>
              <a:xfrm flipH="1">
                <a:off x="1259632" y="4941168"/>
                <a:ext cx="864096" cy="144016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标题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25488"/>
          </a:xfrm>
        </p:spPr>
        <p:txBody>
          <a:bodyPr/>
          <a:lstStyle/>
          <a:p>
            <a:pPr eaLnBrk="1" hangingPunct="1"/>
            <a:r>
              <a:rPr lang="zh-CN" altLang="en-US" sz="3600" dirty="0" smtClean="0">
                <a:solidFill>
                  <a:srgbClr val="0000FF"/>
                </a:solidFill>
              </a:rPr>
              <a:t>项目介绍</a:t>
            </a:r>
          </a:p>
        </p:txBody>
      </p:sp>
      <p:sp>
        <p:nvSpPr>
          <p:cNvPr id="1028" name="内容占位符 2"/>
          <p:cNvSpPr>
            <a:spLocks noGrp="1"/>
          </p:cNvSpPr>
          <p:nvPr>
            <p:ph idx="1"/>
          </p:nvPr>
        </p:nvSpPr>
        <p:spPr>
          <a:xfrm>
            <a:off x="1115616" y="1217290"/>
            <a:ext cx="7581528" cy="35798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zh-CN" altLang="en-US" sz="2500" dirty="0" smtClean="0">
                <a:solidFill>
                  <a:srgbClr val="0000FF"/>
                </a:solidFill>
              </a:rPr>
              <a:t>年限金额：</a:t>
            </a:r>
            <a:r>
              <a:rPr lang="en-US" altLang="zh-CN" sz="2500" dirty="0" smtClean="0">
                <a:solidFill>
                  <a:srgbClr val="9900FF"/>
                </a:solidFill>
              </a:rPr>
              <a:t>2014-5</a:t>
            </a:r>
            <a:r>
              <a:rPr lang="zh-CN" altLang="en-US" sz="2500" dirty="0" smtClean="0">
                <a:solidFill>
                  <a:srgbClr val="9900FF"/>
                </a:solidFill>
              </a:rPr>
              <a:t>～</a:t>
            </a:r>
            <a:r>
              <a:rPr lang="en-US" altLang="zh-CN" sz="2500" dirty="0" smtClean="0">
                <a:solidFill>
                  <a:srgbClr val="9900FF"/>
                </a:solidFill>
              </a:rPr>
              <a:t>2015-4</a:t>
            </a:r>
            <a:r>
              <a:rPr lang="zh-CN" altLang="en-US" sz="2500" dirty="0" smtClean="0">
                <a:solidFill>
                  <a:srgbClr val="9900FF"/>
                </a:solidFill>
              </a:rPr>
              <a:t>， </a:t>
            </a:r>
            <a:r>
              <a:rPr lang="en-US" altLang="zh-CN" sz="2500" dirty="0" smtClean="0">
                <a:solidFill>
                  <a:srgbClr val="9900FF"/>
                </a:solidFill>
              </a:rPr>
              <a:t>10</a:t>
            </a:r>
            <a:r>
              <a:rPr lang="zh-CN" altLang="en-US" sz="2500" dirty="0" smtClean="0">
                <a:solidFill>
                  <a:srgbClr val="9900FF"/>
                </a:solidFill>
              </a:rPr>
              <a:t>万</a:t>
            </a:r>
            <a:endParaRPr lang="en-US" altLang="zh-CN" sz="2500" dirty="0" smtClean="0">
              <a:solidFill>
                <a:srgbClr val="9900FF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zh-CN" altLang="en-US" sz="2500" dirty="0" smtClean="0">
                <a:solidFill>
                  <a:srgbClr val="0000FF"/>
                </a:solidFill>
              </a:rPr>
              <a:t>方向：</a:t>
            </a:r>
            <a:r>
              <a:rPr lang="zh-CN" altLang="en-US" sz="2500" dirty="0" smtClean="0">
                <a:solidFill>
                  <a:srgbClr val="9900FF"/>
                </a:solidFill>
              </a:rPr>
              <a:t>新型气体探测器</a:t>
            </a:r>
            <a:endParaRPr lang="en-US" altLang="zh-CN" sz="2500" dirty="0" smtClean="0">
              <a:solidFill>
                <a:srgbClr val="9900FF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zh-CN" altLang="en-US" sz="2500" dirty="0" smtClean="0">
                <a:solidFill>
                  <a:srgbClr val="0000FF"/>
                </a:solidFill>
              </a:rPr>
              <a:t>应用：</a:t>
            </a:r>
            <a:r>
              <a:rPr lang="zh-CN" altLang="en-US" sz="2500" dirty="0" smtClean="0">
                <a:solidFill>
                  <a:srgbClr val="9900FF"/>
                </a:solidFill>
              </a:rPr>
              <a:t>大面积径迹室、中子</a:t>
            </a:r>
            <a:r>
              <a:rPr lang="zh-CN" altLang="en-US" sz="2500" dirty="0" smtClean="0">
                <a:solidFill>
                  <a:srgbClr val="9900FF"/>
                </a:solidFill>
              </a:rPr>
              <a:t>探</a:t>
            </a:r>
            <a:r>
              <a:rPr lang="zh-CN" altLang="en-US" sz="2500" dirty="0" smtClean="0">
                <a:solidFill>
                  <a:srgbClr val="9900FF"/>
                </a:solidFill>
              </a:rPr>
              <a:t>测</a:t>
            </a:r>
            <a:endParaRPr lang="en-US" altLang="zh-CN" sz="2500" dirty="0" smtClean="0">
              <a:solidFill>
                <a:srgbClr val="9900FF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zh-CN" altLang="en-US" sz="2500" dirty="0" smtClean="0">
                <a:solidFill>
                  <a:srgbClr val="0000FF"/>
                </a:solidFill>
              </a:rPr>
              <a:t>主要研究内容：</a:t>
            </a:r>
            <a:endParaRPr lang="en-US" altLang="zh-CN" sz="25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altLang="zh-CN" sz="2500" dirty="0" smtClean="0">
                <a:solidFill>
                  <a:srgbClr val="9900FF"/>
                </a:solidFill>
              </a:rPr>
              <a:t>	1. </a:t>
            </a:r>
            <a:r>
              <a:rPr lang="zh-CN" altLang="en-US" sz="2500" dirty="0" smtClean="0">
                <a:solidFill>
                  <a:srgbClr val="9900FF"/>
                </a:solidFill>
              </a:rPr>
              <a:t>    </a:t>
            </a:r>
            <a:r>
              <a:rPr lang="zh-CN" altLang="en-US" sz="2500" dirty="0" smtClean="0">
                <a:solidFill>
                  <a:srgbClr val="9900FF"/>
                </a:solidFill>
              </a:rPr>
              <a:t>陶瓷</a:t>
            </a:r>
            <a:r>
              <a:rPr lang="zh-CN" altLang="en-US" sz="2500" dirty="0" smtClean="0">
                <a:solidFill>
                  <a:srgbClr val="9900FF"/>
                </a:solidFill>
              </a:rPr>
              <a:t>和</a:t>
            </a:r>
            <a:r>
              <a:rPr lang="en-US" altLang="zh-CN" sz="2500" dirty="0" err="1" smtClean="0">
                <a:solidFill>
                  <a:srgbClr val="9900FF"/>
                </a:solidFill>
              </a:rPr>
              <a:t>Kapton</a:t>
            </a:r>
            <a:r>
              <a:rPr lang="zh-CN" altLang="en-US" sz="2500" dirty="0" smtClean="0">
                <a:solidFill>
                  <a:srgbClr val="9900FF"/>
                </a:solidFill>
              </a:rPr>
              <a:t>基材厚</a:t>
            </a:r>
            <a:r>
              <a:rPr lang="en-US" altLang="zh-CN" sz="2500" dirty="0" smtClean="0">
                <a:solidFill>
                  <a:srgbClr val="9900FF"/>
                </a:solidFill>
              </a:rPr>
              <a:t>GEM</a:t>
            </a:r>
            <a:endParaRPr lang="en-US" altLang="zh-CN" sz="2500" dirty="0" smtClean="0">
              <a:solidFill>
                <a:srgbClr val="9900FF"/>
              </a:solidFill>
            </a:endParaRPr>
          </a:p>
          <a:p>
            <a:pPr>
              <a:buNone/>
            </a:pPr>
            <a:r>
              <a:rPr lang="en-US" altLang="zh-CN" sz="2500" dirty="0" smtClean="0">
                <a:solidFill>
                  <a:srgbClr val="9900FF"/>
                </a:solidFill>
              </a:rPr>
              <a:t>	2.</a:t>
            </a:r>
            <a:r>
              <a:rPr lang="zh-CN" altLang="en-US" sz="2500" dirty="0" smtClean="0">
                <a:solidFill>
                  <a:srgbClr val="9900FF"/>
                </a:solidFill>
              </a:rPr>
              <a:t>　机械钻孔大面积厚</a:t>
            </a:r>
            <a:r>
              <a:rPr lang="en-US" altLang="zh-CN" sz="2500" dirty="0" smtClean="0">
                <a:solidFill>
                  <a:srgbClr val="9900FF"/>
                </a:solidFill>
              </a:rPr>
              <a:t>GEM</a:t>
            </a:r>
            <a:endParaRPr lang="en-US" altLang="zh-CN" sz="2500" dirty="0" smtClean="0">
              <a:solidFill>
                <a:srgbClr val="9900FF"/>
              </a:solidFill>
            </a:endParaRPr>
          </a:p>
          <a:p>
            <a:pPr>
              <a:buNone/>
            </a:pPr>
            <a:r>
              <a:rPr lang="en-US" altLang="zh-CN" sz="2500" dirty="0" smtClean="0">
                <a:solidFill>
                  <a:srgbClr val="9900FF"/>
                </a:solidFill>
              </a:rPr>
              <a:t>	3.</a:t>
            </a:r>
            <a:r>
              <a:rPr lang="zh-CN" altLang="en-US" sz="2500" dirty="0" smtClean="0">
                <a:solidFill>
                  <a:srgbClr val="9900FF"/>
                </a:solidFill>
              </a:rPr>
              <a:t>　</a:t>
            </a:r>
            <a:r>
              <a:rPr lang="zh-CN" altLang="en-US" sz="2500" dirty="0" smtClean="0">
                <a:solidFill>
                  <a:srgbClr val="9900FF"/>
                </a:solidFill>
              </a:rPr>
              <a:t>激光打孔大面积</a:t>
            </a:r>
            <a:r>
              <a:rPr lang="zh-CN" altLang="en-US" sz="2500" dirty="0" smtClean="0">
                <a:solidFill>
                  <a:srgbClr val="9900FF"/>
                </a:solidFill>
              </a:rPr>
              <a:t>厚</a:t>
            </a:r>
            <a:r>
              <a:rPr lang="en-US" altLang="zh-CN" sz="2500" dirty="0" smtClean="0">
                <a:solidFill>
                  <a:srgbClr val="9900FF"/>
                </a:solidFill>
              </a:rPr>
              <a:t>GEM</a:t>
            </a:r>
            <a:endParaRPr lang="en-US" altLang="zh-CN" sz="2500" dirty="0" smtClean="0">
              <a:solidFill>
                <a:srgbClr val="9900FF"/>
              </a:solidFill>
            </a:endParaRPr>
          </a:p>
          <a:p>
            <a:pPr>
              <a:buNone/>
            </a:pPr>
            <a:r>
              <a:rPr lang="en-US" altLang="zh-CN" sz="2500" dirty="0" smtClean="0">
                <a:solidFill>
                  <a:srgbClr val="9900FF"/>
                </a:solidFill>
              </a:rPr>
              <a:t>	4.     </a:t>
            </a:r>
            <a:r>
              <a:rPr lang="zh-CN" altLang="en-US" sz="2500" dirty="0" smtClean="0">
                <a:solidFill>
                  <a:srgbClr val="9900FF"/>
                </a:solidFill>
              </a:rPr>
              <a:t>进展总结及应用</a:t>
            </a:r>
            <a:endParaRPr lang="en-US" altLang="zh-CN" sz="2500" dirty="0" smtClean="0">
              <a:solidFill>
                <a:srgbClr val="9900FF"/>
              </a:solidFill>
            </a:endParaRPr>
          </a:p>
          <a:p>
            <a:pPr>
              <a:buNone/>
            </a:pPr>
            <a:endParaRPr lang="en-US" altLang="zh-CN" sz="2500" dirty="0" smtClean="0">
              <a:solidFill>
                <a:srgbClr val="99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2" y="486916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</a:rPr>
              <a:t>         </a:t>
            </a:r>
            <a:r>
              <a:rPr lang="zh-CN" altLang="zh-CN" sz="2400" dirty="0" smtClean="0">
                <a:solidFill>
                  <a:srgbClr val="0000FF"/>
                </a:solidFill>
              </a:rPr>
              <a:t>本</a:t>
            </a:r>
            <a:r>
              <a:rPr lang="zh-CN" altLang="zh-CN" sz="2400" dirty="0" smtClean="0">
                <a:solidFill>
                  <a:srgbClr val="0000FF"/>
                </a:solidFill>
              </a:rPr>
              <a:t>项目旨在针对国产厚</a:t>
            </a:r>
            <a:r>
              <a:rPr lang="en-US" altLang="zh-CN" sz="2400" dirty="0" smtClean="0">
                <a:solidFill>
                  <a:srgbClr val="0000FF"/>
                </a:solidFill>
              </a:rPr>
              <a:t>GEM</a:t>
            </a:r>
            <a:r>
              <a:rPr lang="zh-CN" altLang="zh-CN" sz="2400" dirty="0" smtClean="0">
                <a:solidFill>
                  <a:srgbClr val="0000FF"/>
                </a:solidFill>
              </a:rPr>
              <a:t>膜制作存在的技术和质量等不足和问题，开发大面积厚</a:t>
            </a:r>
            <a:r>
              <a:rPr lang="en-US" altLang="zh-CN" sz="2400" dirty="0" smtClean="0">
                <a:solidFill>
                  <a:srgbClr val="0000FF"/>
                </a:solidFill>
              </a:rPr>
              <a:t>GEM</a:t>
            </a:r>
            <a:r>
              <a:rPr lang="zh-CN" altLang="zh-CN" sz="2400" dirty="0" smtClean="0">
                <a:solidFill>
                  <a:srgbClr val="0000FF"/>
                </a:solidFill>
              </a:rPr>
              <a:t>膜快速制作工艺，开发陶瓷和</a:t>
            </a:r>
            <a:r>
              <a:rPr lang="en-US" altLang="zh-CN" sz="2400" dirty="0" err="1" smtClean="0">
                <a:solidFill>
                  <a:srgbClr val="0000FF"/>
                </a:solidFill>
              </a:rPr>
              <a:t>Kapton</a:t>
            </a:r>
            <a:r>
              <a:rPr lang="zh-CN" altLang="zh-CN" sz="2400" dirty="0" smtClean="0">
                <a:solidFill>
                  <a:srgbClr val="0000FF"/>
                </a:solidFill>
              </a:rPr>
              <a:t>等新基材厚</a:t>
            </a:r>
            <a:r>
              <a:rPr lang="en-US" altLang="zh-CN" sz="2400" dirty="0" smtClean="0">
                <a:solidFill>
                  <a:srgbClr val="0000FF"/>
                </a:solidFill>
              </a:rPr>
              <a:t>GEM</a:t>
            </a:r>
            <a:r>
              <a:rPr lang="zh-CN" altLang="zh-CN" sz="2400" dirty="0" smtClean="0">
                <a:solidFill>
                  <a:srgbClr val="0000FF"/>
                </a:solidFill>
              </a:rPr>
              <a:t>膜的成熟制作工艺，使国产厚</a:t>
            </a:r>
            <a:r>
              <a:rPr lang="en-US" altLang="zh-CN" sz="2400" dirty="0" smtClean="0">
                <a:solidFill>
                  <a:srgbClr val="0000FF"/>
                </a:solidFill>
              </a:rPr>
              <a:t>GEM</a:t>
            </a:r>
            <a:r>
              <a:rPr lang="zh-CN" altLang="zh-CN" sz="2400" dirty="0" smtClean="0">
                <a:solidFill>
                  <a:srgbClr val="0000FF"/>
                </a:solidFill>
              </a:rPr>
              <a:t>膜的制作达到批量生产和多样化的水平。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1917750"/>
              </p:ext>
            </p:extLst>
          </p:nvPr>
        </p:nvGraphicFramePr>
        <p:xfrm>
          <a:off x="539550" y="1052736"/>
          <a:ext cx="8147249" cy="4968554"/>
        </p:xfrm>
        <a:graphic>
          <a:graphicData uri="http://schemas.openxmlformats.org/drawingml/2006/table">
            <a:tbl>
              <a:tblPr/>
              <a:tblGrid>
                <a:gridCol w="1767799"/>
                <a:gridCol w="2264651"/>
                <a:gridCol w="2088232"/>
                <a:gridCol w="2026567"/>
              </a:tblGrid>
              <a:tr h="748972">
                <a:tc>
                  <a:txBody>
                    <a:bodyPr/>
                    <a:lstStyle/>
                    <a:p>
                      <a:pPr marL="0" marR="71755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zh-CN" sz="2400" kern="100" dirty="0">
                          <a:latin typeface="Times New Roman"/>
                          <a:ea typeface="宋体"/>
                          <a:cs typeface="Times New Roman"/>
                        </a:rPr>
                        <a:t>支 出 科 目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zh-CN" sz="2400" kern="100" dirty="0">
                          <a:latin typeface="Times New Roman"/>
                          <a:ea typeface="宋体"/>
                          <a:cs typeface="Times New Roman"/>
                        </a:rPr>
                        <a:t>预算金额（</a:t>
                      </a:r>
                      <a:r>
                        <a:rPr lang="zh-CN" sz="2400" kern="100" dirty="0" smtClean="0">
                          <a:latin typeface="Times New Roman"/>
                          <a:ea typeface="宋体"/>
                          <a:cs typeface="Times New Roman"/>
                        </a:rPr>
                        <a:t>万元）</a:t>
                      </a:r>
                      <a:endParaRPr lang="zh-CN" sz="24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zh-CN" sz="2400" kern="100" dirty="0">
                          <a:latin typeface="Times New Roman"/>
                          <a:ea typeface="宋体"/>
                          <a:cs typeface="Times New Roman"/>
                        </a:rPr>
                        <a:t>本年度支出（万元）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zh-CN" sz="2400" kern="100" dirty="0">
                          <a:latin typeface="Times New Roman"/>
                          <a:ea typeface="宋体"/>
                          <a:cs typeface="Times New Roman"/>
                        </a:rPr>
                        <a:t>备 注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73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1.</a:t>
                      </a:r>
                      <a:r>
                        <a:rPr lang="zh-CN" sz="1600" b="1" kern="100" dirty="0">
                          <a:latin typeface="Times New Roman"/>
                          <a:ea typeface="宋体"/>
                          <a:cs typeface="Times New Roman"/>
                        </a:rPr>
                        <a:t>科研业务费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145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0000FF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0.5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楷体_GB2312"/>
                          <a:cs typeface="Times New Roman"/>
                        </a:rPr>
                        <a:t>0.4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09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09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2.</a:t>
                      </a:r>
                      <a:r>
                        <a:rPr lang="zh-CN" sz="1600" b="1" kern="100" dirty="0">
                          <a:latin typeface="Times New Roman"/>
                          <a:ea typeface="宋体"/>
                          <a:cs typeface="Times New Roman"/>
                        </a:rPr>
                        <a:t>实验材料费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0000FF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5.0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4.6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73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73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3.</a:t>
                      </a:r>
                      <a:r>
                        <a:rPr lang="zh-CN" sz="1600" b="1" kern="100" dirty="0">
                          <a:latin typeface="Times New Roman"/>
                          <a:ea typeface="宋体"/>
                          <a:cs typeface="Times New Roman"/>
                        </a:rPr>
                        <a:t>仪器设备费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0000FF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2.0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2.5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14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08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4.</a:t>
                      </a:r>
                      <a:r>
                        <a:rPr lang="zh-CN" sz="1600" b="1" kern="100" dirty="0">
                          <a:latin typeface="Times New Roman"/>
                          <a:ea typeface="宋体"/>
                          <a:cs typeface="Times New Roman"/>
                        </a:rPr>
                        <a:t>会议、差旅费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0000FF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2.0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1.3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66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9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5.</a:t>
                      </a:r>
                      <a:r>
                        <a:rPr lang="zh-CN" sz="1600" b="1" kern="100" dirty="0">
                          <a:latin typeface="Times New Roman"/>
                          <a:ea typeface="宋体"/>
                          <a:cs typeface="Times New Roman"/>
                        </a:rPr>
                        <a:t>文献信息费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0.5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0.3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9">
                <a:tc>
                  <a:txBody>
                    <a:bodyPr/>
                    <a:lstStyle/>
                    <a:p>
                      <a:pPr marL="0" marR="71755" algn="just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9">
                <a:tc>
                  <a:txBody>
                    <a:bodyPr/>
                    <a:lstStyle/>
                    <a:p>
                      <a:pPr marL="0" marR="71755" algn="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00">
                          <a:latin typeface="Times New Roman"/>
                          <a:ea typeface="宋体"/>
                          <a:cs typeface="Times New Roman"/>
                        </a:rPr>
                        <a:t>合 计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0000FF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9.2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1755" algn="ctr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>
          <a:xfrm>
            <a:off x="446856" y="111224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经费支出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23528" y="1484784"/>
            <a:ext cx="8373616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完成了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FR-4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、陶瓷、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PTFE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和</a:t>
            </a:r>
            <a:r>
              <a:rPr kumimoji="0" lang="en-US" altLang="zh-CN" b="0" i="0" u="none" strike="noStrike" cap="none" normalizeH="0" baseline="0" dirty="0" err="1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Kapton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四种不同基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材厚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GEM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的成功研制。制作并提供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了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200×200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陶瓷中子探测专用厚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GEM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膜（</a:t>
            </a:r>
            <a:r>
              <a:rPr lang="en-US" altLang="zh-CN" dirty="0" err="1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nTHGEM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）。</a:t>
            </a:r>
            <a:endParaRPr lang="en-US" altLang="zh-CN" dirty="0" smtClean="0">
              <a:solidFill>
                <a:srgbClr val="9900FF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rgbClr val="00CC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2. </a:t>
            </a:r>
            <a:r>
              <a:rPr lang="zh-CN" altLang="en-US" dirty="0" smtClean="0">
                <a:solidFill>
                  <a:srgbClr val="00CC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通过机械钻孔技术实现了</a:t>
            </a:r>
            <a:r>
              <a:rPr lang="en-US" altLang="zh-CN" dirty="0" smtClean="0">
                <a:solidFill>
                  <a:srgbClr val="00CC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1000</a:t>
            </a:r>
            <a:r>
              <a:rPr lang="en-US" altLang="zh-CN" dirty="0" smtClean="0">
                <a:solidFill>
                  <a:srgbClr val="00CC00"/>
                </a:solidFill>
              </a:rPr>
              <a:t>×500mm^2</a:t>
            </a:r>
            <a:r>
              <a:rPr lang="zh-CN" altLang="en-US" dirty="0" smtClean="0">
                <a:solidFill>
                  <a:srgbClr val="00CC00"/>
                </a:solidFill>
              </a:rPr>
              <a:t>厚</a:t>
            </a:r>
            <a:r>
              <a:rPr lang="en-US" altLang="zh-CN" dirty="0" smtClean="0">
                <a:solidFill>
                  <a:srgbClr val="00CC00"/>
                </a:solidFill>
              </a:rPr>
              <a:t>GEM</a:t>
            </a:r>
            <a:r>
              <a:rPr lang="zh-CN" altLang="en-US" dirty="0" smtClean="0">
                <a:solidFill>
                  <a:srgbClr val="00CC00"/>
                </a:solidFill>
              </a:rPr>
              <a:t>膜的制作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。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rgbClr val="00CC00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3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. 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通过激光打孔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实现了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200×200mm^2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厚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GEM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膜的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制作，更大面积仍在研发。</a:t>
            </a:r>
            <a:endParaRPr lang="zh-CN" altLang="en-US" dirty="0" smtClean="0">
              <a:solidFill>
                <a:srgbClr val="9900FF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zh-CN" dirty="0" smtClean="0">
                <a:solidFill>
                  <a:srgbClr val="00CC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4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. 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利用激光厚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GEM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，最好本征分辨可达到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00CC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86um</a:t>
            </a:r>
            <a:r>
              <a:rPr lang="zh-CN" altLang="en-US" dirty="0" smtClean="0">
                <a:solidFill>
                  <a:srgbClr val="00CC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。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5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.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研发的常规尺寸厚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GEM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性能优良，增益高，稳定性好，价格便宜，已应用于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DCTB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束测探测器、散裂中子探测器等</a:t>
            </a:r>
            <a:r>
              <a:rPr lang="zh-CN" altLang="en-US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项目。</a:t>
            </a:r>
            <a:endParaRPr lang="zh-CN" altLang="en-US" dirty="0" smtClean="0">
              <a:solidFill>
                <a:srgbClr val="9900FF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54050"/>
          </a:xfrm>
        </p:spPr>
        <p:txBody>
          <a:bodyPr/>
          <a:lstStyle/>
          <a:p>
            <a:pPr eaLnBrk="1" hangingPunct="1"/>
            <a:r>
              <a:rPr lang="zh-CN" altLang="en-US" sz="3600" dirty="0" smtClean="0">
                <a:solidFill>
                  <a:srgbClr val="0000FF"/>
                </a:solidFill>
              </a:rPr>
              <a:t>总</a:t>
            </a:r>
            <a:r>
              <a:rPr lang="en-US" altLang="zh-CN" sz="3600" dirty="0" smtClean="0">
                <a:solidFill>
                  <a:srgbClr val="0000FF"/>
                </a:solidFill>
              </a:rPr>
              <a:t>	</a:t>
            </a:r>
            <a:r>
              <a:rPr lang="zh-CN" altLang="en-US" sz="3600" dirty="0" smtClean="0">
                <a:solidFill>
                  <a:srgbClr val="0000FF"/>
                </a:solidFill>
              </a:rPr>
              <a:t>结</a:t>
            </a:r>
          </a:p>
        </p:txBody>
      </p:sp>
      <p:sp>
        <p:nvSpPr>
          <p:cNvPr id="8" name="矩形 7"/>
          <p:cNvSpPr/>
          <p:nvPr/>
        </p:nvSpPr>
        <p:spPr>
          <a:xfrm>
            <a:off x="1331640" y="4797152"/>
            <a:ext cx="6624736" cy="15841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感谢</a:t>
            </a:r>
            <a:endParaRPr lang="en-US" altLang="zh-CN" sz="4800" b="1" dirty="0" smtClean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国重基金的大力支持</a:t>
            </a:r>
            <a:r>
              <a:rPr lang="zh-CN" altLang="en-US" sz="4800" b="1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！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0370-BC36-4047-A565-D167099FCCEC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428625" y="39216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3600" dirty="0" smtClean="0">
                <a:solidFill>
                  <a:srgbClr val="0000FF"/>
                </a:solidFill>
              </a:rPr>
              <a:t>陶瓷和</a:t>
            </a:r>
            <a:r>
              <a:rPr lang="en-US" altLang="zh-CN" sz="3600" dirty="0" err="1" smtClean="0">
                <a:solidFill>
                  <a:srgbClr val="0000FF"/>
                </a:solidFill>
              </a:rPr>
              <a:t>Kapton</a:t>
            </a:r>
            <a:r>
              <a:rPr lang="zh-CN" altLang="en-US" sz="3600" dirty="0" smtClean="0">
                <a:solidFill>
                  <a:srgbClr val="0000FF"/>
                </a:solidFill>
              </a:rPr>
              <a:t>基材厚</a:t>
            </a:r>
            <a:r>
              <a:rPr lang="en-US" altLang="zh-CN" sz="3600" dirty="0" smtClean="0">
                <a:solidFill>
                  <a:srgbClr val="0000FF"/>
                </a:solidFill>
              </a:rPr>
              <a:t>GEM</a:t>
            </a:r>
            <a:endParaRPr kumimoji="0" lang="zh-CN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323528" y="4365103"/>
          <a:ext cx="8496944" cy="1656185"/>
        </p:xfrm>
        <a:graphic>
          <a:graphicData uri="http://schemas.openxmlformats.org/drawingml/2006/table">
            <a:tbl>
              <a:tblPr/>
              <a:tblGrid>
                <a:gridCol w="1440160"/>
                <a:gridCol w="1224136"/>
                <a:gridCol w="936104"/>
                <a:gridCol w="1080120"/>
                <a:gridCol w="936104"/>
                <a:gridCol w="936104"/>
                <a:gridCol w="726321"/>
                <a:gridCol w="1217895"/>
              </a:tblGrid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基材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耐压性能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孔径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孔间距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板厚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批次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数量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成功情况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FR-4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1400V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0.2/0.15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0.5/0.4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0.2/0.1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&gt;80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√√</a:t>
                      </a: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√√√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PTFE (Teflon)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1600V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&gt;20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√√√√√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Ceramic  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1200</a:t>
                      </a: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V</a:t>
                      </a:r>
                      <a:endParaRPr lang="zh-CN" altLang="zh-CN" sz="1800" kern="1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&gt;50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√√√√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Kapton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1800V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&gt;50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√√√√√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/>
        </p:nvGraphicFramePr>
        <p:xfrm>
          <a:off x="323528" y="1412775"/>
          <a:ext cx="8496944" cy="1656185"/>
        </p:xfrm>
        <a:graphic>
          <a:graphicData uri="http://schemas.openxmlformats.org/drawingml/2006/table">
            <a:tbl>
              <a:tblPr/>
              <a:tblGrid>
                <a:gridCol w="1440160"/>
                <a:gridCol w="1224136"/>
                <a:gridCol w="936104"/>
                <a:gridCol w="1080120"/>
                <a:gridCol w="936104"/>
                <a:gridCol w="936104"/>
                <a:gridCol w="726321"/>
                <a:gridCol w="1217895"/>
              </a:tblGrid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基材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耐压性能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孔径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孔间距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板厚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批次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数量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成功情况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FR-4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1400V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0.2/0.15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0.5/0.4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0.2/0.1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&gt;80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√√</a:t>
                      </a: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√√√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PTFE (Teflon)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1600V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800" kern="10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&gt;20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00B05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√√√√√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Ceramic  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1200</a:t>
                      </a: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V</a:t>
                      </a:r>
                      <a:endParaRPr lang="zh-CN" altLang="zh-CN" sz="1800" kern="1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</a:t>
                      </a:r>
                      <a:endParaRPr lang="zh-CN" sz="1800" kern="10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800" kern="10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&gt;30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√√√</a:t>
                      </a:r>
                      <a:endParaRPr lang="zh-CN" altLang="zh-CN" sz="1800" kern="1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Kapton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1800V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0.5</a:t>
                      </a:r>
                      <a:endParaRPr lang="zh-CN" sz="1800" kern="10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0.2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800" kern="10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&gt;30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00" dirty="0" smtClean="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√√</a:t>
                      </a:r>
                      <a:endParaRPr lang="zh-CN" altLang="zh-CN" sz="1800" kern="1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3528" y="10527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2013</a:t>
            </a:r>
            <a:endParaRPr lang="zh-CN" alt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323528" y="3284984"/>
            <a:ext cx="4536504" cy="1089412"/>
            <a:chOff x="323528" y="3284984"/>
            <a:chExt cx="4536504" cy="1089412"/>
          </a:xfrm>
        </p:grpSpPr>
        <p:sp>
          <p:nvSpPr>
            <p:cNvPr id="31" name="下箭头 30"/>
            <p:cNvSpPr/>
            <p:nvPr/>
          </p:nvSpPr>
          <p:spPr>
            <a:xfrm>
              <a:off x="4427984" y="3284984"/>
              <a:ext cx="432048" cy="864096"/>
            </a:xfrm>
            <a:prstGeom prst="down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3528" y="400506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2014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88640"/>
            <a:ext cx="5358350" cy="38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220" name="TextBox 219"/>
          <p:cNvSpPr txBox="1"/>
          <p:nvPr/>
        </p:nvSpPr>
        <p:spPr>
          <a:xfrm>
            <a:off x="251520" y="548680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        </a:t>
            </a:r>
            <a:r>
              <a:rPr lang="zh-CN" altLang="en-US" dirty="0" smtClean="0">
                <a:solidFill>
                  <a:srgbClr val="0000FF"/>
                </a:solidFill>
              </a:rPr>
              <a:t>基于自主研发改进的厚</a:t>
            </a:r>
            <a:r>
              <a:rPr lang="en-US" altLang="zh-CN" dirty="0" smtClean="0">
                <a:solidFill>
                  <a:srgbClr val="0000FF"/>
                </a:solidFill>
              </a:rPr>
              <a:t>GEM</a:t>
            </a:r>
            <a:r>
              <a:rPr lang="zh-CN" altLang="en-US" dirty="0" smtClean="0">
                <a:solidFill>
                  <a:srgbClr val="0000FF"/>
                </a:solidFill>
              </a:rPr>
              <a:t>批量制作工艺，已经能够制作多种基材和结构尺寸的厚</a:t>
            </a:r>
            <a:r>
              <a:rPr lang="en-US" altLang="zh-CN" dirty="0" smtClean="0">
                <a:solidFill>
                  <a:srgbClr val="0000FF"/>
                </a:solidFill>
              </a:rPr>
              <a:t>GEM</a:t>
            </a:r>
            <a:r>
              <a:rPr lang="zh-CN" altLang="en-US" dirty="0" smtClean="0">
                <a:solidFill>
                  <a:srgbClr val="0000FF"/>
                </a:solidFill>
              </a:rPr>
              <a:t>。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        </a:t>
            </a:r>
            <a:r>
              <a:rPr lang="zh-CN" altLang="en-US" dirty="0" smtClean="0">
                <a:solidFill>
                  <a:srgbClr val="0000FF"/>
                </a:solidFill>
              </a:rPr>
              <a:t>不同基材在电气性能、耐腐蚀性和机械性能等方面存在差异，在</a:t>
            </a:r>
            <a:r>
              <a:rPr lang="zh-CN" altLang="en-US" dirty="0" smtClean="0">
                <a:solidFill>
                  <a:srgbClr val="0000FF"/>
                </a:solidFill>
              </a:rPr>
              <a:t>厚</a:t>
            </a:r>
            <a:r>
              <a:rPr lang="en-US" altLang="zh-CN" dirty="0" smtClean="0">
                <a:solidFill>
                  <a:srgbClr val="0000FF"/>
                </a:solidFill>
              </a:rPr>
              <a:t>GEM</a:t>
            </a:r>
            <a:r>
              <a:rPr lang="zh-CN" altLang="en-US" dirty="0" smtClean="0">
                <a:solidFill>
                  <a:srgbClr val="0000FF"/>
                </a:solidFill>
              </a:rPr>
              <a:t>的制作细节上有关键的不同，以此才能够保证所有厚</a:t>
            </a:r>
            <a:r>
              <a:rPr lang="en-US" altLang="zh-CN" dirty="0" smtClean="0">
                <a:solidFill>
                  <a:srgbClr val="0000FF"/>
                </a:solidFill>
              </a:rPr>
              <a:t>GEM</a:t>
            </a:r>
            <a:r>
              <a:rPr lang="zh-CN" altLang="en-US" dirty="0" smtClean="0">
                <a:solidFill>
                  <a:srgbClr val="0000FF"/>
                </a:solidFill>
              </a:rPr>
              <a:t>的最终性能。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en-US" altLang="zh-CN" dirty="0" smtClean="0">
                <a:solidFill>
                  <a:srgbClr val="0000FF"/>
                </a:solidFill>
              </a:rPr>
              <a:t>	</a:t>
            </a:r>
            <a:endParaRPr lang="en-US" altLang="zh-CN" dirty="0" smtClean="0">
              <a:solidFill>
                <a:srgbClr val="0000FF"/>
              </a:solidFill>
            </a:endParaRPr>
          </a:p>
        </p:txBody>
      </p:sp>
      <p:grpSp>
        <p:nvGrpSpPr>
          <p:cNvPr id="223" name="组合 222"/>
          <p:cNvGrpSpPr/>
          <p:nvPr/>
        </p:nvGrpSpPr>
        <p:grpSpPr>
          <a:xfrm>
            <a:off x="683568" y="3140968"/>
            <a:ext cx="7560840" cy="3567705"/>
            <a:chOff x="683568" y="3140968"/>
            <a:chExt cx="7560840" cy="3567705"/>
          </a:xfrm>
        </p:grpSpPr>
        <p:grpSp>
          <p:nvGrpSpPr>
            <p:cNvPr id="221" name="组合 220"/>
            <p:cNvGrpSpPr/>
            <p:nvPr/>
          </p:nvGrpSpPr>
          <p:grpSpPr>
            <a:xfrm>
              <a:off x="683568" y="3140968"/>
              <a:ext cx="3312368" cy="3567705"/>
              <a:chOff x="4499992" y="2636912"/>
              <a:chExt cx="3960440" cy="4071761"/>
            </a:xfrm>
          </p:grpSpPr>
          <p:pic>
            <p:nvPicPr>
              <p:cNvPr id="5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9992" y="2636912"/>
                <a:ext cx="3960440" cy="4071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矩形 5"/>
              <p:cNvSpPr/>
              <p:nvPr/>
            </p:nvSpPr>
            <p:spPr>
              <a:xfrm>
                <a:off x="4499992" y="2708920"/>
                <a:ext cx="60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altLang="zh-CN" kern="100" dirty="0" smtClean="0">
                    <a:solidFill>
                      <a:srgbClr val="00CC00"/>
                    </a:solidFill>
                    <a:cs typeface="Times New Roman"/>
                  </a:rPr>
                  <a:t>FR-4</a:t>
                </a:r>
                <a:endParaRPr lang="zh-CN" altLang="zh-CN" kern="100" dirty="0">
                  <a:solidFill>
                    <a:srgbClr val="00CC00"/>
                  </a:solidFill>
                  <a:cs typeface="Times New Roman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4499992" y="6309320"/>
                <a:ext cx="13985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altLang="zh-CN" kern="100" dirty="0" smtClean="0">
                    <a:solidFill>
                      <a:srgbClr val="00CC00"/>
                    </a:solidFill>
                    <a:cs typeface="Times New Roman"/>
                  </a:rPr>
                  <a:t>PTFE (Teflon)</a:t>
                </a:r>
                <a:endParaRPr lang="zh-CN" altLang="zh-CN" kern="100" dirty="0">
                  <a:solidFill>
                    <a:srgbClr val="00CC00"/>
                  </a:solidFill>
                  <a:cs typeface="Times New Roman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6444208" y="2636912"/>
                <a:ext cx="10503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altLang="zh-CN" kern="100" dirty="0" smtClean="0">
                    <a:solidFill>
                      <a:srgbClr val="00B050"/>
                    </a:solidFill>
                    <a:cs typeface="Times New Roman"/>
                  </a:rPr>
                  <a:t>Ceramic  </a:t>
                </a:r>
                <a:endParaRPr lang="zh-CN" altLang="zh-CN" kern="100" dirty="0">
                  <a:solidFill>
                    <a:srgbClr val="00B050"/>
                  </a:solidFill>
                  <a:cs typeface="Times New Roman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444208" y="6309320"/>
                <a:ext cx="850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altLang="zh-CN" kern="100" dirty="0" err="1" smtClean="0">
                    <a:solidFill>
                      <a:srgbClr val="00B050"/>
                    </a:solidFill>
                    <a:cs typeface="Times New Roman"/>
                  </a:rPr>
                  <a:t>Kapton</a:t>
                </a:r>
                <a:endParaRPr lang="zh-CN" altLang="zh-CN" kern="100" dirty="0">
                  <a:solidFill>
                    <a:srgbClr val="00B050"/>
                  </a:solidFill>
                  <a:cs typeface="Times New Roman"/>
                </a:endParaRPr>
              </a:p>
            </p:txBody>
          </p:sp>
        </p:grpSp>
        <p:sp>
          <p:nvSpPr>
            <p:cNvPr id="222" name="TextBox 221"/>
            <p:cNvSpPr txBox="1"/>
            <p:nvPr/>
          </p:nvSpPr>
          <p:spPr>
            <a:xfrm>
              <a:off x="4644008" y="4437112"/>
              <a:ext cx="3600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 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        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 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        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基于机械打孔的不同基材厚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的成品率已经可达到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80%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，终合性能优良。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	</a:t>
              </a:r>
              <a:endParaRPr lang="en-US" altLang="zh-CN" dirty="0" smtClean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79512" y="188640"/>
            <a:ext cx="108012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Ceramic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179512" y="3573016"/>
            <a:ext cx="8640960" cy="3096344"/>
            <a:chOff x="179512" y="3573016"/>
            <a:chExt cx="8640960" cy="309634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3573016"/>
              <a:ext cx="3960440" cy="3088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组合 11"/>
            <p:cNvGrpSpPr/>
            <p:nvPr/>
          </p:nvGrpSpPr>
          <p:grpSpPr>
            <a:xfrm>
              <a:off x="4211960" y="3573016"/>
              <a:ext cx="4608512" cy="3096344"/>
              <a:chOff x="4355976" y="692696"/>
              <a:chExt cx="4608512" cy="3096344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88024" y="692696"/>
                <a:ext cx="4176464" cy="3096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右箭头 6"/>
              <p:cNvSpPr/>
              <p:nvPr/>
            </p:nvSpPr>
            <p:spPr>
              <a:xfrm>
                <a:off x="4355976" y="1988840"/>
                <a:ext cx="576064" cy="360040"/>
              </a:xfrm>
              <a:prstGeom prst="rightArrow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6804248" y="1700808"/>
                <a:ext cx="1368152" cy="129614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椭圆 9"/>
            <p:cNvSpPr/>
            <p:nvPr/>
          </p:nvSpPr>
          <p:spPr>
            <a:xfrm>
              <a:off x="2339752" y="5157192"/>
              <a:ext cx="1064118" cy="1008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83568" y="332656"/>
            <a:ext cx="7811832" cy="3139321"/>
            <a:chOff x="395536" y="3645024"/>
            <a:chExt cx="7811832" cy="3139321"/>
          </a:xfrm>
        </p:grpSpPr>
        <p:sp>
          <p:nvSpPr>
            <p:cNvPr id="8" name="TextBox 7"/>
            <p:cNvSpPr txBox="1"/>
            <p:nvPr/>
          </p:nvSpPr>
          <p:spPr>
            <a:xfrm>
              <a:off x="395536" y="3645024"/>
              <a:ext cx="388843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 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        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 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        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陶瓷基材对应用于中子探测具有低中子吸收和散射的优点，放气小、耐辐照。而其在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Ar+CO2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气体中的性能尤为重要，因为中子探测环境下，可燃气体成分基本禁止使用。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         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已为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CSNS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中子探测器研制了专用的厚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膜，最大已制作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200×200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的陶瓷厚</a:t>
              </a:r>
              <a:r>
                <a:rPr lang="en-US" altLang="zh-CN" dirty="0" smtClean="0">
                  <a:solidFill>
                    <a:srgbClr val="0000FF"/>
                  </a:solidFill>
                </a:rPr>
                <a:t>GEM</a:t>
              </a:r>
              <a:r>
                <a:rPr lang="zh-CN" altLang="en-US" dirty="0" smtClean="0">
                  <a:solidFill>
                    <a:srgbClr val="0000FF"/>
                  </a:solidFill>
                </a:rPr>
                <a:t>，增益足够，稳定性还需进一步提高。</a:t>
              </a:r>
              <a:endParaRPr lang="en-US" altLang="zh-CN" dirty="0" smtClean="0">
                <a:solidFill>
                  <a:srgbClr val="0000FF"/>
                </a:solidFill>
              </a:endParaRPr>
            </a:p>
            <a:p>
              <a:r>
                <a:rPr lang="en-US" altLang="zh-CN" dirty="0" smtClean="0">
                  <a:solidFill>
                    <a:srgbClr val="0000FF"/>
                  </a:solidFill>
                </a:rPr>
                <a:t>	</a:t>
              </a:r>
              <a:endParaRPr lang="en-US" altLang="zh-CN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64088" y="3645024"/>
              <a:ext cx="2843280" cy="302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5472608" cy="41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95536" y="188640"/>
            <a:ext cx="115212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Kapton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9672" y="5013176"/>
            <a:ext cx="626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</a:rPr>
              <a:t>        </a:t>
            </a:r>
            <a:r>
              <a:rPr lang="en-US" altLang="zh-CN" dirty="0" err="1" smtClean="0">
                <a:solidFill>
                  <a:srgbClr val="0000FF"/>
                </a:solidFill>
              </a:rPr>
              <a:t>Kapton</a:t>
            </a:r>
            <a:r>
              <a:rPr lang="zh-CN" altLang="en-US" dirty="0" smtClean="0">
                <a:solidFill>
                  <a:srgbClr val="0000FF"/>
                </a:solidFill>
              </a:rPr>
              <a:t>基材最突出的优点是绝缘性能好，从而在相同的厚度、孔径和绝缘环尺寸条件下，耐压性能最高。基本上厚</a:t>
            </a:r>
            <a:r>
              <a:rPr lang="en-US" altLang="zh-CN" dirty="0" smtClean="0">
                <a:solidFill>
                  <a:srgbClr val="0000FF"/>
                </a:solidFill>
              </a:rPr>
              <a:t>GEM</a:t>
            </a:r>
            <a:r>
              <a:rPr lang="zh-CN" altLang="en-US" dirty="0" smtClean="0">
                <a:solidFill>
                  <a:srgbClr val="0000FF"/>
                </a:solidFill>
              </a:rPr>
              <a:t>的耐压性能越高，其增益性能也越好，其增益稳定性也越有保障。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en-US" altLang="zh-CN" dirty="0" smtClean="0">
                <a:solidFill>
                  <a:srgbClr val="0000FF"/>
                </a:solidFill>
              </a:rPr>
              <a:t>	</a:t>
            </a:r>
            <a:endParaRPr lang="en-US" altLang="zh-CN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31949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2987824" y="5733256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</a:rPr>
              <a:t>单层</a:t>
            </a:r>
            <a:r>
              <a:rPr lang="en-US" altLang="zh-CN" dirty="0" smtClean="0">
                <a:solidFill>
                  <a:srgbClr val="0000FF"/>
                </a:solidFill>
              </a:rPr>
              <a:t>-</a:t>
            </a:r>
            <a:r>
              <a:rPr lang="zh-CN" altLang="en-US" dirty="0" smtClean="0">
                <a:solidFill>
                  <a:srgbClr val="0000FF"/>
                </a:solidFill>
              </a:rPr>
              <a:t>单路电压电阻分配供压增益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0370-BC36-4047-A565-D167099FCCEC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70172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323528" y="188640"/>
            <a:ext cx="172819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Longterm</a:t>
            </a:r>
            <a:r>
              <a:rPr lang="en-US" altLang="zh-CN" dirty="0" smtClean="0"/>
              <a:t> gain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0930"/>
            <a:ext cx="7431360" cy="619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51520" y="116632"/>
            <a:ext cx="20882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Energy resolution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6666</TotalTime>
  <Words>1193</Words>
  <Application>Microsoft Office PowerPoint</Application>
  <PresentationFormat>全屏显示(4:3)</PresentationFormat>
  <Paragraphs>255</Paragraphs>
  <Slides>21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厚GEM膜制作  </vt:lpstr>
      <vt:lpstr>项目介绍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总 结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DreamStar</dc:creator>
  <cp:lastModifiedBy>DreamStar</cp:lastModifiedBy>
  <cp:revision>317</cp:revision>
  <dcterms:created xsi:type="dcterms:W3CDTF">2014-04-15T00:45:32Z</dcterms:created>
  <dcterms:modified xsi:type="dcterms:W3CDTF">2015-04-09T16:38:57Z</dcterms:modified>
</cp:coreProperties>
</file>