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614" r:id="rId2"/>
    <p:sldId id="645" r:id="rId3"/>
    <p:sldId id="646" r:id="rId4"/>
    <p:sldId id="647" r:id="rId5"/>
    <p:sldId id="648" r:id="rId6"/>
    <p:sldId id="649" r:id="rId7"/>
    <p:sldId id="650" r:id="rId8"/>
    <p:sldId id="651" r:id="rId9"/>
    <p:sldId id="655" r:id="rId10"/>
    <p:sldId id="656" r:id="rId11"/>
    <p:sldId id="657" r:id="rId12"/>
    <p:sldId id="659" r:id="rId13"/>
    <p:sldId id="678" r:id="rId14"/>
    <p:sldId id="661" r:id="rId15"/>
    <p:sldId id="677" r:id="rId16"/>
    <p:sldId id="679" r:id="rId17"/>
    <p:sldId id="682" r:id="rId18"/>
    <p:sldId id="683" r:id="rId19"/>
    <p:sldId id="688" r:id="rId20"/>
    <p:sldId id="672" r:id="rId21"/>
    <p:sldId id="687" r:id="rId22"/>
    <p:sldId id="684" r:id="rId23"/>
    <p:sldId id="671" r:id="rId24"/>
    <p:sldId id="676" r:id="rId25"/>
    <p:sldId id="685" r:id="rId26"/>
    <p:sldId id="686" r:id="rId27"/>
  </p:sldIdLst>
  <p:sldSz cx="9144000" cy="6858000" type="screen4x3"/>
  <p:notesSz cx="7010400" cy="9236075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alkinnet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990000"/>
    <a:srgbClr val="8000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8" autoAdjust="0"/>
    <p:restoredTop sz="99279" autoAdjust="0"/>
  </p:normalViewPr>
  <p:slideViewPr>
    <p:cSldViewPr snapToGrid="0" snapToObjects="1">
      <p:cViewPr varScale="1">
        <p:scale>
          <a:sx n="133" d="100"/>
          <a:sy n="133" d="100"/>
        </p:scale>
        <p:origin x="-8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1E7F2909-E5DD-43DA-9373-CF399D4050A5}" type="datetimeFigureOut">
              <a:rPr lang="en-US"/>
              <a:pPr>
                <a:defRPr/>
              </a:pPr>
              <a:t>4/10/2015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4E9D3827-C246-43FE-8084-BC36986658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310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C7207CD-24C3-4B91-89AE-6D2C44A72B68}" type="datetimeFigureOut">
              <a:rPr lang="en-US"/>
              <a:pPr>
                <a:defRPr/>
              </a:pPr>
              <a:t>4/10/2015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387850"/>
            <a:ext cx="5607050" cy="4156075"/>
          </a:xfrm>
          <a:prstGeom prst="rect">
            <a:avLst/>
          </a:prstGeom>
        </p:spPr>
        <p:txBody>
          <a:bodyPr vert="horz" lIns="92830" tIns="46415" rIns="92830" bIns="4641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772525"/>
            <a:ext cx="3038475" cy="461963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3989732C-CC42-4E2F-89F3-8671BD7882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5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989732C-CC42-4E2F-89F3-8671BD78827F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1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98563" y="684213"/>
            <a:ext cx="4598987" cy="3449637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222" y="4363750"/>
            <a:ext cx="5165310" cy="4211891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zh-CN" smtClean="0">
                <a:latin typeface="Arial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42614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567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dirty="0" smtClean="0"/>
              <a:t>引进美国</a:t>
            </a:r>
            <a:r>
              <a:rPr lang="en-US" altLang="zh-CN" dirty="0" smtClean="0"/>
              <a:t>BNL</a:t>
            </a:r>
            <a:r>
              <a:rPr lang="zh-CN" altLang="zh-CN" dirty="0" smtClean="0"/>
              <a:t>实验室研发的</a:t>
            </a:r>
            <a:r>
              <a:rPr lang="en-US" altLang="zh-CN" dirty="0" smtClean="0"/>
              <a:t>IBM130nm</a:t>
            </a:r>
            <a:r>
              <a:rPr lang="zh-CN" altLang="zh-CN" dirty="0" smtClean="0"/>
              <a:t>多通道、抗辐照专用</a:t>
            </a:r>
            <a:r>
              <a:rPr lang="en-US" altLang="zh-CN" dirty="0" smtClean="0"/>
              <a:t>ASIC TDS(Trigger Data </a:t>
            </a:r>
            <a:r>
              <a:rPr lang="en-US" altLang="zh-CN" dirty="0" err="1" smtClean="0"/>
              <a:t>Serializer</a:t>
            </a:r>
            <a:r>
              <a:rPr lang="en-US" altLang="zh-CN" dirty="0" smtClean="0"/>
              <a:t>)</a:t>
            </a:r>
            <a:r>
              <a:rPr lang="zh-CN" altLang="zh-CN" dirty="0" smtClean="0"/>
              <a:t>芯片，</a:t>
            </a:r>
            <a:endParaRPr lang="en-US" altLang="zh-CN" dirty="0" smtClean="0"/>
          </a:p>
          <a:p>
            <a:pPr defTabSz="856707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zh-CN" dirty="0" smtClean="0"/>
              <a:t>研制单板</a:t>
            </a:r>
            <a:r>
              <a:rPr lang="en-US" altLang="zh-CN" dirty="0" smtClean="0"/>
              <a:t>128-512</a:t>
            </a:r>
            <a:r>
              <a:rPr lang="zh-CN" altLang="zh-CN" dirty="0" smtClean="0"/>
              <a:t>多通道抗辐照</a:t>
            </a:r>
            <a:r>
              <a:rPr lang="en-US" altLang="zh-CN" dirty="0" smtClean="0"/>
              <a:t>FE</a:t>
            </a:r>
            <a:r>
              <a:rPr lang="zh-CN" altLang="zh-CN" dirty="0" smtClean="0"/>
              <a:t>读出电路设计、生产与测试，并设计相关的</a:t>
            </a:r>
            <a:r>
              <a:rPr lang="en-US" altLang="zh-CN" dirty="0" smtClean="0"/>
              <a:t>6Gpbs</a:t>
            </a:r>
            <a:r>
              <a:rPr lang="zh-CN" altLang="zh-CN" dirty="0" smtClean="0"/>
              <a:t>高速光纤数据传输芯片</a:t>
            </a:r>
            <a:endParaRPr lang="zh-CN" altLang="en-US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73682-4063-462E-91A7-40ACBF8E12A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418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0057-7A08-4E88-BE7E-D07D3FE406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0D446-D433-40C3-A710-A745B87CB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9B4F2-2E2A-40C0-A477-F3C3AB8A15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5FD96-D50E-4D0A-9EC9-3746F356A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659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041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7669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04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4856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7812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53200"/>
            <a:ext cx="2133600" cy="365125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67000" y="6553200"/>
            <a:ext cx="3733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3210B86-E7D3-4540-B56E-94C0A824E4B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296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CB5AC-B7A9-4B91-8C7D-40402A4A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49524-D743-4EEE-A723-C83B2895B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F6DD8-F64C-4E8C-848B-1D1C75C73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81125C-0458-4F79-B148-585C5A6881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5438A2-BF0D-4D3D-839D-A2CBAF9683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C1976-C770-44E2-BA77-50275DCD4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FDDB-BA72-4ED5-8097-B8A9743F5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A87C8B-EFFF-47F0-AF17-CAAA08F091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F5D1261-5709-471D-B8AC-03CC1D881D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6" r:id="rId2"/>
    <p:sldLayoutId id="2147483695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89" r:id="rId9"/>
    <p:sldLayoutId id="2147483688" r:id="rId10"/>
    <p:sldLayoutId id="2147483687" r:id="rId11"/>
    <p:sldLayoutId id="2147483709" r:id="rId12"/>
    <p:sldLayoutId id="2147483713" r:id="rId13"/>
    <p:sldLayoutId id="2147483719" r:id="rId14"/>
    <p:sldLayoutId id="2147483720" r:id="rId15"/>
    <p:sldLayoutId id="2147483721" r:id="rId16"/>
    <p:sldLayoutId id="2147483724" r:id="rId17"/>
    <p:sldLayoutId id="2147483725" r:id="rId18"/>
    <p:sldLayoutId id="2147483726" r:id="rId19"/>
  </p:sldLayoutIdLs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wmf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emf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ubtitle 4"/>
          <p:cNvSpPr>
            <a:spLocks noGrp="1"/>
          </p:cNvSpPr>
          <p:nvPr>
            <p:ph type="subTitle" idx="1"/>
          </p:nvPr>
        </p:nvSpPr>
        <p:spPr>
          <a:xfrm>
            <a:off x="1273175" y="4135253"/>
            <a:ext cx="6694488" cy="1752600"/>
          </a:xfrm>
        </p:spPr>
        <p:txBody>
          <a:bodyPr/>
          <a:lstStyle/>
          <a:p>
            <a:pPr eaLnBrk="1" hangingPunct="1"/>
            <a:r>
              <a:rPr lang="zh-CN" alt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重点实验室汇报</a:t>
            </a:r>
            <a:endParaRPr lang="en-US" altLang="zh-CN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zh-CN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2015-04-11</a:t>
            </a:r>
          </a:p>
        </p:txBody>
      </p:sp>
      <p:sp>
        <p:nvSpPr>
          <p:cNvPr id="5" name="Title 3"/>
          <p:cNvSpPr>
            <a:spLocks noGrp="1"/>
          </p:cNvSpPr>
          <p:nvPr>
            <p:ph type="ctrTitle"/>
          </p:nvPr>
        </p:nvSpPr>
        <p:spPr>
          <a:xfrm>
            <a:off x="134673" y="1733107"/>
            <a:ext cx="8832112" cy="1941779"/>
          </a:xfrm>
        </p:spPr>
        <p:txBody>
          <a:bodyPr/>
          <a:lstStyle/>
          <a:p>
            <a:pPr eaLnBrk="1" hangingPunct="1"/>
            <a:r>
              <a:rPr lang="en-US" altLang="zh-CN" dirty="0" smtClean="0"/>
              <a:t> </a:t>
            </a:r>
            <a:r>
              <a:rPr lang="en-US" altLang="zh-CN" sz="4800" b="1" kern="1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ATLAS </a:t>
            </a:r>
            <a:r>
              <a:rPr lang="en-US" altLang="zh-CN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Phase 1 </a:t>
            </a:r>
            <a:r>
              <a:rPr lang="en-US" altLang="zh-CN" sz="4800" b="1" kern="100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Muon</a:t>
            </a:r>
            <a:r>
              <a:rPr lang="zh-CN" altLang="en-US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谱仪</a:t>
            </a:r>
            <a:r>
              <a:rPr lang="zh-CN" altLang="zh-CN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端盖</a:t>
            </a:r>
            <a:r>
              <a:rPr lang="en-US" altLang="zh-CN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NSW</a:t>
            </a:r>
            <a:r>
              <a:rPr lang="zh-CN" altLang="zh-CN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触发系统研</a:t>
            </a:r>
            <a:r>
              <a:rPr lang="zh-CN" altLang="en-US" sz="4800" b="1" kern="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究</a:t>
            </a:r>
            <a:endParaRPr lang="en-US" altLang="zh-CN" sz="4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2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35058" y="4028594"/>
            <a:ext cx="910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窄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trip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读出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~</a:t>
            </a:r>
            <a:r>
              <a:rPr lang="en-US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3cm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3.2mm</a:t>
            </a:r>
            <a:r>
              <a:rPr lang="en-US" altLang="zh-CN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precision measurement of track position in </a:t>
            </a:r>
            <a:r>
              <a:rPr lang="el-GR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pSp>
        <p:nvGrpSpPr>
          <p:cNvPr id="14" name="组合 13"/>
          <p:cNvGrpSpPr/>
          <p:nvPr/>
        </p:nvGrpSpPr>
        <p:grpSpPr>
          <a:xfrm>
            <a:off x="35058" y="1046046"/>
            <a:ext cx="8636433" cy="2696176"/>
            <a:chOff x="35058" y="1096845"/>
            <a:chExt cx="8636433" cy="2696176"/>
          </a:xfrm>
        </p:grpSpPr>
        <p:pic>
          <p:nvPicPr>
            <p:cNvPr id="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58" y="1096845"/>
              <a:ext cx="4700381" cy="2696176"/>
            </a:xfrm>
            <a:prstGeom prst="rect">
              <a:avLst/>
            </a:prstGeom>
          </p:spPr>
        </p:pic>
        <p:pic>
          <p:nvPicPr>
            <p:cNvPr id="7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18684" y="1169060"/>
              <a:ext cx="3452807" cy="2486381"/>
            </a:xfrm>
            <a:prstGeom prst="rect">
              <a:avLst/>
            </a:prstGeom>
          </p:spPr>
        </p:pic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058" y="69112"/>
            <a:ext cx="2467342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sTGC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技术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规格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0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5061" y="4572886"/>
            <a:ext cx="9108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Pad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读出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8cm</a:t>
            </a:r>
            <a:r>
              <a:rPr lang="en-US" altLang="zh-CN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×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8cm</a:t>
            </a:r>
            <a:r>
              <a:rPr lang="en-US" altLang="zh-CN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fast pattern recognition for selecting readout 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strips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矩形 11"/>
          <p:cNvSpPr/>
          <p:nvPr/>
        </p:nvSpPr>
        <p:spPr>
          <a:xfrm>
            <a:off x="35064" y="5153461"/>
            <a:ext cx="8063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薄层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低阻电极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石墨层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1.6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0.2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  <a:r>
              <a:rPr lang="zh-CN" altLang="en-US" dirty="0" smtClean="0"/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□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50k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l-GR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/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□</a:t>
            </a:r>
            <a:r>
              <a:rPr lang="en-US" altLang="zh-C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矩形 12"/>
          <p:cNvSpPr/>
          <p:nvPr/>
        </p:nvSpPr>
        <p:spPr>
          <a:xfrm>
            <a:off x="35064" y="5683337"/>
            <a:ext cx="80639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1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大动态范围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Strip/Pad/Wire</a:t>
            </a:r>
            <a:r>
              <a:rPr lang="en-US" altLang="zh-CN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10fc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1pc</a:t>
            </a:r>
            <a:endParaRPr lang="en-US" altLang="zh-CN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611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11</a:t>
            </a:fld>
            <a:endParaRPr lang="zh-CN" alt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7158" y="4286256"/>
            <a:ext cx="4716016" cy="1612900"/>
            <a:chOff x="2634" y="9606"/>
            <a:chExt cx="7592" cy="1974"/>
          </a:xfrm>
        </p:grpSpPr>
        <p:sp>
          <p:nvSpPr>
            <p:cNvPr id="69" name="Line 7"/>
            <p:cNvSpPr>
              <a:spLocks noChangeShapeType="1"/>
            </p:cNvSpPr>
            <p:nvPr/>
          </p:nvSpPr>
          <p:spPr bwMode="auto">
            <a:xfrm>
              <a:off x="3060" y="11580"/>
              <a:ext cx="5350" cy="0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0" name="Line 8"/>
            <p:cNvSpPr>
              <a:spLocks noChangeShapeType="1"/>
            </p:cNvSpPr>
            <p:nvPr/>
          </p:nvSpPr>
          <p:spPr bwMode="auto">
            <a:xfrm>
              <a:off x="3066" y="9606"/>
              <a:ext cx="5350" cy="0"/>
            </a:xfrm>
            <a:prstGeom prst="line">
              <a:avLst/>
            </a:prstGeom>
            <a:noFill/>
            <a:ln w="6350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1" name="Line 9"/>
            <p:cNvSpPr>
              <a:spLocks noChangeShapeType="1"/>
            </p:cNvSpPr>
            <p:nvPr/>
          </p:nvSpPr>
          <p:spPr bwMode="auto">
            <a:xfrm>
              <a:off x="3060" y="10020"/>
              <a:ext cx="535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" name="Line 10"/>
            <p:cNvSpPr>
              <a:spLocks noChangeShapeType="1"/>
            </p:cNvSpPr>
            <p:nvPr/>
          </p:nvSpPr>
          <p:spPr bwMode="auto">
            <a:xfrm>
              <a:off x="3060" y="11112"/>
              <a:ext cx="5350" cy="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3" name="Line 11"/>
            <p:cNvSpPr>
              <a:spLocks noChangeShapeType="1"/>
            </p:cNvSpPr>
            <p:nvPr/>
          </p:nvSpPr>
          <p:spPr bwMode="auto">
            <a:xfrm flipH="1" flipV="1">
              <a:off x="8522" y="10071"/>
              <a:ext cx="318" cy="405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4" name="Line 12"/>
            <p:cNvSpPr>
              <a:spLocks noChangeShapeType="1"/>
            </p:cNvSpPr>
            <p:nvPr/>
          </p:nvSpPr>
          <p:spPr bwMode="auto">
            <a:xfrm flipH="1">
              <a:off x="8520" y="10821"/>
              <a:ext cx="274" cy="240"/>
            </a:xfrm>
            <a:prstGeom prst="line">
              <a:avLst/>
            </a:prstGeom>
            <a:noFill/>
            <a:ln w="19050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5" name="AutoShape 13"/>
            <p:cNvSpPr>
              <a:spLocks noChangeArrowheads="1"/>
            </p:cNvSpPr>
            <p:nvPr/>
          </p:nvSpPr>
          <p:spPr bwMode="auto">
            <a:xfrm>
              <a:off x="8459" y="10448"/>
              <a:ext cx="1767" cy="316"/>
            </a:xfrm>
            <a:prstGeom prst="wedgeRectCallout">
              <a:avLst>
                <a:gd name="adj1" fmla="val -8685"/>
                <a:gd name="adj2" fmla="val -56014"/>
              </a:avLst>
            </a:prstGeom>
            <a:solidFill>
              <a:srgbClr val="FFFFFF"/>
            </a:solidFill>
            <a:ln w="9525" algn="ctr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400" dirty="0">
                  <a:latin typeface="Times New Roman" pitchFamily="18" charset="0"/>
                </a:rPr>
                <a:t>2.8mm</a:t>
              </a:r>
              <a:r>
                <a:rPr lang="zh-CN" altLang="en-US" sz="1400" dirty="0">
                  <a:latin typeface="Times New Roman" pitchFamily="18" charset="0"/>
                </a:rPr>
                <a:t>间距</a:t>
              </a:r>
              <a:endParaRPr lang="zh-CN" altLang="en-US" dirty="0"/>
            </a:p>
          </p:txBody>
        </p:sp>
        <p:sp>
          <p:nvSpPr>
            <p:cNvPr id="76" name="AutoShape 14"/>
            <p:cNvSpPr>
              <a:spLocks noChangeArrowheads="1"/>
            </p:cNvSpPr>
            <p:nvPr/>
          </p:nvSpPr>
          <p:spPr bwMode="auto">
            <a:xfrm>
              <a:off x="4728" y="10329"/>
              <a:ext cx="1920" cy="324"/>
            </a:xfrm>
            <a:prstGeom prst="wedgeRectCallout">
              <a:avLst>
                <a:gd name="adj1" fmla="val -50676"/>
                <a:gd name="adj2" fmla="val -1852"/>
              </a:avLst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/>
              <a:r>
                <a:rPr lang="en-US" altLang="zh-CN" sz="1200" dirty="0">
                  <a:latin typeface="宋体" pitchFamily="2" charset="-122"/>
                </a:rPr>
                <a:t>Φ</a:t>
              </a:r>
              <a:r>
                <a:rPr lang="en-US" altLang="zh-CN" sz="1200" dirty="0">
                  <a:latin typeface="Times New Roman" pitchFamily="18" charset="0"/>
                </a:rPr>
                <a:t>50</a:t>
              </a:r>
              <a:r>
                <a:rPr lang="en-US" altLang="zh-CN" sz="1200" dirty="0">
                  <a:latin typeface="宋体" pitchFamily="2" charset="-122"/>
                </a:rPr>
                <a:t>μ</a:t>
              </a:r>
              <a:r>
                <a:rPr lang="en-US" altLang="zh-CN" sz="1200" dirty="0">
                  <a:latin typeface="Times New Roman" pitchFamily="18" charset="0"/>
                </a:rPr>
                <a:t>m</a:t>
              </a:r>
              <a:r>
                <a:rPr lang="zh-CN" altLang="en-US" sz="1200" dirty="0">
                  <a:latin typeface="Times New Roman" pitchFamily="18" charset="0"/>
                </a:rPr>
                <a:t>镀金钨丝</a:t>
              </a:r>
              <a:endParaRPr lang="zh-CN" altLang="en-US" sz="1600" dirty="0"/>
            </a:p>
          </p:txBody>
        </p:sp>
        <p:sp>
          <p:nvSpPr>
            <p:cNvPr id="77" name="Line 15"/>
            <p:cNvSpPr>
              <a:spLocks noChangeShapeType="1"/>
            </p:cNvSpPr>
            <p:nvPr/>
          </p:nvSpPr>
          <p:spPr bwMode="auto">
            <a:xfrm flipH="1">
              <a:off x="3044" y="10584"/>
              <a:ext cx="522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>
              <a:off x="3108" y="11040"/>
              <a:ext cx="5296" cy="63"/>
              <a:chOff x="3272" y="11040"/>
              <a:chExt cx="5296" cy="63"/>
            </a:xfrm>
          </p:grpSpPr>
          <p:grpSp>
            <p:nvGrpSpPr>
              <p:cNvPr id="4" name="Group 17"/>
              <p:cNvGrpSpPr>
                <a:grpSpLocks/>
              </p:cNvGrpSpPr>
              <p:nvPr/>
            </p:nvGrpSpPr>
            <p:grpSpPr bwMode="auto">
              <a:xfrm>
                <a:off x="3272" y="11040"/>
                <a:ext cx="1678" cy="63"/>
                <a:chOff x="3272" y="11040"/>
                <a:chExt cx="1678" cy="63"/>
              </a:xfrm>
            </p:grpSpPr>
            <p:grpSp>
              <p:nvGrpSpPr>
                <p:cNvPr id="5" name="Group 18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22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3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6" name="Group 21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20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2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8" name="Group 24"/>
              <p:cNvGrpSpPr>
                <a:grpSpLocks/>
              </p:cNvGrpSpPr>
              <p:nvPr/>
            </p:nvGrpSpPr>
            <p:grpSpPr bwMode="auto">
              <a:xfrm>
                <a:off x="5074" y="11040"/>
                <a:ext cx="1678" cy="63"/>
                <a:chOff x="3272" y="11040"/>
                <a:chExt cx="1678" cy="63"/>
              </a:xfrm>
            </p:grpSpPr>
            <p:grpSp>
              <p:nvGrpSpPr>
                <p:cNvPr id="9" name="Group 25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16" name="Rectangle 26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7" name="Rectangle 27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0" name="Group 28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14" name="Rectangle 29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5" name="Rectangle 30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1" name="Group 31"/>
              <p:cNvGrpSpPr>
                <a:grpSpLocks/>
              </p:cNvGrpSpPr>
              <p:nvPr/>
            </p:nvGrpSpPr>
            <p:grpSpPr bwMode="auto">
              <a:xfrm>
                <a:off x="6890" y="11040"/>
                <a:ext cx="1678" cy="63"/>
                <a:chOff x="3272" y="11040"/>
                <a:chExt cx="1678" cy="63"/>
              </a:xfrm>
            </p:grpSpPr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10" name="Rectangle 33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11" name="Rectangle 34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08" name="Rectangle 36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9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grpSp>
          <p:nvGrpSpPr>
            <p:cNvPr id="14" name="Group 38"/>
            <p:cNvGrpSpPr>
              <a:grpSpLocks/>
            </p:cNvGrpSpPr>
            <p:nvPr/>
          </p:nvGrpSpPr>
          <p:grpSpPr bwMode="auto">
            <a:xfrm>
              <a:off x="3078" y="10035"/>
              <a:ext cx="5296" cy="63"/>
              <a:chOff x="3272" y="11040"/>
              <a:chExt cx="5296" cy="63"/>
            </a:xfrm>
          </p:grpSpPr>
          <p:grpSp>
            <p:nvGrpSpPr>
              <p:cNvPr id="15" name="Group 39"/>
              <p:cNvGrpSpPr>
                <a:grpSpLocks/>
              </p:cNvGrpSpPr>
              <p:nvPr/>
            </p:nvGrpSpPr>
            <p:grpSpPr bwMode="auto">
              <a:xfrm>
                <a:off x="3272" y="11040"/>
                <a:ext cx="1678" cy="63"/>
                <a:chOff x="3272" y="11040"/>
                <a:chExt cx="1678" cy="63"/>
              </a:xfrm>
            </p:grpSpPr>
            <p:grpSp>
              <p:nvGrpSpPr>
                <p:cNvPr id="16" name="Group 40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101" name="Rectangle 41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2" name="Rectangle 42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17" name="Group 43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99" name="Rectangle 44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100" name="Rectangle 45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5074" y="11040"/>
                <a:ext cx="1678" cy="63"/>
                <a:chOff x="3272" y="11040"/>
                <a:chExt cx="1678" cy="63"/>
              </a:xfrm>
            </p:grpSpPr>
            <p:grpSp>
              <p:nvGrpSpPr>
                <p:cNvPr id="19" name="Group 47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95" name="Rectangle 48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6" name="Rectangle 49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" name="Group 50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93" name="Rectangle 51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4" name="Rectangle 52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  <p:grpSp>
            <p:nvGrpSpPr>
              <p:cNvPr id="21" name="Group 53"/>
              <p:cNvGrpSpPr>
                <a:grpSpLocks/>
              </p:cNvGrpSpPr>
              <p:nvPr/>
            </p:nvGrpSpPr>
            <p:grpSpPr bwMode="auto">
              <a:xfrm>
                <a:off x="6890" y="11040"/>
                <a:ext cx="1678" cy="63"/>
                <a:chOff x="3272" y="11040"/>
                <a:chExt cx="1678" cy="63"/>
              </a:xfrm>
            </p:grpSpPr>
            <p:grpSp>
              <p:nvGrpSpPr>
                <p:cNvPr id="22" name="Group 54"/>
                <p:cNvGrpSpPr>
                  <a:grpSpLocks/>
                </p:cNvGrpSpPr>
                <p:nvPr/>
              </p:nvGrpSpPr>
              <p:grpSpPr bwMode="auto">
                <a:xfrm>
                  <a:off x="3272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89" name="Rectangle 55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90" name="Rectangle 56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3" name="Group 57"/>
                <p:cNvGrpSpPr>
                  <a:grpSpLocks/>
                </p:cNvGrpSpPr>
                <p:nvPr/>
              </p:nvGrpSpPr>
              <p:grpSpPr bwMode="auto">
                <a:xfrm>
                  <a:off x="4186" y="11040"/>
                  <a:ext cx="764" cy="63"/>
                  <a:chOff x="3272" y="11040"/>
                  <a:chExt cx="764" cy="63"/>
                </a:xfrm>
              </p:grpSpPr>
              <p:sp>
                <p:nvSpPr>
                  <p:cNvPr id="87" name="Rectangle 58"/>
                  <p:cNvSpPr>
                    <a:spLocks noChangeArrowheads="1"/>
                  </p:cNvSpPr>
                  <p:nvPr/>
                </p:nvSpPr>
                <p:spPr bwMode="auto">
                  <a:xfrm>
                    <a:off x="327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  <p:sp>
                <p:nvSpPr>
                  <p:cNvPr id="88" name="Rectangle 59"/>
                  <p:cNvSpPr>
                    <a:spLocks noChangeArrowheads="1"/>
                  </p:cNvSpPr>
                  <p:nvPr/>
                </p:nvSpPr>
                <p:spPr bwMode="auto">
                  <a:xfrm>
                    <a:off x="3722" y="11040"/>
                    <a:ext cx="314" cy="63"/>
                  </a:xfrm>
                  <a:prstGeom prst="rect">
                    <a:avLst/>
                  </a:prstGeom>
                  <a:solidFill>
                    <a:srgbClr val="80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zh-CN" altLang="en-US"/>
                  </a:p>
                </p:txBody>
              </p:sp>
            </p:grpSp>
          </p:grpSp>
        </p:grpSp>
        <p:sp>
          <p:nvSpPr>
            <p:cNvPr id="80" name="Text Box 60"/>
            <p:cNvSpPr txBox="1">
              <a:spLocks noChangeArrowheads="1"/>
            </p:cNvSpPr>
            <p:nvPr/>
          </p:nvSpPr>
          <p:spPr bwMode="auto">
            <a:xfrm>
              <a:off x="2634" y="10014"/>
              <a:ext cx="1979" cy="436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/>
              <a:r>
                <a:rPr lang="zh-CN" altLang="en-US" sz="1000" dirty="0">
                  <a:latin typeface="Times New Roman" pitchFamily="18" charset="0"/>
                </a:rPr>
                <a:t>感应信号拾取电极</a:t>
              </a:r>
              <a:endParaRPr lang="zh-CN" altLang="en-US" sz="1100" dirty="0"/>
            </a:p>
          </p:txBody>
        </p:sp>
        <p:sp>
          <p:nvSpPr>
            <p:cNvPr id="81" name="Line 61"/>
            <p:cNvSpPr>
              <a:spLocks noChangeShapeType="1"/>
            </p:cNvSpPr>
            <p:nvPr/>
          </p:nvSpPr>
          <p:spPr bwMode="auto">
            <a:xfrm flipV="1">
              <a:off x="4456" y="10125"/>
              <a:ext cx="496" cy="15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124" name="Picture 62" descr="boar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2673350" cy="24812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6" name="Rectangle 65"/>
          <p:cNvSpPr>
            <a:spLocks noChangeArrowheads="1"/>
          </p:cNvSpPr>
          <p:nvPr/>
        </p:nvSpPr>
        <p:spPr bwMode="auto">
          <a:xfrm>
            <a:off x="501175" y="5429256"/>
            <a:ext cx="3672408" cy="504825"/>
          </a:xfrm>
          <a:prstGeom prst="rect">
            <a:avLst/>
          </a:prstGeom>
          <a:solidFill>
            <a:schemeClr val="accent1">
              <a:alpha val="30196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2" name="日期占位符 6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zh-CN" altLang="en-US"/>
          </a:p>
        </p:txBody>
      </p: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4071942"/>
            <a:ext cx="3214710" cy="222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 Box 5"/>
          <p:cNvSpPr txBox="1">
            <a:spLocks noChangeArrowheads="1"/>
          </p:cNvSpPr>
          <p:nvPr/>
        </p:nvSpPr>
        <p:spPr bwMode="auto">
          <a:xfrm>
            <a:off x="42528" y="78355"/>
            <a:ext cx="3137397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山东大学</a:t>
            </a:r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sTGC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研</a:t>
            </a:r>
            <a:r>
              <a:rPr lang="zh-CN" altLang="en-US" sz="2400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制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78" name="Picture 5" descr="P1030064"/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4" cstate="print"/>
          <a:srcRect l="23418" t="9843" r="7481" b="7474"/>
          <a:stretch>
            <a:fillRect/>
          </a:stretch>
        </p:blipFill>
        <p:spPr bwMode="auto">
          <a:xfrm>
            <a:off x="5251561" y="1285860"/>
            <a:ext cx="3124374" cy="2342473"/>
          </a:xfrm>
          <a:noFill/>
        </p:spPr>
      </p:pic>
      <p:sp>
        <p:nvSpPr>
          <p:cNvPr id="79" name="矩形 7"/>
          <p:cNvSpPr>
            <a:spLocks noChangeArrowheads="1"/>
          </p:cNvSpPr>
          <p:nvPr/>
        </p:nvSpPr>
        <p:spPr bwMode="auto">
          <a:xfrm>
            <a:off x="2880400" y="791430"/>
            <a:ext cx="33591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indent="444500"/>
            <a:r>
              <a:rPr lang="zh-CN" altLang="en-US" sz="1600" b="1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探测器测试系统</a:t>
            </a:r>
          </a:p>
        </p:txBody>
      </p:sp>
      <p:sp>
        <p:nvSpPr>
          <p:cNvPr id="66" name="页脚占位符 6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24" name="文本框 23"/>
          <p:cNvSpPr txBox="1"/>
          <p:nvPr/>
        </p:nvSpPr>
        <p:spPr>
          <a:xfrm>
            <a:off x="7193025" y="4428410"/>
            <a:ext cx="851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分辨率</a:t>
            </a:r>
            <a:endParaRPr lang="en-US" altLang="zh-CN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 </a:t>
            </a:r>
            <a:r>
              <a:rPr lang="en-US" altLang="zh-CN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300</a:t>
            </a:r>
            <a:r>
              <a:rPr lang="el-GR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44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08" y="1143739"/>
            <a:ext cx="1726222" cy="202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2528" y="78355"/>
            <a:ext cx="3446777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中国组</a:t>
            </a:r>
            <a:r>
              <a:rPr lang="en-US" altLang="zh-CN" sz="2400" b="1" dirty="0" err="1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sTGC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工作安排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528" y="660257"/>
            <a:ext cx="53588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完整</a:t>
            </a:r>
            <a:r>
              <a:rPr lang="en-US" altLang="zh-CN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sTGC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子系统</a:t>
            </a: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研制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 ：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~ 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600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万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4844716" y="904405"/>
            <a:ext cx="4299284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中国承担完整模块研制，</a:t>
            </a:r>
            <a:r>
              <a:rPr lang="en-US" altLang="zh-CN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full </a:t>
            </a:r>
            <a:r>
              <a:rPr lang="en-US" altLang="zh-C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sTGC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</a:t>
            </a:r>
          </a:p>
          <a:p>
            <a:endParaRPr lang="en-US" altLang="zh-CN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en-US" altLang="zh-CN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128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块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~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1000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1400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altLang="zh-CN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1.4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</a:t>
            </a:r>
          </a:p>
          <a:p>
            <a:pPr>
              <a:buClr>
                <a:schemeClr val="tx1"/>
              </a:buClr>
            </a:pPr>
            <a:endParaRPr lang="en-US" altLang="zh-CN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l"/>
            </a:pPr>
            <a:r>
              <a:rPr lang="zh-CN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生产工艺与质量控制</a:t>
            </a:r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endParaRPr lang="zh-CN" alt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30" y="4065200"/>
            <a:ext cx="3551964" cy="212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2780177" y="1121922"/>
            <a:ext cx="1689670" cy="2408087"/>
            <a:chOff x="3038274" y="1121922"/>
            <a:chExt cx="1873476" cy="2789787"/>
          </a:xfrm>
        </p:grpSpPr>
        <p:pic>
          <p:nvPicPr>
            <p:cNvPr id="7065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8274" y="1121922"/>
              <a:ext cx="1873476" cy="2789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梯形 8"/>
            <p:cNvSpPr/>
            <p:nvPr/>
          </p:nvSpPr>
          <p:spPr>
            <a:xfrm rot="10800000">
              <a:off x="3656034" y="1942657"/>
              <a:ext cx="637953" cy="524096"/>
            </a:xfrm>
            <a:prstGeom prst="trapezoid">
              <a:avLst/>
            </a:prstGeom>
            <a:noFill/>
            <a:ln w="34925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14" name="直接箭头连接符 13"/>
          <p:cNvCxnSpPr/>
          <p:nvPr/>
        </p:nvCxnSpPr>
        <p:spPr>
          <a:xfrm flipH="1">
            <a:off x="4026311" y="2124864"/>
            <a:ext cx="603453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8281" y="3593985"/>
            <a:ext cx="2087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工作进程 </a:t>
            </a:r>
            <a:r>
              <a:rPr lang="zh-CN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zh-CN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27" name="内容占位符 5" descr="IMG_2938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7699" y="3717738"/>
            <a:ext cx="3725397" cy="2614612"/>
          </a:xfrm>
          <a:prstGeom prst="rect">
            <a:avLst/>
          </a:prstGeom>
        </p:spPr>
      </p:pic>
      <p:sp>
        <p:nvSpPr>
          <p:cNvPr id="12" name="左大括号 11"/>
          <p:cNvSpPr/>
          <p:nvPr/>
        </p:nvSpPr>
        <p:spPr>
          <a:xfrm>
            <a:off x="4651886" y="861593"/>
            <a:ext cx="310816" cy="2526542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933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63796" y="66347"/>
            <a:ext cx="4527201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smtClean="0">
                <a:latin typeface="Times New Roman" pitchFamily="18" charset="0"/>
                <a:cs typeface="Times New Roman" pitchFamily="18" charset="0"/>
              </a:rPr>
              <a:t>NSW</a:t>
            </a:r>
            <a:r>
              <a:rPr lang="zh-CN" altLang="en-US" sz="2400" b="1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触发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系统前端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rPr>
              <a:t>电子学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FEB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000" b="1" baseline="30000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250825" y="886034"/>
            <a:ext cx="8424863" cy="5726380"/>
            <a:chOff x="250825" y="655370"/>
            <a:chExt cx="8424863" cy="5726380"/>
          </a:xfrm>
        </p:grpSpPr>
        <p:pic>
          <p:nvPicPr>
            <p:cNvPr id="5" name="图片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25" y="1214438"/>
              <a:ext cx="8424863" cy="5167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矩形 6"/>
            <p:cNvSpPr/>
            <p:nvPr/>
          </p:nvSpPr>
          <p:spPr>
            <a:xfrm>
              <a:off x="871995" y="1425145"/>
              <a:ext cx="1871206" cy="4440195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6"/>
            <p:cNvSpPr txBox="1"/>
            <p:nvPr/>
          </p:nvSpPr>
          <p:spPr>
            <a:xfrm>
              <a:off x="4862854" y="655370"/>
              <a:ext cx="1566972" cy="584775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 w="2222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Pad L0 </a:t>
              </a:r>
              <a:r>
                <a:rPr lang="en-US" altLang="zh-CN" sz="16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trigger</a:t>
              </a:r>
            </a:p>
            <a:p>
              <a:pPr algn="ctr"/>
              <a:r>
                <a:rPr lang="zh-CN" altLang="en-US" sz="14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预</a:t>
              </a:r>
              <a:r>
                <a:rPr lang="zh-CN" altLang="en-US" sz="1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触发</a:t>
              </a:r>
              <a:endParaRPr lang="zh-CN" altLang="en-US" sz="1200" b="1" baseline="30000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2" name="直接箭头连接符 11"/>
            <p:cNvCxnSpPr>
              <a:stCxn id="11" idx="2"/>
            </p:cNvCxnSpPr>
            <p:nvPr/>
          </p:nvCxnSpPr>
          <p:spPr>
            <a:xfrm flipH="1">
              <a:off x="5041557" y="1240145"/>
              <a:ext cx="604783" cy="357996"/>
            </a:xfrm>
            <a:prstGeom prst="straightConnector1">
              <a:avLst/>
            </a:prstGeom>
            <a:ln>
              <a:solidFill>
                <a:schemeClr val="accent1">
                  <a:lumMod val="7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11"/>
          <p:cNvSpPr txBox="1"/>
          <p:nvPr/>
        </p:nvSpPr>
        <p:spPr>
          <a:xfrm>
            <a:off x="353947" y="578701"/>
            <a:ext cx="1779653" cy="892552"/>
          </a:xfrm>
          <a:prstGeom prst="rect">
            <a:avLst/>
          </a:prstGeom>
          <a:solidFill>
            <a:srgbClr val="FFFF00">
              <a:alpha val="25000"/>
            </a:srgbClr>
          </a:solidFill>
          <a:ln w="2222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抗辐照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ASD</a:t>
            </a:r>
            <a:r>
              <a:rPr lang="en-US" altLang="zh-CN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</a:p>
          <a:p>
            <a:pPr algn="ctr"/>
            <a:r>
              <a:rPr lang="en-US" altLang="zh-CN" sz="1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IBM 130nm</a:t>
            </a:r>
            <a:endParaRPr lang="en-US" altLang="zh-CN" sz="1600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en-US" altLang="zh-CN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kHz/cm</a:t>
            </a:r>
            <a:r>
              <a:rPr lang="en-US" altLang="zh-CN" sz="1600" b="1" baseline="300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600" b="1" baseline="30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直接箭头连接符 19"/>
          <p:cNvCxnSpPr>
            <a:stCxn id="8" idx="2"/>
          </p:cNvCxnSpPr>
          <p:nvPr/>
        </p:nvCxnSpPr>
        <p:spPr>
          <a:xfrm>
            <a:off x="1243774" y="1471253"/>
            <a:ext cx="197848" cy="357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>
            <a:stCxn id="8" idx="2"/>
          </p:cNvCxnSpPr>
          <p:nvPr/>
        </p:nvCxnSpPr>
        <p:spPr>
          <a:xfrm>
            <a:off x="1243774" y="1471253"/>
            <a:ext cx="1140651" cy="84247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>
            <a:stCxn id="8" idx="2"/>
          </p:cNvCxnSpPr>
          <p:nvPr/>
        </p:nvCxnSpPr>
        <p:spPr>
          <a:xfrm flipH="1">
            <a:off x="1187234" y="1471253"/>
            <a:ext cx="56540" cy="26757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17"/>
          <p:cNvSpPr txBox="1"/>
          <p:nvPr/>
        </p:nvSpPr>
        <p:spPr>
          <a:xfrm>
            <a:off x="2988693" y="5249602"/>
            <a:ext cx="1545207" cy="646331"/>
          </a:xfrm>
          <a:prstGeom prst="rect">
            <a:avLst/>
          </a:prstGeom>
          <a:solidFill>
            <a:srgbClr val="FFFF00">
              <a:alpha val="25000"/>
            </a:srgbClr>
          </a:solidFill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高速数据传</a:t>
            </a:r>
            <a:r>
              <a:rPr lang="zh-CN" altLang="en-US" sz="1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输</a:t>
            </a:r>
            <a:r>
              <a:rPr lang="zh-CN" altLang="en-US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en-US" altLang="zh-CN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1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Gbps/fiber</a:t>
            </a:r>
            <a:endParaRPr lang="zh-CN" altLang="en-US" sz="1600" b="1" baseline="300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5183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429" y="47678"/>
            <a:ext cx="511390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科大前端读出电子学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FEB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设计与研制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tretch>
            <a:fillRect/>
          </a:stretch>
        </p:blipFill>
        <p:spPr>
          <a:xfrm>
            <a:off x="166915" y="609703"/>
            <a:ext cx="5297713" cy="3570559"/>
          </a:xfrm>
          <a:prstGeom prst="rect">
            <a:avLst/>
          </a:prstGeom>
        </p:spPr>
      </p:pic>
      <p:sp>
        <p:nvSpPr>
          <p:cNvPr id="10" name="TextBox 26"/>
          <p:cNvSpPr txBox="1"/>
          <p:nvPr/>
        </p:nvSpPr>
        <p:spPr>
          <a:xfrm>
            <a:off x="5460375" y="726981"/>
            <a:ext cx="370472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系统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512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通道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+ 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采样率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40M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Hz </a:t>
            </a:r>
            <a:r>
              <a:rPr lang="en-US" altLang="zh-CN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CN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Pad Trigger L0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 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4.8G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bps Strip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触发信息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+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 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尺寸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25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×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5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cm</a:t>
            </a:r>
            <a:r>
              <a:rPr lang="zh-CN" altLang="en-US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 </a:t>
            </a:r>
            <a:endParaRPr lang="en-US" altLang="zh-CN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Times New Roman"/>
            </a:endParaRP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/>
          </a:p>
        </p:txBody>
      </p:sp>
      <p:sp>
        <p:nvSpPr>
          <p:cNvPr id="12" name="TextBox 31"/>
          <p:cNvSpPr txBox="1"/>
          <p:nvPr/>
        </p:nvSpPr>
        <p:spPr>
          <a:xfrm>
            <a:off x="6423607" y="4231097"/>
            <a:ext cx="2836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高度集成</a:t>
            </a:r>
            <a:r>
              <a:rPr lang="zh-CN" alt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 channels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 TDS </a:t>
            </a:r>
            <a:endParaRPr lang="en-US" altLang="zh-CN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SCA + 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altLang="zh-CN" sz="24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ELink</a:t>
            </a: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6" name="左大括号 25"/>
          <p:cNvSpPr/>
          <p:nvPr/>
        </p:nvSpPr>
        <p:spPr>
          <a:xfrm rot="16200000">
            <a:off x="3128485" y="2754007"/>
            <a:ext cx="367483" cy="6351323"/>
          </a:xfrm>
          <a:prstGeom prst="leftBrace">
            <a:avLst>
              <a:gd name="adj1" fmla="val 8333"/>
              <a:gd name="adj2" fmla="val 49763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47"/>
          <p:cNvSpPr txBox="1"/>
          <p:nvPr/>
        </p:nvSpPr>
        <p:spPr>
          <a:xfrm>
            <a:off x="2244036" y="5973303"/>
            <a:ext cx="19629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512</a:t>
            </a:r>
            <a:r>
              <a:rPr lang="zh-CN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通道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endParaRPr lang="zh-CN" altLang="en-US" sz="24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内容占位符 5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54" y="4231097"/>
            <a:ext cx="5997626" cy="1642525"/>
          </a:xfrm>
          <a:prstGeom prst="rect">
            <a:avLst/>
          </a:prstGeom>
        </p:spPr>
      </p:pic>
      <p:sp>
        <p:nvSpPr>
          <p:cNvPr id="32" name="矩形 31"/>
          <p:cNvSpPr/>
          <p:nvPr/>
        </p:nvSpPr>
        <p:spPr>
          <a:xfrm>
            <a:off x="807894" y="5135217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1454840" y="5127170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989165" y="5125419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2655216" y="5131868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3451600" y="5129574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4130822" y="5115189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4668615" y="5114660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5306970" y="5113605"/>
            <a:ext cx="5870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VMM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305453" y="4531257"/>
            <a:ext cx="482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58729" y="4516326"/>
            <a:ext cx="482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958136" y="4536900"/>
            <a:ext cx="482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4942690" y="4531254"/>
            <a:ext cx="4828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1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TDS</a:t>
            </a:r>
            <a:endParaRPr lang="zh-CN" altLang="en-US" sz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4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71266"/>
            <a:ext cx="561340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ASIC: 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放大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-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成形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-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甄别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ASD VMM</a:t>
            </a:r>
            <a:r>
              <a:rPr lang="zh-CN" altLang="en-US" sz="2400" b="1" dirty="0" smtClean="0">
                <a:latin typeface="黑体" panose="02010609060101010101" pitchFamily="49" charset="-122"/>
                <a:ea typeface="黑体" panose="02010609060101010101" pitchFamily="49" charset="-122"/>
                <a:cs typeface="Times New Roman" pitchFamily="18" charset="0"/>
              </a:rPr>
              <a:t>电路</a:t>
            </a:r>
            <a:endParaRPr lang="en-US" altLang="zh-CN" sz="2400" b="1" dirty="0">
              <a:solidFill>
                <a:srgbClr val="0000CC"/>
              </a:solidFill>
              <a:latin typeface="黑体" panose="02010609060101010101" pitchFamily="49" charset="-122"/>
              <a:ea typeface="黑体" panose="02010609060101010101" pitchFamily="49" charset="-122"/>
              <a:cs typeface="Times New Roman" pitchFamily="18" charset="0"/>
            </a:endParaRPr>
          </a:p>
        </p:txBody>
      </p:sp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202132" y="737972"/>
            <a:ext cx="3616826" cy="2247348"/>
            <a:chOff x="376302" y="788771"/>
            <a:chExt cx="3616826" cy="224734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6302" y="788771"/>
              <a:ext cx="3616826" cy="2247348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>
            <a:xfrm>
              <a:off x="785924" y="1369977"/>
              <a:ext cx="1048913" cy="740480"/>
            </a:xfrm>
            <a:prstGeom prst="rect">
              <a:avLst/>
            </a:prstGeom>
            <a:noFill/>
            <a:ln w="2540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15</a:t>
            </a:fld>
            <a:endParaRPr lang="en-US" dirty="0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921006" y="1892770"/>
            <a:ext cx="3549394" cy="0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矩形 24"/>
          <p:cNvSpPr/>
          <p:nvPr/>
        </p:nvSpPr>
        <p:spPr>
          <a:xfrm>
            <a:off x="4394518" y="570224"/>
            <a:ext cx="3467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 smtClean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radiation </a:t>
            </a:r>
            <a:r>
              <a:rPr lang="en-US" altLang="zh-CN" b="1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hard </a:t>
            </a:r>
            <a:r>
              <a:rPr lang="en-US" altLang="zh-CN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IBM 130nm </a:t>
            </a:r>
            <a:r>
              <a:rPr lang="en-US" altLang="zh-CN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ASIC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4185558" y="3063242"/>
            <a:ext cx="2173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功能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64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通道，</a:t>
            </a:r>
            <a:endParaRPr lang="en-US" altLang="zh-CN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291148" y="3567863"/>
            <a:ext cx="3168285" cy="2304551"/>
            <a:chOff x="467544" y="794249"/>
            <a:chExt cx="8193596" cy="5119027"/>
          </a:xfrm>
        </p:grpSpPr>
        <p:pic>
          <p:nvPicPr>
            <p:cNvPr id="35" name="Picture 34" descr="VMM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67544" y="794249"/>
              <a:ext cx="8193596" cy="5119027"/>
            </a:xfrm>
            <a:prstGeom prst="rect">
              <a:avLst/>
            </a:prstGeom>
          </p:spPr>
        </p:pic>
        <p:pic>
          <p:nvPicPr>
            <p:cNvPr id="36" name="Picture 35" descr="Acquisition1a.png"/>
            <p:cNvPicPr>
              <a:picLocks noChangeAspect="1"/>
            </p:cNvPicPr>
            <p:nvPr/>
          </p:nvPicPr>
          <p:blipFill>
            <a:blip r:embed="rId5" cstate="print"/>
            <a:srcRect l="20313" t="11125" r="23437" b="11125"/>
            <a:stretch>
              <a:fillRect/>
            </a:stretch>
          </p:blipFill>
          <p:spPr>
            <a:xfrm>
              <a:off x="4245863" y="2470053"/>
              <a:ext cx="3602501" cy="279515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37" name="Picture 37" descr="Acquisition1a.png"/>
            <p:cNvPicPr>
              <a:picLocks noChangeAspect="1"/>
            </p:cNvPicPr>
            <p:nvPr/>
          </p:nvPicPr>
          <p:blipFill>
            <a:blip r:embed="rId6" cstate="print"/>
            <a:srcRect l="21875" t="8344" r="23437" b="19469"/>
            <a:stretch>
              <a:fillRect/>
            </a:stretch>
          </p:blipFill>
          <p:spPr>
            <a:xfrm>
              <a:off x="1367644" y="1336884"/>
              <a:ext cx="3764003" cy="278910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8" name="文本框 37"/>
          <p:cNvSpPr txBox="1"/>
          <p:nvPr/>
        </p:nvSpPr>
        <p:spPr>
          <a:xfrm>
            <a:off x="4183566" y="5639796"/>
            <a:ext cx="31277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抗辐照：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TID ~ </a:t>
            </a:r>
            <a:r>
              <a:rPr lang="en-US" altLang="zh-CN" sz="2400" b="1" dirty="0" smtClean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0.5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8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</a:t>
            </a:r>
            <a:r>
              <a:rPr lang="en-US" altLang="zh-CN" b="1" dirty="0" err="1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rad</a:t>
            </a:r>
            <a:endParaRPr lang="zh-CN" altLang="en-US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4185561" y="4636785"/>
            <a:ext cx="4967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尺寸</a:t>
            </a:r>
            <a:r>
              <a:rPr lang="zh-CN" altLang="en-US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ie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~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14.6 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8.5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mm²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MOSFETs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BGA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</a:t>
            </a:r>
            <a:r>
              <a:rPr lang="en-US" altLang="zh-CN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× </a:t>
            </a:r>
            <a:r>
              <a:rPr lang="en-US" altLang="zh-CN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US" altLang="zh-CN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mm²,  </a:t>
            </a:r>
            <a:r>
              <a:rPr lang="en-US" altLang="zh-CN" sz="24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400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pins</a:t>
            </a:r>
            <a:endParaRPr lang="en-US" altLang="zh-CN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40" name="直接箭头连接符 39"/>
          <p:cNvCxnSpPr/>
          <p:nvPr/>
        </p:nvCxnSpPr>
        <p:spPr>
          <a:xfrm>
            <a:off x="825910" y="1935618"/>
            <a:ext cx="678425" cy="1625606"/>
          </a:xfrm>
          <a:prstGeom prst="straightConnector1">
            <a:avLst/>
          </a:prstGeom>
          <a:ln w="1905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图片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0300" y="1007664"/>
            <a:ext cx="4645711" cy="204146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690053" y="3493364"/>
            <a:ext cx="4239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幅度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时间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en-US" altLang="zh-C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02407" y="3983511"/>
            <a:ext cx="4239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幅度</a:t>
            </a:r>
            <a:r>
              <a:rPr lang="zh-CN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altLang="zh-CN" sz="2400" b="1" dirty="0" smtClean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 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触发</a:t>
            </a:r>
            <a:r>
              <a: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信号</a:t>
            </a:r>
            <a:endParaRPr lang="en-US" altLang="zh-C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972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图片 1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5037"/>
            <a:ext cx="9144000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54429" y="47678"/>
            <a:ext cx="511390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科大前端读出电子学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FEB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设计与研制</a:t>
            </a:r>
            <a:endParaRPr lang="en-US" altLang="zh-CN" sz="2400" b="1" dirty="0" smtClean="0">
              <a:latin typeface="黑体" pitchFamily="49" charset="-122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7" name="TextBox 26"/>
          <p:cNvSpPr txBox="1"/>
          <p:nvPr/>
        </p:nvSpPr>
        <p:spPr>
          <a:xfrm>
            <a:off x="352456" y="3486657"/>
            <a:ext cx="439536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系统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endParaRPr lang="en-US" altLang="zh-CN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 	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 512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通道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 	+ 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采样率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40M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Hz </a:t>
            </a:r>
            <a:r>
              <a:rPr lang="en-US" altLang="zh-CN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</a:t>
            </a:r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x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	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Pad Trigger L0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 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	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+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4.8G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bps Strip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触发信息</a:t>
            </a:r>
            <a:endParaRPr lang="en-US" altLang="zh-CN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 	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+ 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尺寸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j-ea"/>
                <a:cs typeface="Times New Roman"/>
              </a:rPr>
              <a:t>25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×</a:t>
            </a:r>
            <a:r>
              <a:rPr lang="en-US" altLang="zh-CN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5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cm</a:t>
            </a:r>
            <a:r>
              <a:rPr lang="zh-CN" altLang="en-US" sz="24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黑体" pitchFamily="49" charset="-122"/>
                <a:cs typeface="Times New Roman"/>
              </a:rPr>
              <a:t> </a:t>
            </a:r>
            <a:endParaRPr lang="en-US" altLang="zh-CN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j-ea"/>
              <a:cs typeface="Times New Roman"/>
            </a:endParaRPr>
          </a:p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CN" altLang="en-US" sz="1600" dirty="0"/>
          </a:p>
        </p:txBody>
      </p:sp>
      <p:sp>
        <p:nvSpPr>
          <p:cNvPr id="8" name="TextBox 31"/>
          <p:cNvSpPr txBox="1"/>
          <p:nvPr/>
        </p:nvSpPr>
        <p:spPr>
          <a:xfrm>
            <a:off x="4803957" y="3895290"/>
            <a:ext cx="4335598" cy="2511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buClr>
                <a:srgbClr val="990000"/>
              </a:buClr>
              <a:buFont typeface="Wingdings" charset="2"/>
              <a:buChar char="l"/>
            </a:pPr>
            <a:r>
              <a:rPr lang="zh-CN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rPr>
              <a:t>高通道密度</a:t>
            </a:r>
            <a:endParaRPr lang="en-US" altLang="zh-CN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Clr>
                <a:srgbClr val="990000"/>
              </a:buClr>
              <a:buFont typeface="Wingdings" charset="2"/>
              <a:buChar char="l"/>
            </a:pPr>
            <a:r>
              <a:rPr lang="zh-CN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高速并行处理能力</a:t>
            </a:r>
            <a:endParaRPr lang="en-US" altLang="zh-CN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0000"/>
              </a:lnSpc>
              <a:buClr>
                <a:srgbClr val="990000"/>
              </a:buClr>
              <a:buFont typeface="Wingdings" charset="2"/>
              <a:buChar char="l"/>
            </a:pPr>
            <a:r>
              <a:rPr lang="zh-CN" alt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高速数据传输率</a:t>
            </a:r>
            <a:endParaRPr lang="en-US" altLang="zh-CN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6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zh-CN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右大括号 8"/>
          <p:cNvSpPr/>
          <p:nvPr/>
        </p:nvSpPr>
        <p:spPr>
          <a:xfrm>
            <a:off x="4366356" y="3627307"/>
            <a:ext cx="395416" cy="260315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09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538F8-370F-461B-B0D2-2E0F1CAF74A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4" name="组合 3"/>
          <p:cNvGrpSpPr/>
          <p:nvPr/>
        </p:nvGrpSpPr>
        <p:grpSpPr>
          <a:xfrm>
            <a:off x="264115" y="4407261"/>
            <a:ext cx="6093635" cy="1429908"/>
            <a:chOff x="214296" y="4390560"/>
            <a:chExt cx="6093635" cy="1429908"/>
          </a:xfrm>
        </p:grpSpPr>
        <p:sp>
          <p:nvSpPr>
            <p:cNvPr id="48" name="矩形 47"/>
            <p:cNvSpPr/>
            <p:nvPr/>
          </p:nvSpPr>
          <p:spPr>
            <a:xfrm>
              <a:off x="237038" y="4390560"/>
              <a:ext cx="607089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eaLnBrk="1" hangingPunct="1"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①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FEB 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系统板级测试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zh-CN" altLang="en-US" sz="20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anose="02020603050405020304" pitchFamily="18" charset="0"/>
                  <a:sym typeface="Wingdings" panose="05000000000000000000" pitchFamily="2" charset="2"/>
                </a:rPr>
                <a:t>完整的数据获取与触发功能</a:t>
              </a:r>
              <a:endParaRPr lang="en-US" altLang="zh-CN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35731" y="4886494"/>
              <a:ext cx="32642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②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测试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VMM ASD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芯片性能</a:t>
              </a:r>
              <a:endParaRPr lang="zh-CN" altLang="zh-CN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14296" y="5420358"/>
              <a:ext cx="415851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③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模拟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TDS  + </a:t>
              </a:r>
              <a:r>
                <a:rPr lang="zh-CN" altLang="en-US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anose="02020603050405020304" pitchFamily="18" charset="0"/>
                </a:rPr>
                <a:t>把握设计与制造工艺</a:t>
              </a:r>
              <a:endParaRPr lang="en-US" altLang="zh-CN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76200" y="54935"/>
            <a:ext cx="4919937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科大先期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Mini-FEB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仿真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电路设计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30790" y="909797"/>
            <a:ext cx="8524875" cy="3217862"/>
            <a:chOff x="373318" y="923973"/>
            <a:chExt cx="8524875" cy="3217862"/>
          </a:xfrm>
        </p:grpSpPr>
        <p:grpSp>
          <p:nvGrpSpPr>
            <p:cNvPr id="5" name="组合 4"/>
            <p:cNvGrpSpPr/>
            <p:nvPr/>
          </p:nvGrpSpPr>
          <p:grpSpPr>
            <a:xfrm>
              <a:off x="373318" y="923973"/>
              <a:ext cx="8524875" cy="3217862"/>
              <a:chOff x="357188" y="1852613"/>
              <a:chExt cx="8524875" cy="3217862"/>
            </a:xfrm>
          </p:grpSpPr>
          <p:sp>
            <p:nvSpPr>
              <p:cNvPr id="6" name="文本框 5"/>
              <p:cNvSpPr txBox="1"/>
              <p:nvPr/>
            </p:nvSpPr>
            <p:spPr>
              <a:xfrm>
                <a:off x="1482725" y="1971675"/>
                <a:ext cx="484188" cy="1468438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/>
                  <a:t>Zebra Conn 64</a:t>
                </a:r>
                <a:endParaRPr lang="zh-CN" altLang="en-US" dirty="0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482725" y="3602038"/>
                <a:ext cx="484188" cy="1468437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vert="eaVert" wrap="none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/>
                  <a:t>Zebra Conn 64</a:t>
                </a:r>
                <a:endParaRPr lang="zh-CN" altLang="en-US" dirty="0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2706688" y="2314575"/>
                <a:ext cx="1025525" cy="94138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dirty="0"/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 smtClean="0"/>
                  <a:t>VMM2</a:t>
                </a:r>
                <a:endParaRPr lang="en-US" altLang="zh-CN" dirty="0"/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9" name="文本框 8"/>
              <p:cNvSpPr txBox="1"/>
              <p:nvPr/>
            </p:nvSpPr>
            <p:spPr>
              <a:xfrm>
                <a:off x="2697163" y="3854450"/>
                <a:ext cx="1035050" cy="941388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altLang="zh-CN" dirty="0"/>
              </a:p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/>
                  <a:t>VMM2</a:t>
                </a:r>
              </a:p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dirty="0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4500563" y="2307530"/>
                <a:ext cx="1835150" cy="2585323"/>
              </a:xfrm>
              <a:prstGeom prst="rect">
                <a:avLst/>
              </a:prstGeom>
              <a:solidFill>
                <a:srgbClr val="FFFF00">
                  <a:alpha val="29000"/>
                </a:srgbClr>
              </a:solidFill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>
                  <a:defRPr/>
                </a:pPr>
                <a:endParaRPr lang="en-US" altLang="zh-CN" dirty="0">
                  <a:solidFill>
                    <a:srgbClr val="000000"/>
                  </a:solidFill>
                </a:endParaRPr>
              </a:p>
              <a:p>
                <a:pPr defTabSz="914400">
                  <a:defRPr/>
                </a:pPr>
                <a:endParaRPr lang="en-US" altLang="zh-CN" dirty="0">
                  <a:solidFill>
                    <a:srgbClr val="000000"/>
                  </a:solidFill>
                </a:endParaRPr>
              </a:p>
              <a:p>
                <a:pPr algn="ctr" defTabSz="914400">
                  <a:defRPr/>
                </a:pPr>
                <a:r>
                  <a:rPr lang="en-US" altLang="zh-CN" dirty="0" smtClean="0">
                    <a:solidFill>
                      <a:srgbClr val="000000"/>
                    </a:solidFill>
                  </a:rPr>
                  <a:t>FPGA</a:t>
                </a:r>
              </a:p>
              <a:p>
                <a:pPr algn="ctr" defTabSz="914400">
                  <a:defRPr/>
                </a:pPr>
                <a:r>
                  <a:rPr lang="en-US" altLang="zh-CN" dirty="0" smtClean="0">
                    <a:solidFill>
                      <a:schemeClr val="tx1"/>
                    </a:solidFill>
                    <a:latin typeface="Arial" charset="0"/>
                  </a:rPr>
                  <a:t>XC6VLX240T</a:t>
                </a:r>
              </a:p>
              <a:p>
                <a:pPr algn="ctr" defTabSz="914400">
                  <a:defRPr/>
                </a:pPr>
                <a:r>
                  <a:rPr lang="en-US" altLang="zh-CN" dirty="0" smtClean="0">
                    <a:solidFill>
                      <a:schemeClr val="tx1"/>
                    </a:solidFill>
                    <a:latin typeface="Arial" charset="0"/>
                  </a:rPr>
                  <a:t> </a:t>
                </a:r>
                <a:endParaRPr lang="en-US" altLang="zh-CN" dirty="0" smtClean="0">
                  <a:solidFill>
                    <a:srgbClr val="000000"/>
                  </a:solidFill>
                </a:endParaRPr>
              </a:p>
              <a:p>
                <a:pPr defTabSz="914400">
                  <a:defRPr/>
                </a:pPr>
                <a:endParaRPr lang="en-US" altLang="zh-CN" dirty="0" smtClean="0">
                  <a:solidFill>
                    <a:srgbClr val="000000"/>
                  </a:solidFill>
                </a:endParaRPr>
              </a:p>
              <a:p>
                <a:pPr defTabSz="914400">
                  <a:defRPr/>
                </a:pPr>
                <a:endParaRPr lang="en-US" altLang="zh-CN" dirty="0" smtClean="0">
                  <a:solidFill>
                    <a:srgbClr val="000000"/>
                  </a:solidFill>
                </a:endParaRPr>
              </a:p>
              <a:p>
                <a:pPr defTabSz="914400">
                  <a:defRPr/>
                </a:pPr>
                <a:endParaRPr lang="en-US" altLang="zh-CN" dirty="0">
                  <a:solidFill>
                    <a:srgbClr val="000000"/>
                  </a:solidFill>
                </a:endParaRPr>
              </a:p>
              <a:p>
                <a:pPr defTabSz="914400">
                  <a:defRPr/>
                </a:pPr>
                <a:endParaRPr lang="zh-CN" altLang="en-US" dirty="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2" name="直接箭头连接符 11"/>
              <p:cNvCxnSpPr/>
              <p:nvPr/>
            </p:nvCxnSpPr>
            <p:spPr>
              <a:xfrm>
                <a:off x="528638" y="2128838"/>
                <a:ext cx="97631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69642" name="图片 12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9900" y="3154363"/>
                <a:ext cx="113982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3" name="图片 13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88950" y="3705225"/>
                <a:ext cx="1141413" cy="2365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44" name="图片 14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469900" y="4794250"/>
                <a:ext cx="1139825" cy="2381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9645" name="文本框 15"/>
              <p:cNvSpPr txBox="1">
                <a:spLocks noChangeArrowheads="1"/>
              </p:cNvSpPr>
              <p:nvPr/>
            </p:nvSpPr>
            <p:spPr bwMode="auto">
              <a:xfrm>
                <a:off x="400050" y="1852613"/>
                <a:ext cx="792163" cy="30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 dirty="0">
                    <a:latin typeface="Calibri" pitchFamily="34" charset="0"/>
                  </a:rPr>
                  <a:t>Strip0</a:t>
                </a:r>
                <a:endParaRPr lang="zh-CN" altLang="en-US" sz="1400" dirty="0">
                  <a:latin typeface="Calibri" pitchFamily="34" charset="0"/>
                </a:endParaRPr>
              </a:p>
            </p:txBody>
          </p:sp>
          <p:sp>
            <p:nvSpPr>
              <p:cNvPr id="69646" name="文本框 17"/>
              <p:cNvSpPr txBox="1">
                <a:spLocks noChangeArrowheads="1"/>
              </p:cNvSpPr>
              <p:nvPr/>
            </p:nvSpPr>
            <p:spPr bwMode="auto">
              <a:xfrm>
                <a:off x="357188" y="3497263"/>
                <a:ext cx="792162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Strip64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69647" name="文本框 18"/>
              <p:cNvSpPr txBox="1">
                <a:spLocks noChangeArrowheads="1"/>
              </p:cNvSpPr>
              <p:nvPr/>
            </p:nvSpPr>
            <p:spPr bwMode="auto">
              <a:xfrm>
                <a:off x="357188" y="4575175"/>
                <a:ext cx="939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Strip128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69648" name="文本框 19"/>
              <p:cNvSpPr txBox="1">
                <a:spLocks noChangeArrowheads="1"/>
              </p:cNvSpPr>
              <p:nvPr/>
            </p:nvSpPr>
            <p:spPr bwMode="auto">
              <a:xfrm>
                <a:off x="396875" y="2976563"/>
                <a:ext cx="792163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Strip63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21" name="右箭头 20"/>
              <p:cNvSpPr/>
              <p:nvPr/>
            </p:nvSpPr>
            <p:spPr>
              <a:xfrm>
                <a:off x="1966913" y="4148138"/>
                <a:ext cx="712787" cy="334962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1149350" y="2314575"/>
                <a:ext cx="0" cy="839788"/>
              </a:xfrm>
              <a:prstGeom prst="line">
                <a:avLst/>
              </a:prstGeom>
              <a:ln>
                <a:solidFill>
                  <a:schemeClr val="dk1"/>
                </a:solidFill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141413" y="3929063"/>
                <a:ext cx="7937" cy="800100"/>
              </a:xfrm>
              <a:prstGeom prst="line">
                <a:avLst/>
              </a:prstGeom>
              <a:ln>
                <a:solidFill>
                  <a:schemeClr val="dk1"/>
                </a:solidFill>
                <a:prstDash val="sysDash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1" name="右箭头 30"/>
              <p:cNvSpPr/>
              <p:nvPr/>
            </p:nvSpPr>
            <p:spPr>
              <a:xfrm>
                <a:off x="1966913" y="2619375"/>
                <a:ext cx="712787" cy="333375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2" name="右箭头 31"/>
              <p:cNvSpPr/>
              <p:nvPr/>
            </p:nvSpPr>
            <p:spPr>
              <a:xfrm>
                <a:off x="3760788" y="2651125"/>
                <a:ext cx="711200" cy="3238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3" name="右箭头 32"/>
              <p:cNvSpPr/>
              <p:nvPr/>
            </p:nvSpPr>
            <p:spPr>
              <a:xfrm>
                <a:off x="3744913" y="4144963"/>
                <a:ext cx="727075" cy="323850"/>
              </a:xfrm>
              <a:prstGeom prst="right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/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6937375" y="4359275"/>
                <a:ext cx="1008063" cy="37623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/>
                  <a:t>Ethernet</a:t>
                </a:r>
                <a:endParaRPr lang="zh-CN" altLang="en-US" dirty="0"/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6945313" y="3670300"/>
                <a:ext cx="1008062" cy="314325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>
                  <a:defRPr/>
                </a:pPr>
                <a:r>
                  <a:rPr lang="en-US" altLang="zh-CN" sz="1400">
                    <a:solidFill>
                      <a:srgbClr val="000000"/>
                    </a:solidFill>
                  </a:rPr>
                  <a:t>Strip trig in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6945313" y="3014663"/>
                <a:ext cx="1008062" cy="376237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>
                  <a:defRPr/>
                </a:pPr>
                <a:r>
                  <a:rPr lang="en-US" altLang="zh-CN">
                    <a:solidFill>
                      <a:srgbClr val="000000"/>
                    </a:solidFill>
                  </a:rPr>
                  <a:t>Pad trig</a:t>
                </a: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6929438" y="2343150"/>
                <a:ext cx="1023937" cy="376238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dirty="0"/>
                  <a:t>E-Link</a:t>
                </a:r>
                <a:endParaRPr lang="zh-CN" altLang="en-US" dirty="0"/>
              </a:p>
            </p:txBody>
          </p:sp>
          <p:cxnSp>
            <p:nvCxnSpPr>
              <p:cNvPr id="39" name="直接箭头连接符 38"/>
              <p:cNvCxnSpPr>
                <a:endCxn id="34" idx="1"/>
              </p:cNvCxnSpPr>
              <p:nvPr/>
            </p:nvCxnSpPr>
            <p:spPr>
              <a:xfrm>
                <a:off x="6335713" y="4548188"/>
                <a:ext cx="601662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直接箭头连接符 42"/>
              <p:cNvCxnSpPr>
                <a:cxnSpLocks noChangeShapeType="1"/>
              </p:cNvCxnSpPr>
              <p:nvPr/>
            </p:nvCxnSpPr>
            <p:spPr bwMode="auto">
              <a:xfrm>
                <a:off x="6348413" y="3854450"/>
                <a:ext cx="601662" cy="0"/>
              </a:xfrm>
              <a:prstGeom prst="straightConnector1">
                <a:avLst/>
              </a:prstGeom>
              <a:noFill/>
              <a:ln w="25400" algn="ctr">
                <a:solidFill>
                  <a:schemeClr val="accent1"/>
                </a:solidFill>
                <a:round/>
                <a:headEnd type="triangle" w="med" len="med"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44" name="直接箭头连接符 43"/>
              <p:cNvCxnSpPr/>
              <p:nvPr/>
            </p:nvCxnSpPr>
            <p:spPr>
              <a:xfrm>
                <a:off x="6348413" y="3211513"/>
                <a:ext cx="60166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箭头连接符 44"/>
              <p:cNvCxnSpPr/>
              <p:nvPr/>
            </p:nvCxnSpPr>
            <p:spPr>
              <a:xfrm>
                <a:off x="6343650" y="2530475"/>
                <a:ext cx="60166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直接箭头连接符 45"/>
              <p:cNvCxnSpPr/>
              <p:nvPr/>
            </p:nvCxnSpPr>
            <p:spPr>
              <a:xfrm>
                <a:off x="7953375" y="4552950"/>
                <a:ext cx="601663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64" name="文本框 46"/>
              <p:cNvSpPr txBox="1">
                <a:spLocks noChangeArrowheads="1"/>
              </p:cNvSpPr>
              <p:nvPr/>
            </p:nvSpPr>
            <p:spPr bwMode="auto">
              <a:xfrm>
                <a:off x="8397875" y="4284663"/>
                <a:ext cx="484188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PC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cxnSp>
            <p:nvCxnSpPr>
              <p:cNvPr id="52" name="直接箭头连接符 51"/>
              <p:cNvCxnSpPr>
                <a:cxnSpLocks noChangeShapeType="1"/>
              </p:cNvCxnSpPr>
              <p:nvPr/>
            </p:nvCxnSpPr>
            <p:spPr bwMode="auto">
              <a:xfrm>
                <a:off x="7953375" y="3854450"/>
                <a:ext cx="601663" cy="0"/>
              </a:xfrm>
              <a:prstGeom prst="straightConnector1">
                <a:avLst/>
              </a:prstGeom>
              <a:noFill/>
              <a:ln w="25400" algn="ctr">
                <a:solidFill>
                  <a:schemeClr val="accent1"/>
                </a:solidFill>
                <a:round/>
                <a:headEnd type="triangle" w="med" len="med"/>
                <a:tailEnd/>
              </a:ln>
              <a:effectLst>
                <a:outerShdw dist="20000" dir="5400000" rotWithShape="0">
                  <a:srgbClr val="000000">
                    <a:alpha val="37999"/>
                  </a:srgbClr>
                </a:outerShdw>
              </a:effectLst>
            </p:spPr>
          </p:cxnSp>
          <p:cxnSp>
            <p:nvCxnSpPr>
              <p:cNvPr id="53" name="直接箭头连接符 52"/>
              <p:cNvCxnSpPr/>
              <p:nvPr/>
            </p:nvCxnSpPr>
            <p:spPr>
              <a:xfrm>
                <a:off x="7953375" y="3211513"/>
                <a:ext cx="60166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箭头连接符 53"/>
              <p:cNvCxnSpPr/>
              <p:nvPr/>
            </p:nvCxnSpPr>
            <p:spPr>
              <a:xfrm>
                <a:off x="7945438" y="2527300"/>
                <a:ext cx="601662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668" name="文本框 37"/>
              <p:cNvSpPr txBox="1">
                <a:spLocks noChangeArrowheads="1"/>
              </p:cNvSpPr>
              <p:nvPr/>
            </p:nvSpPr>
            <p:spPr bwMode="auto">
              <a:xfrm>
                <a:off x="8313738" y="2205038"/>
                <a:ext cx="482600" cy="3063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GBT</a:t>
                </a:r>
                <a:endParaRPr lang="zh-CN" altLang="en-US" sz="1400">
                  <a:latin typeface="Calibri" pitchFamily="34" charset="0"/>
                </a:endParaRPr>
              </a:p>
            </p:txBody>
          </p:sp>
          <p:sp>
            <p:nvSpPr>
              <p:cNvPr id="69669" name="矩形 10"/>
              <p:cNvSpPr>
                <a:spLocks noChangeArrowheads="1"/>
              </p:cNvSpPr>
              <p:nvPr/>
            </p:nvSpPr>
            <p:spPr bwMode="auto">
              <a:xfrm>
                <a:off x="8367713" y="3575050"/>
                <a:ext cx="319087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in</a:t>
                </a:r>
              </a:p>
            </p:txBody>
          </p:sp>
          <p:sp>
            <p:nvSpPr>
              <p:cNvPr id="69671" name="矩形 10"/>
              <p:cNvSpPr>
                <a:spLocks noChangeArrowheads="1"/>
              </p:cNvSpPr>
              <p:nvPr/>
            </p:nvSpPr>
            <p:spPr bwMode="auto">
              <a:xfrm>
                <a:off x="8367713" y="2849563"/>
                <a:ext cx="431800" cy="304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defTabSz="914400"/>
                <a:r>
                  <a:rPr lang="en-US" altLang="zh-CN" sz="1400">
                    <a:latin typeface="Calibri" pitchFamily="34" charset="0"/>
                  </a:rPr>
                  <a:t>out</a:t>
                </a:r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4885079" y="1582785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TDS</a:t>
              </a:r>
              <a:r>
                <a:rPr lang="zh-CN" altLang="en-US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黑体" panose="02010609060101010101" pitchFamily="49" charset="-122"/>
                  <a:ea typeface="黑体" panose="02010609060101010101" pitchFamily="49" charset="-122"/>
                  <a:cs typeface="Times New Roman" panose="02020603050405020304" pitchFamily="18" charset="0"/>
                </a:rPr>
                <a:t>仿真</a:t>
              </a:r>
              <a:endParaRPr lang="zh-CN" altLang="en-US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146" y="2811583"/>
              <a:ext cx="1714244" cy="9833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858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200" y="54935"/>
            <a:ext cx="4919937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科大先期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Mini-FEB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仿真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电路设计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18" name="组 17"/>
          <p:cNvGrpSpPr/>
          <p:nvPr/>
        </p:nvGrpSpPr>
        <p:grpSpPr>
          <a:xfrm>
            <a:off x="-30077" y="3881137"/>
            <a:ext cx="9059829" cy="2202203"/>
            <a:chOff x="-18212" y="925610"/>
            <a:chExt cx="9059829" cy="2202203"/>
          </a:xfrm>
        </p:grpSpPr>
        <p:grpSp>
          <p:nvGrpSpPr>
            <p:cNvPr id="10" name="组合 9"/>
            <p:cNvGrpSpPr/>
            <p:nvPr/>
          </p:nvGrpSpPr>
          <p:grpSpPr>
            <a:xfrm>
              <a:off x="6019800" y="925610"/>
              <a:ext cx="3021817" cy="2188009"/>
              <a:chOff x="0" y="630465"/>
              <a:chExt cx="3021817" cy="2188009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18193" y="991559"/>
                <a:ext cx="2803624" cy="1826915"/>
              </a:xfrm>
              <a:prstGeom prst="rect">
                <a:avLst/>
              </a:prstGeom>
              <a:ln w="22225">
                <a:solidFill>
                  <a:srgbClr val="0000CC"/>
                </a:solidFill>
              </a:ln>
            </p:spPr>
          </p:pic>
          <p:sp>
            <p:nvSpPr>
              <p:cNvPr id="7" name="矩形 6"/>
              <p:cNvSpPr/>
              <p:nvPr/>
            </p:nvSpPr>
            <p:spPr>
              <a:xfrm>
                <a:off x="0" y="630465"/>
                <a:ext cx="23087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altLang="zh-CN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FPGA </a:t>
                </a:r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配置单元格</a:t>
                </a: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3143102" y="925610"/>
              <a:ext cx="2819035" cy="2188009"/>
              <a:chOff x="4656096" y="573532"/>
              <a:chExt cx="2819035" cy="2188009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01021" y="925656"/>
                <a:ext cx="2574110" cy="1835885"/>
              </a:xfrm>
              <a:prstGeom prst="rect">
                <a:avLst/>
              </a:prstGeom>
              <a:ln w="22225">
                <a:solidFill>
                  <a:srgbClr val="0000CC"/>
                </a:solidFill>
              </a:ln>
            </p:spPr>
          </p:pic>
          <p:sp>
            <p:nvSpPr>
              <p:cNvPr id="9" name="矩形 8"/>
              <p:cNvSpPr/>
              <p:nvPr/>
            </p:nvSpPr>
            <p:spPr>
              <a:xfrm>
                <a:off x="4656096" y="573532"/>
                <a:ext cx="21339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altLang="zh-C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FEB </a:t>
                </a:r>
                <a:r>
                  <a:rPr lang="zh-CN" alt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网络单元格</a:t>
                </a:r>
              </a:p>
            </p:txBody>
          </p:sp>
        </p:grpSp>
        <p:grpSp>
          <p:nvGrpSpPr>
            <p:cNvPr id="16" name="组合 15"/>
            <p:cNvGrpSpPr/>
            <p:nvPr/>
          </p:nvGrpSpPr>
          <p:grpSpPr>
            <a:xfrm>
              <a:off x="-18212" y="943920"/>
              <a:ext cx="3161314" cy="2183893"/>
              <a:chOff x="5951833" y="541580"/>
              <a:chExt cx="3161314" cy="2183893"/>
            </a:xfrm>
          </p:grpSpPr>
          <p:pic>
            <p:nvPicPr>
              <p:cNvPr id="14" name="图片 1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02432" y="906796"/>
                <a:ext cx="3010715" cy="1818677"/>
              </a:xfrm>
              <a:prstGeom prst="rect">
                <a:avLst/>
              </a:prstGeom>
              <a:ln w="22225">
                <a:solidFill>
                  <a:srgbClr val="0000CC"/>
                </a:solidFill>
              </a:ln>
            </p:spPr>
          </p:pic>
          <p:sp>
            <p:nvSpPr>
              <p:cNvPr id="15" name="矩形 14"/>
              <p:cNvSpPr/>
              <p:nvPr/>
            </p:nvSpPr>
            <p:spPr>
              <a:xfrm>
                <a:off x="5951833" y="541580"/>
                <a:ext cx="167706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altLang="zh-CN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FEB </a:t>
                </a:r>
                <a:r>
                  <a:rPr lang="zh-CN" alt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原理图</a:t>
                </a:r>
                <a:endParaRPr lang="zh-CN" alt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76" y="1136359"/>
            <a:ext cx="8973086" cy="257126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0" y="704499"/>
            <a:ext cx="29931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8VMM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trip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FEB: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93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995" y="1466515"/>
            <a:ext cx="7414054" cy="2795267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0" y="704499"/>
            <a:ext cx="3698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l"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VMM </a:t>
            </a:r>
            <a:r>
              <a:rPr lang="en-US" altLang="zh-CN" sz="24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Pad+Wire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FEB: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6200" y="54935"/>
            <a:ext cx="4919937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科大先期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Mini-FEB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仿真</a:t>
            </a:r>
            <a:r>
              <a:rPr lang="zh-CN" altLang="en-US" sz="2400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电路设计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060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atla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724" y="310460"/>
            <a:ext cx="5982604" cy="4738511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日期占位符 10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mtClean="0"/>
              <a:t>2015/04/11</a:t>
            </a:r>
          </a:p>
        </p:txBody>
      </p:sp>
      <p:sp>
        <p:nvSpPr>
          <p:cNvPr id="22537" name="页脚占位符 13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mtClean="0"/>
              <a:t>ATLAS NSW - KeyLab</a:t>
            </a: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7" name="TextBox 10"/>
          <p:cNvSpPr txBox="1">
            <a:spLocks noChangeArrowheads="1"/>
          </p:cNvSpPr>
          <p:nvPr/>
        </p:nvSpPr>
        <p:spPr bwMode="auto">
          <a:xfrm>
            <a:off x="41274" y="71735"/>
            <a:ext cx="399732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ATLAS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国际合作与中国组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grpSp>
        <p:nvGrpSpPr>
          <p:cNvPr id="22533" name="组合 9"/>
          <p:cNvGrpSpPr>
            <a:grpSpLocks/>
          </p:cNvGrpSpPr>
          <p:nvPr/>
        </p:nvGrpSpPr>
        <p:grpSpPr bwMode="auto">
          <a:xfrm>
            <a:off x="5933151" y="2456862"/>
            <a:ext cx="3042274" cy="677222"/>
            <a:chOff x="6553200" y="2667000"/>
            <a:chExt cx="3042274" cy="677221"/>
          </a:xfrm>
        </p:grpSpPr>
        <p:sp>
          <p:nvSpPr>
            <p:cNvPr id="22540" name="TextBox 1"/>
            <p:cNvSpPr txBox="1">
              <a:spLocks noChangeArrowheads="1"/>
            </p:cNvSpPr>
            <p:nvPr/>
          </p:nvSpPr>
          <p:spPr bwMode="auto">
            <a:xfrm>
              <a:off x="6553200" y="2667000"/>
              <a:ext cx="2813674" cy="646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二期</a:t>
              </a:r>
              <a:r>
                <a:rPr lang="en-US" altLang="zh-CN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(2006): </a:t>
              </a:r>
              <a:r>
                <a:rPr lang="zh-CN" altLang="en-US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物理</a:t>
              </a:r>
              <a:r>
                <a:rPr lang="zh-CN" altLang="en-US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分析</a:t>
              </a:r>
            </a:p>
            <a:p>
              <a:pPr eaLnBrk="1" hangingPunct="1"/>
              <a:endParaRPr lang="zh-CN" altLang="en-US" u="sng" dirty="0">
                <a:solidFill>
                  <a:srgbClr val="000099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41246" y="3005667"/>
              <a:ext cx="275422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zh-CN" altLang="en-US" sz="1600" b="1" dirty="0">
                  <a:latin typeface="+mn-ea"/>
                  <a:ea typeface="+mn-ea"/>
                </a:rPr>
                <a:t>科技部、基金委、</a:t>
              </a:r>
              <a:r>
                <a:rPr lang="zh-CN" altLang="en-US" sz="1600" b="1" dirty="0" smtClean="0">
                  <a:latin typeface="+mn-ea"/>
                  <a:ea typeface="+mn-ea"/>
                </a:rPr>
                <a:t>科学院</a:t>
              </a:r>
              <a:endParaRPr lang="zh-CN" altLang="en-US" sz="1600" dirty="0">
                <a:latin typeface="+mn-ea"/>
                <a:ea typeface="+mn-ea"/>
              </a:endParaRPr>
            </a:p>
          </p:txBody>
        </p:sp>
      </p:grpSp>
      <p:grpSp>
        <p:nvGrpSpPr>
          <p:cNvPr id="22534" name="组合 8"/>
          <p:cNvGrpSpPr>
            <a:grpSpLocks/>
          </p:cNvGrpSpPr>
          <p:nvPr/>
        </p:nvGrpSpPr>
        <p:grpSpPr bwMode="auto">
          <a:xfrm>
            <a:off x="5917880" y="3539454"/>
            <a:ext cx="3192254" cy="693410"/>
            <a:chOff x="6553200" y="4506912"/>
            <a:chExt cx="3192254" cy="693240"/>
          </a:xfrm>
        </p:grpSpPr>
        <p:sp>
          <p:nvSpPr>
            <p:cNvPr id="22538" name="TextBox 1"/>
            <p:cNvSpPr txBox="1">
              <a:spLocks noChangeArrowheads="1"/>
            </p:cNvSpPr>
            <p:nvPr/>
          </p:nvSpPr>
          <p:spPr bwMode="auto">
            <a:xfrm>
              <a:off x="6553200" y="4506912"/>
              <a:ext cx="2255276" cy="3692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探测器研究</a:t>
              </a:r>
              <a:r>
                <a:rPr lang="en-US" altLang="zh-CN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(2008-)</a:t>
              </a:r>
              <a:r>
                <a:rPr lang="en-US" altLang="zh-CN" b="1" u="sng" dirty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:</a:t>
              </a:r>
              <a:endParaRPr lang="zh-CN" altLang="en-US" u="sng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539" name="TextBox 7"/>
            <p:cNvSpPr txBox="1">
              <a:spLocks noChangeArrowheads="1"/>
            </p:cNvSpPr>
            <p:nvPr/>
          </p:nvSpPr>
          <p:spPr bwMode="auto">
            <a:xfrm>
              <a:off x="6717599" y="4858604"/>
              <a:ext cx="3027855" cy="34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US" altLang="zh-CN" b="1" dirty="0" err="1">
                  <a:solidFill>
                    <a:srgbClr val="800000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Muon</a:t>
              </a:r>
              <a:r>
                <a:rPr lang="zh-CN" altLang="en-US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谱仪系统、</a:t>
              </a:r>
              <a:r>
                <a:rPr lang="el-GR" altLang="zh-CN" b="1" dirty="0" smtClean="0">
                  <a:solidFill>
                    <a:srgbClr val="000066"/>
                  </a:solidFill>
                  <a:latin typeface="Times New Roman"/>
                  <a:ea typeface="+mn-ea"/>
                  <a:cs typeface="Times New Roman"/>
                </a:rPr>
                <a:t>μ</a:t>
              </a:r>
              <a:r>
                <a:rPr lang="zh-CN" altLang="en-US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粒子</a:t>
              </a:r>
              <a:r>
                <a:rPr lang="zh-CN" altLang="en-US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鉴别</a:t>
              </a:r>
              <a:endParaRPr lang="zh-CN" altLang="en-US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26479" y="689786"/>
            <a:ext cx="3319121" cy="1489148"/>
            <a:chOff x="5926479" y="802676"/>
            <a:chExt cx="3319121" cy="1489148"/>
          </a:xfrm>
        </p:grpSpPr>
        <p:sp>
          <p:nvSpPr>
            <p:cNvPr id="22" name="TextBox 1"/>
            <p:cNvSpPr txBox="1">
              <a:spLocks noChangeArrowheads="1"/>
            </p:cNvSpPr>
            <p:nvPr/>
          </p:nvSpPr>
          <p:spPr bwMode="auto">
            <a:xfrm>
              <a:off x="5926479" y="802676"/>
              <a:ext cx="331912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/>
              <a:r>
                <a:rPr lang="zh-CN" altLang="en-US" b="1" u="sng" dirty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一</a:t>
              </a:r>
              <a:r>
                <a:rPr lang="zh-CN" altLang="en-US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期</a:t>
              </a:r>
              <a:r>
                <a:rPr lang="en-US" altLang="zh-CN" b="1" u="sng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(1995):</a:t>
              </a:r>
              <a:r>
                <a:rPr lang="en-US" altLang="zh-CN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lang="zh-CN" altLang="en-US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探测器建造</a:t>
              </a:r>
              <a:endParaRPr lang="zh-CN" altLang="en-US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6119682" y="1161292"/>
              <a:ext cx="2844454" cy="1130532"/>
              <a:chOff x="6119682" y="1161292"/>
              <a:chExt cx="2844454" cy="1130532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119682" y="1161292"/>
                <a:ext cx="28216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 smtClean="0">
                    <a:solidFill>
                      <a:srgbClr val="8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</a:t>
                </a:r>
                <a:r>
                  <a:rPr lang="zh-CN" altLang="en-US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谱仪</a:t>
                </a:r>
                <a:r>
                  <a:rPr lang="en-US" altLang="zh-CN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MDT</a:t>
                </a:r>
                <a:r>
                  <a:rPr lang="zh-CN" altLang="en-US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径迹室</a:t>
                </a:r>
                <a:endParaRPr lang="zh-CN" altLang="en-US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130322" y="1536825"/>
                <a:ext cx="27831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 smtClean="0">
                    <a:solidFill>
                      <a:srgbClr val="8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</a:t>
                </a:r>
                <a:r>
                  <a:rPr lang="zh-CN" altLang="en-US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谱仪</a:t>
                </a:r>
                <a:r>
                  <a:rPr lang="en-US" altLang="zh-CN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TGC</a:t>
                </a:r>
                <a:r>
                  <a:rPr lang="zh-CN" altLang="en-US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触发室</a:t>
                </a:r>
                <a:endParaRPr lang="zh-CN" altLang="en-US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6133874" y="1922492"/>
                <a:ext cx="28302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CN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 err="1" smtClean="0">
                    <a:solidFill>
                      <a:srgbClr val="8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Muon</a:t>
                </a:r>
                <a:r>
                  <a:rPr lang="en-US" altLang="zh-CN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TGC</a:t>
                </a:r>
                <a:r>
                  <a:rPr lang="zh-CN" altLang="en-US" b="1" dirty="0" smtClean="0">
                    <a:solidFill>
                      <a:srgbClr val="000099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读出电子学</a:t>
                </a:r>
                <a:endParaRPr lang="zh-CN" altLang="en-US" b="1" dirty="0">
                  <a:solidFill>
                    <a:srgbClr val="0000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3009" y="4895774"/>
            <a:ext cx="67345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LHC</a:t>
            </a: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物理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zh-CN" alt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高能、高亮度强子对撞，探测微弱新物理信号</a:t>
            </a:r>
            <a:endParaRPr lang="zh-CN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949144" y="5364643"/>
            <a:ext cx="42539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pp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altLang="zh-CN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l-GR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γγ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ZZ*(</a:t>
            </a:r>
            <a:r>
              <a:rPr lang="en-US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4l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), WW*(</a:t>
            </a:r>
            <a:r>
              <a:rPr lang="en-US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el-GR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ν</a:t>
            </a:r>
            <a:r>
              <a:rPr lang="en-US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</a:t>
            </a:r>
            <a:r>
              <a:rPr lang="el-GR" altLang="zh-CN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ν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7836820"/>
              </p:ext>
            </p:extLst>
          </p:nvPr>
        </p:nvGraphicFramePr>
        <p:xfrm>
          <a:off x="1915277" y="5819543"/>
          <a:ext cx="4598417" cy="4598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8" name="Equation" r:id="rId5" imgW="2286000" imgH="228600" progId="Equation.3">
                  <p:embed/>
                </p:oleObj>
              </mc:Choice>
              <mc:Fallback>
                <p:oleObj name="Equation" r:id="rId5" imgW="22860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5277" y="5819543"/>
                        <a:ext cx="4598417" cy="4598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右大括号 3"/>
          <p:cNvSpPr/>
          <p:nvPr/>
        </p:nvSpPr>
        <p:spPr>
          <a:xfrm>
            <a:off x="6660451" y="4929641"/>
            <a:ext cx="257214" cy="1555825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6965258" y="4966166"/>
            <a:ext cx="1991251" cy="1384995"/>
          </a:xfrm>
          <a:prstGeom prst="rect">
            <a:avLst/>
          </a:prstGeom>
          <a:noFill/>
          <a:ln w="22225">
            <a:solidFill>
              <a:srgbClr val="99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高能高横动量</a:t>
            </a:r>
            <a:endParaRPr lang="en-US" altLang="zh-CN" sz="2000" b="1" dirty="0" smtClean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ctr"/>
            <a:r>
              <a:rPr lang="en-US" altLang="zh-CN" sz="3200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4400" b="1" i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</a:t>
            </a:r>
            <a:r>
              <a:rPr lang="en-US" altLang="zh-CN" sz="3600" b="1" dirty="0" smtClean="0">
                <a:latin typeface="Times New Roman"/>
                <a:ea typeface="+mn-ea"/>
                <a:cs typeface="Times New Roman"/>
              </a:rPr>
              <a:t>/</a:t>
            </a:r>
            <a:r>
              <a:rPr lang="el-GR" altLang="zh-CN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μ</a:t>
            </a:r>
            <a:endParaRPr lang="en-US" altLang="zh-CN" sz="3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+mn-ea"/>
              <a:cs typeface="Times New Roman"/>
            </a:endParaRPr>
          </a:p>
          <a:p>
            <a:pPr algn="ctr"/>
            <a:r>
              <a:rPr lang="zh-CN" altLang="en-US" sz="2000" b="1" dirty="0" smtClean="0">
                <a:latin typeface="Times New Roman"/>
                <a:ea typeface="+mn-ea"/>
                <a:cs typeface="Times New Roman"/>
              </a:rPr>
              <a:t>数据采集与判选</a:t>
            </a:r>
            <a:endParaRPr lang="zh-CN" altLang="en-US" sz="2000" b="1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48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pic>
        <p:nvPicPr>
          <p:cNvPr id="8" name="图片 4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rcRect/>
          <a:stretch>
            <a:fillRect/>
          </a:stretch>
        </p:blipFill>
        <p:spPr bwMode="auto">
          <a:xfrm>
            <a:off x="66675" y="677842"/>
            <a:ext cx="90773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76200" y="54935"/>
            <a:ext cx="3991798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Mini-FEB</a:t>
            </a:r>
            <a:r>
              <a:rPr lang="zh-CN" altLang="en-US" sz="24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系统研制时间表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35936" y="4860482"/>
            <a:ext cx="79993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NSW</a:t>
            </a:r>
            <a:r>
              <a:rPr lang="zh-CN" alt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组列入规划，</a:t>
            </a:r>
            <a:r>
              <a:rPr lang="en-US" altLang="zh-CN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2015</a:t>
            </a:r>
            <a:r>
              <a:rPr lang="zh-CN" alt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年度完成，</a:t>
            </a:r>
            <a:r>
              <a:rPr lang="zh-CN" altLang="en-US" sz="24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争取</a:t>
            </a:r>
            <a:r>
              <a:rPr lang="zh-CN" altLang="en-US" sz="2400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与探测器模块联调</a:t>
            </a:r>
            <a:endParaRPr lang="zh-CN" altLang="en-US" sz="24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28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2281" y="169423"/>
            <a:ext cx="5610014" cy="6260725"/>
          </a:xfrm>
          <a:prstGeom prst="rect">
            <a:avLst/>
          </a:prstGeom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6200" y="54935"/>
            <a:ext cx="1731564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项目立项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5113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00681" y="12422"/>
            <a:ext cx="8229600" cy="524432"/>
          </a:xfrm>
        </p:spPr>
        <p:txBody>
          <a:bodyPr/>
          <a:lstStyle/>
          <a:p>
            <a:r>
              <a:rPr lang="en-US" altLang="zh-CN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2014</a:t>
            </a:r>
            <a:r>
              <a:rPr lang="zh-CN" altLang="en-US" sz="3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年度进展</a:t>
            </a:r>
            <a:endParaRPr lang="zh-CN" alt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EF8CCB-F3B9-4438-9440-952C15DC7BBD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0" y="856735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l"/>
            </a:pP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基金委国际合作项目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Phase 1 </a:t>
            </a:r>
            <a:r>
              <a:rPr lang="en-US" altLang="zh-C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谱仪端盖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NSW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触发系统研究”立项 ，总经费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1100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万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1657514"/>
            <a:ext cx="83778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buClr>
                <a:srgbClr val="990000"/>
              </a:buClr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2015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年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月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FEB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初步方案通过</a:t>
            </a: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MUON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合作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组电子学</a:t>
            </a:r>
            <a:r>
              <a:rPr lang="en-US" altLang="zh-C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PreDesign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Review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0300" y="2322554"/>
            <a:ext cx="8697100" cy="1834375"/>
            <a:chOff x="-10300" y="2396696"/>
            <a:chExt cx="8697100" cy="1834375"/>
          </a:xfrm>
        </p:grpSpPr>
        <p:sp>
          <p:nvSpPr>
            <p:cNvPr id="7" name="矩形 6"/>
            <p:cNvSpPr/>
            <p:nvPr/>
          </p:nvSpPr>
          <p:spPr>
            <a:xfrm>
              <a:off x="-10300" y="2396696"/>
              <a:ext cx="140294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85750" indent="-285750">
                <a:buClr>
                  <a:srgbClr val="990000"/>
                </a:buClr>
                <a:buFont typeface="Wingdings" panose="05000000000000000000" pitchFamily="2" charset="2"/>
                <a:buChar char="l"/>
              </a:pPr>
              <a:r>
                <a:rPr lang="zh-CN" altLang="en-US" b="1" dirty="0"/>
                <a:t>主要成果</a:t>
              </a:r>
            </a:p>
          </p:txBody>
        </p:sp>
        <p:sp>
          <p:nvSpPr>
            <p:cNvPr id="8" name="矩形 7"/>
            <p:cNvSpPr/>
            <p:nvPr/>
          </p:nvSpPr>
          <p:spPr>
            <a:xfrm>
              <a:off x="300681" y="2753743"/>
              <a:ext cx="8386119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>
                <a:spcBef>
                  <a:spcPts val="0"/>
                </a:spcBef>
                <a:buFont typeface="+mj-ea"/>
                <a:buAutoNum type="circleNumDbPlain"/>
              </a:pP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完成</a:t>
              </a:r>
              <a:r>
                <a:rPr lang="en-US" altLang="zh-CN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NSW </a:t>
              </a:r>
              <a:r>
                <a:rPr lang="en-US" altLang="zh-CN" dirty="0" err="1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sTGC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电子学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读出系统的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整体结构设计</a:t>
              </a:r>
              <a:endPara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ts val="0"/>
                </a:spcBef>
                <a:buFont typeface="+mj-ea"/>
                <a:buAutoNum type="circleNumDbPlain"/>
              </a:pP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完成与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探测器与后端电子学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及</a:t>
              </a:r>
              <a:r>
                <a:rPr lang="en-US" altLang="zh-CN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L0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级触发的接口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定义</a:t>
              </a:r>
              <a:endPara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ts val="0"/>
                </a:spcBef>
                <a:buFont typeface="+mj-ea"/>
                <a:buAutoNum type="circleNumDbPlain"/>
              </a:pP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解决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关键技术，如与探测器接口、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ETHERNET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接口、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ELIINK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接口、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接地</a:t>
              </a:r>
              <a:endPara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ts val="0"/>
                </a:spcBef>
                <a:buFont typeface="+mj-ea"/>
                <a:buAutoNum type="circleNumDbPlain"/>
              </a:pP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完成</a:t>
              </a:r>
              <a:r>
                <a:rPr lang="en-US" altLang="zh-CN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256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通道脉冲产生器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测试</a:t>
              </a: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系统设计</a:t>
              </a:r>
              <a:endParaRPr lang="en-US" altLang="zh-CN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342900" indent="-342900">
                <a:spcBef>
                  <a:spcPts val="0"/>
                </a:spcBef>
                <a:buFont typeface="+mj-ea"/>
                <a:buAutoNum type="circleNumDbPlain"/>
              </a:pPr>
              <a:r>
                <a:rPr lang="zh-CN" altLang="en-US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完成了</a:t>
              </a:r>
              <a:r>
                <a:rPr lang="en-US" altLang="zh-CN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FEB 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V1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原理图设计，通过评审，在进行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PCB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设计，预计</a:t>
              </a:r>
              <a:r>
                <a:rPr lang="en-US" altLang="zh-CN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zh-CN" altLang="en-US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月份完成</a:t>
              </a:r>
              <a:r>
                <a:rPr lang="en-US" altLang="zh-CN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V1</a:t>
              </a:r>
              <a:endParaRPr lang="en-US" altLang="zh-CN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矩形 8"/>
          <p:cNvSpPr/>
          <p:nvPr/>
        </p:nvSpPr>
        <p:spPr>
          <a:xfrm>
            <a:off x="33405" y="450210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Clr>
                <a:srgbClr val="990000"/>
              </a:buClr>
              <a:buFont typeface="Wingdings" panose="05000000000000000000" pitchFamily="2" charset="2"/>
              <a:buChar char="l"/>
            </a:pPr>
            <a:r>
              <a:rPr lang="zh-CN" altLang="en-US" b="1" dirty="0"/>
              <a:t>发表论文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214184" y="4842636"/>
            <a:ext cx="8830962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Font typeface="+mj-ea"/>
              <a:buAutoNum type="circleNumDbPlain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K.Hu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al,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of thin gap chamber simulation signal source based on field programmable gate array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REVIEW OF SCIENTIFIC INSTRUMENTS 86, 016116 (2015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ts val="0"/>
              </a:spcBef>
              <a:buFont typeface="+mj-ea"/>
              <a:buAutoNum type="circleNumDbPlain"/>
            </a:pPr>
            <a:endParaRPr lang="en-US" altLang="zh-CN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ea"/>
              <a:buAutoNum type="circleNumDbPlain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K.Hu</a:t>
            </a:r>
            <a:r>
              <a:rPr lang="en-US" altLang="zh-CN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et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al, 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Design of Multi-Channel Thin Gap Chamber Simulation Signal Source for the ATLAS detector upgrade</a:t>
            </a:r>
            <a:r>
              <a: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be published on CHIN. PHYS. LETT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82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538F8-370F-461B-B0D2-2E0F1CAF74A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714846" y="1913860"/>
            <a:ext cx="360226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 smtClean="0">
                <a:latin typeface="华文行楷" panose="02010800040101010101" pitchFamily="2" charset="-122"/>
                <a:ea typeface="华文行楷" panose="02010800040101010101" pitchFamily="2" charset="-122"/>
              </a:rPr>
              <a:t>Backup slides</a:t>
            </a:r>
            <a:endParaRPr lang="zh-CN" altLang="en-US" sz="6000" dirty="0">
              <a:latin typeface="华文行楷" panose="02010800040101010101" pitchFamily="2" charset="-122"/>
              <a:ea typeface="华文行楷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9305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Content Placeholder 3" descr="GG_LL_VMMblock_V01.pdf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t="-830" b="-830"/>
          <a:stretch>
            <a:fillRect/>
          </a:stretch>
        </p:blipFill>
        <p:spPr>
          <a:xfrm>
            <a:off x="433828" y="1651589"/>
            <a:ext cx="8619151" cy="4740201"/>
          </a:xfrm>
        </p:spPr>
      </p:pic>
      <p:sp>
        <p:nvSpPr>
          <p:cNvPr id="94213" name="TextBox 7"/>
          <p:cNvSpPr txBox="1">
            <a:spLocks noChangeArrowheads="1"/>
          </p:cNvSpPr>
          <p:nvPr/>
        </p:nvSpPr>
        <p:spPr bwMode="auto">
          <a:xfrm>
            <a:off x="6206920" y="1706012"/>
            <a:ext cx="2628311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altLang="zh-CN" sz="1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IBM </a:t>
            </a:r>
            <a:r>
              <a:rPr lang="en-US" altLang="zh-CN" sz="11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8RF 130 nm CMOS process, </a:t>
            </a:r>
            <a:r>
              <a:rPr lang="en-US" altLang="zh-CN" sz="1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1.2V,  </a:t>
            </a:r>
          </a:p>
          <a:p>
            <a:r>
              <a:rPr lang="en-US" altLang="zh-CN" sz="11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9.1 </a:t>
            </a:r>
            <a:r>
              <a:rPr lang="en-US" altLang="zh-CN" sz="11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 9.1 mm2, ~6.5 </a:t>
            </a:r>
            <a:r>
              <a:rPr lang="en-US" altLang="zh-CN" sz="11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r>
              <a:rPr lang="en-US" altLang="zh-CN" sz="11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/channel</a:t>
            </a:r>
          </a:p>
        </p:txBody>
      </p:sp>
      <p:sp>
        <p:nvSpPr>
          <p:cNvPr id="94214" name="TextBox 8"/>
          <p:cNvSpPr txBox="1">
            <a:spLocks noChangeArrowheads="1"/>
          </p:cNvSpPr>
          <p:nvPr/>
        </p:nvSpPr>
        <p:spPr bwMode="auto">
          <a:xfrm>
            <a:off x="6062663" y="509588"/>
            <a:ext cx="30813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srgbClr val="000000"/>
                </a:solidFill>
                <a:latin typeface="Calibri" pitchFamily="34" charset="0"/>
              </a:rPr>
              <a:t>G. De Geronimo, BNL Instr. Div.</a:t>
            </a:r>
          </a:p>
        </p:txBody>
      </p:sp>
      <p:sp>
        <p:nvSpPr>
          <p:cNvPr id="94215" name="TextBox 8"/>
          <p:cNvSpPr txBox="1">
            <a:spLocks noChangeArrowheads="1"/>
          </p:cNvSpPr>
          <p:nvPr/>
        </p:nvSpPr>
        <p:spPr bwMode="auto">
          <a:xfrm>
            <a:off x="104774" y="656737"/>
            <a:ext cx="9039226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Fixes issues (mostly minor) of the first version</a:t>
            </a:r>
          </a:p>
          <a:p>
            <a:pPr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10-bit digitizers for amplitude and timing (200 ns)</a:t>
            </a:r>
          </a:p>
          <a:p>
            <a:pPr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a 6-bit Amplitude digitizer  at ~40 ns conversion time</a:t>
            </a:r>
          </a:p>
          <a:p>
            <a:pPr>
              <a:buFont typeface="Arial" charset="0"/>
              <a:buChar char="•"/>
            </a:pP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Includes  4 word buffer, simultaneous read/write, can continuously be read out 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phases of 200 MHz clock in DDR mode </a:t>
            </a:r>
            <a:r>
              <a:rPr lang="en-US" altLang="zh-CN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800 </a:t>
            </a:r>
            <a:r>
              <a:rPr lang="en-US" altLang="zh-CN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Mbps</a:t>
            </a:r>
            <a:endParaRPr lang="en-US" altLang="zh-CN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  <p:sp>
        <p:nvSpPr>
          <p:cNvPr id="53256" name="Slide Number Placeholder 10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algn="r">
              <a:defRPr/>
            </a:pPr>
            <a:fld id="{6567E040-830E-46F8-8542-C70FD84719DC}" type="slidenum">
              <a:rPr lang="en-US" altLang="zh-CN" sz="1200">
                <a:solidFill>
                  <a:srgbClr val="898989"/>
                </a:solidFill>
                <a:latin typeface="+mn-lt"/>
                <a:ea typeface="+mn-ea"/>
              </a:rPr>
              <a:pPr algn="r">
                <a:defRPr/>
              </a:pPr>
              <a:t>24</a:t>
            </a:fld>
            <a:endParaRPr lang="en-US" altLang="zh-CN" sz="1200">
              <a:solidFill>
                <a:srgbClr val="898989"/>
              </a:solidFill>
              <a:latin typeface="+mn-lt"/>
              <a:ea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 dirty="0"/>
          </a:p>
        </p:txBody>
      </p:sp>
      <p:cxnSp>
        <p:nvCxnSpPr>
          <p:cNvPr id="6" name="直接连接符 5"/>
          <p:cNvCxnSpPr/>
          <p:nvPr/>
        </p:nvCxnSpPr>
        <p:spPr>
          <a:xfrm>
            <a:off x="3976577" y="1817152"/>
            <a:ext cx="7088" cy="4257583"/>
          </a:xfrm>
          <a:prstGeom prst="line">
            <a:avLst/>
          </a:prstGeom>
          <a:ln w="21590">
            <a:solidFill>
              <a:srgbClr val="FF000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47848" y="64178"/>
            <a:ext cx="361669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抗辐照</a:t>
            </a:r>
            <a:r>
              <a:rPr lang="en-US" altLang="zh-CN" sz="2400" b="1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VMM2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芯片研发：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6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日期占位符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3" name="页脚占位符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14" name="灯片编号占位符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E538F8-370F-461B-B0D2-2E0F1CAF74A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1" name="Text Box 5"/>
          <p:cNvSpPr txBox="1">
            <a:spLocks noChangeArrowheads="1"/>
          </p:cNvSpPr>
          <p:nvPr/>
        </p:nvSpPr>
        <p:spPr bwMode="auto">
          <a:xfrm>
            <a:off x="76200" y="54935"/>
            <a:ext cx="4838184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Signal generator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仿真信号源：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20000" contrast="30000"/>
          </a:blip>
          <a:stretch>
            <a:fillRect/>
          </a:stretch>
        </p:blipFill>
        <p:spPr>
          <a:xfrm>
            <a:off x="230326" y="805101"/>
            <a:ext cx="4754629" cy="2834199"/>
          </a:xfrm>
          <a:prstGeom prst="rect">
            <a:avLst/>
          </a:prstGeom>
          <a:ln w="12700">
            <a:solidFill>
              <a:srgbClr val="800000"/>
            </a:solidFill>
          </a:ln>
        </p:spPr>
      </p:pic>
      <p:grpSp>
        <p:nvGrpSpPr>
          <p:cNvPr id="5" name="组合 4"/>
          <p:cNvGrpSpPr/>
          <p:nvPr/>
        </p:nvGrpSpPr>
        <p:grpSpPr>
          <a:xfrm>
            <a:off x="51618" y="4202989"/>
            <a:ext cx="5647061" cy="1429908"/>
            <a:chOff x="0" y="4188241"/>
            <a:chExt cx="5647061" cy="1429908"/>
          </a:xfrm>
        </p:grpSpPr>
        <p:sp>
          <p:nvSpPr>
            <p:cNvPr id="30" name="矩形 29"/>
            <p:cNvSpPr/>
            <p:nvPr/>
          </p:nvSpPr>
          <p:spPr>
            <a:xfrm>
              <a:off x="0" y="4188241"/>
              <a:ext cx="514435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 eaLnBrk="1" hangingPunct="1"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①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多通道输出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zh-CN" altLang="en-US" sz="20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anose="02020603050405020304" pitchFamily="18" charset="0"/>
                  <a:sym typeface="Wingdings" panose="05000000000000000000" pitchFamily="2" charset="2"/>
                </a:rPr>
                <a:t>完整</a:t>
              </a:r>
              <a:r>
                <a:rPr lang="en-US" altLang="zh-CN" sz="20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Wingdings" panose="05000000000000000000" pitchFamily="2" charset="2"/>
                </a:rPr>
                <a:t>VMM</a:t>
              </a:r>
              <a:r>
                <a:rPr lang="zh-CN" altLang="en-US" sz="2000" b="1" dirty="0" smtClean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anose="02020603050405020304" pitchFamily="18" charset="0"/>
                  <a:sym typeface="Wingdings" panose="05000000000000000000" pitchFamily="2" charset="2"/>
                </a:rPr>
                <a:t>响应一致性检验</a:t>
              </a:r>
              <a:endParaRPr lang="en-US" altLang="zh-CN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7376" y="4691549"/>
              <a:ext cx="563968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②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模拟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64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道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strip + 64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道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pad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输入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 </a:t>
              </a:r>
              <a:r>
                <a:rPr lang="en-US" altLang="zh-CN" sz="20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TDS</a:t>
              </a:r>
              <a:r>
                <a:rPr lang="zh-CN" altLang="en-US" sz="2000" b="1" dirty="0">
                  <a:solidFill>
                    <a:srgbClr val="0033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逻辑研究</a:t>
              </a:r>
              <a:endParaRPr lang="zh-CN" altLang="zh-CN" sz="20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0479" y="5218039"/>
              <a:ext cx="45223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400"/>
                </a:spcBef>
                <a:buClr>
                  <a:srgbClr val="000000"/>
                </a:buClr>
              </a:pPr>
              <a:r>
                <a:rPr lang="en-US" altLang="zh-CN" b="1" dirty="0" smtClean="0">
                  <a:solidFill>
                    <a:srgbClr val="000000"/>
                  </a:solidFill>
                  <a:cs typeface="Times New Roman" pitchFamily="18" charset="0"/>
                </a:rPr>
                <a:t>③</a:t>
              </a:r>
              <a:r>
                <a:rPr lang="en-US" altLang="zh-CN" dirty="0" smtClean="0">
                  <a:solidFill>
                    <a:srgbClr val="000000"/>
                  </a:solidFill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FEB</a:t>
              </a:r>
              <a:r>
                <a:rPr lang="zh-CN" altLang="en-US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系统集成板级测试</a:t>
              </a:r>
              <a:r>
                <a:rPr lang="en-US" altLang="zh-CN" sz="20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</a:t>
              </a:r>
              <a:r>
                <a:rPr lang="en-US" altLang="zh-CN" sz="20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zh-CN" altLang="en-US" sz="20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  <a:cs typeface="Times New Roman" panose="02020603050405020304" pitchFamily="18" charset="0"/>
                </a:rPr>
                <a:t>质量控制</a:t>
              </a:r>
              <a:endParaRPr lang="en-US" altLang="zh-CN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018" y="3794615"/>
            <a:ext cx="3282342" cy="24617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92" y="681956"/>
            <a:ext cx="3925890" cy="294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图片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484313"/>
            <a:ext cx="7596188" cy="515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0" y="76027"/>
            <a:ext cx="4838184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charset="-122"/>
                <a:cs typeface="+mn-cs"/>
              </a:defRPr>
            </a:lvl9pPr>
          </a:lstStyle>
          <a:p>
            <a:pPr eaLnBrk="1" hangingPunct="1"/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科大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Signal generator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仿真信号源：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533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日期占位符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0" y="700735"/>
            <a:ext cx="5136444" cy="3317035"/>
          </a:xfrm>
          <a:prstGeom prst="rect">
            <a:avLst/>
          </a:prstGeom>
        </p:spPr>
      </p:pic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41273" y="71735"/>
            <a:ext cx="5404919" cy="523220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ATLAS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探测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Higgs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粒子：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ZZ*</a:t>
            </a:r>
            <a:r>
              <a:rPr lang="en-US" altLang="zh-CN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el-GR" altLang="zh-CN" sz="2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Wingdings" panose="05000000000000000000" pitchFamily="2" charset="2"/>
              </a:rPr>
              <a:t>μ</a:t>
            </a:r>
            <a:endParaRPr lang="zh-CN" altLang="en-US" sz="2400" b="1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-1" y="4136158"/>
            <a:ext cx="6897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zh-CN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高能</a:t>
            </a:r>
            <a:r>
              <a:rPr lang="el-GR" altLang="zh-CN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+mn-ea"/>
                <a:cs typeface="Times New Roman"/>
                <a:sym typeface="Wingdings" pitchFamily="2" charset="2"/>
              </a:rPr>
              <a:t>μ</a:t>
            </a:r>
            <a:r>
              <a:rPr lang="zh-CN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粒子鉴别与刻度：</a:t>
            </a:r>
            <a:r>
              <a:rPr lang="en-US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Z</a:t>
            </a:r>
            <a:r>
              <a:rPr lang="el-GR" altLang="zh-CN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μμ</a:t>
            </a:r>
            <a:r>
              <a:rPr lang="zh-CN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测量横动量</a:t>
            </a:r>
            <a:r>
              <a:rPr lang="en-US" altLang="zh-CN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pT</a:t>
            </a:r>
            <a:r>
              <a:rPr lang="en-US" altLang="zh-CN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,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Phys. </a:t>
            </a:r>
            <a:r>
              <a:rPr lang="en-US" altLang="zh-CN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Lett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B</a:t>
            </a:r>
            <a:endParaRPr lang="en-US" altLang="zh-CN" b="1" dirty="0">
              <a:solidFill>
                <a:srgbClr val="0000CC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Wingdings" pitchFamily="2" charset="2"/>
            </a:endParaRPr>
          </a:p>
        </p:txBody>
      </p: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4" y="4573142"/>
            <a:ext cx="1895837" cy="161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3077913" y="4543462"/>
            <a:ext cx="1971675" cy="1952625"/>
            <a:chOff x="3179514" y="4814398"/>
            <a:chExt cx="1971675" cy="1952625"/>
          </a:xfrm>
        </p:grpSpPr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9514" y="4814398"/>
              <a:ext cx="1971675" cy="1952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Box 31"/>
            <p:cNvSpPr txBox="1"/>
            <p:nvPr/>
          </p:nvSpPr>
          <p:spPr>
            <a:xfrm>
              <a:off x="3425835" y="5329449"/>
              <a:ext cx="80502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ea"/>
                  <a:ea typeface="+mn-ea"/>
                </a:rPr>
                <a:t>刻度前</a:t>
              </a:r>
              <a:endParaRPr lang="zh-CN" alt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5701003" y="4556656"/>
            <a:ext cx="2201219" cy="2064279"/>
            <a:chOff x="5768737" y="4861459"/>
            <a:chExt cx="2106131" cy="1979957"/>
          </a:xfrm>
        </p:grpSpPr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6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8737" y="4861459"/>
              <a:ext cx="2106131" cy="197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32"/>
            <p:cNvSpPr txBox="1"/>
            <p:nvPr/>
          </p:nvSpPr>
          <p:spPr>
            <a:xfrm>
              <a:off x="7063879" y="5335634"/>
              <a:ext cx="770253" cy="3247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solidFill>
                    <a:srgbClr val="0000CC"/>
                  </a:solidFill>
                  <a:latin typeface="+mn-ea"/>
                  <a:ea typeface="+mn-ea"/>
                </a:rPr>
                <a:t>刻度后</a:t>
              </a:r>
              <a:endParaRPr lang="zh-CN" altLang="en-US" sz="1600" b="1" dirty="0">
                <a:solidFill>
                  <a:srgbClr val="0000CC"/>
                </a:solidFill>
                <a:latin typeface="+mn-ea"/>
                <a:ea typeface="+mn-ea"/>
              </a:endParaRPr>
            </a:p>
          </p:txBody>
        </p:sp>
      </p:grpSp>
      <p:sp>
        <p:nvSpPr>
          <p:cNvPr id="34" name="右箭头 33"/>
          <p:cNvSpPr/>
          <p:nvPr/>
        </p:nvSpPr>
        <p:spPr>
          <a:xfrm>
            <a:off x="5317717" y="5367992"/>
            <a:ext cx="256953" cy="223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6801612" y="711197"/>
            <a:ext cx="2252077" cy="2201333"/>
            <a:chOff x="609600" y="1244631"/>
            <a:chExt cx="2356102" cy="2174129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>
              <a:lum bright="-30000" contrast="6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1244631"/>
              <a:ext cx="2356102" cy="2174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椭圆 37"/>
            <p:cNvSpPr/>
            <p:nvPr/>
          </p:nvSpPr>
          <p:spPr>
            <a:xfrm>
              <a:off x="1295400" y="2438400"/>
              <a:ext cx="228600" cy="685800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6209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右箭头 8"/>
          <p:cNvSpPr/>
          <p:nvPr/>
        </p:nvSpPr>
        <p:spPr>
          <a:xfrm>
            <a:off x="3746745" y="1715126"/>
            <a:ext cx="610377" cy="437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4217377" y="784703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lang="zh-CN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粒子属性：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913" y="752007"/>
            <a:ext cx="20104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发现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Higgs</a:t>
            </a:r>
            <a:r>
              <a:rPr lang="zh-CN" alt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粒子：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右大括号 17"/>
          <p:cNvSpPr/>
          <p:nvPr/>
        </p:nvSpPr>
        <p:spPr>
          <a:xfrm>
            <a:off x="7165122" y="953980"/>
            <a:ext cx="327178" cy="195979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4769556" y="1211917"/>
            <a:ext cx="2411622" cy="1461796"/>
            <a:chOff x="4724400" y="1245784"/>
            <a:chExt cx="2411622" cy="1461796"/>
          </a:xfrm>
        </p:grpSpPr>
        <p:sp>
          <p:nvSpPr>
            <p:cNvPr id="11" name="TextBox 10"/>
            <p:cNvSpPr txBox="1"/>
            <p:nvPr/>
          </p:nvSpPr>
          <p:spPr>
            <a:xfrm>
              <a:off x="4724400" y="1245784"/>
              <a:ext cx="21130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质量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r>
                <a:rPr lang="en-US" altLang="zh-CN" sz="1600" b="1" baseline="-25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，自旋宇称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altLang="zh-CN" sz="1600" b="1" baseline="30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endParaRPr lang="zh-CN" alt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24400" y="1612672"/>
              <a:ext cx="236744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规范耦合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HVV </a:t>
              </a:r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(V=W/Z)</a:t>
              </a:r>
              <a:endParaRPr lang="zh-CN" alt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724400" y="1990849"/>
              <a:ext cx="241162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Yukawa</a:t>
              </a:r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耦合</a:t>
              </a:r>
              <a:r>
                <a:rPr lang="en-US" altLang="zh-CN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Hff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(f=</a:t>
              </a:r>
              <a:r>
                <a:rPr lang="en-US" altLang="zh-CN" sz="1600" b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t,b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</a:t>
              </a:r>
              <a:r>
                <a:rPr lang="el-GR" altLang="zh-CN" sz="1600" b="1" dirty="0" smtClean="0">
                  <a:latin typeface="Times New Roman"/>
                  <a:cs typeface="Times New Roman"/>
                </a:rPr>
                <a:t>τ</a:t>
              </a:r>
              <a:r>
                <a:rPr lang="en-US" altLang="zh-CN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zh-CN" alt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26618" y="2369026"/>
              <a:ext cx="16321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矢量玻色子散射</a:t>
              </a:r>
              <a:endParaRPr lang="zh-CN" altLang="en-US" sz="1600" b="1" baseline="30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492300" y="1369743"/>
            <a:ext cx="13468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/>
              <a:t>大统计测量</a:t>
            </a:r>
            <a:endParaRPr lang="en-US" altLang="zh-CN" b="1" dirty="0" smtClean="0"/>
          </a:p>
          <a:p>
            <a:pPr algn="ctr"/>
            <a:r>
              <a:rPr lang="zh-CN" altLang="en-US" b="1" dirty="0" smtClean="0"/>
              <a:t>精度</a:t>
            </a:r>
            <a:endParaRPr lang="en-US" altLang="zh-CN" b="1" dirty="0"/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altLang="zh-CN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zh-CN" sz="32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22990" y="101010"/>
            <a:ext cx="307016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Pro-Higgs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物理目标：</a:t>
            </a:r>
            <a:endParaRPr lang="zh-CN" altLang="en-US" sz="28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8" y="1150837"/>
            <a:ext cx="3332614" cy="4340872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070" y="3761539"/>
            <a:ext cx="2492019" cy="239077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31" y="3829273"/>
            <a:ext cx="2492020" cy="2390770"/>
          </a:xfrm>
          <a:prstGeom prst="rect">
            <a:avLst/>
          </a:prstGeom>
        </p:spPr>
      </p:pic>
      <p:sp>
        <p:nvSpPr>
          <p:cNvPr id="33" name="右箭头 32"/>
          <p:cNvSpPr/>
          <p:nvPr/>
        </p:nvSpPr>
        <p:spPr>
          <a:xfrm>
            <a:off x="6126263" y="4697279"/>
            <a:ext cx="421293" cy="2709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19"/>
          <p:cNvSpPr txBox="1"/>
          <p:nvPr/>
        </p:nvSpPr>
        <p:spPr>
          <a:xfrm>
            <a:off x="1172174" y="5491709"/>
            <a:ext cx="111440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 smtClean="0"/>
              <a:t>测量精度</a:t>
            </a:r>
            <a:endParaRPr lang="en-US" altLang="zh-CN" b="1" dirty="0"/>
          </a:p>
          <a:p>
            <a:pPr algn="ctr"/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altLang="zh-CN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113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>
            <a:grpSpLocks/>
          </p:cNvGrpSpPr>
          <p:nvPr/>
        </p:nvGrpSpPr>
        <p:grpSpPr bwMode="auto">
          <a:xfrm>
            <a:off x="2734913" y="112885"/>
            <a:ext cx="3575577" cy="4636928"/>
            <a:chOff x="5105400" y="1447800"/>
            <a:chExt cx="3846512" cy="4965672"/>
          </a:xfrm>
        </p:grpSpPr>
        <p:pic>
          <p:nvPicPr>
            <p:cNvPr id="11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05400" y="1447800"/>
              <a:ext cx="3846512" cy="4965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椭圆 3"/>
            <p:cNvSpPr>
              <a:spLocks noChangeAspect="1"/>
            </p:cNvSpPr>
            <p:nvPr/>
          </p:nvSpPr>
          <p:spPr bwMode="auto">
            <a:xfrm>
              <a:off x="7622823" y="4679244"/>
              <a:ext cx="128786" cy="142432"/>
            </a:xfrm>
            <a:prstGeom prst="ellipse">
              <a:avLst/>
            </a:prstGeom>
            <a:noFill/>
            <a:ln w="22225">
              <a:solidFill>
                <a:srgbClr val="0000CC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381000" eaLnBrk="0" hangingPunct="0">
                <a:tabLst>
                  <a:tab pos="57150" algn="l"/>
                  <a:tab pos="2514600" algn="l"/>
                  <a:tab pos="3486150" algn="ctr"/>
                  <a:tab pos="3790950" algn="ctr"/>
                  <a:tab pos="4095750" algn="ctr"/>
                  <a:tab pos="4267200" algn="l"/>
                  <a:tab pos="7048500" algn="ctr"/>
                  <a:tab pos="7696200" algn="ctr"/>
                  <a:tab pos="9029700" algn="r"/>
                  <a:tab pos="9086850" algn="l"/>
                </a:tabLst>
              </a:pPr>
              <a:endParaRPr lang="zh-CN" altLang="en-US" sz="100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  <p:sp>
          <p:nvSpPr>
            <p:cNvPr id="13" name="椭圆 11"/>
            <p:cNvSpPr>
              <a:spLocks noChangeAspect="1"/>
            </p:cNvSpPr>
            <p:nvPr/>
          </p:nvSpPr>
          <p:spPr bwMode="auto">
            <a:xfrm>
              <a:off x="7877854" y="4557889"/>
              <a:ext cx="128786" cy="142432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indent="381000" eaLnBrk="0" hangingPunct="0">
                <a:tabLst>
                  <a:tab pos="57150" algn="l"/>
                  <a:tab pos="2514600" algn="l"/>
                  <a:tab pos="3486150" algn="ctr"/>
                  <a:tab pos="3790950" algn="ctr"/>
                  <a:tab pos="4095750" algn="ctr"/>
                  <a:tab pos="4267200" algn="l"/>
                  <a:tab pos="7048500" algn="ctr"/>
                  <a:tab pos="7696200" algn="ctr"/>
                  <a:tab pos="9029700" algn="r"/>
                  <a:tab pos="9086850" algn="l"/>
                </a:tabLst>
              </a:pPr>
              <a:endParaRPr lang="zh-CN" altLang="en-US" sz="1000">
                <a:solidFill>
                  <a:srgbClr val="C00000"/>
                </a:solidFill>
                <a:latin typeface="Arial Narrow" pitchFamily="34" charset="0"/>
                <a:cs typeface="Times New Roman" pitchFamily="18" charset="0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2990" y="101010"/>
            <a:ext cx="2528299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LHC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加速器升级：</a:t>
            </a:r>
            <a:endParaRPr lang="zh-CN" altLang="en-US" sz="2800" b="1" dirty="0">
              <a:solidFill>
                <a:srgbClr val="0000CC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36888" y="580694"/>
            <a:ext cx="2707112" cy="1015663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</a:p>
          <a:p>
            <a:pPr algn="ctr"/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12467" y="773037"/>
            <a:ext cx="2633735" cy="1015663"/>
          </a:xfrm>
          <a:prstGeom prst="rect">
            <a:avLst/>
          </a:prstGeom>
          <a:noFill/>
          <a:ln w="22225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TeV</a:t>
            </a:r>
          </a:p>
          <a:p>
            <a:pPr algn="ctr"/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34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en-US" altLang="zh-CN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2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50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ns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 bwMode="auto">
          <a:xfrm>
            <a:off x="2746202" y="1316448"/>
            <a:ext cx="2328815" cy="1859153"/>
          </a:xfrm>
          <a:prstGeom prst="straightConnector1">
            <a:avLst/>
          </a:prstGeom>
          <a:ln w="190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9" idx="2"/>
          </p:cNvCxnSpPr>
          <p:nvPr/>
        </p:nvCxnSpPr>
        <p:spPr bwMode="auto">
          <a:xfrm flipH="1">
            <a:off x="5431800" y="1596357"/>
            <a:ext cx="2358644" cy="1477164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组合 41"/>
          <p:cNvGrpSpPr/>
          <p:nvPr/>
        </p:nvGrpSpPr>
        <p:grpSpPr>
          <a:xfrm>
            <a:off x="1264356" y="4933244"/>
            <a:ext cx="6661556" cy="1622953"/>
            <a:chOff x="306385" y="4828836"/>
            <a:chExt cx="7392634" cy="1862830"/>
          </a:xfrm>
        </p:grpSpPr>
        <p:grpSp>
          <p:nvGrpSpPr>
            <p:cNvPr id="41" name="组合 40"/>
            <p:cNvGrpSpPr/>
            <p:nvPr/>
          </p:nvGrpSpPr>
          <p:grpSpPr>
            <a:xfrm>
              <a:off x="306385" y="4828836"/>
              <a:ext cx="7392634" cy="1862830"/>
              <a:chOff x="611188" y="4689864"/>
              <a:chExt cx="7042679" cy="1979224"/>
            </a:xfrm>
          </p:grpSpPr>
          <p:pic>
            <p:nvPicPr>
              <p:cNvPr id="38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611188" y="4689864"/>
                <a:ext cx="7042679" cy="1979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9" name="TextBox 18"/>
              <p:cNvSpPr txBox="1">
                <a:spLocks noChangeArrowheads="1"/>
              </p:cNvSpPr>
              <p:nvPr/>
            </p:nvSpPr>
            <p:spPr bwMode="auto">
              <a:xfrm>
                <a:off x="1798639" y="5319036"/>
                <a:ext cx="331924" cy="563010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r>
                  <a:rPr lang="en-US" altLang="zh-CN" sz="24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endParaRPr lang="en-US" altLang="zh-CN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4685584" y="4910035"/>
              <a:ext cx="2889258" cy="741861"/>
            </a:xfrm>
            <a:prstGeom prst="rect">
              <a:avLst/>
            </a:prstGeom>
            <a:solidFill>
              <a:srgbClr val="FFFF00">
                <a:alpha val="77000"/>
              </a:srgbClr>
            </a:solidFill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8</a:t>
              </a:r>
              <a:r>
                <a:rPr lang="en-US" altLang="zh-CN" sz="2000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TeV</a:t>
              </a:r>
              <a:r>
                <a:rPr lang="en-US" altLang="zh-CN" sz="2800" dirty="0">
                  <a:latin typeface="Times New Roman" pitchFamily="18" charset="0"/>
                  <a:ea typeface="宋体" pitchFamily="2" charset="-122"/>
                  <a:cs typeface="Times New Roman" pitchFamily="18" charset="0"/>
                </a:rPr>
                <a:t> </a:t>
              </a:r>
              <a:r>
                <a:rPr lang="en-US" altLang="zh-CN" sz="2400" dirty="0"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</a:t>
              </a:r>
              <a:r>
                <a:rPr lang="en-US" altLang="zh-CN" sz="2800" dirty="0"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 </a:t>
              </a:r>
              <a:r>
                <a:rPr lang="en-US" altLang="zh-CN" sz="32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14</a:t>
              </a:r>
              <a:r>
                <a:rPr lang="en-US" altLang="zh-CN" sz="2000" dirty="0"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TeV</a:t>
              </a:r>
              <a:r>
                <a:rPr lang="en-US" altLang="zh-CN" sz="3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宋体" pitchFamily="2" charset="-122"/>
                  <a:cs typeface="Times New Roman" pitchFamily="18" charset="0"/>
                  <a:sym typeface="Wingdings" pitchFamily="2" charset="2"/>
                </a:rPr>
                <a:t>? 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endParaRPr>
            </a:p>
          </p:txBody>
        </p:sp>
      </p:grpSp>
      <p:sp>
        <p:nvSpPr>
          <p:cNvPr id="52" name="TextBox 12"/>
          <p:cNvSpPr txBox="1">
            <a:spLocks noChangeArrowheads="1"/>
          </p:cNvSpPr>
          <p:nvPr/>
        </p:nvSpPr>
        <p:spPr bwMode="auto">
          <a:xfrm>
            <a:off x="0" y="4508695"/>
            <a:ext cx="31608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itchFamily="2" charset="2"/>
              <a:buChar char="Ø"/>
            </a:pPr>
            <a:r>
              <a:rPr lang="en-US" altLang="zh-CN" b="1" dirty="0" smtClean="0">
                <a:solidFill>
                  <a:srgbClr val="0000CC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  <a:sym typeface="Wingdings" pitchFamily="2" charset="2"/>
              </a:rPr>
              <a:t>Z</a:t>
            </a:r>
            <a:r>
              <a:rPr lang="el-GR" altLang="zh-CN" b="1" dirty="0" smtClean="0">
                <a:solidFill>
                  <a:srgbClr val="0000CC"/>
                </a:solidFill>
                <a:latin typeface="Times New Roman"/>
                <a:ea typeface="黑体" pitchFamily="49" charset="-122"/>
                <a:cs typeface="Times New Roman"/>
                <a:sym typeface="Wingdings" pitchFamily="2" charset="2"/>
              </a:rPr>
              <a:t>μμ</a:t>
            </a:r>
            <a:r>
              <a:rPr lang="en-US" altLang="zh-CN" b="1" dirty="0" smtClean="0">
                <a:solidFill>
                  <a:srgbClr val="0000CC"/>
                </a:solidFill>
                <a:latin typeface="Times New Roman"/>
                <a:ea typeface="黑体" pitchFamily="49" charset="-122"/>
                <a:cs typeface="Times New Roman"/>
                <a:sym typeface="Wingdings" pitchFamily="2" charset="2"/>
              </a:rPr>
              <a:t> </a:t>
            </a:r>
            <a:r>
              <a:rPr lang="en-US" altLang="zh-CN" b="1" dirty="0" smtClean="0">
                <a:latin typeface="Times New Roman"/>
                <a:ea typeface="黑体" pitchFamily="49" charset="-122"/>
                <a:cs typeface="Times New Roman"/>
                <a:sym typeface="Wingdings" pitchFamily="2" charset="2"/>
              </a:rPr>
              <a:t>in </a:t>
            </a:r>
            <a:r>
              <a:rPr lang="en-US" altLang="zh-CN" b="1" dirty="0" smtClean="0">
                <a:solidFill>
                  <a:srgbClr val="C00000"/>
                </a:solidFill>
                <a:latin typeface="Times New Roman"/>
                <a:ea typeface="黑体" pitchFamily="49" charset="-122"/>
                <a:cs typeface="Times New Roman"/>
                <a:sym typeface="Wingdings" pitchFamily="2" charset="2"/>
              </a:rPr>
              <a:t>current</a:t>
            </a:r>
            <a:r>
              <a:rPr lang="en-US" altLang="zh-CN" b="1" dirty="0" smtClean="0">
                <a:latin typeface="Times New Roman"/>
                <a:ea typeface="黑体" pitchFamily="49" charset="-122"/>
                <a:cs typeface="Times New Roman"/>
                <a:sym typeface="Wingdings" pitchFamily="2" charset="2"/>
              </a:rPr>
              <a:t> ATLAS:</a:t>
            </a:r>
            <a:endParaRPr lang="en-US" altLang="zh-CN" b="1" dirty="0">
              <a:latin typeface="黑体" pitchFamily="49" charset="-122"/>
              <a:ea typeface="黑体" pitchFamily="49" charset="-122"/>
              <a:sym typeface="Wingdings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9397" y="-74795"/>
            <a:ext cx="274333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质子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zh-CN" altLang="en-US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反质子</a:t>
            </a:r>
            <a:r>
              <a:rPr lang="en-US" altLang="zh-CN" sz="1600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zh-CN" altLang="en-US" sz="16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散射截面</a:t>
            </a:r>
            <a:r>
              <a:rPr lang="el-GR" altLang="zh-CN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cs typeface="Times New Roman"/>
              </a:rPr>
              <a:t>σ</a:t>
            </a:r>
            <a:endParaRPr lang="zh-CN" altLang="en-US" sz="2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42204" y="3260204"/>
            <a:ext cx="2492709" cy="872198"/>
            <a:chOff x="6098" y="2668846"/>
            <a:chExt cx="2492709" cy="872198"/>
          </a:xfrm>
        </p:grpSpPr>
        <p:graphicFrame>
          <p:nvGraphicFramePr>
            <p:cNvPr id="16" name="对象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9236999"/>
                </p:ext>
              </p:extLst>
            </p:nvPr>
          </p:nvGraphicFramePr>
          <p:xfrm>
            <a:off x="676150" y="3030700"/>
            <a:ext cx="1822657" cy="510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0692" name="公式" r:id="rId5" imgW="634680" imgH="177480" progId="Equation.3">
                    <p:embed/>
                  </p:oleObj>
                </mc:Choice>
                <mc:Fallback>
                  <p:oleObj name="公式" r:id="rId5" imgW="63468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76150" y="3030700"/>
                          <a:ext cx="1822657" cy="5103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TextBox 17"/>
            <p:cNvSpPr txBox="1"/>
            <p:nvPr/>
          </p:nvSpPr>
          <p:spPr>
            <a:xfrm>
              <a:off x="6098" y="2668846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b="1" dirty="0" smtClean="0"/>
                <a:t>反应事例率</a:t>
              </a:r>
              <a:endParaRPr lang="zh-CN" alt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022525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/>
          <p:cNvGrpSpPr/>
          <p:nvPr/>
        </p:nvGrpSpPr>
        <p:grpSpPr>
          <a:xfrm>
            <a:off x="-1587" y="852334"/>
            <a:ext cx="9145587" cy="5245930"/>
            <a:chOff x="-1587" y="1295400"/>
            <a:chExt cx="9145587" cy="524593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587" y="1295400"/>
              <a:ext cx="6554787" cy="3875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" name="组合 18"/>
            <p:cNvGrpSpPr/>
            <p:nvPr/>
          </p:nvGrpSpPr>
          <p:grpSpPr>
            <a:xfrm>
              <a:off x="6324600" y="1817688"/>
              <a:ext cx="2819400" cy="1434643"/>
              <a:chOff x="6324600" y="1447800"/>
              <a:chExt cx="2819400" cy="1434643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6324600" y="1447800"/>
                <a:ext cx="15240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u="sng" dirty="0" smtClean="0"/>
                  <a:t>Tracker</a:t>
                </a:r>
                <a:r>
                  <a:rPr lang="zh-CN" altLang="en-US" sz="1600" b="1" u="sng" dirty="0" smtClean="0"/>
                  <a:t>径迹</a:t>
                </a:r>
                <a:r>
                  <a:rPr lang="en-US" altLang="zh-CN" sz="1600" u="sng" dirty="0" smtClean="0"/>
                  <a:t>:</a:t>
                </a:r>
                <a:endParaRPr lang="zh-CN" altLang="en-US" sz="1600" u="sng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400800" y="1743670"/>
                <a:ext cx="2743200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smtClean="0"/>
                  <a:t>+ </a:t>
                </a:r>
                <a:r>
                  <a:rPr lang="en-US" altLang="zh-CN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MDT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M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onitored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D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rift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ube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         @Barrel &amp; 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Endcap</a:t>
                </a:r>
              </a:p>
              <a:p>
                <a:r>
                  <a:rPr lang="en-US" altLang="zh-CN" sz="1600" dirty="0" smtClean="0"/>
                  <a:t>+ </a:t>
                </a:r>
                <a:r>
                  <a:rPr lang="en-US" altLang="zh-CN" b="1" dirty="0" smtClean="0">
                    <a:solidFill>
                      <a:srgbClr val="B85C00"/>
                    </a:solidFill>
                    <a:latin typeface="Times New Roman" pitchFamily="18" charset="0"/>
                    <a:cs typeface="Times New Roman" pitchFamily="18" charset="0"/>
                  </a:rPr>
                  <a:t>CSC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athode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S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trip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hamber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         @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Endcap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SW</a:t>
                </a:r>
              </a:p>
            </p:txBody>
          </p:sp>
        </p:grpSp>
        <p:grpSp>
          <p:nvGrpSpPr>
            <p:cNvPr id="30" name="组合 19"/>
            <p:cNvGrpSpPr/>
            <p:nvPr/>
          </p:nvGrpSpPr>
          <p:grpSpPr>
            <a:xfrm>
              <a:off x="6395891" y="3570288"/>
              <a:ext cx="2748109" cy="1430178"/>
              <a:chOff x="6395891" y="3581400"/>
              <a:chExt cx="2748109" cy="1430178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395891" y="3581400"/>
                <a:ext cx="175750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u="sng" dirty="0" smtClean="0"/>
                  <a:t>Trigger</a:t>
                </a:r>
                <a:r>
                  <a:rPr lang="zh-CN" altLang="en-US" sz="1600" b="1" u="sng" dirty="0" smtClean="0"/>
                  <a:t>触发</a:t>
                </a:r>
                <a:r>
                  <a:rPr lang="en-US" altLang="zh-CN" sz="1600" u="sng" dirty="0" smtClean="0"/>
                  <a:t>:</a:t>
                </a:r>
                <a:endParaRPr lang="zh-CN" altLang="en-US" sz="1600" u="sng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414624" y="3872805"/>
                <a:ext cx="2729376" cy="1138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 smtClean="0"/>
                  <a:t>+ </a:t>
                </a:r>
                <a:r>
                  <a:rPr lang="en-US" altLang="zh-CN" b="1" dirty="0" smtClean="0">
                    <a:solidFill>
                      <a:srgbClr val="006600"/>
                    </a:solidFill>
                    <a:latin typeface="Times New Roman" pitchFamily="18" charset="0"/>
                    <a:cs typeface="Times New Roman" pitchFamily="18" charset="0"/>
                  </a:rPr>
                  <a:t>RPC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R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esistive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late </a:t>
                </a:r>
                <a:r>
                  <a:rPr lang="en-US" altLang="zh-CN" sz="1600" b="1" dirty="0" smtClean="0">
                    <a:solidFill>
                      <a:srgbClr val="000099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hamber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          @Barrel</a:t>
                </a:r>
                <a:r>
                  <a:rPr lang="zh-CN" altLang="en-US" sz="1600" b="1" dirty="0" smtClean="0">
                    <a:latin typeface="Times New Roman" pitchFamily="18" charset="0"/>
                    <a:cs typeface="Times New Roman" pitchFamily="18" charset="0"/>
                  </a:rPr>
                  <a:t>筒部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endParaRPr lang="en-US" altLang="zh-CN" sz="1400" dirty="0" smtClean="0">
                  <a:latin typeface="Times New Roman" pitchFamily="18" charset="0"/>
                  <a:cs typeface="Times New Roman" pitchFamily="18" charset="0"/>
                </a:endParaRPr>
              </a:p>
              <a:p>
                <a:r>
                  <a:rPr lang="en-US" altLang="zh-CN" sz="1600" dirty="0" smtClean="0"/>
                  <a:t>+ </a:t>
                </a:r>
                <a:r>
                  <a:rPr lang="en-US" altLang="zh-CN" b="1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TGC</a:t>
                </a:r>
                <a:r>
                  <a:rPr lang="en-US" altLang="zh-CN" b="1" dirty="0" smtClean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zh-CN" sz="1600" b="1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T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hin </a:t>
                </a:r>
                <a:r>
                  <a:rPr lang="en-US" altLang="zh-CN" sz="1600" b="1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G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ap </a:t>
                </a:r>
                <a:r>
                  <a:rPr lang="en-US" altLang="zh-CN" sz="1600" b="1" dirty="0" smtClean="0">
                    <a:solidFill>
                      <a:srgbClr val="CC0066"/>
                    </a:solidFill>
                    <a:latin typeface="Times New Roman" pitchFamily="18" charset="0"/>
                    <a:cs typeface="Times New Roman" pitchFamily="18" charset="0"/>
                  </a:rPr>
                  <a:t>C</a:t>
                </a:r>
                <a:r>
                  <a:rPr lang="en-US" altLang="zh-CN" sz="1200" b="1" dirty="0" smtClean="0">
                    <a:latin typeface="Times New Roman" pitchFamily="18" charset="0"/>
                    <a:cs typeface="Times New Roman" pitchFamily="18" charset="0"/>
                  </a:rPr>
                  <a:t>hamber</a:t>
                </a:r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)</a:t>
                </a:r>
              </a:p>
              <a:p>
                <a:r>
                  <a:rPr lang="en-US" altLang="zh-CN" sz="1600" dirty="0" smtClean="0">
                    <a:latin typeface="Times New Roman" pitchFamily="18" charset="0"/>
                    <a:cs typeface="Times New Roman" pitchFamily="18" charset="0"/>
                  </a:rPr>
                  <a:t>           @</a:t>
                </a:r>
                <a:r>
                  <a:rPr lang="en-US" altLang="zh-CN" sz="1600" dirty="0" err="1" smtClean="0">
                    <a:latin typeface="Times New Roman" pitchFamily="18" charset="0"/>
                    <a:cs typeface="Times New Roman" pitchFamily="18" charset="0"/>
                  </a:rPr>
                  <a:t>Endcap</a:t>
                </a:r>
                <a:r>
                  <a:rPr lang="zh-CN" altLang="en-US" sz="1600" b="1" dirty="0" smtClean="0">
                    <a:latin typeface="Times New Roman" pitchFamily="18" charset="0"/>
                    <a:cs typeface="Times New Roman" pitchFamily="18" charset="0"/>
                  </a:rPr>
                  <a:t>端盖</a:t>
                </a:r>
                <a:endParaRPr lang="zh-CN" altLang="en-US" sz="1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64178" y="5195313"/>
              <a:ext cx="2755222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Muon</a:t>
              </a: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谱仪端盖近端探测器</a:t>
              </a:r>
              <a:endParaRPr lang="en-US" altLang="zh-CN" sz="1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>
                <a:defRPr/>
              </a:pP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EIL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sz="1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400" b="1" dirty="0" err="1" smtClean="0">
                  <a:latin typeface="Times New Roman" pitchFamily="18" charset="0"/>
                  <a:cs typeface="Times New Roman" pitchFamily="18" charset="0"/>
                </a:rPr>
                <a:t>ndcap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I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nnermost </a:t>
              </a: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ayer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>
                <a:defRPr/>
              </a:pPr>
              <a:r>
                <a:rPr lang="en-US" altLang="zh-CN" sz="2400" b="1" dirty="0" smtClean="0">
                  <a:solidFill>
                    <a:srgbClr val="99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SW</a:t>
              </a:r>
              <a:r>
                <a:rPr lang="en-US" altLang="zh-CN" sz="2400" b="1" dirty="0" smtClean="0">
                  <a:solidFill>
                    <a:srgbClr val="8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>
                <a:defRPr/>
              </a:pP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b="1" dirty="0" smtClean="0">
                  <a:solidFill>
                    <a:srgbClr val="990000"/>
                  </a:solidFill>
                  <a:latin typeface="Times New Roman" pitchFamily="18" charset="0"/>
                  <a:cs typeface="Times New Roman" pitchFamily="18" charset="0"/>
                </a:rPr>
                <a:t>Small Wheel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cxnSp>
          <p:nvCxnSpPr>
            <p:cNvPr id="32" name="直接箭头连接符 31"/>
            <p:cNvCxnSpPr>
              <a:stCxn id="31" idx="0"/>
            </p:cNvCxnSpPr>
            <p:nvPr/>
          </p:nvCxnSpPr>
          <p:spPr>
            <a:xfrm flipV="1">
              <a:off x="1441789" y="4431079"/>
              <a:ext cx="768011" cy="764234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4572000" y="1486718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99"/>
                  </a:solidFill>
                  <a:latin typeface="Symbol" pitchFamily="18" charset="2"/>
                </a:rPr>
                <a:t> h=1.0</a:t>
              </a:r>
              <a:endParaRPr lang="zh-CN" altLang="en-US" b="1" dirty="0">
                <a:solidFill>
                  <a:srgbClr val="000099"/>
                </a:solidFill>
                <a:latin typeface="Symbol" pitchFamily="18" charset="2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181600" y="4256088"/>
              <a:ext cx="7970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srgbClr val="000099"/>
                  </a:solidFill>
                  <a:latin typeface="Symbol" pitchFamily="18" charset="2"/>
                </a:rPr>
                <a:t> h=2.7</a:t>
              </a:r>
              <a:endParaRPr lang="zh-CN" altLang="en-US" b="1" dirty="0">
                <a:solidFill>
                  <a:srgbClr val="000099"/>
                </a:solidFill>
                <a:latin typeface="Symbol" pitchFamily="18" charset="2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44158" y="5217891"/>
              <a:ext cx="28194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1600" b="1" dirty="0" err="1" smtClean="0">
                  <a:latin typeface="Times New Roman" pitchFamily="18" charset="0"/>
                  <a:cs typeface="Times New Roman" pitchFamily="18" charset="0"/>
                </a:rPr>
                <a:t>Muon</a:t>
              </a:r>
              <a:r>
                <a:rPr lang="zh-CN" altLang="en-US" sz="1600" b="1" dirty="0" smtClean="0">
                  <a:latin typeface="Times New Roman" pitchFamily="18" charset="0"/>
                  <a:cs typeface="Times New Roman" pitchFamily="18" charset="0"/>
                </a:rPr>
                <a:t>谱仪端盖中部探测器</a:t>
              </a:r>
              <a:endParaRPr lang="en-US" altLang="zh-CN" sz="1600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>
                <a:defRPr/>
              </a:pP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EML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sz="1400" b="1" dirty="0" err="1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1400" b="1" dirty="0" err="1" smtClean="0">
                  <a:latin typeface="Times New Roman" pitchFamily="18" charset="0"/>
                  <a:cs typeface="Times New Roman" pitchFamily="18" charset="0"/>
                </a:rPr>
                <a:t>ndcap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iddle </a:t>
              </a:r>
              <a:r>
                <a:rPr lang="en-US" altLang="zh-CN" sz="1400" b="1" dirty="0" smtClean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rPr>
                <a:t>L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ayer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>
                <a:defRPr/>
              </a:pPr>
              <a:r>
                <a:rPr lang="en-US" altLang="zh-CN" sz="24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BW 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altLang="zh-CN" b="1" dirty="0" smtClean="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rPr>
                <a:t>Big Wheel</a:t>
              </a:r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)</a:t>
              </a:r>
            </a:p>
            <a:p>
              <a:pPr algn="ctr">
                <a:defRPr/>
              </a:pPr>
              <a:r>
                <a:rPr lang="zh-CN" altLang="en-US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现行端盖</a:t>
              </a:r>
              <a:r>
                <a:rPr lang="en-US" altLang="zh-CN" sz="2400" b="1" dirty="0" err="1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Muon</a:t>
              </a:r>
              <a:r>
                <a:rPr lang="zh-CN" altLang="en-US" sz="2400" b="1" dirty="0" smtClean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触发</a:t>
              </a:r>
              <a:endParaRPr lang="en-US" altLang="zh-CN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6" name="直接箭头连接符 35"/>
            <p:cNvCxnSpPr>
              <a:stCxn id="35" idx="0"/>
            </p:cNvCxnSpPr>
            <p:nvPr/>
          </p:nvCxnSpPr>
          <p:spPr>
            <a:xfrm flipH="1" flipV="1">
              <a:off x="4210756" y="4256090"/>
              <a:ext cx="1943102" cy="961801"/>
            </a:xfrm>
            <a:prstGeom prst="straightConnector1">
              <a:avLst/>
            </a:prstGeom>
            <a:ln w="2222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矩形 36"/>
            <p:cNvSpPr/>
            <p:nvPr/>
          </p:nvSpPr>
          <p:spPr>
            <a:xfrm>
              <a:off x="3048000" y="5105400"/>
              <a:ext cx="137572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b="1" dirty="0" err="1">
                  <a:latin typeface="Times New Roman" pitchFamily="18" charset="0"/>
                  <a:cs typeface="Times New Roman" pitchFamily="18" charset="0"/>
                </a:rPr>
                <a:t>Muon</a:t>
              </a:r>
              <a:r>
                <a:rPr lang="zh-CN" altLang="en-US" b="1" dirty="0" smtClean="0">
                  <a:latin typeface="Times New Roman" pitchFamily="18" charset="0"/>
                  <a:cs typeface="Times New Roman" pitchFamily="18" charset="0"/>
                </a:rPr>
                <a:t>谱仪</a:t>
              </a:r>
              <a:endParaRPr lang="en-US" altLang="zh-CN" b="1" dirty="0" smtClean="0">
                <a:latin typeface="Times New Roman" pitchFamily="18" charset="0"/>
                <a:cs typeface="Times New Roman" pitchFamily="18" charset="0"/>
              </a:endParaRPr>
            </a:p>
            <a:p>
              <a:pPr algn="ctr"/>
              <a:r>
                <a:rPr lang="zh-CN" altLang="en-US" b="1" dirty="0" smtClean="0">
                  <a:latin typeface="Times New Roman" pitchFamily="18" charset="0"/>
                  <a:cs typeface="Times New Roman" pitchFamily="18" charset="0"/>
                </a:rPr>
                <a:t>端盖磁铁</a:t>
              </a:r>
              <a:endParaRPr lang="zh-CN" altLang="en-US" dirty="0"/>
            </a:p>
          </p:txBody>
        </p:sp>
        <p:cxnSp>
          <p:nvCxnSpPr>
            <p:cNvPr id="38" name="直接箭头连接符 37"/>
            <p:cNvCxnSpPr/>
            <p:nvPr/>
          </p:nvCxnSpPr>
          <p:spPr>
            <a:xfrm flipH="1" flipV="1">
              <a:off x="3275808" y="4256090"/>
              <a:ext cx="467136" cy="853438"/>
            </a:xfrm>
            <a:prstGeom prst="straightConnector1">
              <a:avLst/>
            </a:prstGeom>
            <a:ln w="2222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2" name="TextBox 10"/>
          <p:cNvSpPr txBox="1">
            <a:spLocks noChangeArrowheads="1"/>
          </p:cNvSpPr>
          <p:nvPr/>
        </p:nvSpPr>
        <p:spPr bwMode="auto">
          <a:xfrm>
            <a:off x="41274" y="71735"/>
            <a:ext cx="3997326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现行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ATLAS </a:t>
            </a:r>
            <a:r>
              <a:rPr lang="en-US" altLang="zh-CN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</a:rPr>
              <a:t>谱仪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2039936" y="2619153"/>
            <a:ext cx="660733" cy="1832345"/>
          </a:xfrm>
          <a:prstGeom prst="ellipse">
            <a:avLst/>
          </a:prstGeom>
          <a:noFill/>
          <a:ln w="22225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3742944" y="725313"/>
            <a:ext cx="679481" cy="3872942"/>
          </a:xfrm>
          <a:prstGeom prst="ellipse">
            <a:avLst/>
          </a:prstGeom>
          <a:noFill/>
          <a:ln w="34925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753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TextBox 10"/>
          <p:cNvSpPr txBox="1">
            <a:spLocks noChangeArrowheads="1"/>
          </p:cNvSpPr>
          <p:nvPr/>
        </p:nvSpPr>
        <p:spPr bwMode="auto">
          <a:xfrm>
            <a:off x="41274" y="71735"/>
            <a:ext cx="2302784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Muon</a:t>
            </a:r>
            <a:r>
              <a:rPr lang="zh-CN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端盖触发</a:t>
            </a:r>
            <a:endParaRPr lang="zh-CN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2"/>
          <p:cNvGrpSpPr/>
          <p:nvPr/>
        </p:nvGrpSpPr>
        <p:grpSpPr>
          <a:xfrm>
            <a:off x="421751" y="4247446"/>
            <a:ext cx="3188279" cy="1927579"/>
            <a:chOff x="5181600" y="3426780"/>
            <a:chExt cx="4360647" cy="2752282"/>
          </a:xfrm>
        </p:grpSpPr>
        <p:pic>
          <p:nvPicPr>
            <p:cNvPr id="7" name="図 8" descr="z1.pdf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68" t="30936" r="18350" b="13843"/>
            <a:stretch>
              <a:fillRect/>
            </a:stretch>
          </p:blipFill>
          <p:spPr bwMode="auto">
            <a:xfrm>
              <a:off x="7371328" y="3426780"/>
              <a:ext cx="2170919" cy="2752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図 9" descr="z2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60" t="31168" r="47400" b="14050"/>
            <a:stretch>
              <a:fillRect/>
            </a:stretch>
          </p:blipFill>
          <p:spPr bwMode="auto">
            <a:xfrm>
              <a:off x="5181600" y="3429000"/>
              <a:ext cx="2284256" cy="2750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図 7" descr="PtL1_Mu20.eps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4055" y="922012"/>
            <a:ext cx="3985431" cy="270276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4173358" y="3425606"/>
            <a:ext cx="503443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现行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</a:t>
            </a: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估计：触发率 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100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kHz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@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3E34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79017" y="4027497"/>
            <a:ext cx="49988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  <a:defRPr/>
            </a:pP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NSW</a:t>
            </a: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升级</a:t>
            </a:r>
            <a:r>
              <a:rPr lang="zh-CN" altLang="en-US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目标</a:t>
            </a: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：触发率</a:t>
            </a:r>
            <a:r>
              <a:rPr lang="en-US" altLang="zh-CN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~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kHz 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@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Wingdings" pitchFamily="2" charset="2"/>
              </a:rPr>
              <a:t>5E34</a:t>
            </a:r>
            <a:endParaRPr lang="zh-CN" alt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80411" y="483209"/>
            <a:ext cx="4850700" cy="5355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l"/>
              <a:defRPr/>
            </a:pP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现行</a:t>
            </a:r>
            <a:r>
              <a:rPr lang="en-US" altLang="zh-CN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SW</a:t>
            </a:r>
            <a:r>
              <a:rPr lang="zh-CN" altLang="en-US" b="1" dirty="0" smtClean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触发：</a:t>
            </a:r>
            <a:r>
              <a:rPr lang="en-US" altLang="zh-CN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L1MU20</a:t>
            </a:r>
            <a:r>
              <a:rPr lang="zh-CN" alt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伪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事例率 </a:t>
            </a:r>
            <a:r>
              <a:rPr lang="en-US" altLang="zh-CN" b="1" dirty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~ 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98</a:t>
            </a:r>
            <a:r>
              <a:rPr lang="en-US" altLang="zh-CN" b="1" dirty="0" smtClean="0"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%</a:t>
            </a:r>
            <a:endParaRPr lang="zh-CN" altLang="en-US" sz="2400" b="1" dirty="0"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pic>
        <p:nvPicPr>
          <p:cNvPr id="31" name="Picture 14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4700761" y="4489162"/>
            <a:ext cx="38100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2" name="组合 11"/>
          <p:cNvGrpSpPr/>
          <p:nvPr/>
        </p:nvGrpSpPr>
        <p:grpSpPr>
          <a:xfrm>
            <a:off x="83205" y="742421"/>
            <a:ext cx="3914409" cy="3121608"/>
            <a:chOff x="97719" y="829505"/>
            <a:chExt cx="3914409" cy="3121608"/>
          </a:xfrm>
        </p:grpSpPr>
        <p:grpSp>
          <p:nvGrpSpPr>
            <p:cNvPr id="9" name="组合 8"/>
            <p:cNvGrpSpPr/>
            <p:nvPr/>
          </p:nvGrpSpPr>
          <p:grpSpPr>
            <a:xfrm>
              <a:off x="97719" y="1076449"/>
              <a:ext cx="3914409" cy="2840797"/>
              <a:chOff x="0" y="659944"/>
              <a:chExt cx="9144000" cy="5751512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>
                <a:off x="0" y="659944"/>
                <a:ext cx="9144000" cy="57515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矩形 13"/>
              <p:cNvSpPr/>
              <p:nvPr/>
            </p:nvSpPr>
            <p:spPr>
              <a:xfrm>
                <a:off x="8038214" y="5621079"/>
                <a:ext cx="978195" cy="2764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椭圆 14"/>
            <p:cNvSpPr/>
            <p:nvPr/>
          </p:nvSpPr>
          <p:spPr>
            <a:xfrm>
              <a:off x="2827686" y="829505"/>
              <a:ext cx="683159" cy="3121608"/>
            </a:xfrm>
            <a:prstGeom prst="ellipse">
              <a:avLst/>
            </a:prstGeom>
            <a:noFill/>
            <a:ln w="34925">
              <a:solidFill>
                <a:srgbClr val="0000CC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椭圆 21"/>
            <p:cNvSpPr/>
            <p:nvPr/>
          </p:nvSpPr>
          <p:spPr>
            <a:xfrm>
              <a:off x="1531616" y="2451184"/>
              <a:ext cx="365328" cy="146606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1990574" y="2622546"/>
              <a:ext cx="7441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r>
                <a:rPr lang="en-US" altLang="zh-CN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nd-cap </a:t>
              </a:r>
            </a:p>
            <a:p>
              <a:pPr algn="ctr"/>
              <a:r>
                <a:rPr lang="en-US" altLang="zh-CN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toroid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0" name="右大括号 19"/>
          <p:cNvSpPr/>
          <p:nvPr/>
        </p:nvSpPr>
        <p:spPr>
          <a:xfrm>
            <a:off x="3953302" y="569895"/>
            <a:ext cx="280419" cy="5739765"/>
          </a:xfrm>
          <a:prstGeom prst="rightBrace">
            <a:avLst>
              <a:gd name="adj1" fmla="val 8333"/>
              <a:gd name="adj2" fmla="val 30304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985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lum bright="-40000" contrast="50000"/>
          </a:blip>
          <a:stretch>
            <a:fillRect/>
          </a:stretch>
        </p:blipFill>
        <p:spPr>
          <a:xfrm>
            <a:off x="294674" y="665919"/>
            <a:ext cx="4132183" cy="2784637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ATLAS NSW - KeyLab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C1976-C770-44E2-BA77-50275DCD4E8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2530" y="89899"/>
            <a:ext cx="3581400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NSW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端盖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Times New Roman" pitchFamily="18" charset="0"/>
              </a:rPr>
              <a:t>触发系统升级</a:t>
            </a:r>
            <a:endParaRPr lang="en-US" altLang="zh-CN" sz="24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1908988" y="2219568"/>
            <a:ext cx="318956" cy="1074057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3088942" y="652026"/>
            <a:ext cx="735571" cy="2561772"/>
          </a:xfrm>
          <a:prstGeom prst="ellipse">
            <a:avLst/>
          </a:prstGeom>
          <a:noFill/>
          <a:ln w="19050">
            <a:solidFill>
              <a:srgbClr val="0000C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右大括号 14"/>
          <p:cNvSpPr/>
          <p:nvPr/>
        </p:nvSpPr>
        <p:spPr>
          <a:xfrm>
            <a:off x="3334656" y="3468450"/>
            <a:ext cx="351973" cy="3112989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130020" y="4201888"/>
            <a:ext cx="3286123" cy="1608137"/>
            <a:chOff x="5486400" y="4572000"/>
            <a:chExt cx="3286123" cy="1608137"/>
          </a:xfrm>
        </p:grpSpPr>
        <p:sp>
          <p:nvSpPr>
            <p:cNvPr id="17" name="左大括号 16"/>
            <p:cNvSpPr/>
            <p:nvPr/>
          </p:nvSpPr>
          <p:spPr>
            <a:xfrm>
              <a:off x="5486400" y="4572000"/>
              <a:ext cx="169863" cy="1608137"/>
            </a:xfrm>
            <a:prstGeom prst="leftBrac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  <p:grpSp>
          <p:nvGrpSpPr>
            <p:cNvPr id="18" name="组合 16"/>
            <p:cNvGrpSpPr>
              <a:grpSpLocks/>
            </p:cNvGrpSpPr>
            <p:nvPr/>
          </p:nvGrpSpPr>
          <p:grpSpPr bwMode="auto">
            <a:xfrm>
              <a:off x="5562600" y="4592628"/>
              <a:ext cx="3209923" cy="1529466"/>
              <a:chOff x="5749914" y="4592943"/>
              <a:chExt cx="3209789" cy="1529209"/>
            </a:xfrm>
          </p:grpSpPr>
          <p:sp>
            <p:nvSpPr>
              <p:cNvPr id="19" name="TextBox 15"/>
              <p:cNvSpPr txBox="1">
                <a:spLocks noChangeArrowheads="1"/>
              </p:cNvSpPr>
              <p:nvPr/>
            </p:nvSpPr>
            <p:spPr bwMode="auto">
              <a:xfrm>
                <a:off x="5749914" y="4592943"/>
                <a:ext cx="2676413" cy="461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zh-CN" altLang="en-US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在线触发 </a:t>
                </a:r>
                <a:r>
                  <a:rPr lang="en-US" altLang="zh-CN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&lt; </a:t>
                </a:r>
                <a:r>
                  <a:rPr lang="en-US" altLang="zh-CN" sz="2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25</a:t>
                </a:r>
                <a:r>
                  <a:rPr lang="en-US" altLang="zh-CN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ns</a:t>
                </a:r>
                <a:endPara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>
                <a:spLocks noChangeArrowheads="1"/>
              </p:cNvSpPr>
              <p:nvPr/>
            </p:nvSpPr>
            <p:spPr bwMode="auto">
              <a:xfrm>
                <a:off x="5766093" y="5100935"/>
                <a:ext cx="319361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zh-CN" alt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高本底环境 </a:t>
                </a:r>
                <a:r>
                  <a:rPr lang="en-US" altLang="zh-CN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~</a:t>
                </a:r>
                <a:r>
                  <a:rPr lang="en-US" altLang="zh-CN" sz="24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</a:t>
                </a:r>
                <a:r>
                  <a:rPr lang="en-US" altLang="zh-CN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kHz/cm</a:t>
                </a:r>
                <a:r>
                  <a:rPr lang="en-US" altLang="zh-CN" b="1" baseline="3000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  <a:endParaRPr lang="zh-CN" altLang="en-US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/>
              <p:cNvSpPr txBox="1">
                <a:spLocks noChangeArrowheads="1"/>
              </p:cNvSpPr>
              <p:nvPr/>
            </p:nvSpPr>
            <p:spPr bwMode="auto">
              <a:xfrm>
                <a:off x="5766094" y="5660565"/>
                <a:ext cx="2736430" cy="461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marL="2857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eaLnBrk="1" hangingPunct="1">
                  <a:buFont typeface="Wingdings" pitchFamily="2" charset="2"/>
                  <a:buChar char="ü"/>
                </a:pPr>
                <a:r>
                  <a:rPr lang="zh-CN" altLang="en-US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位置分辨 </a:t>
                </a:r>
                <a:r>
                  <a:rPr lang="en-US" altLang="zh-CN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~</a:t>
                </a:r>
                <a:r>
                  <a:rPr lang="en-US" altLang="zh-CN" sz="2400" b="1" dirty="0" smtClean="0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100</a:t>
                </a:r>
                <a:r>
                  <a:rPr lang="el-GR" altLang="zh-CN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μ</a:t>
                </a:r>
                <a:r>
                  <a:rPr lang="en-US" altLang="zh-CN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m</a:t>
                </a:r>
                <a:endPara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34" name="组合 33"/>
          <p:cNvGrpSpPr/>
          <p:nvPr/>
        </p:nvGrpSpPr>
        <p:grpSpPr>
          <a:xfrm>
            <a:off x="3646714" y="4164015"/>
            <a:ext cx="2667000" cy="1525290"/>
            <a:chOff x="3624943" y="4149501"/>
            <a:chExt cx="2667000" cy="1525290"/>
          </a:xfrm>
        </p:grpSpPr>
        <p:sp>
          <p:nvSpPr>
            <p:cNvPr id="13" name="TextBox 11"/>
            <p:cNvSpPr txBox="1"/>
            <p:nvPr/>
          </p:nvSpPr>
          <p:spPr bwMode="auto">
            <a:xfrm>
              <a:off x="3624943" y="4679726"/>
              <a:ext cx="2389645" cy="461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altLang="zh-CN" dirty="0"/>
                <a:t> </a:t>
              </a:r>
              <a:r>
                <a:rPr lang="en-US" altLang="zh-CN" sz="2400" b="1" dirty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lang="zh-CN" altLang="en-US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大系统升级之</a:t>
              </a:r>
              <a:r>
                <a:rPr lang="en-US" altLang="zh-CN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2"/>
            <p:cNvSpPr txBox="1"/>
            <p:nvPr/>
          </p:nvSpPr>
          <p:spPr bwMode="auto">
            <a:xfrm>
              <a:off x="3624943" y="4149501"/>
              <a:ext cx="2667000" cy="4619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altLang="zh-CN" dirty="0"/>
                <a:t> </a:t>
              </a:r>
              <a:r>
                <a:rPr lang="en-US" altLang="zh-CN" b="1" dirty="0" err="1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Muon</a:t>
              </a:r>
              <a:r>
                <a:rPr lang="zh-CN" altLang="en-US" b="1" dirty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谱仪覆盖</a:t>
              </a:r>
              <a:r>
                <a:rPr lang="en-US" altLang="zh-CN" sz="2400" b="1" dirty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lang="en-US" altLang="zh-CN" sz="2400" b="1" dirty="0">
                  <a:solidFill>
                    <a:srgbClr val="0000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/3</a:t>
              </a:r>
              <a:endParaRPr lang="zh-CN" altLang="en-US" sz="2400" b="1" dirty="0">
                <a:solidFill>
                  <a:srgbClr val="000099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7"/>
            <p:cNvSpPr txBox="1"/>
            <p:nvPr/>
          </p:nvSpPr>
          <p:spPr bwMode="auto">
            <a:xfrm>
              <a:off x="3624943" y="5213126"/>
              <a:ext cx="259579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  <a:defRPr/>
              </a:pPr>
              <a:r>
                <a:rPr lang="en-US" altLang="zh-CN" dirty="0"/>
                <a:t> </a:t>
              </a:r>
              <a:r>
                <a:rPr lang="en-US" altLang="zh-CN" sz="2000" b="1" dirty="0" smtClean="0">
                  <a:solidFill>
                    <a:srgbClr val="000099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Phase I</a:t>
              </a:r>
              <a:r>
                <a:rPr lang="zh-CN" altLang="en-US" b="1" dirty="0" smtClean="0"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升级</a:t>
              </a:r>
              <a:r>
                <a:rPr lang="zh-CN" altLang="en-US" b="1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首要任务</a:t>
              </a:r>
              <a:endParaRPr lang="zh-CN" alt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329" y="3630347"/>
            <a:ext cx="3205801" cy="2662234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536" y="867660"/>
            <a:ext cx="2098903" cy="3165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426074" y="350216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l"/>
            </a:pPr>
            <a:r>
              <a:rPr lang="zh-CN" altLang="en-US" sz="2000" b="1" dirty="0" smtClean="0">
                <a:latin typeface="Times New Roman" pitchFamily="18" charset="0"/>
                <a:cs typeface="Times New Roman" pitchFamily="18" charset="0"/>
              </a:rPr>
              <a:t>在线触发探测器：</a:t>
            </a:r>
            <a:r>
              <a:rPr lang="en-US" altLang="zh-CN" sz="2400" b="1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sTGC</a:t>
            </a:r>
            <a:endParaRPr lang="en-US" altLang="zh-CN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"/>
          <p:cNvSpPr/>
          <p:nvPr/>
        </p:nvSpPr>
        <p:spPr>
          <a:xfrm>
            <a:off x="6842193" y="1655095"/>
            <a:ext cx="21291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solidFill>
                  <a:srgbClr val="C00000"/>
                </a:solidFill>
                <a:latin typeface="Symbol" pitchFamily="18" charset="2"/>
                <a:cs typeface="Times New Roman" pitchFamily="18" charset="0"/>
              </a:rPr>
              <a:t> </a:t>
            </a:r>
            <a:r>
              <a:rPr lang="en-US" altLang="zh-CN" b="1" dirty="0" err="1" smtClean="0">
                <a:latin typeface="Symbol" pitchFamily="18" charset="2"/>
                <a:cs typeface="Times New Roman" pitchFamily="18" charset="0"/>
              </a:rPr>
              <a:t>dq</a:t>
            </a:r>
            <a:r>
              <a:rPr lang="en-US" altLang="zh-CN" b="1" dirty="0" smtClean="0">
                <a:latin typeface="Symbol" pitchFamily="18" charset="2"/>
                <a:cs typeface="Times New Roman" pitchFamily="18" charset="0"/>
              </a:rPr>
              <a:t> &lt;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mrad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</a:t>
            </a:r>
          </a:p>
          <a:p>
            <a:pPr algn="ctr"/>
            <a:r>
              <a:rPr lang="en-US" altLang="zh-CN" b="1" dirty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      </a:t>
            </a:r>
            <a:r>
              <a:rPr lang="en-US" altLang="zh-CN" b="1" dirty="0" err="1" smtClean="0">
                <a:latin typeface="Symbol" pitchFamily="18" charset="2"/>
                <a:cs typeface="Times New Roman" pitchFamily="18" charset="0"/>
              </a:rPr>
              <a:t>d</a:t>
            </a:r>
            <a:r>
              <a:rPr lang="en-US" altLang="zh-CN" b="1" dirty="0" err="1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b="1" dirty="0" smtClean="0">
                <a:latin typeface="Symbol" pitchFamily="18" charset="2"/>
                <a:cs typeface="Times New Roman" pitchFamily="18" charset="0"/>
              </a:rPr>
              <a:t> </a:t>
            </a:r>
            <a:r>
              <a:rPr lang="en-US" altLang="zh-CN" b="1" dirty="0">
                <a:latin typeface="Symbol" pitchFamily="18" charset="2"/>
                <a:cs typeface="Times New Roman" pitchFamily="18" charset="0"/>
              </a:rPr>
              <a:t>&lt; </a:t>
            </a: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300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latin typeface="Symbol" pitchFamily="18" charset="2"/>
                <a:cs typeface="Times New Roman" pitchFamily="18" charset="0"/>
              </a:rPr>
              <a:t>m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834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89" y="523972"/>
            <a:ext cx="5588783" cy="313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5058" y="69112"/>
            <a:ext cx="2157963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C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2400" b="1" dirty="0" err="1" smtClean="0">
                <a:latin typeface="Times New Roman" pitchFamily="18" charset="0"/>
                <a:cs typeface="Times New Roman" pitchFamily="18" charset="0"/>
              </a:rPr>
              <a:t>sTGC</a:t>
            </a:r>
            <a:r>
              <a:rPr lang="zh-CN" altLang="en-US" sz="24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探测器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  <a:cs typeface="Times New Roman" pitchFamily="18" charset="0"/>
              </a:rPr>
              <a:t>：</a:t>
            </a:r>
            <a:endParaRPr lang="en-US" altLang="zh-CN" sz="2000" b="1" baseline="30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0" name="日期占位符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smtClean="0"/>
              <a:t>2015/04/11</a:t>
            </a:r>
            <a:endParaRPr lang="en-US"/>
          </a:p>
        </p:txBody>
      </p:sp>
      <p:sp>
        <p:nvSpPr>
          <p:cNvPr id="12" name="页脚占位符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smtClean="0"/>
              <a:t>ATLAS NSW - KeyLab</a:t>
            </a:r>
            <a:endParaRPr 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0B86-E7D3-4540-B56E-94C0A824E4BB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5713562" y="797376"/>
            <a:ext cx="3430438" cy="1356089"/>
            <a:chOff x="5713562" y="509781"/>
            <a:chExt cx="3430438" cy="1356089"/>
          </a:xfrm>
        </p:grpSpPr>
        <p:sp>
          <p:nvSpPr>
            <p:cNvPr id="14" name="矩形 2"/>
            <p:cNvSpPr/>
            <p:nvPr/>
          </p:nvSpPr>
          <p:spPr>
            <a:xfrm>
              <a:off x="5713562" y="509781"/>
              <a:ext cx="191453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zh-CN" alt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探测器</a:t>
              </a:r>
              <a:r>
                <a:rPr lang="zh-CN" alt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构造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68543" y="788652"/>
              <a:ext cx="3075457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16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Sector 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× </a:t>
              </a:r>
              <a:r>
                <a:rPr lang="en-US" altLang="zh-CN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Segment</a:t>
              </a:r>
            </a:p>
            <a:p>
              <a:r>
                <a:rPr lang="en-US" altLang="zh-CN" sz="1600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                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×</a:t>
              </a:r>
              <a:r>
                <a:rPr lang="en-US" altLang="zh-CN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8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Layer </a:t>
              </a:r>
              <a:r>
                <a:rPr lang="en-US" altLang="zh-CN" sz="1400" b="1" dirty="0" smtClean="0">
                  <a:latin typeface="Times New Roman" pitchFamily="18" charset="0"/>
                  <a:cs typeface="Times New Roman" pitchFamily="18" charset="0"/>
                </a:rPr>
                <a:t>×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20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2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 Wheel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           =  </a:t>
              </a:r>
              <a:r>
                <a:rPr lang="en-US" altLang="zh-CN" sz="24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768</a:t>
              </a:r>
              <a:r>
                <a:rPr lang="en-US" altLang="zh-CN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zh-CN" sz="1600" b="1" dirty="0" smtClean="0">
                  <a:latin typeface="Times New Roman" pitchFamily="18" charset="0"/>
                  <a:cs typeface="Times New Roman" pitchFamily="18" charset="0"/>
                </a:rPr>
                <a:t>Chamber</a:t>
              </a:r>
              <a:endParaRPr lang="zh-CN" altLang="en-US" sz="16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-1" y="6009537"/>
            <a:ext cx="54651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l"/>
            </a:pP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itchFamily="18" charset="0"/>
              </a:rPr>
              <a:t>电子学通道</a:t>
            </a:r>
            <a:r>
              <a:rPr lang="zh-CN" altLang="en-US" sz="1600" b="1" dirty="0" smtClean="0">
                <a:latin typeface="Times New Roman" pitchFamily="18" charset="0"/>
                <a:cs typeface="Times New Roman" pitchFamily="18" charset="0"/>
              </a:rPr>
              <a:t>：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#</a:t>
            </a:r>
            <a:r>
              <a:rPr lang="en-US" altLang="zh-CN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30</a:t>
            </a:r>
            <a:r>
              <a:rPr lang="zh-CN" alt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万</a:t>
            </a:r>
            <a:r>
              <a:rPr lang="zh-CN" altLang="en-US" b="1" dirty="0" smtClean="0">
                <a:latin typeface="Times New Roman" pitchFamily="18" charset="0"/>
                <a:cs typeface="Times New Roman" pitchFamily="18" charset="0"/>
              </a:rPr>
              <a:t>通道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675" y="4257436"/>
            <a:ext cx="3222396" cy="175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7374" y="3929603"/>
            <a:ext cx="16257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l"/>
            </a:pPr>
            <a:r>
              <a:rPr lang="zh-CN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itchFamily="18" charset="0"/>
              </a:rPr>
              <a:t>两</a:t>
            </a:r>
            <a:r>
              <a:rPr lang="zh-CN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Times New Roman" pitchFamily="18" charset="0"/>
              </a:rPr>
              <a:t>维读出</a:t>
            </a:r>
            <a:r>
              <a:rPr lang="zh-CN" altLang="en-US" sz="1600" b="1" dirty="0" smtClean="0">
                <a:latin typeface="Times New Roman" pitchFamily="18" charset="0"/>
                <a:cs typeface="Times New Roman" pitchFamily="18" charset="0"/>
              </a:rPr>
              <a:t>：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408319" y="3797939"/>
            <a:ext cx="4893532" cy="57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buClr>
                <a:schemeClr val="tx1"/>
              </a:buClr>
            </a:pPr>
            <a:r>
              <a:rPr lang="en-US" altLang="zh-CN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pad</a:t>
            </a:r>
            <a:r>
              <a:rPr lang="en-US" altLang="zh-CN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l-GR" altLang="zh-CN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itchFamily="18" charset="0"/>
              </a:rPr>
              <a:t>ϕ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L0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trigger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⊕ </a:t>
            </a:r>
            <a:r>
              <a:rPr lang="en-US" altLang="zh-CN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altLang="zh-CN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L1</a:t>
            </a:r>
            <a:r>
              <a:rPr lang="en-US" altLang="zh-CN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trigger</a:t>
            </a:r>
            <a:r>
              <a:rPr lang="en-US" altLang="zh-CN" sz="16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zh-CN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</a:t>
            </a:r>
            <a:endParaRPr lang="zh-CN" altLang="en-US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lum bright="-30000" contrast="40000"/>
          </a:blip>
          <a:stretch>
            <a:fillRect/>
          </a:stretch>
        </p:blipFill>
        <p:spPr>
          <a:xfrm>
            <a:off x="6068543" y="3487993"/>
            <a:ext cx="3021114" cy="268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4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10411</TotalTime>
  <Words>1386</Words>
  <Application>Microsoft Office PowerPoint</Application>
  <PresentationFormat>全屏显示(4:3)</PresentationFormat>
  <Paragraphs>305</Paragraphs>
  <Slides>26</Slides>
  <Notes>3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26</vt:i4>
      </vt:variant>
    </vt:vector>
  </HeadingPairs>
  <TitlesOfParts>
    <vt:vector size="29" baseType="lpstr">
      <vt:lpstr>Office Theme</vt:lpstr>
      <vt:lpstr>Equation</vt:lpstr>
      <vt:lpstr>公式</vt:lpstr>
      <vt:lpstr> ATLAS Phase 1 Muon谱仪端盖NSW触发系统研究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2014年度进展</vt:lpstr>
      <vt:lpstr>PowerPoint 演示文稿</vt:lpstr>
      <vt:lpstr>PowerPoint 演示文稿</vt:lpstr>
      <vt:lpstr>PowerPoint 演示文稿</vt:lpstr>
      <vt:lpstr>PowerPoint 演示文稿</vt:lpstr>
    </vt:vector>
  </TitlesOfParts>
  <Company>Brookhaven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AMC SubROD Development</dc:title>
  <dc:creator>Hucheng Chen</dc:creator>
  <cp:lastModifiedBy>hanl</cp:lastModifiedBy>
  <cp:revision>1755</cp:revision>
  <cp:lastPrinted>2012-03-28T15:37:58Z</cp:lastPrinted>
  <dcterms:created xsi:type="dcterms:W3CDTF">2010-12-06T13:29:01Z</dcterms:created>
  <dcterms:modified xsi:type="dcterms:W3CDTF">2015-04-10T09:34:47Z</dcterms:modified>
</cp:coreProperties>
</file>