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1490" r:id="rId2"/>
    <p:sldId id="1510" r:id="rId3"/>
    <p:sldId id="1509" r:id="rId4"/>
    <p:sldId id="1511" r:id="rId5"/>
    <p:sldId id="1502" r:id="rId6"/>
    <p:sldId id="1513" r:id="rId7"/>
    <p:sldId id="1519" r:id="rId8"/>
    <p:sldId id="1520" r:id="rId9"/>
    <p:sldId id="1521" r:id="rId10"/>
    <p:sldId id="1516" r:id="rId11"/>
    <p:sldId id="1515" r:id="rId12"/>
    <p:sldId id="1522" r:id="rId13"/>
    <p:sldId id="1524" r:id="rId14"/>
    <p:sldId id="1517" r:id="rId15"/>
    <p:sldId id="1518" r:id="rId16"/>
    <p:sldId id="1532" r:id="rId17"/>
    <p:sldId id="1525" r:id="rId18"/>
    <p:sldId id="1526" r:id="rId19"/>
    <p:sldId id="1529" r:id="rId20"/>
    <p:sldId id="1531" r:id="rId21"/>
    <p:sldId id="1527" r:id="rId22"/>
    <p:sldId id="1533" r:id="rId23"/>
    <p:sldId id="1534" r:id="rId24"/>
    <p:sldId id="1499" r:id="rId25"/>
    <p:sldId id="1484" r:id="rId26"/>
    <p:sldId id="1500" r:id="rId27"/>
    <p:sldId id="1508" r:id="rId28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20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2025/9/3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2025/9/3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5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67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97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线圈优化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FF0000"/>
                </a:solidFill>
              </a:rPr>
              <a:t>Litz</a:t>
            </a:r>
            <a:r>
              <a:rPr lang="en-US" altLang="zh-CN" dirty="0">
                <a:solidFill>
                  <a:srgbClr val="FF0000"/>
                </a:solidFill>
              </a:rPr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409303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多目标优化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0" y="1066800"/>
            <a:ext cx="9144000" cy="374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FF0000"/>
                </a:solidFill>
              </a:rPr>
              <a:t>灵敏度</a:t>
            </a:r>
            <a:r>
              <a:rPr lang="en-US" altLang="zh-CN" sz="1600" dirty="0">
                <a:solidFill>
                  <a:srgbClr val="FF0000"/>
                </a:solidFill>
              </a:rPr>
              <a:t>Q </a:t>
            </a:r>
            <a:r>
              <a:rPr lang="zh-CN" altLang="en-US" sz="1600" dirty="0">
                <a:solidFill>
                  <a:srgbClr val="FF0000"/>
                </a:solidFill>
              </a:rPr>
              <a:t>和质量</a:t>
            </a:r>
            <a:r>
              <a:rPr lang="en-US" altLang="zh-CN" sz="1600" dirty="0">
                <a:solidFill>
                  <a:srgbClr val="FF0000"/>
                </a:solidFill>
              </a:rPr>
              <a:t>W </a:t>
            </a:r>
            <a:r>
              <a:rPr lang="zh-CN" altLang="en-US" sz="1600" dirty="0"/>
              <a:t>双目标优化</a:t>
            </a:r>
            <a:endParaRPr lang="en-US" altLang="zh-CN" sz="16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/>
              <a:t>线圈参数</a:t>
            </a:r>
            <a:endParaRPr lang="en-US" altLang="zh-CN" sz="16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线圈内径 </a:t>
            </a:r>
            <a:endParaRPr lang="en-US" altLang="zh-CN" sz="16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</a:rPr>
              <a:t>每匝股数</a:t>
            </a:r>
            <a:endParaRPr lang="en-US" altLang="zh-CN" sz="1600" dirty="0">
              <a:solidFill>
                <a:srgbClr val="C00000"/>
              </a:solidFill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每层匝数</a:t>
            </a:r>
            <a:endParaRPr lang="en-US" altLang="zh-CN" sz="16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层数</a:t>
            </a:r>
            <a:endParaRPr lang="en-US" altLang="zh-CN" sz="16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/>
              <a:t>得到交流电阻（理论公式）</a:t>
            </a:r>
            <a:endParaRPr lang="en-US" altLang="zh-CN" sz="16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/>
              <a:t>求得信噪比</a:t>
            </a:r>
            <a:r>
              <a:rPr lang="en-US" altLang="zh-CN" sz="1600" dirty="0"/>
              <a:t>SNR</a:t>
            </a:r>
            <a:r>
              <a:rPr lang="zh-CN" altLang="en-US" sz="1600" dirty="0"/>
              <a:t>，再得到</a:t>
            </a:r>
            <a:r>
              <a:rPr lang="en-US" altLang="zh-CN" sz="1600" dirty="0"/>
              <a:t>FPR</a:t>
            </a:r>
            <a:r>
              <a:rPr lang="zh-CN" altLang="en-US" sz="1600" dirty="0"/>
              <a:t>，得到</a:t>
            </a:r>
            <a:r>
              <a:rPr lang="en-US" altLang="zh-CN" sz="1600" dirty="0"/>
              <a:t>Q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/>
              <a:t>得到</a:t>
            </a:r>
            <a:r>
              <a:rPr lang="en-US" altLang="zh-CN" sz="1600" dirty="0"/>
              <a:t>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多目标优化：遍历，计算得到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Pareto 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前沿</a:t>
            </a:r>
            <a:endParaRPr lang="en-US" altLang="zh-CN" sz="16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85B991-9CB9-41BD-8560-CD59524AF87E}"/>
              </a:ext>
            </a:extLst>
          </p:cNvPr>
          <p:cNvSpPr txBox="1"/>
          <p:nvPr/>
        </p:nvSpPr>
        <p:spPr>
          <a:xfrm>
            <a:off x="7543800" y="3250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04D6529-C37D-4469-B4EC-880AA4084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67" y="1433267"/>
            <a:ext cx="1414395" cy="9510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69BCE0-1C71-40DA-9915-595758A4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373" y="2650810"/>
            <a:ext cx="3620453" cy="40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7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7BE8649-3A4D-4812-BEB8-51D62578B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064140"/>
            <a:ext cx="5257800" cy="35052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85F5DD1-77A6-4AC0-8730-09F7FA15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17CB8A-B648-490D-B2B3-8B4A50BD9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07F98E-2FD1-4E62-9F31-2033FF1856F4}"/>
              </a:ext>
            </a:extLst>
          </p:cNvPr>
          <p:cNvSpPr txBox="1"/>
          <p:nvPr/>
        </p:nvSpPr>
        <p:spPr>
          <a:xfrm>
            <a:off x="66481" y="1402425"/>
            <a:ext cx="5429250" cy="534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约束：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r_coil_inner</a:t>
            </a:r>
            <a:r>
              <a:rPr lang="en-US" altLang="zh-CN" dirty="0"/>
              <a:t>: (30, 40, …100)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ns: (10, 12, 15…)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num_coil</a:t>
            </a:r>
            <a:r>
              <a:rPr lang="en-US" altLang="zh-CN" dirty="0"/>
              <a:t>: (100, 150, …700)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num_layer</a:t>
            </a:r>
            <a:r>
              <a:rPr lang="en-US" altLang="zh-CN" dirty="0"/>
              <a:t>: (10, 12, …30)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筛选条件：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直流电阻</a:t>
            </a:r>
            <a:r>
              <a:rPr lang="en-US" altLang="zh-CN" dirty="0"/>
              <a:t>&gt;40 ohm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结论：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利兹线线圈的优化结果优于实心线线圈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线圈内径越小越好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每匝股数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每层匝数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存在最优层数</a:t>
            </a:r>
            <a:endParaRPr lang="en-US" altLang="zh-CN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A078995-F25E-480A-A72A-61AEE828D652}"/>
              </a:ext>
            </a:extLst>
          </p:cNvPr>
          <p:cNvSpPr/>
          <p:nvPr/>
        </p:nvSpPr>
        <p:spPr>
          <a:xfrm>
            <a:off x="4342962" y="1257405"/>
            <a:ext cx="915275" cy="2781195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D44D0DB-7A8C-41E9-9FD7-D8E77236B004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5258237" y="2648003"/>
            <a:ext cx="609163" cy="18997"/>
          </a:xfrm>
          <a:prstGeom prst="straightConnector1">
            <a:avLst/>
          </a:prstGeom>
          <a:noFill/>
          <a:ln w="127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75121DFB-2FBA-486E-9F84-BBB5736EE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93" y="1617973"/>
            <a:ext cx="3090088" cy="206005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EFB0BA4-8EEC-4D84-903E-E75B93061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92661"/>
            <a:ext cx="32385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3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E230B8-14D2-4E90-80AE-D60B192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7D0668-9D5E-4EA9-A398-0DE1169AF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验证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FE2693-A6A1-4B5C-9953-8FA9379914F2}"/>
              </a:ext>
            </a:extLst>
          </p:cNvPr>
          <p:cNvSpPr txBox="1"/>
          <p:nvPr/>
        </p:nvSpPr>
        <p:spPr>
          <a:xfrm>
            <a:off x="1524000" y="2438400"/>
            <a:ext cx="44958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实测验证</a:t>
            </a:r>
          </a:p>
        </p:txBody>
      </p:sp>
    </p:spTree>
    <p:extLst>
      <p:ext uri="{BB962C8B-B14F-4D97-AF65-F5344CB8AC3E}">
        <p14:creationId xmlns:p14="http://schemas.microsoft.com/office/powerpoint/2010/main" val="325220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27400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多目标优化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0" y="1066800"/>
            <a:ext cx="9144000" cy="518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FF0000"/>
                </a:solidFill>
              </a:rPr>
              <a:t>灵敏度</a:t>
            </a:r>
            <a:r>
              <a:rPr lang="en-US" altLang="zh-CN" sz="1600" dirty="0">
                <a:solidFill>
                  <a:srgbClr val="FF0000"/>
                </a:solidFill>
              </a:rPr>
              <a:t>Q </a:t>
            </a:r>
            <a:r>
              <a:rPr lang="zh-CN" altLang="en-US" sz="1600" dirty="0">
                <a:solidFill>
                  <a:srgbClr val="FF0000"/>
                </a:solidFill>
              </a:rPr>
              <a:t>和质量</a:t>
            </a:r>
            <a:r>
              <a:rPr lang="en-US" altLang="zh-CN" sz="1600" dirty="0">
                <a:solidFill>
                  <a:srgbClr val="FF0000"/>
                </a:solidFill>
              </a:rPr>
              <a:t>W </a:t>
            </a:r>
            <a:r>
              <a:rPr lang="zh-CN" altLang="en-US" sz="1600" dirty="0"/>
              <a:t>双目标优化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线圈参数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线圈内径 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线径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每层匝数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层数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</a:rPr>
              <a:t>磁芯高度</a:t>
            </a:r>
            <a:endParaRPr lang="en-US" altLang="zh-CN" sz="1600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利用公式求得信号增益</a:t>
            </a:r>
            <a:endParaRPr lang="en-US" altLang="zh-CN" sz="1600" dirty="0"/>
          </a:p>
          <a:p>
            <a:pPr lvl="2">
              <a:lnSpc>
                <a:spcPct val="130000"/>
              </a:lnSpc>
            </a:pPr>
            <a:endParaRPr lang="en-US" altLang="zh-CN" sz="1600" dirty="0"/>
          </a:p>
          <a:p>
            <a:pPr lvl="2">
              <a:lnSpc>
                <a:spcPct val="130000"/>
              </a:lnSpc>
            </a:pPr>
            <a:endParaRPr lang="en-US" altLang="zh-CN" sz="1600" dirty="0"/>
          </a:p>
          <a:p>
            <a:pPr lvl="2">
              <a:lnSpc>
                <a:spcPct val="130000"/>
              </a:lnSpc>
            </a:pPr>
            <a:endParaRPr lang="en-US" altLang="zh-CN" sz="1600" dirty="0"/>
          </a:p>
          <a:p>
            <a:pPr lvl="2">
              <a:lnSpc>
                <a:spcPct val="130000"/>
              </a:lnSpc>
            </a:pP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利用磁导率虚部得到磁芯损耗，求得交流电阻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求得信噪比</a:t>
            </a:r>
            <a:r>
              <a:rPr lang="en-US" altLang="zh-CN" sz="1600" dirty="0"/>
              <a:t>SNR</a:t>
            </a:r>
            <a:r>
              <a:rPr lang="zh-CN" altLang="en-US" sz="1600" dirty="0"/>
              <a:t>，再得到</a:t>
            </a:r>
            <a:r>
              <a:rPr lang="en-US" altLang="zh-CN" sz="1600" dirty="0"/>
              <a:t>FPR</a:t>
            </a:r>
            <a:r>
              <a:rPr lang="zh-CN" altLang="en-US" sz="1600" dirty="0"/>
              <a:t>，得到</a:t>
            </a:r>
            <a:r>
              <a:rPr lang="en-US" altLang="zh-CN" sz="1600" dirty="0"/>
              <a:t>Q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得到</a:t>
            </a:r>
            <a:r>
              <a:rPr lang="en-US" altLang="zh-CN" sz="1600" dirty="0"/>
              <a:t>W</a:t>
            </a:r>
            <a:r>
              <a:rPr lang="zh-CN" altLang="en-US" sz="1600" dirty="0"/>
              <a:t>（包括</a:t>
            </a:r>
            <a:r>
              <a:rPr lang="zh-CN" altLang="en-US" sz="1600" dirty="0">
                <a:solidFill>
                  <a:srgbClr val="FF0000"/>
                </a:solidFill>
              </a:rPr>
              <a:t>磁芯重量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多目标优化：遍历，计算得到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Pareto 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前沿</a:t>
            </a:r>
            <a:endParaRPr lang="en-US" altLang="zh-CN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85B991-9CB9-41BD-8560-CD59524AF87E}"/>
              </a:ext>
            </a:extLst>
          </p:cNvPr>
          <p:cNvSpPr txBox="1"/>
          <p:nvPr/>
        </p:nvSpPr>
        <p:spPr>
          <a:xfrm>
            <a:off x="7543800" y="3250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49A31F-BE68-432F-AA3E-3F19F26AC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3219450" cy="9239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2DA2F-F0A4-4886-A1FD-C04360E3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594" y="3810000"/>
            <a:ext cx="2428571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5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C17FA36-68ED-4D2F-A14A-3AF67932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4724400" cy="31496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2B280-3807-4781-A268-FBECB8D9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11F2B8-E98A-4077-8C86-7295AB223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6F6580-A2DB-4A91-B8AC-E57938EAF055}"/>
                  </a:ext>
                </a:extLst>
              </p:cNvPr>
              <p:cNvSpPr txBox="1"/>
              <p:nvPr/>
            </p:nvSpPr>
            <p:spPr>
              <a:xfrm>
                <a:off x="252412" y="1558254"/>
                <a:ext cx="8753475" cy="534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约束：</a:t>
                </a:r>
                <a:endParaRPr lang="en-US" altLang="zh-CN" dirty="0"/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r_coil_inner</a:t>
                </a:r>
                <a:r>
                  <a:rPr lang="en-US" altLang="zh-CN" dirty="0"/>
                  <a:t>: (30, 40, …100)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d_wire</a:t>
                </a:r>
                <a:r>
                  <a:rPr lang="en-US" altLang="zh-CN" dirty="0"/>
                  <a:t>: (0.1, 0.2, …1.5)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num_coil</a:t>
                </a:r>
                <a:r>
                  <a:rPr lang="en-US" altLang="zh-CN" dirty="0"/>
                  <a:t>: (100, 150, …700)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num_layer</a:t>
                </a:r>
                <a:r>
                  <a:rPr lang="en-US" altLang="zh-CN" dirty="0"/>
                  <a:t>: (10, 12, …30)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core_height</a:t>
                </a:r>
                <a:r>
                  <a:rPr lang="en-US" altLang="zh-CN" dirty="0">
                    <a:sym typeface="Wingdings" panose="05000000000000000000" pitchFamily="2" charset="2"/>
                  </a:rPr>
                  <a:t>: (0.1h, 0.3h, … 3h)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筛选条件：</a:t>
                </a:r>
                <a:endParaRPr lang="en-US" altLang="zh-CN" dirty="0"/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𝑟𝑒𝑎𝑙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，则交流电阻的</a:t>
                </a:r>
                <a:r>
                  <a:rPr lang="en-US" altLang="zh-CN" dirty="0" err="1"/>
                  <a:t>comsol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仿真结果和交流电阻的实测结果符合较好</a:t>
                </a:r>
                <a:endParaRPr lang="en-US" altLang="zh-CN" dirty="0"/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直流电阻</a:t>
                </a:r>
                <a:r>
                  <a:rPr lang="en-US" altLang="zh-CN" dirty="0"/>
                  <a:t>&gt;40 ohm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质量</a:t>
                </a:r>
                <a:r>
                  <a:rPr lang="en-US" altLang="zh-CN" dirty="0"/>
                  <a:t>&lt;30kg</a:t>
                </a: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相关参数：</a:t>
                </a:r>
                <a:endParaRPr lang="en-US" altLang="zh-CN" dirty="0"/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Coil_height</a:t>
                </a:r>
                <a:r>
                  <a:rPr lang="en-US" altLang="zh-CN" dirty="0"/>
                  <a:t>: 210mm ; </a:t>
                </a:r>
                <a:r>
                  <a:rPr lang="en-US" altLang="zh-CN" dirty="0" err="1"/>
                  <a:t>Core_height</a:t>
                </a:r>
                <a:r>
                  <a:rPr lang="en-US" altLang="zh-CN" dirty="0"/>
                  <a:t>: 112mm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6F6580-A2DB-4A91-B8AC-E57938EAF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" y="1558254"/>
                <a:ext cx="8753475" cy="5340757"/>
              </a:xfrm>
              <a:prstGeom prst="rect">
                <a:avLst/>
              </a:prstGeom>
              <a:blipFill>
                <a:blip r:embed="rId3"/>
                <a:stretch>
                  <a:fillRect l="-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F8A62F6-1D5C-46FB-81E7-08D643C6CC0F}"/>
              </a:ext>
            </a:extLst>
          </p:cNvPr>
          <p:cNvSpPr txBox="1"/>
          <p:nvPr/>
        </p:nvSpPr>
        <p:spPr>
          <a:xfrm>
            <a:off x="4629150" y="3233316"/>
            <a:ext cx="451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由于网格已经较密，</a:t>
            </a:r>
            <a:r>
              <a:rPr lang="en-US" altLang="zh-CN" sz="1600" b="1" dirty="0">
                <a:solidFill>
                  <a:srgbClr val="C00000"/>
                </a:solidFill>
              </a:rPr>
              <a:t>NSGA-Ⅱ</a:t>
            </a:r>
            <a:r>
              <a:rPr lang="zh-CN" altLang="en-US" sz="1600" b="1" dirty="0">
                <a:solidFill>
                  <a:srgbClr val="C00000"/>
                </a:solidFill>
              </a:rPr>
              <a:t>给出的前沿并不一直低于遍历格点排序的前沿，但是运行速度远远快于遍历格点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CE004F7-275F-4911-9245-F4D451D776E2}"/>
              </a:ext>
            </a:extLst>
          </p:cNvPr>
          <p:cNvSpPr/>
          <p:nvPr/>
        </p:nvSpPr>
        <p:spPr>
          <a:xfrm>
            <a:off x="4724400" y="176313"/>
            <a:ext cx="915275" cy="934937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F575A42-A6FB-4864-878D-1915099D8D0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5639675" y="643782"/>
            <a:ext cx="277099" cy="382586"/>
          </a:xfrm>
          <a:prstGeom prst="straightConnector1">
            <a:avLst/>
          </a:prstGeom>
          <a:noFill/>
          <a:ln w="127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60C488C1-D08A-4E80-9184-E635E2524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211" y="643781"/>
            <a:ext cx="2877740" cy="19184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5382214-CE7D-42F7-8D4D-A5D26120A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18" y="4707855"/>
            <a:ext cx="4333333" cy="1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E230B8-14D2-4E90-80AE-D60B192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7D0668-9D5E-4EA9-A398-0DE1169AF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验证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FE2693-A6A1-4B5C-9953-8FA9379914F2}"/>
              </a:ext>
            </a:extLst>
          </p:cNvPr>
          <p:cNvSpPr txBox="1"/>
          <p:nvPr/>
        </p:nvSpPr>
        <p:spPr>
          <a:xfrm>
            <a:off x="1524000" y="2438400"/>
            <a:ext cx="44958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验证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实测验证</a:t>
            </a:r>
          </a:p>
        </p:txBody>
      </p:sp>
    </p:spTree>
    <p:extLst>
      <p:ext uri="{BB962C8B-B14F-4D97-AF65-F5344CB8AC3E}">
        <p14:creationId xmlns:p14="http://schemas.microsoft.com/office/powerpoint/2010/main" val="250379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FF0000"/>
                </a:solidFill>
              </a:rPr>
              <a:t>Litz</a:t>
            </a:r>
            <a:r>
              <a:rPr lang="en-US" altLang="zh-CN" dirty="0">
                <a:solidFill>
                  <a:srgbClr val="FF0000"/>
                </a:solidFill>
              </a:rPr>
              <a:t>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339293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多目标优化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0" y="1066800"/>
            <a:ext cx="9144000" cy="538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FF0000"/>
                </a:solidFill>
              </a:rPr>
              <a:t>灵敏度</a:t>
            </a:r>
            <a:r>
              <a:rPr lang="en-US" altLang="zh-CN" sz="1600" dirty="0">
                <a:solidFill>
                  <a:srgbClr val="FF0000"/>
                </a:solidFill>
              </a:rPr>
              <a:t>Q </a:t>
            </a:r>
            <a:r>
              <a:rPr lang="zh-CN" altLang="en-US" sz="1600" dirty="0">
                <a:solidFill>
                  <a:srgbClr val="FF0000"/>
                </a:solidFill>
              </a:rPr>
              <a:t>和质量</a:t>
            </a:r>
            <a:r>
              <a:rPr lang="en-US" altLang="zh-CN" sz="1600" dirty="0">
                <a:solidFill>
                  <a:srgbClr val="FF0000"/>
                </a:solidFill>
              </a:rPr>
              <a:t>W </a:t>
            </a:r>
            <a:r>
              <a:rPr lang="zh-CN" altLang="en-US" sz="1600" dirty="0"/>
              <a:t>双目标优化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线圈参数</a:t>
            </a:r>
            <a:endParaRPr lang="en-US" altLang="zh-CN" sz="16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线圈内径 </a:t>
            </a:r>
            <a:endParaRPr lang="en-US" altLang="zh-CN" sz="16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</a:rPr>
              <a:t>每匝股数</a:t>
            </a:r>
            <a:endParaRPr lang="en-US" altLang="zh-CN" sz="1600" dirty="0">
              <a:solidFill>
                <a:srgbClr val="C00000"/>
              </a:solidFill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每层匝数</a:t>
            </a:r>
            <a:endParaRPr lang="en-US" altLang="zh-CN" sz="16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层数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</a:rPr>
              <a:t>磁芯高度</a:t>
            </a:r>
            <a:endParaRPr lang="en-US" altLang="zh-CN" sz="1600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利用公式求得信号增益</a:t>
            </a:r>
            <a:endParaRPr lang="en-US" altLang="zh-CN" sz="1600" dirty="0"/>
          </a:p>
          <a:p>
            <a:pPr lvl="2">
              <a:lnSpc>
                <a:spcPct val="130000"/>
              </a:lnSpc>
            </a:pPr>
            <a:endParaRPr lang="en-US" altLang="zh-CN" sz="1600" dirty="0"/>
          </a:p>
          <a:p>
            <a:pPr lvl="2">
              <a:lnSpc>
                <a:spcPct val="130000"/>
              </a:lnSpc>
            </a:pPr>
            <a:endParaRPr lang="en-US" altLang="zh-CN" sz="1600" dirty="0"/>
          </a:p>
          <a:p>
            <a:pPr lvl="2">
              <a:lnSpc>
                <a:spcPct val="130000"/>
              </a:lnSpc>
            </a:pPr>
            <a:endParaRPr lang="en-US" altLang="zh-CN" sz="1600" dirty="0"/>
          </a:p>
          <a:p>
            <a:pPr lvl="2">
              <a:lnSpc>
                <a:spcPct val="130000"/>
              </a:lnSpc>
            </a:pP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利用磁导率虚部得到磁芯损耗，求得交流电阻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求得信噪比</a:t>
            </a:r>
            <a:r>
              <a:rPr lang="en-US" altLang="zh-CN" sz="1600" dirty="0"/>
              <a:t>SNR</a:t>
            </a:r>
            <a:r>
              <a:rPr lang="zh-CN" altLang="en-US" sz="1600" dirty="0"/>
              <a:t>，再得到</a:t>
            </a:r>
            <a:r>
              <a:rPr lang="en-US" altLang="zh-CN" sz="1600" dirty="0"/>
              <a:t>FPR</a:t>
            </a:r>
            <a:r>
              <a:rPr lang="zh-CN" altLang="en-US" sz="1600" dirty="0"/>
              <a:t>，得到</a:t>
            </a:r>
            <a:r>
              <a:rPr lang="en-US" altLang="zh-CN" sz="1600" dirty="0"/>
              <a:t>Q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得到</a:t>
            </a:r>
            <a:r>
              <a:rPr lang="en-US" altLang="zh-CN" sz="1600" dirty="0"/>
              <a:t>W</a:t>
            </a:r>
            <a:r>
              <a:rPr lang="zh-CN" altLang="en-US" sz="1600" dirty="0"/>
              <a:t>（包括</a:t>
            </a:r>
            <a:r>
              <a:rPr lang="zh-CN" altLang="en-US" sz="1600" dirty="0">
                <a:solidFill>
                  <a:srgbClr val="FF0000"/>
                </a:solidFill>
              </a:rPr>
              <a:t>磁芯重量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多目标优化：遍历，计算得到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Pareto 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前沿</a:t>
            </a:r>
            <a:endParaRPr lang="en-US" altLang="zh-CN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85B991-9CB9-41BD-8560-CD59524AF87E}"/>
              </a:ext>
            </a:extLst>
          </p:cNvPr>
          <p:cNvSpPr txBox="1"/>
          <p:nvPr/>
        </p:nvSpPr>
        <p:spPr>
          <a:xfrm>
            <a:off x="7543800" y="3250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49A31F-BE68-432F-AA3E-3F19F26AC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3219450" cy="9239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2DA2F-F0A4-4886-A1FD-C04360E3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594" y="3810000"/>
            <a:ext cx="2428571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3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52FBB53-C003-4295-B41E-21F4B67A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5939692" cy="1400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54F9DE8-AD2D-40A5-8A5E-DB021F970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54" y="1304925"/>
            <a:ext cx="3878385" cy="12096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0F0B20-DBD4-4652-A453-6A565BACD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63" y="4114800"/>
            <a:ext cx="4962769" cy="981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0" y="990600"/>
                <a:ext cx="8610600" cy="586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多层线圈误触发率和接收率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单位面积误触发率（目前考虑纯线圈阵列，考虑</a:t>
                </a:r>
                <a:r>
                  <a:rPr lang="en-US" altLang="zh-CN" dirty="0"/>
                  <a:t>PS</a:t>
                </a:r>
                <a:r>
                  <a:rPr lang="zh-CN" altLang="en-US" dirty="0"/>
                  <a:t> 灵敏度会更优）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忽略常数，待优化量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𝑖𝑛𝑑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altLang="zh-CN" sz="16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altLang="zh-CN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l-GR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8610600" cy="5863400"/>
              </a:xfrm>
              <a:prstGeom prst="rect">
                <a:avLst/>
              </a:prstGeom>
              <a:blipFill>
                <a:blip r:embed="rId6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线圈探测灵敏度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464396-EE87-4AAB-9EDB-95A9A1FDF355}"/>
              </a:ext>
            </a:extLst>
          </p:cNvPr>
          <p:cNvSpPr txBox="1"/>
          <p:nvPr/>
        </p:nvSpPr>
        <p:spPr>
          <a:xfrm>
            <a:off x="4114800" y="29531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A3A027-491F-46C8-8773-4D15D60421E9}"/>
              </a:ext>
            </a:extLst>
          </p:cNvPr>
          <p:cNvSpPr txBox="1"/>
          <p:nvPr/>
        </p:nvSpPr>
        <p:spPr>
          <a:xfrm>
            <a:off x="7017614" y="6409068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线圈几何</a:t>
            </a:r>
            <a:r>
              <a:rPr lang="en-US" altLang="zh-CN" sz="1600" b="1" dirty="0">
                <a:solidFill>
                  <a:schemeClr val="accent1"/>
                </a:solidFill>
              </a:rPr>
              <a:t>parameter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6F0FBA0-CCEB-4FCB-A172-0B2E04869FBD}"/>
              </a:ext>
            </a:extLst>
          </p:cNvPr>
          <p:cNvSpPr txBox="1"/>
          <p:nvPr/>
        </p:nvSpPr>
        <p:spPr>
          <a:xfrm>
            <a:off x="7017614" y="5849091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信噪比</a:t>
            </a:r>
            <a:r>
              <a:rPr lang="en-US" altLang="zh-CN" sz="1600" b="1" dirty="0">
                <a:solidFill>
                  <a:schemeClr val="accent1"/>
                </a:solidFill>
              </a:rPr>
              <a:t>parameter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7CCA3E-437C-47FE-BC54-DC499926F5C2}"/>
                  </a:ext>
                </a:extLst>
              </p:cNvPr>
              <p:cNvSpPr txBox="1"/>
              <p:nvPr/>
            </p:nvSpPr>
            <p:spPr>
              <a:xfrm>
                <a:off x="6742273" y="4338684"/>
                <a:ext cx="2383386" cy="1395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𝐹𝑃𝑅</m:t>
                      </m:r>
                    </m:oMath>
                  </m:oMathPara>
                </a14:m>
                <a:endParaRPr lang="en-US" altLang="zh-CN" sz="16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𝐹𝑁𝑅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7CCA3E-437C-47FE-BC54-DC499926F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73" y="4338684"/>
                <a:ext cx="2383386" cy="13953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C3BBECF7-0BA1-4120-8122-E9AED6586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66023"/>
              </p:ext>
            </p:extLst>
          </p:nvPr>
        </p:nvGraphicFramePr>
        <p:xfrm>
          <a:off x="6915559" y="3505200"/>
          <a:ext cx="2171313" cy="7772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23771">
                  <a:extLst>
                    <a:ext uri="{9D8B030D-6E8A-4147-A177-3AD203B41FA5}">
                      <a16:colId xmlns:a16="http://schemas.microsoft.com/office/drawing/2014/main" val="3456400726"/>
                    </a:ext>
                  </a:extLst>
                </a:gridCol>
                <a:gridCol w="723771">
                  <a:extLst>
                    <a:ext uri="{9D8B030D-6E8A-4147-A177-3AD203B41FA5}">
                      <a16:colId xmlns:a16="http://schemas.microsoft.com/office/drawing/2014/main" val="2317369670"/>
                    </a:ext>
                  </a:extLst>
                </a:gridCol>
                <a:gridCol w="723771">
                  <a:extLst>
                    <a:ext uri="{9D8B030D-6E8A-4147-A177-3AD203B41FA5}">
                      <a16:colId xmlns:a16="http://schemas.microsoft.com/office/drawing/2014/main" val="562066670"/>
                    </a:ext>
                  </a:extLst>
                </a:gridCol>
              </a:tblGrid>
              <a:tr h="163512"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预测 </a:t>
                      </a:r>
                      <a:r>
                        <a:rPr lang="en-US" altLang="zh-CN" sz="1100" dirty="0"/>
                        <a:t>=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/>
                        <a:t>预测 </a:t>
                      </a:r>
                      <a:r>
                        <a:rPr lang="en-US" altLang="zh-CN" sz="1100"/>
                        <a:t>= 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108130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真实 </a:t>
                      </a:r>
                      <a:r>
                        <a:rPr lang="en-US" altLang="zh-CN" sz="1100" b="1" dirty="0"/>
                        <a:t>= 1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03223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真实 </a:t>
                      </a:r>
                      <a:r>
                        <a:rPr lang="en-US" altLang="zh-CN" sz="1100" b="1"/>
                        <a:t>= 0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47788"/>
                  </a:ext>
                </a:extLst>
              </a:tr>
            </a:tbl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0A546846-BEAB-4B5B-9086-0E27ADCD51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64" y="923925"/>
            <a:ext cx="9144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1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85F5DD1-77A6-4AC0-8730-09F7FA15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17CB8A-B648-490D-B2B3-8B4A50BD9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07F98E-2FD1-4E62-9F31-2033FF1856F4}"/>
              </a:ext>
            </a:extLst>
          </p:cNvPr>
          <p:cNvSpPr txBox="1"/>
          <p:nvPr/>
        </p:nvSpPr>
        <p:spPr>
          <a:xfrm>
            <a:off x="66481" y="1402425"/>
            <a:ext cx="6639119" cy="435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约束：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r_coil_inner</a:t>
            </a:r>
            <a:r>
              <a:rPr lang="en-US" altLang="zh-CN" dirty="0"/>
              <a:t>: (30, 40, …50)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ns: (10, 12, 15…)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num_coil</a:t>
            </a:r>
            <a:r>
              <a:rPr lang="en-US" altLang="zh-CN" dirty="0"/>
              <a:t>: (500, 550, …700)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num_layer</a:t>
            </a:r>
            <a:r>
              <a:rPr lang="en-US" altLang="zh-CN" dirty="0"/>
              <a:t>: (10, 12, …30)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core_height</a:t>
            </a:r>
            <a:r>
              <a:rPr lang="en-US" altLang="zh-CN" dirty="0">
                <a:sym typeface="Wingdings" panose="05000000000000000000" pitchFamily="2" charset="2"/>
              </a:rPr>
              <a:t>: (0.1h, 0.3h, … 3h)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筛选条件：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直流电阻</a:t>
            </a:r>
            <a:r>
              <a:rPr lang="en-US" altLang="zh-CN" dirty="0"/>
              <a:t>&gt;40 ohm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质量</a:t>
            </a:r>
            <a:r>
              <a:rPr lang="en-US" altLang="zh-CN" dirty="0"/>
              <a:t>&lt;30kg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相关参数：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Coil_height</a:t>
            </a:r>
            <a:r>
              <a:rPr lang="en-US" altLang="zh-CN" dirty="0"/>
              <a:t>: 236.5mm ; </a:t>
            </a:r>
            <a:r>
              <a:rPr lang="en-US" altLang="zh-CN" dirty="0" err="1"/>
              <a:t>Core_height</a:t>
            </a:r>
            <a:r>
              <a:rPr lang="en-US" altLang="zh-CN" dirty="0"/>
              <a:t>: 118mm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0A2E46-5A3C-490F-B306-AE4105F3E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746" y="0"/>
            <a:ext cx="5257801" cy="35052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68CF9B4-A279-497D-86A3-4AEC03B4A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932901"/>
            <a:ext cx="3590476" cy="1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5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E230B8-14D2-4E90-80AE-D60B192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7D0668-9D5E-4EA9-A398-0DE1169AF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验证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FE2693-A6A1-4B5C-9953-8FA9379914F2}"/>
              </a:ext>
            </a:extLst>
          </p:cNvPr>
          <p:cNvSpPr txBox="1"/>
          <p:nvPr/>
        </p:nvSpPr>
        <p:spPr>
          <a:xfrm>
            <a:off x="1524000" y="2438400"/>
            <a:ext cx="44958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实测验证</a:t>
            </a:r>
          </a:p>
        </p:txBody>
      </p:sp>
    </p:spTree>
    <p:extLst>
      <p:ext uri="{BB962C8B-B14F-4D97-AF65-F5344CB8AC3E}">
        <p14:creationId xmlns:p14="http://schemas.microsoft.com/office/powerpoint/2010/main" val="219018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03E942-3D29-49C5-955F-0479B0DF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572BBF-A6AF-433B-8505-5374BA322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结果汇总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245B3A-CB5F-4B4F-A435-97C71FAC3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772400" cy="5181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CEF272-D0F9-4527-8080-D9C4C513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47887"/>
            <a:ext cx="4648200" cy="30988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75E112E-87D8-4EBB-86E7-449B662CAC94}"/>
              </a:ext>
            </a:extLst>
          </p:cNvPr>
          <p:cNvSpPr/>
          <p:nvPr/>
        </p:nvSpPr>
        <p:spPr>
          <a:xfrm>
            <a:off x="1295400" y="4845050"/>
            <a:ext cx="915275" cy="934937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9266E68-F8A1-424D-869C-B306ABEDAB09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210675" y="4083051"/>
            <a:ext cx="1294525" cy="1229468"/>
          </a:xfrm>
          <a:prstGeom prst="straightConnector1">
            <a:avLst/>
          </a:prstGeom>
          <a:noFill/>
          <a:ln w="127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426F379-442D-4822-997F-162872C36D9C}"/>
              </a:ext>
            </a:extLst>
          </p:cNvPr>
          <p:cNvSpPr txBox="1"/>
          <p:nvPr/>
        </p:nvSpPr>
        <p:spPr>
          <a:xfrm>
            <a:off x="304800" y="6248401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磁芯线圈在优化之后，能得到更低的质量以及更高的灵敏度</a:t>
            </a:r>
          </a:p>
        </p:txBody>
      </p:sp>
    </p:spTree>
    <p:extLst>
      <p:ext uri="{BB962C8B-B14F-4D97-AF65-F5344CB8AC3E}">
        <p14:creationId xmlns:p14="http://schemas.microsoft.com/office/powerpoint/2010/main" val="201344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06004E9-7EF9-4184-A9BB-3E13BB93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DA3219-0A29-4033-B462-C189AA9F4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To do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4AAE780-F572-4226-A40A-FA368B8D214D}"/>
                  </a:ext>
                </a:extLst>
              </p:cNvPr>
              <p:cNvSpPr txBox="1"/>
              <p:nvPr/>
            </p:nvSpPr>
            <p:spPr>
              <a:xfrm>
                <a:off x="657225" y="1055469"/>
                <a:ext cx="7829550" cy="582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上述的优化过程没有考虑“读出通道数”的优化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𝑖𝑛𝑑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altLang="zh-CN" sz="18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8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zh-CN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altLang="zh-CN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l-GR" altLang="zh-CN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l-GR" altLang="zh-CN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l-GR" altLang="zh-CN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altLang="zh-CN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要求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达到</m:t>
                    </m:r>
                  </m:oMath>
                </a14:m>
                <a:r>
                  <a:rPr lang="zh-CN" altLang="en-US" dirty="0"/>
                  <a:t>已有水平 </a:t>
                </a:r>
                <a:r>
                  <a:rPr lang="en-US" altLang="zh-CN" dirty="0"/>
                  <a:t>Const</a:t>
                </a:r>
                <a:r>
                  <a:rPr lang="zh-CN" altLang="en-US" dirty="0"/>
                  <a:t>，推导过程中忽略常数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则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rad>
                        </m:den>
                      </m:f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altLang="zh-CN" sz="18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𝑐h𝑎𝑛𝑛𝑒𝑙𝑠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三参数优化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4AAE780-F572-4226-A40A-FA368B8D2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055469"/>
                <a:ext cx="7829550" cy="5828968"/>
              </a:xfrm>
              <a:prstGeom prst="rect">
                <a:avLst/>
              </a:prstGeom>
              <a:blipFill>
                <a:blip r:embed="rId2"/>
                <a:stretch>
                  <a:fillRect l="-701" b="-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96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读出方案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45E23E-9CA9-430C-ACD7-F4D55F029C32}"/>
              </a:ext>
            </a:extLst>
          </p:cNvPr>
          <p:cNvSpPr txBox="1"/>
          <p:nvPr/>
        </p:nvSpPr>
        <p:spPr>
          <a:xfrm>
            <a:off x="685800" y="2667000"/>
            <a:ext cx="6858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方案一：运放</a:t>
            </a:r>
            <a:r>
              <a:rPr lang="en-US" altLang="zh-CN" dirty="0"/>
              <a:t>+ADC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方案二：磁力仪读出</a:t>
            </a:r>
          </a:p>
        </p:txBody>
      </p:sp>
    </p:spTree>
    <p:extLst>
      <p:ext uri="{BB962C8B-B14F-4D97-AF65-F5344CB8AC3E}">
        <p14:creationId xmlns:p14="http://schemas.microsoft.com/office/powerpoint/2010/main" val="261762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方案一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949281D-EAB8-4989-9C86-F5B789F05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047" y="1192590"/>
            <a:ext cx="5259508" cy="37877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5BA533-03D8-4228-8B5A-67D728884875}"/>
              </a:ext>
            </a:extLst>
          </p:cNvPr>
          <p:cNvSpPr txBox="1"/>
          <p:nvPr/>
        </p:nvSpPr>
        <p:spPr>
          <a:xfrm>
            <a:off x="457200" y="5198230"/>
            <a:ext cx="805815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通过高速开关实现并转串，各个通道不会互相影响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误触发率变化</a:t>
            </a:r>
            <a:r>
              <a:rPr lang="en-US" altLang="zh-CN" dirty="0">
                <a:solidFill>
                  <a:srgbClr val="C00000"/>
                </a:solidFill>
              </a:rPr>
              <a:t>…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2551EA-1090-47E6-B407-657B4021E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74785"/>
            <a:ext cx="4209625" cy="9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29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0" y="5249360"/>
            <a:ext cx="9144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各个通道依次接入磁力计进行读出（高频切换）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开关切换瞬间认为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r>
              <a:rPr lang="zh-CN" altLang="en-US" dirty="0"/>
              <a:t>不发生突变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推导相关的瞬时响应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27725F-8227-4E09-A43F-888503CA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25419"/>
            <a:ext cx="5810154" cy="40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2D950D-EF05-46B3-BBAE-5F3453F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845648-609E-46FF-86E5-6A818DDA9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改进思路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3D08A1-3AAA-4BE6-BD4F-672BDC878FE6}"/>
              </a:ext>
            </a:extLst>
          </p:cNvPr>
          <p:cNvSpPr txBox="1"/>
          <p:nvPr/>
        </p:nvSpPr>
        <p:spPr>
          <a:xfrm>
            <a:off x="457200" y="1447800"/>
            <a:ext cx="84582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磁力仪的成本限制：屏蔽筒，激光器，电压采集系统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在屏蔽筒内放入</a:t>
            </a:r>
            <a:r>
              <a:rPr lang="en-US" altLang="zh-CN" dirty="0"/>
              <a:t>4</a:t>
            </a:r>
            <a:r>
              <a:rPr lang="zh-CN" altLang="en-US" dirty="0"/>
              <a:t>个气泡室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1</a:t>
            </a:r>
            <a:r>
              <a:rPr lang="zh-CN" altLang="en-US" dirty="0"/>
              <a:t>路输入探测光经由分光镜分成</a:t>
            </a:r>
            <a:r>
              <a:rPr lang="en-US" altLang="zh-CN" dirty="0"/>
              <a:t>4</a:t>
            </a:r>
            <a:r>
              <a:rPr lang="zh-CN" altLang="en-US" dirty="0"/>
              <a:t>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4</a:t>
            </a:r>
            <a:r>
              <a:rPr lang="zh-CN" altLang="en-US" dirty="0"/>
              <a:t>路探测光分别接入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PD </a:t>
            </a:r>
            <a:r>
              <a:rPr lang="zh-CN" altLang="en-US" dirty="0"/>
              <a:t>转化为电压信号，并放大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4</a:t>
            </a:r>
            <a:r>
              <a:rPr lang="zh-CN" altLang="en-US" dirty="0"/>
              <a:t>路电压信号经由高速开关选通，由</a:t>
            </a:r>
            <a:r>
              <a:rPr lang="en-US" altLang="zh-CN" dirty="0"/>
              <a:t>1</a:t>
            </a:r>
            <a:r>
              <a:rPr lang="zh-CN" altLang="en-US" dirty="0"/>
              <a:t>路采集通道进行读出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027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多目标优化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495300" y="1177779"/>
                <a:ext cx="8153400" cy="545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待考虑因素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zh-CN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:r>
                  <a:rPr lang="el-GR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/>
                  <a:t>：取决于</a:t>
                </a:r>
                <a:r>
                  <a:rPr lang="en-US" altLang="zh-CN" dirty="0"/>
                  <a:t>SNR &amp; Threshold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𝐹𝑃𝑅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，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误检率</m:t>
                      </m:r>
                    </m:oMath>
                  </m:oMathPara>
                </a14:m>
                <a:endParaRPr lang="en-US" altLang="zh-CN" dirty="0"/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𝐹𝑁𝑅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，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漏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检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率</m:t>
                      </m:r>
                    </m:oMath>
                  </m:oMathPara>
                </a14:m>
                <a:endParaRPr lang="en-US" altLang="zh-CN" dirty="0"/>
              </a:p>
              <a:p>
                <a:pPr lvl="2">
                  <a:lnSpc>
                    <a:spcPct val="150000"/>
                  </a:lnSpc>
                </a:pPr>
                <a:r>
                  <a:rPr lang="zh-CN" altLang="en-US" dirty="0"/>
                  <a:t>无特殊要求的情况下，一般阈值选择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𝐹𝑃𝑅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𝐹𝑁𝑅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𝐸𝐸𝑅</m:t>
                    </m:r>
                  </m:oMath>
                </a14:m>
                <a:endParaRPr lang="en-US" altLang="zh-CN" dirty="0"/>
              </a:p>
              <a:p>
                <a:pPr lvl="2">
                  <a:lnSpc>
                    <a:spcPct val="150000"/>
                  </a:lnSpc>
                </a:pPr>
                <a:endParaRPr lang="en-US" altLang="zh-CN" dirty="0"/>
              </a:p>
              <a:p>
                <a:pPr lvl="2">
                  <a:lnSpc>
                    <a:spcPct val="150000"/>
                  </a:lnSpc>
                </a:pPr>
                <a:endParaRPr lang="en-US" altLang="zh-CN" dirty="0"/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/>
                      <m:t>𝐻</m:t>
                    </m:r>
                    <m:r>
                      <a:rPr lang="zh-CN" altLang="en-US"/>
                      <m:t>：</m:t>
                    </m:r>
                    <m:r>
                      <a:rPr lang="zh-CN" altLang="en-US"/>
                      <m:t>取决</m:t>
                    </m:r>
                  </m:oMath>
                </a14:m>
                <a:r>
                  <a:rPr lang="zh-CN" altLang="en-US" dirty="0"/>
                  <a:t>于线圈几何参数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线圈重量</a:t>
                </a:r>
                <a:r>
                  <a:rPr lang="en-US" altLang="zh-CN" dirty="0"/>
                  <a:t>W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&lt;30kg</a:t>
                </a:r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177779"/>
                <a:ext cx="8153400" cy="5451621"/>
              </a:xfrm>
              <a:prstGeom prst="rect">
                <a:avLst/>
              </a:prstGeom>
              <a:blipFill>
                <a:blip r:embed="rId2"/>
                <a:stretch>
                  <a:fillRect l="-448" b="-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E3B4567-6B5B-4C1D-9E48-54B8B88B8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009" y="1981200"/>
            <a:ext cx="1261981" cy="9815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34D5CCB-DBF5-455C-BF50-84003A455AE7}"/>
              </a:ext>
            </a:extLst>
          </p:cNvPr>
          <p:cNvSpPr txBox="1"/>
          <p:nvPr/>
        </p:nvSpPr>
        <p:spPr>
          <a:xfrm>
            <a:off x="5334000" y="2541177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线圈几何</a:t>
            </a:r>
            <a:r>
              <a:rPr lang="en-US" altLang="zh-CN" sz="1600" b="1" dirty="0">
                <a:solidFill>
                  <a:schemeClr val="accent1"/>
                </a:solidFill>
              </a:rPr>
              <a:t>parameter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C0EDD4-565C-4EC4-AC25-E539DB4CEC4B}"/>
              </a:ext>
            </a:extLst>
          </p:cNvPr>
          <p:cNvSpPr txBox="1"/>
          <p:nvPr/>
        </p:nvSpPr>
        <p:spPr>
          <a:xfrm>
            <a:off x="5334000" y="1981200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信噪比</a:t>
            </a:r>
            <a:r>
              <a:rPr lang="en-US" altLang="zh-CN" sz="1600" b="1" dirty="0">
                <a:solidFill>
                  <a:schemeClr val="accent1"/>
                </a:solidFill>
              </a:rPr>
              <a:t>parameter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DAF314-7ACA-4AE5-B88D-F18A3982F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798" y="4891800"/>
            <a:ext cx="2520000" cy="189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9F3355D-3C18-4C4B-B589-2D94472FA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98" y="3124200"/>
            <a:ext cx="2520000" cy="151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24667D7-4CEE-4125-A4ED-FBAD2B55A86E}"/>
                  </a:ext>
                </a:extLst>
              </p:cNvPr>
              <p:cNvSpPr txBox="1"/>
              <p:nvPr/>
            </p:nvSpPr>
            <p:spPr>
              <a:xfrm>
                <a:off x="9315450" y="5181600"/>
                <a:ext cx="2723106" cy="1086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l-GR" altLang="zh-CN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𝐸𝐸𝑅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𝐸𝐸𝑅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24667D7-4CEE-4125-A4ED-FBAD2B55A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450" y="5181600"/>
                <a:ext cx="2723106" cy="1086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ED8F6042-0274-4FB0-905F-C9BB34B82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4801" y="4891800"/>
            <a:ext cx="1414395" cy="95105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AA214A0-E173-4F07-8F95-7E6BF81CC78F}"/>
              </a:ext>
            </a:extLst>
          </p:cNvPr>
          <p:cNvSpPr txBox="1"/>
          <p:nvPr/>
        </p:nvSpPr>
        <p:spPr>
          <a:xfrm>
            <a:off x="9296400" y="1242536"/>
            <a:ext cx="297180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70C0"/>
                </a:solidFill>
              </a:rPr>
              <a:t>此处的SNR为SNR0，即只考虑线圈热噪声的信噪比，实际信噪比应该略低于此结果</a:t>
            </a:r>
          </a:p>
          <a:p>
            <a:r>
              <a:rPr lang="zh-CN" altLang="en-US" sz="1400" b="1" dirty="0">
                <a:solidFill>
                  <a:srgbClr val="0070C0"/>
                </a:solidFill>
              </a:rPr>
              <a:t>注：Rdc~</a:t>
            </a:r>
            <a:r>
              <a:rPr lang="en-US" altLang="zh-CN" sz="1400" b="1" dirty="0">
                <a:solidFill>
                  <a:srgbClr val="0070C0"/>
                </a:solidFill>
              </a:rPr>
              <a:t>2</a:t>
            </a:r>
            <a:r>
              <a:rPr lang="zh-CN" altLang="en-US" sz="1400" b="1" dirty="0">
                <a:solidFill>
                  <a:srgbClr val="0070C0"/>
                </a:solidFill>
              </a:rPr>
              <a:t>0Ω，线圈热噪声和运放噪声，数值基本相同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BE17921-F082-4DE4-9790-E54C0F395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0079" y="2590800"/>
            <a:ext cx="2916858" cy="218764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8B1DC98-3E61-4B6E-A3A7-748E8FC04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529" y="3684622"/>
            <a:ext cx="2349459" cy="9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7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7DDD3D5-4324-4980-9073-A660DC56B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5105400"/>
            <a:ext cx="1971675" cy="9334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C262BCB-30AB-4071-AF6E-780A1FCAD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4419600"/>
            <a:ext cx="1962150" cy="80962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EEA3E0-F257-4926-8158-7EEDC911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F48ED6-6C1D-45B2-8DB0-FB6057616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EER vs</a:t>
            </a:r>
            <a:r>
              <a:rPr lang="zh-CN" altLang="en-US" dirty="0"/>
              <a:t> </a:t>
            </a:r>
            <a:r>
              <a:rPr lang="en-US" altLang="zh-CN" dirty="0"/>
              <a:t>SNR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E3D84F-44D0-4458-8594-6AAC31AFA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58875"/>
            <a:ext cx="3783542" cy="22701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67FD2F1-D525-4ADE-99D4-47BBC5EA7B9F}"/>
              </a:ext>
            </a:extLst>
          </p:cNvPr>
          <p:cNvSpPr txBox="1"/>
          <p:nvPr/>
        </p:nvSpPr>
        <p:spPr>
          <a:xfrm>
            <a:off x="228600" y="1163850"/>
            <a:ext cx="3276600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不同信噪比下，</a:t>
            </a:r>
            <a:r>
              <a:rPr lang="en-US" altLang="zh-CN" dirty="0"/>
              <a:t>EER vs FPR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拟合 </a:t>
            </a:r>
            <a:r>
              <a:rPr lang="en-US" altLang="zh-CN" dirty="0"/>
              <a:t>EER vs SNR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理论解：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在高斯噪声的检测模型下：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最优判决阈值在</a:t>
            </a:r>
            <a:r>
              <a:rPr lang="en-US" altLang="zh-CN" dirty="0"/>
              <a:t>A/2 </a:t>
            </a:r>
            <a:r>
              <a:rPr lang="zh-CN" altLang="en-US" dirty="0"/>
              <a:t>处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此时错误率为：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信噪比定义为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则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0C2E38F-0CBF-4CCD-AAD1-4C2E55871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80650"/>
            <a:ext cx="3028950" cy="7715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76A33AF-AAAA-4F22-BF5A-AD0C175E6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8" y="6038850"/>
            <a:ext cx="2133600" cy="7239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6DB1802-683D-454E-A545-A92BD31D0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950" y="3352800"/>
            <a:ext cx="2784000" cy="208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3D39313-4BB4-4FF5-B965-B7E6FB97C042}"/>
                  </a:ext>
                </a:extLst>
              </p:cNvPr>
              <p:cNvSpPr txBox="1"/>
              <p:nvPr/>
            </p:nvSpPr>
            <p:spPr>
              <a:xfrm>
                <a:off x="3591994" y="5261073"/>
                <a:ext cx="5357816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实际数据拟合结果为：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𝐸𝐸𝑅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𝑆𝑁𝑅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1.783</m:t>
                            </m:r>
                          </m:den>
                        </m:f>
                      </m:e>
                    </m:d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上述推导基于极简的信号形式，导致实际结果和推导结果存在偏差</a:t>
                </a:r>
                <a:endParaRPr lang="en-US" altLang="zh-CN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3D39313-4BB4-4FF5-B965-B7E6FB97C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94" y="5261073"/>
                <a:ext cx="5357816" cy="1555554"/>
              </a:xfrm>
              <a:prstGeom prst="rect">
                <a:avLst/>
              </a:prstGeom>
              <a:blipFill>
                <a:blip r:embed="rId8"/>
                <a:stretch>
                  <a:fillRect l="-910" b="-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图片 37">
            <a:extLst>
              <a:ext uri="{FF2B5EF4-FFF2-40B4-BE49-F238E27FC236}">
                <a16:creationId xmlns:a16="http://schemas.microsoft.com/office/drawing/2014/main" id="{5C90C7F4-899C-4E14-A208-EFB7681AC2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4710614"/>
            <a:ext cx="2276475" cy="6869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66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25694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多目标优化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0" y="1066800"/>
            <a:ext cx="9144000" cy="582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FF0000"/>
                </a:solidFill>
              </a:rPr>
              <a:t>灵敏度</a:t>
            </a:r>
            <a:r>
              <a:rPr lang="en-US" altLang="zh-CN" sz="1600" dirty="0">
                <a:solidFill>
                  <a:srgbClr val="FF0000"/>
                </a:solidFill>
              </a:rPr>
              <a:t>Q </a:t>
            </a:r>
            <a:r>
              <a:rPr lang="zh-CN" altLang="en-US" sz="1600" dirty="0">
                <a:solidFill>
                  <a:srgbClr val="FF0000"/>
                </a:solidFill>
              </a:rPr>
              <a:t>和质量</a:t>
            </a:r>
            <a:r>
              <a:rPr lang="en-US" altLang="zh-CN" sz="1600" dirty="0">
                <a:solidFill>
                  <a:srgbClr val="FF0000"/>
                </a:solidFill>
              </a:rPr>
              <a:t>W </a:t>
            </a:r>
            <a:r>
              <a:rPr lang="zh-CN" altLang="en-US" sz="1600" dirty="0"/>
              <a:t>双目标优化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线圈参数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线圈内径 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线径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每层匝数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层数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得到交流电阻（</a:t>
            </a:r>
            <a:r>
              <a:rPr lang="en-US" altLang="zh-CN" sz="1600" dirty="0" err="1"/>
              <a:t>Comsol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求得信噪比</a:t>
            </a:r>
            <a:r>
              <a:rPr lang="en-US" altLang="zh-CN" sz="1600" dirty="0"/>
              <a:t>SNR</a:t>
            </a:r>
            <a:r>
              <a:rPr lang="zh-CN" altLang="en-US" sz="1600" dirty="0"/>
              <a:t>，再得到</a:t>
            </a:r>
            <a:r>
              <a:rPr lang="en-US" altLang="zh-CN" sz="1600" dirty="0"/>
              <a:t>FPR</a:t>
            </a:r>
            <a:r>
              <a:rPr lang="zh-CN" altLang="en-US" sz="1600" dirty="0"/>
              <a:t>，得到</a:t>
            </a:r>
            <a:r>
              <a:rPr lang="en-US" altLang="zh-CN" sz="1600" dirty="0"/>
              <a:t>Q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得到</a:t>
            </a:r>
            <a:r>
              <a:rPr lang="en-US" altLang="zh-CN" sz="1600" dirty="0"/>
              <a:t>W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多目标优化：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Pareto 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优化，计算得到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Pareto 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前沿</a:t>
            </a:r>
            <a:endParaRPr lang="en-US" altLang="zh-CN" sz="16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NSGA-Ⅱ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算法，不断用遗传操作（选择、交叉、变异）产生新的候选解，并通过 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Pareto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排序 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+ 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拥挤度距离来筛选出更优的解，直到满足终止条件</a:t>
            </a:r>
            <a:endParaRPr lang="en-US" altLang="zh-CN" sz="16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err="1"/>
              <a:t>Comsol</a:t>
            </a:r>
            <a:r>
              <a:rPr lang="en-US" altLang="zh-CN" sz="1600" dirty="0"/>
              <a:t> </a:t>
            </a:r>
            <a:r>
              <a:rPr lang="zh-CN" altLang="en-US" sz="1600" dirty="0"/>
              <a:t>是黑盒且昂贵，迭代不现实，使用代理模型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用</a:t>
            </a:r>
            <a:r>
              <a:rPr lang="en-US" altLang="zh-CN" sz="1600" dirty="0" err="1"/>
              <a:t>Comsol</a:t>
            </a:r>
            <a:r>
              <a:rPr lang="en-US" altLang="zh-CN" sz="1600" dirty="0"/>
              <a:t> </a:t>
            </a:r>
            <a:r>
              <a:rPr lang="zh-CN" altLang="en-US" sz="1600" dirty="0"/>
              <a:t>完成初始采样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利用采样数据构建代理模型（神经网络）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在代理上运行优化算法，找到最优参数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用真实</a:t>
            </a:r>
            <a:r>
              <a:rPr lang="en-US" altLang="zh-CN" sz="1600" dirty="0" err="1"/>
              <a:t>Comsol</a:t>
            </a:r>
            <a:r>
              <a:rPr lang="en-US" altLang="zh-CN" sz="1600" dirty="0"/>
              <a:t> </a:t>
            </a:r>
            <a:r>
              <a:rPr lang="zh-CN" altLang="en-US" sz="1600" dirty="0"/>
              <a:t>验证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如果代理误差大，用这些点重新训练代理，迭代</a:t>
            </a:r>
            <a:endParaRPr lang="en-US" altLang="zh-CN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85B991-9CB9-41BD-8560-CD59524AF87E}"/>
              </a:ext>
            </a:extLst>
          </p:cNvPr>
          <p:cNvSpPr txBox="1"/>
          <p:nvPr/>
        </p:nvSpPr>
        <p:spPr>
          <a:xfrm>
            <a:off x="7543800" y="3250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14FCA5-7532-4C72-94C8-4BFB4FD7F1D7}"/>
              </a:ext>
            </a:extLst>
          </p:cNvPr>
          <p:cNvSpPr txBox="1"/>
          <p:nvPr/>
        </p:nvSpPr>
        <p:spPr>
          <a:xfrm>
            <a:off x="6457950" y="3019801"/>
            <a:ext cx="19591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Example</a:t>
            </a:r>
          </a:p>
          <a:p>
            <a:r>
              <a:rPr lang="zh-CN" altLang="en-US" sz="1600" b="1" dirty="0">
                <a:solidFill>
                  <a:schemeClr val="accent1"/>
                </a:solidFill>
              </a:rPr>
              <a:t>解</a:t>
            </a:r>
            <a:r>
              <a:rPr lang="en-US" altLang="zh-CN" sz="1600" b="1" dirty="0">
                <a:solidFill>
                  <a:schemeClr val="accent1"/>
                </a:solidFill>
              </a:rPr>
              <a:t>A</a:t>
            </a:r>
            <a:r>
              <a:rPr lang="zh-CN" altLang="en-US" sz="1600" b="1" dirty="0">
                <a:solidFill>
                  <a:schemeClr val="accent1"/>
                </a:solidFill>
              </a:rPr>
              <a:t>：</a:t>
            </a:r>
            <a:r>
              <a:rPr lang="en-US" altLang="zh-CN" sz="1600" b="1" dirty="0">
                <a:solidFill>
                  <a:schemeClr val="accent1"/>
                </a:solidFill>
              </a:rPr>
              <a:t>Q=1</a:t>
            </a:r>
            <a:r>
              <a:rPr lang="zh-CN" altLang="en-US" sz="1600" b="1" dirty="0">
                <a:solidFill>
                  <a:schemeClr val="accent1"/>
                </a:solidFill>
              </a:rPr>
              <a:t>，</a:t>
            </a:r>
            <a:r>
              <a:rPr lang="en-US" altLang="zh-CN" sz="1600" b="1" dirty="0">
                <a:solidFill>
                  <a:schemeClr val="accent1"/>
                </a:solidFill>
              </a:rPr>
              <a:t>W=1</a:t>
            </a:r>
          </a:p>
          <a:p>
            <a:r>
              <a:rPr lang="zh-CN" altLang="en-US" sz="1600" b="1" dirty="0">
                <a:solidFill>
                  <a:schemeClr val="accent1"/>
                </a:solidFill>
              </a:rPr>
              <a:t>解</a:t>
            </a:r>
            <a:r>
              <a:rPr lang="en-US" altLang="zh-CN" sz="1600" b="1" dirty="0">
                <a:solidFill>
                  <a:schemeClr val="accent1"/>
                </a:solidFill>
              </a:rPr>
              <a:t>B</a:t>
            </a:r>
            <a:r>
              <a:rPr lang="zh-CN" altLang="en-US" sz="1600" b="1" dirty="0">
                <a:solidFill>
                  <a:schemeClr val="accent1"/>
                </a:solidFill>
              </a:rPr>
              <a:t>：</a:t>
            </a:r>
            <a:r>
              <a:rPr lang="en-US" altLang="zh-CN" sz="1600" b="1" dirty="0">
                <a:solidFill>
                  <a:schemeClr val="accent1"/>
                </a:solidFill>
              </a:rPr>
              <a:t>Q=2</a:t>
            </a:r>
            <a:r>
              <a:rPr lang="zh-CN" altLang="en-US" sz="1600" b="1" dirty="0">
                <a:solidFill>
                  <a:schemeClr val="accent1"/>
                </a:solidFill>
              </a:rPr>
              <a:t>，</a:t>
            </a:r>
            <a:r>
              <a:rPr lang="en-US" altLang="zh-CN" sz="1600" b="1" dirty="0">
                <a:solidFill>
                  <a:schemeClr val="accent1"/>
                </a:solidFill>
              </a:rPr>
              <a:t>W=0.5</a:t>
            </a:r>
          </a:p>
          <a:p>
            <a:r>
              <a:rPr lang="zh-CN" altLang="en-US" sz="1600" b="1" dirty="0">
                <a:solidFill>
                  <a:schemeClr val="accent1"/>
                </a:solidFill>
              </a:rPr>
              <a:t>解</a:t>
            </a:r>
            <a:r>
              <a:rPr lang="en-US" altLang="zh-CN" sz="1600" b="1" dirty="0">
                <a:solidFill>
                  <a:schemeClr val="accent1"/>
                </a:solidFill>
              </a:rPr>
              <a:t>C</a:t>
            </a:r>
            <a:r>
              <a:rPr lang="zh-CN" altLang="en-US" sz="1600" b="1" dirty="0">
                <a:solidFill>
                  <a:schemeClr val="accent1"/>
                </a:solidFill>
              </a:rPr>
              <a:t>：</a:t>
            </a:r>
            <a:r>
              <a:rPr lang="en-US" altLang="zh-CN" sz="1600" b="1" dirty="0">
                <a:solidFill>
                  <a:schemeClr val="accent1"/>
                </a:solidFill>
              </a:rPr>
              <a:t>Q=0.5</a:t>
            </a:r>
            <a:r>
              <a:rPr lang="zh-CN" altLang="en-US" sz="1600" b="1" dirty="0">
                <a:solidFill>
                  <a:schemeClr val="accent1"/>
                </a:solidFill>
              </a:rPr>
              <a:t>，</a:t>
            </a:r>
            <a:r>
              <a:rPr lang="en-US" altLang="zh-CN" sz="1600" b="1" dirty="0">
                <a:solidFill>
                  <a:schemeClr val="accent1"/>
                </a:solidFill>
              </a:rPr>
              <a:t>W=2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0DE8645-08EF-4420-9169-170575A6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67" y="1433267"/>
            <a:ext cx="1414395" cy="95105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C1B6B72-2242-480F-9B50-57B8F6B6733F}"/>
              </a:ext>
            </a:extLst>
          </p:cNvPr>
          <p:cNvSpPr txBox="1"/>
          <p:nvPr/>
        </p:nvSpPr>
        <p:spPr>
          <a:xfrm>
            <a:off x="5943600" y="563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仍然耗费过多时长</a:t>
            </a:r>
          </a:p>
        </p:txBody>
      </p:sp>
    </p:spTree>
    <p:extLst>
      <p:ext uri="{BB962C8B-B14F-4D97-AF65-F5344CB8AC3E}">
        <p14:creationId xmlns:p14="http://schemas.microsoft.com/office/powerpoint/2010/main" val="223021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4D1E43-F645-46BB-9DE6-297602D09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交流电阻计算结果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7AA061-E2E4-48DD-9602-6C0D603D9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2382361"/>
            <a:ext cx="7200000" cy="42469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1B0FD9-F461-41D3-A8F9-4C22A41B1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0" y="2382361"/>
            <a:ext cx="7200000" cy="42515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D5745C-8681-494F-A8EF-01DA23DC7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0" y="2382361"/>
            <a:ext cx="7200000" cy="43010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FAF1CF-0529-4EED-A82A-CFF8B79E1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99" y="2382361"/>
            <a:ext cx="7200000" cy="424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91265-9AC8-4F7F-B848-01999C811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382361"/>
            <a:ext cx="7200000" cy="42669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417782-4002-46E1-A934-509EDA931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998" y="2382361"/>
            <a:ext cx="7200000" cy="4125761"/>
          </a:xfrm>
          <a:prstGeom prst="rect">
            <a:avLst/>
          </a:prstGeom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EE5FF0CD-3970-40B5-9074-0EF53EE2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7ACB716-F856-4058-9D97-BA9B989DC2EC}"/>
              </a:ext>
            </a:extLst>
          </p:cNvPr>
          <p:cNvSpPr txBox="1"/>
          <p:nvPr/>
        </p:nvSpPr>
        <p:spPr>
          <a:xfrm>
            <a:off x="228600" y="1237372"/>
            <a:ext cx="8458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在仿真结果和实测结果符合较好的线圈中，交流电阻的公式计算结果始终偏大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使用交流电阻的计算结果进行优化，最后使用</a:t>
            </a: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进行验证，预计能得到更优的结果</a:t>
            </a:r>
          </a:p>
        </p:txBody>
      </p:sp>
    </p:spTree>
    <p:extLst>
      <p:ext uri="{BB962C8B-B14F-4D97-AF65-F5344CB8AC3E}">
        <p14:creationId xmlns:p14="http://schemas.microsoft.com/office/powerpoint/2010/main" val="42659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4A8FEED-3359-48DB-92C5-ADD5AEC29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26" y="1"/>
            <a:ext cx="4849973" cy="323331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2B280-3807-4781-A268-FBECB8D9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11F2B8-E98A-4077-8C86-7295AB223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6F6580-A2DB-4A91-B8AC-E57938EAF055}"/>
                  </a:ext>
                </a:extLst>
              </p:cNvPr>
              <p:cNvSpPr txBox="1"/>
              <p:nvPr/>
            </p:nvSpPr>
            <p:spPr>
              <a:xfrm>
                <a:off x="194711" y="2237440"/>
                <a:ext cx="8753475" cy="462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约束：</a:t>
                </a:r>
                <a:endParaRPr lang="en-US" altLang="zh-CN" dirty="0"/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r_coil_inner</a:t>
                </a:r>
                <a:r>
                  <a:rPr lang="en-US" altLang="zh-CN" dirty="0"/>
                  <a:t>: (30, 40, …100)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d_wire</a:t>
                </a:r>
                <a:r>
                  <a:rPr lang="en-US" altLang="zh-CN" dirty="0"/>
                  <a:t>: (0.1, 0.2, …1.5)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num_coil</a:t>
                </a:r>
                <a:r>
                  <a:rPr lang="en-US" altLang="zh-CN" dirty="0"/>
                  <a:t>: (100, 150, …700)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num_layer</a:t>
                </a:r>
                <a:r>
                  <a:rPr lang="en-US" altLang="zh-CN" dirty="0"/>
                  <a:t>: (10, 12, …30)</a:t>
                </a: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计算网格格点位置处的结果，进行排序，得到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前沿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1</a:t>
                </a:r>
                <a:endParaRPr lang="zh-CN" altLang="en-US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在各个参数对应的范围内，使用</a:t>
                </a:r>
                <a:r>
                  <a:rPr lang="en-US" altLang="zh-CN" sz="18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NSGA-Ⅱ</a:t>
                </a:r>
                <a:r>
                  <a:rPr lang="zh-CN" altLang="en-US" sz="18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算法，不断用遗传操作（选择、交叉、变异）产生新的候选解，</a:t>
                </a:r>
                <a:r>
                  <a:rPr lang="zh-CN" altLang="en-US" dirty="0"/>
                  <a:t>得到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前沿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2</a:t>
                </a:r>
                <a:endParaRPr lang="zh-CN" altLang="en-US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筛选条件：</a:t>
                </a:r>
                <a:endParaRPr lang="en-US" altLang="zh-CN" dirty="0"/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𝑟𝑒𝑎𝑙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，则交流电阻的</a:t>
                </a:r>
                <a:r>
                  <a:rPr lang="en-US" altLang="zh-CN" dirty="0" err="1"/>
                  <a:t>comsol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仿真结果和交流电阻的实测结果符合较好</a:t>
                </a:r>
                <a:endParaRPr lang="en-US" altLang="zh-CN" dirty="0"/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直流电阻</a:t>
                </a:r>
                <a:r>
                  <a:rPr lang="en-US" altLang="zh-CN" dirty="0"/>
                  <a:t>&gt;40 ohm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6F6580-A2DB-4A91-B8AC-E57938EAF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1" y="2237440"/>
                <a:ext cx="8753475" cy="4620560"/>
              </a:xfrm>
              <a:prstGeom prst="rect">
                <a:avLst/>
              </a:prstGeom>
              <a:blipFill>
                <a:blip r:embed="rId3"/>
                <a:stretch>
                  <a:fillRect l="-487" r="-279" b="-1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F8A62F6-1D5C-46FB-81E7-08D643C6CC0F}"/>
              </a:ext>
            </a:extLst>
          </p:cNvPr>
          <p:cNvSpPr txBox="1"/>
          <p:nvPr/>
        </p:nvSpPr>
        <p:spPr>
          <a:xfrm>
            <a:off x="4629150" y="3233316"/>
            <a:ext cx="451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由于网格已经较密，</a:t>
            </a:r>
            <a:r>
              <a:rPr lang="en-US" altLang="zh-CN" sz="1600" b="1" dirty="0">
                <a:solidFill>
                  <a:srgbClr val="C00000"/>
                </a:solidFill>
              </a:rPr>
              <a:t>NSGA-Ⅱ</a:t>
            </a:r>
            <a:r>
              <a:rPr lang="zh-CN" altLang="en-US" sz="1600" b="1" dirty="0">
                <a:solidFill>
                  <a:srgbClr val="C00000"/>
                </a:solidFill>
              </a:rPr>
              <a:t>给出的前沿并不一直低于遍历格点排序的前沿，但是运行速度远远快于遍历格点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CE004F7-275F-4911-9245-F4D451D776E2}"/>
              </a:ext>
            </a:extLst>
          </p:cNvPr>
          <p:cNvSpPr/>
          <p:nvPr/>
        </p:nvSpPr>
        <p:spPr>
          <a:xfrm>
            <a:off x="4571125" y="204891"/>
            <a:ext cx="915275" cy="1700109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F575A42-A6FB-4864-878D-1915099D8D0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5486400" y="1054946"/>
            <a:ext cx="277099" cy="0"/>
          </a:xfrm>
          <a:prstGeom prst="straightConnector1">
            <a:avLst/>
          </a:prstGeom>
          <a:noFill/>
          <a:ln w="127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929759D-A60A-4353-8571-887D60FA93CA}"/>
              </a:ext>
            </a:extLst>
          </p:cNvPr>
          <p:cNvSpPr txBox="1"/>
          <p:nvPr/>
        </p:nvSpPr>
        <p:spPr>
          <a:xfrm>
            <a:off x="2255367" y="1124118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线圈内径越小越好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r>
              <a:rPr lang="zh-CN" altLang="en-US" sz="1600" b="1" dirty="0">
                <a:solidFill>
                  <a:srgbClr val="C00000"/>
                </a:solidFill>
              </a:rPr>
              <a:t>存在最优线径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r>
              <a:rPr lang="zh-CN" altLang="en-US" sz="1600" b="1" dirty="0">
                <a:solidFill>
                  <a:srgbClr val="C00000"/>
                </a:solidFill>
              </a:rPr>
              <a:t>每层匝数越多越好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r>
              <a:rPr lang="zh-CN" altLang="en-US" sz="1600" b="1" dirty="0">
                <a:solidFill>
                  <a:srgbClr val="C00000"/>
                </a:solidFill>
              </a:rPr>
              <a:t>存在最优层数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749C1CB-DEF0-4447-82BF-ED287808B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531" y="439629"/>
            <a:ext cx="3211799" cy="21411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E0DCF3F-3932-4366-AAD2-7F439BE47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53" y="63870"/>
            <a:ext cx="2561543" cy="9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E230B8-14D2-4E90-80AE-D60B192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7D0668-9D5E-4EA9-A398-0DE1169AF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验证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FE2693-A6A1-4B5C-9953-8FA9379914F2}"/>
              </a:ext>
            </a:extLst>
          </p:cNvPr>
          <p:cNvSpPr txBox="1"/>
          <p:nvPr/>
        </p:nvSpPr>
        <p:spPr>
          <a:xfrm>
            <a:off x="1524000" y="2438400"/>
            <a:ext cx="44958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验证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实测验证</a:t>
            </a:r>
          </a:p>
        </p:txBody>
      </p:sp>
    </p:spTree>
    <p:extLst>
      <p:ext uri="{BB962C8B-B14F-4D97-AF65-F5344CB8AC3E}">
        <p14:creationId xmlns:p14="http://schemas.microsoft.com/office/powerpoint/2010/main" val="2555079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620290</TotalTime>
  <Words>1460</Words>
  <Application>Microsoft Office PowerPoint</Application>
  <PresentationFormat>全屏显示(4:3)</PresentationFormat>
  <Paragraphs>289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等线 Light</vt:lpstr>
      <vt:lpstr>Arial</vt:lpstr>
      <vt:lpstr>Cambria Math</vt:lpstr>
      <vt:lpstr>Wingdings</vt:lpstr>
      <vt:lpstr>Office 主题​​</vt:lpstr>
      <vt:lpstr>线圈优化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7837</cp:revision>
  <cp:lastPrinted>2023-09-04T07:35:07Z</cp:lastPrinted>
  <dcterms:created xsi:type="dcterms:W3CDTF">1601-01-01T00:00:00Z</dcterms:created>
  <dcterms:modified xsi:type="dcterms:W3CDTF">2025-09-09T08:52:36Z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