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75" r:id="rId6"/>
    <p:sldId id="274" r:id="rId7"/>
    <p:sldId id="267" r:id="rId8"/>
    <p:sldId id="268" r:id="rId9"/>
    <p:sldId id="278" r:id="rId10"/>
    <p:sldId id="279" r:id="rId11"/>
    <p:sldId id="280" r:id="rId12"/>
    <p:sldId id="276" r:id="rId13"/>
    <p:sldId id="26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5435" autoAdjust="0"/>
  </p:normalViewPr>
  <p:slideViewPr>
    <p:cSldViewPr snapToGrid="0">
      <p:cViewPr varScale="1">
        <p:scale>
          <a:sx n="122" d="100"/>
          <a:sy n="122" d="100"/>
        </p:scale>
        <p:origin x="2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11F28-7843-4DAE-BE04-8465BE35A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0E38-58FC-4378-AB1F-4308A8899B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  <a:r>
              <a:rPr lang="zh-CN" altLang="en-US" dirty="0" smtClean="0"/>
              <a:t>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6404" y="4800600"/>
            <a:ext cx="706374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合 30"/>
          <p:cNvGrpSpPr>
            <a:grpSpLocks noChangeAspect="1"/>
          </p:cNvGrpSpPr>
          <p:nvPr userDrawn="1"/>
        </p:nvGrpSpPr>
        <p:grpSpPr>
          <a:xfrm>
            <a:off x="1039543" y="5417975"/>
            <a:ext cx="1693098" cy="285824"/>
            <a:chOff x="8729725" y="4570716"/>
            <a:chExt cx="2830513" cy="477838"/>
          </a:xfrm>
          <a:solidFill>
            <a:schemeClr val="bg2">
              <a:lumMod val="60000"/>
              <a:lumOff val="40000"/>
              <a:alpha val="5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400" y="758952"/>
            <a:ext cx="7222744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7400" y="2042160"/>
            <a:ext cx="7222744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9265" indent="-335915">
              <a:buFont typeface="Wingdings" panose="05000000000000000000" pitchFamily="2" charset="2"/>
              <a:buChar char="n"/>
              <a:defRPr sz="27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565" indent="-202565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765" indent="-200025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885" indent="-193040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5815" indent="-189230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50" indent="-186690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94496" y="503154"/>
            <a:ext cx="7745624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565" indent="-202565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765" indent="-200025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885" indent="-193040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5815" indent="-189230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50" indent="-186690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758952"/>
            <a:ext cx="7279894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0" y="4800600"/>
            <a:ext cx="7279894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4"/>
            <a:ext cx="9144000" cy="685795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8" y="6172205"/>
            <a:ext cx="7486650" cy="685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61722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4" y="1044180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0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231474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15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4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73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155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6150" y="758825"/>
            <a:ext cx="7958455" cy="4041775"/>
          </a:xfrm>
        </p:spPr>
        <p:txBody>
          <a:bodyPr/>
          <a:lstStyle/>
          <a:p>
            <a:r>
              <a:rPr lang="en-US" altLang="zh-CN" sz="4400" dirty="0">
                <a:sym typeface="+mn-ea"/>
              </a:rPr>
              <a:t>KEK-BeamTest</a:t>
            </a:r>
            <a:r>
              <a:rPr lang="zh-CN" altLang="en-US" sz="4400" dirty="0">
                <a:sym typeface="+mn-ea"/>
              </a:rPr>
              <a:t>数据</a:t>
            </a:r>
            <a:r>
              <a:rPr lang="zh-CN" altLang="en-US" sz="4400" dirty="0">
                <a:sym typeface="+mn-ea"/>
              </a:rPr>
              <a:t>分析</a:t>
            </a:r>
            <a:endParaRPr lang="zh-CN" altLang="en-US" sz="4400" dirty="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金嘉</a:t>
            </a:r>
            <a:r>
              <a:rPr lang="zh-CN" altLang="en-US" dirty="0"/>
              <a:t>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4345" y="6731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Summary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4345" y="1227455"/>
            <a:ext cx="7649210" cy="1040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与</a:t>
            </a:r>
            <a:r>
              <a:rPr lang="en-US" altLang="zh-CN"/>
              <a:t>Run171</a:t>
            </a:r>
            <a:r>
              <a:rPr lang="zh-CN" altLang="en-US"/>
              <a:t>的数据进行对比，</a:t>
            </a:r>
            <a:r>
              <a:rPr lang="en-US" altLang="zh-CN"/>
              <a:t>Run146</a:t>
            </a:r>
            <a:r>
              <a:rPr lang="zh-CN" altLang="en-US"/>
              <a:t>的数据与</a:t>
            </a:r>
            <a:r>
              <a:rPr lang="en-US" altLang="zh-CN"/>
              <a:t>Run171</a:t>
            </a:r>
            <a:r>
              <a:rPr lang="zh-CN" altLang="en-US"/>
              <a:t>的数据并无明显差异，可认为</a:t>
            </a:r>
            <a:r>
              <a:rPr lang="en-US" altLang="zh-CN"/>
              <a:t>Run142~169</a:t>
            </a:r>
            <a:r>
              <a:rPr lang="zh-CN" altLang="en-US"/>
              <a:t>（</a:t>
            </a:r>
            <a:r>
              <a:rPr lang="en-US" altLang="zh-CN"/>
              <a:t>layer_0-9_12_13_16-19_24-29_31</a:t>
            </a:r>
            <a:r>
              <a:rPr lang="zh-CN" altLang="en-US"/>
              <a:t>）的数据可以用于数据</a:t>
            </a:r>
            <a:r>
              <a:rPr lang="zh-CN" altLang="en-US"/>
              <a:t>处理。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4345" y="2552700"/>
            <a:ext cx="7044055" cy="1365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Problem to Solve</a:t>
            </a:r>
            <a:r>
              <a:rPr lang="zh-CN" altLang="en-US">
                <a:sym typeface="+mn-ea"/>
              </a:rPr>
              <a:t>：</a:t>
            </a:r>
            <a:endParaRPr lang="zh-CN" altLang="en-US"/>
          </a:p>
          <a:p>
            <a:endParaRPr lang="zh-CN" altLang="en-US"/>
          </a:p>
          <a:p>
            <a:pPr marL="342900" indent="-342900">
              <a:buAutoNum type="arabicPeriod"/>
            </a:pPr>
            <a:r>
              <a:rPr lang="zh-CN" altLang="en-US"/>
              <a:t>未进行能量刻度</a:t>
            </a:r>
            <a:endParaRPr lang="zh-CN" altLang="en-US"/>
          </a:p>
          <a:p>
            <a:pPr marL="342900" indent="-342900">
              <a:buAutoNum type="arabicPeriod"/>
            </a:pPr>
            <a:r>
              <a:rPr lang="zh-CN" altLang="en-US"/>
              <a:t>部分事例疑似有路径不全或</a:t>
            </a:r>
            <a:r>
              <a:rPr lang="zh-CN" altLang="en-US">
                <a:sym typeface="+mn-ea"/>
              </a:rPr>
              <a:t>叠加</a:t>
            </a:r>
            <a:r>
              <a:rPr lang="zh-CN" altLang="en-US"/>
              <a:t>，需要进行</a:t>
            </a:r>
            <a:r>
              <a:rPr lang="zh-CN" altLang="en-US"/>
              <a:t>筛选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040" y="3918585"/>
            <a:ext cx="3236595" cy="2069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05" y="3918585"/>
            <a:ext cx="3203575" cy="202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Thanks</a:t>
            </a:r>
            <a:r>
              <a:rPr lang="zh-CN" altLang="en-US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zh-CN" b="1" dirty="0"/>
              <a:t>KEK-BeamTest(Run142-169)</a:t>
            </a:r>
            <a:r>
              <a:rPr lang="zh-CN" altLang="en-US" b="1" dirty="0"/>
              <a:t>数据</a:t>
            </a:r>
            <a:r>
              <a:rPr lang="zh-CN" altLang="en-US" b="1" dirty="0"/>
              <a:t>检验</a:t>
            </a:r>
            <a:endParaRPr lang="zh-CN" altLang="en-US" b="1" dirty="0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Particle</a:t>
            </a:r>
            <a:r>
              <a:rPr lang="zh-CN" altLang="en-US"/>
              <a:t>：</a:t>
            </a:r>
            <a:r>
              <a:rPr lang="en-US" altLang="zh-CN"/>
              <a:t>e</a:t>
            </a:r>
            <a:r>
              <a:rPr lang="en-US" altLang="zh-CN" baseline="30000"/>
              <a:t>-</a:t>
            </a:r>
            <a:endParaRPr lang="en-US" altLang="zh-CN"/>
          </a:p>
          <a:p>
            <a:r>
              <a:rPr lang="en-US" altLang="zh-CN"/>
              <a:t>Mom.Gev/c</a:t>
            </a:r>
            <a:r>
              <a:rPr lang="zh-CN" altLang="en-US"/>
              <a:t>：</a:t>
            </a:r>
            <a:r>
              <a:rPr lang="en-US" altLang="zh-CN"/>
              <a:t>5</a:t>
            </a:r>
            <a:endParaRPr lang="en-US" altLang="zh-CN"/>
          </a:p>
          <a:p>
            <a:r>
              <a:rPr lang="en-US" altLang="zh-CN"/>
              <a:t>Layer</a:t>
            </a:r>
            <a:r>
              <a:rPr lang="zh-CN" altLang="en-US"/>
              <a:t>：</a:t>
            </a:r>
            <a:r>
              <a:rPr lang="en-US" altLang="zh-CN"/>
              <a:t>0-9_12_13_16-19_24-29_31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通过输出</a:t>
            </a:r>
            <a:r>
              <a:rPr lang="zh-CN" altLang="en-US"/>
              <a:t>日志、各层二维击中分布等来判断数据是否可用</a:t>
            </a:r>
            <a:endParaRPr lang="en-US" altLang="zh-CN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52780" y="537845"/>
            <a:ext cx="4284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ECAl Run142~169 </a:t>
            </a:r>
            <a:r>
              <a:rPr lang="en-US" altLang="zh-CN"/>
              <a:t>Decode Log  </a:t>
            </a:r>
            <a:endParaRPr lang="en-US" altLang="zh-CN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480060" y="1060450"/>
          <a:ext cx="392049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15"/>
                <a:gridCol w="653415"/>
                <a:gridCol w="653415"/>
                <a:gridCol w="653415"/>
                <a:gridCol w="653415"/>
                <a:gridCol w="653415"/>
              </a:tblGrid>
              <a:tr h="450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Run Num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Good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Empty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Small Abnormal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Temp Abnormal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Data Abnormal</a:t>
                      </a:r>
                      <a:endParaRPr lang="en-US" altLang="zh-CN" sz="800"/>
                    </a:p>
                  </a:txBody>
                  <a:tcPr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5239652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4060752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6021657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5179759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4430073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4803853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5273215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5425201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2500776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2828364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177076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130653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3988136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3224208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3919446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3041577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4174548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3290353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3941190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3041131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3613412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3137278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3516039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3677044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3983949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3259225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155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3943350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3020864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</a:tbl>
          </a:graphicData>
        </a:graphic>
      </p:graphicFrame>
      <p:graphicFrame>
        <p:nvGraphicFramePr>
          <p:cNvPr id="18" name="表格 17"/>
          <p:cNvGraphicFramePr/>
          <p:nvPr/>
        </p:nvGraphicFramePr>
        <p:xfrm>
          <a:off x="4733290" y="1060450"/>
          <a:ext cx="392049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415"/>
                <a:gridCol w="653415"/>
                <a:gridCol w="653415"/>
                <a:gridCol w="653415"/>
                <a:gridCol w="653415"/>
                <a:gridCol w="653415"/>
              </a:tblGrid>
              <a:tr h="4508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Run Num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Good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Empty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Small Abnormal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Temp Abnormal</a:t>
                      </a:r>
                      <a:endParaRPr lang="en-US" altLang="zh-CN" sz="8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800"/>
                        <a:t>Data Abnormal</a:t>
                      </a:r>
                      <a:endParaRPr lang="en-US" altLang="zh-CN" sz="800"/>
                    </a:p>
                  </a:txBody>
                  <a:tcPr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156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3895620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3125916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157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3934731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3228693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158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4137568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3275413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159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4205138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3352156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160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2417666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2179843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161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3821269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3440217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162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4274084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3996475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163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2574646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2301843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164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2483269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2482631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165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4624619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4458382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166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3758184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3750277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64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167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3670476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3919102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168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3713370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3937116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  <a:tr h="2971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350" i="0"/>
                        <a:t>169</a:t>
                      </a:r>
                      <a:endParaRPr lang="en-US" altLang="zh-CN" sz="1350" i="0"/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7225876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10499845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183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58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470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667" marR="6667" marT="6667" marB="0" anchor="ctr" anchorCtr="0"/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80060" y="5803900"/>
            <a:ext cx="8073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Problem</a:t>
            </a:r>
            <a:r>
              <a:rPr lang="zh-CN" altLang="en-US"/>
              <a:t>：</a:t>
            </a:r>
            <a:r>
              <a:rPr lang="en-US" altLang="zh-CN"/>
              <a:t>Good bag </a:t>
            </a:r>
            <a:r>
              <a:rPr lang="zh-CN" altLang="en-US"/>
              <a:t>和</a:t>
            </a:r>
            <a:r>
              <a:rPr lang="en-US" altLang="zh-CN"/>
              <a:t> Empty bag </a:t>
            </a:r>
            <a:r>
              <a:rPr lang="zh-CN" altLang="en-US"/>
              <a:t>量级相同是否有</a:t>
            </a:r>
            <a:r>
              <a:rPr lang="zh-CN" altLang="en-US"/>
              <a:t>问题？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60705" y="718820"/>
            <a:ext cx="7590155" cy="440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对比验证经过交换后的数据</a:t>
            </a:r>
            <a:r>
              <a:rPr lang="en-US" altLang="zh-CN" b="1"/>
              <a:t>(Run142~Run169)</a:t>
            </a:r>
            <a:r>
              <a:rPr lang="zh-CN" altLang="en-US" b="1"/>
              <a:t>：</a:t>
            </a:r>
            <a:endParaRPr lang="zh-CN" altLang="en-US" b="1"/>
          </a:p>
          <a:p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此前问题</a:t>
            </a:r>
            <a:r>
              <a:rPr lang="en-US" altLang="zh-CN" dirty="0">
                <a:sym typeface="+mn-ea"/>
              </a:rPr>
              <a:t>(Run142~Run169)</a:t>
            </a:r>
            <a:r>
              <a:rPr lang="zh-CN" altLang="en-US" dirty="0">
                <a:sym typeface="+mn-ea"/>
              </a:rPr>
              <a:t>的部分相邻层接反，现重新交换后与其他组数据进行</a:t>
            </a:r>
            <a:r>
              <a:rPr lang="zh-CN" altLang="en-US" dirty="0">
                <a:sym typeface="+mn-ea"/>
              </a:rPr>
              <a:t>对比</a:t>
            </a:r>
            <a:endParaRPr lang="zh-CN" altLang="en-US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ym typeface="+mn-ea"/>
              </a:rPr>
              <a:t>选择</a:t>
            </a:r>
            <a:r>
              <a:rPr lang="en-US" altLang="zh-CN" dirty="0">
                <a:sym typeface="+mn-ea"/>
              </a:rPr>
              <a:t>ECAL_Run146_20250603_201613.root </a:t>
            </a:r>
            <a:r>
              <a:rPr lang="zh-CN" altLang="en-US" dirty="0">
                <a:sym typeface="+mn-ea"/>
              </a:rPr>
              <a:t>与</a:t>
            </a:r>
            <a:r>
              <a:rPr lang="en-US" altLang="zh-CN" dirty="0">
                <a:sym typeface="+mn-ea"/>
              </a:rPr>
              <a:t>ECAL_Run171_20250605_162329.root </a:t>
            </a:r>
            <a:r>
              <a:rPr lang="zh-CN" altLang="en-US" dirty="0">
                <a:sym typeface="+mn-ea"/>
              </a:rPr>
              <a:t>对比进行验证</a:t>
            </a:r>
            <a:endParaRPr lang="zh-CN" altLang="en-US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Run146</a:t>
            </a:r>
            <a:r>
              <a:rPr lang="zh-CN" altLang="en-US" b="1" dirty="0">
                <a:sym typeface="+mn-ea"/>
              </a:rPr>
              <a:t>：</a:t>
            </a:r>
            <a:r>
              <a:rPr lang="en-US" altLang="zh-CN" b="1" dirty="0">
                <a:sym typeface="+mn-ea"/>
              </a:rPr>
              <a:t>layer_0-9_12_13_16-19_24-29_31</a:t>
            </a:r>
            <a:endParaRPr lang="en-US" altLang="zh-CN" b="1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ym typeface="+mn-ea"/>
              </a:rPr>
              <a:t>Run171</a:t>
            </a:r>
            <a:r>
              <a:rPr lang="zh-CN" altLang="en-US" b="1" dirty="0">
                <a:sym typeface="+mn-ea"/>
              </a:rPr>
              <a:t>：</a:t>
            </a:r>
            <a:r>
              <a:rPr lang="en-US" altLang="zh-CN" b="1" dirty="0">
                <a:sym typeface="+mn-ea"/>
              </a:rPr>
              <a:t>layer_</a:t>
            </a:r>
            <a:r>
              <a:rPr lang="en-US" altLang="zh-CN" b="1" dirty="0">
                <a:sym typeface="+mn-ea"/>
              </a:rPr>
              <a:t>except_10_11_14_15_20_21_26_27</a:t>
            </a:r>
            <a:endParaRPr lang="en-US" altLang="zh-CN" b="1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endParaRPr lang="zh-CN" altLang="en-US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wechat_2025-09-08_100229_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705" y="3778885"/>
            <a:ext cx="2717165" cy="22586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3415" y="3444875"/>
            <a:ext cx="2453640" cy="313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Hit_Position Run146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242310" y="4366260"/>
            <a:ext cx="1572895" cy="260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/>
              <a:t>(449.5, 984)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4980305" y="3444875"/>
            <a:ext cx="2466975" cy="510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Hit_Position Run171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05" y="3778885"/>
            <a:ext cx="2797810" cy="21755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613015" y="4366260"/>
            <a:ext cx="1393825" cy="277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/>
              <a:t>（</a:t>
            </a:r>
            <a:r>
              <a:rPr lang="en-US" altLang="zh-CN"/>
              <a:t>525, 910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Data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ECAL_Run146_20250603_201613</a:t>
            </a:r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021070" y="32499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ym typeface="+mn-ea"/>
              </a:rPr>
              <a:t>(449.5, 984)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63855" y="262255"/>
            <a:ext cx="6154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Method:</a:t>
            </a:r>
            <a:r>
              <a:rPr lang="zh-CN" altLang="en-US"/>
              <a:t>翻转</a:t>
            </a:r>
            <a:r>
              <a:rPr lang="en-US" altLang="zh-CN"/>
              <a:t>X</a:t>
            </a:r>
            <a:r>
              <a:rPr lang="zh-CN" altLang="en-US"/>
              <a:t>，</a:t>
            </a:r>
            <a:r>
              <a:rPr lang="en-US" altLang="zh-CN"/>
              <a:t>Y</a:t>
            </a:r>
            <a:r>
              <a:rPr lang="zh-CN" altLang="en-US"/>
              <a:t>坐标；相邻层</a:t>
            </a:r>
            <a:r>
              <a:rPr lang="zh-CN" altLang="en-US"/>
              <a:t>交换</a:t>
            </a:r>
            <a:endParaRPr lang="zh-CN" altLang="en-US"/>
          </a:p>
        </p:txBody>
      </p:sp>
      <p:pic>
        <p:nvPicPr>
          <p:cNvPr id="10" name="图片 9" descr="wechat_2025-09-08_100229_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6805" y="1040765"/>
            <a:ext cx="2717165" cy="22586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186805" y="7188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Hit_Position Run146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757555"/>
            <a:ext cx="2609215" cy="26244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345180"/>
            <a:ext cx="2632075" cy="26466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15" y="718820"/>
            <a:ext cx="2774950" cy="26765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415" y="3382010"/>
            <a:ext cx="2686050" cy="264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Data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ECAL_Run146_20250603_201613</a:t>
            </a:r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35" y="139700"/>
            <a:ext cx="2817495" cy="27362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2861945"/>
            <a:ext cx="2811780" cy="27724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5" y="224155"/>
            <a:ext cx="2656840" cy="26200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195" y="2844165"/>
            <a:ext cx="2745740" cy="26562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935" y="224155"/>
            <a:ext cx="2740025" cy="26054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935" y="2829560"/>
            <a:ext cx="2739390" cy="126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Data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ECAL_Run171_20250605_162329</a:t>
            </a:r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5935345" y="32499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ym typeface="+mn-ea"/>
              </a:rPr>
              <a:t>(</a:t>
            </a:r>
            <a:r>
              <a:rPr lang="en-US" altLang="zh-CN">
                <a:sym typeface="+mn-ea"/>
              </a:rPr>
              <a:t>525, 910</a:t>
            </a:r>
            <a:r>
              <a:rPr lang="en-US" altLang="zh-CN">
                <a:sym typeface="+mn-ea"/>
              </a:rPr>
              <a:t>)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63855" y="262255"/>
            <a:ext cx="6154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 171 </a:t>
            </a:r>
            <a:r>
              <a:rPr lang="zh-CN" altLang="en-US"/>
              <a:t>对照</a:t>
            </a:r>
            <a:r>
              <a:rPr lang="en-US" altLang="zh-CN"/>
              <a:t> </a:t>
            </a:r>
            <a:r>
              <a:rPr lang="en-US" altLang="zh-CN"/>
              <a:t>Run 146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186805" y="7188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Hit_Position Run171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1070" y="1074420"/>
            <a:ext cx="2797810" cy="21755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826770"/>
            <a:ext cx="2503805" cy="24549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3331210"/>
            <a:ext cx="2503805" cy="24784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425" y="826770"/>
            <a:ext cx="2569845" cy="24612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25" y="3331210"/>
            <a:ext cx="2569845" cy="249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Data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ECAL_Run171_20250605_162329</a:t>
            </a:r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535" y="198120"/>
            <a:ext cx="2740660" cy="27031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" y="2973070"/>
            <a:ext cx="2842895" cy="27724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5" y="204470"/>
            <a:ext cx="2771775" cy="2730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195" y="3064510"/>
            <a:ext cx="2771775" cy="26797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970" y="128905"/>
            <a:ext cx="2853055" cy="28060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765" y="2973070"/>
            <a:ext cx="2842260" cy="134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7187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09" y="950337"/>
            <a:ext cx="11540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3"/>
          </p:nvPr>
        </p:nvSpPr>
        <p:spPr>
          <a:xfrm>
            <a:off x="8469630" y="6172205"/>
            <a:ext cx="685800" cy="593725"/>
          </a:xfrm>
        </p:spPr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4345" y="38798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Problem</a:t>
            </a:r>
            <a:r>
              <a:rPr lang="zh-CN" altLang="en-US"/>
              <a:t>：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6420" y="995680"/>
            <a:ext cx="7777480" cy="1064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buFont typeface="+mj-lt"/>
              <a:buNone/>
            </a:pPr>
            <a:r>
              <a:rPr lang="zh-CN" altLang="en-US"/>
              <a:t>无信号的通道有两种：第一种与</a:t>
            </a:r>
            <a:r>
              <a:rPr lang="en-US" altLang="zh-CN"/>
              <a:t>Run</a:t>
            </a:r>
            <a:r>
              <a:rPr lang="zh-CN" altLang="en-US"/>
              <a:t>无关，在不同的</a:t>
            </a:r>
            <a:r>
              <a:rPr lang="en-US" altLang="zh-CN"/>
              <a:t>Run</a:t>
            </a:r>
            <a:r>
              <a:rPr lang="zh-CN" altLang="en-US"/>
              <a:t>下均表现为无信号，大概率为该通道损坏；第二种跟</a:t>
            </a:r>
            <a:r>
              <a:rPr lang="en-US" altLang="zh-CN"/>
              <a:t>Run</a:t>
            </a:r>
            <a:r>
              <a:rPr lang="zh-CN" altLang="en-US"/>
              <a:t>有关，只在单个</a:t>
            </a:r>
            <a:r>
              <a:rPr lang="en-US" altLang="zh-CN"/>
              <a:t>Run</a:t>
            </a:r>
            <a:r>
              <a:rPr lang="zh-CN" altLang="en-US"/>
              <a:t>中表现为无信号，在其他</a:t>
            </a:r>
            <a:r>
              <a:rPr lang="en-US" altLang="zh-CN"/>
              <a:t>Run</a:t>
            </a:r>
            <a:r>
              <a:rPr lang="zh-CN" altLang="en-US"/>
              <a:t>中表现正常，猜测是</a:t>
            </a:r>
            <a:r>
              <a:rPr lang="zh-CN" altLang="en-US"/>
              <a:t>该通道电子学读出</a:t>
            </a:r>
            <a:r>
              <a:rPr lang="zh-CN" altLang="en-US"/>
              <a:t>错误。</a:t>
            </a: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342900" indent="-342900">
              <a:buFont typeface="+mj-lt"/>
              <a:buAutoNum type="arabicPeriod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345" y="3948430"/>
            <a:ext cx="3246755" cy="1586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" y="2246630"/>
            <a:ext cx="3155315" cy="1515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710" y="3921760"/>
            <a:ext cx="3442970" cy="16681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710" y="2167255"/>
            <a:ext cx="3442970" cy="16249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58595" y="5612765"/>
            <a:ext cx="1450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第一种</a:t>
            </a:r>
            <a:r>
              <a:rPr lang="zh-CN" altLang="en-US"/>
              <a:t>情况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60340" y="5612765"/>
            <a:ext cx="138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第二种</a:t>
            </a:r>
            <a:r>
              <a:rPr lang="zh-CN" altLang="en-US"/>
              <a:t>情况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308*354"/>
  <p:tag name="TABLE_ENDDRAG_RECT" val="51*83*308*354"/>
</p:tagLst>
</file>

<file path=ppt/tags/tag2.xml><?xml version="1.0" encoding="utf-8"?>
<p:tagLst xmlns:p="http://schemas.openxmlformats.org/presentationml/2006/main">
  <p:tag name="resource_record_key" val="{&quot;29&quot;:[50000199,50000090]}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1765</Words>
  <Application>WPS 演示</Application>
  <PresentationFormat>全屏显示(4:3)</PresentationFormat>
  <Paragraphs>483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 2</vt:lpstr>
      <vt:lpstr>微软雅黑</vt:lpstr>
      <vt:lpstr>Wingdings</vt:lpstr>
      <vt:lpstr>微软雅黑 bold</vt:lpstr>
      <vt:lpstr>黑体</vt:lpstr>
      <vt:lpstr>Arial Unicode MS</vt:lpstr>
      <vt:lpstr>等线</vt:lpstr>
      <vt:lpstr>Calibri</vt:lpstr>
      <vt:lpstr>View</vt:lpstr>
      <vt:lpstr>KEK-BeamTest数据分析</vt:lpstr>
      <vt:lpstr>Ecal Data Run142-169</vt:lpstr>
      <vt:lpstr>Data：ECAL_Run141_20250603_153453</vt:lpstr>
      <vt:lpstr>Data：ECAL_Run141_20250603_153453</vt:lpstr>
      <vt:lpstr>Data：ECAL_Run144_20250603_180358</vt:lpstr>
      <vt:lpstr>Data：ECAL_Run144_20250603_180358</vt:lpstr>
      <vt:lpstr>Data：ECAL_Run146_20250603_201613</vt:lpstr>
      <vt:lpstr>Data：ECAL_Run146_20250603_201613</vt:lpstr>
      <vt:lpstr>Data：ECAL_Run146_20250603_201613</vt:lpstr>
      <vt:lpstr>Data：ECAL_Run141_20250603_153453</vt:lpstr>
      <vt:lpstr>Thanks！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LiLy</cp:lastModifiedBy>
  <cp:revision>71</cp:revision>
  <dcterms:created xsi:type="dcterms:W3CDTF">2019-09-17T05:46:00Z</dcterms:created>
  <dcterms:modified xsi:type="dcterms:W3CDTF">2025-09-09T07:58:56Z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A1825F67952C495995F0A476039CAB6C_13</vt:lpwstr>
  </property>
  <property fmtid="{D5CDD505-2E9C-101B-9397-08002B2CF9AE}" pid="3" name="KSOProductBuildVer">
    <vt:lpwstr>2052-12.1.0.21915</vt:lpwstr>
  </property>
</Properties>
</file>