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0" r:id="rId3"/>
    <p:sldId id="294" r:id="rId4"/>
    <p:sldId id="293" r:id="rId6"/>
    <p:sldId id="346" r:id="rId7"/>
    <p:sldId id="357" r:id="rId8"/>
    <p:sldId id="351" r:id="rId9"/>
    <p:sldId id="362" r:id="rId10"/>
    <p:sldId id="365" r:id="rId11"/>
    <p:sldId id="366" r:id="rId12"/>
    <p:sldId id="361" r:id="rId13"/>
    <p:sldId id="360" r:id="rId14"/>
    <p:sldId id="372" r:id="rId15"/>
    <p:sldId id="373" r:id="rId16"/>
    <p:sldId id="367" r:id="rId17"/>
    <p:sldId id="368" r:id="rId18"/>
    <p:sldId id="370" r:id="rId19"/>
    <p:sldId id="36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47034615" name="Eris"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15" d="100"/>
          <a:sy n="115" d="100"/>
        </p:scale>
        <p:origin x="462" y="96"/>
      </p:cViewPr>
      <p:guideLst>
        <p:guide orient="horz" pos="2158"/>
        <p:guide pos="3840"/>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38.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obtain the MPV map, we merged the ROOT files from all layers except 10, 11, 14, 15, 20, 21, 26, and 27.</a:t>
            </a:r>
            <a:endParaRPr lang="en-US" altLang="zh-CN"/>
          </a:p>
          <a:p>
            <a:endParaRPr lang="en-US" altLang="zh-CN"/>
          </a:p>
          <a:p>
            <a:r>
              <a:rPr lang="en-US" altLang="zh-CN"/>
              <a:t>After merging, we observed significant variations in the MPV values across different layers and chips. </a:t>
            </a:r>
            <a:endParaRPr lang="en-US" altLang="zh-CN"/>
          </a:p>
          <a:p>
            <a:endParaRPr lang="en-US" altLang="zh-CN"/>
          </a:p>
          <a:p>
            <a:r>
              <a:rPr lang="en-US" altLang="zh-CN"/>
              <a:t>To include some shower events in the rear layers, we also kept events with fewer than 2 hits per layer, and loosened the total hit count requirement.</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obtain the MPV map, we merged the ROOT files from all layers except 10, 11, 14, 15, 20, 21, 26, and 27.</a:t>
            </a:r>
            <a:endParaRPr lang="en-US" altLang="zh-CN"/>
          </a:p>
          <a:p>
            <a:endParaRPr lang="en-US" altLang="zh-CN"/>
          </a:p>
          <a:p>
            <a:r>
              <a:rPr lang="en-US" altLang="zh-CN"/>
              <a:t>After merging, we observed significant variations in the MPV values across different layers and chips. </a:t>
            </a:r>
            <a:endParaRPr lang="en-US" altLang="zh-CN"/>
          </a:p>
          <a:p>
            <a:endParaRPr lang="en-US" altLang="zh-CN"/>
          </a:p>
          <a:p>
            <a:r>
              <a:rPr lang="en-US" altLang="zh-CN"/>
              <a:t>To include some shower events in the rear layers, we also kept events with fewer than 2 hits per layer, and loosened the total hit count requirement.</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obtain the MPV map, we merged the ROOT files from all layers except 10, 11, 14, 15, 20, 21, 26, and 27.</a:t>
            </a:r>
            <a:endParaRPr lang="en-US" altLang="zh-CN"/>
          </a:p>
          <a:p>
            <a:endParaRPr lang="en-US" altLang="zh-CN"/>
          </a:p>
          <a:p>
            <a:r>
              <a:rPr lang="en-US" altLang="zh-CN"/>
              <a:t>After merging, we observed significant variations in the MPV values across different layers and chips. </a:t>
            </a:r>
            <a:endParaRPr lang="en-US" altLang="zh-CN"/>
          </a:p>
          <a:p>
            <a:endParaRPr lang="en-US" altLang="zh-CN"/>
          </a:p>
          <a:p>
            <a:r>
              <a:rPr lang="en-US" altLang="zh-CN"/>
              <a:t>To include some shower events in the rear layers, we also kept events with fewer than 2 hits per layer, and loosened the total hit count requirement.</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Here is the result of the same event after applying the Hough transform and removing the noise.The two plots on the right show the statistics of the number of hits after the Hough transform from last night.Below, I will give a detailed description of the Hough transform method.</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olidFill>
                <a:schemeClr val="bg1"/>
              </a:solidFill>
            </a:endParaRPr>
          </a:p>
          <a:p>
            <a:pPr marL="285750" indent="-285750">
              <a:lnSpc>
                <a:spcPct val="70000"/>
              </a:lnSpc>
              <a:spcAft>
                <a:spcPct val="60000"/>
              </a:spcAft>
              <a:buFont typeface="Wingdings" panose="05000000000000000000" charset="0"/>
              <a:buChar char="l"/>
            </a:pPr>
            <a:r>
              <a:rPr lang="en-US" altLang="zh-CN"/>
              <a:t>To prepare for Hough transformation, we first identify the "good layers" for each run. A layer is considered good if the hit positions are spatially clustered. This is quantified by calculating the RMS of the hit positions in both X and Y directions for each layer — layers with smaller RMS values are regarded as good candidates.</a:t>
            </a:r>
            <a:endParaRPr lang="en-US" altLang="zh-CN">
              <a:solidFill>
                <a:schemeClr val="bg1"/>
              </a:solidFill>
            </a:endParaRPr>
          </a:p>
          <a:p>
            <a:pPr marL="285750" indent="-285750">
              <a:lnSpc>
                <a:spcPct val="70000"/>
              </a:lnSpc>
              <a:spcAft>
                <a:spcPct val="60000"/>
              </a:spcAft>
              <a:buFont typeface="Wingdings" panose="05000000000000000000" charset="0"/>
              <a:buChar char="l"/>
            </a:pPr>
            <a:r>
              <a:rPr lang="en-US" altLang="zh-CN">
                <a:solidFill>
                  <a:schemeClr val="bg1"/>
                </a:solidFill>
                <a:sym typeface="+mn-ea"/>
              </a:rPr>
              <a:t>These layers are used as </a:t>
            </a:r>
            <a:r>
              <a:rPr lang="en-US" altLang="zh-CN">
                <a:solidFill>
                  <a:srgbClr val="FFC000"/>
                </a:solidFill>
                <a:sym typeface="+mn-ea"/>
              </a:rPr>
              <a:t>inputs for track reconstruction</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We apply a two-stage Hough transform to reconstruct tracks. Due to significant noise in the deeper layers, both transforms use only the first four layers. Events with more than two hits in the </a:t>
            </a:r>
            <a:r>
              <a:rPr lang="en-US" altLang="zh-CN"/>
              <a:t>good layers are selected.</a:t>
            </a:r>
            <a:endParaRPr lang="en-US" altLang="zh-CN"/>
          </a:p>
          <a:p>
            <a:endParaRPr lang="en-US" altLang="zh-CN"/>
          </a:p>
          <a:p>
            <a:r>
              <a:rPr lang="en-US" altLang="zh-CN"/>
              <a:t>For data processing, we remove noise hits that deviate significantly from the identified track. Events with a total number of hits between 10 and 30 are selected for further analysis.</a:t>
            </a:r>
            <a:endParaRPr lang="en-US" altLang="zh-CN"/>
          </a:p>
          <a:p>
            <a:endParaRPr lang="en-US" altLang="zh-CN"/>
          </a:p>
          <a:p>
            <a:r>
              <a:rPr lang="en-US" altLang="zh-CN">
                <a:solidFill>
                  <a:schemeClr val="bg1"/>
                </a:solidFill>
                <a:sym typeface="+mn-ea"/>
              </a:rPr>
              <a:t>Fit the energy distribution with a Landau-Gaussian convolution function to extract the most probable value (MPV).</a:t>
            </a:r>
            <a:endParaRPr lang="en-US" altLang="zh-CN">
              <a:solidFill>
                <a:schemeClr val="bg1"/>
              </a:solidFill>
              <a:sym typeface="+mn-ea"/>
            </a:endParaRPr>
          </a:p>
          <a:p>
            <a:endParaRPr lang="en-US" altLang="zh-CN">
              <a:solidFill>
                <a:schemeClr val="bg1"/>
              </a:solidFill>
              <a:sym typeface="+mn-ea"/>
            </a:endParaRPr>
          </a:p>
          <a:p>
            <a:endParaRPr lang="en-US" altLang="zh-CN">
              <a:solidFill>
                <a:schemeClr val="bg1"/>
              </a:solidFill>
            </a:endParaRPr>
          </a:p>
          <a:p>
            <a:r>
              <a:rPr lang="en-US" altLang="zh-CN">
                <a:solidFill>
                  <a:schemeClr val="bg1"/>
                </a:solidFill>
              </a:rPr>
              <a:t>Subtract pedestal</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6.xml"/><Relationship Id="rId7" Type="http://schemas.openxmlformats.org/officeDocument/2006/relationships/image" Target="../media/image12.png"/><Relationship Id="rId6"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png"/><Relationship Id="rId10" Type="http://schemas.openxmlformats.org/officeDocument/2006/relationships/notesSlide" Target="../notesSlides/notesSlide1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2.png"/><Relationship Id="rId7"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1.png"/><Relationship Id="rId10" Type="http://schemas.openxmlformats.org/officeDocument/2006/relationships/notesSlide" Target="../notesSlides/notesSlide14.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1.png"/><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1.png"/><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xml"/><Relationship Id="rId7" Type="http://schemas.openxmlformats.org/officeDocument/2006/relationships/image" Target="../media/image12.png"/><Relationship Id="rId6"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png"/><Relationship Id="rId10" Type="http://schemas.openxmlformats.org/officeDocument/2006/relationships/notesSlide" Target="../notesSlides/notesSlide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4.png"/><Relationship Id="rId7"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png"/><Relationship Id="rId10" Type="http://schemas.openxmlformats.org/officeDocument/2006/relationships/notesSlide" Target="../notesSlides/notesSlide7.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152" y="241408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CEPC </a:t>
            </a:r>
            <a:r>
              <a:rPr lang="en-US" altLang="zh-CN" sz="5400" dirty="0">
                <a:solidFill>
                  <a:schemeClr val="bg1"/>
                </a:solidFill>
                <a:latin typeface="微软雅黑" panose="020B0503020204020204" pitchFamily="34" charset="-122"/>
                <a:ea typeface="微软雅黑" panose="020B0503020204020204" pitchFamily="34" charset="-122"/>
              </a:rPr>
              <a:t>ECAL KEK ANALYSIS</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2025.9.8</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84302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李想，</a:t>
            </a:r>
            <a:r>
              <a:rPr lang="zh-CN" altLang="en-US" sz="1600" dirty="0">
                <a:solidFill>
                  <a:srgbClr val="243152"/>
                </a:solidFill>
                <a:latin typeface="微软雅黑" panose="020B0503020204020204" pitchFamily="34" charset="-122"/>
                <a:ea typeface="微软雅黑" panose="020B0503020204020204" pitchFamily="34" charset="-122"/>
              </a:rPr>
              <a:t>刁洪滨</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p>
            <a:fld id="{DECEAADD-04E7-4E9A-9769-230A8A5E70EE}" type="slidenum">
              <a:rPr lang="zh-CN" altLang="en-US" smtClean="0"/>
            </a:fld>
            <a:endParaRPr lang="zh-CN" altLang="en-US"/>
          </a:p>
        </p:txBody>
      </p:sp>
      <p:sp>
        <p:nvSpPr>
          <p:cNvPr id="22" name="页脚占位符 21"/>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657860" y="1718945"/>
            <a:ext cx="8303895" cy="953135"/>
          </a:xfrm>
          <a:prstGeom prst="rect">
            <a:avLst/>
          </a:prstGeom>
          <a:noFill/>
        </p:spPr>
        <p:txBody>
          <a:bodyPr wrap="square" rtlCol="0">
            <a:spAutoFit/>
          </a:bodyPr>
          <a:p>
            <a:r>
              <a:rPr lang="en-US" altLang="zh-CN" sz="3200">
                <a:solidFill>
                  <a:schemeClr val="bg1"/>
                </a:solidFill>
              </a:rPr>
              <a:t> Summ</a:t>
            </a:r>
            <a:r>
              <a:rPr lang="en-US" altLang="zh-CN" sz="3200">
                <a:solidFill>
                  <a:schemeClr val="bg1"/>
                </a:solidFill>
              </a:rPr>
              <a:t>ary</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657860" y="2569210"/>
            <a:ext cx="10175240" cy="2084070"/>
          </a:xfrm>
          <a:prstGeom prst="rect">
            <a:avLst/>
          </a:prstGeom>
          <a:noFill/>
        </p:spPr>
        <p:txBody>
          <a:bodyPr wrap="square" rtlCol="0" anchor="t">
            <a:spAutoFit/>
          </a:bodyPr>
          <a:p>
            <a:pPr marL="285750" indent="-285750">
              <a:lnSpc>
                <a:spcPct val="240000"/>
              </a:lnSpc>
              <a:buFont typeface="Arial" panose="020B0604020202020204" pitchFamily="34" charset="0"/>
              <a:buChar char="•"/>
            </a:pPr>
            <a:r>
              <a:rPr lang="en-US" altLang="zh-CN">
                <a:solidFill>
                  <a:schemeClr val="bg1"/>
                </a:solidFill>
              </a:rPr>
              <a:t>Due to the low signal-to-noise ratio at CEPC, the MPV calibration results are not very good.</a:t>
            </a:r>
            <a:endParaRPr lang="en-US" altLang="zh-CN">
              <a:solidFill>
                <a:schemeClr val="bg1"/>
              </a:solidFill>
            </a:endParaRPr>
          </a:p>
          <a:p>
            <a:pPr marL="285750" indent="-285750">
              <a:lnSpc>
                <a:spcPct val="240000"/>
              </a:lnSpc>
              <a:buFont typeface="Arial" panose="020B0604020202020204" pitchFamily="34" charset="0"/>
              <a:buChar char="•"/>
            </a:pPr>
            <a:r>
              <a:rPr lang="en-US" altLang="zh-CN">
                <a:solidFill>
                  <a:schemeClr val="bg1"/>
                </a:solidFill>
              </a:rPr>
              <a:t>Would it be possible to use a digital or semi-digital approach, taking the number of hits as the measure of resolution?</a:t>
            </a: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460375"/>
          </a:xfrm>
          <a:prstGeom prst="rect">
            <a:avLst/>
          </a:prstGeom>
          <a:noFill/>
        </p:spPr>
        <p:txBody>
          <a:bodyPr wrap="square" rtlCol="0">
            <a:spAutoFit/>
          </a:bodyPr>
          <a:p>
            <a:r>
              <a:rPr lang="en-US" altLang="zh-CN" sz="2400">
                <a:solidFill>
                  <a:schemeClr val="bg1"/>
                </a:solidFill>
              </a:rPr>
              <a:t>KEK Data </a:t>
            </a:r>
            <a:r>
              <a:rPr lang="en-US" altLang="zh-CN" sz="2400">
                <a:solidFill>
                  <a:schemeClr val="bg1"/>
                </a:solidFill>
              </a:rPr>
              <a:t>MPV_Calibration</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6" name="图片 5"/>
          <p:cNvPicPr>
            <a:picLocks noChangeAspect="1"/>
          </p:cNvPicPr>
          <p:nvPr/>
        </p:nvPicPr>
        <p:blipFill>
          <a:blip r:embed="rId3"/>
          <a:stretch>
            <a:fillRect/>
          </a:stretch>
        </p:blipFill>
        <p:spPr>
          <a:xfrm>
            <a:off x="1557020" y="1033145"/>
            <a:ext cx="781431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829945"/>
          </a:xfrm>
          <a:prstGeom prst="rect">
            <a:avLst/>
          </a:prstGeom>
          <a:noFill/>
        </p:spPr>
        <p:txBody>
          <a:bodyPr wrap="square" rtlCol="0">
            <a:spAutoFit/>
          </a:bodyPr>
          <a:p>
            <a:r>
              <a:rPr lang="en-US" altLang="zh-CN" sz="2400">
                <a:solidFill>
                  <a:schemeClr val="bg1"/>
                </a:solidFill>
              </a:rPr>
              <a:t>KEK Data </a:t>
            </a:r>
            <a:r>
              <a:rPr lang="en-US" altLang="zh-CN" sz="2400">
                <a:solidFill>
                  <a:schemeClr val="bg1"/>
                </a:solidFill>
                <a:sym typeface="+mn-ea"/>
              </a:rPr>
              <a:t>MPV_Calibration</a:t>
            </a:r>
            <a:endParaRPr lang="en-US" altLang="zh-CN" sz="2400">
              <a:solidFill>
                <a:schemeClr val="bg1"/>
              </a:solidFill>
            </a:endParaRPr>
          </a:p>
          <a:p>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6" name="图片 5"/>
          <p:cNvPicPr>
            <a:picLocks noChangeAspect="1"/>
          </p:cNvPicPr>
          <p:nvPr/>
        </p:nvPicPr>
        <p:blipFill>
          <a:blip r:embed="rId3"/>
          <a:stretch>
            <a:fillRect/>
          </a:stretch>
        </p:blipFill>
        <p:spPr>
          <a:xfrm>
            <a:off x="1530350" y="1022350"/>
            <a:ext cx="7524750" cy="5535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829945"/>
          </a:xfrm>
          <a:prstGeom prst="rect">
            <a:avLst/>
          </a:prstGeom>
          <a:noFill/>
        </p:spPr>
        <p:txBody>
          <a:bodyPr wrap="square" rtlCol="0">
            <a:spAutoFit/>
          </a:bodyPr>
          <a:p>
            <a:r>
              <a:rPr lang="en-US" altLang="zh-CN" sz="2400">
                <a:solidFill>
                  <a:schemeClr val="bg1"/>
                </a:solidFill>
              </a:rPr>
              <a:t>KEK Data </a:t>
            </a:r>
            <a:r>
              <a:rPr lang="en-US" altLang="zh-CN" sz="2400">
                <a:solidFill>
                  <a:schemeClr val="bg1"/>
                </a:solidFill>
                <a:sym typeface="+mn-ea"/>
              </a:rPr>
              <a:t>MPV_Calibration</a:t>
            </a:r>
            <a:endParaRPr lang="en-US" altLang="zh-CN" sz="2400">
              <a:solidFill>
                <a:schemeClr val="bg1"/>
              </a:solidFill>
            </a:endParaRPr>
          </a:p>
          <a:p>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2" name="图片 1"/>
          <p:cNvPicPr>
            <a:picLocks noChangeAspect="1"/>
          </p:cNvPicPr>
          <p:nvPr/>
        </p:nvPicPr>
        <p:blipFill>
          <a:blip r:embed="rId3"/>
          <a:stretch>
            <a:fillRect/>
          </a:stretch>
        </p:blipFill>
        <p:spPr>
          <a:xfrm>
            <a:off x="1690370" y="933450"/>
            <a:ext cx="7770495" cy="5762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37360"/>
            <a:ext cx="3557270" cy="645160"/>
          </a:xfrm>
          <a:prstGeom prst="rect">
            <a:avLst/>
          </a:prstGeom>
          <a:noFill/>
        </p:spPr>
        <p:txBody>
          <a:bodyPr wrap="square" rtlCol="0">
            <a:spAutoFit/>
          </a:bodyPr>
          <a:p>
            <a:r>
              <a:rPr lang="en-US" altLang="zh-CN">
                <a:solidFill>
                  <a:schemeClr val="bg1"/>
                </a:solidFill>
              </a:rPr>
              <a:t>1GeV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13" name="图片 12"/>
          <p:cNvPicPr>
            <a:picLocks noChangeAspect="1"/>
          </p:cNvPicPr>
          <p:nvPr>
            <p:custDataLst>
              <p:tags r:id="rId4"/>
            </p:custDataLst>
          </p:nvPr>
        </p:nvPicPr>
        <p:blipFill>
          <a:blip r:embed="rId5"/>
          <a:stretch>
            <a:fillRect/>
          </a:stretch>
        </p:blipFill>
        <p:spPr>
          <a:xfrm>
            <a:off x="561340" y="2310765"/>
            <a:ext cx="5304155" cy="3841115"/>
          </a:xfrm>
          <a:prstGeom prst="rect">
            <a:avLst/>
          </a:prstGeom>
        </p:spPr>
      </p:pic>
      <p:pic>
        <p:nvPicPr>
          <p:cNvPr id="14" name="图片 13"/>
          <p:cNvPicPr>
            <a:picLocks noChangeAspect="1"/>
          </p:cNvPicPr>
          <p:nvPr>
            <p:custDataLst>
              <p:tags r:id="rId6"/>
            </p:custDataLst>
          </p:nvPr>
        </p:nvPicPr>
        <p:blipFill>
          <a:blip r:embed="rId7"/>
          <a:stretch>
            <a:fillRect/>
          </a:stretch>
        </p:blipFill>
        <p:spPr>
          <a:xfrm>
            <a:off x="6200140" y="2299335"/>
            <a:ext cx="5420360" cy="3852545"/>
          </a:xfrm>
          <a:prstGeom prst="rect">
            <a:avLst/>
          </a:prstGeom>
        </p:spPr>
      </p:pic>
      <p:sp>
        <p:nvSpPr>
          <p:cNvPr id="16" name="文本框 15"/>
          <p:cNvSpPr txBox="1"/>
          <p:nvPr>
            <p:custDataLst>
              <p:tags r:id="rId8"/>
            </p:custDataLst>
          </p:nvPr>
        </p:nvSpPr>
        <p:spPr>
          <a:xfrm>
            <a:off x="6410960" y="1738630"/>
            <a:ext cx="3557270" cy="645160"/>
          </a:xfrm>
          <a:prstGeom prst="rect">
            <a:avLst/>
          </a:prstGeom>
          <a:noFill/>
        </p:spPr>
        <p:txBody>
          <a:bodyPr wrap="square" rtlCol="0">
            <a:spAutoFit/>
          </a:bodyPr>
          <a:p>
            <a:r>
              <a:rPr lang="en-US" altLang="zh-CN">
                <a:solidFill>
                  <a:schemeClr val="bg1"/>
                </a:solidFill>
              </a:rPr>
              <a:t>1GeV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90700"/>
            <a:ext cx="3557270" cy="645160"/>
          </a:xfrm>
          <a:prstGeom prst="rect">
            <a:avLst/>
          </a:prstGeom>
          <a:noFill/>
        </p:spPr>
        <p:txBody>
          <a:bodyPr wrap="square" rtlCol="0">
            <a:spAutoFit/>
          </a:bodyPr>
          <a:p>
            <a:r>
              <a:rPr lang="en-US" altLang="zh-CN">
                <a:solidFill>
                  <a:schemeClr val="bg1"/>
                </a:solidFill>
              </a:rPr>
              <a:t>2GeV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sp>
        <p:nvSpPr>
          <p:cNvPr id="16" name="文本框 15"/>
          <p:cNvSpPr txBox="1"/>
          <p:nvPr>
            <p:custDataLst>
              <p:tags r:id="rId4"/>
            </p:custDataLst>
          </p:nvPr>
        </p:nvSpPr>
        <p:spPr>
          <a:xfrm>
            <a:off x="6410960" y="1738630"/>
            <a:ext cx="3557270" cy="645160"/>
          </a:xfrm>
          <a:prstGeom prst="rect">
            <a:avLst/>
          </a:prstGeom>
          <a:noFill/>
        </p:spPr>
        <p:txBody>
          <a:bodyPr wrap="square" rtlCol="0">
            <a:spAutoFit/>
          </a:bodyPr>
          <a:p>
            <a:r>
              <a:rPr lang="en-US" altLang="zh-CN">
                <a:solidFill>
                  <a:schemeClr val="bg1"/>
                </a:solidFill>
              </a:rPr>
              <a:t>2GeV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2" name="图片 1"/>
          <p:cNvPicPr>
            <a:picLocks noChangeAspect="1"/>
          </p:cNvPicPr>
          <p:nvPr>
            <p:custDataLst>
              <p:tags r:id="rId5"/>
            </p:custDataLst>
          </p:nvPr>
        </p:nvPicPr>
        <p:blipFill>
          <a:blip r:embed="rId6"/>
          <a:stretch>
            <a:fillRect/>
          </a:stretch>
        </p:blipFill>
        <p:spPr>
          <a:xfrm>
            <a:off x="561340" y="2332355"/>
            <a:ext cx="5207635" cy="379793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255385" y="2332355"/>
            <a:ext cx="5271770" cy="3789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90700"/>
            <a:ext cx="3557270" cy="645160"/>
          </a:xfrm>
          <a:prstGeom prst="rect">
            <a:avLst/>
          </a:prstGeom>
          <a:noFill/>
        </p:spPr>
        <p:txBody>
          <a:bodyPr wrap="square" rtlCol="0">
            <a:spAutoFit/>
          </a:bodyPr>
          <a:p>
            <a:r>
              <a:rPr lang="en-US" altLang="zh-CN">
                <a:solidFill>
                  <a:schemeClr val="bg1"/>
                </a:solidFill>
              </a:rPr>
              <a:t>3GeV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sp>
        <p:nvSpPr>
          <p:cNvPr id="16" name="文本框 15"/>
          <p:cNvSpPr txBox="1"/>
          <p:nvPr>
            <p:custDataLst>
              <p:tags r:id="rId4"/>
            </p:custDataLst>
          </p:nvPr>
        </p:nvSpPr>
        <p:spPr>
          <a:xfrm>
            <a:off x="6410960" y="1738630"/>
            <a:ext cx="3557270" cy="645160"/>
          </a:xfrm>
          <a:prstGeom prst="rect">
            <a:avLst/>
          </a:prstGeom>
          <a:noFill/>
        </p:spPr>
        <p:txBody>
          <a:bodyPr wrap="square" rtlCol="0">
            <a:spAutoFit/>
          </a:bodyPr>
          <a:p>
            <a:r>
              <a:rPr lang="en-US" altLang="zh-CN">
                <a:solidFill>
                  <a:schemeClr val="bg1"/>
                </a:solidFill>
              </a:rPr>
              <a:t>3DGeV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2" name="图片 1"/>
          <p:cNvPicPr>
            <a:picLocks noChangeAspect="1"/>
          </p:cNvPicPr>
          <p:nvPr/>
        </p:nvPicPr>
        <p:blipFill>
          <a:blip r:embed="rId5"/>
          <a:stretch>
            <a:fillRect/>
          </a:stretch>
        </p:blipFill>
        <p:spPr>
          <a:xfrm>
            <a:off x="460375" y="2443480"/>
            <a:ext cx="5102860" cy="3628390"/>
          </a:xfrm>
          <a:prstGeom prst="rect">
            <a:avLst/>
          </a:prstGeom>
        </p:spPr>
      </p:pic>
      <p:pic>
        <p:nvPicPr>
          <p:cNvPr id="4" name="图片 3"/>
          <p:cNvPicPr>
            <a:picLocks noChangeAspect="1"/>
          </p:cNvPicPr>
          <p:nvPr/>
        </p:nvPicPr>
        <p:blipFill>
          <a:blip r:embed="rId6"/>
          <a:stretch>
            <a:fillRect/>
          </a:stretch>
        </p:blipFill>
        <p:spPr>
          <a:xfrm>
            <a:off x="6291580" y="2415540"/>
            <a:ext cx="5062855" cy="363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90700"/>
            <a:ext cx="3557270" cy="368300"/>
          </a:xfrm>
          <a:prstGeom prst="rect">
            <a:avLst/>
          </a:prstGeom>
          <a:noFill/>
        </p:spPr>
        <p:txBody>
          <a:bodyPr wrap="square" rtlCol="0">
            <a:spAutoFit/>
          </a:bodyPr>
          <a:p>
            <a:r>
              <a:rPr lang="en-US" altLang="zh-CN">
                <a:solidFill>
                  <a:schemeClr val="bg1"/>
                </a:solidFill>
              </a:rPr>
              <a:t>4GeV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a:t>
            </a:r>
            <a:r>
              <a:rPr lang="en-US" altLang="zh-CN">
                <a:solidFill>
                  <a:schemeClr val="bg1"/>
                </a:solidFill>
              </a:rPr>
              <a:t>Mip</a:t>
            </a:r>
            <a:endParaRPr lang="en-US" altLang="zh-CN">
              <a:solidFill>
                <a:schemeClr val="bg1"/>
              </a:solidFill>
            </a:endParaRPr>
          </a:p>
        </p:txBody>
      </p:sp>
      <p:sp>
        <p:nvSpPr>
          <p:cNvPr id="16" name="文本框 15"/>
          <p:cNvSpPr txBox="1"/>
          <p:nvPr>
            <p:custDataLst>
              <p:tags r:id="rId4"/>
            </p:custDataLst>
          </p:nvPr>
        </p:nvSpPr>
        <p:spPr>
          <a:xfrm>
            <a:off x="6410960" y="1738630"/>
            <a:ext cx="3557270" cy="368300"/>
          </a:xfrm>
          <a:prstGeom prst="rect">
            <a:avLst/>
          </a:prstGeom>
          <a:noFill/>
        </p:spPr>
        <p:txBody>
          <a:bodyPr wrap="square" rtlCol="0">
            <a:spAutoFit/>
          </a:bodyPr>
          <a:p>
            <a:r>
              <a:rPr lang="en-US" altLang="zh-CN">
                <a:solidFill>
                  <a:schemeClr val="bg1"/>
                </a:solidFill>
              </a:rPr>
              <a:t>4GeV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a:t>
            </a:r>
            <a:r>
              <a:rPr lang="en-US" altLang="zh-CN">
                <a:solidFill>
                  <a:schemeClr val="bg1"/>
                </a:solidFill>
              </a:rPr>
              <a:t>Mip</a:t>
            </a:r>
            <a:endParaRPr lang="en-US" altLang="zh-CN">
              <a:solidFill>
                <a:schemeClr val="bg1"/>
              </a:solidFill>
            </a:endParaRPr>
          </a:p>
        </p:txBody>
      </p:sp>
      <p:pic>
        <p:nvPicPr>
          <p:cNvPr id="4" name="图片 3"/>
          <p:cNvPicPr>
            <a:picLocks noChangeAspect="1"/>
          </p:cNvPicPr>
          <p:nvPr/>
        </p:nvPicPr>
        <p:blipFill>
          <a:blip r:embed="rId5"/>
          <a:stretch>
            <a:fillRect/>
          </a:stretch>
        </p:blipFill>
        <p:spPr>
          <a:xfrm>
            <a:off x="389255" y="2263140"/>
            <a:ext cx="5390515" cy="3972560"/>
          </a:xfrm>
          <a:prstGeom prst="rect">
            <a:avLst/>
          </a:prstGeom>
        </p:spPr>
      </p:pic>
      <p:pic>
        <p:nvPicPr>
          <p:cNvPr id="10" name="图片 9"/>
          <p:cNvPicPr>
            <a:picLocks noChangeAspect="1"/>
          </p:cNvPicPr>
          <p:nvPr/>
        </p:nvPicPr>
        <p:blipFill>
          <a:blip r:embed="rId6"/>
          <a:stretch>
            <a:fillRect/>
          </a:stretch>
        </p:blipFill>
        <p:spPr>
          <a:xfrm>
            <a:off x="6339840" y="2252345"/>
            <a:ext cx="5546090" cy="3973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a:lnSpc>
                <a:spcPct val="140000"/>
              </a:lnSpc>
            </a:pPr>
            <a:r>
              <a:rPr lang="en-US" altLang="zh-CN" sz="4000">
                <a:solidFill>
                  <a:schemeClr val="bg1"/>
                </a:solidFill>
              </a:rPr>
              <a:t>motivation</a:t>
            </a:r>
            <a:r>
              <a:rPr lang="zh-CN" altLang="en-US" sz="4000">
                <a:solidFill>
                  <a:schemeClr val="bg1"/>
                </a:solidFill>
              </a:rPr>
              <a:t>：</a:t>
            </a:r>
            <a:endParaRPr lang="zh-CN" altLang="en-US" sz="4000">
              <a:solidFill>
                <a:schemeClr val="bg1"/>
              </a:solidFill>
            </a:endParaRPr>
          </a:p>
          <a:p>
            <a:pPr marL="571500" indent="-571500">
              <a:lnSpc>
                <a:spcPct val="140000"/>
              </a:lnSpc>
              <a:buFont typeface="Wingdings" panose="05000000000000000000" charset="0"/>
              <a:buChar char="Ø"/>
            </a:pPr>
            <a:r>
              <a:rPr lang="en-US" altLang="zh-CN" sz="3200">
                <a:solidFill>
                  <a:schemeClr val="bg1"/>
                </a:solidFill>
              </a:rPr>
              <a:t>Select MIP events from the electron beam data</a:t>
            </a:r>
            <a:endParaRPr lang="en-US" altLang="zh-CN" sz="3200">
              <a:solidFill>
                <a:schemeClr val="bg1"/>
              </a:solidFill>
            </a:endParaRPr>
          </a:p>
          <a:p>
            <a:pPr marL="571500" indent="-571500">
              <a:lnSpc>
                <a:spcPct val="140000"/>
              </a:lnSpc>
              <a:buFont typeface="Wingdings" panose="05000000000000000000" charset="0"/>
              <a:buChar char="Ø"/>
            </a:pPr>
            <a:endParaRPr lang="en-US" altLang="zh-CN" sz="3200">
              <a:solidFill>
                <a:schemeClr val="bg1"/>
              </a:solidFill>
            </a:endParaRPr>
          </a:p>
          <a:p>
            <a:pPr indent="0">
              <a:lnSpc>
                <a:spcPct val="140000"/>
              </a:lnSpc>
              <a:buFont typeface="Wingdings" panose="05000000000000000000" charset="0"/>
              <a:buNone/>
            </a:pPr>
            <a:r>
              <a:rPr lang="en-US" altLang="zh-CN" sz="4000">
                <a:solidFill>
                  <a:schemeClr val="bg1"/>
                </a:solidFill>
              </a:rPr>
              <a:t>strategy:</a:t>
            </a:r>
            <a:endParaRPr lang="en-US" altLang="zh-CN" sz="4000">
              <a:solidFill>
                <a:schemeClr val="bg1"/>
              </a:solidFill>
            </a:endParaRPr>
          </a:p>
          <a:p>
            <a:pPr marL="571500" indent="-571500">
              <a:lnSpc>
                <a:spcPct val="140000"/>
              </a:lnSpc>
              <a:buFont typeface="Wingdings" panose="05000000000000000000" charset="0"/>
              <a:buChar char="Ø"/>
            </a:pPr>
            <a:r>
              <a:rPr lang="en-US" altLang="zh-CN" sz="3200">
                <a:solidFill>
                  <a:schemeClr val="bg1"/>
                </a:solidFill>
              </a:rPr>
              <a:t>Apply Hough transform to identify tracks with minimal shower activity </a:t>
            </a:r>
            <a:endParaRPr lang="en-US" altLang="zh-CN" sz="3200">
              <a:solidFill>
                <a:schemeClr val="bg1"/>
              </a:solidFill>
            </a:endParaRPr>
          </a:p>
          <a:p>
            <a:pPr indent="0">
              <a:lnSpc>
                <a:spcPct val="120000"/>
              </a:lnSpc>
              <a:buFont typeface="Wingdings" panose="05000000000000000000" charset="0"/>
              <a:buNone/>
            </a:pPr>
            <a:endParaRPr lang="en-US" altLang="zh-CN" sz="4000">
              <a:solidFill>
                <a:schemeClr val="bg1"/>
              </a:solidFill>
            </a:endParaRPr>
          </a:p>
          <a:p>
            <a:pPr indent="0">
              <a:buFont typeface="Wingdings" panose="05000000000000000000" charset="0"/>
              <a:buNone/>
            </a:pPr>
            <a:endParaRPr lang="en-US" altLang="zh-CN" sz="40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953135"/>
          </a:xfrm>
          <a:prstGeom prst="rect">
            <a:avLst/>
          </a:prstGeom>
          <a:noFill/>
        </p:spPr>
        <p:txBody>
          <a:bodyPr wrap="square" rtlCol="0">
            <a:spAutoFit/>
          </a:bodyPr>
          <a:p>
            <a:r>
              <a:rPr lang="en-US" altLang="zh-CN" sz="3200">
                <a:solidFill>
                  <a:schemeClr val="bg1"/>
                </a:solidFill>
              </a:rPr>
              <a:t> Raw data</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11" name="文本框 10"/>
          <p:cNvSpPr txBox="1"/>
          <p:nvPr/>
        </p:nvSpPr>
        <p:spPr>
          <a:xfrm>
            <a:off x="440690" y="1086485"/>
            <a:ext cx="6096000" cy="1198880"/>
          </a:xfrm>
          <a:prstGeom prst="rect">
            <a:avLst/>
          </a:prstGeom>
          <a:noFill/>
        </p:spPr>
        <p:txBody>
          <a:bodyPr wrap="square" rtlCol="0" anchor="t">
            <a:spAutoFit/>
          </a:bodyPr>
          <a:p>
            <a:pPr marL="457200" indent="-457200">
              <a:buFont typeface="Wingdings" panose="05000000000000000000" charset="0"/>
              <a:buChar char="Ø"/>
            </a:pPr>
            <a:r>
              <a:rPr lang="en-US" altLang="zh-CN" sz="2400">
                <a:solidFill>
                  <a:schemeClr val="bg1"/>
                </a:solidFill>
                <a:sym typeface="+mn-ea"/>
              </a:rPr>
              <a:t>Run 171 , </a:t>
            </a:r>
            <a:r>
              <a:rPr lang="en-US" altLang="zh-CN" sz="2400">
                <a:solidFill>
                  <a:srgbClr val="FF0000"/>
                </a:solidFill>
                <a:sym typeface="+mn-ea"/>
              </a:rPr>
              <a:t>Without </a:t>
            </a:r>
            <a:r>
              <a:rPr lang="en-US" altLang="zh-CN" sz="2400">
                <a:solidFill>
                  <a:srgbClr val="FF0000"/>
                </a:solidFill>
              </a:rPr>
              <a:t>Absorber</a:t>
            </a:r>
            <a:endParaRPr lang="en-US" altLang="zh-CN" sz="2400">
              <a:solidFill>
                <a:srgbClr val="FF0000"/>
              </a:solidFill>
            </a:endParaRPr>
          </a:p>
          <a:p>
            <a:pPr marL="457200" indent="-457200">
              <a:buFont typeface="Wingdings" panose="05000000000000000000" charset="0"/>
              <a:buChar char="Ø"/>
            </a:pPr>
            <a:r>
              <a:rPr lang="en-US" altLang="zh-CN" sz="2400">
                <a:solidFill>
                  <a:schemeClr val="bg1"/>
                </a:solidFill>
                <a:sym typeface="+mn-ea"/>
              </a:rPr>
              <a:t>Beam Center:(525</a:t>
            </a:r>
            <a:r>
              <a:rPr lang="zh-CN" altLang="en-US" sz="2400">
                <a:solidFill>
                  <a:schemeClr val="bg1"/>
                </a:solidFill>
                <a:sym typeface="+mn-ea"/>
              </a:rPr>
              <a:t>，</a:t>
            </a:r>
            <a:r>
              <a:rPr lang="en-US" altLang="zh-CN" sz="2400">
                <a:solidFill>
                  <a:schemeClr val="bg1"/>
                </a:solidFill>
                <a:sym typeface="+mn-ea"/>
              </a:rPr>
              <a:t>910)</a:t>
            </a:r>
            <a:endParaRPr lang="en-US" altLang="zh-CN" sz="2400">
              <a:solidFill>
                <a:schemeClr val="bg1"/>
              </a:solidFill>
            </a:endParaRPr>
          </a:p>
          <a:p>
            <a:pPr marL="457200" indent="-457200">
              <a:buFont typeface="Wingdings" panose="05000000000000000000" charset="0"/>
              <a:buChar char="Ø"/>
            </a:pPr>
            <a:r>
              <a:rPr lang="en-US" altLang="zh-CN" sz="2400">
                <a:solidFill>
                  <a:schemeClr val="bg1"/>
                </a:solidFill>
                <a:sym typeface="+mn-ea"/>
              </a:rPr>
              <a:t>layer_except_10_11_14_15_20_21_26_27</a:t>
            </a:r>
            <a:endParaRPr lang="en-US" altLang="zh-CN" sz="2400">
              <a:solidFill>
                <a:schemeClr val="bg1"/>
              </a:solidFill>
              <a:sym typeface="+mn-ea"/>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2" name="图片 1"/>
          <p:cNvPicPr>
            <a:picLocks noChangeAspect="1"/>
          </p:cNvPicPr>
          <p:nvPr/>
        </p:nvPicPr>
        <p:blipFill>
          <a:blip r:embed="rId3"/>
          <a:stretch>
            <a:fillRect/>
          </a:stretch>
        </p:blipFill>
        <p:spPr>
          <a:xfrm>
            <a:off x="579755" y="2599690"/>
            <a:ext cx="6809740" cy="3215640"/>
          </a:xfrm>
          <a:prstGeom prst="rect">
            <a:avLst/>
          </a:prstGeom>
        </p:spPr>
      </p:pic>
      <p:sp>
        <p:nvSpPr>
          <p:cNvPr id="7" name="文本框 6"/>
          <p:cNvSpPr txBox="1"/>
          <p:nvPr/>
        </p:nvSpPr>
        <p:spPr>
          <a:xfrm>
            <a:off x="8678545" y="1013460"/>
            <a:ext cx="2133600" cy="368300"/>
          </a:xfrm>
          <a:prstGeom prst="rect">
            <a:avLst/>
          </a:prstGeom>
          <a:noFill/>
        </p:spPr>
        <p:txBody>
          <a:bodyPr wrap="square" rtlCol="0">
            <a:spAutoFit/>
          </a:bodyPr>
          <a:p>
            <a:r>
              <a:rPr lang="en-US" altLang="zh-CN">
                <a:solidFill>
                  <a:schemeClr val="bg1"/>
                </a:solidFill>
              </a:rPr>
              <a:t>Before hough</a:t>
            </a:r>
            <a:endParaRPr lang="en-US" altLang="zh-CN">
              <a:solidFill>
                <a:schemeClr val="bg1"/>
              </a:solidFill>
            </a:endParaRPr>
          </a:p>
        </p:txBody>
      </p:sp>
      <p:pic>
        <p:nvPicPr>
          <p:cNvPr id="9" name="图片 8"/>
          <p:cNvPicPr>
            <a:picLocks noChangeAspect="1"/>
          </p:cNvPicPr>
          <p:nvPr/>
        </p:nvPicPr>
        <p:blipFill>
          <a:blip r:embed="rId4"/>
          <a:stretch>
            <a:fillRect/>
          </a:stretch>
        </p:blipFill>
        <p:spPr>
          <a:xfrm>
            <a:off x="8153400" y="1428750"/>
            <a:ext cx="2833370" cy="1904365"/>
          </a:xfrm>
          <a:prstGeom prst="rect">
            <a:avLst/>
          </a:prstGeom>
        </p:spPr>
      </p:pic>
      <p:pic>
        <p:nvPicPr>
          <p:cNvPr id="12" name="图片 11"/>
          <p:cNvPicPr>
            <a:picLocks noChangeAspect="1"/>
          </p:cNvPicPr>
          <p:nvPr/>
        </p:nvPicPr>
        <p:blipFill>
          <a:blip r:embed="rId5"/>
          <a:stretch>
            <a:fillRect/>
          </a:stretch>
        </p:blipFill>
        <p:spPr>
          <a:xfrm>
            <a:off x="8153400" y="4159250"/>
            <a:ext cx="2929255" cy="1978660"/>
          </a:xfrm>
          <a:prstGeom prst="rect">
            <a:avLst/>
          </a:prstGeom>
        </p:spPr>
      </p:pic>
      <p:sp>
        <p:nvSpPr>
          <p:cNvPr id="13" name="文本框 12"/>
          <p:cNvSpPr txBox="1"/>
          <p:nvPr/>
        </p:nvSpPr>
        <p:spPr>
          <a:xfrm>
            <a:off x="8744585" y="3684905"/>
            <a:ext cx="2133600" cy="368300"/>
          </a:xfrm>
          <a:prstGeom prst="rect">
            <a:avLst/>
          </a:prstGeom>
          <a:noFill/>
        </p:spPr>
        <p:txBody>
          <a:bodyPr wrap="square" rtlCol="0">
            <a:spAutoFit/>
          </a:bodyPr>
          <a:p>
            <a:r>
              <a:rPr lang="en-US" altLang="zh-CN">
                <a:solidFill>
                  <a:schemeClr val="bg1"/>
                </a:solidFill>
              </a:rPr>
              <a:t>After hough</a:t>
            </a: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548005" y="395605"/>
            <a:ext cx="8359140" cy="1076325"/>
          </a:xfrm>
          <a:prstGeom prst="rect">
            <a:avLst/>
          </a:prstGeom>
          <a:noFill/>
        </p:spPr>
        <p:txBody>
          <a:bodyPr wrap="square" rtlCol="0">
            <a:spAutoFit/>
          </a:bodyPr>
          <a:p>
            <a:r>
              <a:rPr lang="en-US" altLang="zh-CN" sz="3200">
                <a:solidFill>
                  <a:schemeClr val="bg1"/>
                </a:solidFill>
              </a:rPr>
              <a:t>Preparation for Hough Transformation – Good Layer Selection </a:t>
            </a:r>
            <a:endParaRPr lang="en-US" altLang="zh-CN" sz="32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548005" y="1803400"/>
            <a:ext cx="5869940" cy="3851275"/>
          </a:xfrm>
          <a:prstGeom prst="rect">
            <a:avLst/>
          </a:prstGeom>
        </p:spPr>
        <p:txBody>
          <a:bodyPr wrap="square">
            <a:spAutoFit/>
          </a:bodyPr>
          <a:p>
            <a:pPr marL="285750" indent="-285750">
              <a:lnSpc>
                <a:spcPct val="70000"/>
              </a:lnSpc>
              <a:spcAft>
                <a:spcPct val="60000"/>
              </a:spcAft>
              <a:buFont typeface="Wingdings" panose="05000000000000000000" charset="0"/>
              <a:buChar char="l"/>
            </a:pPr>
            <a:r>
              <a:rPr lang="en-US" altLang="zh-CN">
                <a:solidFill>
                  <a:schemeClr val="bg1"/>
                </a:solidFill>
              </a:rPr>
              <a:t>Analyze</a:t>
            </a:r>
            <a:r>
              <a:rPr lang="en-US" altLang="zh-CN">
                <a:solidFill>
                  <a:srgbClr val="FFC000"/>
                </a:solidFill>
              </a:rPr>
              <a:t> each run</a:t>
            </a:r>
            <a:r>
              <a:rPr lang="en-US" altLang="zh-CN">
                <a:solidFill>
                  <a:schemeClr val="bg1"/>
                </a:solidFill>
              </a:rPr>
              <a:t> individually</a:t>
            </a:r>
            <a:endParaRPr lang="en-US" altLang="zh-CN">
              <a:solidFill>
                <a:schemeClr val="bg1"/>
              </a:solidFill>
            </a:endParaRPr>
          </a:p>
          <a:p>
            <a:pPr marL="285750" indent="-285750">
              <a:lnSpc>
                <a:spcPct val="70000"/>
              </a:lnSpc>
              <a:spcAft>
                <a:spcPct val="60000"/>
              </a:spcAft>
              <a:buFont typeface="Wingdings" panose="05000000000000000000" charset="0"/>
              <a:buChar char="l"/>
            </a:pPr>
            <a:endParaRPr lang="en-US" altLang="zh-CN">
              <a:solidFill>
                <a:schemeClr val="bg1"/>
              </a:solidFill>
            </a:endParaRPr>
          </a:p>
          <a:p>
            <a:pPr marL="285750" indent="-285750">
              <a:lnSpc>
                <a:spcPct val="70000"/>
              </a:lnSpc>
              <a:spcAft>
                <a:spcPct val="60000"/>
              </a:spcAft>
              <a:buFont typeface="Wingdings" panose="05000000000000000000" charset="0"/>
              <a:buChar char="l"/>
            </a:pPr>
            <a:r>
              <a:rPr lang="en-US" altLang="zh-CN">
                <a:solidFill>
                  <a:schemeClr val="bg1"/>
                </a:solidFill>
              </a:rPr>
              <a:t>Identify good layers where </a:t>
            </a:r>
            <a:r>
              <a:rPr lang="en-US" altLang="zh-CN">
                <a:solidFill>
                  <a:srgbClr val="FFC000"/>
                </a:solidFill>
              </a:rPr>
              <a:t>hits are spatially concentrated</a:t>
            </a:r>
            <a:endParaRPr lang="en-US" altLang="zh-CN">
              <a:solidFill>
                <a:schemeClr val="bg1"/>
              </a:solidFill>
            </a:endParaRPr>
          </a:p>
          <a:p>
            <a:pPr marL="285750" indent="-285750">
              <a:lnSpc>
                <a:spcPct val="70000"/>
              </a:lnSpc>
              <a:spcAft>
                <a:spcPct val="60000"/>
              </a:spcAft>
              <a:buFont typeface="Wingdings" panose="05000000000000000000" charset="0"/>
              <a:buChar char="l"/>
            </a:pPr>
            <a:endParaRPr lang="en-US" altLang="zh-CN">
              <a:solidFill>
                <a:schemeClr val="bg1"/>
              </a:solidFill>
            </a:endParaRPr>
          </a:p>
          <a:p>
            <a:pPr marL="285750" indent="-285750">
              <a:lnSpc>
                <a:spcPct val="70000"/>
              </a:lnSpc>
              <a:spcAft>
                <a:spcPct val="60000"/>
              </a:spcAft>
              <a:buFont typeface="Wingdings" panose="05000000000000000000" charset="0"/>
              <a:buChar char="l"/>
            </a:pPr>
            <a:r>
              <a:rPr lang="en-US" altLang="zh-CN">
                <a:solidFill>
                  <a:schemeClr val="bg1"/>
                </a:solidFill>
              </a:rPr>
              <a:t>For each layer, </a:t>
            </a:r>
            <a:r>
              <a:rPr lang="en-US" altLang="zh-CN">
                <a:solidFill>
                  <a:srgbClr val="FFC000"/>
                </a:solidFill>
              </a:rPr>
              <a:t>compute the RMS</a:t>
            </a:r>
            <a:r>
              <a:rPr lang="en-US" altLang="zh-CN">
                <a:solidFill>
                  <a:schemeClr val="bg1"/>
                </a:solidFill>
              </a:rPr>
              <a:t> of hit positions in X and </a:t>
            </a:r>
            <a:endParaRPr lang="en-US" altLang="zh-CN">
              <a:solidFill>
                <a:schemeClr val="bg1"/>
              </a:solidFill>
            </a:endParaRPr>
          </a:p>
          <a:p>
            <a:pPr indent="0">
              <a:lnSpc>
                <a:spcPct val="70000"/>
              </a:lnSpc>
              <a:spcAft>
                <a:spcPct val="60000"/>
              </a:spcAft>
              <a:buFont typeface="Wingdings" panose="05000000000000000000" charset="0"/>
              <a:buNone/>
            </a:pPr>
            <a:r>
              <a:rPr lang="en-US" altLang="zh-CN">
                <a:solidFill>
                  <a:schemeClr val="bg1"/>
                </a:solidFill>
              </a:rPr>
              <a:t>Y directions</a:t>
            </a:r>
            <a:endParaRPr lang="en-US" altLang="zh-CN">
              <a:solidFill>
                <a:schemeClr val="bg1"/>
              </a:solidFill>
            </a:endParaRPr>
          </a:p>
          <a:p>
            <a:pPr marL="285750" indent="-285750">
              <a:lnSpc>
                <a:spcPct val="70000"/>
              </a:lnSpc>
              <a:spcAft>
                <a:spcPct val="60000"/>
              </a:spcAft>
              <a:buFont typeface="Wingdings" panose="05000000000000000000" charset="0"/>
              <a:buChar char="l"/>
            </a:pPr>
            <a:endParaRPr lang="en-US" altLang="zh-CN">
              <a:solidFill>
                <a:schemeClr val="bg1"/>
              </a:solidFill>
            </a:endParaRPr>
          </a:p>
          <a:p>
            <a:pPr marL="285750" indent="-285750">
              <a:lnSpc>
                <a:spcPct val="70000"/>
              </a:lnSpc>
              <a:spcAft>
                <a:spcPct val="60000"/>
              </a:spcAft>
              <a:buFont typeface="Wingdings" panose="05000000000000000000" charset="0"/>
              <a:buChar char="l"/>
            </a:pPr>
            <a:r>
              <a:rPr lang="en-US" altLang="zh-CN">
                <a:solidFill>
                  <a:schemeClr val="bg1"/>
                </a:solidFill>
              </a:rPr>
              <a:t>Layers with </a:t>
            </a:r>
            <a:r>
              <a:rPr lang="en-US" altLang="zh-CN">
                <a:solidFill>
                  <a:srgbClr val="FFC000"/>
                </a:solidFill>
              </a:rPr>
              <a:t>small RMS values</a:t>
            </a:r>
            <a:r>
              <a:rPr lang="en-US" altLang="zh-CN">
                <a:solidFill>
                  <a:schemeClr val="bg1"/>
                </a:solidFill>
              </a:rPr>
              <a:t> are</a:t>
            </a:r>
            <a:r>
              <a:rPr lang="en-US" altLang="zh-CN">
                <a:solidFill>
                  <a:srgbClr val="FFC000"/>
                </a:solidFill>
              </a:rPr>
              <a:t> selected as good layers</a:t>
            </a:r>
            <a:endParaRPr lang="en-US" altLang="zh-CN">
              <a:solidFill>
                <a:schemeClr val="bg1"/>
              </a:solidFill>
            </a:endParaRPr>
          </a:p>
          <a:p>
            <a:pPr marL="285750" indent="-285750">
              <a:lnSpc>
                <a:spcPct val="70000"/>
              </a:lnSpc>
              <a:spcAft>
                <a:spcPct val="60000"/>
              </a:spcAft>
              <a:buFont typeface="Wingdings" panose="05000000000000000000" charset="0"/>
              <a:buChar char="l"/>
            </a:pPr>
            <a:endParaRPr lang="en-US" altLang="zh-CN">
              <a:solidFill>
                <a:schemeClr val="bg1"/>
              </a:solidFill>
            </a:endParaRPr>
          </a:p>
          <a:p>
            <a:pPr marL="285750" indent="-285750">
              <a:lnSpc>
                <a:spcPct val="70000"/>
              </a:lnSpc>
              <a:spcAft>
                <a:spcPct val="60000"/>
              </a:spcAft>
              <a:buFont typeface="Wingdings" panose="05000000000000000000" charset="0"/>
              <a:buChar char="l"/>
            </a:pPr>
            <a:r>
              <a:rPr lang="en-US" altLang="zh-CN">
                <a:solidFill>
                  <a:schemeClr val="bg1"/>
                </a:solidFill>
              </a:rPr>
              <a:t>These layers are used as </a:t>
            </a:r>
            <a:r>
              <a:rPr lang="en-US" altLang="zh-CN">
                <a:solidFill>
                  <a:srgbClr val="FFC000"/>
                </a:solidFill>
              </a:rPr>
              <a:t>inputs for track reconstruction</a:t>
            </a:r>
            <a:endParaRPr lang="en-US" altLang="zh-CN">
              <a:solidFill>
                <a:srgbClr val="FFC000"/>
              </a:solidFill>
            </a:endParaRPr>
          </a:p>
        </p:txBody>
      </p:sp>
      <p:sp>
        <p:nvSpPr>
          <p:cNvPr id="11" name="文本框 10"/>
          <p:cNvSpPr txBox="1"/>
          <p:nvPr/>
        </p:nvSpPr>
        <p:spPr>
          <a:xfrm>
            <a:off x="7028815" y="1219200"/>
            <a:ext cx="4667250" cy="460375"/>
          </a:xfrm>
          <a:prstGeom prst="rect">
            <a:avLst/>
          </a:prstGeom>
          <a:noFill/>
        </p:spPr>
        <p:txBody>
          <a:bodyPr wrap="square" rtlCol="0" anchor="t">
            <a:spAutoFit/>
          </a:bodyPr>
          <a:p>
            <a:pPr marL="457200" indent="-457200">
              <a:buFont typeface="Wingdings" panose="05000000000000000000" charset="0"/>
              <a:buChar char="Ø"/>
            </a:pPr>
            <a:r>
              <a:rPr lang="en-US" altLang="zh-CN" sz="2400">
                <a:solidFill>
                  <a:schemeClr val="bg1"/>
                </a:solidFill>
                <a:sym typeface="+mn-ea"/>
              </a:rPr>
              <a:t>Run 171 , </a:t>
            </a:r>
            <a:r>
              <a:rPr lang="en-US" altLang="zh-CN" sz="2400">
                <a:solidFill>
                  <a:srgbClr val="FF0000"/>
                </a:solidFill>
                <a:sym typeface="+mn-ea"/>
              </a:rPr>
              <a:t>Without </a:t>
            </a:r>
            <a:r>
              <a:rPr lang="en-US" altLang="zh-CN" sz="2400">
                <a:solidFill>
                  <a:srgbClr val="FF0000"/>
                </a:solidFill>
                <a:sym typeface="+mn-ea"/>
              </a:rPr>
              <a:t>Absorber</a:t>
            </a:r>
            <a:endParaRPr lang="en-US" altLang="zh-CN" sz="2400">
              <a:solidFill>
                <a:srgbClr val="FF0000"/>
              </a:solidFill>
              <a:sym typeface="+mn-ea"/>
            </a:endParaRPr>
          </a:p>
        </p:txBody>
      </p:sp>
      <p:sp>
        <p:nvSpPr>
          <p:cNvPr id="13" name="文本框 12"/>
          <p:cNvSpPr txBox="1"/>
          <p:nvPr/>
        </p:nvSpPr>
        <p:spPr>
          <a:xfrm>
            <a:off x="6968490" y="3453765"/>
            <a:ext cx="5548630" cy="760095"/>
          </a:xfrm>
          <a:prstGeom prst="rect">
            <a:avLst/>
          </a:prstGeom>
          <a:noFill/>
        </p:spPr>
        <p:txBody>
          <a:bodyPr wrap="square" rtlCol="0" anchor="t">
            <a:noAutofit/>
          </a:bodyPr>
          <a:p>
            <a:endParaRPr lang="en-US" altLang="zh-CN"/>
          </a:p>
          <a:p>
            <a:r>
              <a:rPr lang="en-US" altLang="zh-CN">
                <a:solidFill>
                  <a:schemeClr val="bg1"/>
                </a:solidFill>
              </a:rPr>
              <a:t>Layer 7: RMS X = 39.601, RMS Y = 38.1213</a:t>
            </a:r>
            <a:endParaRPr lang="en-US" altLang="zh-CN">
              <a:solidFill>
                <a:schemeClr val="bg1"/>
              </a:solidFill>
            </a:endParaRPr>
          </a:p>
          <a:p>
            <a:endParaRPr lang="en-US" altLang="zh-CN">
              <a:solidFill>
                <a:schemeClr val="bg1"/>
              </a:solidFill>
            </a:endParaRPr>
          </a:p>
        </p:txBody>
      </p:sp>
      <p:sp>
        <p:nvSpPr>
          <p:cNvPr id="14" name="文本框 13"/>
          <p:cNvSpPr txBox="1"/>
          <p:nvPr/>
        </p:nvSpPr>
        <p:spPr>
          <a:xfrm>
            <a:off x="7028815" y="5988050"/>
            <a:ext cx="4344035" cy="368300"/>
          </a:xfrm>
          <a:prstGeom prst="rect">
            <a:avLst/>
          </a:prstGeom>
          <a:noFill/>
        </p:spPr>
        <p:txBody>
          <a:bodyPr wrap="square" rtlCol="0" anchor="t">
            <a:spAutoFit/>
          </a:bodyPr>
          <a:p>
            <a:r>
              <a:rPr lang="en-US" altLang="zh-CN">
                <a:solidFill>
                  <a:schemeClr val="bg1"/>
                </a:solidFill>
                <a:sym typeface="+mn-ea"/>
              </a:rPr>
              <a:t>Layer 8: RMS X = 53.8245, RMS Y = 66.4107</a:t>
            </a:r>
            <a:endParaRPr lang="en-US" altLang="zh-CN">
              <a:solidFill>
                <a:schemeClr val="bg1"/>
              </a:solidFill>
              <a:sym typeface="+mn-ea"/>
            </a:endParaRPr>
          </a:p>
        </p:txBody>
      </p:sp>
      <p:pic>
        <p:nvPicPr>
          <p:cNvPr id="15" name="图片 14"/>
          <p:cNvPicPr>
            <a:picLocks noChangeAspect="1"/>
          </p:cNvPicPr>
          <p:nvPr/>
        </p:nvPicPr>
        <p:blipFill>
          <a:blip r:embed="rId3"/>
          <a:stretch>
            <a:fillRect/>
          </a:stretch>
        </p:blipFill>
        <p:spPr>
          <a:xfrm>
            <a:off x="7928610" y="1811020"/>
            <a:ext cx="2360295" cy="1804035"/>
          </a:xfrm>
          <a:prstGeom prst="rect">
            <a:avLst/>
          </a:prstGeom>
        </p:spPr>
      </p:pic>
      <p:pic>
        <p:nvPicPr>
          <p:cNvPr id="16" name="图片 15"/>
          <p:cNvPicPr>
            <a:picLocks noChangeAspect="1"/>
          </p:cNvPicPr>
          <p:nvPr/>
        </p:nvPicPr>
        <p:blipFill>
          <a:blip r:embed="rId4"/>
          <a:stretch>
            <a:fillRect/>
          </a:stretch>
        </p:blipFill>
        <p:spPr>
          <a:xfrm>
            <a:off x="7928610" y="4206875"/>
            <a:ext cx="2360295" cy="1804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548005" y="395605"/>
            <a:ext cx="4903470" cy="1076325"/>
          </a:xfrm>
          <a:prstGeom prst="rect">
            <a:avLst/>
          </a:prstGeom>
          <a:noFill/>
        </p:spPr>
        <p:txBody>
          <a:bodyPr wrap="square" rtlCol="0">
            <a:spAutoFit/>
          </a:bodyPr>
          <a:p>
            <a:r>
              <a:rPr lang="en-US" altLang="zh-CN" sz="3200">
                <a:solidFill>
                  <a:schemeClr val="bg1"/>
                </a:solidFill>
                <a:sym typeface="+mn-ea"/>
              </a:rPr>
              <a:t>Hough Transform</a:t>
            </a:r>
            <a:endParaRPr lang="en-US" altLang="zh-CN" sz="3200">
              <a:solidFill>
                <a:schemeClr val="bg1"/>
              </a:solidFill>
            </a:endParaRPr>
          </a:p>
          <a:p>
            <a:r>
              <a:rPr lang="en-US" altLang="zh-CN" sz="3200">
                <a:solidFill>
                  <a:schemeClr val="bg1"/>
                </a:solidFill>
              </a:rPr>
              <a:t> </a:t>
            </a:r>
            <a:endParaRPr lang="en-US" altLang="zh-CN" sz="32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548005" y="1219200"/>
            <a:ext cx="5869940" cy="4726305"/>
          </a:xfrm>
          <a:prstGeom prst="rect">
            <a:avLst/>
          </a:prstGeom>
        </p:spPr>
        <p:txBody>
          <a:bodyPr wrap="square">
            <a:spAutoFit/>
          </a:bodyPr>
          <a:p>
            <a:pPr>
              <a:spcAft>
                <a:spcPct val="60000"/>
              </a:spcAft>
            </a:pPr>
            <a:r>
              <a:rPr lang="en-US" altLang="zh-CN" sz="2200" b="1">
                <a:solidFill>
                  <a:schemeClr val="bg1"/>
                </a:solidFill>
              </a:rPr>
              <a:t>Method</a:t>
            </a:r>
            <a:endParaRPr lang="en-US" altLang="zh-CN" sz="2200" b="1">
              <a:solidFill>
                <a:schemeClr val="bg1"/>
              </a:solidFill>
            </a:endParaRPr>
          </a:p>
          <a:p>
            <a:pPr>
              <a:lnSpc>
                <a:spcPct val="80000"/>
              </a:lnSpc>
              <a:buFont typeface="Arial" panose="020B0604020202020204"/>
              <a:buChar char="•"/>
            </a:pPr>
            <a:r>
              <a:rPr lang="en-US" altLang="zh-CN" sz="1600">
                <a:solidFill>
                  <a:schemeClr val="bg1"/>
                </a:solidFill>
              </a:rPr>
              <a:t> Apply</a:t>
            </a:r>
            <a:r>
              <a:rPr lang="en-US" altLang="zh-CN" sz="1600">
                <a:solidFill>
                  <a:srgbClr val="FFC000"/>
                </a:solidFill>
              </a:rPr>
              <a:t> two-stage</a:t>
            </a:r>
            <a:r>
              <a:rPr lang="en-US" altLang="zh-CN" sz="1600">
                <a:solidFill>
                  <a:schemeClr val="bg1"/>
                </a:solidFill>
              </a:rPr>
              <a:t> Hough transform for track reconstruction.</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80000"/>
              </a:lnSpc>
              <a:buFont typeface="Arial" panose="020B0604020202020204"/>
              <a:buChar char="•"/>
            </a:pPr>
            <a:r>
              <a:rPr lang="en-US" altLang="zh-CN" sz="1600">
                <a:solidFill>
                  <a:schemeClr val="bg1"/>
                </a:solidFill>
              </a:rPr>
              <a:t> </a:t>
            </a:r>
            <a:r>
              <a:rPr lang="en-US" altLang="zh-CN" sz="1600">
                <a:solidFill>
                  <a:srgbClr val="FFC000"/>
                </a:solidFill>
              </a:rPr>
              <a:t>Use only the good </a:t>
            </a:r>
            <a:r>
              <a:rPr lang="en-US" altLang="zh-CN" sz="1600">
                <a:solidFill>
                  <a:srgbClr val="FFC000"/>
                </a:solidFill>
              </a:rPr>
              <a:t>layers </a:t>
            </a:r>
            <a:r>
              <a:rPr lang="en-US" altLang="zh-CN" sz="1600">
                <a:solidFill>
                  <a:schemeClr val="bg1"/>
                </a:solidFill>
              </a:rPr>
              <a:t>in both stages to </a:t>
            </a:r>
            <a:r>
              <a:rPr lang="en-US" altLang="zh-CN" sz="1600">
                <a:solidFill>
                  <a:srgbClr val="FFC000"/>
                </a:solidFill>
              </a:rPr>
              <a:t>suppress noise from deeper layers.</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80000"/>
              </a:lnSpc>
              <a:buFont typeface="Arial" panose="020B0604020202020204"/>
              <a:buChar char="•"/>
            </a:pPr>
            <a:r>
              <a:rPr lang="en-US" altLang="zh-CN" sz="1600">
                <a:solidFill>
                  <a:schemeClr val="bg1"/>
                </a:solidFill>
              </a:rPr>
              <a:t> Select events with </a:t>
            </a:r>
            <a:r>
              <a:rPr lang="en-US" altLang="zh-CN" sz="1600">
                <a:solidFill>
                  <a:srgbClr val="FFC000"/>
                </a:solidFill>
              </a:rPr>
              <a:t>more than 2 hits in the </a:t>
            </a:r>
            <a:r>
              <a:rPr lang="en-US" altLang="zh-CN" sz="1600">
                <a:solidFill>
                  <a:srgbClr val="FFC000"/>
                </a:solidFill>
              </a:rPr>
              <a:t>good layers.</a:t>
            </a:r>
            <a:endParaRPr lang="en-US" altLang="zh-CN" sz="1600">
              <a:solidFill>
                <a:srgbClr val="FFC000"/>
              </a:solidFill>
            </a:endParaRPr>
          </a:p>
          <a:p>
            <a:pPr>
              <a:buFont typeface="Arial" panose="020B0604020202020204"/>
              <a:buChar char="•"/>
            </a:pPr>
            <a:endParaRPr lang="en-US" altLang="zh-CN" sz="1600">
              <a:solidFill>
                <a:srgbClr val="FFC000"/>
              </a:solidFill>
            </a:endParaRPr>
          </a:p>
          <a:p>
            <a:pPr algn="l">
              <a:spcAft>
                <a:spcPct val="60000"/>
              </a:spcAft>
              <a:buClrTx/>
              <a:buSzTx/>
              <a:buFontTx/>
            </a:pPr>
            <a:r>
              <a:rPr lang="en-US" altLang="zh-CN" sz="2200" b="1">
                <a:solidFill>
                  <a:schemeClr val="bg1"/>
                </a:solidFill>
              </a:rPr>
              <a:t>Data Processing</a:t>
            </a:r>
            <a:endParaRPr lang="en-US" altLang="zh-CN" sz="2200" b="1">
              <a:solidFill>
                <a:schemeClr val="bg1"/>
              </a:solidFill>
            </a:endParaRPr>
          </a:p>
          <a:p>
            <a:pPr>
              <a:lnSpc>
                <a:spcPct val="70000"/>
              </a:lnSpc>
              <a:buFont typeface="Arial" panose="020B0604020202020204"/>
              <a:buChar char="•"/>
            </a:pPr>
            <a:r>
              <a:rPr lang="en-US" altLang="zh-CN" sz="1600">
                <a:solidFill>
                  <a:srgbClr val="FFC000"/>
                </a:solidFill>
              </a:rPr>
              <a:t> Remove noise</a:t>
            </a:r>
            <a:r>
              <a:rPr lang="en-US" altLang="zh-CN" sz="1600">
                <a:solidFill>
                  <a:schemeClr val="bg1"/>
                </a:solidFill>
              </a:rPr>
              <a:t> hits far from the reconstructed track.</a:t>
            </a:r>
            <a:endParaRPr lang="en-US" altLang="zh-CN" sz="1600">
              <a:solidFill>
                <a:schemeClr val="bg1"/>
              </a:solidFill>
            </a:endParaRPr>
          </a:p>
          <a:p>
            <a:pPr>
              <a:lnSpc>
                <a:spcPct val="70000"/>
              </a:lnSpc>
              <a:buFont typeface="Arial" panose="020B0604020202020204"/>
              <a:buChar char="•"/>
            </a:pPr>
            <a:endParaRPr lang="en-US" altLang="zh-CN" sz="1600">
              <a:solidFill>
                <a:schemeClr val="bg1"/>
              </a:solidFill>
            </a:endParaRPr>
          </a:p>
          <a:p>
            <a:pPr>
              <a:lnSpc>
                <a:spcPct val="70000"/>
              </a:lnSpc>
              <a:buFont typeface="Arial" panose="020B0604020202020204"/>
              <a:buChar char="•"/>
            </a:pPr>
            <a:r>
              <a:rPr lang="en-US" altLang="zh-CN" sz="1600">
                <a:solidFill>
                  <a:schemeClr val="bg1"/>
                </a:solidFill>
              </a:rPr>
              <a:t> Select events with </a:t>
            </a:r>
            <a:r>
              <a:rPr lang="en-US" altLang="zh-CN" sz="1600">
                <a:solidFill>
                  <a:srgbClr val="FFC000"/>
                </a:solidFill>
              </a:rPr>
              <a:t>total hit counts (hit_no&gt;10&amp;&amp;hit_no&lt;30)</a:t>
            </a:r>
            <a:r>
              <a:rPr lang="en-US" altLang="zh-CN" sz="1600">
                <a:solidFill>
                  <a:schemeClr val="bg1"/>
                </a:solidFill>
              </a:rPr>
              <a:t>.</a:t>
            </a:r>
            <a:endParaRPr lang="en-US" altLang="zh-CN" sz="1600">
              <a:solidFill>
                <a:schemeClr val="bg1"/>
              </a:solidFill>
            </a:endParaRPr>
          </a:p>
          <a:p>
            <a:pPr>
              <a:lnSpc>
                <a:spcPct val="70000"/>
              </a:lnSpc>
              <a:buFont typeface="Arial" panose="020B0604020202020204"/>
              <a:buChar char="•"/>
            </a:pPr>
            <a:endParaRPr lang="en-US" altLang="zh-CN" sz="1600">
              <a:solidFill>
                <a:schemeClr val="bg1"/>
              </a:solidFill>
            </a:endParaRPr>
          </a:p>
          <a:p>
            <a:pPr>
              <a:lnSpc>
                <a:spcPct val="70000"/>
              </a:lnSpc>
              <a:buFont typeface="Arial" panose="020B0604020202020204"/>
              <a:buChar char="•"/>
            </a:pPr>
            <a:r>
              <a:rPr lang="en-US" altLang="zh-CN" sz="1600">
                <a:solidFill>
                  <a:srgbClr val="FFC000"/>
                </a:solidFill>
              </a:rPr>
              <a:t>Select (hits&lt;3)</a:t>
            </a:r>
            <a:r>
              <a:rPr lang="en-US" altLang="zh-CN" sz="1600">
                <a:solidFill>
                  <a:schemeClr val="bg1"/>
                </a:solidFill>
              </a:rPr>
              <a:t> for each layer.</a:t>
            </a:r>
            <a:endParaRPr lang="en-US" altLang="zh-CN" sz="1600">
              <a:solidFill>
                <a:schemeClr val="bg1"/>
              </a:solidFill>
            </a:endParaRPr>
          </a:p>
          <a:p>
            <a:pPr indent="0">
              <a:lnSpc>
                <a:spcPct val="140000"/>
              </a:lnSpc>
              <a:buFont typeface="Arial" panose="020B0604020202020204"/>
              <a:buNone/>
            </a:pPr>
            <a:endParaRPr lang="en-US" altLang="zh-CN" sz="1600">
              <a:solidFill>
                <a:schemeClr val="bg1"/>
              </a:solidFill>
            </a:endParaRPr>
          </a:p>
          <a:p>
            <a:pPr algn="l">
              <a:spcAft>
                <a:spcPct val="60000"/>
              </a:spcAft>
              <a:buClrTx/>
              <a:buSzTx/>
              <a:buFontTx/>
            </a:pPr>
            <a:r>
              <a:rPr lang="en-US" altLang="zh-CN" sz="2200" b="1">
                <a:solidFill>
                  <a:schemeClr val="bg1"/>
                </a:solidFill>
              </a:rPr>
              <a:t>Fitting</a:t>
            </a:r>
            <a:endParaRPr lang="en-US" altLang="zh-CN" sz="2200" b="1">
              <a:solidFill>
                <a:schemeClr val="bg1"/>
              </a:solidFill>
            </a:endParaRPr>
          </a:p>
          <a:p>
            <a:pPr>
              <a:buFont typeface="Arial" panose="020B0604020202020204"/>
              <a:buChar char="•"/>
            </a:pPr>
            <a:r>
              <a:rPr lang="en-US" altLang="zh-CN" sz="1600">
                <a:solidFill>
                  <a:schemeClr val="bg1"/>
                </a:solidFill>
              </a:rPr>
              <a:t> </a:t>
            </a:r>
            <a:r>
              <a:rPr lang="en-US" altLang="zh-CN" sz="1600">
                <a:solidFill>
                  <a:srgbClr val="FFC000"/>
                </a:solidFill>
              </a:rPr>
              <a:t>Landau-Gaussian convolution </a:t>
            </a:r>
            <a:r>
              <a:rPr lang="en-US" altLang="zh-CN" sz="1600">
                <a:solidFill>
                  <a:schemeClr val="bg1"/>
                </a:solidFill>
              </a:rPr>
              <a:t>function to extract the MPV.</a:t>
            </a:r>
            <a:endParaRPr lang="en-US" altLang="zh-CN" sz="1600">
              <a:solidFill>
                <a:schemeClr val="bg1"/>
              </a:solidFill>
            </a:endParaRPr>
          </a:p>
        </p:txBody>
      </p:sp>
      <p:sp>
        <p:nvSpPr>
          <p:cNvPr id="9" name="文本框 8"/>
          <p:cNvSpPr txBox="1"/>
          <p:nvPr/>
        </p:nvSpPr>
        <p:spPr>
          <a:xfrm>
            <a:off x="7764145" y="533400"/>
            <a:ext cx="1143000" cy="368300"/>
          </a:xfrm>
          <a:prstGeom prst="rect">
            <a:avLst/>
          </a:prstGeom>
          <a:noFill/>
        </p:spPr>
        <p:txBody>
          <a:bodyPr wrap="square" rtlCol="0">
            <a:spAutoFit/>
          </a:bodyPr>
          <a:p>
            <a:r>
              <a:rPr lang="en-US" altLang="zh-CN">
                <a:solidFill>
                  <a:schemeClr val="bg1"/>
                </a:solidFill>
              </a:rPr>
              <a:t>Before</a:t>
            </a:r>
            <a:endParaRPr lang="en-US" altLang="zh-CN">
              <a:solidFill>
                <a:schemeClr val="bg1"/>
              </a:solidFill>
            </a:endParaRPr>
          </a:p>
        </p:txBody>
      </p:sp>
      <p:sp>
        <p:nvSpPr>
          <p:cNvPr id="10" name="文本框 9"/>
          <p:cNvSpPr txBox="1"/>
          <p:nvPr/>
        </p:nvSpPr>
        <p:spPr>
          <a:xfrm>
            <a:off x="7764145" y="3527425"/>
            <a:ext cx="1143000" cy="368300"/>
          </a:xfrm>
          <a:prstGeom prst="rect">
            <a:avLst/>
          </a:prstGeom>
          <a:noFill/>
        </p:spPr>
        <p:txBody>
          <a:bodyPr wrap="square" rtlCol="0">
            <a:spAutoFit/>
          </a:bodyPr>
          <a:p>
            <a:r>
              <a:rPr lang="en-US" altLang="zh-CN">
                <a:solidFill>
                  <a:schemeClr val="bg1"/>
                </a:solidFill>
              </a:rPr>
              <a:t>Aft</a:t>
            </a:r>
            <a:r>
              <a:rPr lang="en-US" altLang="zh-CN">
                <a:solidFill>
                  <a:schemeClr val="bg1"/>
                </a:solidFill>
              </a:rPr>
              <a:t>er</a:t>
            </a:r>
            <a:endParaRPr lang="en-US" altLang="zh-CN">
              <a:solidFill>
                <a:schemeClr val="bg1"/>
              </a:solidFill>
            </a:endParaRPr>
          </a:p>
        </p:txBody>
      </p:sp>
      <p:pic>
        <p:nvPicPr>
          <p:cNvPr id="11" name="图片 10"/>
          <p:cNvPicPr>
            <a:picLocks noChangeAspect="1"/>
          </p:cNvPicPr>
          <p:nvPr/>
        </p:nvPicPr>
        <p:blipFill>
          <a:blip r:embed="rId3"/>
          <a:stretch>
            <a:fillRect/>
          </a:stretch>
        </p:blipFill>
        <p:spPr>
          <a:xfrm>
            <a:off x="6417945" y="3824605"/>
            <a:ext cx="3597910" cy="2623185"/>
          </a:xfrm>
          <a:prstGeom prst="rect">
            <a:avLst/>
          </a:prstGeom>
        </p:spPr>
      </p:pic>
      <p:pic>
        <p:nvPicPr>
          <p:cNvPr id="12" name="图片 11"/>
          <p:cNvPicPr>
            <a:picLocks noChangeAspect="1"/>
          </p:cNvPicPr>
          <p:nvPr/>
        </p:nvPicPr>
        <p:blipFill>
          <a:blip r:embed="rId4"/>
          <a:stretch>
            <a:fillRect/>
          </a:stretch>
        </p:blipFill>
        <p:spPr>
          <a:xfrm>
            <a:off x="6418580" y="939800"/>
            <a:ext cx="3597275" cy="264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714375"/>
            <a:ext cx="8303895" cy="953135"/>
          </a:xfrm>
          <a:prstGeom prst="rect">
            <a:avLst/>
          </a:prstGeom>
          <a:noFill/>
        </p:spPr>
        <p:txBody>
          <a:bodyPr wrap="square" rtlCol="0">
            <a:spAutoFit/>
          </a:bodyPr>
          <a:p>
            <a:r>
              <a:rPr lang="en-US" altLang="zh-CN" sz="3200">
                <a:solidFill>
                  <a:schemeClr val="bg1"/>
                </a:solidFill>
              </a:rPr>
              <a:t> Raw data</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11" name="文本框 10"/>
          <p:cNvSpPr txBox="1"/>
          <p:nvPr/>
        </p:nvSpPr>
        <p:spPr>
          <a:xfrm>
            <a:off x="343535" y="2023110"/>
            <a:ext cx="6096000" cy="3784600"/>
          </a:xfrm>
          <a:prstGeom prst="rect">
            <a:avLst/>
          </a:prstGeom>
          <a:noFill/>
        </p:spPr>
        <p:txBody>
          <a:bodyPr wrap="square" rtlCol="0" anchor="t">
            <a:spAutoFit/>
          </a:bodyPr>
          <a:p>
            <a:pPr indent="0">
              <a:buFont typeface="Wingdings" panose="05000000000000000000" charset="0"/>
              <a:buNone/>
            </a:pPr>
            <a:r>
              <a:rPr lang="en-US" altLang="zh-CN" sz="2400">
                <a:solidFill>
                  <a:schemeClr val="bg1"/>
                </a:solidFill>
                <a:sym typeface="+mn-ea"/>
              </a:rPr>
              <a:t>layer_except_10_11_14_15_20_21_26_27</a:t>
            </a:r>
            <a:endParaRPr lang="en-US" altLang="zh-CN" sz="2400">
              <a:solidFill>
                <a:schemeClr val="bg1"/>
              </a:solidFill>
              <a:sym typeface="+mn-ea"/>
            </a:endParaRPr>
          </a:p>
          <a:p>
            <a:pPr indent="0">
              <a:buFont typeface="Wingdings" panose="05000000000000000000" charset="0"/>
              <a:buNone/>
            </a:pPr>
            <a:endParaRPr lang="en-US" altLang="zh-CN" sz="2400">
              <a:solidFill>
                <a:schemeClr val="bg1"/>
              </a:solidFill>
              <a:sym typeface="+mn-ea"/>
            </a:endParaRPr>
          </a:p>
          <a:p>
            <a:pPr indent="0">
              <a:buFont typeface="Wingdings" panose="05000000000000000000" charset="0"/>
              <a:buNone/>
            </a:pPr>
            <a:r>
              <a:rPr lang="en-US" altLang="zh-CN" sz="2400">
                <a:solidFill>
                  <a:schemeClr val="bg1"/>
                </a:solidFill>
                <a:sym typeface="+mn-ea"/>
              </a:rPr>
              <a:t>Totel channels:4608</a:t>
            </a:r>
            <a:endParaRPr lang="en-US" altLang="zh-CN" sz="2400">
              <a:solidFill>
                <a:schemeClr val="bg1"/>
              </a:solidFill>
              <a:sym typeface="+mn-ea"/>
            </a:endParaRPr>
          </a:p>
          <a:p>
            <a:pPr indent="0">
              <a:buFont typeface="Wingdings" panose="05000000000000000000" charset="0"/>
              <a:buNone/>
            </a:pPr>
            <a:endParaRPr lang="en-US" altLang="zh-CN" sz="2400">
              <a:solidFill>
                <a:schemeClr val="bg1"/>
              </a:solidFill>
              <a:sym typeface="+mn-ea"/>
            </a:endParaRPr>
          </a:p>
          <a:p>
            <a:pPr indent="0">
              <a:buFont typeface="Wingdings" panose="05000000000000000000" charset="0"/>
              <a:buNone/>
            </a:pPr>
            <a:r>
              <a:rPr lang="en-US" altLang="zh-CN" sz="2400">
                <a:solidFill>
                  <a:schemeClr val="bg1"/>
                </a:solidFill>
                <a:sym typeface="+mn-ea"/>
              </a:rPr>
              <a:t>Channels (statistics exceed 2200): 3216</a:t>
            </a:r>
            <a:endParaRPr lang="en-US" altLang="zh-CN" sz="2400">
              <a:solidFill>
                <a:schemeClr val="bg1"/>
              </a:solidFill>
              <a:sym typeface="+mn-ea"/>
            </a:endParaRPr>
          </a:p>
          <a:p>
            <a:pPr indent="0">
              <a:buFont typeface="Wingdings" panose="05000000000000000000" charset="0"/>
              <a:buNone/>
            </a:pPr>
            <a:endParaRPr lang="en-US" altLang="zh-CN" sz="2400">
              <a:solidFill>
                <a:schemeClr val="bg1"/>
              </a:solidFill>
              <a:sym typeface="+mn-ea"/>
            </a:endParaRPr>
          </a:p>
          <a:p>
            <a:pPr indent="0">
              <a:buFont typeface="Wingdings" panose="05000000000000000000" charset="0"/>
              <a:buNone/>
            </a:pPr>
            <a:r>
              <a:rPr lang="en-US" altLang="zh-CN" sz="2400">
                <a:solidFill>
                  <a:schemeClr val="bg1"/>
                </a:solidFill>
                <a:sym typeface="+mn-ea"/>
              </a:rPr>
              <a:t>Good channels(15mm):65</a:t>
            </a:r>
            <a:endParaRPr lang="en-US" altLang="zh-CN" sz="2400">
              <a:solidFill>
                <a:schemeClr val="bg1"/>
              </a:solidFill>
              <a:sym typeface="+mn-ea"/>
            </a:endParaRPr>
          </a:p>
          <a:p>
            <a:pPr indent="0">
              <a:buFont typeface="Wingdings" panose="05000000000000000000" charset="0"/>
              <a:buNone/>
            </a:pPr>
            <a:endParaRPr lang="en-US" altLang="zh-CN" sz="2400">
              <a:solidFill>
                <a:schemeClr val="bg1"/>
              </a:solidFill>
              <a:sym typeface="+mn-ea"/>
            </a:endParaRPr>
          </a:p>
          <a:p>
            <a:pPr indent="0">
              <a:buFont typeface="Wingdings" panose="05000000000000000000" charset="0"/>
              <a:buNone/>
            </a:pPr>
            <a:r>
              <a:rPr lang="en-US" altLang="zh-CN" sz="2400">
                <a:solidFill>
                  <a:schemeClr val="bg1"/>
                </a:solidFill>
                <a:sym typeface="+mn-ea"/>
              </a:rPr>
              <a:t>Good channels(10mm):98</a:t>
            </a:r>
            <a:endParaRPr lang="en-US" altLang="zh-CN" sz="2400">
              <a:solidFill>
                <a:schemeClr val="bg1"/>
              </a:solidFill>
              <a:sym typeface="+mn-ea"/>
            </a:endParaRPr>
          </a:p>
          <a:p>
            <a:pPr indent="0">
              <a:buFont typeface="Wingdings" panose="05000000000000000000" charset="0"/>
              <a:buNone/>
            </a:pPr>
            <a:endParaRPr lang="en-US" altLang="zh-CN" sz="2400">
              <a:solidFill>
                <a:schemeClr val="bg1"/>
              </a:solidFill>
              <a:sym typeface="+mn-ea"/>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2" name="图片 1"/>
          <p:cNvPicPr>
            <a:picLocks noChangeAspect="1"/>
          </p:cNvPicPr>
          <p:nvPr/>
        </p:nvPicPr>
        <p:blipFill>
          <a:blip r:embed="rId3"/>
          <a:stretch>
            <a:fillRect/>
          </a:stretch>
        </p:blipFill>
        <p:spPr>
          <a:xfrm>
            <a:off x="6692900" y="1081405"/>
            <a:ext cx="3719830" cy="2542540"/>
          </a:xfrm>
          <a:prstGeom prst="rect">
            <a:avLst/>
          </a:prstGeom>
        </p:spPr>
      </p:pic>
      <p:pic>
        <p:nvPicPr>
          <p:cNvPr id="7" name="图片 6"/>
          <p:cNvPicPr>
            <a:picLocks noChangeAspect="1"/>
          </p:cNvPicPr>
          <p:nvPr/>
        </p:nvPicPr>
        <p:blipFill>
          <a:blip r:embed="rId4"/>
          <a:stretch>
            <a:fillRect/>
          </a:stretch>
        </p:blipFill>
        <p:spPr>
          <a:xfrm>
            <a:off x="6725285" y="3813810"/>
            <a:ext cx="3686810" cy="2609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37360"/>
            <a:ext cx="3557270" cy="645160"/>
          </a:xfrm>
          <a:prstGeom prst="rect">
            <a:avLst/>
          </a:prstGeom>
          <a:noFill/>
        </p:spPr>
        <p:txBody>
          <a:bodyPr wrap="square" rtlCol="0">
            <a:spAutoFit/>
          </a:bodyPr>
          <a:p>
            <a:r>
              <a:rPr lang="en-US" altLang="zh-CN">
                <a:solidFill>
                  <a:schemeClr val="bg1"/>
                </a:solidFill>
              </a:rPr>
              <a:t>1GeV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13" name="图片 12"/>
          <p:cNvPicPr>
            <a:picLocks noChangeAspect="1"/>
          </p:cNvPicPr>
          <p:nvPr>
            <p:custDataLst>
              <p:tags r:id="rId4"/>
            </p:custDataLst>
          </p:nvPr>
        </p:nvPicPr>
        <p:blipFill>
          <a:blip r:embed="rId5"/>
          <a:stretch>
            <a:fillRect/>
          </a:stretch>
        </p:blipFill>
        <p:spPr>
          <a:xfrm>
            <a:off x="561340" y="2310765"/>
            <a:ext cx="5304155" cy="3841115"/>
          </a:xfrm>
          <a:prstGeom prst="rect">
            <a:avLst/>
          </a:prstGeom>
        </p:spPr>
      </p:pic>
      <p:pic>
        <p:nvPicPr>
          <p:cNvPr id="14" name="图片 13"/>
          <p:cNvPicPr>
            <a:picLocks noChangeAspect="1"/>
          </p:cNvPicPr>
          <p:nvPr>
            <p:custDataLst>
              <p:tags r:id="rId6"/>
            </p:custDataLst>
          </p:nvPr>
        </p:nvPicPr>
        <p:blipFill>
          <a:blip r:embed="rId7"/>
          <a:stretch>
            <a:fillRect/>
          </a:stretch>
        </p:blipFill>
        <p:spPr>
          <a:xfrm>
            <a:off x="6200140" y="2299335"/>
            <a:ext cx="5420360" cy="3852545"/>
          </a:xfrm>
          <a:prstGeom prst="rect">
            <a:avLst/>
          </a:prstGeom>
        </p:spPr>
      </p:pic>
      <p:sp>
        <p:nvSpPr>
          <p:cNvPr id="16" name="文本框 15"/>
          <p:cNvSpPr txBox="1"/>
          <p:nvPr>
            <p:custDataLst>
              <p:tags r:id="rId8"/>
            </p:custDataLst>
          </p:nvPr>
        </p:nvSpPr>
        <p:spPr>
          <a:xfrm>
            <a:off x="6410960" y="1738630"/>
            <a:ext cx="3557270" cy="368300"/>
          </a:xfrm>
          <a:prstGeom prst="rect">
            <a:avLst/>
          </a:prstGeom>
          <a:noFill/>
        </p:spPr>
        <p:txBody>
          <a:bodyPr wrap="square" rtlCol="0">
            <a:spAutoFit/>
          </a:bodyPr>
          <a:p>
            <a:r>
              <a:rPr lang="en-US" altLang="zh-CN">
                <a:solidFill>
                  <a:schemeClr val="bg1"/>
                </a:solidFill>
              </a:rPr>
              <a:t>1GeV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37360"/>
            <a:ext cx="3557270" cy="368300"/>
          </a:xfrm>
          <a:prstGeom prst="rect">
            <a:avLst/>
          </a:prstGeom>
          <a:noFill/>
        </p:spPr>
        <p:txBody>
          <a:bodyPr wrap="square" rtlCol="0">
            <a:spAutoFit/>
          </a:bodyPr>
          <a:p>
            <a:r>
              <a:rPr lang="en-US" altLang="zh-CN">
                <a:solidFill>
                  <a:schemeClr val="bg1"/>
                </a:solidFill>
              </a:rPr>
              <a:t>5GeV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rPr>
              <a:t>MIP</a:t>
            </a:r>
            <a:endParaRPr lang="en-US" altLang="zh-CN">
              <a:solidFill>
                <a:schemeClr val="bg1"/>
              </a:solidFill>
            </a:endParaRPr>
          </a:p>
        </p:txBody>
      </p:sp>
      <p:sp>
        <p:nvSpPr>
          <p:cNvPr id="16" name="文本框 15"/>
          <p:cNvSpPr txBox="1"/>
          <p:nvPr>
            <p:custDataLst>
              <p:tags r:id="rId4"/>
            </p:custDataLst>
          </p:nvPr>
        </p:nvSpPr>
        <p:spPr>
          <a:xfrm>
            <a:off x="6410960" y="1738630"/>
            <a:ext cx="3557270" cy="368300"/>
          </a:xfrm>
          <a:prstGeom prst="rect">
            <a:avLst/>
          </a:prstGeom>
          <a:noFill/>
        </p:spPr>
        <p:txBody>
          <a:bodyPr wrap="square" rtlCol="0">
            <a:spAutoFit/>
          </a:bodyPr>
          <a:p>
            <a:r>
              <a:rPr lang="en-US" altLang="zh-CN">
                <a:solidFill>
                  <a:schemeClr val="bg1"/>
                </a:solidFill>
              </a:rPr>
              <a:t>5GeV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p:txBody>
      </p:sp>
      <p:pic>
        <p:nvPicPr>
          <p:cNvPr id="4" name="图片 3"/>
          <p:cNvPicPr>
            <a:picLocks noChangeAspect="1"/>
          </p:cNvPicPr>
          <p:nvPr>
            <p:custDataLst>
              <p:tags r:id="rId5"/>
            </p:custDataLst>
          </p:nvPr>
        </p:nvPicPr>
        <p:blipFill>
          <a:blip r:embed="rId6"/>
          <a:stretch>
            <a:fillRect/>
          </a:stretch>
        </p:blipFill>
        <p:spPr>
          <a:xfrm>
            <a:off x="415290" y="2320925"/>
            <a:ext cx="5133340" cy="376047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210300" y="2305685"/>
            <a:ext cx="5255895" cy="3775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pic>
        <p:nvPicPr>
          <p:cNvPr id="11" name="图片 10"/>
          <p:cNvPicPr>
            <a:picLocks noChangeAspect="1"/>
          </p:cNvPicPr>
          <p:nvPr/>
        </p:nvPicPr>
        <p:blipFill>
          <a:blip r:embed="rId3"/>
          <a:stretch>
            <a:fillRect/>
          </a:stretch>
        </p:blipFill>
        <p:spPr>
          <a:xfrm>
            <a:off x="449580" y="1617980"/>
            <a:ext cx="5144135" cy="2390775"/>
          </a:xfrm>
          <a:prstGeom prst="rect">
            <a:avLst/>
          </a:prstGeom>
        </p:spPr>
      </p:pic>
      <p:pic>
        <p:nvPicPr>
          <p:cNvPr id="13" name="图片 12"/>
          <p:cNvPicPr>
            <a:picLocks noChangeAspect="1"/>
          </p:cNvPicPr>
          <p:nvPr/>
        </p:nvPicPr>
        <p:blipFill>
          <a:blip r:embed="rId4"/>
          <a:stretch>
            <a:fillRect/>
          </a:stretch>
        </p:blipFill>
        <p:spPr>
          <a:xfrm>
            <a:off x="431800" y="4098925"/>
            <a:ext cx="5161915" cy="2468880"/>
          </a:xfrm>
          <a:prstGeom prst="rect">
            <a:avLst/>
          </a:prstGeom>
        </p:spPr>
      </p:pic>
      <p:pic>
        <p:nvPicPr>
          <p:cNvPr id="14" name="图片 13"/>
          <p:cNvPicPr>
            <a:picLocks noChangeAspect="1"/>
          </p:cNvPicPr>
          <p:nvPr/>
        </p:nvPicPr>
        <p:blipFill>
          <a:blip r:embed="rId5"/>
          <a:stretch>
            <a:fillRect/>
          </a:stretch>
        </p:blipFill>
        <p:spPr>
          <a:xfrm>
            <a:off x="6475730" y="2100580"/>
            <a:ext cx="5414010" cy="2534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KSO_WM_DIAGRAM_VIRTUALLY_FRAME" val="{&quot;height&quot;:347.6,&quot;left&quot;:44.2,&quot;top&quot;:136.8,&quot;width&quot;:870.8}"/>
</p:tagLst>
</file>

<file path=ppt/tags/tag11.xml><?xml version="1.0" encoding="utf-8"?>
<p:tagLst xmlns:p="http://schemas.openxmlformats.org/presentationml/2006/main">
  <p:tag name="KSO_WM_DIAGRAM_VIRTUALLY_FRAME" val="{&quot;height&quot;:347.6,&quot;left&quot;:44.2,&quot;top&quot;:136.8,&quot;width&quot;:870.8}"/>
</p:tagLst>
</file>

<file path=ppt/tags/tag12.xml><?xml version="1.0" encoding="utf-8"?>
<p:tagLst xmlns:p="http://schemas.openxmlformats.org/presentationml/2006/main">
  <p:tag name="PA" val="v5.2.10"/>
</p:tagLst>
</file>

<file path=ppt/tags/tag13.xml><?xml version="1.0" encoding="utf-8"?>
<p:tagLst xmlns:p="http://schemas.openxmlformats.org/presentationml/2006/main">
  <p:tag name="KSO_WM_DIAGRAM_VIRTUALLY_FRAME" val="{&quot;height&quot;:347.6,&quot;left&quot;:32.7,&quot;top&quot;:136.8,&quot;width&quot;:882.3}"/>
</p:tagLst>
</file>

<file path=ppt/tags/tag14.xml><?xml version="1.0" encoding="utf-8"?>
<p:tagLst xmlns:p="http://schemas.openxmlformats.org/presentationml/2006/main">
  <p:tag name="KSO_WM_DIAGRAM_VIRTUALLY_FRAME" val="{&quot;height&quot;:347.6,&quot;left&quot;:32.7,&quot;top&quot;:136.8,&quot;width&quot;:882.3}"/>
</p:tagLst>
</file>

<file path=ppt/tags/tag15.xml><?xml version="1.0" encoding="utf-8"?>
<p:tagLst xmlns:p="http://schemas.openxmlformats.org/presentationml/2006/main">
  <p:tag name="KSO_WM_DIAGRAM_VIRTUALLY_FRAME" val="{&quot;height&quot;:347.6,&quot;left&quot;:32.7,&quot;top&quot;:136.8,&quot;width&quot;:882.3}"/>
</p:tagLst>
</file>

<file path=ppt/tags/tag16.xml><?xml version="1.0" encoding="utf-8"?>
<p:tagLst xmlns:p="http://schemas.openxmlformats.org/presentationml/2006/main">
  <p:tag name="KSO_WM_DIAGRAM_VIRTUALLY_FRAME" val="{&quot;height&quot;:347.6,&quot;left&quot;:32.7,&quot;top&quot;:136.8,&quot;width&quot;:882.3}"/>
</p:tagLst>
</file>

<file path=ppt/tags/tag17.xml><?xml version="1.0" encoding="utf-8"?>
<p:tagLst xmlns:p="http://schemas.openxmlformats.org/presentationml/2006/main">
  <p:tag name="PA" val="v5.2.10"/>
</p:tagLst>
</file>

<file path=ppt/tags/tag18.xml><?xml version="1.0" encoding="utf-8"?>
<p:tagLst xmlns:p="http://schemas.openxmlformats.org/presentationml/2006/main">
  <p:tag name="PA" val="v5.2.10"/>
</p:tagLst>
</file>

<file path=ppt/tags/tag19.xml><?xml version="1.0" encoding="utf-8"?>
<p:tagLst xmlns:p="http://schemas.openxmlformats.org/presentationml/2006/main">
  <p:tag name="PA" val="v5.2.10"/>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PA" val="v5.2.10"/>
</p:tagLst>
</file>

<file path=ppt/tags/tag21.xml><?xml version="1.0" encoding="utf-8"?>
<p:tagLst xmlns:p="http://schemas.openxmlformats.org/presentationml/2006/main">
  <p:tag name="PA" val="v5.2.10"/>
</p:tagLst>
</file>

<file path=ppt/tags/tag22.xml><?xml version="1.0" encoding="utf-8"?>
<p:tagLst xmlns:p="http://schemas.openxmlformats.org/presentationml/2006/main">
  <p:tag name="PA" val="v5.2.10"/>
</p:tagLst>
</file>

<file path=ppt/tags/tag23.xml><?xml version="1.0" encoding="utf-8"?>
<p:tagLst xmlns:p="http://schemas.openxmlformats.org/presentationml/2006/main">
  <p:tag name="KSO_WM_DIAGRAM_VIRTUALLY_FRAME" val="{&quot;height&quot;:347.6,&quot;left&quot;:44.2,&quot;top&quot;:136.8,&quot;width&quot;:870.8}"/>
</p:tagLst>
</file>

<file path=ppt/tags/tag24.xml><?xml version="1.0" encoding="utf-8"?>
<p:tagLst xmlns:p="http://schemas.openxmlformats.org/presentationml/2006/main">
  <p:tag name="KSO_WM_DIAGRAM_VIRTUALLY_FRAME" val="{&quot;height&quot;:347.6,&quot;left&quot;:44.2,&quot;top&quot;:136.8,&quot;width&quot;:870.8}"/>
</p:tagLst>
</file>

<file path=ppt/tags/tag25.xml><?xml version="1.0" encoding="utf-8"?>
<p:tagLst xmlns:p="http://schemas.openxmlformats.org/presentationml/2006/main">
  <p:tag name="KSO_WM_DIAGRAM_VIRTUALLY_FRAME" val="{&quot;height&quot;:347.6,&quot;left&quot;:44.2,&quot;top&quot;:136.8,&quot;width&quot;:870.8}"/>
</p:tagLst>
</file>

<file path=ppt/tags/tag26.xml><?xml version="1.0" encoding="utf-8"?>
<p:tagLst xmlns:p="http://schemas.openxmlformats.org/presentationml/2006/main">
  <p:tag name="KSO_WM_DIAGRAM_VIRTUALLY_FRAME" val="{&quot;height&quot;:347.6,&quot;left&quot;:44.2,&quot;top&quot;:136.8,&quot;width&quot;:870.8}"/>
</p:tagLst>
</file>

<file path=ppt/tags/tag27.xml><?xml version="1.0" encoding="utf-8"?>
<p:tagLst xmlns:p="http://schemas.openxmlformats.org/presentationml/2006/main">
  <p:tag name="PA" val="v5.2.10"/>
</p:tagLst>
</file>

<file path=ppt/tags/tag28.xml><?xml version="1.0" encoding="utf-8"?>
<p:tagLst xmlns:p="http://schemas.openxmlformats.org/presentationml/2006/main">
  <p:tag name="KSO_WM_DIAGRAM_VIRTUALLY_FRAME" val="{&quot;height&quot;:347.6,&quot;left&quot;:44.2,&quot;top&quot;:136.8,&quot;width&quot;:870.8}"/>
</p:tagLst>
</file>

<file path=ppt/tags/tag29.xml><?xml version="1.0" encoding="utf-8"?>
<p:tagLst xmlns:p="http://schemas.openxmlformats.org/presentationml/2006/main">
  <p:tag name="KSO_WM_DIAGRAM_VIRTUALLY_FRAME" val="{&quot;height&quot;:347.6,&quot;left&quot;:44.2,&quot;top&quot;:136.8,&quot;width&quot;:870.8}"/>
</p:tagLst>
</file>

<file path=ppt/tags/tag3.xml><?xml version="1.0" encoding="utf-8"?>
<p:tagLst xmlns:p="http://schemas.openxmlformats.org/presentationml/2006/main">
  <p:tag name="PA" val="v5.2.10"/>
</p:tagLst>
</file>

<file path=ppt/tags/tag30.xml><?xml version="1.0" encoding="utf-8"?>
<p:tagLst xmlns:p="http://schemas.openxmlformats.org/presentationml/2006/main">
  <p:tag name="KSO_WM_DIAGRAM_VIRTUALLY_FRAME" val="{&quot;height&quot;:347.6,&quot;left&quot;:44.2,&quot;top&quot;:136.8,&quot;width&quot;:870.8}"/>
</p:tagLst>
</file>

<file path=ppt/tags/tag31.xml><?xml version="1.0" encoding="utf-8"?>
<p:tagLst xmlns:p="http://schemas.openxmlformats.org/presentationml/2006/main">
  <p:tag name="KSO_WM_DIAGRAM_VIRTUALLY_FRAME" val="{&quot;height&quot;:347.6,&quot;left&quot;:44.2,&quot;top&quot;:136.8,&quot;width&quot;:870.8}"/>
</p:tagLst>
</file>

<file path=ppt/tags/tag32.xml><?xml version="1.0" encoding="utf-8"?>
<p:tagLst xmlns:p="http://schemas.openxmlformats.org/presentationml/2006/main">
  <p:tag name="PA" val="v5.2.10"/>
</p:tagLst>
</file>

<file path=ppt/tags/tag33.xml><?xml version="1.0" encoding="utf-8"?>
<p:tagLst xmlns:p="http://schemas.openxmlformats.org/presentationml/2006/main">
  <p:tag name="KSO_WM_DIAGRAM_VIRTUALLY_FRAME" val="{&quot;height&quot;:347.6,&quot;left&quot;:44.2,&quot;top&quot;:136.8,&quot;width&quot;:870.8}"/>
</p:tagLst>
</file>

<file path=ppt/tags/tag34.xml><?xml version="1.0" encoding="utf-8"?>
<p:tagLst xmlns:p="http://schemas.openxmlformats.org/presentationml/2006/main">
  <p:tag name="KSO_WM_DIAGRAM_VIRTUALLY_FRAME" val="{&quot;height&quot;:347.6,&quot;left&quot;:44.2,&quot;top&quot;:136.8,&quot;width&quot;:870.8}"/>
</p:tagLst>
</file>

<file path=ppt/tags/tag35.xml><?xml version="1.0" encoding="utf-8"?>
<p:tagLst xmlns:p="http://schemas.openxmlformats.org/presentationml/2006/main">
  <p:tag name="PA" val="v5.2.10"/>
</p:tagLst>
</file>

<file path=ppt/tags/tag36.xml><?xml version="1.0" encoding="utf-8"?>
<p:tagLst xmlns:p="http://schemas.openxmlformats.org/presentationml/2006/main">
  <p:tag name="KSO_WM_DIAGRAM_VIRTUALLY_FRAME" val="{&quot;height&quot;:347.6,&quot;left&quot;:44.2,&quot;top&quot;:136.8,&quot;width&quot;:870.8}"/>
</p:tagLst>
</file>

<file path=ppt/tags/tag37.xml><?xml version="1.0" encoding="utf-8"?>
<p:tagLst xmlns:p="http://schemas.openxmlformats.org/presentationml/2006/main">
  <p:tag name="KSO_WM_DIAGRAM_VIRTUALLY_FRAME" val="{&quot;height&quot;:347.6,&quot;left&quot;:44.2,&quot;top&quot;:136.8,&quot;width&quot;:870.8}"/>
</p:tagLst>
</file>

<file path=ppt/tags/tag38.xml><?xml version="1.0" encoding="utf-8"?>
<p:tagLst xmlns:p="http://schemas.openxmlformats.org/presentationml/2006/main">
  <p:tag name="COMMONDATA" val="eyJoZGlkIjoiNDdiNTYwMTY1NWM5NjljZjUyN2I0YjkyZWMzZmJiM2IifQ=="/>
</p:tagLst>
</file>

<file path=ppt/tags/tag4.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KSO_WM_DIAGRAM_VIRTUALLY_FRAME" val="{&quot;height&quot;:347.6,&quot;left&quot;:44.2,&quot;top&quot;:136.8,&quot;width&quot;:870.8}"/>
</p:tagLst>
</file>

<file path=ppt/tags/tag9.xml><?xml version="1.0" encoding="utf-8"?>
<p:tagLst xmlns:p="http://schemas.openxmlformats.org/presentationml/2006/main">
  <p:tag name="KSO_WM_DIAGRAM_VIRTUALLY_FRAME" val="{&quot;height&quot;:347.6,&quot;left&quot;:44.2,&quot;top&quot;:136.8,&quot;width&quot;:87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2150</Words>
  <Application>WPS 演示</Application>
  <PresentationFormat>宽屏</PresentationFormat>
  <Paragraphs>190</Paragraphs>
  <Slides>17</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微软雅黑</vt:lpstr>
      <vt:lpstr>Arial</vt:lpstr>
      <vt:lpstr>Wingdings</vt:lpstr>
      <vt:lpstr>Consolas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128</cp:revision>
  <dcterms:created xsi:type="dcterms:W3CDTF">2017-05-16T12:52:00Z</dcterms:created>
  <dcterms:modified xsi:type="dcterms:W3CDTF">2025-09-09T07:46:28Z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2DB443B2FDF84DE5BF5336A020D86A72_12</vt:lpwstr>
  </property>
</Properties>
</file>