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8"/>
  </p:notesMasterIdLst>
  <p:handoutMasterIdLst>
    <p:handoutMasterId r:id="rId19"/>
  </p:handoutMasterIdLst>
  <p:sldIdLst>
    <p:sldId id="1490" r:id="rId2"/>
    <p:sldId id="1502" r:id="rId3"/>
    <p:sldId id="1469" r:id="rId4"/>
    <p:sldId id="1470" r:id="rId5"/>
    <p:sldId id="1503" r:id="rId6"/>
    <p:sldId id="1473" r:id="rId7"/>
    <p:sldId id="1476" r:id="rId8"/>
    <p:sldId id="1504" r:id="rId9"/>
    <p:sldId id="1474" r:id="rId10"/>
    <p:sldId id="1505" r:id="rId11"/>
    <p:sldId id="1499" r:id="rId12"/>
    <p:sldId id="1484" r:id="rId13"/>
    <p:sldId id="1500" r:id="rId14"/>
    <p:sldId id="1508" r:id="rId15"/>
    <p:sldId id="1506" r:id="rId16"/>
    <p:sldId id="1507" r:id="rId17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9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0" autoAdjust="0"/>
    <p:restoredTop sz="91439" autoAdjust="0"/>
  </p:normalViewPr>
  <p:slideViewPr>
    <p:cSldViewPr>
      <p:cViewPr>
        <p:scale>
          <a:sx n="100" d="100"/>
          <a:sy n="100" d="100"/>
        </p:scale>
        <p:origin x="174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2025/9/1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2025/9/1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679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602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972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326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628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1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小线圈方案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09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0</a:t>
            </a:r>
            <a:r>
              <a:rPr lang="en-US" altLang="zh-CN" b="1" dirty="0">
                <a:cs typeface="+mn-ea"/>
                <a:sym typeface="+mn-lt"/>
              </a:rPr>
              <a:t>2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08096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645CAC-A17E-4F2F-A5DD-F7511833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3F0360-9EC1-41FE-9C38-E2B69449F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思路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0C6BD1F-6AEF-4981-BD47-81AAFCA23929}"/>
              </a:ext>
            </a:extLst>
          </p:cNvPr>
          <p:cNvSpPr txBox="1"/>
          <p:nvPr/>
        </p:nvSpPr>
        <p:spPr>
          <a:xfrm>
            <a:off x="1295400" y="2286000"/>
            <a:ext cx="5867400" cy="2543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Air-core coil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Solid-wire air-core coil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/>
              <a:t>Litz</a:t>
            </a:r>
            <a:r>
              <a:rPr lang="en-US" altLang="zh-CN" dirty="0"/>
              <a:t>-wire air-core coil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Ferrite-core coil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Solid-wire ferrite-core coil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>
                <a:solidFill>
                  <a:srgbClr val="FF0000"/>
                </a:solidFill>
              </a:rPr>
              <a:t>Litz</a:t>
            </a:r>
            <a:r>
              <a:rPr lang="en-US" altLang="zh-CN" dirty="0">
                <a:solidFill>
                  <a:srgbClr val="FF0000"/>
                </a:solidFill>
              </a:rPr>
              <a:t>-wire ferrite-core coil</a:t>
            </a:r>
          </a:p>
        </p:txBody>
      </p:sp>
    </p:spTree>
    <p:extLst>
      <p:ext uri="{BB962C8B-B14F-4D97-AF65-F5344CB8AC3E}">
        <p14:creationId xmlns:p14="http://schemas.microsoft.com/office/powerpoint/2010/main" val="4277176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41EFC73-C13E-4503-B986-ECBBBAB3A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BD2317-20C8-47A1-8774-6F9C594E47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读出方案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245E23E-9CA9-430C-ACD7-F4D55F029C32}"/>
              </a:ext>
            </a:extLst>
          </p:cNvPr>
          <p:cNvSpPr txBox="1"/>
          <p:nvPr/>
        </p:nvSpPr>
        <p:spPr>
          <a:xfrm>
            <a:off x="685800" y="2667000"/>
            <a:ext cx="68580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方案一：运放</a:t>
            </a:r>
            <a:r>
              <a:rPr lang="en-US" altLang="zh-CN" dirty="0"/>
              <a:t>+ADC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方案二：磁力仪读出</a:t>
            </a:r>
          </a:p>
        </p:txBody>
      </p:sp>
    </p:spTree>
    <p:extLst>
      <p:ext uri="{BB962C8B-B14F-4D97-AF65-F5344CB8AC3E}">
        <p14:creationId xmlns:p14="http://schemas.microsoft.com/office/powerpoint/2010/main" val="261762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41EFC73-C13E-4503-B986-ECBBBAB3A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BD2317-20C8-47A1-8774-6F9C594E47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方案一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855E4D8-440D-400E-9D4F-F8182582F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733801"/>
            <a:ext cx="6248400" cy="31242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949281D-EAB8-4989-9C86-F5B789F05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630" y="1143000"/>
            <a:ext cx="4571760" cy="329247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05BA533-03D8-4228-8B5A-67D728884875}"/>
              </a:ext>
            </a:extLst>
          </p:cNvPr>
          <p:cNvSpPr txBox="1"/>
          <p:nvPr/>
        </p:nvSpPr>
        <p:spPr>
          <a:xfrm>
            <a:off x="4905509" y="1600200"/>
            <a:ext cx="4238491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0000"/>
                </a:solidFill>
              </a:rPr>
              <a:t>通过高速开关实现并转串</a:t>
            </a:r>
            <a:endParaRPr lang="en-US" altLang="zh-CN" dirty="0">
              <a:solidFill>
                <a:srgbClr val="C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需要各个通道依次接入</a:t>
            </a:r>
            <a:r>
              <a:rPr lang="en-US" altLang="zh-CN" dirty="0"/>
              <a:t>ADC</a:t>
            </a:r>
            <a:r>
              <a:rPr lang="zh-CN" altLang="en-US" dirty="0"/>
              <a:t>进行读出，否则某个通道会没有输出，存在空窗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C00000"/>
                </a:solidFill>
              </a:rPr>
              <a:t>各个通道不会互相影响</a:t>
            </a:r>
            <a:endParaRPr lang="en-US" altLang="zh-C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429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41EFC73-C13E-4503-B986-ECBBBAB3A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BD2317-20C8-47A1-8774-6F9C594E47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方案二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84B5591-F3E6-4972-9453-12FCD91DEACD}"/>
              </a:ext>
            </a:extLst>
          </p:cNvPr>
          <p:cNvSpPr txBox="1"/>
          <p:nvPr/>
        </p:nvSpPr>
        <p:spPr>
          <a:xfrm>
            <a:off x="3752753" y="1255059"/>
            <a:ext cx="5257800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需要各个通道依次接入磁力计进行读出（高频切换）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磁力仪响应时间慢（恢复时间慢），各个通道的信号会在磁力仪中互相影响，由于相位与磁单极子的入射参数有关，无法实现稳定的相干叠加</a:t>
            </a:r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32DDC14-D921-4E5D-B985-FCEDBCE18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24" y="1752600"/>
            <a:ext cx="3279029" cy="29080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FD7BFE4-2F07-4E79-8376-DBCA70518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9851" y="3923376"/>
            <a:ext cx="5810153" cy="290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41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32D950D-EF05-46B3-BBAE-5F3453F86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845648-609E-46FF-86E5-6A818DDA95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改进思路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23D08A1-3AAA-4BE6-BD4F-672BDC878FE6}"/>
              </a:ext>
            </a:extLst>
          </p:cNvPr>
          <p:cNvSpPr txBox="1"/>
          <p:nvPr/>
        </p:nvSpPr>
        <p:spPr>
          <a:xfrm>
            <a:off x="457200" y="1447800"/>
            <a:ext cx="8458200" cy="337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磁力仪的成本限制：屏蔽筒，激光器，电压采集系统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在屏蔽筒内放入</a:t>
            </a:r>
            <a:r>
              <a:rPr lang="en-US" altLang="zh-CN" dirty="0"/>
              <a:t>4</a:t>
            </a:r>
            <a:r>
              <a:rPr lang="zh-CN" altLang="en-US" dirty="0"/>
              <a:t>个气泡室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将</a:t>
            </a:r>
            <a:r>
              <a:rPr lang="en-US" altLang="zh-CN" dirty="0"/>
              <a:t>1</a:t>
            </a:r>
            <a:r>
              <a:rPr lang="zh-CN" altLang="en-US" dirty="0"/>
              <a:t>路输入探测光经由分光镜分成</a:t>
            </a:r>
            <a:r>
              <a:rPr lang="en-US" altLang="zh-CN" dirty="0"/>
              <a:t>4</a:t>
            </a:r>
            <a:r>
              <a:rPr lang="zh-CN" altLang="en-US" dirty="0"/>
              <a:t>路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4</a:t>
            </a:r>
            <a:r>
              <a:rPr lang="zh-CN" altLang="en-US" dirty="0"/>
              <a:t>路探测光分别接入</a:t>
            </a:r>
            <a:r>
              <a:rPr lang="en-US" altLang="zh-CN" dirty="0"/>
              <a:t>4</a:t>
            </a:r>
            <a:r>
              <a:rPr lang="zh-CN" altLang="en-US" dirty="0"/>
              <a:t>个</a:t>
            </a:r>
            <a:r>
              <a:rPr lang="en-US" altLang="zh-CN" dirty="0"/>
              <a:t>PD </a:t>
            </a:r>
            <a:r>
              <a:rPr lang="zh-CN" altLang="en-US" dirty="0"/>
              <a:t>转化为电压信号，并放大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将</a:t>
            </a:r>
            <a:r>
              <a:rPr lang="en-US" altLang="zh-CN" dirty="0"/>
              <a:t>4</a:t>
            </a:r>
            <a:r>
              <a:rPr lang="zh-CN" altLang="en-US" dirty="0"/>
              <a:t>路电压信号经由高速开关选通，由</a:t>
            </a:r>
            <a:r>
              <a:rPr lang="en-US" altLang="zh-CN" dirty="0"/>
              <a:t>1</a:t>
            </a:r>
            <a:r>
              <a:rPr lang="zh-CN" altLang="en-US" dirty="0"/>
              <a:t>路采集通道进行读出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0272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交流电阻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09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02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10243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4AEFD66-4C75-418A-908A-0A72FF224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399392-B04D-43F5-A74B-3442F6A14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交流电阻模型失效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8451768-E7ED-4605-831A-F2A295A66267}"/>
              </a:ext>
            </a:extLst>
          </p:cNvPr>
          <p:cNvSpPr txBox="1"/>
          <p:nvPr/>
        </p:nvSpPr>
        <p:spPr>
          <a:xfrm>
            <a:off x="133217" y="5242276"/>
            <a:ext cx="8382133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可能的失效原因：漆包线的铜存在杂质（国标</a:t>
            </a:r>
            <a:r>
              <a:rPr lang="en-US" altLang="zh-CN" dirty="0"/>
              <a:t>&gt;99.9%</a:t>
            </a:r>
            <a:r>
              <a:rPr lang="zh-CN" altLang="en-US" dirty="0"/>
              <a:t>）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trike="sngStrike" dirty="0"/>
              <a:t>铜中存在杂质，均匀分布，对交流电阻和交流电阻产生近似一致的影响</a:t>
            </a:r>
            <a:endParaRPr lang="en-US" altLang="zh-CN" strike="sngStrike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铜表面存在杂质，如氧化等问题，会严重影响交流电阻的大小</a:t>
            </a:r>
            <a:endParaRPr lang="en-US" altLang="zh-CN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BA2B600-5147-42E5-87B3-8C1E02B70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119565"/>
            <a:ext cx="678180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10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645CAC-A17E-4F2F-A5DD-F7511833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3F0360-9EC1-41FE-9C38-E2B69449F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思路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0C6BD1F-6AEF-4981-BD47-81AAFCA23929}"/>
              </a:ext>
            </a:extLst>
          </p:cNvPr>
          <p:cNvSpPr txBox="1"/>
          <p:nvPr/>
        </p:nvSpPr>
        <p:spPr>
          <a:xfrm>
            <a:off x="1295400" y="2286000"/>
            <a:ext cx="5867400" cy="2543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Air-core coil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Solid-wire air-core coil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/>
              <a:t>Litz</a:t>
            </a:r>
            <a:r>
              <a:rPr lang="en-US" altLang="zh-CN" dirty="0"/>
              <a:t>-wire air-core coil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Ferrite-core coil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Solid-wire ferrite-core coil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/>
              <a:t>Litz</a:t>
            </a:r>
            <a:r>
              <a:rPr lang="en-US" altLang="zh-CN" dirty="0"/>
              <a:t>-wire ferrite-core coil</a:t>
            </a:r>
          </a:p>
        </p:txBody>
      </p:sp>
    </p:spTree>
    <p:extLst>
      <p:ext uri="{BB962C8B-B14F-4D97-AF65-F5344CB8AC3E}">
        <p14:creationId xmlns:p14="http://schemas.microsoft.com/office/powerpoint/2010/main" val="2569446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E27E60B-2883-47D0-A419-BB5D23D5C0E6}"/>
                  </a:ext>
                </a:extLst>
              </p:cNvPr>
              <p:cNvSpPr txBox="1"/>
              <p:nvPr/>
            </p:nvSpPr>
            <p:spPr>
              <a:xfrm>
                <a:off x="76200" y="1115277"/>
                <a:ext cx="8991600" cy="5766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b="1" dirty="0"/>
                  <a:t>实验结论</a:t>
                </a:r>
                <a:endParaRPr lang="en-US" altLang="zh-CN" sz="2000" b="1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zh-C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𝒘𝒊𝒓𝒆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altLang="zh-CN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𝒓𝒆𝒂𝒍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𝟎𝟕𝟗𝟔</m:t>
                    </m:r>
                    <m:rad>
                      <m:radPr>
                        <m:degHide m:val="on"/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𝒎𝒎</m:t>
                        </m:r>
                      </m:e>
                    </m:rad>
                    <m:r>
                      <a:rPr lang="zh-CN" alt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b="1" dirty="0">
                    <a:solidFill>
                      <a:srgbClr val="C00000"/>
                    </a:solidFill>
                  </a:rPr>
                  <a:t>则交流电阻的</a:t>
                </a:r>
                <a:r>
                  <a:rPr lang="en-US" altLang="zh-CN" b="1" dirty="0" err="1">
                    <a:solidFill>
                      <a:srgbClr val="C00000"/>
                    </a:solidFill>
                  </a:rPr>
                  <a:t>comsol</a:t>
                </a:r>
                <a:r>
                  <a:rPr lang="en-US" altLang="zh-CN" b="1" dirty="0">
                    <a:solidFill>
                      <a:srgbClr val="C00000"/>
                    </a:solidFill>
                  </a:rPr>
                  <a:t> </a:t>
                </a:r>
                <a:r>
                  <a:rPr lang="zh-CN" altLang="en-US" b="1" dirty="0">
                    <a:solidFill>
                      <a:srgbClr val="C00000"/>
                    </a:solidFill>
                  </a:rPr>
                  <a:t>仿真结果和交流电阻的实测结果符合较好</a:t>
                </a:r>
                <a:endParaRPr lang="en-US" altLang="zh-CN" b="1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u="sng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 u="sng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u="sng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 u="sng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𝑤𝑖𝑟𝑒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i="1" u="sng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i="1" u="sng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u="sng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CN" b="0" i="1" u="sng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𝑖𝑛𝑛𝑒𝑟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altLang="zh-CN" b="0" i="1" u="sng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≥0.0870</m:t>
                    </m:r>
                    <m:rad>
                      <m:radPr>
                        <m:degHide m:val="on"/>
                        <m:ctrlPr>
                          <a:rPr lang="en-US" altLang="zh-CN" b="0" i="1" u="sng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u="sng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𝑚𝑚</m:t>
                        </m:r>
                      </m:e>
                    </m:rad>
                    <m:r>
                      <a:rPr lang="zh-CN" altLang="en-US" i="1" u="sng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u="sng" dirty="0">
                    <a:solidFill>
                      <a:srgbClr val="C00000"/>
                    </a:solidFill>
                    <a:effectLst/>
                  </a:rPr>
                  <a:t>则交流电阻的</a:t>
                </a:r>
                <a:r>
                  <a:rPr lang="en-US" altLang="zh-CN" u="sng" dirty="0" err="1">
                    <a:solidFill>
                      <a:srgbClr val="C00000"/>
                    </a:solidFill>
                    <a:effectLst/>
                  </a:rPr>
                  <a:t>comsol</a:t>
                </a:r>
                <a:r>
                  <a:rPr lang="en-US" altLang="zh-CN" u="sng" dirty="0">
                    <a:solidFill>
                      <a:srgbClr val="C00000"/>
                    </a:solidFill>
                    <a:effectLst/>
                  </a:rPr>
                  <a:t> </a:t>
                </a:r>
                <a:r>
                  <a:rPr lang="zh-CN" altLang="en-US" u="sng" dirty="0">
                    <a:solidFill>
                      <a:srgbClr val="C00000"/>
                    </a:solidFill>
                    <a:effectLst/>
                  </a:rPr>
                  <a:t>仿真结果和交流电阻的实测结果符合较好</a:t>
                </a:r>
                <a:endParaRPr lang="en-US" altLang="zh-CN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b="1" dirty="0"/>
                  <a:t>小半径样机考虑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线圈半径：</a:t>
                </a:r>
                <a:r>
                  <a:rPr lang="en-US" altLang="zh-CN" dirty="0"/>
                  <a:t>1m</a:t>
                </a:r>
                <a:r>
                  <a:rPr lang="en-US" altLang="zh-CN" baseline="30000" dirty="0"/>
                  <a:t>2</a:t>
                </a:r>
                <a:r>
                  <a:rPr lang="en-US" altLang="zh-CN" dirty="0"/>
                  <a:t>/6.28   =====&gt;  d=450 mm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取</a:t>
                </a:r>
                <a:r>
                  <a:rPr lang="en-US" altLang="zh-CN" dirty="0"/>
                  <a:t>d=200mm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solidFill>
                      <a:srgbClr val="C00000"/>
                    </a:solidFill>
                  </a:rPr>
                  <a:t>SNR</a:t>
                </a:r>
                <a:r>
                  <a:rPr lang="zh-CN" altLang="en-US" dirty="0">
                    <a:solidFill>
                      <a:srgbClr val="C00000"/>
                    </a:solidFill>
                  </a:rPr>
                  <a:t>：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&gt;4.5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为了保证模型的准确性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实心线：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𝑤𝑖𝑟𝑒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≥0.0796</m:t>
                    </m:r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𝑟𝑒𝑎𝑙</m:t>
                            </m:r>
                          </m:sub>
                        </m:sSub>
                      </m:e>
                    </m:rad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=1.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13</m:t>
                    </m:r>
                    <m:r>
                      <m:rPr>
                        <m:sty m:val="p"/>
                      </m:rP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endParaRPr lang="en-US" altLang="zh-CN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C00000"/>
                    </a:solidFill>
                  </a:rPr>
                  <a:t>取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𝑤𝑖𝑟𝑒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rgbClr val="C00000"/>
                    </a:solidFill>
                  </a:rPr>
                  <a:t> 为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1.15mm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𝑖𝑛𝑛𝑒𝑟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190.2</m:t>
                      </m:r>
                      <m:r>
                        <m:rPr>
                          <m:sty m:val="p"/>
                        </m:rP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en-US" altLang="zh-CN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C00000"/>
                    </a:solidFill>
                  </a:rPr>
                  <a:t>取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𝑖𝑛𝑛𝑒𝑟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C00000"/>
                    </a:solidFill>
                  </a:rPr>
                  <a:t> </a:t>
                </a:r>
                <a:r>
                  <a:rPr lang="zh-CN" altLang="en-US" dirty="0">
                    <a:solidFill>
                      <a:srgbClr val="C00000"/>
                    </a:solidFill>
                  </a:rPr>
                  <a:t>为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150mm</a:t>
                </a: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E27E60B-2883-47D0-A419-BB5D23D5C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115277"/>
                <a:ext cx="8991600" cy="5766707"/>
              </a:xfrm>
              <a:prstGeom prst="rect">
                <a:avLst/>
              </a:prstGeom>
              <a:blipFill>
                <a:blip r:embed="rId3"/>
                <a:stretch>
                  <a:fillRect l="-746" b="-7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D72B78E-20F4-4BEA-A7AD-9FE7788C1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9AB9F4-D6EA-41E8-9F42-9C30B0647B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相关结论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08C2A4E-35D9-45BF-9B7F-2110E72360ED}"/>
                  </a:ext>
                </a:extLst>
              </p:cNvPr>
              <p:cNvSpPr txBox="1"/>
              <p:nvPr/>
            </p:nvSpPr>
            <p:spPr>
              <a:xfrm>
                <a:off x="1415143" y="1247390"/>
                <a:ext cx="7696200" cy="405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i="1" dirty="0">
                    <a:solidFill>
                      <a:schemeClr val="accent1"/>
                    </a:solidFill>
                  </a:rPr>
                  <a:t>绕线直径：</a:t>
                </a:r>
                <a:r>
                  <a:rPr lang="en-US" altLang="zh-CN" sz="1400" b="1" i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zh-CN" sz="1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𝒘𝒊𝒓𝒆</m:t>
                        </m:r>
                      </m:sub>
                    </m:sSub>
                  </m:oMath>
                </a14:m>
                <a:r>
                  <a:rPr lang="zh-CN" altLang="en-US" sz="1400" b="1" i="1" dirty="0">
                    <a:solidFill>
                      <a:schemeClr val="accent1"/>
                    </a:solidFill>
                  </a:rPr>
                  <a:t>，线圈内径：</a:t>
                </a:r>
                <a:r>
                  <a:rPr lang="en-US" altLang="zh-CN" sz="1400" b="1" i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zh-CN" sz="1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𝒊𝒏𝒏𝒆𝒓</m:t>
                        </m:r>
                      </m:sub>
                    </m:sSub>
                  </m:oMath>
                </a14:m>
                <a:r>
                  <a:rPr lang="zh-CN" altLang="en-US" sz="1400" b="1" i="1" dirty="0">
                    <a:solidFill>
                      <a:schemeClr val="accent1"/>
                    </a:solidFill>
                  </a:rPr>
                  <a:t>，线圈外径：</a:t>
                </a:r>
                <a:r>
                  <a:rPr lang="en-US" altLang="zh-CN" sz="1400" b="1" i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zh-CN" sz="1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𝒐𝒖𝒕𝒆𝒓</m:t>
                        </m:r>
                      </m:sub>
                    </m:sSub>
                  </m:oMath>
                </a14:m>
                <a:r>
                  <a:rPr lang="zh-CN" altLang="en-US" sz="1400" b="1" i="1" dirty="0">
                    <a:solidFill>
                      <a:schemeClr val="accent1"/>
                    </a:solidFill>
                  </a:rPr>
                  <a:t>，线圈等效直径：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zh-CN" sz="1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𝒓𝒆𝒂𝒍</m:t>
                        </m:r>
                      </m:sub>
                    </m:sSub>
                    <m:r>
                      <a:rPr lang="en-US" altLang="zh-CN" sz="1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zh-CN" sz="1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𝒊𝒏𝒏𝒆𝒓</m:t>
                            </m:r>
                          </m:sub>
                        </m:sSub>
                        <m:r>
                          <a:rPr lang="en-US" altLang="zh-CN" sz="1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1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zh-CN" sz="1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𝒐𝒖𝒕𝒆𝒓</m:t>
                            </m:r>
                          </m:sub>
                        </m:sSub>
                      </m:num>
                      <m:den>
                        <m:r>
                          <a:rPr lang="en-US" altLang="zh-CN" sz="1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altLang="zh-CN" sz="1400" b="1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08C2A4E-35D9-45BF-9B7F-2110E7236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143" y="1247390"/>
                <a:ext cx="7696200" cy="405752"/>
              </a:xfrm>
              <a:prstGeom prst="rect">
                <a:avLst/>
              </a:prstGeom>
              <a:blipFill>
                <a:blip r:embed="rId4"/>
                <a:stretch>
                  <a:fillRect l="-238" b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599A9EB-526B-4E71-A726-A79143226FFA}"/>
                  </a:ext>
                </a:extLst>
              </p:cNvPr>
              <p:cNvSpPr txBox="1"/>
              <p:nvPr/>
            </p:nvSpPr>
            <p:spPr>
              <a:xfrm>
                <a:off x="4800600" y="3283742"/>
                <a:ext cx="3962400" cy="3450175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仿真参数：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𝑤𝑖𝑟𝑒</m:t>
                          </m:r>
                        </m:sub>
                      </m:sSub>
                      <m:r>
                        <a:rPr lang="en-US" altLang="zh-CN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=1.</m:t>
                      </m:r>
                      <m:r>
                        <a:rPr lang="en-US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  <m:r>
                        <m:rPr>
                          <m:sty m:val="p"/>
                        </m:rPr>
                        <a:rPr lang="en-US" altLang="zh-CN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en-US" altLang="zh-CN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𝑖𝑛𝑛𝑒𝑟</m:t>
                          </m:r>
                        </m:sub>
                      </m:sSub>
                      <m:r>
                        <a:rPr lang="en-US" altLang="zh-CN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150</m:t>
                      </m:r>
                      <m:r>
                        <m:rPr>
                          <m:sty m:val="p"/>
                        </m:rPr>
                        <a:rPr lang="en-US" altLang="zh-CN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en-US" altLang="zh-CN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𝑜𝑢𝑡𝑒𝑟</m:t>
                          </m:r>
                        </m:sub>
                      </m:sSub>
                      <m:r>
                        <a:rPr lang="en-US" altLang="zh-CN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250</m:t>
                      </m:r>
                      <m:r>
                        <m:rPr>
                          <m:sty m:val="p"/>
                        </m:rPr>
                        <a:rPr lang="en-US" altLang="zh-CN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en-US" altLang="zh-CN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𝑎𝑣𝑒𝑟𝑎𝑔𝑒</m:t>
                          </m:r>
                        </m:sub>
                      </m:sSub>
                      <m:r>
                        <a:rPr lang="en-US" altLang="zh-CN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sty m:val="p"/>
                        </m:rPr>
                        <a:rPr lang="en-US" altLang="zh-CN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en-US" altLang="zh-CN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𝑔𝑎𝑝</m:t>
                      </m:r>
                      <m:r>
                        <a:rPr lang="en-US" altLang="zh-CN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=1.20</m:t>
                      </m:r>
                      <m:r>
                        <m:rPr>
                          <m:sty m:val="p"/>
                        </m:rPr>
                        <a:rPr lang="en-US" altLang="zh-CN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en-US" altLang="zh-CN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n-US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𝑎𝑦𝑒𝑟</m:t>
                      </m:r>
                      <m:r>
                        <a:rPr lang="en-US" altLang="zh-CN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altLang="zh-CN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altLang="zh-CN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𝑢𝑟𝑛𝑠</m:t>
                      </m:r>
                      <m:r>
                        <a:rPr lang="en-US" altLang="zh-CN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en-US" altLang="zh-CN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layer</m:t>
                      </m:r>
                      <m:r>
                        <a:rPr lang="en-US" altLang="zh-CN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=[100,200,300…]</m:t>
                      </m:r>
                    </m:oMath>
                  </m:oMathPara>
                </a14:m>
                <a:endParaRPr lang="en-US" altLang="zh-CN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599A9EB-526B-4E71-A726-A79143226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283742"/>
                <a:ext cx="3962400" cy="3450175"/>
              </a:xfrm>
              <a:prstGeom prst="rect">
                <a:avLst/>
              </a:prstGeom>
              <a:blipFill>
                <a:blip r:embed="rId5"/>
                <a:stretch>
                  <a:fillRect l="-1069"/>
                </a:stretch>
              </a:blipFill>
              <a:ln w="28575">
                <a:solidFill>
                  <a:schemeClr val="accent1"/>
                </a:solidFill>
                <a:prstDash val="sys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2851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D6EFF3F-C76E-4E3A-B2C2-E18D77D9D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7AD2CA4-8BF3-4385-9DE9-6643041ED3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altLang="zh-CN" dirty="0"/>
              <a:t>Solid-wire air-core coil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6F77755-8BD0-4FAE-B4E1-EF54103EA441}"/>
              </a:ext>
            </a:extLst>
          </p:cNvPr>
          <p:cNvSpPr txBox="1"/>
          <p:nvPr/>
        </p:nvSpPr>
        <p:spPr>
          <a:xfrm>
            <a:off x="128587" y="1261549"/>
            <a:ext cx="6300788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err="1"/>
              <a:t>num_wire</a:t>
            </a:r>
            <a:r>
              <a:rPr lang="en-US" altLang="zh-CN" dirty="0"/>
              <a:t> = 100</a:t>
            </a:r>
            <a:r>
              <a:rPr lang="zh-CN" altLang="en-US" dirty="0"/>
              <a:t>，</a:t>
            </a:r>
            <a:r>
              <a:rPr lang="en-US" altLang="zh-CN" dirty="0"/>
              <a:t>SNR</a:t>
            </a:r>
            <a:r>
              <a:rPr lang="zh-CN" altLang="en-US" dirty="0"/>
              <a:t>：</a:t>
            </a:r>
            <a:r>
              <a:rPr lang="en-US" altLang="zh-CN" dirty="0"/>
              <a:t>0.87</a:t>
            </a:r>
            <a:r>
              <a:rPr lang="zh-CN" altLang="en-US" dirty="0"/>
              <a:t>，接收角度：</a:t>
            </a:r>
            <a:r>
              <a:rPr lang="en-US" altLang="zh-CN" dirty="0"/>
              <a:t>59.0°</a:t>
            </a:r>
          </a:p>
          <a:p>
            <a:pPr>
              <a:lnSpc>
                <a:spcPct val="150000"/>
              </a:lnSpc>
            </a:pPr>
            <a:r>
              <a:rPr lang="en-US" altLang="zh-CN" dirty="0" err="1"/>
              <a:t>num_wire</a:t>
            </a:r>
            <a:r>
              <a:rPr lang="en-US" altLang="zh-CN" dirty="0"/>
              <a:t> = 200</a:t>
            </a:r>
            <a:r>
              <a:rPr lang="zh-CN" altLang="en-US" dirty="0"/>
              <a:t>，</a:t>
            </a:r>
            <a:r>
              <a:rPr lang="en-US" altLang="zh-CN" dirty="0"/>
              <a:t>SNR</a:t>
            </a:r>
            <a:r>
              <a:rPr lang="zh-CN" altLang="en-US" dirty="0"/>
              <a:t>：</a:t>
            </a:r>
            <a:r>
              <a:rPr lang="en-US" altLang="zh-CN" dirty="0"/>
              <a:t>1.68</a:t>
            </a:r>
            <a:r>
              <a:rPr lang="zh-CN" altLang="en-US" dirty="0"/>
              <a:t>，接收角度：</a:t>
            </a:r>
            <a:r>
              <a:rPr lang="en-US" altLang="zh-CN" dirty="0"/>
              <a:t>39.9°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D1E75BF-4311-45F7-81F0-3B0BC3949C91}"/>
              </a:ext>
            </a:extLst>
          </p:cNvPr>
          <p:cNvSpPr txBox="1"/>
          <p:nvPr/>
        </p:nvSpPr>
        <p:spPr>
          <a:xfrm>
            <a:off x="228600" y="5700445"/>
            <a:ext cx="5022494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SNR </a:t>
            </a:r>
            <a:r>
              <a:rPr lang="zh-CN" altLang="en-US" dirty="0"/>
              <a:t>的主要限制因素是线圈热噪声</a:t>
            </a:r>
            <a:endParaRPr lang="en-US" altLang="zh-CN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A834B40-AB19-4745-8EA2-AA254949C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3190581"/>
            <a:ext cx="2160000" cy="170871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7588797-7E03-4F11-9004-E7581B616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00" y="2942701"/>
            <a:ext cx="2880000" cy="2160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6213A11-8987-4E02-A6EC-6CBEFE4CBE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000" y="2964938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41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645CAC-A17E-4F2F-A5DD-F7511833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3F0360-9EC1-41FE-9C38-E2B69449F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思路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0C6BD1F-6AEF-4981-BD47-81AAFCA23929}"/>
              </a:ext>
            </a:extLst>
          </p:cNvPr>
          <p:cNvSpPr txBox="1"/>
          <p:nvPr/>
        </p:nvSpPr>
        <p:spPr>
          <a:xfrm>
            <a:off x="1295400" y="2286000"/>
            <a:ext cx="5867400" cy="2543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Air-core coil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Solid-wire air-core coil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>
                <a:solidFill>
                  <a:srgbClr val="FF0000"/>
                </a:solidFill>
              </a:rPr>
              <a:t>Litz</a:t>
            </a:r>
            <a:r>
              <a:rPr lang="en-US" altLang="zh-CN" dirty="0">
                <a:solidFill>
                  <a:srgbClr val="FF0000"/>
                </a:solidFill>
              </a:rPr>
              <a:t>-wire air-core coil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Ferrite-core coil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Solid-wire ferrite-core coil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/>
              <a:t>Litz</a:t>
            </a:r>
            <a:r>
              <a:rPr lang="en-US" altLang="zh-CN" dirty="0"/>
              <a:t>-wire ferrite-core coil</a:t>
            </a:r>
          </a:p>
        </p:txBody>
      </p:sp>
    </p:spTree>
    <p:extLst>
      <p:ext uri="{BB962C8B-B14F-4D97-AF65-F5344CB8AC3E}">
        <p14:creationId xmlns:p14="http://schemas.microsoft.com/office/powerpoint/2010/main" val="3379114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44E4CDB-8206-4838-86A9-C81322546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E6C3A88-2AC1-4C2F-93D1-F90907A3F8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err="1"/>
              <a:t>Litz</a:t>
            </a:r>
            <a:r>
              <a:rPr lang="en-US" altLang="zh-CN" dirty="0"/>
              <a:t>-wire air-core coil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FF37CAF-C922-4B9C-B554-717ACFBED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19200"/>
            <a:ext cx="4734363" cy="532309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B688D11-4C30-487E-8D16-C0D7D026F95A}"/>
              </a:ext>
            </a:extLst>
          </p:cNvPr>
          <p:cNvSpPr txBox="1"/>
          <p:nvPr/>
        </p:nvSpPr>
        <p:spPr>
          <a:xfrm>
            <a:off x="5334000" y="1524000"/>
            <a:ext cx="3581400" cy="4620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线圈参数：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𝑑</a:t>
            </a:r>
            <a:r>
              <a:rPr lang="en-US" altLang="zh-CN" dirty="0"/>
              <a:t>_</a:t>
            </a:r>
            <a:r>
              <a:rPr lang="zh-CN" altLang="en-US" dirty="0"/>
              <a:t>𝑖𝑛𝑛𝑒𝑟</a:t>
            </a:r>
            <a:r>
              <a:rPr lang="en-US" altLang="zh-CN" dirty="0"/>
              <a:t>=150mm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𝑑</a:t>
            </a:r>
            <a:r>
              <a:rPr lang="en-US" altLang="zh-CN" dirty="0"/>
              <a:t>_</a:t>
            </a:r>
            <a:r>
              <a:rPr lang="zh-CN" altLang="en-US" dirty="0"/>
              <a:t>𝑜𝑢𝑡𝑒𝑟</a:t>
            </a:r>
            <a:r>
              <a:rPr lang="en-US" altLang="zh-CN" dirty="0"/>
              <a:t>=250mm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𝑑</a:t>
            </a:r>
            <a:r>
              <a:rPr lang="en-US" altLang="zh-CN" dirty="0"/>
              <a:t>_</a:t>
            </a:r>
            <a:r>
              <a:rPr lang="zh-CN" altLang="en-US" dirty="0"/>
              <a:t>𝑎𝑣𝑒𝑟𝑎𝑔𝑒</a:t>
            </a:r>
            <a:r>
              <a:rPr lang="en-US" altLang="zh-CN" dirty="0"/>
              <a:t>=200mm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绕线参数（遍历左边表格）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ds=0.1mm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ns=“</a:t>
            </a:r>
            <a:r>
              <a:rPr lang="zh-CN" altLang="en-US" dirty="0"/>
              <a:t>股数</a:t>
            </a:r>
            <a:r>
              <a:rPr lang="en-US" altLang="zh-CN" dirty="0"/>
              <a:t>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𝑔𝑎𝑝</a:t>
            </a:r>
            <a:r>
              <a:rPr lang="en-US" altLang="zh-CN" dirty="0"/>
              <a:t>=</a:t>
            </a:r>
            <a:r>
              <a:rPr lang="zh-CN" altLang="en-US" dirty="0"/>
              <a:t>“外径”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la</a:t>
            </a:r>
            <a:r>
              <a:rPr lang="zh-CN" altLang="en-US" dirty="0"/>
              <a:t>𝑦𝑒𝑟</a:t>
            </a:r>
            <a:r>
              <a:rPr lang="en-US" altLang="zh-CN" dirty="0"/>
              <a:t>= int((250-150)/2/gap)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t</a:t>
            </a:r>
            <a:r>
              <a:rPr lang="zh-CN" altLang="en-US" dirty="0"/>
              <a:t>𝑢𝑟𝑛𝑠 𝑝𝑒𝑟 </a:t>
            </a:r>
            <a:r>
              <a:rPr lang="en-US" altLang="zh-CN" dirty="0"/>
              <a:t>layer=[100,150,200…]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2711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ED51E73-C6E7-4C78-83ED-909E91A14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5600"/>
            <a:ext cx="9144000" cy="3918857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EA5F1FF-F6E6-4CF0-B445-647046E8A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07C884B-ED44-491F-AFC3-F2327C972E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err="1"/>
              <a:t>Litz</a:t>
            </a:r>
            <a:r>
              <a:rPr lang="en-US" altLang="zh-CN" dirty="0"/>
              <a:t>-wire air-core coil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B4CD7C2-FB03-4CB8-9F3A-8040620F09DD}"/>
              </a:ext>
            </a:extLst>
          </p:cNvPr>
          <p:cNvSpPr txBox="1"/>
          <p:nvPr/>
        </p:nvSpPr>
        <p:spPr>
          <a:xfrm>
            <a:off x="304800" y="1219200"/>
            <a:ext cx="80772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此为 </a:t>
            </a:r>
            <a:r>
              <a:rPr lang="en-US" altLang="zh-CN" dirty="0"/>
              <a:t>SNR0</a:t>
            </a:r>
            <a:r>
              <a:rPr lang="zh-CN" altLang="en-US" dirty="0"/>
              <a:t>的结果，即只考虑线圈热噪声，不考虑其他噪声的结果</a:t>
            </a:r>
            <a:br>
              <a:rPr lang="en-US" altLang="zh-CN" dirty="0"/>
            </a:br>
            <a:r>
              <a:rPr lang="zh-CN" altLang="en-US" dirty="0"/>
              <a:t>直流电阻</a:t>
            </a:r>
            <a:r>
              <a:rPr lang="en-US" altLang="zh-CN" dirty="0"/>
              <a:t>~ 100ohm </a:t>
            </a:r>
            <a:r>
              <a:rPr lang="zh-CN" altLang="en-US" dirty="0"/>
              <a:t>水平，则其他噪声的影响会较小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43E8645-BCCE-4AFC-9972-3378D55C6DC9}"/>
              </a:ext>
            </a:extLst>
          </p:cNvPr>
          <p:cNvSpPr txBox="1"/>
          <p:nvPr/>
        </p:nvSpPr>
        <p:spPr>
          <a:xfrm>
            <a:off x="287694" y="2208956"/>
            <a:ext cx="33638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accent5"/>
                </a:solidFill>
              </a:rPr>
              <a:t>直流电阻</a:t>
            </a:r>
            <a:r>
              <a:rPr lang="en-US" altLang="zh-CN" sz="1400" b="1" dirty="0">
                <a:solidFill>
                  <a:schemeClr val="accent5"/>
                </a:solidFill>
              </a:rPr>
              <a:t>147ohm</a:t>
            </a:r>
          </a:p>
          <a:p>
            <a:pPr lvl="1"/>
            <a:r>
              <a:rPr lang="zh-CN" altLang="en-US" sz="1400" b="1" dirty="0">
                <a:solidFill>
                  <a:schemeClr val="accent5"/>
                </a:solidFill>
              </a:rPr>
              <a:t>热噪声：</a:t>
            </a:r>
            <a:r>
              <a:rPr lang="en-US" altLang="zh-CN" sz="1400" b="1" dirty="0">
                <a:solidFill>
                  <a:schemeClr val="accent5"/>
                </a:solidFill>
              </a:rPr>
              <a:t>1.65e-8V</a:t>
            </a:r>
          </a:p>
          <a:p>
            <a:pPr lvl="1"/>
            <a:r>
              <a:rPr lang="zh-CN" altLang="en-US" sz="1400" b="1" dirty="0">
                <a:solidFill>
                  <a:schemeClr val="accent5"/>
                </a:solidFill>
              </a:rPr>
              <a:t>运放输入电压噪声：</a:t>
            </a:r>
            <a:r>
              <a:rPr lang="en-US" altLang="zh-CN" sz="1400" b="1" dirty="0">
                <a:solidFill>
                  <a:schemeClr val="accent5"/>
                </a:solidFill>
              </a:rPr>
              <a:t>5.67e-9V</a:t>
            </a:r>
            <a:endParaRPr lang="zh-CN" altLang="en-US" sz="1400" b="1" dirty="0">
              <a:solidFill>
                <a:schemeClr val="accent5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52089E8-6BC4-4E0C-8F99-BB8223131CEE}"/>
              </a:ext>
            </a:extLst>
          </p:cNvPr>
          <p:cNvSpPr txBox="1"/>
          <p:nvPr/>
        </p:nvSpPr>
        <p:spPr>
          <a:xfrm>
            <a:off x="2598065" y="3348667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SNR&gt;4.5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295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645CAC-A17E-4F2F-A5DD-F7511833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3F0360-9EC1-41FE-9C38-E2B69449F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思路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0C6BD1F-6AEF-4981-BD47-81AAFCA23929}"/>
              </a:ext>
            </a:extLst>
          </p:cNvPr>
          <p:cNvSpPr txBox="1"/>
          <p:nvPr/>
        </p:nvSpPr>
        <p:spPr>
          <a:xfrm>
            <a:off x="1295400" y="2286000"/>
            <a:ext cx="5867400" cy="2543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Air-core coil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Solid-wire air-core coil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/>
              <a:t>Litz</a:t>
            </a:r>
            <a:r>
              <a:rPr lang="en-US" altLang="zh-CN" dirty="0"/>
              <a:t>-wire air-core coil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Ferrite-core coil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Solid-wire ferrite-core coil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/>
              <a:t>Litz</a:t>
            </a:r>
            <a:r>
              <a:rPr lang="en-US" altLang="zh-CN" dirty="0"/>
              <a:t>-wire ferrite-core coil</a:t>
            </a:r>
          </a:p>
        </p:txBody>
      </p:sp>
    </p:spTree>
    <p:extLst>
      <p:ext uri="{BB962C8B-B14F-4D97-AF65-F5344CB8AC3E}">
        <p14:creationId xmlns:p14="http://schemas.microsoft.com/office/powerpoint/2010/main" val="1219431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8B43BFA-203E-493F-9AB9-B6AEF886C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979233F-ACE1-49B7-A74A-0312516ED5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CN" dirty="0"/>
              <a:t>Solid-wire ferrite-core coil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20443FE-1B9E-42A6-A482-0AADF1D767E8}"/>
              </a:ext>
            </a:extLst>
          </p:cNvPr>
          <p:cNvSpPr txBox="1"/>
          <p:nvPr/>
        </p:nvSpPr>
        <p:spPr>
          <a:xfrm>
            <a:off x="76200" y="1546932"/>
            <a:ext cx="3962400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构造和线圈等高的磁芯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/>
              <a:t>num_wire</a:t>
            </a:r>
            <a:r>
              <a:rPr lang="en-US" altLang="zh-CN" dirty="0"/>
              <a:t> = 100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SNR=3.46  (0.87)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接收角度：</a:t>
            </a:r>
            <a:r>
              <a:rPr lang="en-US" altLang="zh-CN" dirty="0"/>
              <a:t>59.0°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ACCD1B6-22EF-4737-8F71-472A75F1C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143000"/>
            <a:ext cx="3359999" cy="2520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8DB37FE-BFC4-4C0C-BF48-A9188FE98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800" y="1143000"/>
            <a:ext cx="3360000" cy="2520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4CF103E-7F35-4A60-A6CA-93B89E036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800" y="1293405"/>
            <a:ext cx="3343510" cy="2135595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F67C19E6-900F-48C2-9427-AEC117F0BEFC}"/>
              </a:ext>
            </a:extLst>
          </p:cNvPr>
          <p:cNvSpPr txBox="1"/>
          <p:nvPr/>
        </p:nvSpPr>
        <p:spPr>
          <a:xfrm>
            <a:off x="76200" y="4455000"/>
            <a:ext cx="3962400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构造线圈两倍高度的磁芯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/>
              <a:t>num_wire</a:t>
            </a:r>
            <a:r>
              <a:rPr lang="en-US" altLang="zh-CN" dirty="0"/>
              <a:t> = 100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SNR=3.46  (0.87)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接收角度：</a:t>
            </a:r>
            <a:r>
              <a:rPr lang="en-US" altLang="zh-CN" dirty="0"/>
              <a:t>59.0°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7055165-6018-4C3F-93E0-A7F6EA75CCFB}"/>
              </a:ext>
            </a:extLst>
          </p:cNvPr>
          <p:cNvSpPr txBox="1"/>
          <p:nvPr/>
        </p:nvSpPr>
        <p:spPr>
          <a:xfrm>
            <a:off x="4038600" y="54102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正在仿真</a:t>
            </a:r>
            <a:r>
              <a:rPr lang="en-US" altLang="zh-CN" b="1"/>
              <a:t>…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929210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611150</TotalTime>
  <Words>670</Words>
  <Application>Microsoft Office PowerPoint</Application>
  <PresentationFormat>全屏显示(4:3)</PresentationFormat>
  <Paragraphs>131</Paragraphs>
  <Slides>16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等线</vt:lpstr>
      <vt:lpstr>等线 Light</vt:lpstr>
      <vt:lpstr>Arial</vt:lpstr>
      <vt:lpstr>Cambria Math</vt:lpstr>
      <vt:lpstr>Wingdings</vt:lpstr>
      <vt:lpstr>Office 主题​​</vt:lpstr>
      <vt:lpstr>小线圈方案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交流电阻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7715</cp:revision>
  <cp:lastPrinted>2023-09-04T07:35:07Z</cp:lastPrinted>
  <dcterms:created xsi:type="dcterms:W3CDTF">1601-01-01T00:00:00Z</dcterms:created>
  <dcterms:modified xsi:type="dcterms:W3CDTF">2025-09-02T09:24:29Z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