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0" r:id="rId3"/>
    <p:sldId id="294" r:id="rId4"/>
    <p:sldId id="293" r:id="rId6"/>
    <p:sldId id="346" r:id="rId7"/>
    <p:sldId id="357" r:id="rId8"/>
    <p:sldId id="351" r:id="rId9"/>
    <p:sldId id="358" r:id="rId10"/>
    <p:sldId id="359" r:id="rId11"/>
    <p:sldId id="360" r:id="rId12"/>
    <p:sldId id="344" r:id="rId13"/>
    <p:sldId id="345"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47034615" name="Eris"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3152"/>
    <a:srgbClr val="253355"/>
    <a:srgbClr val="1C2640"/>
    <a:srgbClr val="E7EDF1"/>
    <a:srgbClr val="ECF1F4"/>
    <a:srgbClr val="D3D3D3"/>
    <a:srgbClr val="2E406B"/>
    <a:srgbClr val="EE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1" autoAdjust="0"/>
    <p:restoredTop sz="94660"/>
  </p:normalViewPr>
  <p:slideViewPr>
    <p:cSldViewPr snapToGrid="0" showGuides="1">
      <p:cViewPr varScale="1">
        <p:scale>
          <a:sx n="115" d="100"/>
          <a:sy n="115" d="100"/>
        </p:scale>
        <p:origin x="462" y="96"/>
      </p:cViewPr>
      <p:guideLst>
        <p:guide orient="horz" pos="2158"/>
        <p:guide pos="3840"/>
      </p:guideLst>
    </p:cSldViewPr>
  </p:slideViewPr>
  <p:notesTextViewPr>
    <p:cViewPr>
      <p:scale>
        <a:sx n="1" d="1"/>
        <a:sy n="1" d="1"/>
      </p:scale>
      <p:origin x="0" y="0"/>
    </p:cViewPr>
  </p:notesTextViewPr>
  <p:sorterViewPr>
    <p:cViewPr>
      <p:scale>
        <a:sx n="75" d="100"/>
        <a:sy n="75" d="100"/>
      </p:scale>
      <p:origin x="0" y="0"/>
    </p:cViewPr>
  </p:sorter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8.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US" altLang="zh-CN"/>
              <a:t>Next, we apply the Hough transform to real detector data in order to reconstruct tracks and analyze event topology in a more realistic setting.This is the behavior observed in a single run.</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olidFill>
                <a:schemeClr val="bg1"/>
              </a:solidFill>
            </a:endParaRPr>
          </a:p>
          <a:p>
            <a:r>
              <a:rPr lang="en-US" altLang="zh-CN"/>
              <a:t>To prepare for Hough transformation, we first identify the "good layers" for each run. A layer is considered good if the hit positions are spatially clustered. This is quantified by calculating the RMS of the hit positions in both X and Y directions for each layer — layers with smaller RMS values are regarded as good candidates.</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a:t>We apply a two-stage Hough transform to reconstruct tracks. The first Hough transform scans a wide range of angles to identify rough track candidates. The second transform refines the track parameters with higher resolution. Due to significant noise in the deeper layers, both transforms use only the first four layers. Events with more than two hits in the first four layers are selected.</a:t>
            </a:r>
            <a:endParaRPr lang="en-US" altLang="zh-CN"/>
          </a:p>
          <a:p>
            <a:endParaRPr lang="en-US" altLang="zh-CN"/>
          </a:p>
          <a:p>
            <a:r>
              <a:rPr lang="en-US" altLang="zh-CN"/>
              <a:t>For data processing, we remove noise hits that deviate significantly from the identified track. Events with a total number of hits between 20 and 25 are selected for further analysis.</a:t>
            </a:r>
            <a:endParaRPr lang="en-US" altLang="zh-CN"/>
          </a:p>
          <a:p>
            <a:endParaRPr lang="en-US" altLang="zh-CN"/>
          </a:p>
          <a:p>
            <a:r>
              <a:rPr lang="en-US" altLang="zh-CN">
                <a:solidFill>
                  <a:schemeClr val="bg1"/>
                </a:solidFill>
                <a:sym typeface="+mn-ea"/>
              </a:rPr>
              <a:t>Fit the energy distribution with a Landau-Gaussian convolution function to extract the most probable value (MPV).</a:t>
            </a:r>
            <a:endParaRPr lang="en-US" altLang="zh-CN">
              <a:solidFill>
                <a:schemeClr val="bg1"/>
              </a:solidFill>
              <a:sym typeface="+mn-ea"/>
            </a:endParaRPr>
          </a:p>
          <a:p>
            <a:endParaRPr lang="en-US" altLang="zh-CN">
              <a:solidFill>
                <a:schemeClr val="bg1"/>
              </a:solidFill>
              <a:sym typeface="+mn-ea"/>
            </a:endParaRPr>
          </a:p>
          <a:p>
            <a:r>
              <a:rPr lang="en-US" altLang="zh-CN">
                <a:solidFill>
                  <a:schemeClr val="bg1"/>
                </a:solidFill>
              </a:rPr>
              <a:t>For runs 142 to 169, a cabling issue caused reversed channel positions in some super-layers — e.g., channels 4 and 5 were connected as 5 and 4. This will be manually corrected in the data later.</a:t>
            </a:r>
            <a:endParaRPr lang="en-US" altLang="zh-CN">
              <a:solidFill>
                <a:schemeClr val="bg1"/>
              </a:solidFill>
            </a:endParaRPr>
          </a:p>
          <a:p>
            <a:endParaRPr lang="en-US" altLang="zh-CN">
              <a:solidFill>
                <a:schemeClr val="bg1"/>
              </a:solidFill>
            </a:endParaRPr>
          </a:p>
          <a:p>
            <a:r>
              <a:rPr lang="en-US" altLang="zh-CN">
                <a:solidFill>
                  <a:schemeClr val="bg1"/>
                </a:solidFill>
              </a:rPr>
              <a:t>Subtract pedestal</a:t>
            </a:r>
            <a:endParaRPr lang="en-US" altLang="zh-CN">
              <a:solidFill>
                <a:schemeClr val="bg1"/>
              </a:solidFill>
            </a:endParaRPr>
          </a:p>
          <a:p>
            <a:endParaRPr lang="en-US" altLang="zh-CN">
              <a:solidFill>
                <a:schemeClr val="bg1"/>
              </a:solidFill>
            </a:endParaRPr>
          </a:p>
          <a:p>
            <a:endParaRPr lang="en-US" altLang="zh-CN">
              <a:solidFill>
                <a:schemeClr val="bg1"/>
              </a:solidFill>
            </a:endParaRPr>
          </a:p>
          <a:p>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US" altLang="zh-CN"/>
              <a:t>To obtain the MPV map, we merged the ROOT files from all layers except 10, 11, 14, 15, 20, 21, 26, and 27.</a:t>
            </a:r>
            <a:endParaRPr lang="en-US" altLang="zh-CN"/>
          </a:p>
          <a:p>
            <a:endParaRPr lang="en-US" altLang="zh-CN"/>
          </a:p>
          <a:p>
            <a:r>
              <a:rPr lang="en-US" altLang="zh-CN"/>
              <a:t>After merging, we observed significant variations in the MPV values across different layers and chips. </a:t>
            </a:r>
            <a:endParaRPr lang="en-US" altLang="zh-CN"/>
          </a:p>
          <a:p>
            <a:endParaRPr lang="en-US" altLang="zh-CN"/>
          </a:p>
          <a:p>
            <a:r>
              <a:rPr lang="en-US" altLang="zh-CN"/>
              <a:t>To include some shower events in the rear layers, we also kept events with fewer than 2 hits per layer, and loosened the total hit count requirement.</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US" altLang="zh-CN"/>
              <a:t>To obtain the MPV map, we merged the ROOT files from all layers except 10, 11, 14, 15, 20, 21, 26, and 27.</a:t>
            </a:r>
            <a:endParaRPr lang="en-US" altLang="zh-CN"/>
          </a:p>
          <a:p>
            <a:endParaRPr lang="en-US" altLang="zh-CN"/>
          </a:p>
          <a:p>
            <a:r>
              <a:rPr lang="en-US" altLang="zh-CN"/>
              <a:t>After merging, we observed significant variations in the MPV values across different layers and chips. </a:t>
            </a:r>
            <a:endParaRPr lang="en-US" altLang="zh-CN"/>
          </a:p>
          <a:p>
            <a:endParaRPr lang="en-US" altLang="zh-CN"/>
          </a:p>
          <a:p>
            <a:r>
              <a:rPr lang="en-US" altLang="zh-CN"/>
              <a:t>To include some shower events in the rear layers, we also kept events with fewer than 2 hits per layer, and loosened the total hit count requirement.</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US" altLang="zh-CN"/>
              <a:t>To obtain the MPV map, we merged the ROOT files from all layers except 10, 11, 14, 15, 20, 21, 26, and 27.</a:t>
            </a:r>
            <a:endParaRPr lang="en-US" altLang="zh-CN"/>
          </a:p>
          <a:p>
            <a:endParaRPr lang="en-US" altLang="zh-CN"/>
          </a:p>
          <a:p>
            <a:r>
              <a:rPr lang="en-US" altLang="zh-CN"/>
              <a:t>After merging, we observed significant variations in the MPV values across different layers and chips. </a:t>
            </a:r>
            <a:endParaRPr lang="en-US" altLang="zh-CN"/>
          </a:p>
          <a:p>
            <a:endParaRPr lang="en-US" altLang="zh-CN"/>
          </a:p>
          <a:p>
            <a:r>
              <a:rPr lang="en-US" altLang="zh-CN"/>
              <a:t>To include some shower events in the rear layers, we also kept events with fewer than 2 hits per layer, and loosened the total hit count requirement.</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US" altLang="zh-CN"/>
              <a:t>To obtain the MPV map, we merged the ROOT files from all layers except 10, 11, 14, 15, 20, 21, 26, and 27.</a:t>
            </a:r>
            <a:endParaRPr lang="en-US" altLang="zh-CN"/>
          </a:p>
          <a:p>
            <a:endParaRPr lang="en-US" altLang="zh-CN"/>
          </a:p>
          <a:p>
            <a:r>
              <a:rPr lang="en-US" altLang="zh-CN"/>
              <a:t>After merging, we observed significant variations in the MPV values across different layers and chips. </a:t>
            </a:r>
            <a:endParaRPr lang="en-US" altLang="zh-CN"/>
          </a:p>
          <a:p>
            <a:endParaRPr lang="en-US" altLang="zh-CN"/>
          </a:p>
          <a:p>
            <a:r>
              <a:rPr lang="en-US" altLang="zh-CN"/>
              <a:t>To include some shower events in the rear layers, we also kept events with fewer than 2 hits per layer, and loosened the total hit count requirement.</a:t>
            </a:r>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6401A7D-0318-488A-AEF4-61BDD6D1503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CEAADD-04E7-4E9A-9769-230A8A5E70EE}" type="slidenum">
              <a:rPr lang="zh-CN" altLang="en-US" smtClean="0"/>
            </a:fld>
            <a:endParaRPr lang="zh-CN" alt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01A7D-0318-488A-AEF4-61BDD6D15036}"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EAADD-04E7-4E9A-9769-230A8A5E70E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image" Target="../media/image1.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7.xml"/><Relationship Id="rId7"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9" Type="http://schemas.openxmlformats.org/officeDocument/2006/relationships/image" Target="../media/image15.png"/><Relationship Id="rId8" Type="http://schemas.openxmlformats.org/officeDocument/2006/relationships/image" Target="../media/image14.png"/><Relationship Id="rId7" Type="http://schemas.openxmlformats.org/officeDocument/2006/relationships/image" Target="../media/image13.png"/><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image" Target="../media/image1.png"/><Relationship Id="rId12" Type="http://schemas.openxmlformats.org/officeDocument/2006/relationships/notesSlide" Target="../notesSlides/notesSlide8.xml"/><Relationship Id="rId11" Type="http://schemas.openxmlformats.org/officeDocument/2006/relationships/slideLayout" Target="../slideLayouts/slideLayout1.xml"/><Relationship Id="rId10" Type="http://schemas.openxmlformats.org/officeDocument/2006/relationships/image" Target="../media/image16.png"/><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grpSp>
        <p:nvGrpSpPr>
          <p:cNvPr id="21" name="组合 20"/>
          <p:cNvGrpSpPr/>
          <p:nvPr/>
        </p:nvGrpSpPr>
        <p:grpSpPr>
          <a:xfrm>
            <a:off x="-214590" y="2749592"/>
            <a:ext cx="3000475" cy="1404242"/>
            <a:chOff x="0" y="880508"/>
            <a:chExt cx="3000475" cy="1404242"/>
          </a:xfrm>
        </p:grpSpPr>
        <p:sp>
          <p:nvSpPr>
            <p:cNvPr id="3" name="矩形 2"/>
            <p:cNvSpPr/>
            <p:nvPr/>
          </p:nvSpPr>
          <p:spPr>
            <a:xfrm>
              <a:off x="0" y="880508"/>
              <a:ext cx="2324100" cy="1404242"/>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1596475" y="880750"/>
              <a:ext cx="1404000" cy="1404000"/>
            </a:xfrm>
            <a:prstGeom prst="ellipse">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4"/>
          <p:cNvSpPr txBox="1"/>
          <p:nvPr/>
        </p:nvSpPr>
        <p:spPr>
          <a:xfrm>
            <a:off x="2928152" y="2414084"/>
            <a:ext cx="7206770" cy="175323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5400" dirty="0">
                <a:solidFill>
                  <a:schemeClr val="bg1"/>
                </a:solidFill>
                <a:latin typeface="微软雅黑" panose="020B0503020204020204" pitchFamily="34" charset="-122"/>
                <a:ea typeface="微软雅黑" panose="020B0503020204020204" pitchFamily="34" charset="-122"/>
              </a:rPr>
              <a:t>CEPC </a:t>
            </a:r>
            <a:r>
              <a:rPr lang="en-US" altLang="zh-CN" sz="5400" dirty="0">
                <a:solidFill>
                  <a:schemeClr val="bg1"/>
                </a:solidFill>
                <a:latin typeface="微软雅黑" panose="020B0503020204020204" pitchFamily="34" charset="-122"/>
                <a:ea typeface="微软雅黑" panose="020B0503020204020204" pitchFamily="34" charset="-122"/>
              </a:rPr>
              <a:t>ECAL KEK ANALYSIS</a:t>
            </a:r>
            <a:endParaRPr lang="en-US" altLang="zh-CN" sz="5400" dirty="0">
              <a:solidFill>
                <a:schemeClr val="bg1"/>
              </a:solidFill>
              <a:latin typeface="微软雅黑" panose="020B0503020204020204" pitchFamily="34" charset="-122"/>
              <a:ea typeface="微软雅黑" panose="020B0503020204020204" pitchFamily="34" charset="-122"/>
            </a:endParaRPr>
          </a:p>
        </p:txBody>
      </p:sp>
      <p:sp>
        <p:nvSpPr>
          <p:cNvPr id="7" name="文本框 7"/>
          <p:cNvSpPr txBox="1"/>
          <p:nvPr/>
        </p:nvSpPr>
        <p:spPr>
          <a:xfrm>
            <a:off x="7428230" y="4366895"/>
            <a:ext cx="1896745" cy="337185"/>
          </a:xfrm>
          <a:prstGeom prst="rect">
            <a:avLst/>
          </a:prstGeom>
          <a:solidFill>
            <a:schemeClr val="bg1"/>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600" dirty="0">
                <a:solidFill>
                  <a:srgbClr val="243152"/>
                </a:solidFill>
                <a:latin typeface="微软雅黑" panose="020B0503020204020204" pitchFamily="34" charset="-122"/>
                <a:ea typeface="微软雅黑" panose="020B0503020204020204" pitchFamily="34" charset="-122"/>
              </a:rPr>
              <a:t>2025.8.19</a:t>
            </a:r>
            <a:endParaRPr lang="en-US" altLang="zh-CN" sz="1600" dirty="0">
              <a:solidFill>
                <a:srgbClr val="243152"/>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a:off x="1406855" y="2773316"/>
            <a:ext cx="1354060" cy="1356796"/>
            <a:chOff x="10265088" y="255018"/>
            <a:chExt cx="1570606" cy="1573782"/>
          </a:xfrm>
        </p:grpSpPr>
        <p:grpSp>
          <p:nvGrpSpPr>
            <p:cNvPr id="10" name="Group 32"/>
            <p:cNvGrpSpPr/>
            <p:nvPr/>
          </p:nvGrpSpPr>
          <p:grpSpPr>
            <a:xfrm>
              <a:off x="10265088" y="255018"/>
              <a:ext cx="1570606" cy="1573782"/>
              <a:chOff x="3692576" y="1742634"/>
              <a:chExt cx="2790379" cy="2796023"/>
            </a:xfrm>
          </p:grpSpPr>
          <p:grpSp>
            <p:nvGrpSpPr>
              <p:cNvPr id="16" name="组合 79"/>
              <p:cNvGrpSpPr/>
              <p:nvPr/>
            </p:nvGrpSpPr>
            <p:grpSpPr bwMode="auto">
              <a:xfrm>
                <a:off x="3692576" y="1742634"/>
                <a:ext cx="2790379" cy="2796023"/>
                <a:chOff x="6379729" y="2488774"/>
                <a:chExt cx="2513016" cy="2513016"/>
              </a:xfrm>
            </p:grpSpPr>
            <p:sp>
              <p:nvSpPr>
                <p:cNvPr id="1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19"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17" name="椭圆 80"/>
              <p:cNvSpPr/>
              <p:nvPr/>
            </p:nvSpPr>
            <p:spPr bwMode="auto">
              <a:xfrm>
                <a:off x="4101618" y="2137562"/>
                <a:ext cx="2016471" cy="2020558"/>
              </a:xfrm>
              <a:prstGeom prst="ellipse">
                <a:avLst/>
              </a:prstGeom>
              <a:solidFill>
                <a:srgbClr val="24315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grpSp>
          <p:nvGrpSpPr>
            <p:cNvPr id="11" name="组合 10"/>
            <p:cNvGrpSpPr/>
            <p:nvPr/>
          </p:nvGrpSpPr>
          <p:grpSpPr>
            <a:xfrm>
              <a:off x="10638670" y="749095"/>
              <a:ext cx="823442" cy="585626"/>
              <a:chOff x="1743075" y="720725"/>
              <a:chExt cx="5573713" cy="3963988"/>
            </a:xfrm>
            <a:solidFill>
              <a:schemeClr val="bg1"/>
            </a:solidFill>
          </p:grpSpPr>
          <p:sp>
            <p:nvSpPr>
              <p:cNvPr id="12"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p>
            </p:txBody>
          </p:sp>
          <p:sp>
            <p:nvSpPr>
              <p:cNvPr id="13"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p>
            </p:txBody>
          </p:sp>
          <p:sp>
            <p:nvSpPr>
              <p:cNvPr id="14"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p>
            </p:txBody>
          </p:sp>
          <p:sp>
            <p:nvSpPr>
              <p:cNvPr id="15"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p>
            </p:txBody>
          </p:sp>
        </p:grpSp>
      </p:grpSp>
      <p:sp>
        <p:nvSpPr>
          <p:cNvPr id="2" name="矩形 1"/>
          <p:cNvSpPr/>
          <p:nvPr/>
        </p:nvSpPr>
        <p:spPr>
          <a:xfrm>
            <a:off x="1104900" y="1114019"/>
            <a:ext cx="9982200" cy="4629962"/>
          </a:xfrm>
          <a:prstGeom prst="rect">
            <a:avLst/>
          </a:prstGeom>
          <a:no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527134" y="111338"/>
            <a:ext cx="2559535" cy="1002485"/>
          </a:xfrm>
          <a:prstGeom prst="rect">
            <a:avLst/>
          </a:prstGeom>
        </p:spPr>
      </p:pic>
      <p:sp>
        <p:nvSpPr>
          <p:cNvPr id="5" name="文本框 7"/>
          <p:cNvSpPr txBox="1"/>
          <p:nvPr/>
        </p:nvSpPr>
        <p:spPr>
          <a:xfrm>
            <a:off x="3843020" y="4366895"/>
            <a:ext cx="1896745" cy="337185"/>
          </a:xfrm>
          <a:prstGeom prst="rect">
            <a:avLst/>
          </a:prstGeom>
          <a:solidFill>
            <a:schemeClr val="bg1"/>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rgbClr val="243152"/>
                </a:solidFill>
                <a:latin typeface="微软雅黑" panose="020B0503020204020204" pitchFamily="34" charset="-122"/>
                <a:ea typeface="微软雅黑" panose="020B0503020204020204" pitchFamily="34" charset="-122"/>
              </a:rPr>
              <a:t>李想，</a:t>
            </a:r>
            <a:r>
              <a:rPr lang="zh-CN" altLang="en-US" sz="1600" dirty="0">
                <a:solidFill>
                  <a:srgbClr val="243152"/>
                </a:solidFill>
                <a:latin typeface="微软雅黑" panose="020B0503020204020204" pitchFamily="34" charset="-122"/>
                <a:ea typeface="微软雅黑" panose="020B0503020204020204" pitchFamily="34" charset="-122"/>
              </a:rPr>
              <a:t>刁洪滨</a:t>
            </a:r>
            <a:endParaRPr lang="zh-CN" altLang="en-US" sz="1600" dirty="0">
              <a:solidFill>
                <a:srgbClr val="243152"/>
              </a:solidFill>
              <a:latin typeface="微软雅黑" panose="020B0503020204020204" pitchFamily="34" charset="-122"/>
              <a:ea typeface="微软雅黑" panose="020B0503020204020204" pitchFamily="34" charset="-122"/>
            </a:endParaRPr>
          </a:p>
        </p:txBody>
      </p:sp>
      <p:sp>
        <p:nvSpPr>
          <p:cNvPr id="6" name="灯片编号占位符 5"/>
          <p:cNvSpPr>
            <a:spLocks noGrp="1"/>
          </p:cNvSpPr>
          <p:nvPr>
            <p:ph type="sldNum" sz="quarter" idx="12"/>
          </p:nvPr>
        </p:nvSpPr>
        <p:spPr/>
        <p:txBody>
          <a:bodyPr/>
          <a:p>
            <a:fld id="{DECEAADD-04E7-4E9A-9769-230A8A5E70EE}" type="slidenum">
              <a:rPr lang="zh-CN" altLang="en-US" smtClean="0"/>
            </a:fld>
            <a:endParaRPr lang="zh-CN" altLang="en-US"/>
          </a:p>
        </p:txBody>
      </p:sp>
      <p:sp>
        <p:nvSpPr>
          <p:cNvPr id="22" name="页脚占位符 21"/>
          <p:cNvSpPr>
            <a:spLocks noGrp="1"/>
          </p:cNvSpPr>
          <p:nvPr>
            <p:ph type="ftr" sz="quarter" idx="11"/>
          </p:nvPr>
        </p:nvSpPr>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pic>
        <p:nvPicPr>
          <p:cNvPr id="3" name="图片 2"/>
          <p:cNvPicPr>
            <a:picLocks noChangeAspect="1"/>
          </p:cNvPicPr>
          <p:nvPr/>
        </p:nvPicPr>
        <p:blipFill>
          <a:blip r:embed="rId3"/>
          <a:stretch>
            <a:fillRect/>
          </a:stretch>
        </p:blipFill>
        <p:spPr>
          <a:xfrm>
            <a:off x="423545" y="1519555"/>
            <a:ext cx="8706485" cy="4959350"/>
          </a:xfrm>
          <a:prstGeom prst="rect">
            <a:avLst/>
          </a:prstGeom>
        </p:spPr>
      </p:pic>
      <p:sp>
        <p:nvSpPr>
          <p:cNvPr id="2" name="文本框 1"/>
          <p:cNvSpPr txBox="1"/>
          <p:nvPr/>
        </p:nvSpPr>
        <p:spPr>
          <a:xfrm>
            <a:off x="664210" y="635635"/>
            <a:ext cx="6096000" cy="583565"/>
          </a:xfrm>
          <a:prstGeom prst="rect">
            <a:avLst/>
          </a:prstGeom>
          <a:noFill/>
        </p:spPr>
        <p:txBody>
          <a:bodyPr wrap="square" rtlCol="0" anchor="t">
            <a:spAutoFit/>
          </a:bodyPr>
          <a:p>
            <a:r>
              <a:rPr lang="en-US" altLang="zh-CN" sz="3200">
                <a:solidFill>
                  <a:schemeClr val="bg1"/>
                </a:solidFill>
                <a:sym typeface="+mn-ea"/>
              </a:rPr>
              <a:t>back up</a:t>
            </a:r>
            <a:endParaRPr lang="en-US" altLang="zh-CN" sz="3200">
              <a:solidFill>
                <a:schemeClr val="bg1"/>
              </a:solidFill>
              <a:sym typeface="+mn-ea"/>
            </a:endParaRPr>
          </a:p>
        </p:txBody>
      </p:sp>
      <p:sp>
        <p:nvSpPr>
          <p:cNvPr id="4" name="灯片编号占位符 3"/>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pic>
        <p:nvPicPr>
          <p:cNvPr id="2" name="图片 1"/>
          <p:cNvPicPr>
            <a:picLocks noChangeAspect="1"/>
          </p:cNvPicPr>
          <p:nvPr/>
        </p:nvPicPr>
        <p:blipFill>
          <a:blip r:embed="rId3"/>
          <a:stretch>
            <a:fillRect/>
          </a:stretch>
        </p:blipFill>
        <p:spPr>
          <a:xfrm>
            <a:off x="574040" y="1295400"/>
            <a:ext cx="9117965" cy="5010785"/>
          </a:xfrm>
          <a:prstGeom prst="rect">
            <a:avLst/>
          </a:prstGeom>
        </p:spPr>
      </p:pic>
      <p:sp>
        <p:nvSpPr>
          <p:cNvPr id="3" name="文本框 2"/>
          <p:cNvSpPr txBox="1"/>
          <p:nvPr/>
        </p:nvSpPr>
        <p:spPr>
          <a:xfrm>
            <a:off x="664210" y="635635"/>
            <a:ext cx="6096000" cy="583565"/>
          </a:xfrm>
          <a:prstGeom prst="rect">
            <a:avLst/>
          </a:prstGeom>
          <a:noFill/>
        </p:spPr>
        <p:txBody>
          <a:bodyPr wrap="square" rtlCol="0" anchor="t">
            <a:spAutoFit/>
          </a:bodyPr>
          <a:p>
            <a:r>
              <a:rPr lang="en-US" altLang="zh-CN" sz="3200">
                <a:solidFill>
                  <a:schemeClr val="bg1"/>
                </a:solidFill>
                <a:sym typeface="+mn-ea"/>
              </a:rPr>
              <a:t>back up</a:t>
            </a:r>
            <a:endParaRPr lang="en-US" altLang="zh-CN" sz="3200">
              <a:solidFill>
                <a:schemeClr val="bg1"/>
              </a:solidFill>
              <a:sym typeface="+mn-ea"/>
            </a:endParaRPr>
          </a:p>
        </p:txBody>
      </p:sp>
      <p:sp>
        <p:nvSpPr>
          <p:cNvPr id="4" name="灯片编号占位符 3"/>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2" name="文本框 1"/>
          <p:cNvSpPr txBox="1"/>
          <p:nvPr/>
        </p:nvSpPr>
        <p:spPr>
          <a:xfrm>
            <a:off x="405765" y="708660"/>
            <a:ext cx="11364595" cy="5617845"/>
          </a:xfrm>
          <a:prstGeom prst="rect">
            <a:avLst/>
          </a:prstGeom>
          <a:noFill/>
        </p:spPr>
        <p:txBody>
          <a:bodyPr wrap="square" rtlCol="0">
            <a:noAutofit/>
          </a:bodyPr>
          <a:lstStyle/>
          <a:p>
            <a:pPr>
              <a:lnSpc>
                <a:spcPct val="140000"/>
              </a:lnSpc>
            </a:pPr>
            <a:r>
              <a:rPr lang="en-US" altLang="zh-CN" sz="4000">
                <a:solidFill>
                  <a:schemeClr val="bg1"/>
                </a:solidFill>
              </a:rPr>
              <a:t>motivation</a:t>
            </a:r>
            <a:r>
              <a:rPr lang="zh-CN" altLang="en-US" sz="4000">
                <a:solidFill>
                  <a:schemeClr val="bg1"/>
                </a:solidFill>
              </a:rPr>
              <a:t>：</a:t>
            </a:r>
            <a:endParaRPr lang="zh-CN" altLang="en-US" sz="4000">
              <a:solidFill>
                <a:schemeClr val="bg1"/>
              </a:solidFill>
            </a:endParaRPr>
          </a:p>
          <a:p>
            <a:pPr marL="571500" indent="-571500">
              <a:lnSpc>
                <a:spcPct val="140000"/>
              </a:lnSpc>
              <a:buFont typeface="Wingdings" panose="05000000000000000000" charset="0"/>
              <a:buChar char="Ø"/>
            </a:pPr>
            <a:r>
              <a:rPr lang="en-US" altLang="zh-CN" sz="3200">
                <a:solidFill>
                  <a:schemeClr val="bg1"/>
                </a:solidFill>
              </a:rPr>
              <a:t>Select MIP events from the electron beam data</a:t>
            </a:r>
            <a:endParaRPr lang="en-US" altLang="zh-CN" sz="3200">
              <a:solidFill>
                <a:schemeClr val="bg1"/>
              </a:solidFill>
            </a:endParaRPr>
          </a:p>
          <a:p>
            <a:pPr marL="571500" indent="-571500">
              <a:lnSpc>
                <a:spcPct val="140000"/>
              </a:lnSpc>
              <a:buFont typeface="Wingdings" panose="05000000000000000000" charset="0"/>
              <a:buChar char="Ø"/>
            </a:pPr>
            <a:endParaRPr lang="en-US" altLang="zh-CN" sz="3200">
              <a:solidFill>
                <a:schemeClr val="bg1"/>
              </a:solidFill>
            </a:endParaRPr>
          </a:p>
          <a:p>
            <a:pPr indent="0">
              <a:lnSpc>
                <a:spcPct val="140000"/>
              </a:lnSpc>
              <a:buFont typeface="Wingdings" panose="05000000000000000000" charset="0"/>
              <a:buNone/>
            </a:pPr>
            <a:r>
              <a:rPr lang="en-US" altLang="zh-CN" sz="4000">
                <a:solidFill>
                  <a:schemeClr val="bg1"/>
                </a:solidFill>
              </a:rPr>
              <a:t>strategy:</a:t>
            </a:r>
            <a:endParaRPr lang="en-US" altLang="zh-CN" sz="4000">
              <a:solidFill>
                <a:schemeClr val="bg1"/>
              </a:solidFill>
            </a:endParaRPr>
          </a:p>
          <a:p>
            <a:pPr marL="571500" indent="-571500">
              <a:lnSpc>
                <a:spcPct val="140000"/>
              </a:lnSpc>
              <a:buFont typeface="Wingdings" panose="05000000000000000000" charset="0"/>
              <a:buChar char="Ø"/>
            </a:pPr>
            <a:r>
              <a:rPr lang="en-US" altLang="zh-CN" sz="3200">
                <a:solidFill>
                  <a:schemeClr val="bg1"/>
                </a:solidFill>
              </a:rPr>
              <a:t>Apply Hough transform to identify tracks with minimal shower activity </a:t>
            </a:r>
            <a:endParaRPr lang="en-US" altLang="zh-CN" sz="3200">
              <a:solidFill>
                <a:schemeClr val="bg1"/>
              </a:solidFill>
            </a:endParaRPr>
          </a:p>
          <a:p>
            <a:pPr indent="0">
              <a:lnSpc>
                <a:spcPct val="120000"/>
              </a:lnSpc>
              <a:buFont typeface="Wingdings" panose="05000000000000000000" charset="0"/>
              <a:buNone/>
            </a:pPr>
            <a:endParaRPr lang="en-US" altLang="zh-CN" sz="4000">
              <a:solidFill>
                <a:schemeClr val="bg1"/>
              </a:solidFill>
            </a:endParaRPr>
          </a:p>
          <a:p>
            <a:pPr indent="0">
              <a:buFont typeface="Wingdings" panose="05000000000000000000" charset="0"/>
              <a:buNone/>
            </a:pPr>
            <a:endParaRPr lang="en-US" altLang="zh-CN" sz="40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4" name="页脚占位符 3"/>
          <p:cNvSpPr>
            <a:spLocks noGrp="1"/>
          </p:cNvSpPr>
          <p:nvPr>
            <p:ph type="ftr" sz="quarter" idx="11"/>
          </p:nvPr>
        </p:nvSpPr>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440690" y="278765"/>
            <a:ext cx="8303895" cy="953135"/>
          </a:xfrm>
          <a:prstGeom prst="rect">
            <a:avLst/>
          </a:prstGeom>
          <a:noFill/>
        </p:spPr>
        <p:txBody>
          <a:bodyPr wrap="square" rtlCol="0">
            <a:spAutoFit/>
          </a:bodyPr>
          <a:p>
            <a:r>
              <a:rPr lang="en-US" altLang="zh-CN" sz="3200">
                <a:solidFill>
                  <a:schemeClr val="bg1"/>
                </a:solidFill>
              </a:rPr>
              <a:t> Raw data</a:t>
            </a:r>
            <a:endParaRPr lang="en-US" altLang="zh-CN" sz="3200">
              <a:solidFill>
                <a:schemeClr val="bg1"/>
              </a:solidFill>
            </a:endParaRPr>
          </a:p>
          <a:p>
            <a:pPr indent="0">
              <a:buFont typeface="Wingdings" panose="05000000000000000000" charset="0"/>
              <a:buNone/>
            </a:pPr>
            <a:r>
              <a:rPr lang="en-US" altLang="zh-CN" sz="2400">
                <a:solidFill>
                  <a:schemeClr val="bg1"/>
                </a:solidFill>
              </a:rPr>
              <a:t> </a:t>
            </a:r>
            <a:endParaRPr lang="en-US" altLang="zh-CN" sz="2400">
              <a:solidFill>
                <a:schemeClr val="bg1"/>
              </a:solidFill>
            </a:endParaRPr>
          </a:p>
        </p:txBody>
      </p:sp>
      <p:sp>
        <p:nvSpPr>
          <p:cNvPr id="11" name="文本框 10"/>
          <p:cNvSpPr txBox="1"/>
          <p:nvPr/>
        </p:nvSpPr>
        <p:spPr>
          <a:xfrm>
            <a:off x="440690" y="1086485"/>
            <a:ext cx="6096000" cy="1198880"/>
          </a:xfrm>
          <a:prstGeom prst="rect">
            <a:avLst/>
          </a:prstGeom>
          <a:noFill/>
        </p:spPr>
        <p:txBody>
          <a:bodyPr wrap="square" rtlCol="0" anchor="t">
            <a:spAutoFit/>
          </a:bodyPr>
          <a:p>
            <a:pPr marL="457200" indent="-457200">
              <a:buFont typeface="Wingdings" panose="05000000000000000000" charset="0"/>
              <a:buChar char="Ø"/>
            </a:pPr>
            <a:r>
              <a:rPr lang="en-US" altLang="zh-CN" sz="2400">
                <a:solidFill>
                  <a:schemeClr val="bg1"/>
                </a:solidFill>
                <a:sym typeface="+mn-ea"/>
              </a:rPr>
              <a:t>Run 171 , </a:t>
            </a:r>
            <a:r>
              <a:rPr lang="en-US" altLang="zh-CN" sz="2400">
                <a:solidFill>
                  <a:srgbClr val="FF0000"/>
                </a:solidFill>
                <a:sym typeface="+mn-ea"/>
              </a:rPr>
              <a:t>Without </a:t>
            </a:r>
            <a:r>
              <a:rPr lang="en-US" altLang="zh-CN" sz="2400">
                <a:solidFill>
                  <a:srgbClr val="FF0000"/>
                </a:solidFill>
              </a:rPr>
              <a:t>Absorber</a:t>
            </a:r>
            <a:endParaRPr lang="en-US" altLang="zh-CN" sz="2400">
              <a:solidFill>
                <a:srgbClr val="FF0000"/>
              </a:solidFill>
            </a:endParaRPr>
          </a:p>
          <a:p>
            <a:pPr marL="457200" indent="-457200">
              <a:buFont typeface="Wingdings" panose="05000000000000000000" charset="0"/>
              <a:buChar char="Ø"/>
            </a:pPr>
            <a:r>
              <a:rPr lang="en-US" altLang="zh-CN" sz="2400">
                <a:solidFill>
                  <a:schemeClr val="bg1"/>
                </a:solidFill>
                <a:sym typeface="+mn-ea"/>
              </a:rPr>
              <a:t>Beam Center:(525</a:t>
            </a:r>
            <a:r>
              <a:rPr lang="zh-CN" altLang="en-US" sz="2400">
                <a:solidFill>
                  <a:schemeClr val="bg1"/>
                </a:solidFill>
                <a:sym typeface="+mn-ea"/>
              </a:rPr>
              <a:t>，</a:t>
            </a:r>
            <a:r>
              <a:rPr lang="en-US" altLang="zh-CN" sz="2400">
                <a:solidFill>
                  <a:schemeClr val="bg1"/>
                </a:solidFill>
                <a:sym typeface="+mn-ea"/>
              </a:rPr>
              <a:t>910)</a:t>
            </a:r>
            <a:endParaRPr lang="en-US" altLang="zh-CN" sz="2400">
              <a:solidFill>
                <a:schemeClr val="bg1"/>
              </a:solidFill>
            </a:endParaRPr>
          </a:p>
          <a:p>
            <a:pPr marL="457200" indent="-457200">
              <a:buFont typeface="Wingdings" panose="05000000000000000000" charset="0"/>
              <a:buChar char="Ø"/>
            </a:pPr>
            <a:r>
              <a:rPr lang="en-US" altLang="zh-CN" sz="2400">
                <a:solidFill>
                  <a:schemeClr val="bg1"/>
                </a:solidFill>
                <a:sym typeface="+mn-ea"/>
              </a:rPr>
              <a:t>layer_except_10_11_14_15_20_21_26_27</a:t>
            </a:r>
            <a:endParaRPr lang="en-US" altLang="zh-CN" sz="2400">
              <a:solidFill>
                <a:schemeClr val="bg1"/>
              </a:solidFill>
              <a:sym typeface="+mn-ea"/>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pic>
        <p:nvPicPr>
          <p:cNvPr id="2" name="图片 1"/>
          <p:cNvPicPr>
            <a:picLocks noChangeAspect="1"/>
          </p:cNvPicPr>
          <p:nvPr/>
        </p:nvPicPr>
        <p:blipFill>
          <a:blip r:embed="rId3"/>
          <a:stretch>
            <a:fillRect/>
          </a:stretch>
        </p:blipFill>
        <p:spPr>
          <a:xfrm>
            <a:off x="633095" y="2348865"/>
            <a:ext cx="8487410" cy="40074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548005" y="395605"/>
            <a:ext cx="8359140" cy="1076325"/>
          </a:xfrm>
          <a:prstGeom prst="rect">
            <a:avLst/>
          </a:prstGeom>
          <a:noFill/>
        </p:spPr>
        <p:txBody>
          <a:bodyPr wrap="square" rtlCol="0">
            <a:spAutoFit/>
          </a:bodyPr>
          <a:p>
            <a:r>
              <a:rPr lang="en-US" altLang="zh-CN" sz="3200">
                <a:solidFill>
                  <a:schemeClr val="bg1"/>
                </a:solidFill>
              </a:rPr>
              <a:t>Preparation for Hough Transformation – Good Layer Selection </a:t>
            </a:r>
            <a:endParaRPr lang="en-US" altLang="zh-CN" sz="32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2" name="文本框 1"/>
          <p:cNvSpPr txBox="1"/>
          <p:nvPr/>
        </p:nvSpPr>
        <p:spPr>
          <a:xfrm>
            <a:off x="548005" y="1803400"/>
            <a:ext cx="5869940" cy="3851275"/>
          </a:xfrm>
          <a:prstGeom prst="rect">
            <a:avLst/>
          </a:prstGeom>
        </p:spPr>
        <p:txBody>
          <a:bodyPr wrap="square">
            <a:spAutoFit/>
          </a:bodyPr>
          <a:p>
            <a:pPr marL="285750" indent="-285750">
              <a:lnSpc>
                <a:spcPct val="70000"/>
              </a:lnSpc>
              <a:spcAft>
                <a:spcPct val="60000"/>
              </a:spcAft>
              <a:buFont typeface="Wingdings" panose="05000000000000000000" charset="0"/>
              <a:buChar char="l"/>
            </a:pPr>
            <a:r>
              <a:rPr lang="en-US" altLang="zh-CN">
                <a:solidFill>
                  <a:schemeClr val="bg1"/>
                </a:solidFill>
              </a:rPr>
              <a:t>Analyze</a:t>
            </a:r>
            <a:r>
              <a:rPr lang="en-US" altLang="zh-CN">
                <a:solidFill>
                  <a:srgbClr val="FFC000"/>
                </a:solidFill>
              </a:rPr>
              <a:t> each run</a:t>
            </a:r>
            <a:r>
              <a:rPr lang="en-US" altLang="zh-CN">
                <a:solidFill>
                  <a:schemeClr val="bg1"/>
                </a:solidFill>
              </a:rPr>
              <a:t> individually</a:t>
            </a:r>
            <a:endParaRPr lang="en-US" altLang="zh-CN">
              <a:solidFill>
                <a:schemeClr val="bg1"/>
              </a:solidFill>
            </a:endParaRPr>
          </a:p>
          <a:p>
            <a:pPr marL="285750" indent="-285750">
              <a:lnSpc>
                <a:spcPct val="70000"/>
              </a:lnSpc>
              <a:spcAft>
                <a:spcPct val="60000"/>
              </a:spcAft>
              <a:buFont typeface="Wingdings" panose="05000000000000000000" charset="0"/>
              <a:buChar char="l"/>
            </a:pPr>
            <a:endParaRPr lang="en-US" altLang="zh-CN">
              <a:solidFill>
                <a:schemeClr val="bg1"/>
              </a:solidFill>
            </a:endParaRPr>
          </a:p>
          <a:p>
            <a:pPr marL="285750" indent="-285750">
              <a:lnSpc>
                <a:spcPct val="70000"/>
              </a:lnSpc>
              <a:spcAft>
                <a:spcPct val="60000"/>
              </a:spcAft>
              <a:buFont typeface="Wingdings" panose="05000000000000000000" charset="0"/>
              <a:buChar char="l"/>
            </a:pPr>
            <a:r>
              <a:rPr lang="en-US" altLang="zh-CN">
                <a:solidFill>
                  <a:schemeClr val="bg1"/>
                </a:solidFill>
              </a:rPr>
              <a:t>Identify good layers where </a:t>
            </a:r>
            <a:r>
              <a:rPr lang="en-US" altLang="zh-CN">
                <a:solidFill>
                  <a:srgbClr val="FFC000"/>
                </a:solidFill>
              </a:rPr>
              <a:t>hits are spatially concentrated</a:t>
            </a:r>
            <a:endParaRPr lang="en-US" altLang="zh-CN">
              <a:solidFill>
                <a:schemeClr val="bg1"/>
              </a:solidFill>
            </a:endParaRPr>
          </a:p>
          <a:p>
            <a:pPr marL="285750" indent="-285750">
              <a:lnSpc>
                <a:spcPct val="70000"/>
              </a:lnSpc>
              <a:spcAft>
                <a:spcPct val="60000"/>
              </a:spcAft>
              <a:buFont typeface="Wingdings" panose="05000000000000000000" charset="0"/>
              <a:buChar char="l"/>
            </a:pPr>
            <a:endParaRPr lang="en-US" altLang="zh-CN">
              <a:solidFill>
                <a:schemeClr val="bg1"/>
              </a:solidFill>
            </a:endParaRPr>
          </a:p>
          <a:p>
            <a:pPr marL="285750" indent="-285750">
              <a:lnSpc>
                <a:spcPct val="70000"/>
              </a:lnSpc>
              <a:spcAft>
                <a:spcPct val="60000"/>
              </a:spcAft>
              <a:buFont typeface="Wingdings" panose="05000000000000000000" charset="0"/>
              <a:buChar char="l"/>
            </a:pPr>
            <a:r>
              <a:rPr lang="en-US" altLang="zh-CN">
                <a:solidFill>
                  <a:schemeClr val="bg1"/>
                </a:solidFill>
              </a:rPr>
              <a:t>For each layer, </a:t>
            </a:r>
            <a:r>
              <a:rPr lang="en-US" altLang="zh-CN">
                <a:solidFill>
                  <a:srgbClr val="FFC000"/>
                </a:solidFill>
              </a:rPr>
              <a:t>compute the RMS</a:t>
            </a:r>
            <a:r>
              <a:rPr lang="en-US" altLang="zh-CN">
                <a:solidFill>
                  <a:schemeClr val="bg1"/>
                </a:solidFill>
              </a:rPr>
              <a:t> of hit positions in X and </a:t>
            </a:r>
            <a:endParaRPr lang="en-US" altLang="zh-CN">
              <a:solidFill>
                <a:schemeClr val="bg1"/>
              </a:solidFill>
            </a:endParaRPr>
          </a:p>
          <a:p>
            <a:pPr indent="0">
              <a:lnSpc>
                <a:spcPct val="70000"/>
              </a:lnSpc>
              <a:spcAft>
                <a:spcPct val="60000"/>
              </a:spcAft>
              <a:buFont typeface="Wingdings" panose="05000000000000000000" charset="0"/>
              <a:buNone/>
            </a:pPr>
            <a:r>
              <a:rPr lang="en-US" altLang="zh-CN">
                <a:solidFill>
                  <a:schemeClr val="bg1"/>
                </a:solidFill>
              </a:rPr>
              <a:t>Y directions</a:t>
            </a:r>
            <a:endParaRPr lang="en-US" altLang="zh-CN">
              <a:solidFill>
                <a:schemeClr val="bg1"/>
              </a:solidFill>
            </a:endParaRPr>
          </a:p>
          <a:p>
            <a:pPr marL="285750" indent="-285750">
              <a:lnSpc>
                <a:spcPct val="70000"/>
              </a:lnSpc>
              <a:spcAft>
                <a:spcPct val="60000"/>
              </a:spcAft>
              <a:buFont typeface="Wingdings" panose="05000000000000000000" charset="0"/>
              <a:buChar char="l"/>
            </a:pPr>
            <a:endParaRPr lang="en-US" altLang="zh-CN">
              <a:solidFill>
                <a:schemeClr val="bg1"/>
              </a:solidFill>
            </a:endParaRPr>
          </a:p>
          <a:p>
            <a:pPr marL="285750" indent="-285750">
              <a:lnSpc>
                <a:spcPct val="70000"/>
              </a:lnSpc>
              <a:spcAft>
                <a:spcPct val="60000"/>
              </a:spcAft>
              <a:buFont typeface="Wingdings" panose="05000000000000000000" charset="0"/>
              <a:buChar char="l"/>
            </a:pPr>
            <a:r>
              <a:rPr lang="en-US" altLang="zh-CN">
                <a:solidFill>
                  <a:schemeClr val="bg1"/>
                </a:solidFill>
              </a:rPr>
              <a:t>Layers with </a:t>
            </a:r>
            <a:r>
              <a:rPr lang="en-US" altLang="zh-CN">
                <a:solidFill>
                  <a:srgbClr val="FFC000"/>
                </a:solidFill>
              </a:rPr>
              <a:t>small RMS values</a:t>
            </a:r>
            <a:r>
              <a:rPr lang="en-US" altLang="zh-CN">
                <a:solidFill>
                  <a:schemeClr val="bg1"/>
                </a:solidFill>
              </a:rPr>
              <a:t> are</a:t>
            </a:r>
            <a:r>
              <a:rPr lang="en-US" altLang="zh-CN">
                <a:solidFill>
                  <a:srgbClr val="FFC000"/>
                </a:solidFill>
              </a:rPr>
              <a:t> selected as good layers</a:t>
            </a:r>
            <a:endParaRPr lang="en-US" altLang="zh-CN">
              <a:solidFill>
                <a:schemeClr val="bg1"/>
              </a:solidFill>
            </a:endParaRPr>
          </a:p>
          <a:p>
            <a:pPr marL="285750" indent="-285750">
              <a:lnSpc>
                <a:spcPct val="70000"/>
              </a:lnSpc>
              <a:spcAft>
                <a:spcPct val="60000"/>
              </a:spcAft>
              <a:buFont typeface="Wingdings" panose="05000000000000000000" charset="0"/>
              <a:buChar char="l"/>
            </a:pPr>
            <a:endParaRPr lang="en-US" altLang="zh-CN">
              <a:solidFill>
                <a:schemeClr val="bg1"/>
              </a:solidFill>
            </a:endParaRPr>
          </a:p>
          <a:p>
            <a:pPr marL="285750" indent="-285750">
              <a:lnSpc>
                <a:spcPct val="70000"/>
              </a:lnSpc>
              <a:spcAft>
                <a:spcPct val="60000"/>
              </a:spcAft>
              <a:buFont typeface="Wingdings" panose="05000000000000000000" charset="0"/>
              <a:buChar char="l"/>
            </a:pPr>
            <a:r>
              <a:rPr lang="en-US" altLang="zh-CN">
                <a:solidFill>
                  <a:schemeClr val="bg1"/>
                </a:solidFill>
              </a:rPr>
              <a:t>These layers are used as </a:t>
            </a:r>
            <a:r>
              <a:rPr lang="en-US" altLang="zh-CN">
                <a:solidFill>
                  <a:srgbClr val="FFC000"/>
                </a:solidFill>
              </a:rPr>
              <a:t>inputs for track reconstruction</a:t>
            </a:r>
            <a:endParaRPr lang="en-US" altLang="zh-CN">
              <a:solidFill>
                <a:srgbClr val="FFC000"/>
              </a:solidFill>
            </a:endParaRPr>
          </a:p>
        </p:txBody>
      </p:sp>
      <p:sp>
        <p:nvSpPr>
          <p:cNvPr id="11" name="文本框 10"/>
          <p:cNvSpPr txBox="1"/>
          <p:nvPr/>
        </p:nvSpPr>
        <p:spPr>
          <a:xfrm>
            <a:off x="7028815" y="1219200"/>
            <a:ext cx="4667250" cy="460375"/>
          </a:xfrm>
          <a:prstGeom prst="rect">
            <a:avLst/>
          </a:prstGeom>
          <a:noFill/>
        </p:spPr>
        <p:txBody>
          <a:bodyPr wrap="square" rtlCol="0" anchor="t">
            <a:spAutoFit/>
          </a:bodyPr>
          <a:p>
            <a:pPr marL="457200" indent="-457200">
              <a:buFont typeface="Wingdings" panose="05000000000000000000" charset="0"/>
              <a:buChar char="Ø"/>
            </a:pPr>
            <a:r>
              <a:rPr lang="en-US" altLang="zh-CN" sz="2400">
                <a:solidFill>
                  <a:schemeClr val="bg1"/>
                </a:solidFill>
                <a:sym typeface="+mn-ea"/>
              </a:rPr>
              <a:t>Run 171 , </a:t>
            </a:r>
            <a:r>
              <a:rPr lang="en-US" altLang="zh-CN" sz="2400">
                <a:solidFill>
                  <a:srgbClr val="FF0000"/>
                </a:solidFill>
                <a:sym typeface="+mn-ea"/>
              </a:rPr>
              <a:t>Without </a:t>
            </a:r>
            <a:r>
              <a:rPr lang="en-US" altLang="zh-CN" sz="2400">
                <a:solidFill>
                  <a:srgbClr val="FF0000"/>
                </a:solidFill>
                <a:sym typeface="+mn-ea"/>
              </a:rPr>
              <a:t>Absorber</a:t>
            </a:r>
            <a:endParaRPr lang="en-US" altLang="zh-CN" sz="2400">
              <a:solidFill>
                <a:srgbClr val="FF0000"/>
              </a:solidFill>
              <a:sym typeface="+mn-ea"/>
            </a:endParaRPr>
          </a:p>
        </p:txBody>
      </p:sp>
      <p:sp>
        <p:nvSpPr>
          <p:cNvPr id="13" name="文本框 12"/>
          <p:cNvSpPr txBox="1"/>
          <p:nvPr/>
        </p:nvSpPr>
        <p:spPr>
          <a:xfrm>
            <a:off x="6968490" y="3453765"/>
            <a:ext cx="5548630" cy="760095"/>
          </a:xfrm>
          <a:prstGeom prst="rect">
            <a:avLst/>
          </a:prstGeom>
          <a:noFill/>
        </p:spPr>
        <p:txBody>
          <a:bodyPr wrap="square" rtlCol="0" anchor="t">
            <a:noAutofit/>
          </a:bodyPr>
          <a:p>
            <a:endParaRPr lang="en-US" altLang="zh-CN"/>
          </a:p>
          <a:p>
            <a:r>
              <a:rPr lang="en-US" altLang="zh-CN">
                <a:solidFill>
                  <a:schemeClr val="bg1"/>
                </a:solidFill>
              </a:rPr>
              <a:t>Layer 7: RMS X = 39.601, RMS Y = 38.1213</a:t>
            </a:r>
            <a:endParaRPr lang="en-US" altLang="zh-CN">
              <a:solidFill>
                <a:schemeClr val="bg1"/>
              </a:solidFill>
            </a:endParaRPr>
          </a:p>
          <a:p>
            <a:endParaRPr lang="en-US" altLang="zh-CN">
              <a:solidFill>
                <a:schemeClr val="bg1"/>
              </a:solidFill>
            </a:endParaRPr>
          </a:p>
        </p:txBody>
      </p:sp>
      <p:sp>
        <p:nvSpPr>
          <p:cNvPr id="14" name="文本框 13"/>
          <p:cNvSpPr txBox="1"/>
          <p:nvPr/>
        </p:nvSpPr>
        <p:spPr>
          <a:xfrm>
            <a:off x="7028815" y="5988050"/>
            <a:ext cx="4344035" cy="368300"/>
          </a:xfrm>
          <a:prstGeom prst="rect">
            <a:avLst/>
          </a:prstGeom>
          <a:noFill/>
        </p:spPr>
        <p:txBody>
          <a:bodyPr wrap="square" rtlCol="0" anchor="t">
            <a:spAutoFit/>
          </a:bodyPr>
          <a:p>
            <a:r>
              <a:rPr lang="en-US" altLang="zh-CN">
                <a:solidFill>
                  <a:schemeClr val="bg1"/>
                </a:solidFill>
                <a:sym typeface="+mn-ea"/>
              </a:rPr>
              <a:t>Layer 8: RMS X = 53.8245, RMS Y = 66.4107</a:t>
            </a:r>
            <a:endParaRPr lang="en-US" altLang="zh-CN">
              <a:solidFill>
                <a:schemeClr val="bg1"/>
              </a:solidFill>
              <a:sym typeface="+mn-ea"/>
            </a:endParaRPr>
          </a:p>
        </p:txBody>
      </p:sp>
      <p:pic>
        <p:nvPicPr>
          <p:cNvPr id="15" name="图片 14"/>
          <p:cNvPicPr>
            <a:picLocks noChangeAspect="1"/>
          </p:cNvPicPr>
          <p:nvPr/>
        </p:nvPicPr>
        <p:blipFill>
          <a:blip r:embed="rId3"/>
          <a:stretch>
            <a:fillRect/>
          </a:stretch>
        </p:blipFill>
        <p:spPr>
          <a:xfrm>
            <a:off x="7928610" y="1811020"/>
            <a:ext cx="2360295" cy="1804035"/>
          </a:xfrm>
          <a:prstGeom prst="rect">
            <a:avLst/>
          </a:prstGeom>
        </p:spPr>
      </p:pic>
      <p:pic>
        <p:nvPicPr>
          <p:cNvPr id="16" name="图片 15"/>
          <p:cNvPicPr>
            <a:picLocks noChangeAspect="1"/>
          </p:cNvPicPr>
          <p:nvPr/>
        </p:nvPicPr>
        <p:blipFill>
          <a:blip r:embed="rId4"/>
          <a:stretch>
            <a:fillRect/>
          </a:stretch>
        </p:blipFill>
        <p:spPr>
          <a:xfrm>
            <a:off x="7928610" y="4206875"/>
            <a:ext cx="2360295" cy="18040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548005" y="395605"/>
            <a:ext cx="4903470" cy="1076325"/>
          </a:xfrm>
          <a:prstGeom prst="rect">
            <a:avLst/>
          </a:prstGeom>
          <a:noFill/>
        </p:spPr>
        <p:txBody>
          <a:bodyPr wrap="square" rtlCol="0">
            <a:spAutoFit/>
          </a:bodyPr>
          <a:p>
            <a:r>
              <a:rPr lang="en-US" altLang="zh-CN" sz="3200">
                <a:solidFill>
                  <a:schemeClr val="bg1"/>
                </a:solidFill>
                <a:sym typeface="+mn-ea"/>
              </a:rPr>
              <a:t>Hough Transform</a:t>
            </a:r>
            <a:endParaRPr lang="en-US" altLang="zh-CN" sz="3200">
              <a:solidFill>
                <a:schemeClr val="bg1"/>
              </a:solidFill>
            </a:endParaRPr>
          </a:p>
          <a:p>
            <a:r>
              <a:rPr lang="en-US" altLang="zh-CN" sz="3200">
                <a:solidFill>
                  <a:schemeClr val="bg1"/>
                </a:solidFill>
              </a:rPr>
              <a:t> </a:t>
            </a:r>
            <a:endParaRPr lang="en-US" altLang="zh-CN" sz="32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2" name="文本框 1"/>
          <p:cNvSpPr txBox="1"/>
          <p:nvPr/>
        </p:nvSpPr>
        <p:spPr>
          <a:xfrm>
            <a:off x="548005" y="1219200"/>
            <a:ext cx="5869940" cy="4726305"/>
          </a:xfrm>
          <a:prstGeom prst="rect">
            <a:avLst/>
          </a:prstGeom>
        </p:spPr>
        <p:txBody>
          <a:bodyPr wrap="square">
            <a:spAutoFit/>
          </a:bodyPr>
          <a:p>
            <a:pPr>
              <a:spcAft>
                <a:spcPct val="60000"/>
              </a:spcAft>
            </a:pPr>
            <a:r>
              <a:rPr lang="en-US" altLang="zh-CN" sz="2200" b="1">
                <a:solidFill>
                  <a:schemeClr val="bg1"/>
                </a:solidFill>
              </a:rPr>
              <a:t>Method</a:t>
            </a:r>
            <a:endParaRPr lang="en-US" altLang="zh-CN" sz="2200" b="1">
              <a:solidFill>
                <a:schemeClr val="bg1"/>
              </a:solidFill>
            </a:endParaRPr>
          </a:p>
          <a:p>
            <a:pPr>
              <a:lnSpc>
                <a:spcPct val="80000"/>
              </a:lnSpc>
              <a:buFont typeface="Arial" panose="020B0604020202020204"/>
              <a:buChar char="•"/>
            </a:pPr>
            <a:r>
              <a:rPr lang="en-US" altLang="zh-CN" sz="1600">
                <a:solidFill>
                  <a:schemeClr val="bg1"/>
                </a:solidFill>
              </a:rPr>
              <a:t> Apply</a:t>
            </a:r>
            <a:r>
              <a:rPr lang="en-US" altLang="zh-CN" sz="1600">
                <a:solidFill>
                  <a:srgbClr val="FFC000"/>
                </a:solidFill>
              </a:rPr>
              <a:t> two-stage</a:t>
            </a:r>
            <a:r>
              <a:rPr lang="en-US" altLang="zh-CN" sz="1600">
                <a:solidFill>
                  <a:schemeClr val="bg1"/>
                </a:solidFill>
              </a:rPr>
              <a:t> Hough transform for track reconstruction.</a:t>
            </a:r>
            <a:endParaRPr lang="en-US" altLang="zh-CN" sz="1600">
              <a:solidFill>
                <a:schemeClr val="bg1"/>
              </a:solidFill>
            </a:endParaRPr>
          </a:p>
          <a:p>
            <a:pPr>
              <a:lnSpc>
                <a:spcPct val="80000"/>
              </a:lnSpc>
              <a:buFont typeface="Arial" panose="020B0604020202020204"/>
              <a:buChar char="•"/>
            </a:pPr>
            <a:endParaRPr lang="en-US" altLang="zh-CN" sz="1600">
              <a:solidFill>
                <a:schemeClr val="bg1"/>
              </a:solidFill>
            </a:endParaRPr>
          </a:p>
          <a:p>
            <a:pPr>
              <a:lnSpc>
                <a:spcPct val="80000"/>
              </a:lnSpc>
              <a:buFont typeface="Arial" panose="020B0604020202020204"/>
              <a:buChar char="•"/>
            </a:pPr>
            <a:r>
              <a:rPr lang="en-US" altLang="zh-CN" sz="1600">
                <a:solidFill>
                  <a:schemeClr val="bg1"/>
                </a:solidFill>
              </a:rPr>
              <a:t> </a:t>
            </a:r>
            <a:r>
              <a:rPr lang="en-US" altLang="zh-CN" sz="1600">
                <a:solidFill>
                  <a:srgbClr val="FFC000"/>
                </a:solidFill>
              </a:rPr>
              <a:t>Use only the good </a:t>
            </a:r>
            <a:r>
              <a:rPr lang="en-US" altLang="zh-CN" sz="1600">
                <a:solidFill>
                  <a:srgbClr val="FFC000"/>
                </a:solidFill>
              </a:rPr>
              <a:t>layers </a:t>
            </a:r>
            <a:r>
              <a:rPr lang="en-US" altLang="zh-CN" sz="1600">
                <a:solidFill>
                  <a:schemeClr val="bg1"/>
                </a:solidFill>
              </a:rPr>
              <a:t>in both stages to </a:t>
            </a:r>
            <a:r>
              <a:rPr lang="en-US" altLang="zh-CN" sz="1600">
                <a:solidFill>
                  <a:srgbClr val="FFC000"/>
                </a:solidFill>
              </a:rPr>
              <a:t>suppress noise from deeper layers.</a:t>
            </a:r>
            <a:endParaRPr lang="en-US" altLang="zh-CN" sz="1600">
              <a:solidFill>
                <a:schemeClr val="bg1"/>
              </a:solidFill>
            </a:endParaRPr>
          </a:p>
          <a:p>
            <a:pPr>
              <a:lnSpc>
                <a:spcPct val="80000"/>
              </a:lnSpc>
              <a:buFont typeface="Arial" panose="020B0604020202020204"/>
              <a:buChar char="•"/>
            </a:pPr>
            <a:endParaRPr lang="en-US" altLang="zh-CN" sz="1600">
              <a:solidFill>
                <a:schemeClr val="bg1"/>
              </a:solidFill>
            </a:endParaRPr>
          </a:p>
          <a:p>
            <a:pPr>
              <a:lnSpc>
                <a:spcPct val="80000"/>
              </a:lnSpc>
              <a:buFont typeface="Arial" panose="020B0604020202020204"/>
              <a:buChar char="•"/>
            </a:pPr>
            <a:r>
              <a:rPr lang="en-US" altLang="zh-CN" sz="1600">
                <a:solidFill>
                  <a:schemeClr val="bg1"/>
                </a:solidFill>
              </a:rPr>
              <a:t> Select events with </a:t>
            </a:r>
            <a:r>
              <a:rPr lang="en-US" altLang="zh-CN" sz="1600">
                <a:solidFill>
                  <a:srgbClr val="FFC000"/>
                </a:solidFill>
              </a:rPr>
              <a:t>more than 2 hits in the </a:t>
            </a:r>
            <a:r>
              <a:rPr lang="en-US" altLang="zh-CN" sz="1600">
                <a:solidFill>
                  <a:srgbClr val="FFC000"/>
                </a:solidFill>
              </a:rPr>
              <a:t>good layers.</a:t>
            </a:r>
            <a:endParaRPr lang="en-US" altLang="zh-CN" sz="1600">
              <a:solidFill>
                <a:srgbClr val="FFC000"/>
              </a:solidFill>
            </a:endParaRPr>
          </a:p>
          <a:p>
            <a:pPr>
              <a:buFont typeface="Arial" panose="020B0604020202020204"/>
              <a:buChar char="•"/>
            </a:pPr>
            <a:endParaRPr lang="en-US" altLang="zh-CN" sz="1600">
              <a:solidFill>
                <a:srgbClr val="FFC000"/>
              </a:solidFill>
            </a:endParaRPr>
          </a:p>
          <a:p>
            <a:pPr algn="l">
              <a:spcAft>
                <a:spcPct val="60000"/>
              </a:spcAft>
              <a:buClrTx/>
              <a:buSzTx/>
              <a:buFontTx/>
            </a:pPr>
            <a:r>
              <a:rPr lang="en-US" altLang="zh-CN" sz="2200" b="1">
                <a:solidFill>
                  <a:schemeClr val="bg1"/>
                </a:solidFill>
              </a:rPr>
              <a:t>Data Processing</a:t>
            </a:r>
            <a:endParaRPr lang="en-US" altLang="zh-CN" sz="2200" b="1">
              <a:solidFill>
                <a:schemeClr val="bg1"/>
              </a:solidFill>
            </a:endParaRPr>
          </a:p>
          <a:p>
            <a:pPr>
              <a:lnSpc>
                <a:spcPct val="70000"/>
              </a:lnSpc>
              <a:buFont typeface="Arial" panose="020B0604020202020204"/>
              <a:buChar char="•"/>
            </a:pPr>
            <a:r>
              <a:rPr lang="en-US" altLang="zh-CN" sz="1600">
                <a:solidFill>
                  <a:srgbClr val="FFC000"/>
                </a:solidFill>
              </a:rPr>
              <a:t> Remove noise</a:t>
            </a:r>
            <a:r>
              <a:rPr lang="en-US" altLang="zh-CN" sz="1600">
                <a:solidFill>
                  <a:schemeClr val="bg1"/>
                </a:solidFill>
              </a:rPr>
              <a:t> hits far from the reconstructed track.</a:t>
            </a:r>
            <a:endParaRPr lang="en-US" altLang="zh-CN" sz="1600">
              <a:solidFill>
                <a:schemeClr val="bg1"/>
              </a:solidFill>
            </a:endParaRPr>
          </a:p>
          <a:p>
            <a:pPr>
              <a:lnSpc>
                <a:spcPct val="70000"/>
              </a:lnSpc>
              <a:buFont typeface="Arial" panose="020B0604020202020204"/>
              <a:buChar char="•"/>
            </a:pPr>
            <a:endParaRPr lang="en-US" altLang="zh-CN" sz="1600">
              <a:solidFill>
                <a:schemeClr val="bg1"/>
              </a:solidFill>
            </a:endParaRPr>
          </a:p>
          <a:p>
            <a:pPr>
              <a:lnSpc>
                <a:spcPct val="70000"/>
              </a:lnSpc>
              <a:buFont typeface="Arial" panose="020B0604020202020204"/>
              <a:buChar char="•"/>
            </a:pPr>
            <a:r>
              <a:rPr lang="en-US" altLang="zh-CN" sz="1600">
                <a:solidFill>
                  <a:schemeClr val="bg1"/>
                </a:solidFill>
              </a:rPr>
              <a:t> Select events with </a:t>
            </a:r>
            <a:r>
              <a:rPr lang="en-US" altLang="zh-CN" sz="1600">
                <a:solidFill>
                  <a:srgbClr val="FFC000"/>
                </a:solidFill>
              </a:rPr>
              <a:t>total hit counts (hit_no&gt;10&amp;&amp;hit_no&lt;30)</a:t>
            </a:r>
            <a:r>
              <a:rPr lang="en-US" altLang="zh-CN" sz="1600">
                <a:solidFill>
                  <a:schemeClr val="bg1"/>
                </a:solidFill>
              </a:rPr>
              <a:t>.</a:t>
            </a:r>
            <a:endParaRPr lang="en-US" altLang="zh-CN" sz="1600">
              <a:solidFill>
                <a:schemeClr val="bg1"/>
              </a:solidFill>
            </a:endParaRPr>
          </a:p>
          <a:p>
            <a:pPr>
              <a:lnSpc>
                <a:spcPct val="70000"/>
              </a:lnSpc>
              <a:buFont typeface="Arial" panose="020B0604020202020204"/>
              <a:buChar char="•"/>
            </a:pPr>
            <a:endParaRPr lang="en-US" altLang="zh-CN" sz="1600">
              <a:solidFill>
                <a:schemeClr val="bg1"/>
              </a:solidFill>
            </a:endParaRPr>
          </a:p>
          <a:p>
            <a:pPr>
              <a:lnSpc>
                <a:spcPct val="70000"/>
              </a:lnSpc>
              <a:buFont typeface="Arial" panose="020B0604020202020204"/>
              <a:buChar char="•"/>
            </a:pPr>
            <a:r>
              <a:rPr lang="en-US" altLang="zh-CN" sz="1600">
                <a:solidFill>
                  <a:srgbClr val="FFC000"/>
                </a:solidFill>
              </a:rPr>
              <a:t>Select (hits&lt;3)</a:t>
            </a:r>
            <a:r>
              <a:rPr lang="en-US" altLang="zh-CN" sz="1600">
                <a:solidFill>
                  <a:schemeClr val="bg1"/>
                </a:solidFill>
              </a:rPr>
              <a:t> for each layer.</a:t>
            </a:r>
            <a:endParaRPr lang="en-US" altLang="zh-CN" sz="1600">
              <a:solidFill>
                <a:schemeClr val="bg1"/>
              </a:solidFill>
            </a:endParaRPr>
          </a:p>
          <a:p>
            <a:pPr indent="0">
              <a:lnSpc>
                <a:spcPct val="140000"/>
              </a:lnSpc>
              <a:buFont typeface="Arial" panose="020B0604020202020204"/>
              <a:buNone/>
            </a:pPr>
            <a:endParaRPr lang="en-US" altLang="zh-CN" sz="1600">
              <a:solidFill>
                <a:schemeClr val="bg1"/>
              </a:solidFill>
            </a:endParaRPr>
          </a:p>
          <a:p>
            <a:pPr algn="l">
              <a:spcAft>
                <a:spcPct val="60000"/>
              </a:spcAft>
              <a:buClrTx/>
              <a:buSzTx/>
              <a:buFontTx/>
            </a:pPr>
            <a:r>
              <a:rPr lang="en-US" altLang="zh-CN" sz="2200" b="1">
                <a:solidFill>
                  <a:schemeClr val="bg1"/>
                </a:solidFill>
              </a:rPr>
              <a:t>Fitting</a:t>
            </a:r>
            <a:endParaRPr lang="en-US" altLang="zh-CN" sz="2200" b="1">
              <a:solidFill>
                <a:schemeClr val="bg1"/>
              </a:solidFill>
            </a:endParaRPr>
          </a:p>
          <a:p>
            <a:pPr>
              <a:buFont typeface="Arial" panose="020B0604020202020204"/>
              <a:buChar char="•"/>
            </a:pPr>
            <a:r>
              <a:rPr lang="en-US" altLang="zh-CN" sz="1600">
                <a:solidFill>
                  <a:schemeClr val="bg1"/>
                </a:solidFill>
              </a:rPr>
              <a:t> </a:t>
            </a:r>
            <a:r>
              <a:rPr lang="en-US" altLang="zh-CN" sz="1600">
                <a:solidFill>
                  <a:srgbClr val="FFC000"/>
                </a:solidFill>
              </a:rPr>
              <a:t>Landau-Gaussian convolution </a:t>
            </a:r>
            <a:r>
              <a:rPr lang="en-US" altLang="zh-CN" sz="1600">
                <a:solidFill>
                  <a:schemeClr val="bg1"/>
                </a:solidFill>
              </a:rPr>
              <a:t>function to extract the MPV.</a:t>
            </a:r>
            <a:endParaRPr lang="en-US" altLang="zh-CN" sz="1600">
              <a:solidFill>
                <a:schemeClr val="bg1"/>
              </a:solidFill>
            </a:endParaRPr>
          </a:p>
        </p:txBody>
      </p:sp>
      <p:sp>
        <p:nvSpPr>
          <p:cNvPr id="9" name="文本框 8"/>
          <p:cNvSpPr txBox="1"/>
          <p:nvPr/>
        </p:nvSpPr>
        <p:spPr>
          <a:xfrm>
            <a:off x="7764145" y="533400"/>
            <a:ext cx="1143000" cy="368300"/>
          </a:xfrm>
          <a:prstGeom prst="rect">
            <a:avLst/>
          </a:prstGeom>
          <a:noFill/>
        </p:spPr>
        <p:txBody>
          <a:bodyPr wrap="square" rtlCol="0">
            <a:spAutoFit/>
          </a:bodyPr>
          <a:p>
            <a:r>
              <a:rPr lang="en-US" altLang="zh-CN">
                <a:solidFill>
                  <a:schemeClr val="bg1"/>
                </a:solidFill>
              </a:rPr>
              <a:t>Before</a:t>
            </a:r>
            <a:endParaRPr lang="en-US" altLang="zh-CN">
              <a:solidFill>
                <a:schemeClr val="bg1"/>
              </a:solidFill>
            </a:endParaRPr>
          </a:p>
        </p:txBody>
      </p:sp>
      <p:sp>
        <p:nvSpPr>
          <p:cNvPr id="10" name="文本框 9"/>
          <p:cNvSpPr txBox="1"/>
          <p:nvPr/>
        </p:nvSpPr>
        <p:spPr>
          <a:xfrm>
            <a:off x="7764145" y="3527425"/>
            <a:ext cx="1143000" cy="368300"/>
          </a:xfrm>
          <a:prstGeom prst="rect">
            <a:avLst/>
          </a:prstGeom>
          <a:noFill/>
        </p:spPr>
        <p:txBody>
          <a:bodyPr wrap="square" rtlCol="0">
            <a:spAutoFit/>
          </a:bodyPr>
          <a:p>
            <a:r>
              <a:rPr lang="en-US" altLang="zh-CN">
                <a:solidFill>
                  <a:schemeClr val="bg1"/>
                </a:solidFill>
              </a:rPr>
              <a:t>Aftr</a:t>
            </a:r>
            <a:endParaRPr lang="en-US" altLang="zh-CN">
              <a:solidFill>
                <a:schemeClr val="bg1"/>
              </a:solidFill>
            </a:endParaRPr>
          </a:p>
        </p:txBody>
      </p:sp>
      <p:pic>
        <p:nvPicPr>
          <p:cNvPr id="11" name="图片 10"/>
          <p:cNvPicPr>
            <a:picLocks noChangeAspect="1"/>
          </p:cNvPicPr>
          <p:nvPr/>
        </p:nvPicPr>
        <p:blipFill>
          <a:blip r:embed="rId3"/>
          <a:stretch>
            <a:fillRect/>
          </a:stretch>
        </p:blipFill>
        <p:spPr>
          <a:xfrm>
            <a:off x="6417945" y="3824605"/>
            <a:ext cx="3597910" cy="2623185"/>
          </a:xfrm>
          <a:prstGeom prst="rect">
            <a:avLst/>
          </a:prstGeom>
        </p:spPr>
      </p:pic>
      <p:pic>
        <p:nvPicPr>
          <p:cNvPr id="12" name="图片 11"/>
          <p:cNvPicPr>
            <a:picLocks noChangeAspect="1"/>
          </p:cNvPicPr>
          <p:nvPr/>
        </p:nvPicPr>
        <p:blipFill>
          <a:blip r:embed="rId4"/>
          <a:stretch>
            <a:fillRect/>
          </a:stretch>
        </p:blipFill>
        <p:spPr>
          <a:xfrm>
            <a:off x="6418580" y="939800"/>
            <a:ext cx="3597275" cy="26441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440690" y="278765"/>
            <a:ext cx="8303895" cy="953135"/>
          </a:xfrm>
          <a:prstGeom prst="rect">
            <a:avLst/>
          </a:prstGeom>
          <a:noFill/>
        </p:spPr>
        <p:txBody>
          <a:bodyPr wrap="square" rtlCol="0">
            <a:spAutoFit/>
          </a:bodyPr>
          <a:p>
            <a:r>
              <a:rPr lang="en-US" altLang="zh-CN" sz="3200">
                <a:solidFill>
                  <a:schemeClr val="bg1"/>
                </a:solidFill>
              </a:rPr>
              <a:t> Raw data</a:t>
            </a:r>
            <a:endParaRPr lang="en-US" altLang="zh-CN" sz="3200">
              <a:solidFill>
                <a:schemeClr val="bg1"/>
              </a:solidFill>
            </a:endParaRPr>
          </a:p>
          <a:p>
            <a:pPr indent="0">
              <a:buFont typeface="Wingdings" panose="05000000000000000000" charset="0"/>
              <a:buNone/>
            </a:pPr>
            <a:r>
              <a:rPr lang="en-US" altLang="zh-CN" sz="2400">
                <a:solidFill>
                  <a:schemeClr val="bg1"/>
                </a:solidFill>
              </a:rPr>
              <a:t> </a:t>
            </a:r>
            <a:endParaRPr lang="en-US" altLang="zh-CN" sz="2400">
              <a:solidFill>
                <a:schemeClr val="bg1"/>
              </a:solidFill>
            </a:endParaRPr>
          </a:p>
        </p:txBody>
      </p:sp>
      <p:sp>
        <p:nvSpPr>
          <p:cNvPr id="11" name="文本框 10"/>
          <p:cNvSpPr txBox="1"/>
          <p:nvPr/>
        </p:nvSpPr>
        <p:spPr>
          <a:xfrm>
            <a:off x="440690" y="1086485"/>
            <a:ext cx="6096000" cy="460375"/>
          </a:xfrm>
          <a:prstGeom prst="rect">
            <a:avLst/>
          </a:prstGeom>
          <a:noFill/>
        </p:spPr>
        <p:txBody>
          <a:bodyPr wrap="square" rtlCol="0" anchor="t">
            <a:spAutoFit/>
          </a:bodyPr>
          <a:p>
            <a:pPr indent="0">
              <a:buFont typeface="Wingdings" panose="05000000000000000000" charset="0"/>
              <a:buNone/>
            </a:pPr>
            <a:r>
              <a:rPr lang="en-US" altLang="zh-CN" sz="2400">
                <a:solidFill>
                  <a:schemeClr val="bg1"/>
                </a:solidFill>
                <a:sym typeface="+mn-ea"/>
              </a:rPr>
              <a:t>layer_except_10_11_14_15_20_21_26_27</a:t>
            </a:r>
            <a:endParaRPr lang="en-US" altLang="zh-CN" sz="2400">
              <a:solidFill>
                <a:schemeClr val="bg1"/>
              </a:solidFill>
              <a:sym typeface="+mn-ea"/>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graphicFrame>
        <p:nvGraphicFramePr>
          <p:cNvPr id="6" name="表格 5"/>
          <p:cNvGraphicFramePr/>
          <p:nvPr>
            <p:custDataLst>
              <p:tags r:id="rId3"/>
            </p:custDataLst>
          </p:nvPr>
        </p:nvGraphicFramePr>
        <p:xfrm>
          <a:off x="940435" y="1863090"/>
          <a:ext cx="4794885" cy="4544695"/>
        </p:xfrm>
        <a:graphic>
          <a:graphicData uri="http://schemas.openxmlformats.org/drawingml/2006/table">
            <a:tbl>
              <a:tblPr firstRow="1" bandRow="1">
                <a:tableStyleId>{5C22544A-7EE6-4342-B048-85BDC9FD1C3A}</a:tableStyleId>
              </a:tblPr>
              <a:tblGrid>
                <a:gridCol w="1598295"/>
                <a:gridCol w="1598295"/>
                <a:gridCol w="1598295"/>
              </a:tblGrid>
              <a:tr h="644525">
                <a:tc>
                  <a:txBody>
                    <a:bodyPr/>
                    <a:p>
                      <a:pPr>
                        <a:buNone/>
                      </a:pPr>
                      <a:r>
                        <a:rPr lang="en-US" altLang="zh-CN"/>
                        <a:t>Run</a:t>
                      </a:r>
                      <a:endParaRPr lang="en-US" altLang="zh-CN"/>
                    </a:p>
                  </a:txBody>
                  <a:tcPr/>
                </a:tc>
                <a:tc>
                  <a:txBody>
                    <a:bodyPr/>
                    <a:p>
                      <a:pPr>
                        <a:buNone/>
                      </a:pPr>
                      <a:r>
                        <a:rPr lang="en-US" altLang="zh-CN"/>
                        <a:t>Beamcenter</a:t>
                      </a:r>
                      <a:endParaRPr lang="en-US" altLang="zh-CN"/>
                    </a:p>
                  </a:txBody>
                  <a:tcPr/>
                </a:tc>
                <a:tc>
                  <a:txBody>
                    <a:bodyPr/>
                    <a:p>
                      <a:pPr>
                        <a:buNone/>
                      </a:pPr>
                      <a:r>
                        <a:rPr lang="en-US" altLang="zh-CN"/>
                        <a:t>Good channel</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ECAL_Run171_20250605_162329.dat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525, 910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14</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ECAL_Run172_20250605_183026.dat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525, 910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16</a:t>
                      </a:r>
                      <a:endParaRPr lang="en-US" altLang="zh-CN"/>
                    </a:p>
                  </a:txBody>
                  <a:tcPr/>
                </a:tc>
              </a:tr>
              <a:tr h="487045">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ECAL_Run173_20250605_192245.dat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445, 980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0</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ECAL_Run174_20250605_200917.dat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495, 980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10</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ECAL_Run175_20250605_205644.dat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555, 980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29</a:t>
                      </a:r>
                      <a:endParaRPr lang="en-US" altLang="zh-CN"/>
                    </a:p>
                  </a:txBody>
                  <a:tcPr/>
                </a:tc>
              </a:tr>
              <a:tr h="487045">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ECAL_Run176_20250605_214258.dat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595, 980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18</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ECAL_Run177_20250605_224729.dat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595, 940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19</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ECAL_Run178_20250605_233727.dat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555, 940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19</a:t>
                      </a:r>
                      <a:endParaRPr lang="en-US" altLang="zh-CN"/>
                    </a:p>
                  </a:txBody>
                  <a:tcPr/>
                </a:tc>
              </a:tr>
            </a:tbl>
          </a:graphicData>
        </a:graphic>
      </p:graphicFrame>
      <p:graphicFrame>
        <p:nvGraphicFramePr>
          <p:cNvPr id="9" name="表格 8"/>
          <p:cNvGraphicFramePr/>
          <p:nvPr>
            <p:custDataLst>
              <p:tags r:id="rId4"/>
            </p:custDataLst>
          </p:nvPr>
        </p:nvGraphicFramePr>
        <p:xfrm>
          <a:off x="6671310" y="1863090"/>
          <a:ext cx="4794885" cy="4534535"/>
        </p:xfrm>
        <a:graphic>
          <a:graphicData uri="http://schemas.openxmlformats.org/drawingml/2006/table">
            <a:tbl>
              <a:tblPr firstRow="1" bandRow="1">
                <a:tableStyleId>{5C22544A-7EE6-4342-B048-85BDC9FD1C3A}</a:tableStyleId>
              </a:tblPr>
              <a:tblGrid>
                <a:gridCol w="1598295"/>
                <a:gridCol w="1598295"/>
                <a:gridCol w="1598295"/>
              </a:tblGrid>
              <a:tr h="644525">
                <a:tc>
                  <a:txBody>
                    <a:bodyPr/>
                    <a:p>
                      <a:pPr>
                        <a:buNone/>
                      </a:pPr>
                      <a:r>
                        <a:rPr lang="en-US" altLang="zh-CN"/>
                        <a:t>Run</a:t>
                      </a:r>
                      <a:endParaRPr lang="en-US" altLang="zh-CN"/>
                    </a:p>
                  </a:txBody>
                  <a:tcPr/>
                </a:tc>
                <a:tc>
                  <a:txBody>
                    <a:bodyPr/>
                    <a:p>
                      <a:pPr>
                        <a:buNone/>
                      </a:pPr>
                      <a:r>
                        <a:rPr lang="en-US" altLang="zh-CN"/>
                        <a:t>Beamcenter</a:t>
                      </a:r>
                      <a:endParaRPr lang="en-US" altLang="zh-CN"/>
                    </a:p>
                  </a:txBody>
                  <a:tcPr/>
                </a:tc>
                <a:tc>
                  <a:txBody>
                    <a:bodyPr/>
                    <a:p>
                      <a:pPr>
                        <a:buNone/>
                      </a:pPr>
                      <a:r>
                        <a:rPr lang="en-US" altLang="zh-CN"/>
                        <a:t>Good channel</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ECAL_Run180_20250606_010924.dat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445, 940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11</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ECAL_Run181_20250606_020630.dat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445, 880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0</a:t>
                      </a:r>
                      <a:endParaRPr lang="en-US" altLang="zh-CN"/>
                    </a:p>
                  </a:txBody>
                  <a:tcPr/>
                </a:tc>
              </a:tr>
              <a:tr h="487045">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ECAL_Run182_20250606_025727.dat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495, 880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0</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ECAL_Run185_20250606_052613.dat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555, 880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7</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ECAL_Run186_20250606_061235.dat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595, 880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16</a:t>
                      </a:r>
                      <a:endParaRPr lang="en-US" altLang="zh-CN"/>
                    </a:p>
                  </a:txBody>
                  <a:tcPr/>
                </a:tc>
              </a:tr>
              <a:tr h="476885">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ECAL_Run187_20250606_070111.dat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595, 840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9</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ECAL_Run188_20250606_074502.dat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555, 840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5</a:t>
                      </a:r>
                      <a:endParaRPr lang="en-US" altLang="zh-CN"/>
                    </a:p>
                  </a:txBody>
                  <a:tcPr/>
                </a:tc>
              </a:tr>
              <a:tr h="487680">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ECAL_Run189_20250606_083033.dat</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lgn="ctr" fontAlgn="ctr"/>
                      <a:r>
                        <a:rPr lang="en-US" altLang="zh-CN" sz="1400" b="0" i="0">
                          <a:solidFill>
                            <a:srgbClr val="000000"/>
                          </a:solidFill>
                          <a:latin typeface="宋体" panose="02010600030101010101" pitchFamily="2" charset="-122"/>
                          <a:ea typeface="宋体" panose="02010600030101010101" pitchFamily="2" charset="-122"/>
                        </a:rPr>
                        <a:t> </a:t>
                      </a:r>
                      <a:r>
                        <a:rPr lang="en-US" altLang="zh-CN" sz="1400" b="0" i="0">
                          <a:solidFill>
                            <a:srgbClr val="000000"/>
                          </a:solidFill>
                          <a:latin typeface="宋体" panose="02010600030101010101" pitchFamily="2" charset="-122"/>
                          <a:ea typeface="宋体" panose="02010600030101010101" pitchFamily="2" charset="-122"/>
                        </a:rPr>
                        <a:t>495, 840</a:t>
                      </a:r>
                      <a:endParaRPr lang="en-US" altLang="zh-CN" sz="1400" b="0" i="0">
                        <a:solidFill>
                          <a:srgbClr val="000000"/>
                        </a:solidFill>
                        <a:latin typeface="宋体" panose="02010600030101010101" pitchFamily="2" charset="-122"/>
                        <a:ea typeface="宋体" panose="02010600030101010101" pitchFamily="2" charset="-122"/>
                      </a:endParaRPr>
                    </a:p>
                  </a:txBody>
                  <a:tcPr marL="9842" marR="9842" marT="9842" marB="0" anchor="ctr" anchorCtr="0"/>
                </a:tc>
                <a:tc>
                  <a:txBody>
                    <a:bodyPr/>
                    <a:p>
                      <a:pPr>
                        <a:buNone/>
                      </a:pPr>
                      <a:r>
                        <a:rPr lang="en-US" altLang="zh-CN"/>
                        <a:t>12</a:t>
                      </a:r>
                      <a:endParaRPr lang="en-US" altLang="zh-CN"/>
                    </a:p>
                  </a:txBody>
                  <a:tcPr/>
                </a:tc>
              </a:tr>
            </a:tbl>
          </a:graphicData>
        </a:graphic>
      </p:graphicFrame>
      <p:pic>
        <p:nvPicPr>
          <p:cNvPr id="10" name="图片 9"/>
          <p:cNvPicPr>
            <a:picLocks noChangeAspect="1"/>
          </p:cNvPicPr>
          <p:nvPr/>
        </p:nvPicPr>
        <p:blipFill>
          <a:blip r:embed="rId5"/>
          <a:stretch>
            <a:fillRect/>
          </a:stretch>
        </p:blipFill>
        <p:spPr>
          <a:xfrm>
            <a:off x="6788150" y="130810"/>
            <a:ext cx="2251710" cy="16306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440690" y="278765"/>
            <a:ext cx="8303895" cy="460375"/>
          </a:xfrm>
          <a:prstGeom prst="rect">
            <a:avLst/>
          </a:prstGeom>
          <a:noFill/>
        </p:spPr>
        <p:txBody>
          <a:bodyPr wrap="square" rtlCol="0">
            <a:spAutoFit/>
          </a:bodyPr>
          <a:p>
            <a:r>
              <a:rPr lang="en-US" altLang="zh-CN" sz="2400">
                <a:solidFill>
                  <a:schemeClr val="bg1"/>
                </a:solidFill>
              </a:rPr>
              <a:t>MC </a:t>
            </a:r>
            <a:endParaRPr lang="en-US" altLang="zh-CN" sz="24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7" name="文本框 6"/>
          <p:cNvSpPr txBox="1"/>
          <p:nvPr/>
        </p:nvSpPr>
        <p:spPr>
          <a:xfrm>
            <a:off x="552450" y="835978"/>
            <a:ext cx="5080000" cy="273685"/>
          </a:xfrm>
          <a:prstGeom prst="rect">
            <a:avLst/>
          </a:prstGeom>
        </p:spPr>
        <p:txBody>
          <a:bodyPr>
            <a:spAutoFit/>
          </a:bodyPr>
          <a:p>
            <a:pPr>
              <a:lnSpc>
                <a:spcPts val="1425"/>
              </a:lnSpc>
            </a:pPr>
            <a:r>
              <a:rPr lang="en-US" altLang="zh-CN" sz="1600" b="0">
                <a:solidFill>
                  <a:srgbClr val="9CDCFE"/>
                </a:solidFill>
                <a:latin typeface="Consolas" panose="020B0609020204030204"/>
                <a:ea typeface="Consolas" panose="020B0609020204030204"/>
              </a:rPr>
              <a:t>P=5GeV e- Energy&gt;0.3MIP</a:t>
            </a:r>
            <a:endParaRPr lang="zh-CN" altLang="en-US" sz="1600" b="0">
              <a:solidFill>
                <a:srgbClr val="9CDCFE"/>
              </a:solidFill>
              <a:latin typeface="Consolas" panose="020B0609020204030204"/>
              <a:ea typeface="宋体" panose="02010600030101010101" pitchFamily="2" charset="-122"/>
            </a:endParaRPr>
          </a:p>
        </p:txBody>
      </p:sp>
      <p:pic>
        <p:nvPicPr>
          <p:cNvPr id="10" name="图片 9"/>
          <p:cNvPicPr>
            <a:picLocks noChangeAspect="1"/>
          </p:cNvPicPr>
          <p:nvPr/>
        </p:nvPicPr>
        <p:blipFill>
          <a:blip r:embed="rId3"/>
          <a:stretch>
            <a:fillRect/>
          </a:stretch>
        </p:blipFill>
        <p:spPr>
          <a:xfrm>
            <a:off x="440690" y="1565275"/>
            <a:ext cx="9364980" cy="44456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440690" y="278765"/>
            <a:ext cx="8303895" cy="460375"/>
          </a:xfrm>
          <a:prstGeom prst="rect">
            <a:avLst/>
          </a:prstGeom>
          <a:noFill/>
        </p:spPr>
        <p:txBody>
          <a:bodyPr wrap="square" rtlCol="0">
            <a:spAutoFit/>
          </a:bodyPr>
          <a:p>
            <a:r>
              <a:rPr lang="en-US" altLang="zh-CN" sz="2400">
                <a:solidFill>
                  <a:schemeClr val="bg1"/>
                </a:solidFill>
              </a:rPr>
              <a:t>MC </a:t>
            </a:r>
            <a:endParaRPr lang="en-US" altLang="zh-CN" sz="24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7" name="文本框 6"/>
          <p:cNvSpPr txBox="1"/>
          <p:nvPr/>
        </p:nvSpPr>
        <p:spPr>
          <a:xfrm>
            <a:off x="552450" y="835978"/>
            <a:ext cx="5080000" cy="456565"/>
          </a:xfrm>
          <a:prstGeom prst="rect">
            <a:avLst/>
          </a:prstGeom>
        </p:spPr>
        <p:txBody>
          <a:bodyPr>
            <a:spAutoFit/>
          </a:bodyPr>
          <a:p>
            <a:pPr>
              <a:lnSpc>
                <a:spcPts val="1425"/>
              </a:lnSpc>
            </a:pPr>
            <a:r>
              <a:rPr lang="en-US" altLang="zh-CN" sz="1600" b="0">
                <a:solidFill>
                  <a:srgbClr val="9CDCFE"/>
                </a:solidFill>
                <a:latin typeface="Consolas" panose="020B0609020204030204"/>
                <a:ea typeface="Consolas" panose="020B0609020204030204"/>
              </a:rPr>
              <a:t>P=5GeV e-  </a:t>
            </a:r>
            <a:r>
              <a:rPr lang="en-US" altLang="zh-CN" sz="1600">
                <a:solidFill>
                  <a:srgbClr val="FF0000"/>
                </a:solidFill>
                <a:sym typeface="+mn-ea"/>
              </a:rPr>
              <a:t>Without Absorber</a:t>
            </a:r>
            <a:endParaRPr lang="en-US" altLang="zh-CN" sz="1600">
              <a:solidFill>
                <a:srgbClr val="FF0000"/>
              </a:solidFill>
              <a:sym typeface="+mn-ea"/>
            </a:endParaRPr>
          </a:p>
          <a:p>
            <a:pPr>
              <a:lnSpc>
                <a:spcPts val="1425"/>
              </a:lnSpc>
            </a:pPr>
            <a:endParaRPr lang="zh-CN" altLang="en-US" sz="1600" b="0">
              <a:solidFill>
                <a:srgbClr val="9CDCFE"/>
              </a:solidFill>
              <a:latin typeface="Consolas" panose="020B0609020204030204"/>
              <a:ea typeface="宋体" panose="02010600030101010101" pitchFamily="2" charset="-122"/>
            </a:endParaRPr>
          </a:p>
        </p:txBody>
      </p:sp>
      <p:pic>
        <p:nvPicPr>
          <p:cNvPr id="6" name="图片 5"/>
          <p:cNvPicPr>
            <a:picLocks noChangeAspect="1"/>
          </p:cNvPicPr>
          <p:nvPr/>
        </p:nvPicPr>
        <p:blipFill>
          <a:blip r:embed="rId3"/>
          <a:stretch>
            <a:fillRect/>
          </a:stretch>
        </p:blipFill>
        <p:spPr>
          <a:xfrm>
            <a:off x="1315720" y="1240155"/>
            <a:ext cx="2780665" cy="1867535"/>
          </a:xfrm>
          <a:prstGeom prst="rect">
            <a:avLst/>
          </a:prstGeom>
        </p:spPr>
      </p:pic>
      <p:sp>
        <p:nvSpPr>
          <p:cNvPr id="9" name="文本框 8"/>
          <p:cNvSpPr txBox="1"/>
          <p:nvPr/>
        </p:nvSpPr>
        <p:spPr>
          <a:xfrm>
            <a:off x="1720215" y="3258820"/>
            <a:ext cx="231838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Energy&gt;0.3MIP</a:t>
            </a:r>
            <a:endParaRPr lang="en-US" altLang="zh-CN" sz="1600">
              <a:solidFill>
                <a:srgbClr val="9CDCFE"/>
              </a:solidFill>
              <a:latin typeface="Consolas" panose="020B0609020204030204"/>
              <a:ea typeface="Consolas" panose="020B0609020204030204"/>
              <a:sym typeface="+mn-ea"/>
            </a:endParaRPr>
          </a:p>
        </p:txBody>
      </p:sp>
      <p:pic>
        <p:nvPicPr>
          <p:cNvPr id="11" name="图片 10"/>
          <p:cNvPicPr>
            <a:picLocks noChangeAspect="1"/>
          </p:cNvPicPr>
          <p:nvPr/>
        </p:nvPicPr>
        <p:blipFill>
          <a:blip r:embed="rId4"/>
          <a:stretch>
            <a:fillRect/>
          </a:stretch>
        </p:blipFill>
        <p:spPr>
          <a:xfrm>
            <a:off x="7212965" y="1240155"/>
            <a:ext cx="2593340" cy="1764665"/>
          </a:xfrm>
          <a:prstGeom prst="rect">
            <a:avLst/>
          </a:prstGeom>
        </p:spPr>
      </p:pic>
      <p:sp>
        <p:nvSpPr>
          <p:cNvPr id="12" name="文本框 11"/>
          <p:cNvSpPr txBox="1"/>
          <p:nvPr/>
        </p:nvSpPr>
        <p:spPr>
          <a:xfrm>
            <a:off x="7560310" y="3258820"/>
            <a:ext cx="231838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Energy&gt;0.5MIP</a:t>
            </a:r>
            <a:endParaRPr lang="en-US" altLang="zh-CN" sz="1600">
              <a:solidFill>
                <a:srgbClr val="9CDCFE"/>
              </a:solidFill>
              <a:latin typeface="Consolas" panose="020B0609020204030204"/>
              <a:ea typeface="Consolas" panose="020B0609020204030204"/>
              <a:sym typeface="+mn-ea"/>
            </a:endParaRPr>
          </a:p>
        </p:txBody>
      </p:sp>
      <p:pic>
        <p:nvPicPr>
          <p:cNvPr id="13" name="图片 12"/>
          <p:cNvPicPr>
            <a:picLocks noChangeAspect="1"/>
          </p:cNvPicPr>
          <p:nvPr/>
        </p:nvPicPr>
        <p:blipFill>
          <a:blip r:embed="rId5"/>
          <a:stretch>
            <a:fillRect/>
          </a:stretch>
        </p:blipFill>
        <p:spPr>
          <a:xfrm>
            <a:off x="1337945" y="3922395"/>
            <a:ext cx="2780665" cy="1867535"/>
          </a:xfrm>
          <a:prstGeom prst="rect">
            <a:avLst/>
          </a:prstGeom>
        </p:spPr>
      </p:pic>
      <p:sp>
        <p:nvSpPr>
          <p:cNvPr id="14" name="文本框 13"/>
          <p:cNvSpPr txBox="1"/>
          <p:nvPr/>
        </p:nvSpPr>
        <p:spPr>
          <a:xfrm>
            <a:off x="1989455" y="6019165"/>
            <a:ext cx="147764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Energy&gt;MIP</a:t>
            </a:r>
            <a:endParaRPr lang="en-US" altLang="zh-CN" sz="1600">
              <a:solidFill>
                <a:srgbClr val="9CDCFE"/>
              </a:solidFill>
              <a:latin typeface="Consolas" panose="020B0609020204030204"/>
              <a:ea typeface="Consolas" panose="020B0609020204030204"/>
              <a:sym typeface="+mn-ea"/>
            </a:endParaRPr>
          </a:p>
        </p:txBody>
      </p:sp>
      <p:pic>
        <p:nvPicPr>
          <p:cNvPr id="16" name="图片 15"/>
          <p:cNvPicPr>
            <a:picLocks noChangeAspect="1"/>
          </p:cNvPicPr>
          <p:nvPr/>
        </p:nvPicPr>
        <p:blipFill>
          <a:blip r:embed="rId4"/>
          <a:stretch>
            <a:fillRect/>
          </a:stretch>
        </p:blipFill>
        <p:spPr>
          <a:xfrm>
            <a:off x="7212965" y="1240155"/>
            <a:ext cx="2780665" cy="1867535"/>
          </a:xfrm>
          <a:prstGeom prst="rect">
            <a:avLst/>
          </a:prstGeom>
        </p:spPr>
      </p:pic>
      <p:pic>
        <p:nvPicPr>
          <p:cNvPr id="17" name="图片 16"/>
          <p:cNvPicPr>
            <a:picLocks noChangeAspect="1"/>
          </p:cNvPicPr>
          <p:nvPr/>
        </p:nvPicPr>
        <p:blipFill>
          <a:blip r:embed="rId6"/>
          <a:stretch>
            <a:fillRect/>
          </a:stretch>
        </p:blipFill>
        <p:spPr>
          <a:xfrm>
            <a:off x="6960870" y="3937000"/>
            <a:ext cx="2780665" cy="1867535"/>
          </a:xfrm>
          <a:prstGeom prst="rect">
            <a:avLst/>
          </a:prstGeom>
        </p:spPr>
      </p:pic>
      <p:sp>
        <p:nvSpPr>
          <p:cNvPr id="18" name="文本框 17"/>
          <p:cNvSpPr txBox="1"/>
          <p:nvPr/>
        </p:nvSpPr>
        <p:spPr>
          <a:xfrm>
            <a:off x="7612380" y="6019165"/>
            <a:ext cx="147764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Energy&gt;2MIP</a:t>
            </a:r>
            <a:endParaRPr lang="en-US" altLang="zh-CN" sz="1600">
              <a:solidFill>
                <a:srgbClr val="9CDCFE"/>
              </a:solidFill>
              <a:latin typeface="Consolas" panose="020B0609020204030204"/>
              <a:ea typeface="Consolas" panose="020B0609020204030204"/>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43152"/>
        </a:solidFill>
        <a:effectLst/>
      </p:bgPr>
    </p:bg>
    <p:spTree>
      <p:nvGrpSpPr>
        <p:cNvPr id="1" name=""/>
        <p:cNvGrpSpPr/>
        <p:nvPr/>
      </p:nvGrpSpPr>
      <p:grpSpPr>
        <a:xfrm>
          <a:off x="0" y="0"/>
          <a:ext cx="0" cy="0"/>
          <a:chOff x="0" y="0"/>
          <a:chExt cx="0" cy="0"/>
        </a:xfrm>
      </p:grpSpPr>
      <p:pic>
        <p:nvPicPr>
          <p:cNvPr id="8" name="PA-图片 1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8906864" y="216748"/>
            <a:ext cx="2559535" cy="1002485"/>
          </a:xfrm>
          <a:prstGeom prst="rect">
            <a:avLst/>
          </a:prstGeom>
        </p:spPr>
      </p:pic>
      <p:sp>
        <p:nvSpPr>
          <p:cNvPr id="4" name="文本框 3"/>
          <p:cNvSpPr txBox="1"/>
          <p:nvPr/>
        </p:nvSpPr>
        <p:spPr>
          <a:xfrm>
            <a:off x="440690" y="278765"/>
            <a:ext cx="8303895" cy="460375"/>
          </a:xfrm>
          <a:prstGeom prst="rect">
            <a:avLst/>
          </a:prstGeom>
          <a:noFill/>
        </p:spPr>
        <p:txBody>
          <a:bodyPr wrap="square" rtlCol="0">
            <a:spAutoFit/>
          </a:bodyPr>
          <a:p>
            <a:r>
              <a:rPr lang="en-US" altLang="zh-CN" sz="2400">
                <a:solidFill>
                  <a:schemeClr val="bg1"/>
                </a:solidFill>
              </a:rPr>
              <a:t>MC </a:t>
            </a:r>
            <a:endParaRPr lang="en-US" altLang="zh-CN" sz="2400">
              <a:solidFill>
                <a:schemeClr val="bg1"/>
              </a:solidFill>
            </a:endParaRPr>
          </a:p>
        </p:txBody>
      </p:sp>
      <p:sp>
        <p:nvSpPr>
          <p:cNvPr id="3" name="灯片编号占位符 2"/>
          <p:cNvSpPr>
            <a:spLocks noGrp="1"/>
          </p:cNvSpPr>
          <p:nvPr>
            <p:ph type="sldNum" sz="quarter" idx="12"/>
          </p:nvPr>
        </p:nvSpPr>
        <p:spPr/>
        <p:txBody>
          <a:bodyPr/>
          <a:p>
            <a:fld id="{DECEAADD-04E7-4E9A-9769-230A8A5E70EE}" type="slidenum">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7" name="文本框 6"/>
          <p:cNvSpPr txBox="1"/>
          <p:nvPr/>
        </p:nvSpPr>
        <p:spPr>
          <a:xfrm>
            <a:off x="552450" y="835978"/>
            <a:ext cx="5080000" cy="456565"/>
          </a:xfrm>
          <a:prstGeom prst="rect">
            <a:avLst/>
          </a:prstGeom>
        </p:spPr>
        <p:txBody>
          <a:bodyPr>
            <a:spAutoFit/>
          </a:bodyPr>
          <a:p>
            <a:pPr>
              <a:lnSpc>
                <a:spcPts val="1425"/>
              </a:lnSpc>
            </a:pPr>
            <a:r>
              <a:rPr lang="en-US" altLang="zh-CN" sz="1600" b="0">
                <a:solidFill>
                  <a:srgbClr val="9CDCFE"/>
                </a:solidFill>
                <a:latin typeface="Consolas" panose="020B0609020204030204"/>
                <a:ea typeface="Consolas" panose="020B0609020204030204"/>
              </a:rPr>
              <a:t>P=5GeV e-  </a:t>
            </a:r>
            <a:r>
              <a:rPr lang="en-US" altLang="zh-CN" sz="1600">
                <a:solidFill>
                  <a:srgbClr val="FF0000"/>
                </a:solidFill>
                <a:sym typeface="+mn-ea"/>
              </a:rPr>
              <a:t>With Absorber</a:t>
            </a:r>
            <a:endParaRPr lang="en-US" altLang="zh-CN" sz="1600">
              <a:solidFill>
                <a:srgbClr val="FF0000"/>
              </a:solidFill>
              <a:sym typeface="+mn-ea"/>
            </a:endParaRPr>
          </a:p>
          <a:p>
            <a:pPr>
              <a:lnSpc>
                <a:spcPts val="1425"/>
              </a:lnSpc>
            </a:pPr>
            <a:endParaRPr lang="zh-CN" altLang="en-US" sz="1600" b="0">
              <a:solidFill>
                <a:srgbClr val="9CDCFE"/>
              </a:solidFill>
              <a:latin typeface="Consolas" panose="020B0609020204030204"/>
              <a:ea typeface="宋体" panose="02010600030101010101" pitchFamily="2" charset="-122"/>
            </a:endParaRPr>
          </a:p>
        </p:txBody>
      </p:sp>
      <p:sp>
        <p:nvSpPr>
          <p:cNvPr id="9" name="文本框 8"/>
          <p:cNvSpPr txBox="1"/>
          <p:nvPr>
            <p:custDataLst>
              <p:tags r:id="rId3"/>
            </p:custDataLst>
          </p:nvPr>
        </p:nvSpPr>
        <p:spPr>
          <a:xfrm>
            <a:off x="1720215" y="3258820"/>
            <a:ext cx="231838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Energy&gt;0.3MIP</a:t>
            </a:r>
            <a:endParaRPr lang="en-US" altLang="zh-CN" sz="1600">
              <a:solidFill>
                <a:srgbClr val="9CDCFE"/>
              </a:solidFill>
              <a:latin typeface="Consolas" panose="020B0609020204030204"/>
              <a:ea typeface="Consolas" panose="020B0609020204030204"/>
              <a:sym typeface="+mn-ea"/>
            </a:endParaRPr>
          </a:p>
        </p:txBody>
      </p:sp>
      <p:sp>
        <p:nvSpPr>
          <p:cNvPr id="12" name="文本框 11"/>
          <p:cNvSpPr txBox="1"/>
          <p:nvPr>
            <p:custDataLst>
              <p:tags r:id="rId4"/>
            </p:custDataLst>
          </p:nvPr>
        </p:nvSpPr>
        <p:spPr>
          <a:xfrm>
            <a:off x="7560310" y="3258820"/>
            <a:ext cx="231838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Energy&gt;0.5MIP</a:t>
            </a:r>
            <a:endParaRPr lang="en-US" altLang="zh-CN" sz="1600">
              <a:solidFill>
                <a:srgbClr val="9CDCFE"/>
              </a:solidFill>
              <a:latin typeface="Consolas" panose="020B0609020204030204"/>
              <a:ea typeface="Consolas" panose="020B0609020204030204"/>
              <a:sym typeface="+mn-ea"/>
            </a:endParaRPr>
          </a:p>
        </p:txBody>
      </p:sp>
      <p:sp>
        <p:nvSpPr>
          <p:cNvPr id="14" name="文本框 13"/>
          <p:cNvSpPr txBox="1"/>
          <p:nvPr>
            <p:custDataLst>
              <p:tags r:id="rId5"/>
            </p:custDataLst>
          </p:nvPr>
        </p:nvSpPr>
        <p:spPr>
          <a:xfrm>
            <a:off x="1989455" y="6019165"/>
            <a:ext cx="147764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Energy&gt;MIP</a:t>
            </a:r>
            <a:endParaRPr lang="en-US" altLang="zh-CN" sz="1600">
              <a:solidFill>
                <a:srgbClr val="9CDCFE"/>
              </a:solidFill>
              <a:latin typeface="Consolas" panose="020B0609020204030204"/>
              <a:ea typeface="Consolas" panose="020B0609020204030204"/>
              <a:sym typeface="+mn-ea"/>
            </a:endParaRPr>
          </a:p>
        </p:txBody>
      </p:sp>
      <p:sp>
        <p:nvSpPr>
          <p:cNvPr id="18" name="文本框 17"/>
          <p:cNvSpPr txBox="1"/>
          <p:nvPr>
            <p:custDataLst>
              <p:tags r:id="rId6"/>
            </p:custDataLst>
          </p:nvPr>
        </p:nvSpPr>
        <p:spPr>
          <a:xfrm>
            <a:off x="7612380" y="6019165"/>
            <a:ext cx="1477645" cy="337185"/>
          </a:xfrm>
          <a:prstGeom prst="rect">
            <a:avLst/>
          </a:prstGeom>
          <a:noFill/>
        </p:spPr>
        <p:txBody>
          <a:bodyPr wrap="square" rtlCol="0" anchor="t">
            <a:spAutoFit/>
          </a:bodyPr>
          <a:p>
            <a:r>
              <a:rPr lang="en-US" altLang="zh-CN" sz="1600">
                <a:solidFill>
                  <a:srgbClr val="9CDCFE"/>
                </a:solidFill>
                <a:latin typeface="Consolas" panose="020B0609020204030204"/>
                <a:ea typeface="Consolas" panose="020B0609020204030204"/>
                <a:sym typeface="+mn-ea"/>
              </a:rPr>
              <a:t>Energy&gt;2MIP</a:t>
            </a:r>
            <a:endParaRPr lang="en-US" altLang="zh-CN" sz="1600">
              <a:solidFill>
                <a:srgbClr val="9CDCFE"/>
              </a:solidFill>
              <a:latin typeface="Consolas" panose="020B0609020204030204"/>
              <a:ea typeface="Consolas" panose="020B0609020204030204"/>
              <a:sym typeface="+mn-ea"/>
            </a:endParaRPr>
          </a:p>
        </p:txBody>
      </p:sp>
      <p:pic>
        <p:nvPicPr>
          <p:cNvPr id="2" name="图片 1"/>
          <p:cNvPicPr>
            <a:picLocks noChangeAspect="1"/>
          </p:cNvPicPr>
          <p:nvPr/>
        </p:nvPicPr>
        <p:blipFill>
          <a:blip r:embed="rId7"/>
          <a:stretch>
            <a:fillRect/>
          </a:stretch>
        </p:blipFill>
        <p:spPr>
          <a:xfrm>
            <a:off x="1179195" y="1219200"/>
            <a:ext cx="3098800" cy="2070735"/>
          </a:xfrm>
          <a:prstGeom prst="rect">
            <a:avLst/>
          </a:prstGeom>
        </p:spPr>
      </p:pic>
      <p:pic>
        <p:nvPicPr>
          <p:cNvPr id="10" name="图片 9"/>
          <p:cNvPicPr>
            <a:picLocks noChangeAspect="1"/>
          </p:cNvPicPr>
          <p:nvPr/>
        </p:nvPicPr>
        <p:blipFill>
          <a:blip r:embed="rId8"/>
          <a:stretch>
            <a:fillRect/>
          </a:stretch>
        </p:blipFill>
        <p:spPr>
          <a:xfrm>
            <a:off x="6816090" y="1160780"/>
            <a:ext cx="3200400" cy="2129155"/>
          </a:xfrm>
          <a:prstGeom prst="rect">
            <a:avLst/>
          </a:prstGeom>
        </p:spPr>
      </p:pic>
      <p:pic>
        <p:nvPicPr>
          <p:cNvPr id="15" name="图片 14"/>
          <p:cNvPicPr>
            <a:picLocks noChangeAspect="1"/>
          </p:cNvPicPr>
          <p:nvPr/>
        </p:nvPicPr>
        <p:blipFill>
          <a:blip r:embed="rId9"/>
          <a:stretch>
            <a:fillRect/>
          </a:stretch>
        </p:blipFill>
        <p:spPr>
          <a:xfrm>
            <a:off x="1094105" y="3769995"/>
            <a:ext cx="3268345" cy="2256155"/>
          </a:xfrm>
          <a:prstGeom prst="rect">
            <a:avLst/>
          </a:prstGeom>
        </p:spPr>
      </p:pic>
      <p:pic>
        <p:nvPicPr>
          <p:cNvPr id="19" name="图片 18"/>
          <p:cNvPicPr>
            <a:picLocks noChangeAspect="1"/>
          </p:cNvPicPr>
          <p:nvPr/>
        </p:nvPicPr>
        <p:blipFill>
          <a:blip r:embed="rId10"/>
          <a:stretch>
            <a:fillRect/>
          </a:stretch>
        </p:blipFill>
        <p:spPr>
          <a:xfrm>
            <a:off x="6724015" y="3645535"/>
            <a:ext cx="3384550" cy="23234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5.2.10"/>
</p:tagLst>
</file>

<file path=ppt/tags/tag10.xml><?xml version="1.0" encoding="utf-8"?>
<p:tagLst xmlns:p="http://schemas.openxmlformats.org/presentationml/2006/main">
  <p:tag name="PA" val="v5.2.10"/>
</p:tagLst>
</file>

<file path=ppt/tags/tag11.xml><?xml version="1.0" encoding="utf-8"?>
<p:tagLst xmlns:p="http://schemas.openxmlformats.org/presentationml/2006/main">
  <p:tag name="PA" val="v5.2.10"/>
</p:tagLst>
</file>

<file path=ppt/tags/tag12.xml><?xml version="1.0" encoding="utf-8"?>
<p:tagLst xmlns:p="http://schemas.openxmlformats.org/presentationml/2006/main">
  <p:tag name="KSO_WM_DIAGRAM_VIRTUALLY_FRAME" val="{&quot;height&quot;:402.85,&quot;left&quot;:103.6,&quot;top&quot;:97.65,&quot;width&quot;:683.3}"/>
</p:tagLst>
</file>

<file path=ppt/tags/tag13.xml><?xml version="1.0" encoding="utf-8"?>
<p:tagLst xmlns:p="http://schemas.openxmlformats.org/presentationml/2006/main">
  <p:tag name="KSO_WM_DIAGRAM_VIRTUALLY_FRAME" val="{&quot;height&quot;:402.85,&quot;left&quot;:103.6,&quot;top&quot;:97.65,&quot;width&quot;:683.3}"/>
</p:tagLst>
</file>

<file path=ppt/tags/tag14.xml><?xml version="1.0" encoding="utf-8"?>
<p:tagLst xmlns:p="http://schemas.openxmlformats.org/presentationml/2006/main">
  <p:tag name="KSO_WM_DIAGRAM_VIRTUALLY_FRAME" val="{&quot;height&quot;:402.85,&quot;left&quot;:103.6,&quot;top&quot;:97.65,&quot;width&quot;:683.3}"/>
</p:tagLst>
</file>

<file path=ppt/tags/tag15.xml><?xml version="1.0" encoding="utf-8"?>
<p:tagLst xmlns:p="http://schemas.openxmlformats.org/presentationml/2006/main">
  <p:tag name="KSO_WM_DIAGRAM_VIRTUALLY_FRAME" val="{&quot;height&quot;:402.85,&quot;left&quot;:103.6,&quot;top&quot;:97.65,&quot;width&quot;:683.3}"/>
</p:tagLst>
</file>

<file path=ppt/tags/tag16.xml><?xml version="1.0" encoding="utf-8"?>
<p:tagLst xmlns:p="http://schemas.openxmlformats.org/presentationml/2006/main">
  <p:tag name="PA" val="v5.2.10"/>
</p:tagLst>
</file>

<file path=ppt/tags/tag17.xml><?xml version="1.0" encoding="utf-8"?>
<p:tagLst xmlns:p="http://schemas.openxmlformats.org/presentationml/2006/main">
  <p:tag name="PA" val="v5.2.10"/>
</p:tagLst>
</file>

<file path=ppt/tags/tag18.xml><?xml version="1.0" encoding="utf-8"?>
<p:tagLst xmlns:p="http://schemas.openxmlformats.org/presentationml/2006/main">
  <p:tag name="COMMONDATA" val="eyJoZGlkIjoiNDdiNTYwMTY1NWM5NjljZjUyN2I0YjkyZWMzZmJiM2IifQ=="/>
</p:tagLst>
</file>

<file path=ppt/tags/tag2.xml><?xml version="1.0" encoding="utf-8"?>
<p:tagLst xmlns:p="http://schemas.openxmlformats.org/presentationml/2006/main">
  <p:tag name="PA" val="v5.2.10"/>
</p:tagLst>
</file>

<file path=ppt/tags/tag3.xml><?xml version="1.0" encoding="utf-8"?>
<p:tagLst xmlns:p="http://schemas.openxmlformats.org/presentationml/2006/main">
  <p:tag name="PA" val="v5.2.10"/>
</p:tagLst>
</file>

<file path=ppt/tags/tag4.xml><?xml version="1.0" encoding="utf-8"?>
<p:tagLst xmlns:p="http://schemas.openxmlformats.org/presentationml/2006/main">
  <p:tag name="PA" val="v5.2.10"/>
</p:tagLst>
</file>

<file path=ppt/tags/tag5.xml><?xml version="1.0" encoding="utf-8"?>
<p:tagLst xmlns:p="http://schemas.openxmlformats.org/presentationml/2006/main">
  <p:tag name="PA" val="v5.2.10"/>
</p:tagLst>
</file>

<file path=ppt/tags/tag6.xml><?xml version="1.0" encoding="utf-8"?>
<p:tagLst xmlns:p="http://schemas.openxmlformats.org/presentationml/2006/main">
  <p:tag name="PA" val="v5.2.10"/>
</p:tagLst>
</file>

<file path=ppt/tags/tag7.xml><?xml version="1.0" encoding="utf-8"?>
<p:tagLst xmlns:p="http://schemas.openxmlformats.org/presentationml/2006/main">
  <p:tag name="TABLE_ENDDRAG_ORIGIN_RECT" val="377*319"/>
  <p:tag name="TABLE_ENDDRAG_RECT" val="74*146*377*319"/>
</p:tagLst>
</file>

<file path=ppt/tags/tag8.xml><?xml version="1.0" encoding="utf-8"?>
<p:tagLst xmlns:p="http://schemas.openxmlformats.org/presentationml/2006/main">
  <p:tag name="TABLE_ENDDRAG_ORIGIN_RECT" val="377*319"/>
  <p:tag name="TABLE_ENDDRAG_RECT" val="74*146*377*319"/>
</p:tagLst>
</file>

<file path=ppt/tags/tag9.xml><?xml version="1.0" encoding="utf-8"?>
<p:tagLst xmlns:p="http://schemas.openxmlformats.org/presentationml/2006/main">
  <p:tag name="PA" val="v5.2.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2106</Words>
  <Application>WPS 演示</Application>
  <PresentationFormat>宽屏</PresentationFormat>
  <Paragraphs>234</Paragraphs>
  <Slides>11</Slides>
  <Notes>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宋体</vt:lpstr>
      <vt:lpstr>Wingdings</vt:lpstr>
      <vt:lpstr>微软雅黑</vt:lpstr>
      <vt:lpstr>Arial</vt:lpstr>
      <vt:lpstr>Wingdings</vt:lpstr>
      <vt:lpstr>Calibri</vt:lpstr>
      <vt:lpstr>Arial Unicode MS</vt:lpstr>
      <vt:lpstr>Calibri Light</vt:lpstr>
      <vt:lpstr>Consolas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Eris</cp:lastModifiedBy>
  <cp:revision>119</cp:revision>
  <dcterms:created xsi:type="dcterms:W3CDTF">2017-05-16T12:52:00Z</dcterms:created>
  <dcterms:modified xsi:type="dcterms:W3CDTF">2025-08-19T05:20:59Z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2052-12.1.0.21915</vt:lpwstr>
  </property>
  <property fmtid="{D5CDD505-2E9C-101B-9397-08002B2CF9AE}" pid="3" name="ICV">
    <vt:lpwstr>2DB443B2FDF84DE5BF5336A020D86A72_12</vt:lpwstr>
  </property>
</Properties>
</file>