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3"/>
    <p:sldId id="285" r:id="rId4"/>
    <p:sldId id="286" r:id="rId5"/>
    <p:sldId id="287" r:id="rId6"/>
    <p:sldId id="288" r:id="rId7"/>
    <p:sldId id="292" r:id="rId8"/>
    <p:sldId id="289" r:id="rId9"/>
    <p:sldId id="290" r:id="rId10"/>
    <p:sldId id="291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  <a:p>
            <a:pPr lvl="1"/>
            <a:endParaRPr lang="zh-CN" altLang="en-US" dirty="0"/>
          </a:p>
          <a:p>
            <a:pPr lvl="2"/>
            <a:endParaRPr lang="zh-CN" altLang="en-US" dirty="0"/>
          </a:p>
          <a:p>
            <a:pPr lvl="3"/>
            <a:endParaRPr lang="zh-CN" altLang="en-US" dirty="0"/>
          </a:p>
          <a:p>
            <a:pPr lvl="4"/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doi.org/10.1016/j.nima.2025.170871" TargetMode="Externa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AHCAL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University of Science and Technology of China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noise in muon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0" y="1225550"/>
            <a:ext cx="3349625" cy="2271395"/>
          </a:xfrm>
          <a:prstGeom prst="rect">
            <a:avLst/>
          </a:prstGeom>
        </p:spPr>
      </p:pic>
      <p:pic>
        <p:nvPicPr>
          <p:cNvPr id="3" name="图片 2" descr="df0e1ed21baed8783c0e3041467720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1641475"/>
            <a:ext cx="2537460" cy="2136140"/>
          </a:xfrm>
          <a:prstGeom prst="rect">
            <a:avLst/>
          </a:prstGeom>
        </p:spPr>
      </p:pic>
      <p:pic>
        <p:nvPicPr>
          <p:cNvPr id="10" name="图片 9" descr="7058ec66e5d21976298cf703558cc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3872865"/>
            <a:ext cx="2538095" cy="2101850"/>
          </a:xfrm>
          <a:prstGeom prst="rect">
            <a:avLst/>
          </a:prstGeom>
        </p:spPr>
      </p:pic>
      <p:pic>
        <p:nvPicPr>
          <p:cNvPr id="13" name="图片 12" descr="9f19bdac28c9ea796b25f1c8255a1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65" y="3851275"/>
            <a:ext cx="3328670" cy="22567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795" y="1661160"/>
            <a:ext cx="2879725" cy="2051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795" y="3905250"/>
            <a:ext cx="2919095" cy="20434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41375" y="6054725"/>
            <a:ext cx="211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highgian noise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564255" y="6054725"/>
            <a:ext cx="2670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highgian noise &gt; 0.5MIP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264650" y="1964055"/>
            <a:ext cx="2312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noise hitno</a:t>
            </a:r>
            <a:endParaRPr lang="en-US" altLang="zh-CN"/>
          </a:p>
          <a:p>
            <a:r>
              <a:rPr lang="en-US" altLang="zh-CN"/>
              <a:t>in all chips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8355965" y="4767580"/>
            <a:ext cx="2681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noise hitno &gt; 0.5 MIP</a:t>
            </a:r>
            <a:endParaRPr lang="en-US" altLang="zh-CN"/>
          </a:p>
          <a:p>
            <a:r>
              <a:rPr lang="en-US" altLang="zh-CN"/>
              <a:t>in chip4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841375" y="1134110"/>
            <a:ext cx="5085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select the hit that not near the muon track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735195" y="5044440"/>
            <a:ext cx="1956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tau=-1/slope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add noise in digitization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230" y="1215390"/>
            <a:ext cx="3469640" cy="23393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" y="3689985"/>
            <a:ext cx="3517265" cy="2402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55845" y="2352675"/>
            <a:ext cx="61245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add this noise at the channel level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for single channel, it has probability of  #Entries / 1.8M</a:t>
            </a:r>
            <a:endParaRPr lang="en-US" altLang="zh-CN"/>
          </a:p>
          <a:p>
            <a:pPr indent="457200"/>
            <a:endParaRPr lang="en-US" altLang="zh-CN"/>
          </a:p>
          <a:p>
            <a:pPr indent="457200"/>
            <a:r>
              <a:rPr lang="en-US" altLang="zh-CN"/>
              <a:t>entries is corrected by tau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magnitude is given by an exponential distribution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track fit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find the energy center of each layer</a:t>
            </a:r>
            <a:endParaRPr lang="en-US" altLang="zh-CN"/>
          </a:p>
          <a:p>
            <a:r>
              <a:rPr lang="en-US" altLang="zh-CN"/>
              <a:t>then fit layer 2-15 with linear line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930" y="2776855"/>
            <a:ext cx="3371850" cy="2324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98675" y="5151755"/>
            <a:ext cx="110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layer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3180" y="3754755"/>
            <a:ext cx="110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center X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70" y="2776855"/>
            <a:ext cx="3403600" cy="2451735"/>
          </a:xfrm>
          <a:prstGeom prst="rect">
            <a:avLst/>
          </a:prstGeom>
        </p:spPr>
      </p:pic>
      <p:pic>
        <p:nvPicPr>
          <p:cNvPr id="11" name="图片 10" descr="c98955afdfdc407135e487680542f8f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40" y="1172210"/>
            <a:ext cx="3463925" cy="2418080"/>
          </a:xfrm>
          <a:prstGeom prst="rect">
            <a:avLst/>
          </a:prstGeom>
        </p:spPr>
      </p:pic>
      <p:pic>
        <p:nvPicPr>
          <p:cNvPr id="12" name="图片 11" descr="633b090689434f799873a60f9333ea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3737610"/>
            <a:ext cx="3555365" cy="25495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858885" y="1593215"/>
            <a:ext cx="1198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8858885" y="4071620"/>
            <a:ext cx="1198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continuous layers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9400" y="3770630"/>
            <a:ext cx="3267710" cy="22942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0" y="1204595"/>
            <a:ext cx="3335655" cy="2317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85" y="1204595"/>
            <a:ext cx="3329940" cy="2316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85" y="3752215"/>
            <a:ext cx="3316605" cy="23126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75990" y="1838960"/>
            <a:ext cx="1420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  <a:p>
            <a:r>
              <a:rPr lang="en-US" altLang="zh-CN"/>
              <a:t>5GeV</a:t>
            </a:r>
            <a:endParaRPr lang="en-US" altLang="zh-CN"/>
          </a:p>
          <a:p>
            <a:r>
              <a:rPr lang="en-US" altLang="zh-CN"/>
              <a:t>pion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964045" y="4241800"/>
            <a:ext cx="1420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  <a:p>
            <a:r>
              <a:rPr lang="en-US" altLang="zh-CN"/>
              <a:t>10GeV</a:t>
            </a:r>
            <a:endParaRPr lang="en-US" altLang="zh-CN"/>
          </a:p>
          <a:p>
            <a:r>
              <a:rPr lang="en-US" altLang="zh-CN"/>
              <a:t>pion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638290" y="1729740"/>
            <a:ext cx="1420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  <a:p>
            <a:r>
              <a:rPr lang="en-US" altLang="zh-CN"/>
              <a:t>5GeV</a:t>
            </a:r>
            <a:endParaRPr lang="en-US" altLang="zh-CN"/>
          </a:p>
          <a:p>
            <a:r>
              <a:rPr lang="en-US" altLang="zh-CN"/>
              <a:t>pion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475990" y="4170045"/>
            <a:ext cx="1420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  <a:p>
            <a:r>
              <a:rPr lang="en-US" altLang="zh-CN"/>
              <a:t>10GeV</a:t>
            </a:r>
            <a:endParaRPr lang="en-US" altLang="zh-CN"/>
          </a:p>
          <a:p>
            <a:r>
              <a:rPr lang="en-US" altLang="zh-CN"/>
              <a:t>pion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1075" y="3627120"/>
            <a:ext cx="3527425" cy="26263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" y="1061720"/>
            <a:ext cx="3512185" cy="2602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10" y="1143000"/>
            <a:ext cx="3355340" cy="5110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345" y="2240915"/>
            <a:ext cx="3191510" cy="2914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CSNS -- MELODY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1815" y="1125220"/>
            <a:ext cx="5991225" cy="23329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5" y="3467735"/>
            <a:ext cx="4364990" cy="2790190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/>
        </p:nvSpPr>
        <p:spPr>
          <a:xfrm>
            <a:off x="608330" y="1172210"/>
            <a:ext cx="553847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to measure the muon beam intensity and purity</a:t>
            </a:r>
            <a:endParaRPr lang="en-US" altLang="zh-CN"/>
          </a:p>
          <a:p>
            <a:r>
              <a:rPr lang="en-US" altLang="zh-CN"/>
              <a:t>plastic scintillator detector and current shape discrimination (CSD) method are used</a:t>
            </a:r>
            <a:endParaRPr lang="en-US" altLang="zh-CN"/>
          </a:p>
          <a:p>
            <a:r>
              <a:rPr lang="en-US" altLang="zh-CN"/>
              <a:t>in its test, birks constant has been considered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275070" y="967740"/>
            <a:ext cx="4704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hlinkClick r:id="rId3" tooltip="" action="ppaction://hlinkfile"/>
              </a:rPr>
              <a:t>https://doi.org/10.1016/j.nima.2025.170871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Current shape discrimination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3270" y="948055"/>
            <a:ext cx="6842760" cy="2755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90" y="3740785"/>
            <a:ext cx="6704330" cy="2734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20" y="1530985"/>
            <a:ext cx="2539365" cy="1750060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/>
        </p:nvSpPr>
        <p:spPr>
          <a:xfrm>
            <a:off x="608330" y="1172210"/>
            <a:ext cx="553847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" y="3731260"/>
            <a:ext cx="1090295" cy="2787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5" y="4133215"/>
            <a:ext cx="1749425" cy="2609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36750" y="3561080"/>
            <a:ext cx="34143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: muon components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: decay positron components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Birks constant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28510" y="1172210"/>
            <a:ext cx="4220210" cy="34505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608330" y="1172210"/>
            <a:ext cx="6622415" cy="5077460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horizontal axis represents the absolute muon count per pulse obtained from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μ</a:t>
            </a:r>
            <a:r>
              <a:rPr lang="en-US" altLang="zh-CN"/>
              <a:t>SR spectrometer measurements</a:t>
            </a:r>
            <a:endParaRPr lang="en-US" altLang="zh-CN"/>
          </a:p>
          <a:p>
            <a:r>
              <a:rPr lang="en-US" altLang="zh-CN"/>
              <a:t>vertical axis displays the corresponding intensity values reconstructed using the scintillator detector system with a Birks constant of 0, 0.015, 0.03, and 0.045 </a:t>
            </a:r>
            <a:endParaRPr lang="en-US" altLang="zh-CN"/>
          </a:p>
          <a:p>
            <a:r>
              <a:rPr lang="en-US" altLang="zh-CN"/>
              <a:t>optimal agreement between both measurement systems was achieved when applying a Birks constant of 0.045 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WPS 演示</Application>
  <PresentationFormat>宽屏</PresentationFormat>
  <Paragraphs>114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BatangChe</vt:lpstr>
      <vt:lpstr>Segoe Print</vt:lpstr>
      <vt:lpstr>WPS</vt:lpstr>
      <vt:lpstr>PowerPoint 演示文稿</vt:lpstr>
      <vt:lpstr>noise in muon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867</cp:revision>
  <dcterms:created xsi:type="dcterms:W3CDTF">2019-06-19T02:08:00Z</dcterms:created>
  <dcterms:modified xsi:type="dcterms:W3CDTF">2025-08-19T03:29:26Z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BBCFD37F71EB4174A370520B483E8676_11</vt:lpwstr>
  </property>
</Properties>
</file>