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8" r:id="rId2"/>
    <p:sldId id="1471" r:id="rId3"/>
    <p:sldId id="1490" r:id="rId4"/>
    <p:sldId id="1499" r:id="rId5"/>
    <p:sldId id="1484" r:id="rId6"/>
    <p:sldId id="1500" r:id="rId7"/>
    <p:sldId id="1488" r:id="rId8"/>
    <p:sldId id="1487" r:id="rId9"/>
    <p:sldId id="1491" r:id="rId10"/>
    <p:sldId id="1494" r:id="rId11"/>
    <p:sldId id="1495" r:id="rId12"/>
    <p:sldId id="1496" r:id="rId13"/>
    <p:sldId id="1497" r:id="rId14"/>
    <p:sldId id="1498" r:id="rId15"/>
    <p:sldId id="1489" r:id="rId16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2025/8/14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感应线圈模型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DD1C95-6556-4E43-82E4-3588AF47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209800"/>
            <a:ext cx="3124200" cy="41672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59ECEC-A1A0-466E-A918-DD66DF93B72C}"/>
              </a:ext>
            </a:extLst>
          </p:cNvPr>
          <p:cNvSpPr txBox="1"/>
          <p:nvPr/>
        </p:nvSpPr>
        <p:spPr>
          <a:xfrm>
            <a:off x="371475" y="1238063"/>
            <a:ext cx="840105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在图上</a:t>
            </a:r>
            <a:r>
              <a:rPr lang="en-US" altLang="zh-CN" dirty="0"/>
              <a:t>p0</a:t>
            </a:r>
            <a:r>
              <a:rPr lang="zh-CN" altLang="en-US" dirty="0"/>
              <a:t>，</a:t>
            </a:r>
            <a:r>
              <a:rPr lang="en-US" altLang="zh-CN" dirty="0"/>
              <a:t>p1</a:t>
            </a:r>
            <a:r>
              <a:rPr lang="zh-CN" altLang="en-US" dirty="0"/>
              <a:t>，</a:t>
            </a:r>
            <a:r>
              <a:rPr lang="en-US" altLang="zh-CN" dirty="0"/>
              <a:t>p2</a:t>
            </a:r>
            <a:r>
              <a:rPr lang="zh-CN" altLang="en-US" dirty="0"/>
              <a:t>，</a:t>
            </a:r>
            <a:r>
              <a:rPr lang="en-US" altLang="zh-CN" dirty="0"/>
              <a:t>p3</a:t>
            </a:r>
            <a:r>
              <a:rPr lang="zh-CN" altLang="en-US" dirty="0"/>
              <a:t>，</a:t>
            </a:r>
            <a:r>
              <a:rPr lang="en-US" altLang="zh-CN" dirty="0"/>
              <a:t>p4</a:t>
            </a:r>
            <a:r>
              <a:rPr lang="zh-CN" altLang="en-US" dirty="0"/>
              <a:t>位置处，线圈朝向如图，观察各点处的</a:t>
            </a:r>
            <a:r>
              <a:rPr lang="en-US" altLang="zh-CN" dirty="0"/>
              <a:t>50Hz</a:t>
            </a:r>
            <a:r>
              <a:rPr lang="zh-CN" altLang="en-US" dirty="0"/>
              <a:t>工频噪声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E313F7-6EAB-440D-A099-EAFB7D79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2133600"/>
            <a:ext cx="5461000" cy="3276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0D8E6C-AEBB-424F-B258-665B35ED1223}"/>
              </a:ext>
            </a:extLst>
          </p:cNvPr>
          <p:cNvSpPr txBox="1"/>
          <p:nvPr/>
        </p:nvSpPr>
        <p:spPr>
          <a:xfrm>
            <a:off x="3755571" y="5385167"/>
            <a:ext cx="522287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实验结论：此时屏蔽箱的屏蔽效果差，</a:t>
            </a:r>
            <a:r>
              <a:rPr lang="en-US" altLang="zh-CN" dirty="0"/>
              <a:t>50Hz</a:t>
            </a:r>
            <a:r>
              <a:rPr lang="zh-CN" altLang="en-US" dirty="0"/>
              <a:t>处噪声呈现递增的关系，存在可疑噪声源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3F3968-68F6-44A5-B425-1B0A47BFB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-1709811" y="2209800"/>
            <a:ext cx="1950852" cy="22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DD1C95-6556-4E43-82E4-3588AF47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494" y="3910295"/>
            <a:ext cx="2272519" cy="30312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59ECEC-A1A0-466E-A918-DD66DF93B72C}"/>
              </a:ext>
            </a:extLst>
          </p:cNvPr>
          <p:cNvSpPr txBox="1"/>
          <p:nvPr/>
        </p:nvSpPr>
        <p:spPr>
          <a:xfrm>
            <a:off x="371475" y="1238063"/>
            <a:ext cx="840105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在图上</a:t>
            </a:r>
            <a:r>
              <a:rPr lang="en-US" altLang="zh-CN" dirty="0"/>
              <a:t>p0</a:t>
            </a:r>
            <a:r>
              <a:rPr lang="zh-CN" altLang="en-US" dirty="0"/>
              <a:t>，</a:t>
            </a:r>
            <a:r>
              <a:rPr lang="en-US" altLang="zh-CN" dirty="0"/>
              <a:t>p1</a:t>
            </a:r>
            <a:r>
              <a:rPr lang="zh-CN" altLang="en-US" dirty="0"/>
              <a:t>，</a:t>
            </a:r>
            <a:r>
              <a:rPr lang="en-US" altLang="zh-CN" dirty="0"/>
              <a:t>p2</a:t>
            </a:r>
            <a:r>
              <a:rPr lang="zh-CN" altLang="en-US" dirty="0"/>
              <a:t>，</a:t>
            </a:r>
            <a:r>
              <a:rPr lang="en-US" altLang="zh-CN" dirty="0"/>
              <a:t>p3</a:t>
            </a:r>
            <a:r>
              <a:rPr lang="zh-CN" altLang="en-US" dirty="0"/>
              <a:t>，</a:t>
            </a:r>
            <a:r>
              <a:rPr lang="en-US" altLang="zh-CN" dirty="0"/>
              <a:t>p4</a:t>
            </a:r>
            <a:r>
              <a:rPr lang="zh-CN" altLang="en-US" dirty="0"/>
              <a:t>位置处，线圈朝向如图，观察各点处的</a:t>
            </a:r>
            <a:r>
              <a:rPr lang="en-US" altLang="zh-CN" dirty="0"/>
              <a:t>50Hz</a:t>
            </a:r>
            <a:r>
              <a:rPr lang="zh-CN" altLang="en-US" dirty="0"/>
              <a:t>工频噪声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0D8E6C-AEBB-424F-B258-665B35ED1223}"/>
              </a:ext>
            </a:extLst>
          </p:cNvPr>
          <p:cNvSpPr txBox="1"/>
          <p:nvPr/>
        </p:nvSpPr>
        <p:spPr>
          <a:xfrm>
            <a:off x="3755571" y="5385167"/>
            <a:ext cx="522287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实验结论：此时屏蔽箱的屏蔽效果差，</a:t>
            </a:r>
            <a:r>
              <a:rPr lang="en-US" altLang="zh-CN" dirty="0"/>
              <a:t>50Hz</a:t>
            </a:r>
            <a:r>
              <a:rPr lang="zh-CN" altLang="en-US" dirty="0"/>
              <a:t>处噪声呈现递减的关系，该可疑噪声源可以解释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0114A6-B1B8-4590-A47A-1FD87FBA4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777" y="1623739"/>
            <a:ext cx="2056597" cy="27432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FED91C-57DA-461E-A313-FB74C2BC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915" y="1943060"/>
            <a:ext cx="5222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DD1C95-6556-4E43-82E4-3588AF47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369" y="3801787"/>
            <a:ext cx="2370904" cy="31624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59ECEC-A1A0-466E-A918-DD66DF93B72C}"/>
              </a:ext>
            </a:extLst>
          </p:cNvPr>
          <p:cNvSpPr txBox="1"/>
          <p:nvPr/>
        </p:nvSpPr>
        <p:spPr>
          <a:xfrm>
            <a:off x="371475" y="1238063"/>
            <a:ext cx="840105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在图上</a:t>
            </a:r>
            <a:r>
              <a:rPr lang="en-US" altLang="zh-CN" dirty="0"/>
              <a:t>p0</a:t>
            </a:r>
            <a:r>
              <a:rPr lang="zh-CN" altLang="en-US" dirty="0"/>
              <a:t>，</a:t>
            </a:r>
            <a:r>
              <a:rPr lang="en-US" altLang="zh-CN" dirty="0"/>
              <a:t>p1</a:t>
            </a:r>
            <a:r>
              <a:rPr lang="zh-CN" altLang="en-US" dirty="0"/>
              <a:t>，</a:t>
            </a:r>
            <a:r>
              <a:rPr lang="en-US" altLang="zh-CN" dirty="0"/>
              <a:t>p2</a:t>
            </a:r>
            <a:r>
              <a:rPr lang="zh-CN" altLang="en-US" dirty="0"/>
              <a:t>，</a:t>
            </a:r>
            <a:r>
              <a:rPr lang="en-US" altLang="zh-CN" dirty="0"/>
              <a:t>p3</a:t>
            </a:r>
            <a:r>
              <a:rPr lang="zh-CN" altLang="en-US" dirty="0"/>
              <a:t>，</a:t>
            </a:r>
            <a:r>
              <a:rPr lang="en-US" altLang="zh-CN" dirty="0"/>
              <a:t>p4</a:t>
            </a:r>
            <a:r>
              <a:rPr lang="zh-CN" altLang="en-US" dirty="0"/>
              <a:t>位置处，线圈朝向如图，观察各点处的</a:t>
            </a:r>
            <a:r>
              <a:rPr lang="en-US" altLang="zh-CN" dirty="0"/>
              <a:t>50Hz</a:t>
            </a:r>
            <a:r>
              <a:rPr lang="zh-CN" altLang="en-US" dirty="0"/>
              <a:t>工频噪声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0D8E6C-AEBB-424F-B258-665B35ED1223}"/>
              </a:ext>
            </a:extLst>
          </p:cNvPr>
          <p:cNvSpPr txBox="1"/>
          <p:nvPr/>
        </p:nvSpPr>
        <p:spPr>
          <a:xfrm>
            <a:off x="3755571" y="5385167"/>
            <a:ext cx="522287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实验结论：此时屏蔽箱的屏蔽效果差，</a:t>
            </a:r>
            <a:r>
              <a:rPr lang="en-US" altLang="zh-CN" dirty="0"/>
              <a:t>50Hz</a:t>
            </a:r>
            <a:r>
              <a:rPr lang="zh-CN" altLang="en-US" dirty="0"/>
              <a:t>处噪声呈现递增的关系，该可疑噪声源可以解释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22FD1C-B74B-4A53-AF9D-4A1532F1D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6" y="1906208"/>
            <a:ext cx="2819400" cy="21137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6ADA7F1-B346-4B05-977B-DF093E1F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94" y="2154453"/>
            <a:ext cx="4938712" cy="29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59ECEC-A1A0-466E-A918-DD66DF93B72C}"/>
              </a:ext>
            </a:extLst>
          </p:cNvPr>
          <p:cNvSpPr txBox="1"/>
          <p:nvPr/>
        </p:nvSpPr>
        <p:spPr>
          <a:xfrm>
            <a:off x="212029" y="1242212"/>
            <a:ext cx="9458325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/>
              <a:t>p2</a:t>
            </a:r>
            <a:r>
              <a:rPr lang="zh-CN" altLang="en-US" sz="1600" dirty="0"/>
              <a:t>位置处，更改线圈朝向，共</a:t>
            </a:r>
            <a:r>
              <a:rPr lang="en-US" altLang="zh-CN" sz="1600" dirty="0"/>
              <a:t>stand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lay_short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lay_long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旋转屏蔽箱子朝向（接口面向可以噪声源），更改线圈朝向，共</a:t>
            </a:r>
            <a:r>
              <a:rPr lang="en-US" altLang="zh-CN" sz="1600" dirty="0"/>
              <a:t>stand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lay_short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lay_long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观察各点处的</a:t>
            </a:r>
            <a:r>
              <a:rPr lang="en-US" altLang="zh-CN" sz="1600" dirty="0"/>
              <a:t>50Hz</a:t>
            </a:r>
            <a:r>
              <a:rPr lang="zh-CN" altLang="en-US" sz="1600" dirty="0"/>
              <a:t>工频噪声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0D8E6C-AEBB-424F-B258-665B35ED1223}"/>
              </a:ext>
            </a:extLst>
          </p:cNvPr>
          <p:cNvSpPr txBox="1"/>
          <p:nvPr/>
        </p:nvSpPr>
        <p:spPr>
          <a:xfrm>
            <a:off x="3755571" y="5385167"/>
            <a:ext cx="522287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实验结论：此时屏蔽箱的屏蔽效果差，在线圈轴向面对该可疑噪声源时，</a:t>
            </a:r>
            <a:r>
              <a:rPr lang="en-US" altLang="zh-CN" dirty="0"/>
              <a:t> 50Hz</a:t>
            </a:r>
            <a:r>
              <a:rPr lang="zh-CN" altLang="en-US" dirty="0"/>
              <a:t>处噪声最大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21A4C7-576E-4AFA-AF4F-6B50FB13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312" y="4534136"/>
            <a:ext cx="1840799" cy="24553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3EAB0F-97F2-4B0C-A6F4-5F81B0BC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03" y="2161397"/>
            <a:ext cx="5222875" cy="31337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5EFC77-832A-49F1-9A25-DBB8E1AD6B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285032" y="2751786"/>
            <a:ext cx="1714678" cy="19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59ECEC-A1A0-466E-A918-DD66DF93B72C}"/>
              </a:ext>
            </a:extLst>
          </p:cNvPr>
          <p:cNvSpPr txBox="1"/>
          <p:nvPr/>
        </p:nvSpPr>
        <p:spPr>
          <a:xfrm>
            <a:off x="371475" y="1238063"/>
            <a:ext cx="84010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在图上</a:t>
            </a:r>
            <a:r>
              <a:rPr lang="en-US" altLang="zh-CN" dirty="0"/>
              <a:t>p0</a:t>
            </a:r>
            <a:r>
              <a:rPr lang="zh-CN" altLang="en-US" dirty="0"/>
              <a:t>，</a:t>
            </a:r>
            <a:r>
              <a:rPr lang="en-US" altLang="zh-CN" dirty="0"/>
              <a:t>p2</a:t>
            </a:r>
            <a:r>
              <a:rPr lang="zh-CN" altLang="en-US" dirty="0"/>
              <a:t>，</a:t>
            </a:r>
            <a:r>
              <a:rPr lang="en-US" altLang="zh-CN" dirty="0"/>
              <a:t>p5</a:t>
            </a:r>
            <a:r>
              <a:rPr lang="zh-CN" altLang="en-US" dirty="0"/>
              <a:t>位置处，线圈朝向如图，采用</a:t>
            </a:r>
            <a:r>
              <a:rPr lang="en-US" altLang="zh-CN" dirty="0"/>
              <a:t>coil9_core</a:t>
            </a:r>
            <a:r>
              <a:rPr lang="zh-CN" altLang="en-US" dirty="0"/>
              <a:t>，观察各点处的谐振频率附近工频噪声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0D8E6C-AEBB-424F-B258-665B35ED1223}"/>
              </a:ext>
            </a:extLst>
          </p:cNvPr>
          <p:cNvSpPr txBox="1"/>
          <p:nvPr/>
        </p:nvSpPr>
        <p:spPr>
          <a:xfrm>
            <a:off x="3766456" y="5510979"/>
            <a:ext cx="5355771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实验结论：此时屏蔽箱的屏蔽效果较好，谐振频率附近的工频噪声在靠近开孔位置处（</a:t>
            </a:r>
            <a:r>
              <a:rPr lang="en-US" altLang="zh-CN" dirty="0"/>
              <a:t>p2</a:t>
            </a:r>
            <a:r>
              <a:rPr lang="zh-CN" altLang="en-US" dirty="0"/>
              <a:t>）噪声最大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AD88D8-C92A-489F-99F2-F4198ACF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802" y="1869816"/>
            <a:ext cx="1698933" cy="22661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D15802-108E-4A4F-90BB-EB88DA68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067" y="3575322"/>
            <a:ext cx="2489225" cy="33202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84632D-F4B1-4FF2-8247-D7E6CF573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89" y="2057400"/>
            <a:ext cx="5296757" cy="31780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69B976-F434-45E4-B523-773E77646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833" y="1671662"/>
            <a:ext cx="2149712" cy="12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D64C58-2BC5-4D9C-8536-D991117B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0D1747-D07E-4C0E-BF03-3631C4404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电磁屏蔽箱设计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CF7FCC-7767-496A-AFED-B2AC9F80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3849" r="8059" b="12276"/>
          <a:stretch/>
        </p:blipFill>
        <p:spPr>
          <a:xfrm>
            <a:off x="387998" y="2731624"/>
            <a:ext cx="2438400" cy="36888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717A64-7FDA-4864-AAC8-5BFE71A9EFF6}"/>
              </a:ext>
            </a:extLst>
          </p:cNvPr>
          <p:cNvSpPr txBox="1"/>
          <p:nvPr/>
        </p:nvSpPr>
        <p:spPr>
          <a:xfrm>
            <a:off x="202163" y="1219200"/>
            <a:ext cx="4267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增加一层 坡莫合金屏蔽层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出线接口位置处用坡莫合金罩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报价：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7B8E05-B105-4900-A9C5-A77B5131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45" y="2613197"/>
            <a:ext cx="2895600" cy="39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重量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73AB72-19D0-4CB4-801A-1B9BB009AD68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4572000" cy="4654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𝑖𝑛𝑛𝑒𝑟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=380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=520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450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磁芯线圈重量（线圈；磁芯）：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80°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70kg	</a:t>
                </a:r>
                <a:r>
                  <a:rPr lang="zh-CN" altLang="en-US" dirty="0"/>
                  <a:t>；</a:t>
                </a:r>
                <a:r>
                  <a:rPr lang="en-US" altLang="zh-CN" dirty="0"/>
                  <a:t>45kg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70°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145kg	</a:t>
                </a:r>
                <a:r>
                  <a:rPr lang="zh-CN" altLang="en-US" dirty="0"/>
                  <a:t>；</a:t>
                </a:r>
                <a:r>
                  <a:rPr lang="en-US" altLang="zh-CN" dirty="0"/>
                  <a:t>93kg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60°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230kg	</a:t>
                </a:r>
                <a:r>
                  <a:rPr lang="zh-CN" altLang="en-US" dirty="0"/>
                  <a:t>；</a:t>
                </a:r>
                <a:r>
                  <a:rPr lang="en-US" altLang="zh-CN" dirty="0"/>
                  <a:t>147kg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50°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335kg	</a:t>
                </a:r>
                <a:r>
                  <a:rPr lang="zh-CN" altLang="en-US" dirty="0"/>
                  <a:t>；</a:t>
                </a:r>
                <a:r>
                  <a:rPr lang="en-US" altLang="zh-CN" dirty="0"/>
                  <a:t>214kg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73AB72-19D0-4CB4-801A-1B9BB009A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4572000" cy="4654479"/>
              </a:xfrm>
              <a:prstGeom prst="rect">
                <a:avLst/>
              </a:prstGeom>
              <a:blipFill>
                <a:blip r:embed="rId2"/>
                <a:stretch>
                  <a:fillRect l="-1067" b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B77780A-6824-4D44-A814-2172279A4ECB}"/>
              </a:ext>
            </a:extLst>
          </p:cNvPr>
          <p:cNvCxnSpPr/>
          <p:nvPr/>
        </p:nvCxnSpPr>
        <p:spPr>
          <a:xfrm flipH="1">
            <a:off x="3276600" y="5181600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FBE92FF-2E23-4E0C-A0E2-A53D5B4FA79C}"/>
              </a:ext>
            </a:extLst>
          </p:cNvPr>
          <p:cNvSpPr txBox="1"/>
          <p:nvPr/>
        </p:nvSpPr>
        <p:spPr>
          <a:xfrm>
            <a:off x="6457950" y="4343400"/>
            <a:ext cx="2305050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num_wire</a:t>
            </a:r>
            <a:r>
              <a:rPr lang="en-US" altLang="zh-CN" dirty="0"/>
              <a:t>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SNR=5.86 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接收角度：</a:t>
            </a:r>
            <a:r>
              <a:rPr lang="en-US" altLang="zh-CN" dirty="0"/>
              <a:t>62.9°</a:t>
            </a:r>
          </a:p>
        </p:txBody>
      </p:sp>
    </p:spTree>
    <p:extLst>
      <p:ext uri="{BB962C8B-B14F-4D97-AF65-F5344CB8AC3E}">
        <p14:creationId xmlns:p14="http://schemas.microsoft.com/office/powerpoint/2010/main" val="377032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小线圈方案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45E23E-9CA9-430C-ACD7-F4D55F029C32}"/>
              </a:ext>
            </a:extLst>
          </p:cNvPr>
          <p:cNvSpPr txBox="1"/>
          <p:nvPr/>
        </p:nvSpPr>
        <p:spPr>
          <a:xfrm>
            <a:off x="685800" y="2667000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方案一：运放</a:t>
            </a:r>
            <a:r>
              <a:rPr lang="en-US" altLang="zh-CN" dirty="0"/>
              <a:t>+ADC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方案二：磁力仪读出</a:t>
            </a:r>
          </a:p>
        </p:txBody>
      </p:sp>
    </p:spTree>
    <p:extLst>
      <p:ext uri="{BB962C8B-B14F-4D97-AF65-F5344CB8AC3E}">
        <p14:creationId xmlns:p14="http://schemas.microsoft.com/office/powerpoint/2010/main" val="2617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49281D-EAB8-4989-9C86-F5B789F0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7" y="2590800"/>
            <a:ext cx="4571760" cy="32924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4940559" y="1256994"/>
            <a:ext cx="40767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单通道采样率要求：</a:t>
            </a:r>
            <a:r>
              <a:rPr lang="en-US" altLang="zh-CN" dirty="0"/>
              <a:t>~1MHz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采用</a:t>
            </a:r>
            <a:r>
              <a:rPr lang="en-US" altLang="zh-CN" dirty="0"/>
              <a:t>4</a:t>
            </a:r>
            <a:r>
              <a:rPr lang="zh-CN" altLang="en-US" dirty="0"/>
              <a:t>通道并联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ADC </a:t>
            </a:r>
            <a:r>
              <a:rPr lang="zh-CN" altLang="en-US" dirty="0"/>
              <a:t>采样率：</a:t>
            </a:r>
            <a:r>
              <a:rPr lang="en-US" altLang="zh-CN" dirty="0"/>
              <a:t>~4MHz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采用</a:t>
            </a:r>
            <a:r>
              <a:rPr lang="en-US" altLang="zh-CN" dirty="0"/>
              <a:t>4</a:t>
            </a:r>
            <a:r>
              <a:rPr lang="zh-CN" altLang="en-US" dirty="0"/>
              <a:t>选</a:t>
            </a:r>
            <a:r>
              <a:rPr lang="en-US" altLang="zh-CN" dirty="0"/>
              <a:t>1</a:t>
            </a:r>
            <a:r>
              <a:rPr lang="zh-CN" altLang="en-US" dirty="0"/>
              <a:t>多路复用器 </a:t>
            </a:r>
            <a:r>
              <a:rPr lang="en-US" altLang="zh-CN" dirty="0"/>
              <a:t>ADG704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导通电阻</a:t>
            </a:r>
            <a:r>
              <a:rPr lang="en-US" altLang="zh-CN" dirty="0"/>
              <a:t>2.5Ω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-3dB </a:t>
            </a:r>
            <a:r>
              <a:rPr lang="zh-CN" altLang="en-US" dirty="0"/>
              <a:t>带宽</a:t>
            </a:r>
            <a:r>
              <a:rPr lang="en-US" altLang="zh-CN" dirty="0"/>
              <a:t> &gt; 200MHz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要求开关切换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稳定时间</a:t>
            </a:r>
            <a:r>
              <a:rPr lang="en-US" altLang="zh-CN" dirty="0">
                <a:solidFill>
                  <a:srgbClr val="FF0000"/>
                </a:solidFill>
              </a:rPr>
              <a:t>&lt;250ns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baseline="-25000" dirty="0"/>
              <a:t>on</a:t>
            </a:r>
            <a:r>
              <a:rPr lang="en-US" altLang="zh-CN" dirty="0"/>
              <a:t>=20ns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baseline="-25000" dirty="0"/>
              <a:t>off</a:t>
            </a:r>
            <a:r>
              <a:rPr lang="en-US" altLang="zh-CN" dirty="0"/>
              <a:t>=13ns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t</a:t>
            </a:r>
            <a:r>
              <a:rPr lang="en-US" altLang="zh-CN" baseline="-25000" dirty="0" err="1"/>
              <a:t>settle</a:t>
            </a:r>
            <a:r>
              <a:rPr lang="zh-CN" altLang="en-US" dirty="0"/>
              <a:t>取决于</a:t>
            </a:r>
            <a:r>
              <a:rPr lang="en-US" altLang="zh-CN" dirty="0"/>
              <a:t>ADC</a:t>
            </a:r>
            <a:r>
              <a:rPr lang="zh-CN" altLang="en-US" dirty="0"/>
              <a:t>的输入电容等</a:t>
            </a:r>
            <a:r>
              <a:rPr lang="en-US" altLang="zh-CN" dirty="0"/>
              <a:t>~10ns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Break-Before-Make Time Delay=8ns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E4F3E1-0654-4FD0-B304-D051C8D6DD22}"/>
              </a:ext>
            </a:extLst>
          </p:cNvPr>
          <p:cNvSpPr txBox="1"/>
          <p:nvPr/>
        </p:nvSpPr>
        <p:spPr>
          <a:xfrm>
            <a:off x="4737379" y="6198255"/>
            <a:ext cx="430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当 </a:t>
            </a:r>
            <a:r>
              <a:rPr lang="en-US" altLang="zh-CN" sz="1400" b="1" dirty="0">
                <a:solidFill>
                  <a:schemeClr val="accent1"/>
                </a:solidFill>
              </a:rPr>
              <a:t>MUX </a:t>
            </a:r>
            <a:r>
              <a:rPr lang="zh-CN" altLang="en-US" sz="1400" b="1" dirty="0">
                <a:solidFill>
                  <a:schemeClr val="accent1"/>
                </a:solidFill>
              </a:rPr>
              <a:t>从一个输入通道切换到另一个通道时，在旧通道断开和新通道接通之间刻意留出的“空档时间”</a:t>
            </a:r>
          </a:p>
        </p:txBody>
      </p:sp>
    </p:spTree>
    <p:extLst>
      <p:ext uri="{BB962C8B-B14F-4D97-AF65-F5344CB8AC3E}">
        <p14:creationId xmlns:p14="http://schemas.microsoft.com/office/powerpoint/2010/main" val="356742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4495800" y="1726482"/>
            <a:ext cx="324472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信号：信号幅度不变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噪声：并联噪声功率谱</a:t>
            </a:r>
            <a:r>
              <a:rPr lang="en-US" altLang="zh-CN" dirty="0"/>
              <a:t>*n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（若考虑线圈互感则噪声更大）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2DDC14-D921-4E5D-B985-FCEDBCE1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2" y="1955780"/>
            <a:ext cx="4102651" cy="3638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4568953-0222-4900-BE3C-637780351D70}"/>
                  </a:ext>
                </a:extLst>
              </p:cNvPr>
              <p:cNvSpPr txBox="1"/>
              <p:nvPr/>
            </p:nvSpPr>
            <p:spPr>
              <a:xfrm>
                <a:off x="4359243" y="3355855"/>
                <a:ext cx="4359241" cy="2127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为磁场转换线圈引入的磁噪声，包含感应线圈热噪声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磁场转化线圈热噪声（限制信噪比的主要因素）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4568953-0222-4900-BE3C-63778035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243" y="3355855"/>
                <a:ext cx="4359241" cy="2127634"/>
              </a:xfrm>
              <a:prstGeom prst="rect">
                <a:avLst/>
              </a:prstGeom>
              <a:blipFill>
                <a:blip r:embed="rId4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电磁屏蔽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813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7E1D15-618D-4CEB-A927-87B4E860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9A997-6DFF-4B9F-BE54-3BBD3F9A2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C78A0F-173F-4E40-B2D1-276AD1197648}"/>
              </a:ext>
            </a:extLst>
          </p:cNvPr>
          <p:cNvSpPr txBox="1"/>
          <p:nvPr/>
        </p:nvSpPr>
        <p:spPr>
          <a:xfrm>
            <a:off x="136849" y="1125408"/>
            <a:ext cx="887030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实验目的：研究工频噪来源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实验原理：测量不同线圈位置以及朝向的情况下，观察工频噪声大小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相关说明：</a:t>
            </a:r>
            <a:r>
              <a:rPr lang="en-US" altLang="zh-CN" dirty="0"/>
              <a:t>50Hz</a:t>
            </a:r>
            <a:r>
              <a:rPr lang="zh-CN" altLang="en-US" dirty="0"/>
              <a:t>及其倍频的工频电磁干扰，为近场，不能当成理想平面波，主要来源是诸如</a:t>
            </a:r>
            <a:r>
              <a:rPr lang="en-US" altLang="zh-CN" dirty="0"/>
              <a:t>50 Hz </a:t>
            </a:r>
            <a:r>
              <a:rPr lang="zh-CN" altLang="en-US" dirty="0"/>
              <a:t>的输电线、实验室里的电源线、变压器、电源插板等周围产生的交流</a:t>
            </a:r>
            <a:r>
              <a:rPr lang="zh-CN" altLang="en-US" dirty="0">
                <a:solidFill>
                  <a:srgbClr val="FF0000"/>
                </a:solidFill>
              </a:rPr>
              <a:t>磁场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实验环境：</a:t>
            </a:r>
            <a:endParaRPr lang="en-US" altLang="zh-CN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9AD58AA-FD1F-48B3-8263-7F1C45D9B91C}"/>
              </a:ext>
            </a:extLst>
          </p:cNvPr>
          <p:cNvGrpSpPr/>
          <p:nvPr/>
        </p:nvGrpSpPr>
        <p:grpSpPr>
          <a:xfrm>
            <a:off x="6579269" y="4667069"/>
            <a:ext cx="1934526" cy="2193506"/>
            <a:chOff x="106194" y="1885049"/>
            <a:chExt cx="3120015" cy="400137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96D9BF2-28E1-496F-BE6E-94C7419FB64F}"/>
                </a:ext>
              </a:extLst>
            </p:cNvPr>
            <p:cNvSpPr txBox="1"/>
            <p:nvPr/>
          </p:nvSpPr>
          <p:spPr>
            <a:xfrm>
              <a:off x="1414931" y="1885049"/>
              <a:ext cx="424513" cy="47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</a:rPr>
                <a:t>1</a:t>
              </a:r>
              <a:endParaRPr lang="zh-CN" altLang="en-US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432B39D-8CDA-484B-AB88-DF0D17180136}"/>
                </a:ext>
              </a:extLst>
            </p:cNvPr>
            <p:cNvSpPr txBox="1"/>
            <p:nvPr/>
          </p:nvSpPr>
          <p:spPr>
            <a:xfrm>
              <a:off x="2801696" y="3640965"/>
              <a:ext cx="424513" cy="47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</a:rPr>
                <a:t>2</a:t>
              </a:r>
              <a:endParaRPr lang="zh-CN" altLang="en-US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1D3CF3F-6836-4C1F-A6CE-6AEBB8F59BB4}"/>
                </a:ext>
              </a:extLst>
            </p:cNvPr>
            <p:cNvSpPr txBox="1"/>
            <p:nvPr/>
          </p:nvSpPr>
          <p:spPr>
            <a:xfrm>
              <a:off x="1291347" y="5409193"/>
              <a:ext cx="312905" cy="47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</a:rPr>
                <a:t>3</a:t>
              </a:r>
              <a:endParaRPr lang="zh-CN" altLang="en-US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85C42C2-BBE1-46D6-B30D-4E78E9D654D8}"/>
                </a:ext>
              </a:extLst>
            </p:cNvPr>
            <p:cNvSpPr txBox="1"/>
            <p:nvPr/>
          </p:nvSpPr>
          <p:spPr>
            <a:xfrm>
              <a:off x="106194" y="3640964"/>
              <a:ext cx="312905" cy="47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</a:rPr>
                <a:t>4</a:t>
              </a:r>
              <a:endParaRPr lang="zh-CN" altLang="en-US" sz="1050" b="1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52D8D02-E08C-4C7E-A8B8-341C6655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11" y="2266698"/>
              <a:ext cx="2337483" cy="3117863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DDA4CCE-8E8E-4170-AFA4-4D9F75A2C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2"/>
          <a:stretch/>
        </p:blipFill>
        <p:spPr>
          <a:xfrm>
            <a:off x="238125" y="4499537"/>
            <a:ext cx="1950852" cy="222193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F1565D5-65A2-41ED-B8B7-9C1520B9FACC}"/>
              </a:ext>
            </a:extLst>
          </p:cNvPr>
          <p:cNvSpPr txBox="1"/>
          <p:nvPr/>
        </p:nvSpPr>
        <p:spPr>
          <a:xfrm>
            <a:off x="3272933" y="4797874"/>
            <a:ext cx="3023771" cy="16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</a:rPr>
              <a:t>2mm</a:t>
            </a:r>
            <a:r>
              <a:rPr lang="zh-CN" altLang="en-US" sz="1400" b="1" dirty="0">
                <a:solidFill>
                  <a:srgbClr val="FF0000"/>
                </a:solidFill>
              </a:rPr>
              <a:t>厚</a:t>
            </a:r>
            <a:r>
              <a:rPr lang="zh-CN" altLang="en-US" sz="1400" b="1" dirty="0"/>
              <a:t>铜箱开口统计：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1</a:t>
            </a:r>
            <a:r>
              <a:rPr lang="zh-CN" altLang="en-US" sz="1400" b="1" dirty="0"/>
              <a:t>：把手 </a:t>
            </a:r>
            <a:r>
              <a:rPr lang="en-US" altLang="zh-CN" sz="1400" b="1" dirty="0"/>
              <a:t>2</a:t>
            </a:r>
            <a:r>
              <a:rPr lang="zh-CN" altLang="en-US" sz="1400" b="1" dirty="0"/>
              <a:t>个开口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面板</a:t>
            </a:r>
            <a:r>
              <a:rPr lang="en-US" altLang="zh-CN" sz="1400" b="1" dirty="0"/>
              <a:t>BNC 5</a:t>
            </a:r>
            <a:r>
              <a:rPr lang="zh-CN" altLang="en-US" sz="1400" b="1" dirty="0"/>
              <a:t>个开口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2</a:t>
            </a:r>
            <a:r>
              <a:rPr lang="zh-CN" altLang="en-US" sz="1400" b="1" dirty="0"/>
              <a:t>：面板</a:t>
            </a:r>
            <a:r>
              <a:rPr lang="en-US" altLang="zh-CN" sz="1400" b="1" dirty="0"/>
              <a:t>BNC 10</a:t>
            </a:r>
            <a:r>
              <a:rPr lang="zh-CN" altLang="en-US" sz="1400" b="1" dirty="0"/>
              <a:t>个开口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3</a:t>
            </a:r>
            <a:r>
              <a:rPr lang="zh-CN" altLang="en-US" sz="1400" b="1" dirty="0"/>
              <a:t>：把手 </a:t>
            </a:r>
            <a:r>
              <a:rPr lang="en-US" altLang="zh-CN" sz="1400" b="1" dirty="0"/>
              <a:t>2</a:t>
            </a:r>
            <a:r>
              <a:rPr lang="zh-CN" altLang="en-US" sz="1400" b="1" dirty="0"/>
              <a:t>个开口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接地线柱 </a:t>
            </a:r>
            <a:r>
              <a:rPr lang="en-US" altLang="zh-CN" sz="1400" b="1" dirty="0"/>
              <a:t>1</a:t>
            </a:r>
            <a:r>
              <a:rPr lang="zh-CN" altLang="en-US" sz="1400" b="1" dirty="0"/>
              <a:t>个开口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4</a:t>
            </a:r>
            <a:r>
              <a:rPr lang="zh-CN" altLang="en-US" sz="1400" b="1" dirty="0"/>
              <a:t>：无开口</a:t>
            </a:r>
            <a:endParaRPr lang="en-US" altLang="zh-CN" sz="14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71C0F69-AED4-471B-A716-BBE8B24D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295400"/>
            <a:ext cx="6886575" cy="2603732"/>
          </a:xfrm>
          <a:prstGeom prst="rect">
            <a:avLst/>
          </a:prstGeom>
        </p:spPr>
      </p:pic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3F65D0D6-8CAB-4F37-B5E2-E5E863E95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25834"/>
              </p:ext>
            </p:extLst>
          </p:nvPr>
        </p:nvGraphicFramePr>
        <p:xfrm>
          <a:off x="72312" y="2844239"/>
          <a:ext cx="8999375" cy="1280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85625">
                  <a:extLst>
                    <a:ext uri="{9D8B030D-6E8A-4147-A177-3AD203B41FA5}">
                      <a16:colId xmlns:a16="http://schemas.microsoft.com/office/drawing/2014/main" val="2335927434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3700826441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2223238415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3353684668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2261086168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3723037438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226943241"/>
                    </a:ext>
                  </a:extLst>
                </a:gridCol>
              </a:tblGrid>
              <a:tr h="396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特性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主要原理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对电场屏蔽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对高频磁场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对低频磁场（ </a:t>
                      </a:r>
                      <a:r>
                        <a:rPr lang="en-US" altLang="zh-CN" sz="1100" b="1" dirty="0"/>
                        <a:t>50 Hz</a:t>
                      </a:r>
                      <a:r>
                        <a:rPr lang="zh-CN" altLang="en-US" sz="1100" b="1" dirty="0"/>
                        <a:t>，</a:t>
                      </a:r>
                      <a:r>
                        <a:rPr lang="en-US" altLang="zh-CN" sz="1100" b="1" dirty="0"/>
                        <a:t>10kHz</a:t>
                      </a:r>
                      <a:r>
                        <a:rPr lang="zh-CN" altLang="en-US" sz="1100" b="1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对直流磁场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最佳应用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699759"/>
                  </a:ext>
                </a:extLst>
              </a:tr>
              <a:tr h="396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铜屏蔽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涡流感应反向磁场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极佳（全频段）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极佳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有限（</a:t>
                      </a:r>
                      <a:r>
                        <a:rPr lang="en-US" altLang="zh-CN" sz="1100" b="1" dirty="0"/>
                        <a:t>9.3mm</a:t>
                      </a:r>
                      <a:r>
                        <a:rPr lang="zh-CN" altLang="en-US" sz="1100" b="1" dirty="0"/>
                        <a:t>，</a:t>
                      </a:r>
                      <a:r>
                        <a:rPr lang="en-US" altLang="zh-CN" sz="1100" b="1" dirty="0"/>
                        <a:t>0.66mm</a:t>
                      </a:r>
                      <a:r>
                        <a:rPr lang="zh-CN" altLang="en-US" sz="1100" b="1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无效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高频屏蔽、静电屏蔽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12370"/>
                  </a:ext>
                </a:extLst>
              </a:tr>
              <a:tr h="3967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坡莫合金屏蔽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高磁导率引导磁通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一般（依赖导电性）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一般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/>
                        <a:t>极佳（不饱和、不受损时）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有效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低频</a:t>
                      </a:r>
                      <a:r>
                        <a:rPr lang="en-US" altLang="zh-CN" sz="1100" b="1" dirty="0"/>
                        <a:t>/</a:t>
                      </a:r>
                      <a:r>
                        <a:rPr lang="zh-CN" altLang="en-US" sz="1100" b="1" dirty="0"/>
                        <a:t>静磁屏蔽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3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82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37741C-8320-4781-B0F3-C92822E5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C8170F-6B67-4670-BBE6-A914161B3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线圈置于屏蔽箱中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B91A61-E9A1-4C73-B901-C2B08ABA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6894" r="14332" b="17282"/>
          <a:stretch/>
        </p:blipFill>
        <p:spPr>
          <a:xfrm>
            <a:off x="7055340" y="1752600"/>
            <a:ext cx="1718182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047BC0-B28B-47B7-809A-5D3F358F1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3849" r="8059" b="12276"/>
          <a:stretch/>
        </p:blipFill>
        <p:spPr>
          <a:xfrm>
            <a:off x="3739118" y="1752600"/>
            <a:ext cx="1665763" cy="252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F0AF91E-5A79-49AE-BC61-F9039A49833C}"/>
              </a:ext>
            </a:extLst>
          </p:cNvPr>
          <p:cNvSpPr txBox="1"/>
          <p:nvPr/>
        </p:nvSpPr>
        <p:spPr>
          <a:xfrm>
            <a:off x="4041244" y="117899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/>
              <a:t>lay_short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588044-0F27-41F5-9633-53FED7446646}"/>
              </a:ext>
            </a:extLst>
          </p:cNvPr>
          <p:cNvSpPr txBox="1"/>
          <p:nvPr/>
        </p:nvSpPr>
        <p:spPr>
          <a:xfrm>
            <a:off x="7414936" y="11789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/>
              <a:t>lay_long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097635-261A-42EA-890B-C9997EC4F489}"/>
              </a:ext>
            </a:extLst>
          </p:cNvPr>
          <p:cNvSpPr txBox="1"/>
          <p:nvPr/>
        </p:nvSpPr>
        <p:spPr>
          <a:xfrm>
            <a:off x="896787" y="117899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stand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0F4341-C905-4EF4-8806-EC5C07041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7778" r="12207" b="4444"/>
          <a:stretch/>
        </p:blipFill>
        <p:spPr>
          <a:xfrm>
            <a:off x="387601" y="1752600"/>
            <a:ext cx="174645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609261</TotalTime>
  <Words>794</Words>
  <Application>Microsoft Office PowerPoint</Application>
  <PresentationFormat>全屏显示(4:3)</PresentationFormat>
  <Paragraphs>132</Paragraphs>
  <Slides>15</Slides>
  <Notes>5</Notes>
  <HiddenSlides>2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Office 主题​​</vt:lpstr>
      <vt:lpstr>感应线圈模型</vt:lpstr>
      <vt:lpstr>PowerPoint 演示文稿</vt:lpstr>
      <vt:lpstr>小线圈方案</vt:lpstr>
      <vt:lpstr>PowerPoint 演示文稿</vt:lpstr>
      <vt:lpstr>PowerPoint 演示文稿</vt:lpstr>
      <vt:lpstr>PowerPoint 演示文稿</vt:lpstr>
      <vt:lpstr>电磁屏蔽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7669</cp:revision>
  <cp:lastPrinted>2023-09-04T07:35:07Z</cp:lastPrinted>
  <dcterms:created xsi:type="dcterms:W3CDTF">1601-01-01T00:00:00Z</dcterms:created>
  <dcterms:modified xsi:type="dcterms:W3CDTF">2025-08-19T07:03:40Z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