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0" r:id="rId2"/>
    <p:sldId id="277" r:id="rId3"/>
    <p:sldId id="278" r:id="rId4"/>
    <p:sldId id="279" r:id="rId5"/>
    <p:sldId id="271" r:id="rId6"/>
    <p:sldId id="272" r:id="rId7"/>
    <p:sldId id="283" r:id="rId8"/>
    <p:sldId id="282" r:id="rId9"/>
    <p:sldId id="316" r:id="rId10"/>
    <p:sldId id="274" r:id="rId11"/>
    <p:sldId id="299" r:id="rId12"/>
    <p:sldId id="304" r:id="rId13"/>
    <p:sldId id="276" r:id="rId14"/>
    <p:sldId id="284" r:id="rId15"/>
    <p:sldId id="286" r:id="rId16"/>
    <p:sldId id="297" r:id="rId17"/>
    <p:sldId id="292" r:id="rId18"/>
    <p:sldId id="295" r:id="rId19"/>
    <p:sldId id="315" r:id="rId20"/>
    <p:sldId id="291" r:id="rId21"/>
    <p:sldId id="273" r:id="rId22"/>
    <p:sldId id="314" r:id="rId23"/>
    <p:sldId id="309" r:id="rId24"/>
    <p:sldId id="310" r:id="rId25"/>
    <p:sldId id="311" r:id="rId26"/>
    <p:sldId id="312" r:id="rId27"/>
    <p:sldId id="313" r:id="rId28"/>
    <p:sldId id="305" r:id="rId29"/>
    <p:sldId id="287" r:id="rId30"/>
    <p:sldId id="288" r:id="rId31"/>
    <p:sldId id="293" r:id="rId32"/>
    <p:sldId id="317" r:id="rId33"/>
    <p:sldId id="318" r:id="rId34"/>
    <p:sldId id="319"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9BB7B-2390-4B5C-BD1F-D219343F8529}" type="datetimeFigureOut">
              <a:rPr lang="zh-CN" altLang="en-US" smtClean="0"/>
              <a:t>2025/9/19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BF33C4-843D-4200-A4D5-39F2EB4EBD12}" type="slidenum">
              <a:rPr lang="zh-CN" altLang="en-US" smtClean="0"/>
              <a:t>‹#›</a:t>
            </a:fld>
            <a:endParaRPr lang="zh-CN" altLang="en-US"/>
          </a:p>
        </p:txBody>
      </p:sp>
    </p:spTree>
    <p:extLst>
      <p:ext uri="{BB962C8B-B14F-4D97-AF65-F5344CB8AC3E}">
        <p14:creationId xmlns:p14="http://schemas.microsoft.com/office/powerpoint/2010/main" val="2088927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3154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BF33C4-843D-4200-A4D5-39F2EB4EBD12}" type="slidenum">
              <a:rPr lang="zh-CN" altLang="en-US" smtClean="0"/>
              <a:t>7</a:t>
            </a:fld>
            <a:endParaRPr lang="zh-CN" altLang="en-US"/>
          </a:p>
        </p:txBody>
      </p:sp>
    </p:spTree>
    <p:extLst>
      <p:ext uri="{BB962C8B-B14F-4D97-AF65-F5344CB8AC3E}">
        <p14:creationId xmlns:p14="http://schemas.microsoft.com/office/powerpoint/2010/main" val="184427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BF33C4-843D-4200-A4D5-39F2EB4EBD12}" type="slidenum">
              <a:rPr lang="zh-CN" altLang="en-US" smtClean="0"/>
              <a:t>10</a:t>
            </a:fld>
            <a:endParaRPr lang="zh-CN" altLang="en-US"/>
          </a:p>
        </p:txBody>
      </p:sp>
    </p:spTree>
    <p:extLst>
      <p:ext uri="{BB962C8B-B14F-4D97-AF65-F5344CB8AC3E}">
        <p14:creationId xmlns:p14="http://schemas.microsoft.com/office/powerpoint/2010/main" val="3798788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BF33C4-843D-4200-A4D5-39F2EB4EBD12}" type="slidenum">
              <a:rPr lang="zh-CN" altLang="en-US" smtClean="0"/>
              <a:t>11</a:t>
            </a:fld>
            <a:endParaRPr lang="zh-CN" altLang="en-US"/>
          </a:p>
        </p:txBody>
      </p:sp>
    </p:spTree>
    <p:extLst>
      <p:ext uri="{BB962C8B-B14F-4D97-AF65-F5344CB8AC3E}">
        <p14:creationId xmlns:p14="http://schemas.microsoft.com/office/powerpoint/2010/main" val="3646379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AA73481-DDD9-4D43-9383-CBEFF4DAA081}" type="datetime1">
              <a:rPr lang="zh-CN" altLang="en-US" smtClean="0"/>
              <a:t>2025/9/19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7" name="图片 6">
            <a:extLst>
              <a:ext uri="{FF2B5EF4-FFF2-40B4-BE49-F238E27FC236}">
                <a16:creationId xmlns:a16="http://schemas.microsoft.com/office/drawing/2014/main" id="{0A23FBAA-E05A-4B4D-B5A1-3D784A1568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4414" y="97228"/>
            <a:ext cx="1454991" cy="1091243"/>
          </a:xfrm>
          <a:prstGeom prst="rect">
            <a:avLst/>
          </a:prstGeom>
        </p:spPr>
      </p:pic>
      <p:cxnSp>
        <p:nvCxnSpPr>
          <p:cNvPr id="8" name="直接连接符 7">
            <a:extLst>
              <a:ext uri="{FF2B5EF4-FFF2-40B4-BE49-F238E27FC236}">
                <a16:creationId xmlns:a16="http://schemas.microsoft.com/office/drawing/2014/main" id="{4BA742E2-90F2-44CF-B593-C82A94BA4BB2}"/>
              </a:ext>
            </a:extLst>
          </p:cNvPr>
          <p:cNvCxnSpPr/>
          <p:nvPr userDrawn="1"/>
        </p:nvCxnSpPr>
        <p:spPr>
          <a:xfrm>
            <a:off x="1335095" y="3627398"/>
            <a:ext cx="4368800" cy="0"/>
          </a:xfrm>
          <a:prstGeom prst="line">
            <a:avLst/>
          </a:prstGeom>
          <a:ln w="28575">
            <a:solidFill>
              <a:srgbClr val="005EAD"/>
            </a:solidFill>
          </a:ln>
        </p:spPr>
        <p:style>
          <a:lnRef idx="1">
            <a:schemeClr val="accent1"/>
          </a:lnRef>
          <a:fillRef idx="0">
            <a:schemeClr val="accent1"/>
          </a:fillRef>
          <a:effectRef idx="0">
            <a:schemeClr val="accent1"/>
          </a:effectRef>
          <a:fontRef idx="minor">
            <a:schemeClr val="tx1"/>
          </a:fontRef>
        </p:style>
      </p:cxnSp>
      <p:sp>
        <p:nvSpPr>
          <p:cNvPr id="9" name="菱形 8">
            <a:extLst>
              <a:ext uri="{FF2B5EF4-FFF2-40B4-BE49-F238E27FC236}">
                <a16:creationId xmlns:a16="http://schemas.microsoft.com/office/drawing/2014/main" id="{14A6FFE3-995B-4422-B8A7-04124C6BC23B}"/>
              </a:ext>
            </a:extLst>
          </p:cNvPr>
          <p:cNvSpPr/>
          <p:nvPr userDrawn="1"/>
        </p:nvSpPr>
        <p:spPr>
          <a:xfrm>
            <a:off x="5997614" y="3536950"/>
            <a:ext cx="196849" cy="168236"/>
          </a:xfrm>
          <a:prstGeom prst="diamond">
            <a:avLst/>
          </a:prstGeom>
          <a:solidFill>
            <a:srgbClr val="005EAD"/>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sz="100"/>
          </a:p>
        </p:txBody>
      </p:sp>
      <p:cxnSp>
        <p:nvCxnSpPr>
          <p:cNvPr id="10" name="直接连接符 9">
            <a:extLst>
              <a:ext uri="{FF2B5EF4-FFF2-40B4-BE49-F238E27FC236}">
                <a16:creationId xmlns:a16="http://schemas.microsoft.com/office/drawing/2014/main" id="{05D30965-1B99-4B6D-9F58-B6180020F95C}"/>
              </a:ext>
            </a:extLst>
          </p:cNvPr>
          <p:cNvCxnSpPr/>
          <p:nvPr userDrawn="1"/>
        </p:nvCxnSpPr>
        <p:spPr>
          <a:xfrm>
            <a:off x="6490869" y="3621068"/>
            <a:ext cx="4368800" cy="0"/>
          </a:xfrm>
          <a:prstGeom prst="line">
            <a:avLst/>
          </a:prstGeom>
          <a:ln w="28575">
            <a:solidFill>
              <a:srgbClr val="005EA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737448"/>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3974">
          <p15:clr>
            <a:srgbClr val="FBAE40"/>
          </p15:clr>
        </p15:guide>
        <p15:guide id="3" orient="horz" pos="2160">
          <p15:clr>
            <a:srgbClr val="FBAE40"/>
          </p15:clr>
        </p15:guide>
        <p15:guide id="4" orient="horz" pos="527">
          <p15:clr>
            <a:srgbClr val="FBAE40"/>
          </p15:clr>
        </p15:guide>
        <p15:guide id="5" pos="2">
          <p15:clr>
            <a:srgbClr val="FBAE40"/>
          </p15:clr>
        </p15:guide>
        <p15:guide id="6" pos="3">
          <p15:clr>
            <a:srgbClr val="FBAE40"/>
          </p15:clr>
        </p15:guide>
        <p15:guide id="7" orient="horz" pos="352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0E1A7A6-EED2-4F53-A890-0B67C8443E65}" type="datetime1">
              <a:rPr lang="zh-CN" altLang="en-US" smtClean="0"/>
              <a:t>2025/9/19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2401660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5F620B7-6DEE-410B-8792-7C415BE981CA}" type="datetime1">
              <a:rPr lang="zh-CN" altLang="en-US" smtClean="0"/>
              <a:t>2025/9/19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232743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p:nvPr>
        </p:nvSpPr>
        <p:spPr>
          <a:xfrm>
            <a:off x="774700" y="1494956"/>
            <a:ext cx="10515600" cy="4351338"/>
          </a:xfrm>
        </p:spPr>
        <p:txBody>
          <a:bodyPr/>
          <a:lstStyle>
            <a:lvl1pPr marL="98" indent="-98">
              <a:buFont typeface="Wingdings" panose="05000000000000000000" pitchFamily="2" charset="2"/>
              <a:buChar char="Ø"/>
              <a:defRPr/>
            </a:lvl1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10"/>
          </p:nvPr>
        </p:nvSpPr>
        <p:spPr>
          <a:xfrm>
            <a:off x="104313" y="6553265"/>
            <a:ext cx="2743200" cy="365125"/>
          </a:xfrm>
        </p:spPr>
        <p:txBody>
          <a:bodyPr/>
          <a:lstStyle/>
          <a:p>
            <a:fld id="{2DD232E3-C78E-405A-BD36-4BE267EDB203}" type="datetime1">
              <a:rPr lang="zh-CN" altLang="en-US" smtClean="0"/>
              <a:t>2025/9/19</a:t>
            </a:fld>
            <a:endParaRPr lang="zh-CN" altLang="en-US"/>
          </a:p>
        </p:txBody>
      </p:sp>
      <p:sp>
        <p:nvSpPr>
          <p:cNvPr id="5" name="Footer Placeholder 4"/>
          <p:cNvSpPr>
            <a:spLocks noGrp="1"/>
          </p:cNvSpPr>
          <p:nvPr>
            <p:ph type="ftr" sz="quarter" idx="11"/>
          </p:nvPr>
        </p:nvSpPr>
        <p:spPr>
          <a:xfrm>
            <a:off x="4330700" y="6489765"/>
            <a:ext cx="4114800" cy="365125"/>
          </a:xfrm>
        </p:spPr>
        <p:txBody>
          <a:bodyPr/>
          <a:lstStyle/>
          <a:p>
            <a:endParaRPr lang="zh-CN" altLang="en-US"/>
          </a:p>
        </p:txBody>
      </p:sp>
      <p:sp>
        <p:nvSpPr>
          <p:cNvPr id="6" name="Slide Number Placeholder 5"/>
          <p:cNvSpPr>
            <a:spLocks noGrp="1"/>
          </p:cNvSpPr>
          <p:nvPr>
            <p:ph type="sldNum" sz="quarter" idx="12"/>
          </p:nvPr>
        </p:nvSpPr>
        <p:spPr>
          <a:xfrm>
            <a:off x="9448800" y="6489766"/>
            <a:ext cx="2743200" cy="365125"/>
          </a:xfrm>
        </p:spPr>
        <p:txBody>
          <a:bodyPr/>
          <a:lstStyle>
            <a:lvl1pPr>
              <a:defRPr sz="100">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pPr/>
              <a:t>‹#›</a:t>
            </a:fld>
            <a:endParaRPr lang="zh-CN" altLang="en-US" dirty="0"/>
          </a:p>
        </p:txBody>
      </p:sp>
      <p:sp>
        <p:nvSpPr>
          <p:cNvPr id="10" name="Title 1"/>
          <p:cNvSpPr>
            <a:spLocks noGrp="1"/>
          </p:cNvSpPr>
          <p:nvPr>
            <p:ph type="title"/>
          </p:nvPr>
        </p:nvSpPr>
        <p:spPr>
          <a:xfrm>
            <a:off x="104315" y="135064"/>
            <a:ext cx="7835900" cy="709072"/>
          </a:xfrm>
        </p:spPr>
        <p:txBody>
          <a:bodyPr>
            <a:normAutofit/>
          </a:bodyPr>
          <a:lstStyle>
            <a:lvl1pPr algn="l">
              <a:defRPr sz="100">
                <a:solidFill>
                  <a:schemeClr val="bg1"/>
                </a:soli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805894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327336"/>
            <a:ext cx="5157787" cy="823912"/>
          </a:xfrm>
        </p:spPr>
        <p:txBody>
          <a:bodyPr anchor="b"/>
          <a:lstStyle>
            <a:lvl1pPr marL="0" indent="0">
              <a:buNone/>
              <a:defRPr sz="100" b="1"/>
            </a:lvl1pPr>
            <a:lvl2pPr marL="194" indent="0">
              <a:buNone/>
              <a:defRPr sz="100" b="1"/>
            </a:lvl2pPr>
            <a:lvl3pPr marL="387" indent="0">
              <a:buNone/>
              <a:defRPr sz="100" b="1"/>
            </a:lvl3pPr>
            <a:lvl4pPr marL="581" indent="0">
              <a:buNone/>
              <a:defRPr sz="100" b="1"/>
            </a:lvl4pPr>
            <a:lvl5pPr marL="774" indent="0">
              <a:buNone/>
              <a:defRPr sz="100" b="1"/>
            </a:lvl5pPr>
            <a:lvl6pPr marL="968" indent="0">
              <a:buNone/>
              <a:defRPr sz="100" b="1"/>
            </a:lvl6pPr>
            <a:lvl7pPr marL="1162" indent="0">
              <a:buNone/>
              <a:defRPr sz="100" b="1"/>
            </a:lvl7pPr>
            <a:lvl8pPr marL="1355" indent="0">
              <a:buNone/>
              <a:defRPr sz="100" b="1"/>
            </a:lvl8pPr>
            <a:lvl9pPr marL="1549" indent="0">
              <a:buNone/>
              <a:defRPr sz="100" b="1"/>
            </a:lvl9pPr>
          </a:lstStyle>
          <a:p>
            <a:pPr lvl="0"/>
            <a:r>
              <a:rPr lang="zh-CN" altLang="en-US"/>
              <a:t>编辑母版文本样式</a:t>
            </a:r>
          </a:p>
        </p:txBody>
      </p:sp>
      <p:sp>
        <p:nvSpPr>
          <p:cNvPr id="4" name="Content Placeholder 3"/>
          <p:cNvSpPr>
            <a:spLocks noGrp="1"/>
          </p:cNvSpPr>
          <p:nvPr>
            <p:ph sz="half" idx="2"/>
          </p:nvPr>
        </p:nvSpPr>
        <p:spPr>
          <a:xfrm>
            <a:off x="838201" y="2343074"/>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0615" y="1335459"/>
            <a:ext cx="5183188" cy="823912"/>
          </a:xfrm>
        </p:spPr>
        <p:txBody>
          <a:bodyPr anchor="b"/>
          <a:lstStyle>
            <a:lvl1pPr marL="0" indent="0">
              <a:buNone/>
              <a:defRPr sz="100" b="1"/>
            </a:lvl1pPr>
            <a:lvl2pPr marL="194" indent="0">
              <a:buNone/>
              <a:defRPr sz="100" b="1"/>
            </a:lvl2pPr>
            <a:lvl3pPr marL="387" indent="0">
              <a:buNone/>
              <a:defRPr sz="100" b="1"/>
            </a:lvl3pPr>
            <a:lvl4pPr marL="581" indent="0">
              <a:buNone/>
              <a:defRPr sz="100" b="1"/>
            </a:lvl4pPr>
            <a:lvl5pPr marL="774" indent="0">
              <a:buNone/>
              <a:defRPr sz="100" b="1"/>
            </a:lvl5pPr>
            <a:lvl6pPr marL="968" indent="0">
              <a:buNone/>
              <a:defRPr sz="100" b="1"/>
            </a:lvl6pPr>
            <a:lvl7pPr marL="1162" indent="0">
              <a:buNone/>
              <a:defRPr sz="100" b="1"/>
            </a:lvl7pPr>
            <a:lvl8pPr marL="1355" indent="0">
              <a:buNone/>
              <a:defRPr sz="100" b="1"/>
            </a:lvl8pPr>
            <a:lvl9pPr marL="1549" indent="0">
              <a:buNone/>
              <a:defRPr sz="100" b="1"/>
            </a:lvl9pPr>
          </a:lstStyle>
          <a:p>
            <a:pPr lvl="0"/>
            <a:r>
              <a:rPr lang="zh-CN" altLang="en-US"/>
              <a:t>编辑母版文本样式</a:t>
            </a:r>
          </a:p>
        </p:txBody>
      </p:sp>
      <p:sp>
        <p:nvSpPr>
          <p:cNvPr id="6" name="Content Placeholder 5"/>
          <p:cNvSpPr>
            <a:spLocks noGrp="1"/>
          </p:cNvSpPr>
          <p:nvPr>
            <p:ph sz="quarter" idx="4"/>
          </p:nvPr>
        </p:nvSpPr>
        <p:spPr>
          <a:xfrm>
            <a:off x="6170615" y="2343074"/>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CC99EAE-BB91-4C3B-B947-1E404539F3BC}" type="datetime1">
              <a:rPr lang="zh-CN" altLang="en-US" smtClean="0"/>
              <a:t>2025/9/19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5" y="135064"/>
            <a:ext cx="7835900" cy="709072"/>
          </a:xfrm>
        </p:spPr>
        <p:txBody>
          <a:bodyPr>
            <a:normAutofit/>
          </a:bodyPr>
          <a:lstStyle>
            <a:lvl1pPr algn="l">
              <a:defRPr sz="100">
                <a:solidFill>
                  <a:schemeClr val="bg1"/>
                </a:soli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385871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995825-1E7E-4D4A-B4C7-2AEE1EE95F20}" type="datetime1">
              <a:rPr lang="zh-CN" altLang="en-US" smtClean="0"/>
              <a:t>2025/9/19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8" name="Title 1"/>
          <p:cNvSpPr>
            <a:spLocks noGrp="1"/>
          </p:cNvSpPr>
          <p:nvPr>
            <p:ph type="title"/>
          </p:nvPr>
        </p:nvSpPr>
        <p:spPr>
          <a:xfrm>
            <a:off x="104315" y="135064"/>
            <a:ext cx="7835900" cy="709072"/>
          </a:xfrm>
        </p:spPr>
        <p:txBody>
          <a:bodyPr>
            <a:normAutofit/>
          </a:bodyPr>
          <a:lstStyle>
            <a:lvl1pPr algn="l">
              <a:defRPr sz="100">
                <a:solidFill>
                  <a:schemeClr val="bg1"/>
                </a:solidFill>
              </a:defRPr>
            </a:lvl1pPr>
          </a:lstStyle>
          <a:p>
            <a:r>
              <a:rPr lang="zh-CN" altLang="en-US" dirty="0"/>
              <a:t>单击此处编辑母版标题样式</a:t>
            </a:r>
            <a:endParaRPr lang="en-US" dirty="0"/>
          </a:p>
        </p:txBody>
      </p:sp>
    </p:spTree>
    <p:extLst>
      <p:ext uri="{BB962C8B-B14F-4D97-AF65-F5344CB8AC3E}">
        <p14:creationId xmlns:p14="http://schemas.microsoft.com/office/powerpoint/2010/main" val="214674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DD232E3-C78E-405A-BD36-4BE267EDB203}" type="datetime1">
              <a:rPr lang="zh-CN" altLang="en-US" smtClean="0"/>
              <a:t>2025/9/19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pPr/>
              <a:t>‹#›</a:t>
            </a:fld>
            <a:endParaRPr lang="zh-CN" altLang="en-US" dirty="0"/>
          </a:p>
        </p:txBody>
      </p:sp>
      <p:pic>
        <p:nvPicPr>
          <p:cNvPr id="7" name="图片 6">
            <a:extLst>
              <a:ext uri="{FF2B5EF4-FFF2-40B4-BE49-F238E27FC236}">
                <a16:creationId xmlns:a16="http://schemas.microsoft.com/office/drawing/2014/main" id="{2E924636-889C-4FB3-872B-D785161503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extLst>
      <p:ext uri="{BB962C8B-B14F-4D97-AF65-F5344CB8AC3E}">
        <p14:creationId xmlns:p14="http://schemas.microsoft.com/office/powerpoint/2010/main" val="346870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F4289C2E-2766-4FBC-AD56-CD0BF6B461C9}" type="datetime1">
              <a:rPr lang="zh-CN" altLang="en-US" smtClean="0"/>
              <a:t>2025/9/19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23386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26E67E09-F893-4EF2-834D-2BE30A575DA1}" type="datetime1">
              <a:rPr lang="zh-CN" altLang="en-US" smtClean="0"/>
              <a:t>2025/9/19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3800724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CC99EAE-BB91-4C3B-B947-1E404539F3BC}" type="datetime1">
              <a:rPr lang="zh-CN" altLang="en-US" smtClean="0"/>
              <a:t>2025/9/19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10" name="图片 9">
            <a:extLst>
              <a:ext uri="{FF2B5EF4-FFF2-40B4-BE49-F238E27FC236}">
                <a16:creationId xmlns:a16="http://schemas.microsoft.com/office/drawing/2014/main" id="{06283F12-A7FE-4222-A784-387AF53383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extLst>
      <p:ext uri="{BB962C8B-B14F-4D97-AF65-F5344CB8AC3E}">
        <p14:creationId xmlns:p14="http://schemas.microsoft.com/office/powerpoint/2010/main" val="23925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4995825-1E7E-4D4A-B4C7-2AEE1EE95F20}" type="datetime1">
              <a:rPr lang="zh-CN" altLang="en-US" smtClean="0"/>
              <a:t>2025/9/19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t>‹#›</a:t>
            </a:fld>
            <a:endParaRPr lang="zh-CN" altLang="en-US"/>
          </a:p>
        </p:txBody>
      </p:sp>
      <p:pic>
        <p:nvPicPr>
          <p:cNvPr id="6" name="图片 5">
            <a:extLst>
              <a:ext uri="{FF2B5EF4-FFF2-40B4-BE49-F238E27FC236}">
                <a16:creationId xmlns:a16="http://schemas.microsoft.com/office/drawing/2014/main" id="{F0194F19-D6A5-4BCB-8D4D-731CBA0E5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extLst>
      <p:ext uri="{BB962C8B-B14F-4D97-AF65-F5344CB8AC3E}">
        <p14:creationId xmlns:p14="http://schemas.microsoft.com/office/powerpoint/2010/main" val="274580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E3C6B-B55A-4642-B072-89CBB3EAC8F7}" type="datetime1">
              <a:rPr lang="zh-CN" altLang="en-US" smtClean="0"/>
              <a:t>2025/9/19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3978218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662A3E1-CDB9-46BE-9210-C5C0AB15A244}" type="datetime1">
              <a:rPr lang="zh-CN" altLang="en-US" smtClean="0"/>
              <a:t>2025/9/19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85446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19A13D1-8A2E-45CB-B149-BA50BAB599F1}" type="datetime1">
              <a:rPr lang="zh-CN" altLang="en-US" smtClean="0"/>
              <a:t>2025/9/19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t>‹#›</a:t>
            </a:fld>
            <a:endParaRPr lang="zh-CN" altLang="en-US"/>
          </a:p>
        </p:txBody>
      </p:sp>
    </p:spTree>
    <p:extLst>
      <p:ext uri="{BB962C8B-B14F-4D97-AF65-F5344CB8AC3E}">
        <p14:creationId xmlns:p14="http://schemas.microsoft.com/office/powerpoint/2010/main" val="155668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A7642-913A-4375-90AB-DA0E1F5530EC}" type="datetimeFigureOut">
              <a:rPr lang="zh-CN" altLang="en-US" smtClean="0"/>
              <a:t>2025/9/19</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42988-2304-487B-8ECD-A7EF57723C85}" type="slidenum">
              <a:rPr lang="zh-CN" altLang="en-US" smtClean="0"/>
              <a:t>‹#›</a:t>
            </a:fld>
            <a:endParaRPr lang="zh-CN" altLang="en-US"/>
          </a:p>
        </p:txBody>
      </p:sp>
    </p:spTree>
    <p:extLst>
      <p:ext uri="{BB962C8B-B14F-4D97-AF65-F5344CB8AC3E}">
        <p14:creationId xmlns:p14="http://schemas.microsoft.com/office/powerpoint/2010/main" val="865135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2911090" y="1571347"/>
            <a:ext cx="6369820" cy="1857653"/>
          </a:xfrm>
        </p:spPr>
        <p:txBody>
          <a:bodyPr>
            <a:noAutofit/>
          </a:bodyPr>
          <a:lstStyle/>
          <a:p>
            <a:r>
              <a:rPr lang="zh-CN" altLang="en-US" b="1" dirty="0">
                <a:latin typeface="Arial Black" panose="020B0A04020102020204" pitchFamily="34" charset="0"/>
              </a:rPr>
              <a:t>触发系统物理性能评价与分析</a:t>
            </a:r>
          </a:p>
        </p:txBody>
      </p:sp>
      <p:sp>
        <p:nvSpPr>
          <p:cNvPr id="16" name="日期占位符 15"/>
          <p:cNvSpPr>
            <a:spLocks noGrp="1"/>
          </p:cNvSpPr>
          <p:nvPr>
            <p:ph type="dt" sz="half" idx="10"/>
          </p:nvPr>
        </p:nvSpPr>
        <p:spPr/>
        <p:txBody>
          <a:bodyPr/>
          <a:lstStyle/>
          <a:p>
            <a:pPr marL="0" marR="0" lvl="0" indent="0" algn="l" defTabSz="258" rtl="0" eaLnBrk="1" fontAlgn="auto" latinLnBrk="0" hangingPunct="1">
              <a:lnSpc>
                <a:spcPct val="100000"/>
              </a:lnSpc>
              <a:spcBef>
                <a:spcPts val="0"/>
              </a:spcBef>
              <a:spcAft>
                <a:spcPts val="0"/>
              </a:spcAft>
              <a:buClrTx/>
              <a:buSzTx/>
              <a:buFontTx/>
              <a:buNone/>
              <a:tabLst/>
              <a:defRPr/>
            </a:pPr>
            <a:fld id="{19C57FB0-D409-47FC-B406-47B5BBDC9EB5}" type="datetime1">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l" defTabSz="258" rtl="0" eaLnBrk="1" fontAlgn="auto" latinLnBrk="0" hangingPunct="1">
                <a:lnSpc>
                  <a:spcPct val="100000"/>
                </a:lnSpc>
                <a:spcBef>
                  <a:spcPts val="0"/>
                </a:spcBef>
                <a:spcAft>
                  <a:spcPts val="0"/>
                </a:spcAft>
                <a:buClrTx/>
                <a:buSzTx/>
                <a:buFontTx/>
                <a:buNone/>
                <a:tabLst/>
                <a:defRPr/>
              </a:pPr>
              <a:t>2025/9/19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17" name="灯片编号占位符 16"/>
          <p:cNvSpPr>
            <a:spLocks noGrp="1"/>
          </p:cNvSpPr>
          <p:nvPr>
            <p:ph type="sldNum" sz="quarter" idx="12"/>
          </p:nvPr>
        </p:nvSpPr>
        <p:spPr/>
        <p:txBody>
          <a:bodyPr/>
          <a:lstStyle/>
          <a:p>
            <a:pPr marL="0" marR="0" lvl="0" indent="0" algn="r" defTabSz="258" rtl="0" eaLnBrk="1" fontAlgn="auto" latinLnBrk="0" hangingPunct="1">
              <a:lnSpc>
                <a:spcPct val="100000"/>
              </a:lnSpc>
              <a:spcBef>
                <a:spcPts val="0"/>
              </a:spcBef>
              <a:spcAft>
                <a:spcPts val="0"/>
              </a:spcAft>
              <a:buClrTx/>
              <a:buSzTx/>
              <a:buFontTx/>
              <a:buNone/>
              <a:tabLst/>
              <a:defRPr/>
            </a:pPr>
            <a:fld id="{7233DC2A-5E92-482B-9DB5-24AB4AD1E5BC}" type="slidenum">
              <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rPr>
              <a:pPr marL="0" marR="0" lvl="0" indent="0" algn="r" defTabSz="258"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graphicFrame>
        <p:nvGraphicFramePr>
          <p:cNvPr id="14" name="表格 13"/>
          <p:cNvGraphicFramePr>
            <a:graphicFrameLocks noGrp="1"/>
          </p:cNvGraphicFramePr>
          <p:nvPr>
            <p:extLst>
              <p:ext uri="{D42A27DB-BD31-4B8C-83A1-F6EECF244321}">
                <p14:modId xmlns:p14="http://schemas.microsoft.com/office/powerpoint/2010/main" val="2968003962"/>
              </p:ext>
            </p:extLst>
          </p:nvPr>
        </p:nvGraphicFramePr>
        <p:xfrm>
          <a:off x="5208233" y="3770134"/>
          <a:ext cx="1290221" cy="491148"/>
        </p:xfrm>
        <a:graphic>
          <a:graphicData uri="http://schemas.openxmlformats.org/drawingml/2006/table">
            <a:tbl>
              <a:tblPr firstRow="1" bandRow="1">
                <a:tableStyleId>{5C22544A-7EE6-4342-B048-85BDC9FD1C3A}</a:tableStyleId>
              </a:tblPr>
              <a:tblGrid>
                <a:gridCol w="540451">
                  <a:extLst>
                    <a:ext uri="{9D8B030D-6E8A-4147-A177-3AD203B41FA5}">
                      <a16:colId xmlns:a16="http://schemas.microsoft.com/office/drawing/2014/main" val="3233474674"/>
                    </a:ext>
                  </a:extLst>
                </a:gridCol>
                <a:gridCol w="749770">
                  <a:extLst>
                    <a:ext uri="{9D8B030D-6E8A-4147-A177-3AD203B41FA5}">
                      <a16:colId xmlns:a16="http://schemas.microsoft.com/office/drawing/2014/main" val="1947459294"/>
                    </a:ext>
                  </a:extLst>
                </a:gridCol>
              </a:tblGrid>
              <a:tr h="491148">
                <a:tc>
                  <a:txBody>
                    <a:bodyPr/>
                    <a:lstStyle/>
                    <a:p>
                      <a:endParaRPr lang="zh-CN" altLang="en-US" sz="1800" b="0" cap="none" spc="0" dirty="0">
                        <a:ln w="0"/>
                        <a:solidFill>
                          <a:schemeClr val="tx1"/>
                        </a:solidFill>
                        <a:effectLst>
                          <a:outerShdw blurRad="38100" dist="19050" dir="2700000" algn="tl" rotWithShape="0">
                            <a:schemeClr val="dk1">
                              <a:alpha val="40000"/>
                            </a:schemeClr>
                          </a:outerShdw>
                        </a:effectLst>
                      </a:endParaRPr>
                    </a:p>
                  </a:txBody>
                  <a:tcPr marL="39" marR="39" marT="20" marB="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zh-CN" altLang="en-US" sz="1800" b="0" cap="none" spc="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黄钰贺</a:t>
                      </a:r>
                    </a:p>
                  </a:txBody>
                  <a:tcPr marL="39" marR="39" marT="20" marB="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8653"/>
                  </a:ext>
                </a:extLst>
              </a:tr>
            </a:tbl>
          </a:graphicData>
        </a:graphic>
      </p:graphicFrame>
    </p:spTree>
    <p:extLst>
      <p:ext uri="{BB962C8B-B14F-4D97-AF65-F5344CB8AC3E}">
        <p14:creationId xmlns:p14="http://schemas.microsoft.com/office/powerpoint/2010/main" val="2452128556"/>
      </p:ext>
    </p:extLst>
  </p:cSld>
  <p:clrMapOvr>
    <a:masterClrMapping/>
  </p:clrMapOvr>
  <mc:AlternateContent xmlns:mc="http://schemas.openxmlformats.org/markup-compatibility/2006">
    <mc:Choice xmlns:p14="http://schemas.microsoft.com/office/powerpoint/2010/main" Requires="p14">
      <p:transition spd="slow" p14:dur="2000" advTm="16850"/>
    </mc:Choice>
    <mc:Fallback>
      <p:transition spd="slow" advTm="1685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Q2</a:t>
            </a:r>
            <a:r>
              <a:rPr lang="zh-CN" altLang="en-US" dirty="0">
                <a:solidFill>
                  <a:schemeClr val="bg1"/>
                </a:solidFill>
                <a:latin typeface="宋体" panose="02010600030101010101" pitchFamily="2" charset="-122"/>
                <a:ea typeface="宋体" panose="02010600030101010101" pitchFamily="2" charset="-122"/>
              </a:rPr>
              <a:t>：中性道触发条件设置</a:t>
            </a:r>
          </a:p>
        </p:txBody>
      </p:sp>
      <p:graphicFrame>
        <p:nvGraphicFramePr>
          <p:cNvPr id="4" name="表格 7">
            <a:extLst>
              <a:ext uri="{FF2B5EF4-FFF2-40B4-BE49-F238E27FC236}">
                <a16:creationId xmlns:a16="http://schemas.microsoft.com/office/drawing/2014/main" id="{CFA929EA-0A6C-4D9F-A1FC-28E18D6A0D04}"/>
              </a:ext>
            </a:extLst>
          </p:cNvPr>
          <p:cNvGraphicFramePr>
            <a:graphicFrameLocks/>
          </p:cNvGraphicFramePr>
          <p:nvPr>
            <p:extLst>
              <p:ext uri="{D42A27DB-BD31-4B8C-83A1-F6EECF244321}">
                <p14:modId xmlns:p14="http://schemas.microsoft.com/office/powerpoint/2010/main" val="204710618"/>
              </p:ext>
            </p:extLst>
          </p:nvPr>
        </p:nvGraphicFramePr>
        <p:xfrm>
          <a:off x="188261" y="1137036"/>
          <a:ext cx="5593976" cy="4005704"/>
        </p:xfrm>
        <a:graphic>
          <a:graphicData uri="http://schemas.openxmlformats.org/drawingml/2006/table">
            <a:tbl>
              <a:tblPr firstRow="1" bandRow="1"/>
              <a:tblGrid>
                <a:gridCol w="1410971">
                  <a:extLst>
                    <a:ext uri="{9D8B030D-6E8A-4147-A177-3AD203B41FA5}">
                      <a16:colId xmlns:a16="http://schemas.microsoft.com/office/drawing/2014/main" val="515587605"/>
                    </a:ext>
                  </a:extLst>
                </a:gridCol>
                <a:gridCol w="947886">
                  <a:extLst>
                    <a:ext uri="{9D8B030D-6E8A-4147-A177-3AD203B41FA5}">
                      <a16:colId xmlns:a16="http://schemas.microsoft.com/office/drawing/2014/main" val="965252384"/>
                    </a:ext>
                  </a:extLst>
                </a:gridCol>
                <a:gridCol w="1255072">
                  <a:extLst>
                    <a:ext uri="{9D8B030D-6E8A-4147-A177-3AD203B41FA5}">
                      <a16:colId xmlns:a16="http://schemas.microsoft.com/office/drawing/2014/main" val="1714062368"/>
                    </a:ext>
                  </a:extLst>
                </a:gridCol>
                <a:gridCol w="1085261">
                  <a:extLst>
                    <a:ext uri="{9D8B030D-6E8A-4147-A177-3AD203B41FA5}">
                      <a16:colId xmlns:a16="http://schemas.microsoft.com/office/drawing/2014/main" val="1095223863"/>
                    </a:ext>
                  </a:extLst>
                </a:gridCol>
                <a:gridCol w="894786">
                  <a:extLst>
                    <a:ext uri="{9D8B030D-6E8A-4147-A177-3AD203B41FA5}">
                      <a16:colId xmlns:a16="http://schemas.microsoft.com/office/drawing/2014/main" val="3746359691"/>
                    </a:ext>
                  </a:extLst>
                </a:gridCol>
              </a:tblGrid>
              <a:tr h="82125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6527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J/psi-&gt; gam invisable</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526/546</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gam_momentum</a:t>
                      </a:r>
                      <a:r>
                        <a:rPr lang="en-US" altLang="zh-CN" sz="1200" dirty="0">
                          <a:solidFill>
                            <a:srgbClr val="FF0000"/>
                          </a:solidFill>
                          <a:latin typeface="Times New Roman" panose="02020603050405020304" pitchFamily="18" charset="0"/>
                          <a:cs typeface="Times New Roman" panose="02020603050405020304" pitchFamily="18" charset="0"/>
                        </a:rPr>
                        <a:t>&gt;=1)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32016792"/>
                  </a:ext>
                </a:extLst>
              </a:tr>
              <a:tr h="704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534/548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23.7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8376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717/730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28.8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704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386/405</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34.6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95.3%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bl>
          </a:graphicData>
        </a:graphic>
      </p:graphicFrame>
      <p:graphicFrame>
        <p:nvGraphicFramePr>
          <p:cNvPr id="5" name="表格 7">
            <a:extLst>
              <a:ext uri="{FF2B5EF4-FFF2-40B4-BE49-F238E27FC236}">
                <a16:creationId xmlns:a16="http://schemas.microsoft.com/office/drawing/2014/main" id="{0011D7C7-EC61-4CAD-A4FC-0B57BDB991FA}"/>
              </a:ext>
            </a:extLst>
          </p:cNvPr>
          <p:cNvGraphicFramePr>
            <a:graphicFrameLocks/>
          </p:cNvGraphicFramePr>
          <p:nvPr>
            <p:extLst>
              <p:ext uri="{D42A27DB-BD31-4B8C-83A1-F6EECF244321}">
                <p14:modId xmlns:p14="http://schemas.microsoft.com/office/powerpoint/2010/main" val="2237813604"/>
              </p:ext>
            </p:extLst>
          </p:nvPr>
        </p:nvGraphicFramePr>
        <p:xfrm>
          <a:off x="6210366" y="1137036"/>
          <a:ext cx="5593976" cy="4005704"/>
        </p:xfrm>
        <a:graphic>
          <a:graphicData uri="http://schemas.openxmlformats.org/drawingml/2006/table">
            <a:tbl>
              <a:tblPr firstRow="1" bandRow="1"/>
              <a:tblGrid>
                <a:gridCol w="1410971">
                  <a:extLst>
                    <a:ext uri="{9D8B030D-6E8A-4147-A177-3AD203B41FA5}">
                      <a16:colId xmlns:a16="http://schemas.microsoft.com/office/drawing/2014/main" val="515587605"/>
                    </a:ext>
                  </a:extLst>
                </a:gridCol>
                <a:gridCol w="947886">
                  <a:extLst>
                    <a:ext uri="{9D8B030D-6E8A-4147-A177-3AD203B41FA5}">
                      <a16:colId xmlns:a16="http://schemas.microsoft.com/office/drawing/2014/main" val="965252384"/>
                    </a:ext>
                  </a:extLst>
                </a:gridCol>
                <a:gridCol w="1255072">
                  <a:extLst>
                    <a:ext uri="{9D8B030D-6E8A-4147-A177-3AD203B41FA5}">
                      <a16:colId xmlns:a16="http://schemas.microsoft.com/office/drawing/2014/main" val="1714062368"/>
                    </a:ext>
                  </a:extLst>
                </a:gridCol>
                <a:gridCol w="1085261">
                  <a:extLst>
                    <a:ext uri="{9D8B030D-6E8A-4147-A177-3AD203B41FA5}">
                      <a16:colId xmlns:a16="http://schemas.microsoft.com/office/drawing/2014/main" val="1095223863"/>
                    </a:ext>
                  </a:extLst>
                </a:gridCol>
                <a:gridCol w="894786">
                  <a:extLst>
                    <a:ext uri="{9D8B030D-6E8A-4147-A177-3AD203B41FA5}">
                      <a16:colId xmlns:a16="http://schemas.microsoft.com/office/drawing/2014/main" val="3746359691"/>
                    </a:ext>
                  </a:extLst>
                </a:gridCol>
              </a:tblGrid>
              <a:tr h="821253">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6527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J/psi-&gt; gam invisable</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537/546</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gam_momentum</a:t>
                      </a:r>
                      <a:r>
                        <a:rPr lang="en-US" altLang="zh-CN" sz="1200" dirty="0">
                          <a:solidFill>
                            <a:srgbClr val="FF0000"/>
                          </a:solidFill>
                          <a:latin typeface="Times New Roman" panose="02020603050405020304" pitchFamily="18" charset="0"/>
                          <a:cs typeface="Times New Roman" panose="02020603050405020304" pitchFamily="18" charset="0"/>
                        </a:rPr>
                        <a:t>&gt;=1)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32016792"/>
                  </a:ext>
                </a:extLst>
              </a:tr>
              <a:tr h="70427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537/548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31.0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8376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718/730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37.0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704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390/405</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37.0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96.3%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bl>
          </a:graphicData>
        </a:graphic>
      </p:graphicFrame>
      <p:sp>
        <p:nvSpPr>
          <p:cNvPr id="6" name="内容占位符 2">
            <a:extLst>
              <a:ext uri="{FF2B5EF4-FFF2-40B4-BE49-F238E27FC236}">
                <a16:creationId xmlns:a16="http://schemas.microsoft.com/office/drawing/2014/main" id="{EE3359D9-3727-4587-BCD6-E06CE1FEA15E}"/>
              </a:ext>
            </a:extLst>
          </p:cNvPr>
          <p:cNvSpPr>
            <a:spLocks noGrp="1"/>
          </p:cNvSpPr>
          <p:nvPr>
            <p:ph idx="1"/>
          </p:nvPr>
        </p:nvSpPr>
        <p:spPr>
          <a:xfrm>
            <a:off x="887768" y="5293030"/>
            <a:ext cx="3781888" cy="637253"/>
          </a:xfrm>
        </p:spPr>
        <p:txBody>
          <a:bodyPr>
            <a:normAutofit/>
          </a:bodyPr>
          <a:lstStyle/>
          <a:p>
            <a:pPr marL="0" indent="0">
              <a:lnSpc>
                <a:spcPct val="120000"/>
              </a:lnSpc>
              <a:buNone/>
            </a:pPr>
            <a:r>
              <a:rPr lang="zh-CN" altLang="en-US" dirty="0"/>
              <a:t>内端盖能量阈值无限大</a:t>
            </a:r>
          </a:p>
        </p:txBody>
      </p:sp>
      <p:sp>
        <p:nvSpPr>
          <p:cNvPr id="7" name="内容占位符 2">
            <a:extLst>
              <a:ext uri="{FF2B5EF4-FFF2-40B4-BE49-F238E27FC236}">
                <a16:creationId xmlns:a16="http://schemas.microsoft.com/office/drawing/2014/main" id="{B9BAC575-67B0-4C29-B0A0-B21EA00956E5}"/>
              </a:ext>
            </a:extLst>
          </p:cNvPr>
          <p:cNvSpPr txBox="1">
            <a:spLocks/>
          </p:cNvSpPr>
          <p:nvPr/>
        </p:nvSpPr>
        <p:spPr>
          <a:xfrm>
            <a:off x="6642195" y="5293029"/>
            <a:ext cx="4730317" cy="637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t>内端盖能量阈值</a:t>
            </a:r>
            <a:r>
              <a:rPr lang="en-US" altLang="zh-CN" dirty="0"/>
              <a:t>[0.8,1.5]GeV</a:t>
            </a:r>
            <a:endParaRPr lang="zh-CN" altLang="en-US" dirty="0"/>
          </a:p>
        </p:txBody>
      </p:sp>
      <p:sp>
        <p:nvSpPr>
          <p:cNvPr id="9" name="文本框 8">
            <a:extLst>
              <a:ext uri="{FF2B5EF4-FFF2-40B4-BE49-F238E27FC236}">
                <a16:creationId xmlns:a16="http://schemas.microsoft.com/office/drawing/2014/main" id="{C7A0085C-AC53-4C88-BD7A-95C70F516C44}"/>
              </a:ext>
            </a:extLst>
          </p:cNvPr>
          <p:cNvSpPr txBox="1"/>
          <p:nvPr/>
        </p:nvSpPr>
        <p:spPr>
          <a:xfrm>
            <a:off x="164283" y="5930282"/>
            <a:ext cx="12034684" cy="575799"/>
          </a:xfrm>
          <a:prstGeom prst="rect">
            <a:avLst/>
          </a:prstGeom>
          <a:noFill/>
        </p:spPr>
        <p:txBody>
          <a:bodyPr wrap="square">
            <a:spAutoFit/>
          </a:bodyPr>
          <a:lstStyle/>
          <a:p>
            <a:pPr>
              <a:lnSpc>
                <a:spcPct val="120000"/>
              </a:lnSpc>
            </a:pPr>
            <a:r>
              <a:rPr lang="zh-CN" altLang="en-US" sz="2800" dirty="0"/>
              <a:t>内端盖定义为靠近束流管的三圈晶体，</a:t>
            </a:r>
            <a:r>
              <a:rPr lang="en-US" altLang="zh-CN" sz="2800" dirty="0"/>
              <a:t>θ</a:t>
            </a:r>
            <a:r>
              <a:rPr lang="zh-CN" altLang="en-US" sz="2800" dirty="0"/>
              <a:t>覆盖范围约为</a:t>
            </a:r>
            <a:r>
              <a:rPr lang="en-US" altLang="zh-CN" sz="2800" dirty="0"/>
              <a:t>[20°,25°]</a:t>
            </a:r>
            <a:r>
              <a:rPr lang="zh-CN" altLang="en-US" sz="2800" dirty="0"/>
              <a:t>和</a:t>
            </a:r>
            <a:r>
              <a:rPr lang="en-US" altLang="zh-CN" sz="2800" dirty="0"/>
              <a:t>[155°,160°]</a:t>
            </a:r>
          </a:p>
        </p:txBody>
      </p:sp>
    </p:spTree>
    <p:extLst>
      <p:ext uri="{BB962C8B-B14F-4D97-AF65-F5344CB8AC3E}">
        <p14:creationId xmlns:p14="http://schemas.microsoft.com/office/powerpoint/2010/main" val="1778113043"/>
      </p:ext>
    </p:extLst>
  </p:cSld>
  <p:clrMapOvr>
    <a:masterClrMapping/>
  </p:clrMapOvr>
  <mc:AlternateContent xmlns:mc="http://schemas.openxmlformats.org/markup-compatibility/2006">
    <mc:Choice xmlns:p14="http://schemas.microsoft.com/office/powerpoint/2010/main" Requires="p14">
      <p:transition spd="slow" p14:dur="2000" advTm="7857"/>
    </mc:Choice>
    <mc:Fallback>
      <p:transition spd="slow" advTm="785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7">
            <a:extLst>
              <a:ext uri="{FF2B5EF4-FFF2-40B4-BE49-F238E27FC236}">
                <a16:creationId xmlns:a16="http://schemas.microsoft.com/office/drawing/2014/main" id="{46474097-6FD9-4C97-8475-451C93C286B5}"/>
              </a:ext>
            </a:extLst>
          </p:cNvPr>
          <p:cNvGraphicFramePr>
            <a:graphicFrameLocks/>
          </p:cNvGraphicFramePr>
          <p:nvPr/>
        </p:nvGraphicFramePr>
        <p:xfrm>
          <a:off x="213153" y="1323467"/>
          <a:ext cx="5593973" cy="4005704"/>
        </p:xfrm>
        <a:graphic>
          <a:graphicData uri="http://schemas.openxmlformats.org/drawingml/2006/table">
            <a:tbl>
              <a:tblPr firstRow="1" bandRow="1"/>
              <a:tblGrid>
                <a:gridCol w="1410970">
                  <a:extLst>
                    <a:ext uri="{9D8B030D-6E8A-4147-A177-3AD203B41FA5}">
                      <a16:colId xmlns:a16="http://schemas.microsoft.com/office/drawing/2014/main" val="515587605"/>
                    </a:ext>
                  </a:extLst>
                </a:gridCol>
                <a:gridCol w="947885">
                  <a:extLst>
                    <a:ext uri="{9D8B030D-6E8A-4147-A177-3AD203B41FA5}">
                      <a16:colId xmlns:a16="http://schemas.microsoft.com/office/drawing/2014/main" val="965252384"/>
                    </a:ext>
                  </a:extLst>
                </a:gridCol>
                <a:gridCol w="1255071">
                  <a:extLst>
                    <a:ext uri="{9D8B030D-6E8A-4147-A177-3AD203B41FA5}">
                      <a16:colId xmlns:a16="http://schemas.microsoft.com/office/drawing/2014/main" val="1714062368"/>
                    </a:ext>
                  </a:extLst>
                </a:gridCol>
                <a:gridCol w="1085261">
                  <a:extLst>
                    <a:ext uri="{9D8B030D-6E8A-4147-A177-3AD203B41FA5}">
                      <a16:colId xmlns:a16="http://schemas.microsoft.com/office/drawing/2014/main" val="1095223863"/>
                    </a:ext>
                  </a:extLst>
                </a:gridCol>
                <a:gridCol w="894786">
                  <a:extLst>
                    <a:ext uri="{9D8B030D-6E8A-4147-A177-3AD203B41FA5}">
                      <a16:colId xmlns:a16="http://schemas.microsoft.com/office/drawing/2014/main" val="3746359691"/>
                    </a:ext>
                  </a:extLst>
                </a:gridCol>
              </a:tblGrid>
              <a:tr h="81114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100" dirty="0">
                          <a:solidFill>
                            <a:schemeClr val="tx1"/>
                          </a:solidFill>
                          <a:latin typeface="Times New Roman" panose="02020603050405020304" pitchFamily="18" charset="0"/>
                          <a:cs typeface="Times New Roman" panose="02020603050405020304" pitchFamily="18" charset="0"/>
                        </a:rPr>
                        <a:t>Signal trigger efficiency(filter</a:t>
                      </a:r>
                      <a:r>
                        <a:rPr lang="zh-CN" altLang="en-US" sz="1100" dirty="0">
                          <a:solidFill>
                            <a:schemeClr val="tx1"/>
                          </a:solidFill>
                          <a:latin typeface="Times New Roman" panose="02020603050405020304" pitchFamily="18" charset="0"/>
                          <a:cs typeface="Times New Roman" panose="02020603050405020304" pitchFamily="18" charset="0"/>
                        </a:rPr>
                        <a:t>在原本基础上要求</a:t>
                      </a:r>
                      <a:r>
                        <a:rPr lang="en-US" altLang="zh-CN" sz="1100" dirty="0" err="1">
                          <a:solidFill>
                            <a:schemeClr val="tx1"/>
                          </a:solidFill>
                          <a:latin typeface="Times New Roman" panose="02020603050405020304" pitchFamily="18" charset="0"/>
                          <a:cs typeface="Times New Roman" panose="02020603050405020304" pitchFamily="18" charset="0"/>
                        </a:rPr>
                        <a:t>nbar</a:t>
                      </a:r>
                      <a:r>
                        <a:rPr lang="zh-CN" altLang="en-US" sz="1100" dirty="0">
                          <a:solidFill>
                            <a:schemeClr val="tx1"/>
                          </a:solidFill>
                          <a:latin typeface="Times New Roman" panose="02020603050405020304" pitchFamily="18" charset="0"/>
                          <a:cs typeface="Times New Roman" panose="02020603050405020304" pitchFamily="18" charset="0"/>
                        </a:rPr>
                        <a:t>和</a:t>
                      </a:r>
                      <a:r>
                        <a:rPr lang="en-US" altLang="zh-CN" sz="1100" dirty="0">
                          <a:solidFill>
                            <a:schemeClr val="tx1"/>
                          </a:solidFill>
                          <a:latin typeface="Times New Roman" panose="02020603050405020304" pitchFamily="18" charset="0"/>
                          <a:cs typeface="Times New Roman" panose="02020603050405020304" pitchFamily="18" charset="0"/>
                        </a:rPr>
                        <a:t>gamma</a:t>
                      </a:r>
                      <a:r>
                        <a:rPr lang="zh-CN" altLang="en-US" sz="1100" dirty="0">
                          <a:solidFill>
                            <a:schemeClr val="tx1"/>
                          </a:solidFill>
                          <a:latin typeface="Times New Roman" panose="02020603050405020304" pitchFamily="18" charset="0"/>
                          <a:cs typeface="Times New Roman" panose="02020603050405020304" pitchFamily="18" charset="0"/>
                        </a:rPr>
                        <a:t>范围</a:t>
                      </a:r>
                      <a:r>
                        <a:rPr lang="en-US" altLang="zh-CN" sz="1100" dirty="0">
                          <a:solidFill>
                            <a:schemeClr val="tx1"/>
                          </a:solidFill>
                          <a:latin typeface="Times New Roman" panose="02020603050405020304" pitchFamily="18" charset="0"/>
                          <a:cs typeface="Times New Roman" panose="02020603050405020304" pitchFamily="18" charset="0"/>
                        </a:rPr>
                        <a:t>)</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6446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J/psi-&gt; gam invisable</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520/524</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gam_momentum</a:t>
                      </a:r>
                      <a:r>
                        <a:rPr lang="en-US" altLang="zh-CN" sz="1200" dirty="0">
                          <a:solidFill>
                            <a:srgbClr val="FF0000"/>
                          </a:solidFill>
                          <a:latin typeface="Times New Roman" panose="02020603050405020304" pitchFamily="18" charset="0"/>
                          <a:cs typeface="Times New Roman" panose="02020603050405020304" pitchFamily="18" charset="0"/>
                        </a:rPr>
                        <a:t>&gt;=1)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32016792"/>
                  </a:ext>
                </a:extLst>
              </a:tr>
              <a:tr h="78856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512/523</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24.8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9727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695/706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25.5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788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358/366</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32.8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bl>
          </a:graphicData>
        </a:graphic>
      </p:graphicFrame>
      <p:sp>
        <p:nvSpPr>
          <p:cNvPr id="10" name="文本框 9">
            <a:extLst>
              <a:ext uri="{FF2B5EF4-FFF2-40B4-BE49-F238E27FC236}">
                <a16:creationId xmlns:a16="http://schemas.microsoft.com/office/drawing/2014/main" id="{20D27FD4-5D1F-4E11-9E77-215DE82FA37B}"/>
              </a:ext>
            </a:extLst>
          </p:cNvPr>
          <p:cNvSpPr txBox="1"/>
          <p:nvPr/>
        </p:nvSpPr>
        <p:spPr>
          <a:xfrm>
            <a:off x="288005" y="5945554"/>
            <a:ext cx="11615989" cy="672748"/>
          </a:xfrm>
          <a:prstGeom prst="rect">
            <a:avLst/>
          </a:prstGeom>
          <a:noFill/>
        </p:spPr>
        <p:txBody>
          <a:bodyPr wrap="square">
            <a:spAutoFit/>
          </a:bodyPr>
          <a:lstStyle/>
          <a:p>
            <a:pPr marR="0" lvl="0" algn="l" defTabSz="914400" rtl="0" eaLnBrk="1" fontAlgn="auto" latinLnBrk="0" hangingPunct="1">
              <a:lnSpc>
                <a:spcPct val="150000"/>
              </a:lnSpc>
              <a:spcBef>
                <a:spcPts val="1000"/>
              </a:spcBef>
              <a:spcAft>
                <a:spcPts val="0"/>
              </a:spcAft>
              <a:buClrTx/>
              <a:buSzTx/>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减少了几何效率但是能有效提升信号触发率并且对本底触发率的影响很小</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12" name="文本框 11">
            <a:extLst>
              <a:ext uri="{FF2B5EF4-FFF2-40B4-BE49-F238E27FC236}">
                <a16:creationId xmlns:a16="http://schemas.microsoft.com/office/drawing/2014/main" id="{AED97281-6946-4BBF-9F64-FBDE4C59FAC5}"/>
              </a:ext>
            </a:extLst>
          </p:cNvPr>
          <p:cNvSpPr txBox="1"/>
          <p:nvPr/>
        </p:nvSpPr>
        <p:spPr>
          <a:xfrm>
            <a:off x="489990" y="5481226"/>
            <a:ext cx="5040297" cy="369332"/>
          </a:xfrm>
          <a:prstGeom prst="rect">
            <a:avLst/>
          </a:prstGeom>
          <a:noFill/>
        </p:spPr>
        <p:txBody>
          <a:bodyPr wrap="square">
            <a:spAutoFit/>
          </a:bodyPr>
          <a:lstStyle/>
          <a:p>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改为在</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filter</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中去除了击中内端盖的</a:t>
            </a:r>
            <a:r>
              <a:rPr kumimoji="0" lang="en-US" altLang="zh-CN" sz="18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nbar</a:t>
            </a:r>
            <a:r>
              <a:rPr kumimoji="0" lang="zh-CN" altLang="en-US"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或</a:t>
            </a:r>
            <a:r>
              <a:rPr kumimoji="0" lang="en-US" altLang="zh-CN" sz="1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gamma</a:t>
            </a:r>
            <a:endParaRPr lang="zh-CN" altLang="en-US" dirty="0"/>
          </a:p>
        </p:txBody>
      </p:sp>
      <p:pic>
        <p:nvPicPr>
          <p:cNvPr id="3" name="图片 2">
            <a:extLst>
              <a:ext uri="{FF2B5EF4-FFF2-40B4-BE49-F238E27FC236}">
                <a16:creationId xmlns:a16="http://schemas.microsoft.com/office/drawing/2014/main" id="{0C83734F-487F-4B58-989F-97C54F81550D}"/>
              </a:ext>
            </a:extLst>
          </p:cNvPr>
          <p:cNvPicPr>
            <a:picLocks noChangeAspect="1"/>
          </p:cNvPicPr>
          <p:nvPr/>
        </p:nvPicPr>
        <p:blipFill>
          <a:blip r:embed="rId3"/>
          <a:stretch>
            <a:fillRect/>
          </a:stretch>
        </p:blipFill>
        <p:spPr>
          <a:xfrm>
            <a:off x="5972151" y="1081742"/>
            <a:ext cx="3793286" cy="2415962"/>
          </a:xfrm>
          <a:prstGeom prst="rect">
            <a:avLst/>
          </a:prstGeom>
        </p:spPr>
      </p:pic>
      <p:pic>
        <p:nvPicPr>
          <p:cNvPr id="6" name="图片 5">
            <a:extLst>
              <a:ext uri="{FF2B5EF4-FFF2-40B4-BE49-F238E27FC236}">
                <a16:creationId xmlns:a16="http://schemas.microsoft.com/office/drawing/2014/main" id="{402C78F8-51BB-47DD-9A2A-4857DA627683}"/>
              </a:ext>
            </a:extLst>
          </p:cNvPr>
          <p:cNvPicPr>
            <a:picLocks noChangeAspect="1"/>
          </p:cNvPicPr>
          <p:nvPr/>
        </p:nvPicPr>
        <p:blipFill>
          <a:blip r:embed="rId4"/>
          <a:stretch>
            <a:fillRect/>
          </a:stretch>
        </p:blipFill>
        <p:spPr>
          <a:xfrm>
            <a:off x="5972151" y="3477895"/>
            <a:ext cx="3793286" cy="2372663"/>
          </a:xfrm>
          <a:prstGeom prst="rect">
            <a:avLst/>
          </a:prstGeom>
        </p:spPr>
      </p:pic>
      <p:sp>
        <p:nvSpPr>
          <p:cNvPr id="14" name="文本框 13">
            <a:extLst>
              <a:ext uri="{FF2B5EF4-FFF2-40B4-BE49-F238E27FC236}">
                <a16:creationId xmlns:a16="http://schemas.microsoft.com/office/drawing/2014/main" id="{F102E366-3306-4898-A1E3-372D63C1BA0E}"/>
              </a:ext>
            </a:extLst>
          </p:cNvPr>
          <p:cNvSpPr txBox="1"/>
          <p:nvPr/>
        </p:nvSpPr>
        <p:spPr>
          <a:xfrm>
            <a:off x="9845336" y="1951067"/>
            <a:ext cx="2346664" cy="3394071"/>
          </a:xfrm>
          <a:prstGeom prst="rect">
            <a:avLst/>
          </a:prstGeom>
          <a:noFill/>
        </p:spPr>
        <p:txBody>
          <a:bodyPr wrap="square">
            <a:spAutoFit/>
          </a:bodyPr>
          <a:lstStyle/>
          <a:p>
            <a:pPr marR="0" lvl="0" algn="l" defTabSz="914400" rtl="0" eaLnBrk="1" fontAlgn="auto" latinLnBrk="0" hangingPunct="1">
              <a:lnSpc>
                <a:spcPct val="150000"/>
              </a:lnSpc>
              <a:spcBef>
                <a:spcPts val="1000"/>
              </a:spcBef>
              <a:spcAft>
                <a:spcPts val="0"/>
              </a:spcAft>
              <a:buClrTx/>
              <a:buSzTx/>
              <a:tabLst/>
              <a:defRPr/>
            </a:pP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受影响不同的原因</a:t>
            </a: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l"/>
              <a:tabLst/>
              <a:defRPr/>
            </a:pPr>
            <a:r>
              <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ECAL</a:t>
            </a:r>
            <a:r>
              <a:rPr kumimoji="0" lang="zh-CN" altLang="en-US"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自身定位精度</a:t>
            </a: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l"/>
              <a:tabLst/>
              <a:defRPr/>
            </a:pPr>
            <a:r>
              <a:rPr lang="en-US" altLang="zh-CN" sz="1600" dirty="0" err="1">
                <a:solidFill>
                  <a:prstClr val="black"/>
                </a:solidFill>
                <a:latin typeface="Calibri" panose="020F0502020204030204"/>
                <a:ea typeface="等线" panose="02010600030101010101" pitchFamily="2" charset="-122"/>
              </a:rPr>
              <a:t>Nbar</a:t>
            </a:r>
            <a:r>
              <a:rPr lang="zh-CN" altLang="en-US" sz="1600" dirty="0">
                <a:solidFill>
                  <a:prstClr val="black"/>
                </a:solidFill>
                <a:latin typeface="Calibri" panose="020F0502020204030204"/>
                <a:ea typeface="等线" panose="02010600030101010101" pitchFamily="2" charset="-122"/>
              </a:rPr>
              <a:t>和</a:t>
            </a:r>
            <a:r>
              <a:rPr lang="en-US" altLang="zh-CN" sz="1600" dirty="0">
                <a:solidFill>
                  <a:prstClr val="black"/>
                </a:solidFill>
                <a:latin typeface="Calibri" panose="020F0502020204030204"/>
                <a:ea typeface="等线" panose="02010600030101010101" pitchFamily="2" charset="-122"/>
              </a:rPr>
              <a:t>gamma</a:t>
            </a:r>
            <a:r>
              <a:rPr lang="zh-CN" altLang="en-US" sz="1600" dirty="0">
                <a:solidFill>
                  <a:prstClr val="black"/>
                </a:solidFill>
                <a:latin typeface="Calibri" panose="020F0502020204030204"/>
                <a:ea typeface="等线" panose="02010600030101010101" pitchFamily="2" charset="-122"/>
              </a:rPr>
              <a:t>产生簇团的大小不同</a:t>
            </a:r>
            <a:endParaRPr lang="en-US" altLang="zh-CN" sz="1600" dirty="0">
              <a:solidFill>
                <a:prstClr val="black"/>
              </a:solidFill>
              <a:latin typeface="Calibri" panose="020F0502020204030204"/>
              <a:ea typeface="等线" panose="02010600030101010101" pitchFamily="2" charset="-122"/>
            </a:endParaRP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l"/>
              <a:tabLst/>
              <a:defRPr/>
            </a:pPr>
            <a:r>
              <a:rPr lang="zh-CN" altLang="en-US" sz="1600" dirty="0">
                <a:solidFill>
                  <a:prstClr val="black"/>
                </a:solidFill>
                <a:latin typeface="Calibri" panose="020F0502020204030204"/>
                <a:ea typeface="等线" panose="02010600030101010101" pitchFamily="2" charset="-122"/>
              </a:rPr>
              <a:t>含</a:t>
            </a:r>
            <a:r>
              <a:rPr lang="en-US" altLang="zh-CN" sz="1600" dirty="0" err="1">
                <a:solidFill>
                  <a:prstClr val="black"/>
                </a:solidFill>
                <a:latin typeface="Calibri" panose="020F0502020204030204"/>
                <a:ea typeface="等线" panose="02010600030101010101" pitchFamily="2" charset="-122"/>
              </a:rPr>
              <a:t>nbar</a:t>
            </a:r>
            <a:r>
              <a:rPr lang="zh-CN" altLang="en-US" sz="1600" dirty="0">
                <a:solidFill>
                  <a:prstClr val="black"/>
                </a:solidFill>
                <a:latin typeface="Calibri" panose="020F0502020204030204"/>
                <a:ea typeface="等线" panose="02010600030101010101" pitchFamily="2" charset="-122"/>
              </a:rPr>
              <a:t>的过程与以</a:t>
            </a:r>
            <a:r>
              <a:rPr lang="en-US" altLang="zh-CN" sz="1600" dirty="0">
                <a:solidFill>
                  <a:prstClr val="black"/>
                </a:solidFill>
                <a:latin typeface="Calibri" panose="020F0502020204030204"/>
                <a:ea typeface="等线" panose="02010600030101010101" pitchFamily="2" charset="-122"/>
              </a:rPr>
              <a:t>gamma</a:t>
            </a:r>
            <a:r>
              <a:rPr lang="zh-CN" altLang="en-US" sz="1600" dirty="0">
                <a:solidFill>
                  <a:prstClr val="black"/>
                </a:solidFill>
                <a:latin typeface="Calibri" panose="020F0502020204030204"/>
                <a:ea typeface="等线" panose="02010600030101010101" pitchFamily="2" charset="-122"/>
              </a:rPr>
              <a:t>为主要能量沉积粒子过程在簇团总数上的区别</a:t>
            </a:r>
            <a:endParaRPr kumimoji="0" lang="en-US" altLang="zh-CN" sz="16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7" name="文本框 6">
            <a:extLst>
              <a:ext uri="{FF2B5EF4-FFF2-40B4-BE49-F238E27FC236}">
                <a16:creationId xmlns:a16="http://schemas.microsoft.com/office/drawing/2014/main" id="{B6D9A826-92C4-47EC-956C-5D9BB3F6FB30}"/>
              </a:ext>
            </a:extLst>
          </p:cNvPr>
          <p:cNvSpPr txBox="1"/>
          <p:nvPr/>
        </p:nvSpPr>
        <p:spPr>
          <a:xfrm>
            <a:off x="7679184" y="1695635"/>
            <a:ext cx="958789" cy="369332"/>
          </a:xfrm>
          <a:prstGeom prst="rect">
            <a:avLst/>
          </a:prstGeom>
          <a:noFill/>
        </p:spPr>
        <p:txBody>
          <a:bodyPr wrap="square" rtlCol="0">
            <a:spAutoFit/>
          </a:bodyPr>
          <a:lstStyle/>
          <a:p>
            <a:r>
              <a:rPr lang="en-US" altLang="zh-CN" dirty="0" err="1"/>
              <a:t>nbar</a:t>
            </a:r>
            <a:endParaRPr lang="zh-CN" altLang="en-US" dirty="0"/>
          </a:p>
        </p:txBody>
      </p:sp>
      <p:sp>
        <p:nvSpPr>
          <p:cNvPr id="15" name="文本框 14">
            <a:extLst>
              <a:ext uri="{FF2B5EF4-FFF2-40B4-BE49-F238E27FC236}">
                <a16:creationId xmlns:a16="http://schemas.microsoft.com/office/drawing/2014/main" id="{FEBE0287-77F0-4318-9984-E1AB11F5E8C7}"/>
              </a:ext>
            </a:extLst>
          </p:cNvPr>
          <p:cNvSpPr txBox="1"/>
          <p:nvPr/>
        </p:nvSpPr>
        <p:spPr>
          <a:xfrm>
            <a:off x="7679184" y="3887267"/>
            <a:ext cx="958789" cy="369332"/>
          </a:xfrm>
          <a:prstGeom prst="rect">
            <a:avLst/>
          </a:prstGeom>
          <a:noFill/>
        </p:spPr>
        <p:txBody>
          <a:bodyPr wrap="square" rtlCol="0">
            <a:spAutoFit/>
          </a:bodyPr>
          <a:lstStyle/>
          <a:p>
            <a:r>
              <a:rPr lang="en-US" altLang="zh-CN" dirty="0"/>
              <a:t>gamma</a:t>
            </a:r>
            <a:endParaRPr lang="zh-CN" altLang="en-US" dirty="0"/>
          </a:p>
        </p:txBody>
      </p:sp>
      <p:sp>
        <p:nvSpPr>
          <p:cNvPr id="13" name="标题 1">
            <a:extLst>
              <a:ext uri="{FF2B5EF4-FFF2-40B4-BE49-F238E27FC236}">
                <a16:creationId xmlns:a16="http://schemas.microsoft.com/office/drawing/2014/main" id="{E79D3471-75A4-49F2-B9BD-FF87A0AE7716}"/>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Q2</a:t>
            </a:r>
            <a:r>
              <a:rPr lang="zh-CN" altLang="en-US" dirty="0">
                <a:solidFill>
                  <a:schemeClr val="bg1"/>
                </a:solidFill>
                <a:latin typeface="宋体" panose="02010600030101010101" pitchFamily="2" charset="-122"/>
                <a:ea typeface="宋体" panose="02010600030101010101" pitchFamily="2" charset="-122"/>
              </a:rPr>
              <a:t>：中性道触发条件设置</a:t>
            </a:r>
          </a:p>
        </p:txBody>
      </p:sp>
    </p:spTree>
    <p:extLst>
      <p:ext uri="{BB962C8B-B14F-4D97-AF65-F5344CB8AC3E}">
        <p14:creationId xmlns:p14="http://schemas.microsoft.com/office/powerpoint/2010/main" val="2810768167"/>
      </p:ext>
    </p:extLst>
  </p:cSld>
  <p:clrMapOvr>
    <a:masterClrMapping/>
  </p:clrMapOvr>
  <mc:AlternateContent xmlns:mc="http://schemas.openxmlformats.org/markup-compatibility/2006">
    <mc:Choice xmlns:p14="http://schemas.microsoft.com/office/powerpoint/2010/main" Requires="p14">
      <p:transition spd="slow" p14:dur="2000" advTm="27932"/>
    </mc:Choice>
    <mc:Fallback>
      <p:transition spd="slow" advTm="279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CABF5B2-89D1-4040-B2F0-DE0DC33FC610}"/>
              </a:ext>
            </a:extLst>
          </p:cNvPr>
          <p:cNvPicPr>
            <a:picLocks noChangeAspect="1"/>
          </p:cNvPicPr>
          <p:nvPr/>
        </p:nvPicPr>
        <p:blipFill>
          <a:blip r:embed="rId2"/>
          <a:stretch>
            <a:fillRect/>
          </a:stretch>
        </p:blipFill>
        <p:spPr>
          <a:xfrm>
            <a:off x="37540" y="1152977"/>
            <a:ext cx="4095238" cy="4285714"/>
          </a:xfrm>
          <a:prstGeom prst="rect">
            <a:avLst/>
          </a:prstGeom>
        </p:spPr>
      </p:pic>
      <p:pic>
        <p:nvPicPr>
          <p:cNvPr id="5" name="图片 4">
            <a:extLst>
              <a:ext uri="{FF2B5EF4-FFF2-40B4-BE49-F238E27FC236}">
                <a16:creationId xmlns:a16="http://schemas.microsoft.com/office/drawing/2014/main" id="{623A1B53-6D96-4DEA-AE9C-A72E09E231A0}"/>
              </a:ext>
            </a:extLst>
          </p:cNvPr>
          <p:cNvPicPr>
            <a:picLocks noChangeAspect="1"/>
          </p:cNvPicPr>
          <p:nvPr/>
        </p:nvPicPr>
        <p:blipFill>
          <a:blip r:embed="rId3"/>
          <a:stretch>
            <a:fillRect/>
          </a:stretch>
        </p:blipFill>
        <p:spPr>
          <a:xfrm>
            <a:off x="4132778" y="1152977"/>
            <a:ext cx="4095238" cy="4285714"/>
          </a:xfrm>
          <a:prstGeom prst="rect">
            <a:avLst/>
          </a:prstGeom>
        </p:spPr>
      </p:pic>
      <p:pic>
        <p:nvPicPr>
          <p:cNvPr id="7" name="图片 6">
            <a:extLst>
              <a:ext uri="{FF2B5EF4-FFF2-40B4-BE49-F238E27FC236}">
                <a16:creationId xmlns:a16="http://schemas.microsoft.com/office/drawing/2014/main" id="{F5E2FE42-1537-4153-A885-56408CE4B78D}"/>
              </a:ext>
            </a:extLst>
          </p:cNvPr>
          <p:cNvPicPr>
            <a:picLocks noChangeAspect="1"/>
          </p:cNvPicPr>
          <p:nvPr/>
        </p:nvPicPr>
        <p:blipFill>
          <a:blip r:embed="rId4"/>
          <a:stretch>
            <a:fillRect/>
          </a:stretch>
        </p:blipFill>
        <p:spPr>
          <a:xfrm>
            <a:off x="8105592" y="1152977"/>
            <a:ext cx="4086408" cy="4209136"/>
          </a:xfrm>
          <a:prstGeom prst="rect">
            <a:avLst/>
          </a:prstGeom>
        </p:spPr>
      </p:pic>
      <p:sp>
        <p:nvSpPr>
          <p:cNvPr id="8" name="文本框 7">
            <a:extLst>
              <a:ext uri="{FF2B5EF4-FFF2-40B4-BE49-F238E27FC236}">
                <a16:creationId xmlns:a16="http://schemas.microsoft.com/office/drawing/2014/main" id="{ED047510-AA76-4DE6-9474-780BE30DD5B7}"/>
              </a:ext>
            </a:extLst>
          </p:cNvPr>
          <p:cNvSpPr txBox="1"/>
          <p:nvPr/>
        </p:nvSpPr>
        <p:spPr>
          <a:xfrm>
            <a:off x="420047" y="5397246"/>
            <a:ext cx="3468535" cy="307777"/>
          </a:xfrm>
          <a:prstGeom prst="rect">
            <a:avLst/>
          </a:prstGeom>
          <a:noFill/>
        </p:spPr>
        <p:txBody>
          <a:bodyPr wrap="square" rtlCol="0">
            <a:spAutoFit/>
          </a:bodyPr>
          <a:lstStyle/>
          <a:p>
            <a:pPr algn="ctr"/>
            <a:r>
              <a:rPr lang="en-US" altLang="zh-CN" sz="1400" dirty="0" err="1"/>
              <a:t>Gamnnbar</a:t>
            </a:r>
            <a:r>
              <a:rPr lang="zh-CN" altLang="en-US" sz="1400" dirty="0"/>
              <a:t>过程中</a:t>
            </a:r>
            <a:r>
              <a:rPr lang="en-US" altLang="zh-CN" sz="1400" dirty="0"/>
              <a:t>gamma</a:t>
            </a:r>
            <a:r>
              <a:rPr lang="zh-CN" altLang="en-US" sz="1400" dirty="0"/>
              <a:t>粒子的</a:t>
            </a:r>
            <a:r>
              <a:rPr lang="en-US" altLang="zh-CN" sz="1400" dirty="0" err="1"/>
              <a:t>Iptheta</a:t>
            </a:r>
            <a:r>
              <a:rPr lang="zh-CN" altLang="en-US" sz="1400" dirty="0"/>
              <a:t>分布</a:t>
            </a:r>
          </a:p>
        </p:txBody>
      </p:sp>
      <p:sp>
        <p:nvSpPr>
          <p:cNvPr id="9" name="文本框 8">
            <a:extLst>
              <a:ext uri="{FF2B5EF4-FFF2-40B4-BE49-F238E27FC236}">
                <a16:creationId xmlns:a16="http://schemas.microsoft.com/office/drawing/2014/main" id="{8B2A337D-F7D4-4956-B478-0C8684AD5FC2}"/>
              </a:ext>
            </a:extLst>
          </p:cNvPr>
          <p:cNvSpPr txBox="1"/>
          <p:nvPr/>
        </p:nvSpPr>
        <p:spPr>
          <a:xfrm>
            <a:off x="4384917" y="5397245"/>
            <a:ext cx="3468535" cy="307777"/>
          </a:xfrm>
          <a:prstGeom prst="rect">
            <a:avLst/>
          </a:prstGeom>
          <a:noFill/>
        </p:spPr>
        <p:txBody>
          <a:bodyPr wrap="square" rtlCol="0">
            <a:spAutoFit/>
          </a:bodyPr>
          <a:lstStyle/>
          <a:p>
            <a:pPr algn="ctr"/>
            <a:r>
              <a:rPr lang="en-US" altLang="zh-CN" sz="1400" dirty="0" err="1"/>
              <a:t>Gaminv</a:t>
            </a:r>
            <a:r>
              <a:rPr lang="zh-CN" altLang="en-US" sz="1400" dirty="0"/>
              <a:t>过程中</a:t>
            </a:r>
            <a:r>
              <a:rPr lang="en-US" altLang="zh-CN" sz="1400" dirty="0"/>
              <a:t>gamma</a:t>
            </a:r>
            <a:r>
              <a:rPr lang="zh-CN" altLang="en-US" sz="1400" dirty="0"/>
              <a:t>粒子的</a:t>
            </a:r>
            <a:r>
              <a:rPr lang="en-US" altLang="zh-CN" sz="1400" dirty="0" err="1"/>
              <a:t>Iptheta</a:t>
            </a:r>
            <a:r>
              <a:rPr lang="zh-CN" altLang="en-US" sz="1400" dirty="0"/>
              <a:t>分布</a:t>
            </a:r>
          </a:p>
        </p:txBody>
      </p:sp>
      <p:sp>
        <p:nvSpPr>
          <p:cNvPr id="10" name="文本框 9">
            <a:extLst>
              <a:ext uri="{FF2B5EF4-FFF2-40B4-BE49-F238E27FC236}">
                <a16:creationId xmlns:a16="http://schemas.microsoft.com/office/drawing/2014/main" id="{4265EC82-65C6-418C-A4D5-40D29DF0B427}"/>
              </a:ext>
            </a:extLst>
          </p:cNvPr>
          <p:cNvSpPr txBox="1"/>
          <p:nvPr/>
        </p:nvSpPr>
        <p:spPr>
          <a:xfrm>
            <a:off x="8349787" y="5397245"/>
            <a:ext cx="3468535" cy="523220"/>
          </a:xfrm>
          <a:prstGeom prst="rect">
            <a:avLst/>
          </a:prstGeom>
          <a:noFill/>
        </p:spPr>
        <p:txBody>
          <a:bodyPr wrap="square" rtlCol="0">
            <a:spAutoFit/>
          </a:bodyPr>
          <a:lstStyle/>
          <a:p>
            <a:pPr algn="ctr"/>
            <a:r>
              <a:rPr lang="en-US" altLang="zh-CN" sz="1400" dirty="0" err="1"/>
              <a:t>GamnnbarISR</a:t>
            </a:r>
            <a:r>
              <a:rPr lang="zh-CN" altLang="en-US" sz="1400" dirty="0"/>
              <a:t>过程中</a:t>
            </a:r>
            <a:r>
              <a:rPr lang="en-US" altLang="zh-CN" sz="1400" dirty="0"/>
              <a:t>gamma</a:t>
            </a:r>
            <a:r>
              <a:rPr lang="zh-CN" altLang="en-US" sz="1400" dirty="0"/>
              <a:t>粒子的</a:t>
            </a:r>
            <a:r>
              <a:rPr lang="en-US" altLang="zh-CN" sz="1400" dirty="0" err="1"/>
              <a:t>Iptheta</a:t>
            </a:r>
            <a:r>
              <a:rPr lang="zh-CN" altLang="en-US" sz="1400" dirty="0"/>
              <a:t>分布</a:t>
            </a:r>
          </a:p>
        </p:txBody>
      </p:sp>
      <p:sp>
        <p:nvSpPr>
          <p:cNvPr id="11" name="标题 1">
            <a:extLst>
              <a:ext uri="{FF2B5EF4-FFF2-40B4-BE49-F238E27FC236}">
                <a16:creationId xmlns:a16="http://schemas.microsoft.com/office/drawing/2014/main" id="{5B7F6EEF-87D7-476F-8236-5DA984CAAB25}"/>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Q2</a:t>
            </a:r>
            <a:r>
              <a:rPr lang="zh-CN" altLang="en-US" dirty="0">
                <a:solidFill>
                  <a:schemeClr val="bg1"/>
                </a:solidFill>
                <a:latin typeface="宋体" panose="02010600030101010101" pitchFamily="2" charset="-122"/>
                <a:ea typeface="宋体" panose="02010600030101010101" pitchFamily="2" charset="-122"/>
              </a:rPr>
              <a:t>：中性道触发条件设置</a:t>
            </a:r>
          </a:p>
        </p:txBody>
      </p:sp>
      <p:sp>
        <p:nvSpPr>
          <p:cNvPr id="2" name="文本框 1">
            <a:extLst>
              <a:ext uri="{FF2B5EF4-FFF2-40B4-BE49-F238E27FC236}">
                <a16:creationId xmlns:a16="http://schemas.microsoft.com/office/drawing/2014/main" id="{0AB0D89C-8AEE-47B6-9459-C5E6B31FDDDB}"/>
              </a:ext>
            </a:extLst>
          </p:cNvPr>
          <p:cNvSpPr txBox="1"/>
          <p:nvPr/>
        </p:nvSpPr>
        <p:spPr>
          <a:xfrm>
            <a:off x="1473752" y="5920465"/>
            <a:ext cx="9413290" cy="369332"/>
          </a:xfrm>
          <a:prstGeom prst="rect">
            <a:avLst/>
          </a:prstGeom>
          <a:noFill/>
        </p:spPr>
        <p:txBody>
          <a:bodyPr wrap="square" rtlCol="0">
            <a:spAutoFit/>
          </a:bodyPr>
          <a:lstStyle/>
          <a:p>
            <a:r>
              <a:rPr lang="zh-CN" altLang="en-US" dirty="0"/>
              <a:t>三个带有</a:t>
            </a:r>
            <a:r>
              <a:rPr lang="en-US" altLang="zh-CN" dirty="0"/>
              <a:t>gamma</a:t>
            </a:r>
            <a:r>
              <a:rPr lang="zh-CN" altLang="en-US" dirty="0"/>
              <a:t>的中性过程中，</a:t>
            </a:r>
            <a:r>
              <a:rPr lang="en-US" altLang="zh-CN" dirty="0" err="1"/>
              <a:t>gamnnbar_ISR</a:t>
            </a:r>
            <a:r>
              <a:rPr lang="zh-CN" altLang="en-US" dirty="0"/>
              <a:t>过程的</a:t>
            </a:r>
            <a:r>
              <a:rPr lang="en-US" altLang="zh-CN" dirty="0"/>
              <a:t>gamma</a:t>
            </a:r>
            <a:r>
              <a:rPr lang="zh-CN" altLang="en-US" dirty="0"/>
              <a:t>几乎没有进入接收度</a:t>
            </a:r>
          </a:p>
        </p:txBody>
      </p:sp>
    </p:spTree>
    <p:extLst>
      <p:ext uri="{BB962C8B-B14F-4D97-AF65-F5344CB8AC3E}">
        <p14:creationId xmlns:p14="http://schemas.microsoft.com/office/powerpoint/2010/main" val="2879308804"/>
      </p:ext>
    </p:extLst>
  </p:cSld>
  <p:clrMapOvr>
    <a:masterClrMapping/>
  </p:clrMapOvr>
  <mc:AlternateContent xmlns:mc="http://schemas.openxmlformats.org/markup-compatibility/2006">
    <mc:Choice xmlns:p14="http://schemas.microsoft.com/office/powerpoint/2010/main" Requires="p14">
      <p:transition spd="slow" p14:dur="2000" advTm="7038"/>
    </mc:Choice>
    <mc:Fallback>
      <p:transition spd="slow" advTm="703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D6428D4-BC76-46BB-9C46-C64F60641903}"/>
              </a:ext>
            </a:extLst>
          </p:cNvPr>
          <p:cNvSpPr>
            <a:spLocks noGrp="1"/>
          </p:cNvSpPr>
          <p:nvPr>
            <p:ph idx="1"/>
          </p:nvPr>
        </p:nvSpPr>
        <p:spPr>
          <a:xfrm>
            <a:off x="1501935" y="5451980"/>
            <a:ext cx="9188127" cy="989315"/>
          </a:xfrm>
        </p:spPr>
        <p:txBody>
          <a:bodyPr>
            <a:noAutofit/>
          </a:bodyPr>
          <a:lstStyle/>
          <a:p>
            <a:pPr marL="0" indent="0" algn="ctr">
              <a:lnSpc>
                <a:spcPct val="120000"/>
              </a:lnSpc>
              <a:buNone/>
            </a:pPr>
            <a:r>
              <a:rPr lang="zh-CN" altLang="en-US" sz="2000" dirty="0"/>
              <a:t>同为含有</a:t>
            </a:r>
            <a:r>
              <a:rPr lang="en-US" altLang="zh-CN" sz="2000" dirty="0" err="1"/>
              <a:t>nnbar</a:t>
            </a:r>
            <a:r>
              <a:rPr lang="zh-CN" altLang="en-US" sz="2000" dirty="0"/>
              <a:t>的过程，</a:t>
            </a:r>
            <a:r>
              <a:rPr lang="en-US" altLang="zh-CN" sz="2000" dirty="0" err="1"/>
              <a:t>gamnnbar_ISR</a:t>
            </a:r>
            <a:r>
              <a:rPr lang="zh-CN" altLang="en-US" sz="2000" dirty="0"/>
              <a:t>过程的</a:t>
            </a:r>
            <a:r>
              <a:rPr lang="en-US" altLang="zh-CN" sz="2000" dirty="0" err="1"/>
              <a:t>nbar</a:t>
            </a:r>
            <a:r>
              <a:rPr lang="zh-CN" altLang="en-US" sz="2000" dirty="0"/>
              <a:t>极角分布也与另外两个过程不同</a:t>
            </a:r>
            <a:endParaRPr lang="en-US" altLang="zh-CN" sz="2000" dirty="0"/>
          </a:p>
          <a:p>
            <a:pPr marL="0" indent="0" algn="ctr">
              <a:lnSpc>
                <a:spcPct val="120000"/>
              </a:lnSpc>
              <a:buNone/>
            </a:pPr>
            <a:r>
              <a:rPr lang="zh-CN" altLang="en-US" sz="2000" dirty="0"/>
              <a:t>更容易击中内端盖导致能量丢失的概率更高</a:t>
            </a:r>
            <a:endParaRPr lang="en-US" altLang="zh-CN" sz="2000" dirty="0"/>
          </a:p>
        </p:txBody>
      </p:sp>
      <p:pic>
        <p:nvPicPr>
          <p:cNvPr id="11" name="图片 10">
            <a:extLst>
              <a:ext uri="{FF2B5EF4-FFF2-40B4-BE49-F238E27FC236}">
                <a16:creationId xmlns:a16="http://schemas.microsoft.com/office/drawing/2014/main" id="{F7D79D68-279F-4333-BAA0-372585D02E4D}"/>
              </a:ext>
            </a:extLst>
          </p:cNvPr>
          <p:cNvPicPr>
            <a:picLocks noChangeAspect="1"/>
          </p:cNvPicPr>
          <p:nvPr/>
        </p:nvPicPr>
        <p:blipFill>
          <a:blip r:embed="rId2"/>
          <a:stretch>
            <a:fillRect/>
          </a:stretch>
        </p:blipFill>
        <p:spPr>
          <a:xfrm>
            <a:off x="161029" y="1185947"/>
            <a:ext cx="11869941" cy="4145639"/>
          </a:xfrm>
          <a:prstGeom prst="rect">
            <a:avLst/>
          </a:prstGeom>
        </p:spPr>
      </p:pic>
      <p:sp>
        <p:nvSpPr>
          <p:cNvPr id="7" name="标题 1">
            <a:extLst>
              <a:ext uri="{FF2B5EF4-FFF2-40B4-BE49-F238E27FC236}">
                <a16:creationId xmlns:a16="http://schemas.microsoft.com/office/drawing/2014/main" id="{3E9A0D61-3389-4C4C-9540-6A67A79D9504}"/>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Q2</a:t>
            </a:r>
            <a:r>
              <a:rPr lang="zh-CN" altLang="en-US" dirty="0">
                <a:solidFill>
                  <a:schemeClr val="bg1"/>
                </a:solidFill>
                <a:latin typeface="宋体" panose="02010600030101010101" pitchFamily="2" charset="-122"/>
                <a:ea typeface="宋体" panose="02010600030101010101" pitchFamily="2" charset="-122"/>
              </a:rPr>
              <a:t>：中性道触发条件设置</a:t>
            </a:r>
          </a:p>
        </p:txBody>
      </p:sp>
    </p:spTree>
    <p:extLst>
      <p:ext uri="{BB962C8B-B14F-4D97-AF65-F5344CB8AC3E}">
        <p14:creationId xmlns:p14="http://schemas.microsoft.com/office/powerpoint/2010/main" val="3974677855"/>
      </p:ext>
    </p:extLst>
  </p:cSld>
  <p:clrMapOvr>
    <a:masterClrMapping/>
  </p:clrMapOvr>
  <mc:AlternateContent xmlns:mc="http://schemas.openxmlformats.org/markup-compatibility/2006">
    <mc:Choice xmlns:p14="http://schemas.microsoft.com/office/powerpoint/2010/main" Requires="p14">
      <p:transition spd="slow" p14:dur="2000" advTm="73879"/>
    </mc:Choice>
    <mc:Fallback>
      <p:transition spd="slow" advTm="7387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Q3</a:t>
            </a:r>
            <a:r>
              <a:rPr lang="zh-CN" altLang="en-US" dirty="0">
                <a:solidFill>
                  <a:schemeClr val="bg1"/>
                </a:solidFill>
                <a:latin typeface="宋体" panose="02010600030101010101" pitchFamily="2" charset="-122"/>
                <a:ea typeface="宋体" panose="02010600030101010101" pitchFamily="2" charset="-122"/>
              </a:rPr>
              <a:t>：</a:t>
            </a:r>
            <a:r>
              <a:rPr lang="en-US" altLang="zh-CN" dirty="0">
                <a:solidFill>
                  <a:schemeClr val="bg1"/>
                </a:solidFill>
                <a:latin typeface="宋体" panose="02010600030101010101" pitchFamily="2" charset="-122"/>
                <a:ea typeface="宋体" panose="02010600030101010101" pitchFamily="2" charset="-122"/>
              </a:rPr>
              <a:t>RBB</a:t>
            </a:r>
            <a:r>
              <a:rPr lang="zh-CN" altLang="en-US" dirty="0">
                <a:solidFill>
                  <a:schemeClr val="bg1"/>
                </a:solidFill>
                <a:latin typeface="宋体" panose="02010600030101010101" pitchFamily="2" charset="-122"/>
                <a:ea typeface="宋体" panose="02010600030101010101" pitchFamily="2" charset="-122"/>
              </a:rPr>
              <a:t>的选择条件</a:t>
            </a:r>
          </a:p>
        </p:txBody>
      </p:sp>
      <p:sp>
        <p:nvSpPr>
          <p:cNvPr id="7" name="内容占位符 2">
            <a:extLst>
              <a:ext uri="{FF2B5EF4-FFF2-40B4-BE49-F238E27FC236}">
                <a16:creationId xmlns:a16="http://schemas.microsoft.com/office/drawing/2014/main" id="{BB19ADE6-F12F-400A-8B8B-A68CB99F2EF2}"/>
              </a:ext>
            </a:extLst>
          </p:cNvPr>
          <p:cNvSpPr>
            <a:spLocks noGrp="1"/>
          </p:cNvSpPr>
          <p:nvPr>
            <p:ph idx="1"/>
          </p:nvPr>
        </p:nvSpPr>
        <p:spPr>
          <a:xfrm>
            <a:off x="5610687" y="1726837"/>
            <a:ext cx="6372544" cy="4079159"/>
          </a:xfrm>
        </p:spPr>
        <p:txBody>
          <a:bodyPr>
            <a:normAutofit fontScale="77500" lnSpcReduction="20000"/>
          </a:bodyPr>
          <a:lstStyle/>
          <a:p>
            <a:pPr>
              <a:lnSpc>
                <a:spcPct val="120000"/>
              </a:lnSpc>
            </a:pPr>
            <a:r>
              <a:rPr lang="en-US" altLang="zh-CN" dirty="0"/>
              <a:t>RBB</a:t>
            </a:r>
            <a:r>
              <a:rPr lang="zh-CN" altLang="en-US" dirty="0"/>
              <a:t>过程有概率只有</a:t>
            </a:r>
            <a:r>
              <a:rPr lang="en-US" altLang="zh-CN" dirty="0"/>
              <a:t>1</a:t>
            </a:r>
            <a:r>
              <a:rPr lang="zh-CN" altLang="en-US" dirty="0"/>
              <a:t>个末态粒子进入谱仪接收度，在</a:t>
            </a:r>
            <a:r>
              <a:rPr lang="en-US" altLang="zh-CN" dirty="0"/>
              <a:t>event filter</a:t>
            </a:r>
            <a:r>
              <a:rPr lang="zh-CN" altLang="en-US" dirty="0"/>
              <a:t>中没有将此类事例作为</a:t>
            </a:r>
            <a:r>
              <a:rPr lang="en-US" altLang="zh-CN" dirty="0"/>
              <a:t>”</a:t>
            </a:r>
            <a:r>
              <a:rPr lang="zh-CN" altLang="en-US" dirty="0"/>
              <a:t>好事例</a:t>
            </a:r>
            <a:r>
              <a:rPr lang="en-US" altLang="zh-CN" dirty="0"/>
              <a:t>”</a:t>
            </a:r>
          </a:p>
          <a:p>
            <a:pPr>
              <a:lnSpc>
                <a:spcPct val="120000"/>
              </a:lnSpc>
            </a:pPr>
            <a:r>
              <a:rPr lang="en-US" altLang="zh-CN" dirty="0"/>
              <a:t>e</a:t>
            </a:r>
            <a:r>
              <a:rPr lang="zh-CN" altLang="en-US" dirty="0"/>
              <a:t>有大概率产生</a:t>
            </a:r>
            <a:r>
              <a:rPr lang="en-US" altLang="zh-CN" dirty="0"/>
              <a:t>2</a:t>
            </a:r>
            <a:r>
              <a:rPr lang="zh-CN" altLang="en-US" dirty="0"/>
              <a:t>个</a:t>
            </a:r>
            <a:r>
              <a:rPr lang="en-US" altLang="zh-CN" dirty="0"/>
              <a:t>TC</a:t>
            </a:r>
            <a:r>
              <a:rPr lang="zh-CN" altLang="en-US" dirty="0"/>
              <a:t>大小的簇团，在接收度边缘位置击中时可能出现能量丢失，使该事例被误判或无法触发，因此在</a:t>
            </a:r>
            <a:r>
              <a:rPr lang="en-US" altLang="zh-CN" dirty="0"/>
              <a:t>event filter</a:t>
            </a:r>
            <a:r>
              <a:rPr lang="zh-CN" altLang="en-US" dirty="0"/>
              <a:t>中将内端盖最内圈晶体去除</a:t>
            </a:r>
            <a:endParaRPr lang="en-US" altLang="zh-CN" dirty="0"/>
          </a:p>
          <a:p>
            <a:pPr>
              <a:lnSpc>
                <a:spcPct val="120000"/>
              </a:lnSpc>
            </a:pPr>
            <a:r>
              <a:rPr lang="zh-CN" altLang="en-US" dirty="0"/>
              <a:t>内端盖最内圈晶体中心对应的</a:t>
            </a:r>
            <a:r>
              <a:rPr lang="en-US" altLang="zh-CN" dirty="0"/>
              <a:t>θ</a:t>
            </a:r>
            <a:r>
              <a:rPr lang="zh-CN" altLang="en-US" dirty="0"/>
              <a:t>角是</a:t>
            </a:r>
            <a:r>
              <a:rPr lang="en-US" altLang="zh-CN" dirty="0"/>
              <a:t>20.5557°</a:t>
            </a:r>
            <a:r>
              <a:rPr lang="zh-CN" altLang="en-US" dirty="0"/>
              <a:t>，在</a:t>
            </a:r>
            <a:r>
              <a:rPr lang="en-US" altLang="zh-CN" dirty="0"/>
              <a:t>θ</a:t>
            </a:r>
            <a:r>
              <a:rPr lang="zh-CN" altLang="en-US" dirty="0"/>
              <a:t>方向覆盖的角度范围是</a:t>
            </a:r>
            <a:r>
              <a:rPr lang="en-US" altLang="zh-CN" dirty="0"/>
              <a:t>1.60477°</a:t>
            </a:r>
            <a:r>
              <a:rPr lang="zh-CN" altLang="en-US" dirty="0"/>
              <a:t>，因此去除该圈晶体后，实际接收度范围约为</a:t>
            </a:r>
            <a:r>
              <a:rPr lang="en-US" altLang="zh-CN" dirty="0"/>
              <a:t>[21.4°,158.6°]</a:t>
            </a:r>
          </a:p>
        </p:txBody>
      </p:sp>
      <p:pic>
        <p:nvPicPr>
          <p:cNvPr id="4" name="图片 3">
            <a:extLst>
              <a:ext uri="{FF2B5EF4-FFF2-40B4-BE49-F238E27FC236}">
                <a16:creationId xmlns:a16="http://schemas.microsoft.com/office/drawing/2014/main" id="{EEB8551E-F906-4166-B3FB-685CA7C3E82E}"/>
              </a:ext>
            </a:extLst>
          </p:cNvPr>
          <p:cNvPicPr>
            <a:picLocks noChangeAspect="1"/>
          </p:cNvPicPr>
          <p:nvPr/>
        </p:nvPicPr>
        <p:blipFill>
          <a:blip r:embed="rId2"/>
          <a:stretch>
            <a:fillRect/>
          </a:stretch>
        </p:blipFill>
        <p:spPr>
          <a:xfrm>
            <a:off x="208769" y="1726837"/>
            <a:ext cx="4933333" cy="3019048"/>
          </a:xfrm>
          <a:prstGeom prst="rect">
            <a:avLst/>
          </a:prstGeom>
        </p:spPr>
      </p:pic>
      <p:sp>
        <p:nvSpPr>
          <p:cNvPr id="6" name="文本框 5">
            <a:extLst>
              <a:ext uri="{FF2B5EF4-FFF2-40B4-BE49-F238E27FC236}">
                <a16:creationId xmlns:a16="http://schemas.microsoft.com/office/drawing/2014/main" id="{1E2EBA44-CC27-4574-8B52-38A2181004D6}"/>
              </a:ext>
            </a:extLst>
          </p:cNvPr>
          <p:cNvSpPr txBox="1"/>
          <p:nvPr/>
        </p:nvSpPr>
        <p:spPr>
          <a:xfrm>
            <a:off x="1250568" y="4886154"/>
            <a:ext cx="2904181" cy="369332"/>
          </a:xfrm>
          <a:prstGeom prst="rect">
            <a:avLst/>
          </a:prstGeom>
          <a:noFill/>
        </p:spPr>
        <p:txBody>
          <a:bodyPr wrap="square" rtlCol="0">
            <a:spAutoFit/>
          </a:bodyPr>
          <a:lstStyle/>
          <a:p>
            <a:r>
              <a:rPr lang="en-US" altLang="zh-CN" dirty="0"/>
              <a:t>1GeV e-</a:t>
            </a:r>
            <a:r>
              <a:rPr lang="zh-CN" altLang="en-US" dirty="0"/>
              <a:t>产生的簇团</a:t>
            </a:r>
            <a:r>
              <a:rPr lang="en-US" altLang="zh-CN" dirty="0"/>
              <a:t>size</a:t>
            </a:r>
            <a:r>
              <a:rPr lang="zh-CN" altLang="en-US" dirty="0"/>
              <a:t>大小</a:t>
            </a:r>
          </a:p>
        </p:txBody>
      </p:sp>
      <p:sp>
        <p:nvSpPr>
          <p:cNvPr id="8" name="文本框 7">
            <a:extLst>
              <a:ext uri="{FF2B5EF4-FFF2-40B4-BE49-F238E27FC236}">
                <a16:creationId xmlns:a16="http://schemas.microsoft.com/office/drawing/2014/main" id="{90D2BEC7-D0D6-4DF4-AD3D-5892892738D6}"/>
              </a:ext>
            </a:extLst>
          </p:cNvPr>
          <p:cNvSpPr txBox="1"/>
          <p:nvPr/>
        </p:nvSpPr>
        <p:spPr>
          <a:xfrm>
            <a:off x="262035" y="983278"/>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RBB</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选择条件设置</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spTree>
    <p:extLst>
      <p:ext uri="{BB962C8B-B14F-4D97-AF65-F5344CB8AC3E}">
        <p14:creationId xmlns:p14="http://schemas.microsoft.com/office/powerpoint/2010/main" val="1422551184"/>
      </p:ext>
    </p:extLst>
  </p:cSld>
  <p:clrMapOvr>
    <a:masterClrMapping/>
  </p:clrMapOvr>
  <mc:AlternateContent xmlns:mc="http://schemas.openxmlformats.org/markup-compatibility/2006">
    <mc:Choice xmlns:p14="http://schemas.microsoft.com/office/powerpoint/2010/main" Requires="p14">
      <p:transition spd="slow" p14:dur="2000" advTm="12043"/>
    </mc:Choice>
    <mc:Fallback>
      <p:transition spd="slow" advTm="1204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Q4</a:t>
            </a:r>
            <a:r>
              <a:rPr lang="zh-CN" altLang="en-US" dirty="0">
                <a:solidFill>
                  <a:schemeClr val="bg1"/>
                </a:solidFill>
                <a:latin typeface="宋体" panose="02010600030101010101" pitchFamily="2" charset="-122"/>
                <a:ea typeface="宋体" panose="02010600030101010101" pitchFamily="2" charset="-122"/>
              </a:rPr>
              <a:t>：</a:t>
            </a:r>
            <a:r>
              <a:rPr lang="en-US" altLang="zh-CN" dirty="0">
                <a:solidFill>
                  <a:schemeClr val="bg1"/>
                </a:solidFill>
                <a:latin typeface="宋体" panose="02010600030101010101" pitchFamily="2" charset="-122"/>
                <a:ea typeface="宋体" panose="02010600030101010101" pitchFamily="2" charset="-122"/>
              </a:rPr>
              <a:t>RBB</a:t>
            </a:r>
            <a:r>
              <a:rPr lang="zh-CN" altLang="en-US" dirty="0">
                <a:solidFill>
                  <a:schemeClr val="bg1"/>
                </a:solidFill>
                <a:latin typeface="宋体" panose="02010600030101010101" pitchFamily="2" charset="-122"/>
                <a:ea typeface="宋体" panose="02010600030101010101" pitchFamily="2" charset="-122"/>
              </a:rPr>
              <a:t>触发条件设置</a:t>
            </a:r>
          </a:p>
        </p:txBody>
      </p:sp>
      <p:sp>
        <p:nvSpPr>
          <p:cNvPr id="5" name="文本框 4">
            <a:extLst>
              <a:ext uri="{FF2B5EF4-FFF2-40B4-BE49-F238E27FC236}">
                <a16:creationId xmlns:a16="http://schemas.microsoft.com/office/drawing/2014/main" id="{B815E8CD-27FF-4AF4-8FE1-DC42E27CB88F}"/>
              </a:ext>
            </a:extLst>
          </p:cNvPr>
          <p:cNvSpPr txBox="1"/>
          <p:nvPr/>
        </p:nvSpPr>
        <p:spPr>
          <a:xfrm>
            <a:off x="262035" y="983278"/>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RBB</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触发条件设置</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pic>
        <p:nvPicPr>
          <p:cNvPr id="3" name="图片 2">
            <a:extLst>
              <a:ext uri="{FF2B5EF4-FFF2-40B4-BE49-F238E27FC236}">
                <a16:creationId xmlns:a16="http://schemas.microsoft.com/office/drawing/2014/main" id="{C2A84699-4D08-4FE5-888D-F40643147827}"/>
              </a:ext>
            </a:extLst>
          </p:cNvPr>
          <p:cNvPicPr>
            <a:picLocks noChangeAspect="1"/>
          </p:cNvPicPr>
          <p:nvPr/>
        </p:nvPicPr>
        <p:blipFill>
          <a:blip r:embed="rId2"/>
          <a:stretch>
            <a:fillRect/>
          </a:stretch>
        </p:blipFill>
        <p:spPr>
          <a:xfrm>
            <a:off x="4758431" y="1757009"/>
            <a:ext cx="4496396" cy="2356806"/>
          </a:xfrm>
          <a:prstGeom prst="rect">
            <a:avLst/>
          </a:prstGeom>
        </p:spPr>
      </p:pic>
      <p:pic>
        <p:nvPicPr>
          <p:cNvPr id="8" name="图片 7">
            <a:extLst>
              <a:ext uri="{FF2B5EF4-FFF2-40B4-BE49-F238E27FC236}">
                <a16:creationId xmlns:a16="http://schemas.microsoft.com/office/drawing/2014/main" id="{E8E96C6E-74A8-459A-9EBA-1278AC60C405}"/>
              </a:ext>
            </a:extLst>
          </p:cNvPr>
          <p:cNvPicPr>
            <a:picLocks noChangeAspect="1"/>
          </p:cNvPicPr>
          <p:nvPr/>
        </p:nvPicPr>
        <p:blipFill>
          <a:blip r:embed="rId3"/>
          <a:stretch>
            <a:fillRect/>
          </a:stretch>
        </p:blipFill>
        <p:spPr>
          <a:xfrm>
            <a:off x="4758431" y="4316694"/>
            <a:ext cx="4496396" cy="2349765"/>
          </a:xfrm>
          <a:prstGeom prst="rect">
            <a:avLst/>
          </a:prstGeom>
        </p:spPr>
      </p:pic>
      <p:sp>
        <p:nvSpPr>
          <p:cNvPr id="9" name="内容占位符 2">
            <a:extLst>
              <a:ext uri="{FF2B5EF4-FFF2-40B4-BE49-F238E27FC236}">
                <a16:creationId xmlns:a16="http://schemas.microsoft.com/office/drawing/2014/main" id="{56D5B53C-DC91-4172-BBA0-BE37778FCA12}"/>
              </a:ext>
            </a:extLst>
          </p:cNvPr>
          <p:cNvSpPr>
            <a:spLocks noGrp="1"/>
          </p:cNvSpPr>
          <p:nvPr>
            <p:ph idx="1"/>
          </p:nvPr>
        </p:nvSpPr>
        <p:spPr>
          <a:xfrm>
            <a:off x="9383696" y="1908553"/>
            <a:ext cx="2697189" cy="4410523"/>
          </a:xfrm>
        </p:spPr>
        <p:txBody>
          <a:bodyPr>
            <a:normAutofit fontScale="62500" lnSpcReduction="20000"/>
          </a:bodyPr>
          <a:lstStyle/>
          <a:p>
            <a:pPr>
              <a:lnSpc>
                <a:spcPct val="150000"/>
              </a:lnSpc>
            </a:pPr>
            <a:r>
              <a:rPr lang="en-US" altLang="zh-CN" dirty="0"/>
              <a:t>RBB</a:t>
            </a:r>
            <a:r>
              <a:rPr lang="zh-CN" altLang="en-US" dirty="0"/>
              <a:t>过程和</a:t>
            </a:r>
            <a:r>
              <a:rPr lang="en-US" altLang="zh-CN" dirty="0" err="1"/>
              <a:t>pipiee</a:t>
            </a:r>
            <a:r>
              <a:rPr lang="zh-CN" altLang="en-US" dirty="0"/>
              <a:t>过程的动量</a:t>
            </a:r>
            <a:r>
              <a:rPr lang="en-US" altLang="zh-CN" dirty="0"/>
              <a:t>(</a:t>
            </a:r>
            <a:r>
              <a:rPr lang="zh-CN" altLang="en-US" dirty="0"/>
              <a:t>左上</a:t>
            </a:r>
            <a:r>
              <a:rPr lang="en-US" altLang="zh-CN" dirty="0"/>
              <a:t>)</a:t>
            </a:r>
            <a:r>
              <a:rPr lang="zh-CN" altLang="en-US" dirty="0"/>
              <a:t>和横动量</a:t>
            </a:r>
            <a:r>
              <a:rPr lang="en-US" altLang="zh-CN" dirty="0"/>
              <a:t>(</a:t>
            </a:r>
            <a:r>
              <a:rPr lang="zh-CN" altLang="en-US" dirty="0"/>
              <a:t>左下</a:t>
            </a:r>
            <a:r>
              <a:rPr lang="en-US" altLang="zh-CN" dirty="0"/>
              <a:t>)</a:t>
            </a:r>
            <a:r>
              <a:rPr lang="zh-CN" altLang="en-US" dirty="0"/>
              <a:t>分布图，</a:t>
            </a:r>
            <a:r>
              <a:rPr lang="en-US" altLang="zh-CN" dirty="0"/>
              <a:t>RBB</a:t>
            </a:r>
            <a:r>
              <a:rPr lang="zh-CN" altLang="en-US" dirty="0"/>
              <a:t>中</a:t>
            </a:r>
            <a:r>
              <a:rPr lang="en-US" altLang="zh-CN" dirty="0"/>
              <a:t>e±</a:t>
            </a:r>
            <a:r>
              <a:rPr lang="zh-CN" altLang="en-US" dirty="0"/>
              <a:t>的横动量基本保持在</a:t>
            </a:r>
            <a:r>
              <a:rPr lang="en-US" altLang="zh-CN" dirty="0"/>
              <a:t>0.5GeV/c</a:t>
            </a:r>
            <a:r>
              <a:rPr lang="zh-CN" altLang="en-US" dirty="0"/>
              <a:t>以上</a:t>
            </a:r>
            <a:endParaRPr lang="en-US" altLang="zh-CN" dirty="0"/>
          </a:p>
          <a:p>
            <a:pPr>
              <a:lnSpc>
                <a:spcPct val="150000"/>
              </a:lnSpc>
            </a:pPr>
            <a:r>
              <a:rPr lang="en-US" altLang="zh-CN" dirty="0"/>
              <a:t>RBB</a:t>
            </a:r>
            <a:r>
              <a:rPr lang="zh-CN" altLang="en-US" dirty="0"/>
              <a:t>过程和</a:t>
            </a:r>
            <a:r>
              <a:rPr lang="en-US" altLang="zh-CN" dirty="0" err="1"/>
              <a:t>pipiee</a:t>
            </a:r>
            <a:r>
              <a:rPr lang="zh-CN" altLang="en-US" dirty="0"/>
              <a:t>过程的总能量沉积分布不能完全分离</a:t>
            </a:r>
            <a:r>
              <a:rPr lang="en-US" altLang="zh-CN" dirty="0"/>
              <a:t>(</a:t>
            </a:r>
            <a:r>
              <a:rPr lang="zh-CN" altLang="en-US" dirty="0"/>
              <a:t>右上图</a:t>
            </a:r>
            <a:r>
              <a:rPr lang="en-US" altLang="zh-CN" dirty="0"/>
              <a:t>)</a:t>
            </a:r>
          </a:p>
          <a:p>
            <a:pPr>
              <a:lnSpc>
                <a:spcPct val="150000"/>
              </a:lnSpc>
            </a:pPr>
            <a:r>
              <a:rPr lang="zh-CN" altLang="en-US" dirty="0"/>
              <a:t>统计能量沉积超过</a:t>
            </a:r>
            <a:r>
              <a:rPr lang="en-US" altLang="zh-CN" dirty="0"/>
              <a:t>0.6GeV</a:t>
            </a:r>
            <a:r>
              <a:rPr lang="zh-CN" altLang="en-US" dirty="0"/>
              <a:t>以上簇团的总能量沉积 </a:t>
            </a:r>
            <a:r>
              <a:rPr lang="en-US" altLang="zh-CN" dirty="0"/>
              <a:t>(</a:t>
            </a:r>
            <a:r>
              <a:rPr lang="zh-CN" altLang="en-US" dirty="0"/>
              <a:t>右下图</a:t>
            </a:r>
            <a:r>
              <a:rPr lang="en-US" altLang="zh-CN" dirty="0"/>
              <a:t>)</a:t>
            </a:r>
          </a:p>
          <a:p>
            <a:pPr>
              <a:lnSpc>
                <a:spcPct val="100000"/>
              </a:lnSpc>
            </a:pPr>
            <a:endParaRPr lang="zh-CN" altLang="en-US" dirty="0"/>
          </a:p>
        </p:txBody>
      </p:sp>
      <p:pic>
        <p:nvPicPr>
          <p:cNvPr id="10" name="图片 9">
            <a:extLst>
              <a:ext uri="{FF2B5EF4-FFF2-40B4-BE49-F238E27FC236}">
                <a16:creationId xmlns:a16="http://schemas.microsoft.com/office/drawing/2014/main" id="{BD2CC378-DB9E-4B53-996C-6716BB3757A1}"/>
              </a:ext>
            </a:extLst>
          </p:cNvPr>
          <p:cNvPicPr>
            <a:picLocks noChangeAspect="1"/>
          </p:cNvPicPr>
          <p:nvPr/>
        </p:nvPicPr>
        <p:blipFill>
          <a:blip r:embed="rId4"/>
          <a:stretch>
            <a:fillRect/>
          </a:stretch>
        </p:blipFill>
        <p:spPr>
          <a:xfrm>
            <a:off x="111115" y="1567663"/>
            <a:ext cx="4496396" cy="2546152"/>
          </a:xfrm>
          <a:prstGeom prst="rect">
            <a:avLst/>
          </a:prstGeom>
        </p:spPr>
      </p:pic>
      <p:pic>
        <p:nvPicPr>
          <p:cNvPr id="11" name="图片 10">
            <a:extLst>
              <a:ext uri="{FF2B5EF4-FFF2-40B4-BE49-F238E27FC236}">
                <a16:creationId xmlns:a16="http://schemas.microsoft.com/office/drawing/2014/main" id="{E9DE5FFB-D6D1-475A-9BCB-7236CA8F0B59}"/>
              </a:ext>
            </a:extLst>
          </p:cNvPr>
          <p:cNvPicPr>
            <a:picLocks noChangeAspect="1"/>
          </p:cNvPicPr>
          <p:nvPr/>
        </p:nvPicPr>
        <p:blipFill>
          <a:blip r:embed="rId5"/>
          <a:stretch>
            <a:fillRect/>
          </a:stretch>
        </p:blipFill>
        <p:spPr>
          <a:xfrm>
            <a:off x="111115" y="4113815"/>
            <a:ext cx="4496396" cy="2546152"/>
          </a:xfrm>
          <a:prstGeom prst="rect">
            <a:avLst/>
          </a:prstGeom>
        </p:spPr>
      </p:pic>
    </p:spTree>
    <p:extLst>
      <p:ext uri="{BB962C8B-B14F-4D97-AF65-F5344CB8AC3E}">
        <p14:creationId xmlns:p14="http://schemas.microsoft.com/office/powerpoint/2010/main" val="2384737806"/>
      </p:ext>
    </p:extLst>
  </p:cSld>
  <p:clrMapOvr>
    <a:masterClrMapping/>
  </p:clrMapOvr>
  <mc:AlternateContent xmlns:mc="http://schemas.openxmlformats.org/markup-compatibility/2006">
    <mc:Choice xmlns:p14="http://schemas.microsoft.com/office/powerpoint/2010/main" Requires="p14">
      <p:transition spd="slow" p14:dur="2000" advTm="28215"/>
    </mc:Choice>
    <mc:Fallback>
      <p:transition spd="slow" advTm="2821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Q5</a:t>
            </a:r>
            <a:r>
              <a:rPr lang="zh-CN" altLang="en-US" dirty="0">
                <a:solidFill>
                  <a:schemeClr val="bg1"/>
                </a:solidFill>
                <a:latin typeface="宋体" panose="02010600030101010101" pitchFamily="2" charset="-122"/>
                <a:ea typeface="宋体" panose="02010600030101010101" pitchFamily="2" charset="-122"/>
              </a:rPr>
              <a:t>：去除</a:t>
            </a:r>
            <a:r>
              <a:rPr lang="en-US" altLang="zh-CN" dirty="0">
                <a:solidFill>
                  <a:schemeClr val="bg1"/>
                </a:solidFill>
                <a:latin typeface="宋体" panose="02010600030101010101" pitchFamily="2" charset="-122"/>
                <a:ea typeface="宋体" panose="02010600030101010101" pitchFamily="2" charset="-122"/>
              </a:rPr>
              <a:t>2</a:t>
            </a:r>
            <a:r>
              <a:rPr lang="zh-CN" altLang="en-US" dirty="0">
                <a:solidFill>
                  <a:schemeClr val="bg1"/>
                </a:solidFill>
                <a:latin typeface="宋体" panose="02010600030101010101" pitchFamily="2" charset="-122"/>
                <a:ea typeface="宋体" panose="02010600030101010101" pitchFamily="2" charset="-122"/>
              </a:rPr>
              <a:t>圈晶体后的影响</a:t>
            </a:r>
          </a:p>
        </p:txBody>
      </p:sp>
      <p:sp>
        <p:nvSpPr>
          <p:cNvPr id="12" name="内容占位符 2">
            <a:extLst>
              <a:ext uri="{FF2B5EF4-FFF2-40B4-BE49-F238E27FC236}">
                <a16:creationId xmlns:a16="http://schemas.microsoft.com/office/drawing/2014/main" id="{89C57EDD-4FBD-4C69-9362-DFB4D3B9285F}"/>
              </a:ext>
            </a:extLst>
          </p:cNvPr>
          <p:cNvSpPr>
            <a:spLocks noGrp="1"/>
          </p:cNvSpPr>
          <p:nvPr>
            <p:ph idx="1"/>
          </p:nvPr>
        </p:nvSpPr>
        <p:spPr>
          <a:xfrm>
            <a:off x="483849" y="4120449"/>
            <a:ext cx="11224302" cy="2634343"/>
          </a:xfrm>
        </p:spPr>
        <p:txBody>
          <a:bodyPr>
            <a:noAutofit/>
          </a:bodyPr>
          <a:lstStyle/>
          <a:p>
            <a:pPr>
              <a:lnSpc>
                <a:spcPct val="150000"/>
              </a:lnSpc>
            </a:pPr>
            <a:r>
              <a:rPr lang="zh-CN" altLang="en-US" sz="2000" dirty="0"/>
              <a:t>去除的是端盖第</a:t>
            </a:r>
            <a:r>
              <a:rPr lang="en-US" altLang="zh-CN" sz="2000" dirty="0"/>
              <a:t>10</a:t>
            </a:r>
            <a:r>
              <a:rPr lang="zh-CN" altLang="en-US" sz="2000" dirty="0"/>
              <a:t>圈晶体，对应晶体中心的</a:t>
            </a:r>
            <a:r>
              <a:rPr lang="en-US" altLang="zh-CN" sz="2000" dirty="0"/>
              <a:t>θ</a:t>
            </a:r>
            <a:r>
              <a:rPr lang="zh-CN" altLang="en-US" sz="2000" dirty="0"/>
              <a:t>角度是</a:t>
            </a:r>
            <a:r>
              <a:rPr lang="en-US" altLang="zh-CN" sz="2000" dirty="0"/>
              <a:t>33.7°</a:t>
            </a:r>
            <a:r>
              <a:rPr lang="zh-CN" altLang="en-US" sz="2000" dirty="0"/>
              <a:t>和</a:t>
            </a:r>
            <a:r>
              <a:rPr lang="en-US" altLang="zh-CN" sz="2000" dirty="0"/>
              <a:t>146.3°</a:t>
            </a:r>
            <a:r>
              <a:rPr lang="zh-CN" altLang="en-US" sz="2000" dirty="0"/>
              <a:t>，晶体覆盖的角度范围是</a:t>
            </a:r>
            <a:r>
              <a:rPr lang="en-US" altLang="zh-CN" sz="2000" dirty="0"/>
              <a:t>1.42°</a:t>
            </a:r>
            <a:r>
              <a:rPr lang="zh-CN" altLang="en-US" sz="2000" dirty="0"/>
              <a:t>，因此在</a:t>
            </a:r>
            <a:r>
              <a:rPr lang="en-US" altLang="zh-CN" sz="2000" dirty="0"/>
              <a:t>filter</a:t>
            </a:r>
            <a:r>
              <a:rPr lang="zh-CN" altLang="en-US" sz="2000" dirty="0"/>
              <a:t>中去除的范围为</a:t>
            </a:r>
            <a:r>
              <a:rPr lang="en-US" altLang="zh-CN" sz="2000" dirty="0"/>
              <a:t>[32.99°,34.41°]</a:t>
            </a:r>
            <a:r>
              <a:rPr lang="zh-CN" altLang="en-US" sz="2000" dirty="0"/>
              <a:t>和</a:t>
            </a:r>
            <a:r>
              <a:rPr lang="en-US" altLang="zh-CN" sz="2000" dirty="0"/>
              <a:t>[145.59°,147.01°]</a:t>
            </a:r>
          </a:p>
          <a:p>
            <a:pPr>
              <a:lnSpc>
                <a:spcPct val="150000"/>
              </a:lnSpc>
            </a:pPr>
            <a:r>
              <a:rPr lang="zh-CN" altLang="en-US" sz="2000" dirty="0"/>
              <a:t>去除</a:t>
            </a:r>
            <a:r>
              <a:rPr lang="en-US" altLang="zh-CN" sz="2000" dirty="0"/>
              <a:t>2</a:t>
            </a:r>
            <a:r>
              <a:rPr lang="zh-CN" altLang="en-US" sz="2000" dirty="0"/>
              <a:t>圈晶体后，</a:t>
            </a:r>
            <a:r>
              <a:rPr lang="en-US" altLang="zh-CN" sz="2000" dirty="0"/>
              <a:t>RBB</a:t>
            </a:r>
            <a:r>
              <a:rPr lang="zh-CN" altLang="en-US" sz="2000" dirty="0"/>
              <a:t>触发率下降明显，对比去除晶体前后的事例特点得出的结论为当末态粒子击中的位置在上述晶体范围之外的场合，也有概率丢失部分能量，导致无法触发</a:t>
            </a:r>
            <a:endParaRPr lang="en-US" altLang="zh-CN" sz="2000" dirty="0"/>
          </a:p>
          <a:p>
            <a:pPr>
              <a:lnSpc>
                <a:spcPct val="150000"/>
              </a:lnSpc>
            </a:pPr>
            <a:r>
              <a:rPr lang="zh-CN" altLang="en-US" sz="2000" dirty="0"/>
              <a:t>去除</a:t>
            </a:r>
            <a:r>
              <a:rPr lang="en-US" altLang="zh-CN" sz="2000" dirty="0"/>
              <a:t>2</a:t>
            </a:r>
            <a:r>
              <a:rPr lang="zh-CN" altLang="en-US" sz="2000" dirty="0"/>
              <a:t>圈晶体实际带来的影响至少为</a:t>
            </a:r>
            <a:r>
              <a:rPr lang="en-US" altLang="zh-CN" sz="2000" dirty="0"/>
              <a:t>6</a:t>
            </a:r>
            <a:r>
              <a:rPr lang="zh-CN" altLang="en-US" sz="2000" dirty="0"/>
              <a:t>圈左右晶体的能量沉积可能丢失</a:t>
            </a:r>
          </a:p>
        </p:txBody>
      </p:sp>
      <p:graphicFrame>
        <p:nvGraphicFramePr>
          <p:cNvPr id="4" name="表格 4">
            <a:extLst>
              <a:ext uri="{FF2B5EF4-FFF2-40B4-BE49-F238E27FC236}">
                <a16:creationId xmlns:a16="http://schemas.microsoft.com/office/drawing/2014/main" id="{8872D195-E347-4CEE-ABFE-0A32B8186B65}"/>
              </a:ext>
            </a:extLst>
          </p:cNvPr>
          <p:cNvGraphicFramePr>
            <a:graphicFrameLocks noGrp="1"/>
          </p:cNvGraphicFramePr>
          <p:nvPr>
            <p:extLst>
              <p:ext uri="{D42A27DB-BD31-4B8C-83A1-F6EECF244321}">
                <p14:modId xmlns:p14="http://schemas.microsoft.com/office/powerpoint/2010/main" val="3260753696"/>
              </p:ext>
            </p:extLst>
          </p:nvPr>
        </p:nvGraphicFramePr>
        <p:xfrm>
          <a:off x="772358" y="1247145"/>
          <a:ext cx="10271463" cy="2873304"/>
        </p:xfrm>
        <a:graphic>
          <a:graphicData uri="http://schemas.openxmlformats.org/drawingml/2006/table">
            <a:tbl>
              <a:tblPr firstRow="1" bandRow="1">
                <a:tableStyleId>{5C22544A-7EE6-4342-B048-85BDC9FD1C3A}</a:tableStyleId>
              </a:tblPr>
              <a:tblGrid>
                <a:gridCol w="3423821">
                  <a:extLst>
                    <a:ext uri="{9D8B030D-6E8A-4147-A177-3AD203B41FA5}">
                      <a16:colId xmlns:a16="http://schemas.microsoft.com/office/drawing/2014/main" val="2889825471"/>
                    </a:ext>
                  </a:extLst>
                </a:gridCol>
                <a:gridCol w="3423821">
                  <a:extLst>
                    <a:ext uri="{9D8B030D-6E8A-4147-A177-3AD203B41FA5}">
                      <a16:colId xmlns:a16="http://schemas.microsoft.com/office/drawing/2014/main" val="1498943145"/>
                    </a:ext>
                  </a:extLst>
                </a:gridCol>
                <a:gridCol w="3423821">
                  <a:extLst>
                    <a:ext uri="{9D8B030D-6E8A-4147-A177-3AD203B41FA5}">
                      <a16:colId xmlns:a16="http://schemas.microsoft.com/office/drawing/2014/main" val="2648743001"/>
                    </a:ext>
                  </a:extLst>
                </a:gridCol>
              </a:tblGrid>
              <a:tr h="860664">
                <a:tc>
                  <a:txBody>
                    <a:bodyPr/>
                    <a:lstStyle/>
                    <a:p>
                      <a:pPr algn="ctr"/>
                      <a:r>
                        <a:rPr lang="zh-CN" altLang="en-US" dirty="0">
                          <a:solidFill>
                            <a:schemeClr val="tx1"/>
                          </a:solidFill>
                        </a:rPr>
                        <a:t>选择条件</a:t>
                      </a:r>
                      <a:endParaRPr lang="en-US" altLang="zh-CN" dirty="0">
                        <a:solidFill>
                          <a:schemeClr val="tx1"/>
                        </a:solidFill>
                      </a:endParaRPr>
                    </a:p>
                    <a:p>
                      <a:pPr algn="ctr"/>
                      <a:r>
                        <a:rPr lang="en-US" altLang="zh-CN" dirty="0">
                          <a:solidFill>
                            <a:schemeClr val="tx1"/>
                          </a:solidFill>
                        </a:rPr>
                        <a:t>(</a:t>
                      </a:r>
                      <a:r>
                        <a:rPr lang="zh-CN" altLang="en-US" dirty="0">
                          <a:solidFill>
                            <a:schemeClr val="tx1"/>
                          </a:solidFill>
                        </a:rPr>
                        <a:t>要求为满足对应条件的粒子≥</a:t>
                      </a:r>
                      <a:r>
                        <a:rPr lang="en-US" altLang="zh-CN" dirty="0">
                          <a:solidFill>
                            <a:schemeClr val="tx1"/>
                          </a:solidFill>
                        </a:rPr>
                        <a:t>2)</a:t>
                      </a:r>
                      <a:endParaRPr lang="zh-CN" alt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solidFill>
                        </a:rPr>
                        <a:t>未去除晶体时的触发率</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solidFill>
                        </a:rPr>
                        <a:t>去除</a:t>
                      </a:r>
                      <a:r>
                        <a:rPr lang="en-US" altLang="zh-CN" dirty="0">
                          <a:solidFill>
                            <a:schemeClr val="tx1"/>
                          </a:solidFill>
                        </a:rPr>
                        <a:t>2</a:t>
                      </a:r>
                      <a:r>
                        <a:rPr lang="zh-CN" altLang="en-US" dirty="0">
                          <a:solidFill>
                            <a:schemeClr val="tx1"/>
                          </a:solidFill>
                        </a:rPr>
                        <a:t>圈晶体后的触发率</a:t>
                      </a:r>
                      <a:endParaRPr lang="en-US" altLang="zh-CN" dirty="0">
                        <a:solidFill>
                          <a:schemeClr val="tx1"/>
                        </a:solidFill>
                      </a:endParaRPr>
                    </a:p>
                    <a:p>
                      <a:pPr algn="ctr"/>
                      <a:r>
                        <a:rPr lang="en-US" altLang="zh-CN" dirty="0">
                          <a:solidFill>
                            <a:schemeClr val="tx1"/>
                          </a:solidFill>
                        </a:rPr>
                        <a:t>(</a:t>
                      </a:r>
                      <a:r>
                        <a:rPr lang="zh-CN" altLang="en-US" dirty="0">
                          <a:solidFill>
                            <a:schemeClr val="tx1"/>
                          </a:solidFill>
                        </a:rPr>
                        <a:t>在选择条件的基础上再删除</a:t>
                      </a:r>
                      <a:r>
                        <a:rPr lang="en-US" altLang="zh-CN" dirty="0">
                          <a:solidFill>
                            <a:schemeClr val="tx1"/>
                          </a:solidFill>
                        </a:rPr>
                        <a:t>2</a:t>
                      </a:r>
                      <a:r>
                        <a:rPr lang="zh-CN" altLang="en-US" dirty="0">
                          <a:solidFill>
                            <a:schemeClr val="tx1"/>
                          </a:solidFill>
                        </a:rPr>
                        <a:t>圈晶体</a:t>
                      </a:r>
                      <a:r>
                        <a:rPr lang="en-US" altLang="zh-CN" dirty="0">
                          <a:solidFill>
                            <a:schemeClr val="tx1"/>
                          </a:solidFill>
                        </a:rPr>
                        <a:t>)</a:t>
                      </a:r>
                      <a:endParaRPr lang="zh-CN" alt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9915835"/>
                  </a:ext>
                </a:extLst>
              </a:tr>
              <a:tr h="489726">
                <a:tc>
                  <a:txBody>
                    <a:bodyPr/>
                    <a:lstStyle/>
                    <a:p>
                      <a:pPr algn="ctr"/>
                      <a:r>
                        <a:rPr lang="en-US" altLang="zh-CN" dirty="0">
                          <a:solidFill>
                            <a:schemeClr val="tx1"/>
                          </a:solidFill>
                        </a:rPr>
                        <a:t>[21.4°,158.6°]</a:t>
                      </a:r>
                      <a:endParaRPr lang="zh-CN" alt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391/400(97.8%)</a:t>
                      </a:r>
                      <a:endParaRPr lang="zh-CN" alt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rPr>
                        <a:t>348/372(93.5%)</a:t>
                      </a:r>
                      <a:endParaRPr lang="zh-CN" altLang="en-US"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202681"/>
                  </a:ext>
                </a:extLst>
              </a:tr>
              <a:tr h="489726">
                <a:tc>
                  <a:txBody>
                    <a:bodyPr/>
                    <a:lstStyle/>
                    <a:p>
                      <a:pPr algn="ctr"/>
                      <a:r>
                        <a:rPr lang="en-US" altLang="zh-CN" dirty="0">
                          <a:solidFill>
                            <a:schemeClr val="tx1"/>
                          </a:solidFill>
                        </a:rPr>
                        <a:t>[21.4°,158.6°]&amp;&amp;</a:t>
                      </a:r>
                      <a:r>
                        <a:rPr lang="en-US" altLang="zh-CN" dirty="0" err="1">
                          <a:solidFill>
                            <a:schemeClr val="tx1"/>
                          </a:solidFill>
                        </a:rPr>
                        <a:t>pt</a:t>
                      </a:r>
                      <a:r>
                        <a:rPr lang="zh-CN" altLang="en-US" dirty="0">
                          <a:solidFill>
                            <a:schemeClr val="tx1"/>
                          </a:solidFill>
                        </a:rPr>
                        <a:t>≥</a:t>
                      </a:r>
                      <a:r>
                        <a:rPr lang="en-US" altLang="zh-CN" dirty="0">
                          <a:solidFill>
                            <a:schemeClr val="tx1"/>
                          </a:solidFill>
                        </a:rPr>
                        <a:t>0.5GeV/c</a:t>
                      </a:r>
                      <a:endParaRPr lang="zh-CN"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385/392(98.2%)</a:t>
                      </a:r>
                      <a:endParaRPr lang="zh-CN"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342/364(94.0%)</a:t>
                      </a:r>
                      <a:endParaRPr lang="zh-CN"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2931609"/>
                  </a:ext>
                </a:extLst>
              </a:tr>
              <a:tr h="489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[20°,160°]&amp;&amp;</a:t>
                      </a:r>
                      <a:r>
                        <a:rPr lang="en-US" altLang="zh-CN" dirty="0" err="1">
                          <a:solidFill>
                            <a:schemeClr val="tx1"/>
                          </a:solidFill>
                        </a:rPr>
                        <a:t>pt</a:t>
                      </a:r>
                      <a:r>
                        <a:rPr lang="zh-CN" altLang="en-US" dirty="0">
                          <a:solidFill>
                            <a:schemeClr val="tx1"/>
                          </a:solidFill>
                        </a:rPr>
                        <a:t>≥</a:t>
                      </a:r>
                      <a:r>
                        <a:rPr lang="en-US" altLang="zh-CN" dirty="0">
                          <a:solidFill>
                            <a:schemeClr val="tx1"/>
                          </a:solidFill>
                        </a:rPr>
                        <a:t>0.5GeV/c</a:t>
                      </a:r>
                      <a:endParaRPr lang="zh-CN"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445/457(97.4%)</a:t>
                      </a:r>
                      <a:endParaRPr lang="zh-CN"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402/429(93.7%)</a:t>
                      </a:r>
                      <a:endParaRPr lang="zh-CN" altLang="en-US" dirty="0">
                        <a:solidFill>
                          <a:schemeClr val="tx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0633712"/>
                  </a:ext>
                </a:extLst>
              </a:tr>
              <a:tr h="4897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solidFill>
                            <a:schemeClr val="tx1"/>
                          </a:solidFill>
                        </a:rPr>
                        <a:t>[20°,160°]</a:t>
                      </a:r>
                      <a:endParaRPr lang="zh-CN" alt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453/467(97.0%)</a:t>
                      </a:r>
                      <a:endParaRPr lang="zh-CN" alt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rPr>
                        <a:t>410/439(93.4%)</a:t>
                      </a:r>
                      <a:endParaRPr lang="zh-CN" altLang="en-US"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841910"/>
                  </a:ext>
                </a:extLst>
              </a:tr>
            </a:tbl>
          </a:graphicData>
        </a:graphic>
      </p:graphicFrame>
    </p:spTree>
    <p:extLst>
      <p:ext uri="{BB962C8B-B14F-4D97-AF65-F5344CB8AC3E}">
        <p14:creationId xmlns:p14="http://schemas.microsoft.com/office/powerpoint/2010/main" val="3327432119"/>
      </p:ext>
    </p:extLst>
  </p:cSld>
  <p:clrMapOvr>
    <a:masterClrMapping/>
  </p:clrMapOvr>
  <mc:AlternateContent xmlns:mc="http://schemas.openxmlformats.org/markup-compatibility/2006">
    <mc:Choice xmlns:p14="http://schemas.microsoft.com/office/powerpoint/2010/main" Requires="p14">
      <p:transition spd="slow" p14:dur="2000" advTm="33117"/>
    </mc:Choice>
    <mc:Fallback>
      <p:transition spd="slow" advTm="3311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Q6</a:t>
            </a:r>
            <a:r>
              <a:rPr lang="zh-CN" altLang="en-US" dirty="0">
                <a:solidFill>
                  <a:schemeClr val="bg1"/>
                </a:solidFill>
                <a:latin typeface="宋体" panose="02010600030101010101" pitchFamily="2" charset="-122"/>
                <a:ea typeface="宋体" panose="02010600030101010101" pitchFamily="2" charset="-122"/>
              </a:rPr>
              <a:t>：多倍本底的情况</a:t>
            </a:r>
          </a:p>
        </p:txBody>
      </p:sp>
      <p:graphicFrame>
        <p:nvGraphicFramePr>
          <p:cNvPr id="7" name="表格 4">
            <a:extLst>
              <a:ext uri="{FF2B5EF4-FFF2-40B4-BE49-F238E27FC236}">
                <a16:creationId xmlns:a16="http://schemas.microsoft.com/office/drawing/2014/main" id="{59AA7A18-338F-4F46-93CC-79E4E70C6B90}"/>
              </a:ext>
            </a:extLst>
          </p:cNvPr>
          <p:cNvGraphicFramePr>
            <a:graphicFrameLocks noGrp="1"/>
          </p:cNvGraphicFramePr>
          <p:nvPr>
            <p:extLst>
              <p:ext uri="{D42A27DB-BD31-4B8C-83A1-F6EECF244321}">
                <p14:modId xmlns:p14="http://schemas.microsoft.com/office/powerpoint/2010/main" val="3663507413"/>
              </p:ext>
            </p:extLst>
          </p:nvPr>
        </p:nvGraphicFramePr>
        <p:xfrm>
          <a:off x="163121" y="1163748"/>
          <a:ext cx="9965935" cy="2648272"/>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4105761418"/>
                    </a:ext>
                  </a:extLst>
                </a:gridCol>
                <a:gridCol w="1423705">
                  <a:extLst>
                    <a:ext uri="{9D8B030D-6E8A-4147-A177-3AD203B41FA5}">
                      <a16:colId xmlns:a16="http://schemas.microsoft.com/office/drawing/2014/main" val="1065654040"/>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gridCol w="1423705">
                  <a:extLst>
                    <a:ext uri="{9D8B030D-6E8A-4147-A177-3AD203B41FA5}">
                      <a16:colId xmlns:a16="http://schemas.microsoft.com/office/drawing/2014/main" val="37628371"/>
                    </a:ext>
                  </a:extLst>
                </a:gridCol>
              </a:tblGrid>
              <a:tr h="603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should( is )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false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Trigger channel 02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1bkg</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3043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16.8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7.35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9.45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2936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68.3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36.8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28.4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2902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101.9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56.7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41.0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2753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321.4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201.7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107.1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p:graphicFrame>
        <p:nvGraphicFramePr>
          <p:cNvPr id="8" name="表格 4">
            <a:extLst>
              <a:ext uri="{FF2B5EF4-FFF2-40B4-BE49-F238E27FC236}">
                <a16:creationId xmlns:a16="http://schemas.microsoft.com/office/drawing/2014/main" id="{E32C6699-BF48-4BEC-B5AB-A1F6BDC5E2F3}"/>
              </a:ext>
            </a:extLst>
          </p:cNvPr>
          <p:cNvGraphicFramePr>
            <a:graphicFrameLocks noGrp="1"/>
          </p:cNvGraphicFramePr>
          <p:nvPr>
            <p:extLst>
              <p:ext uri="{D42A27DB-BD31-4B8C-83A1-F6EECF244321}">
                <p14:modId xmlns:p14="http://schemas.microsoft.com/office/powerpoint/2010/main" val="2858973349"/>
              </p:ext>
            </p:extLst>
          </p:nvPr>
        </p:nvGraphicFramePr>
        <p:xfrm>
          <a:off x="163120" y="3989022"/>
          <a:ext cx="9965935" cy="2373952"/>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4105761418"/>
                    </a:ext>
                  </a:extLst>
                </a:gridCol>
                <a:gridCol w="1423705">
                  <a:extLst>
                    <a:ext uri="{9D8B030D-6E8A-4147-A177-3AD203B41FA5}">
                      <a16:colId xmlns:a16="http://schemas.microsoft.com/office/drawing/2014/main" val="1065654040"/>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gridCol w="1423705">
                  <a:extLst>
                    <a:ext uri="{9D8B030D-6E8A-4147-A177-3AD203B41FA5}">
                      <a16:colId xmlns:a16="http://schemas.microsoft.com/office/drawing/2014/main" val="37628371"/>
                    </a:ext>
                  </a:extLst>
                </a:gridCol>
              </a:tblGrid>
              <a:tr h="603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inclusive</a:t>
                      </a:r>
                      <a:endParaRPr kumimoji="0" lang="zh-CN" altLang="en-US"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should( is )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false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Trigger channel 02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1bkg</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2037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schemeClr val="tx1"/>
                          </a:solidFill>
                          <a:latin typeface="Times New Roman" panose="02020603050405020304" pitchFamily="18" charset="0"/>
                          <a:cs typeface="Times New Roman" panose="02020603050405020304" pitchFamily="18" charset="0"/>
                        </a:rPr>
                        <a:t>10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26.4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16.9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7.41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2001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97.6%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61.4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46.6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14.8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1950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80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97.5%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139.7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87.8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47.6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1870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125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96.7%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319.6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171.4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121.7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p:sp>
        <p:nvSpPr>
          <p:cNvPr id="6" name="内容占位符 2">
            <a:extLst>
              <a:ext uri="{FF2B5EF4-FFF2-40B4-BE49-F238E27FC236}">
                <a16:creationId xmlns:a16="http://schemas.microsoft.com/office/drawing/2014/main" id="{08A10B53-7CFF-4D8A-B48F-3F3C7E69C38D}"/>
              </a:ext>
            </a:extLst>
          </p:cNvPr>
          <p:cNvSpPr>
            <a:spLocks noGrp="1"/>
          </p:cNvSpPr>
          <p:nvPr>
            <p:ph idx="1"/>
          </p:nvPr>
        </p:nvSpPr>
        <p:spPr>
          <a:xfrm>
            <a:off x="10209320" y="1163749"/>
            <a:ext cx="1871565" cy="5155328"/>
          </a:xfrm>
        </p:spPr>
        <p:txBody>
          <a:bodyPr>
            <a:normAutofit/>
          </a:bodyPr>
          <a:lstStyle/>
          <a:p>
            <a:pPr>
              <a:lnSpc>
                <a:spcPct val="150000"/>
              </a:lnSpc>
            </a:pPr>
            <a:r>
              <a:rPr lang="zh-CN" altLang="en-US" sz="2000" dirty="0"/>
              <a:t>本底触发率集中在少径迹道和中性道</a:t>
            </a:r>
            <a:endParaRPr lang="en-US" altLang="zh-CN" sz="2000" dirty="0"/>
          </a:p>
          <a:p>
            <a:pPr>
              <a:lnSpc>
                <a:spcPct val="150000"/>
              </a:lnSpc>
            </a:pPr>
            <a:r>
              <a:rPr lang="zh-CN" altLang="en-US" sz="2000" dirty="0"/>
              <a:t>少径迹道本底触发率较稳定</a:t>
            </a:r>
            <a:endParaRPr lang="en-US" altLang="zh-CN" sz="2000" dirty="0"/>
          </a:p>
          <a:p>
            <a:pPr>
              <a:lnSpc>
                <a:spcPct val="150000"/>
              </a:lnSpc>
            </a:pPr>
            <a:r>
              <a:rPr lang="zh-CN" altLang="en-US" sz="2000" dirty="0"/>
              <a:t>中性道本底触发率波动较大</a:t>
            </a:r>
          </a:p>
        </p:txBody>
      </p:sp>
    </p:spTree>
    <p:extLst>
      <p:ext uri="{BB962C8B-B14F-4D97-AF65-F5344CB8AC3E}">
        <p14:creationId xmlns:p14="http://schemas.microsoft.com/office/powerpoint/2010/main" val="2899010901"/>
      </p:ext>
    </p:extLst>
  </p:cSld>
  <p:clrMapOvr>
    <a:masterClrMapping/>
  </p:clrMapOvr>
  <mc:AlternateContent xmlns:mc="http://schemas.openxmlformats.org/markup-compatibility/2006">
    <mc:Choice xmlns:p14="http://schemas.microsoft.com/office/powerpoint/2010/main" Requires="p14">
      <p:transition spd="slow" p14:dur="2000" advTm="22668"/>
    </mc:Choice>
    <mc:Fallback>
      <p:transition spd="slow" advTm="226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Q6</a:t>
            </a:r>
            <a:r>
              <a:rPr lang="zh-CN" altLang="en-US" dirty="0">
                <a:solidFill>
                  <a:schemeClr val="bg1"/>
                </a:solidFill>
                <a:latin typeface="宋体" panose="02010600030101010101" pitchFamily="2" charset="-122"/>
                <a:ea typeface="宋体" panose="02010600030101010101" pitchFamily="2" charset="-122"/>
              </a:rPr>
              <a:t>：多倍本底的情况</a:t>
            </a:r>
          </a:p>
        </p:txBody>
      </p:sp>
      <mc:AlternateContent xmlns:mc="http://schemas.openxmlformats.org/markup-compatibility/2006" xmlns:a14="http://schemas.microsoft.com/office/drawing/2010/main">
        <mc:Choice Requires="a14">
          <p:graphicFrame>
            <p:nvGraphicFramePr>
              <p:cNvPr id="8" name="表格 4">
                <a:extLst>
                  <a:ext uri="{FF2B5EF4-FFF2-40B4-BE49-F238E27FC236}">
                    <a16:creationId xmlns:a16="http://schemas.microsoft.com/office/drawing/2014/main" id="{E32C6699-BF48-4BEC-B5AB-A1F6BDC5E2F3}"/>
                  </a:ext>
                </a:extLst>
              </p:cNvPr>
              <p:cNvGraphicFramePr>
                <a:graphicFrameLocks noGrp="1"/>
              </p:cNvGraphicFramePr>
              <p:nvPr>
                <p:extLst>
                  <p:ext uri="{D42A27DB-BD31-4B8C-83A1-F6EECF244321}">
                    <p14:modId xmlns:p14="http://schemas.microsoft.com/office/powerpoint/2010/main" val="3088656152"/>
                  </p:ext>
                </p:extLst>
              </p:nvPr>
            </p:nvGraphicFramePr>
            <p:xfrm>
              <a:off x="145366" y="3662591"/>
              <a:ext cx="9965935" cy="2648272"/>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4105761418"/>
                        </a:ext>
                      </a:extLst>
                    </a:gridCol>
                    <a:gridCol w="1423705">
                      <a:extLst>
                        <a:ext uri="{9D8B030D-6E8A-4147-A177-3AD203B41FA5}">
                          <a16:colId xmlns:a16="http://schemas.microsoft.com/office/drawing/2014/main" val="1065654040"/>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gridCol w="1423705">
                      <a:extLst>
                        <a:ext uri="{9D8B030D-6E8A-4147-A177-3AD203B41FA5}">
                          <a16:colId xmlns:a16="http://schemas.microsoft.com/office/drawing/2014/main" val="37628371"/>
                        </a:ext>
                      </a:extLst>
                    </a:gridCol>
                  </a:tblGrid>
                  <a:tr h="603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l-GR"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Ξ</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acc>
                                <m:accPr>
                                  <m:chr m:val="̅"/>
                                  <m:ctrlPr>
                                    <a:rPr kumimoji="0" lang="el-GR" altLang="zh-CN"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nor/>
                                    </m:rPr>
                                    <a:rPr kumimoji="0" lang="el-GR" altLang="zh-CN" sz="18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Ξ</m:t>
                                  </m:r>
                                </m:e>
                              </m:acc>
                            </m:oMath>
                          </a14:m>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should( is )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false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Trigger channel 02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1bkg</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1889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a:t>
                          </a:r>
                        </a:p>
                      </a:txBody>
                      <a:tcPr marL="51435" marR="51435" marT="25718" marB="25718">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22.8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14.1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8.68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1916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73.7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44.5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28.2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1887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122.6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79.2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42.3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1851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331.9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187.6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128.0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mc:Choice>
        <mc:Fallback xmlns="">
          <p:graphicFrame>
            <p:nvGraphicFramePr>
              <p:cNvPr id="8" name="表格 4">
                <a:extLst>
                  <a:ext uri="{FF2B5EF4-FFF2-40B4-BE49-F238E27FC236}">
                    <a16:creationId xmlns:a16="http://schemas.microsoft.com/office/drawing/2014/main" id="{E32C6699-BF48-4BEC-B5AB-A1F6BDC5E2F3}"/>
                  </a:ext>
                </a:extLst>
              </p:cNvPr>
              <p:cNvGraphicFramePr>
                <a:graphicFrameLocks noGrp="1"/>
              </p:cNvGraphicFramePr>
              <p:nvPr>
                <p:extLst>
                  <p:ext uri="{D42A27DB-BD31-4B8C-83A1-F6EECF244321}">
                    <p14:modId xmlns:p14="http://schemas.microsoft.com/office/powerpoint/2010/main" val="3088656152"/>
                  </p:ext>
                </p:extLst>
              </p:nvPr>
            </p:nvGraphicFramePr>
            <p:xfrm>
              <a:off x="145366" y="3662591"/>
              <a:ext cx="9965935" cy="2648272"/>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4105761418"/>
                        </a:ext>
                      </a:extLst>
                    </a:gridCol>
                    <a:gridCol w="1423705">
                      <a:extLst>
                        <a:ext uri="{9D8B030D-6E8A-4147-A177-3AD203B41FA5}">
                          <a16:colId xmlns:a16="http://schemas.microsoft.com/office/drawing/2014/main" val="1065654040"/>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gridCol w="1423705">
                      <a:extLst>
                        <a:ext uri="{9D8B030D-6E8A-4147-A177-3AD203B41FA5}">
                          <a16:colId xmlns:a16="http://schemas.microsoft.com/office/drawing/2014/main" val="37628371"/>
                        </a:ext>
                      </a:extLst>
                    </a:gridCol>
                  </a:tblGrid>
                  <a:tr h="914400">
                    <a:tc>
                      <a:txBody>
                        <a:bodyPr/>
                        <a:lstStyle/>
                        <a:p>
                          <a:endParaRPr lang="zh-CN"/>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27" t="-3311" r="-600000" b="-190066"/>
                          </a:stretch>
                        </a:blip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should( is )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false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Trigger channel 02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1bkg</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1889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a:t>
                          </a:r>
                        </a:p>
                      </a:txBody>
                      <a:tcPr marL="51435" marR="51435" marT="25718" marB="25718">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22.8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14.1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8.68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1916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73.7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44.5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28.2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1887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122.6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79.2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42.3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1851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97</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331.9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187.6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128.0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mc:Fallback>
      </mc:AlternateContent>
      <p:graphicFrame>
        <p:nvGraphicFramePr>
          <p:cNvPr id="5" name="表格 4">
            <a:extLst>
              <a:ext uri="{FF2B5EF4-FFF2-40B4-BE49-F238E27FC236}">
                <a16:creationId xmlns:a16="http://schemas.microsoft.com/office/drawing/2014/main" id="{E44C913C-B463-4DC6-AA64-71315C7F92F4}"/>
              </a:ext>
            </a:extLst>
          </p:cNvPr>
          <p:cNvGraphicFramePr>
            <a:graphicFrameLocks noGrp="1"/>
          </p:cNvGraphicFramePr>
          <p:nvPr>
            <p:extLst>
              <p:ext uri="{D42A27DB-BD31-4B8C-83A1-F6EECF244321}">
                <p14:modId xmlns:p14="http://schemas.microsoft.com/office/powerpoint/2010/main" val="2830203671"/>
              </p:ext>
            </p:extLst>
          </p:nvPr>
        </p:nvGraphicFramePr>
        <p:xfrm>
          <a:off x="145366" y="1163748"/>
          <a:ext cx="9965935" cy="2337101"/>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4105761418"/>
                    </a:ext>
                  </a:extLst>
                </a:gridCol>
                <a:gridCol w="1423705">
                  <a:extLst>
                    <a:ext uri="{9D8B030D-6E8A-4147-A177-3AD203B41FA5}">
                      <a16:colId xmlns:a16="http://schemas.microsoft.com/office/drawing/2014/main" val="1065654040"/>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gridCol w="1423705">
                  <a:extLst>
                    <a:ext uri="{9D8B030D-6E8A-4147-A177-3AD203B41FA5}">
                      <a16:colId xmlns:a16="http://schemas.microsoft.com/office/drawing/2014/main" val="37628371"/>
                    </a:ext>
                  </a:extLst>
                </a:gridCol>
              </a:tblGrid>
              <a:tr h="603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b="0" dirty="0">
                          <a:solidFill>
                            <a:schemeClr val="tx1"/>
                          </a:solidFill>
                          <a:latin typeface="Times New Roman" panose="02020603050405020304" pitchFamily="18" charset="0"/>
                          <a:cs typeface="Times New Roman" panose="02020603050405020304" pitchFamily="18" charset="0"/>
                        </a:rPr>
                        <a:t>e</a:t>
                      </a:r>
                      <a:r>
                        <a:rPr lang="en-US" altLang="zh-CN" sz="1800" b="0" baseline="30000" dirty="0">
                          <a:solidFill>
                            <a:schemeClr val="tx1"/>
                          </a:solidFill>
                          <a:latin typeface="Times New Roman" panose="02020603050405020304" pitchFamily="18" charset="0"/>
                          <a:cs typeface="Times New Roman" panose="02020603050405020304" pitchFamily="18" charset="0"/>
                        </a:rPr>
                        <a:t>+</a:t>
                      </a:r>
                      <a:r>
                        <a:rPr lang="en-US" altLang="zh-CN" sz="1800" b="0" dirty="0">
                          <a:solidFill>
                            <a:schemeClr val="tx1"/>
                          </a:solidFill>
                          <a:latin typeface="Times New Roman" panose="02020603050405020304" pitchFamily="18" charset="0"/>
                          <a:cs typeface="Times New Roman" panose="02020603050405020304" pitchFamily="18" charset="0"/>
                        </a:rPr>
                        <a:t>e</a:t>
                      </a:r>
                      <a:r>
                        <a:rPr lang="en-US" altLang="zh-CN" sz="1800" b="0" baseline="30000" dirty="0">
                          <a:solidFill>
                            <a:schemeClr val="tx1"/>
                          </a:solidFill>
                          <a:latin typeface="Times New Roman" panose="02020603050405020304" pitchFamily="18" charset="0"/>
                          <a:cs typeface="Times New Roman" panose="02020603050405020304" pitchFamily="18" charset="0"/>
                        </a:rPr>
                        <a:t>-</a:t>
                      </a:r>
                      <a:r>
                        <a:rPr lang="en-US" altLang="zh-CN" sz="1800" b="0" dirty="0">
                          <a:solidFill>
                            <a:schemeClr val="tx1"/>
                          </a:solidFill>
                          <a:latin typeface="Times New Roman" panose="02020603050405020304" pitchFamily="18" charset="0"/>
                          <a:cs typeface="Times New Roman" panose="02020603050405020304" pitchFamily="18" charset="0"/>
                        </a:rPr>
                        <a:t> -&gt; τ</a:t>
                      </a:r>
                      <a:r>
                        <a:rPr lang="en-US" altLang="zh-CN" sz="1800" b="0" baseline="30000" dirty="0">
                          <a:solidFill>
                            <a:schemeClr val="tx1"/>
                          </a:solidFill>
                          <a:latin typeface="Times New Roman" panose="02020603050405020304" pitchFamily="18" charset="0"/>
                          <a:cs typeface="Times New Roman" panose="02020603050405020304" pitchFamily="18" charset="0"/>
                        </a:rPr>
                        <a:t>+</a:t>
                      </a:r>
                      <a:r>
                        <a:rPr lang="en-US" altLang="zh-CN" sz="1800" b="0" dirty="0">
                          <a:solidFill>
                            <a:schemeClr val="tx1"/>
                          </a:solidFill>
                          <a:latin typeface="Times New Roman" panose="02020603050405020304" pitchFamily="18" charset="0"/>
                          <a:cs typeface="Times New Roman" panose="02020603050405020304" pitchFamily="18" charset="0"/>
                        </a:rPr>
                        <a:t> τ</a:t>
                      </a:r>
                      <a:r>
                        <a:rPr lang="en-US" altLang="zh-CN" sz="1800" b="0" baseline="30000" dirty="0">
                          <a:solidFill>
                            <a:schemeClr val="tx1"/>
                          </a:solidFill>
                          <a:latin typeface="Times New Roman" panose="02020603050405020304" pitchFamily="18" charset="0"/>
                          <a:cs typeface="Times New Roman" panose="02020603050405020304" pitchFamily="18" charset="0"/>
                        </a:rPr>
                        <a:t>-</a:t>
                      </a:r>
                      <a:endParaRPr lang="zh-CN" altLang="en-US" sz="1800" b="0" baseline="300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should( is )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false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Trigger channel 02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1bkg</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1519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22.8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17.1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4.55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1459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95.9%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46.6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26.2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20.5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1445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60</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96.5%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118.3</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75.1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42.1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1326</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95.1%</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292.4</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169.5</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105.8</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p:sp>
        <p:nvSpPr>
          <p:cNvPr id="6" name="内容占位符 2">
            <a:extLst>
              <a:ext uri="{FF2B5EF4-FFF2-40B4-BE49-F238E27FC236}">
                <a16:creationId xmlns:a16="http://schemas.microsoft.com/office/drawing/2014/main" id="{E87CC340-CC6A-4425-B820-C9D3478836BB}"/>
              </a:ext>
            </a:extLst>
          </p:cNvPr>
          <p:cNvSpPr>
            <a:spLocks noGrp="1"/>
          </p:cNvSpPr>
          <p:nvPr>
            <p:ph idx="1"/>
          </p:nvPr>
        </p:nvSpPr>
        <p:spPr>
          <a:xfrm>
            <a:off x="10209320" y="1163749"/>
            <a:ext cx="1871565" cy="5155328"/>
          </a:xfrm>
        </p:spPr>
        <p:txBody>
          <a:bodyPr>
            <a:normAutofit/>
          </a:bodyPr>
          <a:lstStyle/>
          <a:p>
            <a:pPr>
              <a:lnSpc>
                <a:spcPct val="150000"/>
              </a:lnSpc>
            </a:pPr>
            <a:r>
              <a:rPr lang="zh-CN" altLang="en-US" sz="2000" dirty="0"/>
              <a:t>末态数量较少的过程在高本底下触发率下降较快</a:t>
            </a:r>
            <a:endParaRPr lang="en-US" altLang="zh-CN" sz="2000" dirty="0"/>
          </a:p>
          <a:p>
            <a:pPr>
              <a:lnSpc>
                <a:spcPct val="150000"/>
              </a:lnSpc>
            </a:pPr>
            <a:r>
              <a:rPr lang="zh-CN" altLang="en-US" sz="2000" dirty="0"/>
              <a:t>末态数量较多的过程在高本底下触发率仍较高</a:t>
            </a:r>
          </a:p>
        </p:txBody>
      </p:sp>
    </p:spTree>
    <p:extLst>
      <p:ext uri="{BB962C8B-B14F-4D97-AF65-F5344CB8AC3E}">
        <p14:creationId xmlns:p14="http://schemas.microsoft.com/office/powerpoint/2010/main" val="1921500282"/>
      </p:ext>
    </p:extLst>
  </p:cSld>
  <p:clrMapOvr>
    <a:masterClrMapping/>
  </p:clrMapOvr>
  <mc:AlternateContent xmlns:mc="http://schemas.openxmlformats.org/markup-compatibility/2006">
    <mc:Choice xmlns:p14="http://schemas.microsoft.com/office/powerpoint/2010/main" Requires="p14">
      <p:transition spd="slow" p14:dur="2000" advTm="26914"/>
    </mc:Choice>
    <mc:Fallback>
      <p:transition spd="slow" advTm="269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Q6</a:t>
            </a:r>
            <a:r>
              <a:rPr lang="zh-CN" altLang="en-US" dirty="0">
                <a:solidFill>
                  <a:schemeClr val="bg1"/>
                </a:solidFill>
                <a:latin typeface="宋体" panose="02010600030101010101" pitchFamily="2" charset="-122"/>
                <a:ea typeface="宋体" panose="02010600030101010101" pitchFamily="2" charset="-122"/>
              </a:rPr>
              <a:t>：多倍本底的情况</a:t>
            </a:r>
          </a:p>
        </p:txBody>
      </p:sp>
      <p:graphicFrame>
        <p:nvGraphicFramePr>
          <p:cNvPr id="8" name="表格 4">
            <a:extLst>
              <a:ext uri="{FF2B5EF4-FFF2-40B4-BE49-F238E27FC236}">
                <a16:creationId xmlns:a16="http://schemas.microsoft.com/office/drawing/2014/main" id="{E32C6699-BF48-4BEC-B5AB-A1F6BDC5E2F3}"/>
              </a:ext>
            </a:extLst>
          </p:cNvPr>
          <p:cNvGraphicFramePr>
            <a:graphicFrameLocks noGrp="1"/>
          </p:cNvGraphicFramePr>
          <p:nvPr>
            <p:extLst>
              <p:ext uri="{D42A27DB-BD31-4B8C-83A1-F6EECF244321}">
                <p14:modId xmlns:p14="http://schemas.microsoft.com/office/powerpoint/2010/main" val="2504341706"/>
              </p:ext>
            </p:extLst>
          </p:nvPr>
        </p:nvGraphicFramePr>
        <p:xfrm>
          <a:off x="6002579" y="1163747"/>
          <a:ext cx="5694820" cy="2337101"/>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tblGrid>
              <a:tr h="603229">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800" b="0" dirty="0">
                          <a:solidFill>
                            <a:schemeClr val="tx1"/>
                          </a:solidFill>
                          <a:latin typeface="Times New Roman" panose="02020603050405020304" pitchFamily="18" charset="0"/>
                          <a:cs typeface="Times New Roman" panose="02020603050405020304" pitchFamily="18" charset="0"/>
                        </a:rPr>
                        <a:t>e</a:t>
                      </a:r>
                      <a:r>
                        <a:rPr lang="pt-BR" altLang="zh-CN" sz="1800" b="0" baseline="30000" dirty="0">
                          <a:solidFill>
                            <a:schemeClr val="tx1"/>
                          </a:solidFill>
                          <a:latin typeface="Times New Roman" panose="02020603050405020304" pitchFamily="18" charset="0"/>
                          <a:cs typeface="Times New Roman" panose="02020603050405020304" pitchFamily="18" charset="0"/>
                        </a:rPr>
                        <a:t>+</a:t>
                      </a:r>
                      <a:r>
                        <a:rPr lang="pt-BR" altLang="zh-CN" sz="1800" b="0" dirty="0">
                          <a:solidFill>
                            <a:schemeClr val="tx1"/>
                          </a:solidFill>
                          <a:latin typeface="Times New Roman" panose="02020603050405020304" pitchFamily="18" charset="0"/>
                          <a:cs typeface="Times New Roman" panose="02020603050405020304" pitchFamily="18" charset="0"/>
                        </a:rPr>
                        <a:t>e</a:t>
                      </a:r>
                      <a:r>
                        <a:rPr lang="pt-BR" altLang="zh-CN" sz="1800" b="0" baseline="30000" dirty="0">
                          <a:solidFill>
                            <a:schemeClr val="tx1"/>
                          </a:solidFill>
                          <a:latin typeface="Times New Roman" panose="02020603050405020304" pitchFamily="18" charset="0"/>
                          <a:cs typeface="Times New Roman" panose="02020603050405020304" pitchFamily="18" charset="0"/>
                        </a:rPr>
                        <a:t>-</a:t>
                      </a:r>
                      <a:r>
                        <a:rPr lang="pt-BR" altLang="zh-CN" sz="1800" b="0" dirty="0">
                          <a:solidFill>
                            <a:schemeClr val="tx1"/>
                          </a:solidFill>
                          <a:latin typeface="Times New Roman" panose="02020603050405020304" pitchFamily="18" charset="0"/>
                          <a:cs typeface="Times New Roman" panose="02020603050405020304" pitchFamily="18" charset="0"/>
                        </a:rPr>
                        <a:t> -&gt; </a:t>
                      </a:r>
                      <a:r>
                        <a:rPr lang="en-US" altLang="zh-CN" sz="1800" b="0" dirty="0">
                          <a:solidFill>
                            <a:schemeClr val="tx1"/>
                          </a:solidFill>
                          <a:latin typeface="Times New Roman" panose="02020603050405020304" pitchFamily="18" charset="0"/>
                          <a:cs typeface="Times New Roman" panose="02020603050405020304" pitchFamily="18" charset="0"/>
                        </a:rPr>
                        <a:t>n</a:t>
                      </a:r>
                      <a:r>
                        <a:rPr lang="zh-CN" altLang="en-US" sz="1800" b="0" dirty="0">
                          <a:solidFill>
                            <a:schemeClr val="tx1"/>
                          </a:solidFill>
                          <a:latin typeface="Times New Roman" panose="02020603050405020304" pitchFamily="18" charset="0"/>
                          <a:cs typeface="Times New Roman" panose="02020603050405020304" pitchFamily="18" charset="0"/>
                        </a:rPr>
                        <a:t> </a:t>
                      </a:r>
                      <a:r>
                        <a:rPr lang="en-US" altLang="zh-CN" sz="1800" b="0" dirty="0" err="1">
                          <a:solidFill>
                            <a:schemeClr val="tx1"/>
                          </a:solidFill>
                          <a:latin typeface="Times New Roman" panose="02020603050405020304" pitchFamily="18" charset="0"/>
                          <a:cs typeface="Times New Roman" panose="02020603050405020304" pitchFamily="18" charset="0"/>
                        </a:rPr>
                        <a:t>nbar</a:t>
                      </a: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1bkg</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476/489(97.3%)</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18.4</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14.3</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476/489(97.3%)</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45.0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34.8</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471/501(94.0%)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83.8</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51.9</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444/515(86.2%)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231.1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137.9</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p:graphicFrame>
        <p:nvGraphicFramePr>
          <p:cNvPr id="5" name="表格 4">
            <a:extLst>
              <a:ext uri="{FF2B5EF4-FFF2-40B4-BE49-F238E27FC236}">
                <a16:creationId xmlns:a16="http://schemas.microsoft.com/office/drawing/2014/main" id="{E44C913C-B463-4DC6-AA64-71315C7F92F4}"/>
              </a:ext>
            </a:extLst>
          </p:cNvPr>
          <p:cNvGraphicFramePr>
            <a:graphicFrameLocks noGrp="1"/>
          </p:cNvGraphicFramePr>
          <p:nvPr>
            <p:extLst>
              <p:ext uri="{D42A27DB-BD31-4B8C-83A1-F6EECF244321}">
                <p14:modId xmlns:p14="http://schemas.microsoft.com/office/powerpoint/2010/main" val="2564279145"/>
              </p:ext>
            </p:extLst>
          </p:nvPr>
        </p:nvGraphicFramePr>
        <p:xfrm>
          <a:off x="145366" y="1163749"/>
          <a:ext cx="5694820" cy="2337101"/>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tblGrid>
              <a:tr h="603229">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800" b="0" dirty="0">
                          <a:solidFill>
                            <a:schemeClr val="tx1"/>
                          </a:solidFill>
                          <a:latin typeface="Times New Roman" panose="02020603050405020304" pitchFamily="18" charset="0"/>
                          <a:cs typeface="Times New Roman" panose="02020603050405020304" pitchFamily="18" charset="0"/>
                        </a:rPr>
                        <a:t>e</a:t>
                      </a:r>
                      <a:r>
                        <a:rPr lang="pt-BR" altLang="zh-CN" sz="1800" b="0" baseline="30000" dirty="0">
                          <a:solidFill>
                            <a:schemeClr val="tx1"/>
                          </a:solidFill>
                          <a:latin typeface="Times New Roman" panose="02020603050405020304" pitchFamily="18" charset="0"/>
                          <a:cs typeface="Times New Roman" panose="02020603050405020304" pitchFamily="18" charset="0"/>
                        </a:rPr>
                        <a:t>+</a:t>
                      </a:r>
                      <a:r>
                        <a:rPr lang="pt-BR" altLang="zh-CN" sz="1800" b="0" dirty="0">
                          <a:solidFill>
                            <a:schemeClr val="tx1"/>
                          </a:solidFill>
                          <a:latin typeface="Times New Roman" panose="02020603050405020304" pitchFamily="18" charset="0"/>
                          <a:cs typeface="Times New Roman" panose="02020603050405020304" pitchFamily="18" charset="0"/>
                        </a:rPr>
                        <a:t>e</a:t>
                      </a:r>
                      <a:r>
                        <a:rPr lang="pt-BR" altLang="zh-CN" sz="1800" b="0" baseline="30000" dirty="0">
                          <a:solidFill>
                            <a:schemeClr val="tx1"/>
                          </a:solidFill>
                          <a:latin typeface="Times New Roman" panose="02020603050405020304" pitchFamily="18" charset="0"/>
                          <a:cs typeface="Times New Roman" panose="02020603050405020304" pitchFamily="18" charset="0"/>
                        </a:rPr>
                        <a:t>-</a:t>
                      </a:r>
                      <a:r>
                        <a:rPr lang="pt-BR" altLang="zh-CN" sz="1800" b="0" dirty="0">
                          <a:solidFill>
                            <a:schemeClr val="tx1"/>
                          </a:solidFill>
                          <a:latin typeface="Times New Roman" panose="02020603050405020304" pitchFamily="18" charset="0"/>
                          <a:cs typeface="Times New Roman" panose="02020603050405020304" pitchFamily="18" charset="0"/>
                        </a:rPr>
                        <a:t> -&gt; </a:t>
                      </a:r>
                      <a:r>
                        <a:rPr lang="en-US" altLang="zh-CN" sz="1800" b="0" dirty="0">
                          <a:solidFill>
                            <a:schemeClr val="tx1"/>
                          </a:solidFill>
                          <a:latin typeface="Times New Roman" panose="02020603050405020304" pitchFamily="18" charset="0"/>
                          <a:cs typeface="Times New Roman" panose="02020603050405020304" pitchFamily="18" charset="0"/>
                        </a:rPr>
                        <a:t>n</a:t>
                      </a:r>
                      <a:r>
                        <a:rPr lang="zh-CN" altLang="en-US" sz="1800" b="0" dirty="0">
                          <a:solidFill>
                            <a:schemeClr val="tx1"/>
                          </a:solidFill>
                          <a:latin typeface="Times New Roman" panose="02020603050405020304" pitchFamily="18" charset="0"/>
                          <a:cs typeface="Times New Roman" panose="02020603050405020304" pitchFamily="18" charset="0"/>
                        </a:rPr>
                        <a:t> </a:t>
                      </a:r>
                      <a:r>
                        <a:rPr lang="en-US" altLang="zh-CN" sz="1800" b="0" dirty="0" err="1">
                          <a:solidFill>
                            <a:schemeClr val="tx1"/>
                          </a:solidFill>
                          <a:latin typeface="Times New Roman" panose="02020603050405020304" pitchFamily="18" charset="0"/>
                          <a:cs typeface="Times New Roman" panose="02020603050405020304" pitchFamily="18" charset="0"/>
                        </a:rPr>
                        <a:t>nbar</a:t>
                      </a:r>
                      <a:endParaRPr lang="zh-CN" altLang="en-US" sz="1800" b="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433468">
                <a:tc>
                  <a:txBody>
                    <a:bodyPr/>
                    <a:lstStyle/>
                    <a:p>
                      <a:pPr algn="ctr"/>
                      <a:r>
                        <a:rPr lang="en-US" altLang="zh-CN" sz="1600" b="0" dirty="0">
                          <a:solidFill>
                            <a:schemeClr val="tx1"/>
                          </a:solidFill>
                          <a:latin typeface="Times New Roman" panose="02020603050405020304" pitchFamily="18" charset="0"/>
                          <a:cs typeface="Times New Roman" panose="02020603050405020304" pitchFamily="18" charset="0"/>
                        </a:rPr>
                        <a:t>1bkg</a:t>
                      </a:r>
                      <a:endParaRPr lang="zh-CN" altLang="en-US" sz="1600" b="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512/523(97.9%)</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24.8</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21.0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532/550(96.7%)</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60.0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49.1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526/567(92.8%)</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112.9</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82.9</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433468">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500/587(85.2%)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281.1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190.1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p:sp>
        <p:nvSpPr>
          <p:cNvPr id="6" name="内容占位符 2">
            <a:extLst>
              <a:ext uri="{FF2B5EF4-FFF2-40B4-BE49-F238E27FC236}">
                <a16:creationId xmlns:a16="http://schemas.microsoft.com/office/drawing/2014/main" id="{E87CC340-CC6A-4425-B820-C9D3478836BB}"/>
              </a:ext>
            </a:extLst>
          </p:cNvPr>
          <p:cNvSpPr>
            <a:spLocks noGrp="1"/>
          </p:cNvSpPr>
          <p:nvPr>
            <p:ph idx="1"/>
          </p:nvPr>
        </p:nvSpPr>
        <p:spPr>
          <a:xfrm>
            <a:off x="6096000" y="4156462"/>
            <a:ext cx="5950634" cy="2013519"/>
          </a:xfrm>
        </p:spPr>
        <p:txBody>
          <a:bodyPr>
            <a:normAutofit fontScale="85000" lnSpcReduction="10000"/>
          </a:bodyPr>
          <a:lstStyle/>
          <a:p>
            <a:pPr>
              <a:lnSpc>
                <a:spcPct val="150000"/>
              </a:lnSpc>
            </a:pPr>
            <a:r>
              <a:rPr lang="zh-CN" altLang="en-US" sz="2000" dirty="0"/>
              <a:t>表</a:t>
            </a:r>
            <a:r>
              <a:rPr lang="en-US" altLang="zh-CN" sz="2000" dirty="0"/>
              <a:t>1</a:t>
            </a:r>
            <a:r>
              <a:rPr lang="zh-CN" altLang="en-US" sz="2000" dirty="0"/>
              <a:t>为常规的选择和触发条件设置下</a:t>
            </a:r>
            <a:r>
              <a:rPr lang="en-US" altLang="zh-CN" sz="2000" dirty="0" err="1"/>
              <a:t>nnbar</a:t>
            </a:r>
            <a:r>
              <a:rPr lang="zh-CN" altLang="en-US" sz="2000" dirty="0"/>
              <a:t>过程的触发性能</a:t>
            </a:r>
            <a:endParaRPr lang="en-US" altLang="zh-CN" sz="2000" dirty="0"/>
          </a:p>
          <a:p>
            <a:pPr>
              <a:lnSpc>
                <a:spcPct val="150000"/>
              </a:lnSpc>
            </a:pPr>
            <a:r>
              <a:rPr lang="zh-CN" altLang="en-US" sz="2000" dirty="0"/>
              <a:t>表</a:t>
            </a:r>
            <a:r>
              <a:rPr lang="en-US" altLang="zh-CN" sz="2000" dirty="0"/>
              <a:t>2</a:t>
            </a:r>
            <a:r>
              <a:rPr lang="zh-CN" altLang="en-US" sz="2000" dirty="0"/>
              <a:t>和表</a:t>
            </a:r>
            <a:r>
              <a:rPr lang="en-US" altLang="zh-CN" sz="2000" dirty="0"/>
              <a:t>3</a:t>
            </a:r>
            <a:r>
              <a:rPr lang="zh-CN" altLang="en-US" sz="2000" dirty="0"/>
              <a:t>为在选择和触发条件中去除端盖后的触发性能</a:t>
            </a:r>
            <a:endParaRPr lang="en-US" altLang="zh-CN" sz="2000" dirty="0"/>
          </a:p>
          <a:p>
            <a:pPr>
              <a:lnSpc>
                <a:spcPct val="150000"/>
              </a:lnSpc>
            </a:pPr>
            <a:r>
              <a:rPr lang="zh-CN" altLang="en-US" sz="2000" dirty="0"/>
              <a:t>高本底水平下把端盖部分信息舍弃对压低本底触发率有一定帮助</a:t>
            </a:r>
            <a:endParaRPr lang="en-US" altLang="zh-CN" sz="2000" dirty="0"/>
          </a:p>
        </p:txBody>
      </p:sp>
      <p:graphicFrame>
        <p:nvGraphicFramePr>
          <p:cNvPr id="7" name="表格 4">
            <a:extLst>
              <a:ext uri="{FF2B5EF4-FFF2-40B4-BE49-F238E27FC236}">
                <a16:creationId xmlns:a16="http://schemas.microsoft.com/office/drawing/2014/main" id="{A65780A0-00A9-4272-8A4C-3C875B9B4F4E}"/>
              </a:ext>
            </a:extLst>
          </p:cNvPr>
          <p:cNvGraphicFramePr>
            <a:graphicFrameLocks noGrp="1"/>
          </p:cNvGraphicFramePr>
          <p:nvPr>
            <p:extLst>
              <p:ext uri="{D42A27DB-BD31-4B8C-83A1-F6EECF244321}">
                <p14:modId xmlns:p14="http://schemas.microsoft.com/office/powerpoint/2010/main" val="1389289028"/>
              </p:ext>
            </p:extLst>
          </p:nvPr>
        </p:nvGraphicFramePr>
        <p:xfrm>
          <a:off x="145366" y="3970030"/>
          <a:ext cx="5694820" cy="2377292"/>
        </p:xfrm>
        <a:graphic>
          <a:graphicData uri="http://schemas.openxmlformats.org/drawingml/2006/table">
            <a:tbl>
              <a:tblPr firstRow="1" bandRow="1">
                <a:tableStyleId>{5C22544A-7EE6-4342-B048-85BDC9FD1C3A}</a:tableStyleId>
              </a:tblPr>
              <a:tblGrid>
                <a:gridCol w="1423705">
                  <a:extLst>
                    <a:ext uri="{9D8B030D-6E8A-4147-A177-3AD203B41FA5}">
                      <a16:colId xmlns:a16="http://schemas.microsoft.com/office/drawing/2014/main" val="492382442"/>
                    </a:ext>
                  </a:extLst>
                </a:gridCol>
                <a:gridCol w="1423705">
                  <a:extLst>
                    <a:ext uri="{9D8B030D-6E8A-4147-A177-3AD203B41FA5}">
                      <a16:colId xmlns:a16="http://schemas.microsoft.com/office/drawing/2014/main" val="367783893"/>
                    </a:ext>
                  </a:extLst>
                </a:gridCol>
                <a:gridCol w="1423705">
                  <a:extLst>
                    <a:ext uri="{9D8B030D-6E8A-4147-A177-3AD203B41FA5}">
                      <a16:colId xmlns:a16="http://schemas.microsoft.com/office/drawing/2014/main" val="2306484229"/>
                    </a:ext>
                  </a:extLst>
                </a:gridCol>
                <a:gridCol w="1423705">
                  <a:extLst>
                    <a:ext uri="{9D8B030D-6E8A-4147-A177-3AD203B41FA5}">
                      <a16:colId xmlns:a16="http://schemas.microsoft.com/office/drawing/2014/main" val="1329127123"/>
                    </a:ext>
                  </a:extLst>
                </a:gridCol>
              </a:tblGrid>
              <a:tr h="874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8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Trigger channel 05 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7740498"/>
                  </a:ext>
                </a:extLst>
              </a:tr>
              <a:tr h="365723">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1bkg</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99.2%</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13.7</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4.2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181264425"/>
                  </a:ext>
                </a:extLst>
              </a:tr>
              <a:tr h="365723">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2bkg</a:t>
                      </a:r>
                    </a:p>
                  </a:txBody>
                  <a:tcPr>
                    <a:noFill/>
                  </a:tcPr>
                </a:tc>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98.9%</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58.8</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26.3</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2512492101"/>
                  </a:ext>
                </a:extLst>
              </a:tr>
              <a:tr h="365723">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3bkg</a:t>
                      </a: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98.6%</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83.0</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35.7</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651889565"/>
                  </a:ext>
                </a:extLst>
              </a:tr>
              <a:tr h="365723">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5bkg</a:t>
                      </a: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98.2%</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247.9</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chemeClr val="tx1"/>
                          </a:solidFill>
                          <a:latin typeface="Times New Roman" panose="02020603050405020304" pitchFamily="18" charset="0"/>
                          <a:cs typeface="Times New Roman" panose="02020603050405020304" pitchFamily="18" charset="0"/>
                        </a:rPr>
                        <a:t>127.1</a:t>
                      </a:r>
                      <a:endParaRPr lang="zh-CN" altLang="en-US" sz="1400"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7499375"/>
                  </a:ext>
                </a:extLst>
              </a:tr>
            </a:tbl>
          </a:graphicData>
        </a:graphic>
      </p:graphicFrame>
      <p:sp>
        <p:nvSpPr>
          <p:cNvPr id="3" name="文本框 2">
            <a:extLst>
              <a:ext uri="{FF2B5EF4-FFF2-40B4-BE49-F238E27FC236}">
                <a16:creationId xmlns:a16="http://schemas.microsoft.com/office/drawing/2014/main" id="{ACBB40C6-57D3-4125-BAC6-FBF32ADED306}"/>
              </a:ext>
            </a:extLst>
          </p:cNvPr>
          <p:cNvSpPr txBox="1"/>
          <p:nvPr/>
        </p:nvSpPr>
        <p:spPr>
          <a:xfrm>
            <a:off x="2708690" y="3568233"/>
            <a:ext cx="568171" cy="369332"/>
          </a:xfrm>
          <a:prstGeom prst="rect">
            <a:avLst/>
          </a:prstGeom>
          <a:noFill/>
        </p:spPr>
        <p:txBody>
          <a:bodyPr wrap="square" rtlCol="0">
            <a:spAutoFit/>
          </a:bodyPr>
          <a:lstStyle/>
          <a:p>
            <a:r>
              <a:rPr lang="zh-CN" altLang="en-US" dirty="0"/>
              <a:t>表</a:t>
            </a:r>
            <a:r>
              <a:rPr lang="en-US" altLang="zh-CN" dirty="0"/>
              <a:t>1</a:t>
            </a:r>
            <a:endParaRPr lang="zh-CN" altLang="en-US" dirty="0"/>
          </a:p>
        </p:txBody>
      </p:sp>
      <p:sp>
        <p:nvSpPr>
          <p:cNvPr id="9" name="文本框 8">
            <a:extLst>
              <a:ext uri="{FF2B5EF4-FFF2-40B4-BE49-F238E27FC236}">
                <a16:creationId xmlns:a16="http://schemas.microsoft.com/office/drawing/2014/main" id="{5FE88D86-BAD7-4EBA-A9E9-6AB8A5CBE1F5}"/>
              </a:ext>
            </a:extLst>
          </p:cNvPr>
          <p:cNvSpPr txBox="1"/>
          <p:nvPr/>
        </p:nvSpPr>
        <p:spPr>
          <a:xfrm>
            <a:off x="8849989" y="3566927"/>
            <a:ext cx="568171" cy="369332"/>
          </a:xfrm>
          <a:prstGeom prst="rect">
            <a:avLst/>
          </a:prstGeom>
          <a:noFill/>
        </p:spPr>
        <p:txBody>
          <a:bodyPr wrap="square" rtlCol="0">
            <a:spAutoFit/>
          </a:bodyPr>
          <a:lstStyle/>
          <a:p>
            <a:r>
              <a:rPr lang="zh-CN" altLang="en-US" dirty="0"/>
              <a:t>表</a:t>
            </a:r>
            <a:r>
              <a:rPr lang="en-US" altLang="zh-CN" dirty="0"/>
              <a:t>2</a:t>
            </a:r>
            <a:endParaRPr lang="zh-CN" altLang="en-US" dirty="0"/>
          </a:p>
        </p:txBody>
      </p:sp>
      <p:sp>
        <p:nvSpPr>
          <p:cNvPr id="10" name="文本框 9">
            <a:extLst>
              <a:ext uri="{FF2B5EF4-FFF2-40B4-BE49-F238E27FC236}">
                <a16:creationId xmlns:a16="http://schemas.microsoft.com/office/drawing/2014/main" id="{91E0B620-ACE7-4209-B1BD-47B2BCDC4346}"/>
              </a:ext>
            </a:extLst>
          </p:cNvPr>
          <p:cNvSpPr txBox="1"/>
          <p:nvPr/>
        </p:nvSpPr>
        <p:spPr>
          <a:xfrm>
            <a:off x="2708690" y="6351760"/>
            <a:ext cx="568171" cy="369332"/>
          </a:xfrm>
          <a:prstGeom prst="rect">
            <a:avLst/>
          </a:prstGeom>
          <a:noFill/>
        </p:spPr>
        <p:txBody>
          <a:bodyPr wrap="square" rtlCol="0">
            <a:spAutoFit/>
          </a:bodyPr>
          <a:lstStyle/>
          <a:p>
            <a:r>
              <a:rPr lang="zh-CN" altLang="en-US" dirty="0"/>
              <a:t>表</a:t>
            </a:r>
            <a:r>
              <a:rPr lang="en-US" altLang="zh-CN" dirty="0"/>
              <a:t>3</a:t>
            </a:r>
            <a:endParaRPr lang="zh-CN" altLang="en-US" dirty="0"/>
          </a:p>
        </p:txBody>
      </p:sp>
    </p:spTree>
    <p:extLst>
      <p:ext uri="{BB962C8B-B14F-4D97-AF65-F5344CB8AC3E}">
        <p14:creationId xmlns:p14="http://schemas.microsoft.com/office/powerpoint/2010/main" val="2152038782"/>
      </p:ext>
    </p:extLst>
  </p:cSld>
  <p:clrMapOvr>
    <a:masterClrMapping/>
  </p:clrMapOvr>
  <mc:AlternateContent xmlns:mc="http://schemas.openxmlformats.org/markup-compatibility/2006">
    <mc:Choice xmlns:p14="http://schemas.microsoft.com/office/powerpoint/2010/main" Requires="p14">
      <p:transition spd="slow" p14:dur="2000" advTm="69470"/>
    </mc:Choice>
    <mc:Fallback>
      <p:transition spd="slow" advTm="6947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STCF</a:t>
            </a:r>
            <a:r>
              <a:rPr lang="zh-CN" altLang="en-US" dirty="0">
                <a:solidFill>
                  <a:schemeClr val="bg1"/>
                </a:solidFill>
                <a:latin typeface="宋体" panose="02010600030101010101" pitchFamily="2" charset="-122"/>
                <a:ea typeface="宋体" panose="02010600030101010101" pitchFamily="2" charset="-122"/>
              </a:rPr>
              <a:t>主要特点及触发需求</a:t>
            </a:r>
          </a:p>
        </p:txBody>
      </p:sp>
      <p:sp>
        <p:nvSpPr>
          <p:cNvPr id="6" name="文本框 6">
            <a:extLst>
              <a:ext uri="{FF2B5EF4-FFF2-40B4-BE49-F238E27FC236}">
                <a16:creationId xmlns:a16="http://schemas.microsoft.com/office/drawing/2014/main" id="{146B55A7-1A80-4C83-B54E-72E9AFD241D9}"/>
              </a:ext>
            </a:extLst>
          </p:cNvPr>
          <p:cNvSpPr txBox="1"/>
          <p:nvPr/>
        </p:nvSpPr>
        <p:spPr>
          <a:xfrm>
            <a:off x="262034" y="1051160"/>
            <a:ext cx="4107215" cy="152092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STCF</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 </a:t>
            </a:r>
            <a:r>
              <a:rPr lang="zh-CN" altLang="en-US" sz="2400" b="1" dirty="0">
                <a:solidFill>
                  <a:srgbClr val="0000FF"/>
                </a:solidFill>
                <a:latin typeface="Times New Roman"/>
              </a:rPr>
              <a:t>主要特点</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峰值对撞亮度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&gt; 0.5×10</a:t>
            </a:r>
            <a:r>
              <a:rPr kumimoji="0" lang="en-US" altLang="zh-CN" sz="2000" b="0" i="0" u="none" strike="noStrike" kern="120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35</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cm</a:t>
            </a:r>
            <a:r>
              <a:rPr kumimoji="0" lang="en-US" altLang="zh-CN" sz="2000" b="0" i="0" u="none" strike="noStrike" kern="120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-2</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a:t>
            </a:r>
            <a:r>
              <a:rPr kumimoji="0" lang="en-US" altLang="zh-CN" sz="2000" b="0" i="0" u="none" strike="noStrike" kern="1200" cap="none" spc="0" normalizeH="0" baseline="30000" noProof="0" dirty="0">
                <a:ln>
                  <a:noFill/>
                </a:ln>
                <a:solidFill>
                  <a:srgbClr val="000000"/>
                </a:solidFill>
                <a:effectLst/>
                <a:uLnTx/>
                <a:uFillTx/>
                <a:latin typeface="Times New Roman" panose="02020603050405020304" pitchFamily="18" charset="0"/>
                <a:cs typeface="Times New Roman" panose="02020603050405020304" pitchFamily="18" charset="0"/>
              </a:rPr>
              <a:t>-1</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峰值物理事例率 </a:t>
            </a:r>
            <a:r>
              <a:rPr kumimoji="0"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400 kHz</a:t>
            </a:r>
          </a:p>
        </p:txBody>
      </p:sp>
      <p:sp>
        <p:nvSpPr>
          <p:cNvPr id="7" name="文本框 9">
            <a:extLst>
              <a:ext uri="{FF2B5EF4-FFF2-40B4-BE49-F238E27FC236}">
                <a16:creationId xmlns:a16="http://schemas.microsoft.com/office/drawing/2014/main" id="{9AED147D-5B44-4DF4-AB40-2787236876F6}"/>
              </a:ext>
            </a:extLst>
          </p:cNvPr>
          <p:cNvSpPr txBox="1"/>
          <p:nvPr/>
        </p:nvSpPr>
        <p:spPr>
          <a:xfrm>
            <a:off x="7317159" y="1051160"/>
            <a:ext cx="4238853" cy="244425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buFont typeface="Wingdings" panose="05000000000000000000" pitchFamily="2" charset="2"/>
              <a:buChar char="p"/>
            </a:pPr>
            <a:r>
              <a:rPr lang="en-US" altLang="zh-CN" sz="2400" b="1" dirty="0">
                <a:solidFill>
                  <a:srgbClr val="0000FF"/>
                </a:solidFill>
                <a:latin typeface="Times New Roman" panose="02020603050405020304" pitchFamily="18" charset="0"/>
                <a:cs typeface="Times New Roman" panose="02020603050405020304" pitchFamily="18" charset="0"/>
              </a:rPr>
              <a:t>STCF</a:t>
            </a:r>
            <a:r>
              <a:rPr lang="zh-CN" altLang="en-US" sz="2400" b="1" dirty="0">
                <a:solidFill>
                  <a:srgbClr val="0000FF"/>
                </a:solidFill>
                <a:latin typeface="Times New Roman" panose="02020603050405020304" pitchFamily="18" charset="0"/>
                <a:cs typeface="Times New Roman" panose="02020603050405020304" pitchFamily="18" charset="0"/>
              </a:rPr>
              <a:t> 触发需求</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极高物理触发率  </a:t>
            </a:r>
            <a:r>
              <a:rPr lang="en-US" altLang="zh-CN" sz="2000" dirty="0">
                <a:latin typeface="Times New Roman" panose="02020603050405020304" pitchFamily="18" charset="0"/>
                <a:cs typeface="Times New Roman" panose="02020603050405020304" pitchFamily="18" charset="0"/>
              </a:rPr>
              <a:t>(~99%)</a:t>
            </a: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低本底触发率  </a:t>
            </a:r>
            <a:r>
              <a:rPr lang="en-US" altLang="zh-CN" sz="2000" dirty="0">
                <a:latin typeface="Times New Roman" panose="02020603050405020304" pitchFamily="18" charset="0"/>
                <a:cs typeface="Times New Roman" panose="02020603050405020304" pitchFamily="18" charset="0"/>
              </a:rPr>
              <a:t>(&lt; 50 kHz)</a:t>
            </a: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高数据量吞吐，低延迟 </a:t>
            </a:r>
            <a:r>
              <a:rPr lang="en-US" altLang="zh-CN" sz="2000" dirty="0">
                <a:latin typeface="Times New Roman" panose="02020603050405020304" pitchFamily="18" charset="0"/>
                <a:cs typeface="Times New Roman" panose="02020603050405020304" pitchFamily="18" charset="0"/>
              </a:rPr>
              <a:t>(&lt; 5 </a:t>
            </a:r>
            <a:r>
              <a:rPr lang="el-GR" altLang="zh-CN" sz="2000" dirty="0">
                <a:latin typeface="Times New Roman" panose="02020603050405020304" pitchFamily="18" charset="0"/>
                <a:cs typeface="Times New Roman" panose="02020603050405020304" pitchFamily="18" charset="0"/>
              </a:rPr>
              <a:t>μ</a:t>
            </a:r>
            <a:r>
              <a:rPr lang="en-US" altLang="zh-CN" sz="2000" dirty="0">
                <a:latin typeface="Times New Roman" panose="02020603050405020304" pitchFamily="18" charset="0"/>
                <a:cs typeface="Times New Roman" panose="02020603050405020304" pitchFamily="18" charset="0"/>
              </a:rPr>
              <a:t>s)</a:t>
            </a: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相邻事例区分能力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a:t>
            </a:r>
            <a:r>
              <a:rPr lang="en-US" altLang="zh-CN" sz="2000" dirty="0">
                <a:latin typeface="Times New Roman" panose="02020603050405020304" pitchFamily="18" charset="0"/>
                <a:cs typeface="Times New Roman" panose="02020603050405020304" pitchFamily="18" charset="0"/>
              </a:rPr>
              <a:t>T  &lt; 100 ns)</a:t>
            </a:r>
            <a:endParaRPr lang="zh-CN" altLang="en-US" dirty="0">
              <a:latin typeface="Times New Roman" panose="02020603050405020304" pitchFamily="18" charset="0"/>
              <a:cs typeface="Times New Roman" panose="02020603050405020304" pitchFamily="18" charset="0"/>
            </a:endParaRPr>
          </a:p>
        </p:txBody>
      </p:sp>
      <p:pic>
        <p:nvPicPr>
          <p:cNvPr id="8" name="图片 7">
            <a:extLst>
              <a:ext uri="{FF2B5EF4-FFF2-40B4-BE49-F238E27FC236}">
                <a16:creationId xmlns:a16="http://schemas.microsoft.com/office/drawing/2014/main" id="{10B97F2C-2210-4783-A99A-E3FA50D39168}"/>
              </a:ext>
            </a:extLst>
          </p:cNvPr>
          <p:cNvPicPr>
            <a:picLocks noChangeAspect="1"/>
          </p:cNvPicPr>
          <p:nvPr/>
        </p:nvPicPr>
        <p:blipFill>
          <a:blip r:embed="rId2"/>
          <a:stretch>
            <a:fillRect/>
          </a:stretch>
        </p:blipFill>
        <p:spPr>
          <a:xfrm>
            <a:off x="-390914" y="3557438"/>
            <a:ext cx="7236090" cy="3300562"/>
          </a:xfrm>
          <a:prstGeom prst="rect">
            <a:avLst/>
          </a:prstGeom>
        </p:spPr>
      </p:pic>
      <p:sp>
        <p:nvSpPr>
          <p:cNvPr id="10" name="文本框 9">
            <a:extLst>
              <a:ext uri="{FF2B5EF4-FFF2-40B4-BE49-F238E27FC236}">
                <a16:creationId xmlns:a16="http://schemas.microsoft.com/office/drawing/2014/main" id="{6376711D-C6F4-4EA2-A936-51CD746F6FCC}"/>
              </a:ext>
            </a:extLst>
          </p:cNvPr>
          <p:cNvSpPr txBox="1"/>
          <p:nvPr/>
        </p:nvSpPr>
        <p:spPr>
          <a:xfrm>
            <a:off x="262034" y="2712709"/>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STCF</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 </a:t>
            </a: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1bkg</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下数据量统计</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pic>
        <p:nvPicPr>
          <p:cNvPr id="11" name="图片 10">
            <a:extLst>
              <a:ext uri="{FF2B5EF4-FFF2-40B4-BE49-F238E27FC236}">
                <a16:creationId xmlns:a16="http://schemas.microsoft.com/office/drawing/2014/main" id="{5536A136-DC88-46D4-9098-356455E5BFA2}"/>
              </a:ext>
            </a:extLst>
          </p:cNvPr>
          <p:cNvPicPr>
            <a:picLocks noChangeAspect="1"/>
          </p:cNvPicPr>
          <p:nvPr/>
        </p:nvPicPr>
        <p:blipFill>
          <a:blip r:embed="rId3"/>
          <a:stretch>
            <a:fillRect/>
          </a:stretch>
        </p:blipFill>
        <p:spPr>
          <a:xfrm>
            <a:off x="7317159" y="3544562"/>
            <a:ext cx="4225668" cy="3073740"/>
          </a:xfrm>
          <a:prstGeom prst="rect">
            <a:avLst/>
          </a:prstGeom>
        </p:spPr>
      </p:pic>
    </p:spTree>
    <p:extLst>
      <p:ext uri="{BB962C8B-B14F-4D97-AF65-F5344CB8AC3E}">
        <p14:creationId xmlns:p14="http://schemas.microsoft.com/office/powerpoint/2010/main" val="3087855354"/>
      </p:ext>
    </p:extLst>
  </p:cSld>
  <p:clrMapOvr>
    <a:masterClrMapping/>
  </p:clrMapOvr>
  <mc:AlternateContent xmlns:mc="http://schemas.openxmlformats.org/markup-compatibility/2006">
    <mc:Choice xmlns:p14="http://schemas.microsoft.com/office/powerpoint/2010/main" Requires="p14">
      <p:transition spd="slow" p14:dur="2000" advTm="30142"/>
    </mc:Choice>
    <mc:Fallback>
      <p:transition spd="slow" advTm="3014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2868D68D-80BB-474A-9473-D12351D11918}"/>
              </a:ext>
            </a:extLst>
          </p:cNvPr>
          <p:cNvSpPr txBox="1">
            <a:spLocks/>
          </p:cNvSpPr>
          <p:nvPr/>
        </p:nvSpPr>
        <p:spPr>
          <a:xfrm>
            <a:off x="363286" y="4674067"/>
            <a:ext cx="7039993" cy="205517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zh-CN" altLang="en-US" dirty="0"/>
              <a:t>物理方面有没有其他比较感兴趣的过程？</a:t>
            </a:r>
            <a:endParaRPr lang="en-US" altLang="zh-CN" dirty="0"/>
          </a:p>
          <a:p>
            <a:pPr>
              <a:lnSpc>
                <a:spcPct val="170000"/>
              </a:lnSpc>
            </a:pPr>
            <a:r>
              <a:rPr lang="zh-CN" altLang="en-US" dirty="0"/>
              <a:t>目前</a:t>
            </a:r>
            <a:r>
              <a:rPr kumimoji="0" lang="it-IT"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inclusive</a:t>
            </a:r>
            <a:r>
              <a:rPr lang="zh-CN" altLang="en-US" dirty="0"/>
              <a:t>和</a:t>
            </a:r>
            <a:r>
              <a:rPr lang="en-US" altLang="zh-CN" sz="2800" b="0" dirty="0">
                <a:solidFill>
                  <a:schemeClr val="tx1"/>
                </a:solidFill>
                <a:latin typeface="Times New Roman" panose="02020603050405020304" pitchFamily="18" charset="0"/>
                <a:cs typeface="Times New Roman" panose="02020603050405020304" pitchFamily="18" charset="0"/>
              </a:rPr>
              <a:t>e</a:t>
            </a:r>
            <a:r>
              <a:rPr lang="en-US" altLang="zh-CN" sz="2800" b="0" baseline="30000" dirty="0">
                <a:solidFill>
                  <a:schemeClr val="tx1"/>
                </a:solidFill>
                <a:latin typeface="Times New Roman" panose="02020603050405020304" pitchFamily="18" charset="0"/>
                <a:cs typeface="Times New Roman" panose="02020603050405020304" pitchFamily="18" charset="0"/>
              </a:rPr>
              <a:t>+</a:t>
            </a:r>
            <a:r>
              <a:rPr lang="en-US" altLang="zh-CN" sz="2800" b="0" dirty="0">
                <a:solidFill>
                  <a:schemeClr val="tx1"/>
                </a:solidFill>
                <a:latin typeface="Times New Roman" panose="02020603050405020304" pitchFamily="18" charset="0"/>
                <a:cs typeface="Times New Roman" panose="02020603050405020304" pitchFamily="18" charset="0"/>
              </a:rPr>
              <a:t>e</a:t>
            </a:r>
            <a:r>
              <a:rPr lang="en-US" altLang="zh-CN" sz="2800" b="0" baseline="30000" dirty="0">
                <a:solidFill>
                  <a:schemeClr val="tx1"/>
                </a:solidFill>
                <a:latin typeface="Times New Roman" panose="02020603050405020304" pitchFamily="18" charset="0"/>
                <a:cs typeface="Times New Roman" panose="02020603050405020304" pitchFamily="18" charset="0"/>
              </a:rPr>
              <a:t>-</a:t>
            </a:r>
            <a:r>
              <a:rPr lang="en-US" altLang="zh-CN" sz="2800" b="0" dirty="0">
                <a:solidFill>
                  <a:schemeClr val="tx1"/>
                </a:solidFill>
                <a:latin typeface="Times New Roman" panose="02020603050405020304" pitchFamily="18" charset="0"/>
                <a:cs typeface="Times New Roman" panose="02020603050405020304" pitchFamily="18" charset="0"/>
              </a:rPr>
              <a:t> -&gt; τ</a:t>
            </a:r>
            <a:r>
              <a:rPr lang="en-US" altLang="zh-CN" sz="2800" b="0" baseline="30000" dirty="0">
                <a:solidFill>
                  <a:schemeClr val="tx1"/>
                </a:solidFill>
                <a:latin typeface="Times New Roman" panose="02020603050405020304" pitchFamily="18" charset="0"/>
                <a:cs typeface="Times New Roman" panose="02020603050405020304" pitchFamily="18" charset="0"/>
              </a:rPr>
              <a:t>+</a:t>
            </a:r>
            <a:r>
              <a:rPr lang="en-US" altLang="zh-CN" sz="2800" b="0" dirty="0">
                <a:solidFill>
                  <a:schemeClr val="tx1"/>
                </a:solidFill>
                <a:latin typeface="Times New Roman" panose="02020603050405020304" pitchFamily="18" charset="0"/>
                <a:cs typeface="Times New Roman" panose="02020603050405020304" pitchFamily="18" charset="0"/>
              </a:rPr>
              <a:t> τ</a:t>
            </a:r>
            <a:r>
              <a:rPr lang="en-US" altLang="zh-CN" sz="2800" b="0" baseline="30000" dirty="0">
                <a:solidFill>
                  <a:schemeClr val="tx1"/>
                </a:solidFill>
                <a:latin typeface="Times New Roman" panose="02020603050405020304" pitchFamily="18" charset="0"/>
                <a:cs typeface="Times New Roman" panose="02020603050405020304" pitchFamily="18" charset="0"/>
              </a:rPr>
              <a:t>-</a:t>
            </a:r>
            <a:r>
              <a:rPr lang="zh-CN" altLang="en-US" dirty="0"/>
              <a:t>两个过程的触发率仍在</a:t>
            </a:r>
            <a:r>
              <a:rPr lang="en-US" altLang="zh-CN" dirty="0"/>
              <a:t>99%</a:t>
            </a:r>
            <a:r>
              <a:rPr lang="zh-CN" altLang="en-US" dirty="0"/>
              <a:t>以下</a:t>
            </a:r>
            <a:endParaRPr lang="en-US" altLang="zh-CN" dirty="0"/>
          </a:p>
          <a:p>
            <a:pPr>
              <a:lnSpc>
                <a:spcPct val="170000"/>
              </a:lnSpc>
            </a:pPr>
            <a:r>
              <a:rPr lang="en-US" altLang="zh-CN" dirty="0"/>
              <a:t>2.6</a:t>
            </a:r>
            <a:r>
              <a:rPr lang="zh-CN" altLang="en-US" dirty="0"/>
              <a:t>版本的</a:t>
            </a:r>
            <a:r>
              <a:rPr lang="en-US" altLang="zh-CN" dirty="0" err="1"/>
              <a:t>oscar</a:t>
            </a:r>
            <a:r>
              <a:rPr lang="zh-CN" altLang="en-US" dirty="0"/>
              <a:t>下有部分物理过程的产生子似乎有问题</a:t>
            </a:r>
            <a:r>
              <a:rPr lang="en-US" altLang="zh-CN" dirty="0"/>
              <a:t>(</a:t>
            </a:r>
            <a:r>
              <a:rPr lang="en-US" altLang="zh-CN" dirty="0" err="1"/>
              <a:t>taupair</a:t>
            </a:r>
            <a:r>
              <a:rPr lang="zh-CN" altLang="en-US" dirty="0"/>
              <a:t>过程没有末态，</a:t>
            </a:r>
            <a:r>
              <a:rPr lang="en-US" altLang="zh-CN" dirty="0" err="1"/>
              <a:t>nnbar</a:t>
            </a:r>
            <a:r>
              <a:rPr lang="zh-CN" altLang="en-US" dirty="0"/>
              <a:t>过程普遍有</a:t>
            </a:r>
            <a:r>
              <a:rPr lang="en-US" altLang="zh-CN" dirty="0"/>
              <a:t>2</a:t>
            </a:r>
            <a:r>
              <a:rPr lang="zh-CN" altLang="en-US" dirty="0"/>
              <a:t>条末态径迹</a:t>
            </a:r>
            <a:r>
              <a:rPr lang="en-US" altLang="zh-CN" dirty="0"/>
              <a:t>)</a:t>
            </a:r>
          </a:p>
        </p:txBody>
      </p:sp>
      <p:sp>
        <p:nvSpPr>
          <p:cNvPr id="5" name="标题 1">
            <a:extLst>
              <a:ext uri="{FF2B5EF4-FFF2-40B4-BE49-F238E27FC236}">
                <a16:creationId xmlns:a16="http://schemas.microsoft.com/office/drawing/2014/main" id="{CF80B4A3-FF4C-4D2F-B990-6EBE556136F6}"/>
              </a:ext>
            </a:extLst>
          </p:cNvPr>
          <p:cNvSpPr>
            <a:spLocks noGrp="1"/>
          </p:cNvSpPr>
          <p:nvPr>
            <p:ph type="title"/>
          </p:nvPr>
        </p:nvSpPr>
        <p:spPr>
          <a:xfrm>
            <a:off x="0" y="239698"/>
            <a:ext cx="10515600" cy="747048"/>
          </a:xfrm>
        </p:spPr>
        <p:txBody>
          <a:bodyPr>
            <a:normAutofit/>
          </a:bodyPr>
          <a:lstStyle/>
          <a:p>
            <a:r>
              <a:rPr lang="zh-CN" altLang="en-US" dirty="0">
                <a:solidFill>
                  <a:schemeClr val="bg1"/>
                </a:solidFill>
                <a:latin typeface="宋体" panose="02010600030101010101" pitchFamily="2" charset="-122"/>
                <a:ea typeface="宋体" panose="02010600030101010101" pitchFamily="2" charset="-122"/>
              </a:rPr>
              <a:t>其他</a:t>
            </a:r>
          </a:p>
        </p:txBody>
      </p:sp>
      <p:pic>
        <p:nvPicPr>
          <p:cNvPr id="8" name="图片 7">
            <a:extLst>
              <a:ext uri="{FF2B5EF4-FFF2-40B4-BE49-F238E27FC236}">
                <a16:creationId xmlns:a16="http://schemas.microsoft.com/office/drawing/2014/main" id="{33310BFF-E9CD-43FE-BCCB-616C4852F2DC}"/>
              </a:ext>
            </a:extLst>
          </p:cNvPr>
          <p:cNvPicPr>
            <a:picLocks noChangeAspect="1"/>
          </p:cNvPicPr>
          <p:nvPr/>
        </p:nvPicPr>
        <p:blipFill>
          <a:blip r:embed="rId2"/>
          <a:stretch>
            <a:fillRect/>
          </a:stretch>
        </p:blipFill>
        <p:spPr>
          <a:xfrm>
            <a:off x="7244179" y="1156343"/>
            <a:ext cx="4633362" cy="1566808"/>
          </a:xfrm>
          <a:prstGeom prst="rect">
            <a:avLst/>
          </a:prstGeom>
        </p:spPr>
      </p:pic>
      <p:pic>
        <p:nvPicPr>
          <p:cNvPr id="9" name="图片 8">
            <a:extLst>
              <a:ext uri="{FF2B5EF4-FFF2-40B4-BE49-F238E27FC236}">
                <a16:creationId xmlns:a16="http://schemas.microsoft.com/office/drawing/2014/main" id="{5F650DFC-AA81-4203-9983-34B3EC62A73E}"/>
              </a:ext>
            </a:extLst>
          </p:cNvPr>
          <p:cNvPicPr>
            <a:picLocks noChangeAspect="1"/>
          </p:cNvPicPr>
          <p:nvPr/>
        </p:nvPicPr>
        <p:blipFill>
          <a:blip r:embed="rId3"/>
          <a:stretch>
            <a:fillRect/>
          </a:stretch>
        </p:blipFill>
        <p:spPr>
          <a:xfrm>
            <a:off x="982818" y="1156343"/>
            <a:ext cx="5129444" cy="2838011"/>
          </a:xfrm>
          <a:prstGeom prst="rect">
            <a:avLst/>
          </a:prstGeom>
        </p:spPr>
      </p:pic>
      <p:sp>
        <p:nvSpPr>
          <p:cNvPr id="10" name="文本框 9">
            <a:extLst>
              <a:ext uri="{FF2B5EF4-FFF2-40B4-BE49-F238E27FC236}">
                <a16:creationId xmlns:a16="http://schemas.microsoft.com/office/drawing/2014/main" id="{56E00436-1EFA-40D1-BE15-978352EB61A7}"/>
              </a:ext>
            </a:extLst>
          </p:cNvPr>
          <p:cNvSpPr txBox="1"/>
          <p:nvPr/>
        </p:nvSpPr>
        <p:spPr>
          <a:xfrm>
            <a:off x="8558247" y="2723151"/>
            <a:ext cx="2485748" cy="369332"/>
          </a:xfrm>
          <a:prstGeom prst="rect">
            <a:avLst/>
          </a:prstGeom>
          <a:noFill/>
        </p:spPr>
        <p:txBody>
          <a:bodyPr wrap="square" rtlCol="0">
            <a:spAutoFit/>
          </a:bodyPr>
          <a:lstStyle/>
          <a:p>
            <a:r>
              <a:rPr lang="en-US" altLang="zh-CN" dirty="0" err="1"/>
              <a:t>nnbar</a:t>
            </a:r>
            <a:r>
              <a:rPr lang="zh-CN" altLang="en-US" dirty="0"/>
              <a:t>的</a:t>
            </a:r>
            <a:r>
              <a:rPr lang="en-US" altLang="zh-CN" dirty="0"/>
              <a:t>decay</a:t>
            </a:r>
            <a:r>
              <a:rPr lang="zh-CN" altLang="en-US" dirty="0"/>
              <a:t>文件设置</a:t>
            </a:r>
          </a:p>
        </p:txBody>
      </p:sp>
      <p:sp>
        <p:nvSpPr>
          <p:cNvPr id="11" name="文本框 10">
            <a:extLst>
              <a:ext uri="{FF2B5EF4-FFF2-40B4-BE49-F238E27FC236}">
                <a16:creationId xmlns:a16="http://schemas.microsoft.com/office/drawing/2014/main" id="{E9F2FB21-F5DC-445C-BC7E-C9707EA9FE2B}"/>
              </a:ext>
            </a:extLst>
          </p:cNvPr>
          <p:cNvSpPr txBox="1"/>
          <p:nvPr/>
        </p:nvSpPr>
        <p:spPr>
          <a:xfrm>
            <a:off x="884239" y="3997106"/>
            <a:ext cx="5326602" cy="646331"/>
          </a:xfrm>
          <a:prstGeom prst="rect">
            <a:avLst/>
          </a:prstGeom>
          <a:noFill/>
        </p:spPr>
        <p:txBody>
          <a:bodyPr wrap="square" rtlCol="0">
            <a:spAutoFit/>
          </a:bodyPr>
          <a:lstStyle/>
          <a:p>
            <a:pPr algn="ctr"/>
            <a:r>
              <a:rPr lang="en-US" altLang="zh-CN" dirty="0" err="1">
                <a:latin typeface="+mn-ea"/>
                <a:cs typeface="Times New Roman" panose="02020603050405020304" pitchFamily="18" charset="0"/>
              </a:rPr>
              <a:t>taupair</a:t>
            </a:r>
            <a:r>
              <a:rPr lang="zh-CN" altLang="en-US" dirty="0">
                <a:latin typeface="+mn-ea"/>
                <a:cs typeface="Times New Roman" panose="02020603050405020304" pitchFamily="18" charset="0"/>
              </a:rPr>
              <a:t>的</a:t>
            </a:r>
            <a:r>
              <a:rPr lang="en-US" altLang="zh-CN" dirty="0">
                <a:latin typeface="+mn-ea"/>
                <a:cs typeface="Times New Roman" panose="02020603050405020304" pitchFamily="18" charset="0"/>
              </a:rPr>
              <a:t>decay</a:t>
            </a:r>
            <a:r>
              <a:rPr lang="zh-CN" altLang="en-US" dirty="0">
                <a:latin typeface="+mn-ea"/>
                <a:cs typeface="Times New Roman" panose="02020603050405020304" pitchFamily="18" charset="0"/>
              </a:rPr>
              <a:t>文件设置</a:t>
            </a:r>
            <a:endParaRPr lang="en-US" altLang="zh-CN" dirty="0">
              <a:latin typeface="+mn-ea"/>
              <a:cs typeface="Times New Roman" panose="02020603050405020304" pitchFamily="18" charset="0"/>
            </a:endParaRPr>
          </a:p>
          <a:p>
            <a:pPr algn="ctr"/>
            <a:r>
              <a:rPr lang="en-US" altLang="zh-CN" dirty="0">
                <a:latin typeface="+mn-ea"/>
                <a:cs typeface="Times New Roman" panose="02020603050405020304" pitchFamily="18" charset="0"/>
              </a:rPr>
              <a:t>1</a:t>
            </a:r>
            <a:r>
              <a:rPr lang="zh-CN" altLang="en-US" dirty="0">
                <a:latin typeface="+mn-ea"/>
                <a:cs typeface="Times New Roman" panose="02020603050405020304" pitchFamily="18" charset="0"/>
              </a:rPr>
              <a:t>月份改为使用</a:t>
            </a:r>
            <a:r>
              <a:rPr lang="en-US" altLang="zh-CN" dirty="0">
                <a:latin typeface="+mn-ea"/>
                <a:cs typeface="Times New Roman" panose="02020603050405020304" pitchFamily="18" charset="0"/>
              </a:rPr>
              <a:t>KKMC</a:t>
            </a:r>
            <a:r>
              <a:rPr lang="zh-CN" altLang="en-US" dirty="0">
                <a:latin typeface="+mn-ea"/>
                <a:cs typeface="Times New Roman" panose="02020603050405020304" pitchFamily="18" charset="0"/>
              </a:rPr>
              <a:t>直接生成的</a:t>
            </a:r>
            <a:r>
              <a:rPr lang="en-US" altLang="zh-CN" dirty="0">
                <a:latin typeface="+mn-ea"/>
                <a:cs typeface="Times New Roman" panose="02020603050405020304" pitchFamily="18" charset="0"/>
              </a:rPr>
              <a:t>tau pair</a:t>
            </a:r>
            <a:r>
              <a:rPr lang="zh-CN" altLang="en-US" dirty="0">
                <a:latin typeface="+mn-ea"/>
                <a:cs typeface="Times New Roman" panose="02020603050405020304" pitchFamily="18" charset="0"/>
              </a:rPr>
              <a:t>后无末态</a:t>
            </a:r>
          </a:p>
        </p:txBody>
      </p:sp>
      <p:pic>
        <p:nvPicPr>
          <p:cNvPr id="2" name="图片 1">
            <a:extLst>
              <a:ext uri="{FF2B5EF4-FFF2-40B4-BE49-F238E27FC236}">
                <a16:creationId xmlns:a16="http://schemas.microsoft.com/office/drawing/2014/main" id="{891BB051-A0B5-484B-A74F-7A92D2F9D5A8}"/>
              </a:ext>
            </a:extLst>
          </p:cNvPr>
          <p:cNvPicPr>
            <a:picLocks noChangeAspect="1"/>
          </p:cNvPicPr>
          <p:nvPr/>
        </p:nvPicPr>
        <p:blipFill>
          <a:blip r:embed="rId4"/>
          <a:stretch>
            <a:fillRect/>
          </a:stretch>
        </p:blipFill>
        <p:spPr>
          <a:xfrm>
            <a:off x="7358334" y="3332844"/>
            <a:ext cx="4405051" cy="2945935"/>
          </a:xfrm>
          <a:prstGeom prst="rect">
            <a:avLst/>
          </a:prstGeom>
        </p:spPr>
      </p:pic>
    </p:spTree>
    <p:extLst>
      <p:ext uri="{BB962C8B-B14F-4D97-AF65-F5344CB8AC3E}">
        <p14:creationId xmlns:p14="http://schemas.microsoft.com/office/powerpoint/2010/main" val="3172369424"/>
      </p:ext>
    </p:extLst>
  </p:cSld>
  <p:clrMapOvr>
    <a:masterClrMapping/>
  </p:clrMapOvr>
  <mc:AlternateContent xmlns:mc="http://schemas.openxmlformats.org/markup-compatibility/2006">
    <mc:Choice xmlns:p14="http://schemas.microsoft.com/office/powerpoint/2010/main" Requires="p14">
      <p:transition spd="slow" p14:dur="2000" advTm="137869"/>
    </mc:Choice>
    <mc:Fallback>
      <p:transition spd="slow" advTm="137869"/>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chemeClr val="bg1"/>
                </a:solidFill>
                <a:latin typeface="宋体" panose="02010600030101010101" pitchFamily="2" charset="-122"/>
                <a:ea typeface="宋体" panose="02010600030101010101" pitchFamily="2" charset="-122"/>
              </a:rPr>
              <a:t>总结</a:t>
            </a:r>
          </a:p>
        </p:txBody>
      </p:sp>
      <p:sp>
        <p:nvSpPr>
          <p:cNvPr id="5" name="文本框 9">
            <a:extLst>
              <a:ext uri="{FF2B5EF4-FFF2-40B4-BE49-F238E27FC236}">
                <a16:creationId xmlns:a16="http://schemas.microsoft.com/office/drawing/2014/main" id="{07FD33DE-09A7-4CD4-9B6D-319C025B9CBE}"/>
              </a:ext>
            </a:extLst>
          </p:cNvPr>
          <p:cNvSpPr txBox="1"/>
          <p:nvPr/>
        </p:nvSpPr>
        <p:spPr>
          <a:xfrm>
            <a:off x="3249707" y="1048890"/>
            <a:ext cx="6115585" cy="5634619"/>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buFont typeface="Wingdings" panose="05000000000000000000" pitchFamily="2" charset="2"/>
              <a:buChar char="p"/>
            </a:pPr>
            <a:r>
              <a:rPr lang="en-US" altLang="zh-CN" sz="2400" b="1" dirty="0">
                <a:solidFill>
                  <a:srgbClr val="0000FF"/>
                </a:solidFill>
                <a:latin typeface="Times New Roman" panose="02020603050405020304" pitchFamily="18" charset="0"/>
                <a:cs typeface="Times New Roman" panose="02020603050405020304" pitchFamily="18" charset="0"/>
              </a:rPr>
              <a:t>STCF</a:t>
            </a:r>
            <a:r>
              <a:rPr lang="zh-CN" altLang="en-US" sz="2400" b="1" dirty="0">
                <a:solidFill>
                  <a:srgbClr val="0000FF"/>
                </a:solidFill>
                <a:latin typeface="Times New Roman" panose="02020603050405020304" pitchFamily="18" charset="0"/>
                <a:cs typeface="Times New Roman" panose="02020603050405020304" pitchFamily="18" charset="0"/>
              </a:rPr>
              <a:t> 触发需求与触发系统设计性能对比</a:t>
            </a:r>
            <a:endParaRPr lang="en-US" altLang="zh-CN" sz="2400" b="1" dirty="0">
              <a:solidFill>
                <a:srgbClr val="0000FF"/>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极高物理触发率 （</a:t>
            </a:r>
            <a:r>
              <a:rPr lang="en-US" altLang="zh-CN" sz="2000" dirty="0">
                <a:latin typeface="Times New Roman" panose="02020603050405020304" pitchFamily="18" charset="0"/>
                <a:cs typeface="Times New Roman" panose="02020603050405020304" pitchFamily="18" charset="0"/>
              </a:rPr>
              <a:t>~99%</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solidFill>
                  <a:srgbClr val="FF0000"/>
                </a:solidFill>
                <a:latin typeface="Times New Roman" panose="02020603050405020304" pitchFamily="18" charset="0"/>
                <a:cs typeface="Times New Roman" panose="02020603050405020304" pitchFamily="18" charset="0"/>
              </a:rPr>
              <a:t>典型带电道触发率</a:t>
            </a:r>
            <a:r>
              <a:rPr lang="en-US" altLang="zh-CN" sz="2000" dirty="0">
                <a:solidFill>
                  <a:srgbClr val="FF0000"/>
                </a:solidFill>
                <a:latin typeface="Times New Roman" panose="02020603050405020304" pitchFamily="18" charset="0"/>
                <a:cs typeface="Times New Roman" panose="02020603050405020304" pitchFamily="18" charset="0"/>
              </a:rPr>
              <a:t>99%</a:t>
            </a:r>
            <a:r>
              <a:rPr lang="zh-CN" altLang="en-US" sz="2000" dirty="0">
                <a:solidFill>
                  <a:srgbClr val="FF0000"/>
                </a:solidFill>
                <a:latin typeface="Times New Roman" panose="02020603050405020304" pitchFamily="18" charset="0"/>
                <a:cs typeface="Times New Roman" panose="02020603050405020304" pitchFamily="18" charset="0"/>
              </a:rPr>
              <a:t>以上</a:t>
            </a:r>
            <a:endParaRPr lang="en-US" altLang="zh-CN" sz="2000" dirty="0">
              <a:solidFill>
                <a:srgbClr val="FF0000"/>
              </a:solidFill>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solidFill>
                  <a:srgbClr val="FF0000"/>
                </a:solidFill>
                <a:latin typeface="Times New Roman" panose="02020603050405020304" pitchFamily="18" charset="0"/>
                <a:cs typeface="Times New Roman" panose="02020603050405020304" pitchFamily="18" charset="0"/>
              </a:rPr>
              <a:t>中性道平均触发率</a:t>
            </a:r>
            <a:r>
              <a:rPr lang="en-US" altLang="zh-CN" sz="2000" dirty="0">
                <a:solidFill>
                  <a:srgbClr val="FF0000"/>
                </a:solidFill>
                <a:latin typeface="Times New Roman" panose="02020603050405020304" pitchFamily="18" charset="0"/>
                <a:cs typeface="Times New Roman" panose="02020603050405020304" pitchFamily="18" charset="0"/>
              </a:rPr>
              <a:t>98%</a:t>
            </a:r>
            <a:r>
              <a:rPr lang="zh-CN" altLang="en-US" sz="2000" dirty="0">
                <a:solidFill>
                  <a:srgbClr val="FF0000"/>
                </a:solidFill>
                <a:latin typeface="Times New Roman" panose="02020603050405020304" pitchFamily="18" charset="0"/>
                <a:cs typeface="Times New Roman" panose="02020603050405020304" pitchFamily="18" charset="0"/>
              </a:rPr>
              <a:t>以上</a:t>
            </a:r>
            <a:endParaRPr lang="en-US" altLang="zh-CN" sz="2000" dirty="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低本底触发率 （</a:t>
            </a:r>
            <a:r>
              <a:rPr lang="en-US" altLang="zh-CN" sz="2000" dirty="0">
                <a:latin typeface="Times New Roman" panose="02020603050405020304" pitchFamily="18" charset="0"/>
                <a:cs typeface="Times New Roman" panose="02020603050405020304" pitchFamily="18" charset="0"/>
              </a:rPr>
              <a:t>&lt; 50 kHz</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sz="2000" dirty="0">
                <a:solidFill>
                  <a:srgbClr val="FF0000"/>
                </a:solidFill>
                <a:latin typeface="Times New Roman" panose="02020603050405020304" pitchFamily="18" charset="0"/>
                <a:cs typeface="Times New Roman" panose="02020603050405020304" pitchFamily="18" charset="0"/>
              </a:rPr>
              <a:t>平均本底触发率</a:t>
            </a:r>
            <a:r>
              <a:rPr lang="en-US" altLang="zh-CN" sz="2000" dirty="0">
                <a:solidFill>
                  <a:srgbClr val="FF0000"/>
                </a:solidFill>
                <a:latin typeface="Times New Roman" panose="02020603050405020304" pitchFamily="18" charset="0"/>
                <a:cs typeface="Times New Roman" panose="02020603050405020304" pitchFamily="18" charset="0"/>
              </a:rPr>
              <a:t>30kHz</a:t>
            </a:r>
            <a:r>
              <a:rPr lang="zh-CN" altLang="en-US" sz="2000" dirty="0">
                <a:solidFill>
                  <a:srgbClr val="FF0000"/>
                </a:solidFill>
                <a:latin typeface="Times New Roman" panose="02020603050405020304" pitchFamily="18" charset="0"/>
                <a:cs typeface="Times New Roman" panose="02020603050405020304" pitchFamily="18" charset="0"/>
              </a:rPr>
              <a:t>以下</a:t>
            </a:r>
            <a:endParaRPr lang="en-US" altLang="zh-CN" sz="2000" dirty="0">
              <a:solidFill>
                <a:srgbClr val="FF0000"/>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高数据量吞吐，低延迟</a:t>
            </a:r>
            <a:r>
              <a:rPr lang="en-US" altLang="zh-CN" sz="2000" dirty="0">
                <a:latin typeface="Times New Roman" panose="02020603050405020304" pitchFamily="18" charset="0"/>
                <a:cs typeface="Times New Roman" panose="02020603050405020304" pitchFamily="18" charset="0"/>
              </a:rPr>
              <a:t>(&lt; 5 </a:t>
            </a:r>
            <a:r>
              <a:rPr lang="el-GR" altLang="zh-CN" sz="2000" dirty="0">
                <a:latin typeface="Times New Roman" panose="02020603050405020304" pitchFamily="18" charset="0"/>
                <a:cs typeface="Times New Roman" panose="02020603050405020304" pitchFamily="18" charset="0"/>
              </a:rPr>
              <a:t>μ</a:t>
            </a:r>
            <a:r>
              <a:rPr lang="en-US" altLang="zh-CN" sz="2000" dirty="0">
                <a:latin typeface="Times New Roman" panose="02020603050405020304" pitchFamily="18" charset="0"/>
                <a:cs typeface="Times New Roman" panose="02020603050405020304" pitchFamily="18" charset="0"/>
              </a:rPr>
              <a:t>s)</a:t>
            </a:r>
          </a:p>
          <a:p>
            <a:pPr marL="800100" lvl="1" indent="-342900">
              <a:lnSpc>
                <a:spcPct val="150000"/>
              </a:lnSpc>
              <a:buFont typeface="Arial" panose="020B0604020202020204" pitchFamily="34" charset="0"/>
              <a:buChar char="•"/>
            </a:pPr>
            <a:r>
              <a:rPr lang="en-US" altLang="zh-CN" sz="2000" dirty="0">
                <a:solidFill>
                  <a:srgbClr val="FF0000"/>
                </a:solidFill>
                <a:latin typeface="Times New Roman" panose="02020603050405020304" pitchFamily="18" charset="0"/>
                <a:cs typeface="Times New Roman" panose="02020603050405020304" pitchFamily="18" charset="0"/>
              </a:rPr>
              <a:t>ECAL</a:t>
            </a:r>
            <a:r>
              <a:rPr lang="zh-CN" altLang="en-US" sz="2000" dirty="0">
                <a:solidFill>
                  <a:srgbClr val="FF0000"/>
                </a:solidFill>
                <a:latin typeface="Times New Roman" panose="02020603050405020304" pitchFamily="18" charset="0"/>
                <a:cs typeface="Times New Roman" panose="02020603050405020304" pitchFamily="18" charset="0"/>
              </a:rPr>
              <a:t>硬件算法延迟</a:t>
            </a:r>
            <a:r>
              <a:rPr lang="en-US" altLang="zh-CN" sz="2000" dirty="0">
                <a:solidFill>
                  <a:srgbClr val="FF0000"/>
                </a:solidFill>
                <a:latin typeface="Times New Roman" panose="02020603050405020304" pitchFamily="18" charset="0"/>
                <a:cs typeface="Times New Roman" panose="02020603050405020304" pitchFamily="18" charset="0"/>
              </a:rPr>
              <a:t>150ns</a:t>
            </a:r>
          </a:p>
          <a:p>
            <a:pPr marL="800100" lvl="1" indent="-342900">
              <a:lnSpc>
                <a:spcPct val="150000"/>
              </a:lnSpc>
              <a:buFont typeface="Arial" panose="020B0604020202020204" pitchFamily="34" charset="0"/>
              <a:buChar char="•"/>
            </a:pPr>
            <a:r>
              <a:rPr lang="en-US" altLang="zh-CN" sz="2000" dirty="0">
                <a:solidFill>
                  <a:srgbClr val="FF0000"/>
                </a:solidFill>
                <a:latin typeface="Times New Roman" panose="02020603050405020304" pitchFamily="18" charset="0"/>
                <a:cs typeface="Times New Roman" panose="02020603050405020304" pitchFamily="18" charset="0"/>
              </a:rPr>
              <a:t>MDC</a:t>
            </a:r>
            <a:r>
              <a:rPr lang="zh-CN" altLang="en-US" sz="2000" dirty="0">
                <a:solidFill>
                  <a:srgbClr val="FF0000"/>
                </a:solidFill>
                <a:latin typeface="Times New Roman" panose="02020603050405020304" pitchFamily="18" charset="0"/>
                <a:cs typeface="Times New Roman" panose="02020603050405020304" pitchFamily="18" charset="0"/>
              </a:rPr>
              <a:t>硬件算法延迟</a:t>
            </a:r>
            <a:r>
              <a:rPr lang="en-US" altLang="zh-CN" sz="2000" dirty="0">
                <a:solidFill>
                  <a:srgbClr val="FF0000"/>
                </a:solidFill>
                <a:latin typeface="Times New Roman" panose="02020603050405020304" pitchFamily="18" charset="0"/>
                <a:cs typeface="Times New Roman" panose="02020603050405020304" pitchFamily="18" charset="0"/>
              </a:rPr>
              <a:t>350+200ns</a:t>
            </a:r>
          </a:p>
          <a:p>
            <a:pPr marL="800100" lvl="1" indent="-342900">
              <a:lnSpc>
                <a:spcPct val="150000"/>
              </a:lnSpc>
              <a:buFont typeface="Arial" panose="020B0604020202020204" pitchFamily="34" charset="0"/>
              <a:buChar char="•"/>
            </a:pPr>
            <a:r>
              <a:rPr lang="en-US" altLang="zh-CN" sz="2000" dirty="0">
                <a:solidFill>
                  <a:srgbClr val="FF0000"/>
                </a:solidFill>
                <a:latin typeface="Times New Roman" panose="02020603050405020304" pitchFamily="18" charset="0"/>
                <a:cs typeface="Times New Roman" panose="02020603050405020304" pitchFamily="18" charset="0"/>
              </a:rPr>
              <a:t>GTL</a:t>
            </a:r>
            <a:r>
              <a:rPr lang="zh-CN" altLang="en-US" sz="2000" dirty="0">
                <a:solidFill>
                  <a:srgbClr val="FF0000"/>
                </a:solidFill>
                <a:latin typeface="Times New Roman" panose="02020603050405020304" pitchFamily="18" charset="0"/>
                <a:cs typeface="Times New Roman" panose="02020603050405020304" pitchFamily="18" charset="0"/>
              </a:rPr>
              <a:t>硬件算法延迟预计在</a:t>
            </a:r>
            <a:r>
              <a:rPr lang="en-US" altLang="zh-CN" sz="2000" dirty="0">
                <a:solidFill>
                  <a:srgbClr val="FF0000"/>
                </a:solidFill>
                <a:latin typeface="Times New Roman" panose="02020603050405020304" pitchFamily="18" charset="0"/>
                <a:cs typeface="Times New Roman" panose="02020603050405020304" pitchFamily="18" charset="0"/>
              </a:rPr>
              <a:t>1~2</a:t>
            </a:r>
            <a:r>
              <a:rPr lang="el-GR" altLang="zh-CN" sz="2000" dirty="0">
                <a:solidFill>
                  <a:srgbClr val="FF0000"/>
                </a:solidFill>
                <a:latin typeface="Times New Roman" panose="02020603050405020304" pitchFamily="18" charset="0"/>
                <a:cs typeface="Times New Roman" panose="02020603050405020304" pitchFamily="18" charset="0"/>
              </a:rPr>
              <a:t>μ</a:t>
            </a:r>
            <a:r>
              <a:rPr lang="en-US" altLang="zh-CN" sz="2000" dirty="0">
                <a:solidFill>
                  <a:srgbClr val="FF0000"/>
                </a:solidFill>
                <a:latin typeface="Times New Roman" panose="02020603050405020304" pitchFamily="18" charset="0"/>
                <a:cs typeface="Times New Roman" panose="02020603050405020304" pitchFamily="18" charset="0"/>
              </a:rPr>
              <a:t>s</a:t>
            </a:r>
          </a:p>
          <a:p>
            <a:pPr marL="342900" indent="-342900">
              <a:lnSpc>
                <a:spcPct val="150000"/>
              </a:lnSpc>
              <a:buFont typeface="Arial" panose="020B0604020202020204" pitchFamily="34" charset="0"/>
              <a:buChar char="•"/>
            </a:pPr>
            <a:r>
              <a:rPr lang="zh-CN" altLang="en-US" sz="2000" dirty="0">
                <a:latin typeface="Times New Roman" panose="02020603050405020304" pitchFamily="18" charset="0"/>
                <a:cs typeface="Times New Roman" panose="02020603050405020304" pitchFamily="18" charset="0"/>
              </a:rPr>
              <a:t>相邻事例区分能力（△</a:t>
            </a:r>
            <a:r>
              <a:rPr lang="en-US" altLang="zh-CN" sz="2000" dirty="0">
                <a:latin typeface="Times New Roman" panose="02020603050405020304" pitchFamily="18" charset="0"/>
                <a:cs typeface="Times New Roman" panose="02020603050405020304" pitchFamily="18" charset="0"/>
              </a:rPr>
              <a:t>T  &lt; 100 ns</a:t>
            </a:r>
            <a:r>
              <a:rPr lang="zh-CN" altLang="en-US" sz="2000" dirty="0">
                <a:latin typeface="Times New Roman" panose="02020603050405020304" pitchFamily="18" charset="0"/>
                <a:cs typeface="Times New Roman" panose="02020603050405020304" pitchFamily="18" charset="0"/>
              </a:rPr>
              <a:t>）</a:t>
            </a:r>
            <a:endParaRPr lang="en-US" altLang="zh-CN" sz="2000" dirty="0">
              <a:latin typeface="Times New Roman" panose="02020603050405020304" pitchFamily="18" charset="0"/>
              <a:cs typeface="Times New Roman" panose="02020603050405020304" pitchFamily="18" charset="0"/>
            </a:endParaRPr>
          </a:p>
          <a:p>
            <a:pPr marL="800100" lvl="1" indent="-342900">
              <a:lnSpc>
                <a:spcPct val="150000"/>
              </a:lnSpc>
              <a:buFont typeface="Arial" panose="020B0604020202020204" pitchFamily="34" charset="0"/>
              <a:buChar char="•"/>
            </a:pPr>
            <a:r>
              <a:rPr lang="zh-CN" altLang="en-US" dirty="0">
                <a:solidFill>
                  <a:srgbClr val="FF0000"/>
                </a:solidFill>
                <a:latin typeface="Times New Roman" panose="02020603050405020304" pitchFamily="18" charset="0"/>
                <a:cs typeface="Times New Roman" panose="02020603050405020304" pitchFamily="18" charset="0"/>
              </a:rPr>
              <a:t>能完全区分间隔</a:t>
            </a:r>
            <a:r>
              <a:rPr lang="en-US" altLang="zh-CN" dirty="0">
                <a:solidFill>
                  <a:srgbClr val="FF0000"/>
                </a:solidFill>
                <a:latin typeface="Times New Roman" panose="02020603050405020304" pitchFamily="18" charset="0"/>
                <a:cs typeface="Times New Roman" panose="02020603050405020304" pitchFamily="18" charset="0"/>
              </a:rPr>
              <a:t>50ns</a:t>
            </a:r>
            <a:r>
              <a:rPr lang="zh-CN" altLang="en-US" dirty="0">
                <a:solidFill>
                  <a:srgbClr val="FF0000"/>
                </a:solidFill>
                <a:latin typeface="Times New Roman" panose="02020603050405020304" pitchFamily="18" charset="0"/>
                <a:cs typeface="Times New Roman" panose="02020603050405020304" pitchFamily="18" charset="0"/>
              </a:rPr>
              <a:t>以上的事例</a:t>
            </a:r>
          </a:p>
        </p:txBody>
      </p:sp>
    </p:spTree>
    <p:extLst>
      <p:ext uri="{BB962C8B-B14F-4D97-AF65-F5344CB8AC3E}">
        <p14:creationId xmlns:p14="http://schemas.microsoft.com/office/powerpoint/2010/main" val="2435750602"/>
      </p:ext>
    </p:extLst>
  </p:cSld>
  <p:clrMapOvr>
    <a:masterClrMapping/>
  </p:clrMapOvr>
  <mc:AlternateContent xmlns:mc="http://schemas.openxmlformats.org/markup-compatibility/2006">
    <mc:Choice xmlns:p14="http://schemas.microsoft.com/office/powerpoint/2010/main" Requires="p14">
      <p:transition spd="slow" p14:dur="2000" advTm="49725"/>
    </mc:Choice>
    <mc:Fallback>
      <p:transition spd="slow" advTm="4972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D944D988-3195-45CC-949C-F4E948428AF6}"/>
              </a:ext>
            </a:extLst>
          </p:cNvPr>
          <p:cNvSpPr>
            <a:spLocks noGrp="1"/>
          </p:cNvSpPr>
          <p:nvPr>
            <p:ph idx="1"/>
          </p:nvPr>
        </p:nvSpPr>
        <p:spPr>
          <a:xfrm>
            <a:off x="838200" y="3222594"/>
            <a:ext cx="10515600" cy="868116"/>
          </a:xfrm>
        </p:spPr>
        <p:txBody>
          <a:bodyPr>
            <a:normAutofit lnSpcReduction="10000"/>
          </a:bodyPr>
          <a:lstStyle/>
          <a:p>
            <a:pPr marL="0" indent="0" algn="ctr">
              <a:buNone/>
            </a:pPr>
            <a:r>
              <a:rPr lang="zh-CN" altLang="en-US" sz="6000" dirty="0"/>
              <a:t>谢谢</a:t>
            </a:r>
          </a:p>
        </p:txBody>
      </p:sp>
    </p:spTree>
    <p:extLst>
      <p:ext uri="{BB962C8B-B14F-4D97-AF65-F5344CB8AC3E}">
        <p14:creationId xmlns:p14="http://schemas.microsoft.com/office/powerpoint/2010/main" val="2104786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0C911F5-5C85-420A-9554-E1DBAAE902D2}"/>
              </a:ext>
            </a:extLst>
          </p:cNvPr>
          <p:cNvSpPr txBox="1"/>
          <p:nvPr/>
        </p:nvSpPr>
        <p:spPr>
          <a:xfrm>
            <a:off x="10928412" y="2334827"/>
            <a:ext cx="1136341" cy="1200329"/>
          </a:xfrm>
          <a:prstGeom prst="rect">
            <a:avLst/>
          </a:prstGeom>
          <a:noFill/>
        </p:spPr>
        <p:txBody>
          <a:bodyPr wrap="square" rtlCol="0">
            <a:spAutoFit/>
          </a:bodyPr>
          <a:lstStyle/>
          <a:p>
            <a:r>
              <a:rPr lang="zh-CN" altLang="en-US" dirty="0"/>
              <a:t>不去除内端盖时本底能量沉积特点</a:t>
            </a:r>
            <a:endParaRPr lang="en-US" altLang="zh-CN" dirty="0"/>
          </a:p>
        </p:txBody>
      </p:sp>
      <p:pic>
        <p:nvPicPr>
          <p:cNvPr id="3" name="图片 2">
            <a:extLst>
              <a:ext uri="{FF2B5EF4-FFF2-40B4-BE49-F238E27FC236}">
                <a16:creationId xmlns:a16="http://schemas.microsoft.com/office/drawing/2014/main" id="{013B1DE5-80F3-4134-B709-FB96EAEFE954}"/>
              </a:ext>
            </a:extLst>
          </p:cNvPr>
          <p:cNvPicPr>
            <a:picLocks noChangeAspect="1"/>
          </p:cNvPicPr>
          <p:nvPr/>
        </p:nvPicPr>
        <p:blipFill>
          <a:blip r:embed="rId2"/>
          <a:stretch>
            <a:fillRect/>
          </a:stretch>
        </p:blipFill>
        <p:spPr>
          <a:xfrm>
            <a:off x="127247" y="1230961"/>
            <a:ext cx="10440140" cy="5303815"/>
          </a:xfrm>
          <a:prstGeom prst="rect">
            <a:avLst/>
          </a:prstGeom>
        </p:spPr>
      </p:pic>
    </p:spTree>
    <p:extLst>
      <p:ext uri="{BB962C8B-B14F-4D97-AF65-F5344CB8AC3E}">
        <p14:creationId xmlns:p14="http://schemas.microsoft.com/office/powerpoint/2010/main" val="2025852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0C911F5-5C85-420A-9554-E1DBAAE902D2}"/>
              </a:ext>
            </a:extLst>
          </p:cNvPr>
          <p:cNvSpPr txBox="1"/>
          <p:nvPr/>
        </p:nvSpPr>
        <p:spPr>
          <a:xfrm>
            <a:off x="10928412" y="2334827"/>
            <a:ext cx="1136341" cy="1477328"/>
          </a:xfrm>
          <a:prstGeom prst="rect">
            <a:avLst/>
          </a:prstGeom>
          <a:noFill/>
        </p:spPr>
        <p:txBody>
          <a:bodyPr wrap="square" rtlCol="0">
            <a:spAutoFit/>
          </a:bodyPr>
          <a:lstStyle/>
          <a:p>
            <a:r>
              <a:rPr lang="zh-CN" altLang="en-US" dirty="0"/>
              <a:t>不去除内端盖时</a:t>
            </a:r>
            <a:r>
              <a:rPr lang="en-US" altLang="zh-CN" dirty="0" err="1"/>
              <a:t>nnbar</a:t>
            </a:r>
            <a:r>
              <a:rPr lang="zh-CN" altLang="en-US" dirty="0"/>
              <a:t>能量沉积特点</a:t>
            </a:r>
            <a:endParaRPr lang="en-US" altLang="zh-CN" dirty="0"/>
          </a:p>
        </p:txBody>
      </p:sp>
      <p:pic>
        <p:nvPicPr>
          <p:cNvPr id="3" name="图片 2">
            <a:extLst>
              <a:ext uri="{FF2B5EF4-FFF2-40B4-BE49-F238E27FC236}">
                <a16:creationId xmlns:a16="http://schemas.microsoft.com/office/drawing/2014/main" id="{DF64335F-F414-48D7-92BF-3921073855BA}"/>
              </a:ext>
            </a:extLst>
          </p:cNvPr>
          <p:cNvPicPr>
            <a:picLocks noChangeAspect="1"/>
          </p:cNvPicPr>
          <p:nvPr/>
        </p:nvPicPr>
        <p:blipFill>
          <a:blip r:embed="rId2"/>
          <a:stretch>
            <a:fillRect/>
          </a:stretch>
        </p:blipFill>
        <p:spPr>
          <a:xfrm>
            <a:off x="127247" y="1141080"/>
            <a:ext cx="10515600" cy="5342150"/>
          </a:xfrm>
          <a:prstGeom prst="rect">
            <a:avLst/>
          </a:prstGeom>
        </p:spPr>
      </p:pic>
    </p:spTree>
    <p:extLst>
      <p:ext uri="{BB962C8B-B14F-4D97-AF65-F5344CB8AC3E}">
        <p14:creationId xmlns:p14="http://schemas.microsoft.com/office/powerpoint/2010/main" val="2741981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0C911F5-5C85-420A-9554-E1DBAAE902D2}"/>
              </a:ext>
            </a:extLst>
          </p:cNvPr>
          <p:cNvSpPr txBox="1"/>
          <p:nvPr/>
        </p:nvSpPr>
        <p:spPr>
          <a:xfrm>
            <a:off x="10928412" y="2334827"/>
            <a:ext cx="1136341" cy="1477328"/>
          </a:xfrm>
          <a:prstGeom prst="rect">
            <a:avLst/>
          </a:prstGeom>
          <a:noFill/>
        </p:spPr>
        <p:txBody>
          <a:bodyPr wrap="square" rtlCol="0">
            <a:spAutoFit/>
          </a:bodyPr>
          <a:lstStyle/>
          <a:p>
            <a:r>
              <a:rPr lang="zh-CN" altLang="en-US" dirty="0"/>
              <a:t>不去除内端盖时</a:t>
            </a:r>
            <a:r>
              <a:rPr lang="en-US" altLang="zh-CN" dirty="0" err="1"/>
              <a:t>gamnnbar</a:t>
            </a:r>
            <a:r>
              <a:rPr lang="zh-CN" altLang="en-US" dirty="0"/>
              <a:t>能量沉积特点</a:t>
            </a:r>
            <a:endParaRPr lang="en-US" altLang="zh-CN" dirty="0"/>
          </a:p>
        </p:txBody>
      </p:sp>
      <p:pic>
        <p:nvPicPr>
          <p:cNvPr id="3" name="图片 2">
            <a:extLst>
              <a:ext uri="{FF2B5EF4-FFF2-40B4-BE49-F238E27FC236}">
                <a16:creationId xmlns:a16="http://schemas.microsoft.com/office/drawing/2014/main" id="{0ACB64EC-DCBA-4E46-A96C-33F7F1388157}"/>
              </a:ext>
            </a:extLst>
          </p:cNvPr>
          <p:cNvPicPr>
            <a:picLocks noChangeAspect="1"/>
          </p:cNvPicPr>
          <p:nvPr/>
        </p:nvPicPr>
        <p:blipFill>
          <a:blip r:embed="rId2"/>
          <a:stretch>
            <a:fillRect/>
          </a:stretch>
        </p:blipFill>
        <p:spPr>
          <a:xfrm>
            <a:off x="127247" y="1097107"/>
            <a:ext cx="10688715" cy="5430096"/>
          </a:xfrm>
          <a:prstGeom prst="rect">
            <a:avLst/>
          </a:prstGeom>
        </p:spPr>
      </p:pic>
    </p:spTree>
    <p:extLst>
      <p:ext uri="{BB962C8B-B14F-4D97-AF65-F5344CB8AC3E}">
        <p14:creationId xmlns:p14="http://schemas.microsoft.com/office/powerpoint/2010/main" val="1596869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0C911F5-5C85-420A-9554-E1DBAAE902D2}"/>
              </a:ext>
            </a:extLst>
          </p:cNvPr>
          <p:cNvSpPr txBox="1"/>
          <p:nvPr/>
        </p:nvSpPr>
        <p:spPr>
          <a:xfrm>
            <a:off x="10928412" y="2334827"/>
            <a:ext cx="1136341" cy="1477328"/>
          </a:xfrm>
          <a:prstGeom prst="rect">
            <a:avLst/>
          </a:prstGeom>
          <a:noFill/>
        </p:spPr>
        <p:txBody>
          <a:bodyPr wrap="square" rtlCol="0">
            <a:spAutoFit/>
          </a:bodyPr>
          <a:lstStyle/>
          <a:p>
            <a:r>
              <a:rPr lang="zh-CN" altLang="en-US" dirty="0"/>
              <a:t>不去除内端盖时</a:t>
            </a:r>
            <a:r>
              <a:rPr lang="en-US" altLang="zh-CN" dirty="0" err="1"/>
              <a:t>gamnnbarISR</a:t>
            </a:r>
            <a:r>
              <a:rPr lang="zh-CN" altLang="en-US" dirty="0"/>
              <a:t>能量沉积特点</a:t>
            </a:r>
            <a:endParaRPr lang="en-US" altLang="zh-CN" dirty="0"/>
          </a:p>
        </p:txBody>
      </p:sp>
      <p:pic>
        <p:nvPicPr>
          <p:cNvPr id="7" name="图片 6">
            <a:extLst>
              <a:ext uri="{FF2B5EF4-FFF2-40B4-BE49-F238E27FC236}">
                <a16:creationId xmlns:a16="http://schemas.microsoft.com/office/drawing/2014/main" id="{522E2748-091C-4AC0-A552-01C87C4CA6E9}"/>
              </a:ext>
            </a:extLst>
          </p:cNvPr>
          <p:cNvPicPr>
            <a:picLocks noChangeAspect="1"/>
          </p:cNvPicPr>
          <p:nvPr/>
        </p:nvPicPr>
        <p:blipFill>
          <a:blip r:embed="rId2"/>
          <a:stretch>
            <a:fillRect/>
          </a:stretch>
        </p:blipFill>
        <p:spPr>
          <a:xfrm>
            <a:off x="127247" y="1141080"/>
            <a:ext cx="10515600" cy="5342150"/>
          </a:xfrm>
          <a:prstGeom prst="rect">
            <a:avLst/>
          </a:prstGeom>
        </p:spPr>
      </p:pic>
    </p:spTree>
    <p:extLst>
      <p:ext uri="{BB962C8B-B14F-4D97-AF65-F5344CB8AC3E}">
        <p14:creationId xmlns:p14="http://schemas.microsoft.com/office/powerpoint/2010/main" val="2262895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40C911F5-5C85-420A-9554-E1DBAAE902D2}"/>
              </a:ext>
            </a:extLst>
          </p:cNvPr>
          <p:cNvSpPr txBox="1"/>
          <p:nvPr/>
        </p:nvSpPr>
        <p:spPr>
          <a:xfrm>
            <a:off x="10928412" y="2334827"/>
            <a:ext cx="1136341" cy="1477328"/>
          </a:xfrm>
          <a:prstGeom prst="rect">
            <a:avLst/>
          </a:prstGeom>
          <a:noFill/>
        </p:spPr>
        <p:txBody>
          <a:bodyPr wrap="square" rtlCol="0">
            <a:spAutoFit/>
          </a:bodyPr>
          <a:lstStyle/>
          <a:p>
            <a:r>
              <a:rPr lang="zh-CN" altLang="en-US" dirty="0"/>
              <a:t>不去除内端盖时</a:t>
            </a:r>
            <a:r>
              <a:rPr lang="en-US" altLang="zh-CN" dirty="0" err="1"/>
              <a:t>gaminv</a:t>
            </a:r>
            <a:r>
              <a:rPr lang="zh-CN" altLang="en-US" dirty="0"/>
              <a:t>能量沉积特点</a:t>
            </a:r>
            <a:endParaRPr lang="en-US" altLang="zh-CN" dirty="0"/>
          </a:p>
        </p:txBody>
      </p:sp>
      <p:pic>
        <p:nvPicPr>
          <p:cNvPr id="3" name="图片 2">
            <a:extLst>
              <a:ext uri="{FF2B5EF4-FFF2-40B4-BE49-F238E27FC236}">
                <a16:creationId xmlns:a16="http://schemas.microsoft.com/office/drawing/2014/main" id="{5DC60876-BE3F-4F20-8183-A6FC02BE485E}"/>
              </a:ext>
            </a:extLst>
          </p:cNvPr>
          <p:cNvPicPr>
            <a:picLocks noChangeAspect="1"/>
          </p:cNvPicPr>
          <p:nvPr/>
        </p:nvPicPr>
        <p:blipFill>
          <a:blip r:embed="rId2"/>
          <a:stretch>
            <a:fillRect/>
          </a:stretch>
        </p:blipFill>
        <p:spPr>
          <a:xfrm>
            <a:off x="127247" y="1141080"/>
            <a:ext cx="10515600" cy="5342150"/>
          </a:xfrm>
          <a:prstGeom prst="rect">
            <a:avLst/>
          </a:prstGeom>
        </p:spPr>
      </p:pic>
    </p:spTree>
    <p:extLst>
      <p:ext uri="{BB962C8B-B14F-4D97-AF65-F5344CB8AC3E}">
        <p14:creationId xmlns:p14="http://schemas.microsoft.com/office/powerpoint/2010/main" val="4070937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B1B3F6B-9359-4F8A-A845-1338CA3D0D4B}"/>
              </a:ext>
            </a:extLst>
          </p:cNvPr>
          <p:cNvSpPr txBox="1">
            <a:spLocks/>
          </p:cNvSpPr>
          <p:nvPr/>
        </p:nvSpPr>
        <p:spPr>
          <a:xfrm>
            <a:off x="0" y="239698"/>
            <a:ext cx="10515600" cy="7470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
        <p:nvSpPr>
          <p:cNvPr id="8" name="文本框 7">
            <a:extLst>
              <a:ext uri="{FF2B5EF4-FFF2-40B4-BE49-F238E27FC236}">
                <a16:creationId xmlns:a16="http://schemas.microsoft.com/office/drawing/2014/main" id="{ED047510-AA76-4DE6-9474-780BE30DD5B7}"/>
              </a:ext>
            </a:extLst>
          </p:cNvPr>
          <p:cNvSpPr txBox="1"/>
          <p:nvPr/>
        </p:nvSpPr>
        <p:spPr>
          <a:xfrm>
            <a:off x="420047" y="5397246"/>
            <a:ext cx="3468535" cy="307777"/>
          </a:xfrm>
          <a:prstGeom prst="rect">
            <a:avLst/>
          </a:prstGeom>
          <a:noFill/>
        </p:spPr>
        <p:txBody>
          <a:bodyPr wrap="square" rtlCol="0">
            <a:spAutoFit/>
          </a:bodyPr>
          <a:lstStyle/>
          <a:p>
            <a:pPr algn="ctr"/>
            <a:r>
              <a:rPr lang="en-US" altLang="zh-CN" sz="1400" dirty="0" err="1"/>
              <a:t>gamnnbarISR</a:t>
            </a:r>
            <a:r>
              <a:rPr lang="zh-CN" altLang="en-US" sz="1400" dirty="0"/>
              <a:t>过程中</a:t>
            </a:r>
            <a:r>
              <a:rPr lang="en-US" altLang="zh-CN" sz="1400" dirty="0"/>
              <a:t>n</a:t>
            </a:r>
            <a:r>
              <a:rPr lang="zh-CN" altLang="en-US" sz="1400" dirty="0"/>
              <a:t>的</a:t>
            </a:r>
            <a:r>
              <a:rPr lang="en-US" altLang="zh-CN" sz="1400" dirty="0" err="1"/>
              <a:t>Iptheta</a:t>
            </a:r>
            <a:r>
              <a:rPr lang="zh-CN" altLang="en-US" sz="1400" dirty="0"/>
              <a:t>分布</a:t>
            </a:r>
          </a:p>
        </p:txBody>
      </p:sp>
      <p:sp>
        <p:nvSpPr>
          <p:cNvPr id="9" name="文本框 8">
            <a:extLst>
              <a:ext uri="{FF2B5EF4-FFF2-40B4-BE49-F238E27FC236}">
                <a16:creationId xmlns:a16="http://schemas.microsoft.com/office/drawing/2014/main" id="{8B2A337D-F7D4-4956-B478-0C8684AD5FC2}"/>
              </a:ext>
            </a:extLst>
          </p:cNvPr>
          <p:cNvSpPr txBox="1"/>
          <p:nvPr/>
        </p:nvSpPr>
        <p:spPr>
          <a:xfrm>
            <a:off x="4384917" y="5397245"/>
            <a:ext cx="3468535" cy="307777"/>
          </a:xfrm>
          <a:prstGeom prst="rect">
            <a:avLst/>
          </a:prstGeom>
          <a:noFill/>
        </p:spPr>
        <p:txBody>
          <a:bodyPr wrap="square" rtlCol="0">
            <a:spAutoFit/>
          </a:bodyPr>
          <a:lstStyle/>
          <a:p>
            <a:pPr algn="ctr"/>
            <a:r>
              <a:rPr lang="en-US" altLang="zh-CN" sz="1400" dirty="0" err="1"/>
              <a:t>nnbar</a:t>
            </a:r>
            <a:r>
              <a:rPr lang="zh-CN" altLang="en-US" sz="1400" dirty="0"/>
              <a:t>过程中</a:t>
            </a:r>
            <a:r>
              <a:rPr lang="en-US" altLang="zh-CN" sz="1400" dirty="0"/>
              <a:t>n</a:t>
            </a:r>
            <a:r>
              <a:rPr lang="zh-CN" altLang="en-US" sz="1400" dirty="0"/>
              <a:t>的</a:t>
            </a:r>
            <a:r>
              <a:rPr lang="en-US" altLang="zh-CN" sz="1400" dirty="0" err="1"/>
              <a:t>Iptheta</a:t>
            </a:r>
            <a:r>
              <a:rPr lang="zh-CN" altLang="en-US" sz="1400" dirty="0"/>
              <a:t>分布</a:t>
            </a:r>
          </a:p>
        </p:txBody>
      </p:sp>
      <p:sp>
        <p:nvSpPr>
          <p:cNvPr id="10" name="文本框 9">
            <a:extLst>
              <a:ext uri="{FF2B5EF4-FFF2-40B4-BE49-F238E27FC236}">
                <a16:creationId xmlns:a16="http://schemas.microsoft.com/office/drawing/2014/main" id="{4265EC82-65C6-418C-A4D5-40D29DF0B427}"/>
              </a:ext>
            </a:extLst>
          </p:cNvPr>
          <p:cNvSpPr txBox="1"/>
          <p:nvPr/>
        </p:nvSpPr>
        <p:spPr>
          <a:xfrm>
            <a:off x="8349787" y="5397245"/>
            <a:ext cx="3468535" cy="307777"/>
          </a:xfrm>
          <a:prstGeom prst="rect">
            <a:avLst/>
          </a:prstGeom>
          <a:noFill/>
        </p:spPr>
        <p:txBody>
          <a:bodyPr wrap="square" rtlCol="0">
            <a:spAutoFit/>
          </a:bodyPr>
          <a:lstStyle/>
          <a:p>
            <a:pPr algn="ctr"/>
            <a:r>
              <a:rPr lang="en-US" altLang="zh-CN" sz="1400" dirty="0" err="1"/>
              <a:t>Gamnnbar</a:t>
            </a:r>
            <a:r>
              <a:rPr lang="zh-CN" altLang="en-US" sz="1400" dirty="0"/>
              <a:t>过程中</a:t>
            </a:r>
            <a:r>
              <a:rPr lang="en-US" altLang="zh-CN" sz="1400" dirty="0"/>
              <a:t>n</a:t>
            </a:r>
            <a:r>
              <a:rPr lang="zh-CN" altLang="en-US" sz="1400" dirty="0"/>
              <a:t>的</a:t>
            </a:r>
            <a:r>
              <a:rPr lang="en-US" altLang="zh-CN" sz="1400" dirty="0" err="1"/>
              <a:t>Iptheta</a:t>
            </a:r>
            <a:r>
              <a:rPr lang="zh-CN" altLang="en-US" sz="1400" dirty="0"/>
              <a:t>分布</a:t>
            </a:r>
          </a:p>
        </p:txBody>
      </p:sp>
      <p:pic>
        <p:nvPicPr>
          <p:cNvPr id="2" name="图片 1">
            <a:extLst>
              <a:ext uri="{FF2B5EF4-FFF2-40B4-BE49-F238E27FC236}">
                <a16:creationId xmlns:a16="http://schemas.microsoft.com/office/drawing/2014/main" id="{9CC347CA-D6DD-4574-87C8-848A5787D573}"/>
              </a:ext>
            </a:extLst>
          </p:cNvPr>
          <p:cNvPicPr>
            <a:picLocks noChangeAspect="1"/>
          </p:cNvPicPr>
          <p:nvPr/>
        </p:nvPicPr>
        <p:blipFill>
          <a:blip r:embed="rId2"/>
          <a:stretch>
            <a:fillRect/>
          </a:stretch>
        </p:blipFill>
        <p:spPr>
          <a:xfrm>
            <a:off x="4145845" y="1405217"/>
            <a:ext cx="3900309" cy="3900309"/>
          </a:xfrm>
          <a:prstGeom prst="rect">
            <a:avLst/>
          </a:prstGeom>
        </p:spPr>
      </p:pic>
      <p:pic>
        <p:nvPicPr>
          <p:cNvPr id="6" name="图片 5">
            <a:extLst>
              <a:ext uri="{FF2B5EF4-FFF2-40B4-BE49-F238E27FC236}">
                <a16:creationId xmlns:a16="http://schemas.microsoft.com/office/drawing/2014/main" id="{E0240B08-D0CA-4233-BC2B-9BEE20036DF3}"/>
              </a:ext>
            </a:extLst>
          </p:cNvPr>
          <p:cNvPicPr>
            <a:picLocks noChangeAspect="1"/>
          </p:cNvPicPr>
          <p:nvPr/>
        </p:nvPicPr>
        <p:blipFill>
          <a:blip r:embed="rId3"/>
          <a:stretch>
            <a:fillRect/>
          </a:stretch>
        </p:blipFill>
        <p:spPr>
          <a:xfrm>
            <a:off x="8046154" y="1405216"/>
            <a:ext cx="3900309" cy="3900309"/>
          </a:xfrm>
          <a:prstGeom prst="rect">
            <a:avLst/>
          </a:prstGeom>
        </p:spPr>
      </p:pic>
      <p:pic>
        <p:nvPicPr>
          <p:cNvPr id="11" name="图片 10">
            <a:extLst>
              <a:ext uri="{FF2B5EF4-FFF2-40B4-BE49-F238E27FC236}">
                <a16:creationId xmlns:a16="http://schemas.microsoft.com/office/drawing/2014/main" id="{EA8B8792-7A13-4449-B04D-FE189F21B9AE}"/>
              </a:ext>
            </a:extLst>
          </p:cNvPr>
          <p:cNvPicPr>
            <a:picLocks noChangeAspect="1"/>
          </p:cNvPicPr>
          <p:nvPr/>
        </p:nvPicPr>
        <p:blipFill>
          <a:blip r:embed="rId4"/>
          <a:stretch>
            <a:fillRect/>
          </a:stretch>
        </p:blipFill>
        <p:spPr>
          <a:xfrm>
            <a:off x="204159" y="1405215"/>
            <a:ext cx="3900309" cy="3900309"/>
          </a:xfrm>
          <a:prstGeom prst="rect">
            <a:avLst/>
          </a:prstGeom>
        </p:spPr>
      </p:pic>
    </p:spTree>
    <p:extLst>
      <p:ext uri="{BB962C8B-B14F-4D97-AF65-F5344CB8AC3E}">
        <p14:creationId xmlns:p14="http://schemas.microsoft.com/office/powerpoint/2010/main" val="2189458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mc:AlternateContent xmlns:mc="http://schemas.openxmlformats.org/markup-compatibility/2006" xmlns:a14="http://schemas.microsoft.com/office/drawing/2010/main">
        <mc:Choice Requires="a14">
          <p:graphicFrame>
            <p:nvGraphicFramePr>
              <p:cNvPr id="6" name="表格 7">
                <a:extLst>
                  <a:ext uri="{FF2B5EF4-FFF2-40B4-BE49-F238E27FC236}">
                    <a16:creationId xmlns:a16="http://schemas.microsoft.com/office/drawing/2014/main" id="{8CCFB559-1852-453C-962D-8A11FC1418CD}"/>
                  </a:ext>
                </a:extLst>
              </p:cNvPr>
              <p:cNvGraphicFramePr>
                <a:graphicFrameLocks/>
              </p:cNvGraphicFramePr>
              <p:nvPr>
                <p:extLst>
                  <p:ext uri="{D42A27DB-BD31-4B8C-83A1-F6EECF244321}">
                    <p14:modId xmlns:p14="http://schemas.microsoft.com/office/powerpoint/2010/main" val="266182035"/>
                  </p:ext>
                </p:extLst>
              </p:nvPr>
            </p:nvGraphicFramePr>
            <p:xfrm>
              <a:off x="838200" y="1662875"/>
              <a:ext cx="10515601" cy="4769076"/>
            </p:xfrm>
            <a:graphic>
              <a:graphicData uri="http://schemas.openxmlformats.org/drawingml/2006/table">
                <a:tbl>
                  <a:tblPr firstRow="1" bandRow="1">
                    <a:tableStyleId>{5C22544A-7EE6-4342-B048-85BDC9FD1C3A}</a:tableStyleId>
                  </a:tblPr>
                  <a:tblGrid>
                    <a:gridCol w="1732332">
                      <a:extLst>
                        <a:ext uri="{9D8B030D-6E8A-4147-A177-3AD203B41FA5}">
                          <a16:colId xmlns:a16="http://schemas.microsoft.com/office/drawing/2014/main" val="515587605"/>
                        </a:ext>
                      </a:extLst>
                    </a:gridCol>
                    <a:gridCol w="1236723">
                      <a:extLst>
                        <a:ext uri="{9D8B030D-6E8A-4147-A177-3AD203B41FA5}">
                          <a16:colId xmlns:a16="http://schemas.microsoft.com/office/drawing/2014/main" val="522402676"/>
                        </a:ext>
                      </a:extLst>
                    </a:gridCol>
                    <a:gridCol w="1380766">
                      <a:extLst>
                        <a:ext uri="{9D8B030D-6E8A-4147-A177-3AD203B41FA5}">
                          <a16:colId xmlns:a16="http://schemas.microsoft.com/office/drawing/2014/main" val="2376086025"/>
                        </a:ext>
                      </a:extLst>
                    </a:gridCol>
                    <a:gridCol w="1380766">
                      <a:extLst>
                        <a:ext uri="{9D8B030D-6E8A-4147-A177-3AD203B41FA5}">
                          <a16:colId xmlns:a16="http://schemas.microsoft.com/office/drawing/2014/main" val="1387282559"/>
                        </a:ext>
                      </a:extLst>
                    </a:gridCol>
                    <a:gridCol w="1150179">
                      <a:extLst>
                        <a:ext uri="{9D8B030D-6E8A-4147-A177-3AD203B41FA5}">
                          <a16:colId xmlns:a16="http://schemas.microsoft.com/office/drawing/2014/main" val="233273966"/>
                        </a:ext>
                      </a:extLst>
                    </a:gridCol>
                    <a:gridCol w="1099616">
                      <a:extLst>
                        <a:ext uri="{9D8B030D-6E8A-4147-A177-3AD203B41FA5}">
                          <a16:colId xmlns:a16="http://schemas.microsoft.com/office/drawing/2014/main" val="1714062368"/>
                        </a:ext>
                      </a:extLst>
                    </a:gridCol>
                    <a:gridCol w="1529561">
                      <a:extLst>
                        <a:ext uri="{9D8B030D-6E8A-4147-A177-3AD203B41FA5}">
                          <a16:colId xmlns:a16="http://schemas.microsoft.com/office/drawing/2014/main" val="1095223863"/>
                        </a:ext>
                      </a:extLst>
                    </a:gridCol>
                    <a:gridCol w="1005658">
                      <a:extLst>
                        <a:ext uri="{9D8B030D-6E8A-4147-A177-3AD203B41FA5}">
                          <a16:colId xmlns:a16="http://schemas.microsoft.com/office/drawing/2014/main" val="688179394"/>
                        </a:ext>
                      </a:extLst>
                    </a:gridCol>
                  </a:tblGrid>
                  <a:tr h="685547">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Energy point</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Signal trigger rate</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Signal trigger rate</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178517"/>
                      </a:ext>
                    </a:extLst>
                  </a:tr>
                  <a:tr h="5058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inclusive</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3.097GeV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926/945(937)</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26.4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919/938(930)</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25.6</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24664"/>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945/952</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16.8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932/939</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16.0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131901"/>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946/948</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26.4</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936/938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25.6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284012"/>
                      </a:ext>
                    </a:extLst>
                  </a:tr>
                  <a:tr h="457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-&gt; τ</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τ</a:t>
                          </a:r>
                          <a:r>
                            <a:rPr lang="en-US" altLang="zh-CN" sz="1200" baseline="30000" dirty="0">
                              <a:latin typeface="Times New Roman" panose="02020603050405020304" pitchFamily="18" charset="0"/>
                              <a:cs typeface="Times New Roman" panose="02020603050405020304" pitchFamily="18" charset="0"/>
                            </a:rPr>
                            <a:t>-</a:t>
                          </a:r>
                          <a:endParaRPr lang="zh-CN" altLang="en-US" sz="1200" baseline="30000" dirty="0">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862/879</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22.8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831/848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21.2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3706666"/>
                      </a:ext>
                    </a:extLst>
                  </a:tr>
                  <a:tr h="488786">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Λ </a:t>
                          </a:r>
                          <a14:m>
                            <m:oMath xmlns:m="http://schemas.openxmlformats.org/officeDocument/2006/math">
                              <m:acc>
                                <m:accPr>
                                  <m:chr m:val="̅"/>
                                  <m:ctrlPr>
                                    <a:rPr kumimoji="0" lang="zh-CN" alt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accPr>
                                <m:e>
                                  <m:r>
                                    <m:rPr>
                                      <m:nor/>
                                    </m:rPr>
                                    <a:rPr kumimoji="0" lang="zh-CN"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Λ</m:t>
                                  </m:r>
                                </m:e>
                              </m:acc>
                            </m:oMath>
                          </a14:m>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912/918</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19.6</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904/910</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19.8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336286"/>
                      </a:ext>
                    </a:extLst>
                  </a:tr>
                  <a:tr h="404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l-GR"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Ξ</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acc>
                                <m:accPr>
                                  <m:chr m:val="̅"/>
                                  <m:ctrlPr>
                                    <a:rPr kumimoji="0" lang="el-GR" altLang="zh-CN"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nor/>
                                    </m:rPr>
                                    <a:rPr kumimoji="0" lang="el-GR"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Ξ</m:t>
                                  </m:r>
                                </m:e>
                              </m:acc>
                            </m:oMath>
                          </a14:m>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914/922</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5)</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22.8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99.0%</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903/912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23.0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407253"/>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4.682</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963/964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19.7</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99.9%</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956/957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19.9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524409"/>
                      </a:ext>
                    </a:extLst>
                  </a:tr>
                  <a:tr h="404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D</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 </a:t>
                          </a:r>
                          <a14:m>
                            <m:oMath xmlns:m="http://schemas.openxmlformats.org/officeDocument/2006/math">
                              <m:acc>
                                <m:accPr>
                                  <m:chr m:val="̅"/>
                                  <m:ctrlPr>
                                    <a:rPr kumimoji="0" lang="en-US" altLang="zh-CN"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nor/>
                                    </m:rPr>
                                    <a:rPr kumimoji="0" lang="en-US"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D</m:t>
                                  </m:r>
                                  <m:r>
                                    <m:rPr>
                                      <m:nor/>
                                    </m:rPr>
                                    <a:rPr kumimoji="0" lang="en-US" altLang="zh-CN" sz="12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0 </m:t>
                                  </m:r>
                                </m:e>
                              </m:acc>
                            </m:oMath>
                          </a14:m>
                          <a:endParaRPr lang="pt-BR" altLang="zh-CN" sz="1200" baseline="300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3.7</a:t>
                          </a: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7</a:t>
                          </a: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955/954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26.2</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100%</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945/944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26.5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614456"/>
                      </a:ext>
                    </a:extLst>
                  </a:tr>
                </a:tbl>
              </a:graphicData>
            </a:graphic>
          </p:graphicFrame>
        </mc:Choice>
        <mc:Fallback xmlns="">
          <p:graphicFrame>
            <p:nvGraphicFramePr>
              <p:cNvPr id="6" name="表格 7">
                <a:extLst>
                  <a:ext uri="{FF2B5EF4-FFF2-40B4-BE49-F238E27FC236}">
                    <a16:creationId xmlns:a16="http://schemas.microsoft.com/office/drawing/2014/main" id="{8CCFB559-1852-453C-962D-8A11FC1418CD}"/>
                  </a:ext>
                </a:extLst>
              </p:cNvPr>
              <p:cNvGraphicFramePr>
                <a:graphicFrameLocks/>
              </p:cNvGraphicFramePr>
              <p:nvPr>
                <p:extLst>
                  <p:ext uri="{D42A27DB-BD31-4B8C-83A1-F6EECF244321}">
                    <p14:modId xmlns:p14="http://schemas.microsoft.com/office/powerpoint/2010/main" val="266182035"/>
                  </p:ext>
                </p:extLst>
              </p:nvPr>
            </p:nvGraphicFramePr>
            <p:xfrm>
              <a:off x="838200" y="1662875"/>
              <a:ext cx="10515601" cy="4769076"/>
            </p:xfrm>
            <a:graphic>
              <a:graphicData uri="http://schemas.openxmlformats.org/drawingml/2006/table">
                <a:tbl>
                  <a:tblPr firstRow="1" bandRow="1">
                    <a:tableStyleId>{5C22544A-7EE6-4342-B048-85BDC9FD1C3A}</a:tableStyleId>
                  </a:tblPr>
                  <a:tblGrid>
                    <a:gridCol w="1732332">
                      <a:extLst>
                        <a:ext uri="{9D8B030D-6E8A-4147-A177-3AD203B41FA5}">
                          <a16:colId xmlns:a16="http://schemas.microsoft.com/office/drawing/2014/main" val="515587605"/>
                        </a:ext>
                      </a:extLst>
                    </a:gridCol>
                    <a:gridCol w="1236723">
                      <a:extLst>
                        <a:ext uri="{9D8B030D-6E8A-4147-A177-3AD203B41FA5}">
                          <a16:colId xmlns:a16="http://schemas.microsoft.com/office/drawing/2014/main" val="522402676"/>
                        </a:ext>
                      </a:extLst>
                    </a:gridCol>
                    <a:gridCol w="1380766">
                      <a:extLst>
                        <a:ext uri="{9D8B030D-6E8A-4147-A177-3AD203B41FA5}">
                          <a16:colId xmlns:a16="http://schemas.microsoft.com/office/drawing/2014/main" val="2376086025"/>
                        </a:ext>
                      </a:extLst>
                    </a:gridCol>
                    <a:gridCol w="1380766">
                      <a:extLst>
                        <a:ext uri="{9D8B030D-6E8A-4147-A177-3AD203B41FA5}">
                          <a16:colId xmlns:a16="http://schemas.microsoft.com/office/drawing/2014/main" val="1387282559"/>
                        </a:ext>
                      </a:extLst>
                    </a:gridCol>
                    <a:gridCol w="1150179">
                      <a:extLst>
                        <a:ext uri="{9D8B030D-6E8A-4147-A177-3AD203B41FA5}">
                          <a16:colId xmlns:a16="http://schemas.microsoft.com/office/drawing/2014/main" val="233273966"/>
                        </a:ext>
                      </a:extLst>
                    </a:gridCol>
                    <a:gridCol w="1099616">
                      <a:extLst>
                        <a:ext uri="{9D8B030D-6E8A-4147-A177-3AD203B41FA5}">
                          <a16:colId xmlns:a16="http://schemas.microsoft.com/office/drawing/2014/main" val="1714062368"/>
                        </a:ext>
                      </a:extLst>
                    </a:gridCol>
                    <a:gridCol w="1529561">
                      <a:extLst>
                        <a:ext uri="{9D8B030D-6E8A-4147-A177-3AD203B41FA5}">
                          <a16:colId xmlns:a16="http://schemas.microsoft.com/office/drawing/2014/main" val="1095223863"/>
                        </a:ext>
                      </a:extLst>
                    </a:gridCol>
                    <a:gridCol w="1005658">
                      <a:extLst>
                        <a:ext uri="{9D8B030D-6E8A-4147-A177-3AD203B41FA5}">
                          <a16:colId xmlns:a16="http://schemas.microsoft.com/office/drawing/2014/main" val="688179394"/>
                        </a:ext>
                      </a:extLst>
                    </a:gridCol>
                  </a:tblGrid>
                  <a:tr h="685547">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Energy point</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Signal trigger rate</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Signal trigger rate</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178517"/>
                      </a:ext>
                    </a:extLst>
                  </a:tr>
                  <a:tr h="5058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inclusive</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3.097GeV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926/945(937)</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26.4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919/938(930)</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25.6</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24664"/>
                      </a:ext>
                    </a:extLst>
                  </a:tr>
                  <a:tr h="60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945/952</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16.8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932/939</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16.0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131901"/>
                      </a:ext>
                    </a:extLst>
                  </a:tr>
                  <a:tr h="60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946/948</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26.4</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936/938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25.6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284012"/>
                      </a:ext>
                    </a:extLst>
                  </a:tr>
                  <a:tr h="457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-&gt; τ</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τ</a:t>
                          </a:r>
                          <a:r>
                            <a:rPr lang="en-US" altLang="zh-CN" sz="1200" baseline="30000" dirty="0">
                              <a:latin typeface="Times New Roman" panose="02020603050405020304" pitchFamily="18" charset="0"/>
                              <a:cs typeface="Times New Roman" panose="02020603050405020304" pitchFamily="18" charset="0"/>
                            </a:rPr>
                            <a:t>-</a:t>
                          </a:r>
                          <a:endParaRPr lang="zh-CN" altLang="en-US" sz="1200" baseline="30000" dirty="0">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862/879</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22.8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831/848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21.2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3706666"/>
                      </a:ext>
                    </a:extLst>
                  </a:tr>
                  <a:tr h="503620">
                    <a:tc>
                      <a:txBody>
                        <a:bodyPr/>
                        <a:lstStyle/>
                        <a:p>
                          <a:endParaRPr lang="zh-CN"/>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52" t="-567470" r="-508451" b="-292771"/>
                          </a:stretch>
                        </a:blip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912/918</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19.6</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904/910</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19.8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336286"/>
                      </a:ext>
                    </a:extLst>
                  </a:tr>
                  <a:tr h="417196">
                    <a:tc>
                      <a:txBody>
                        <a:bodyPr/>
                        <a:lstStyle/>
                        <a:p>
                          <a:endParaRPr lang="zh-CN"/>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52" t="-802899" r="-508451" b="-25217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914/922</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5)</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22.8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99.0%</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903/912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23.0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407253"/>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4.682</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963/964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19.7</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99.9%</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956/957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19.9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524409"/>
                      </a:ext>
                    </a:extLst>
                  </a:tr>
                  <a:tr h="417196">
                    <a:tc>
                      <a:txBody>
                        <a:bodyPr/>
                        <a:lstStyle/>
                        <a:p>
                          <a:endParaRPr lang="zh-CN"/>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52" t="-1040580" r="-508451" b="-1449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3.7</a:t>
                          </a: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7</a:t>
                          </a: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955/954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26.2</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100%</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945/944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26.5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614456"/>
                      </a:ext>
                    </a:extLst>
                  </a:tr>
                </a:tbl>
              </a:graphicData>
            </a:graphic>
          </p:graphicFrame>
        </mc:Fallback>
      </mc:AlternateContent>
      <p:sp>
        <p:nvSpPr>
          <p:cNvPr id="4" name="文本框 3">
            <a:extLst>
              <a:ext uri="{FF2B5EF4-FFF2-40B4-BE49-F238E27FC236}">
                <a16:creationId xmlns:a16="http://schemas.microsoft.com/office/drawing/2014/main" id="{9A5000B1-133A-4A8C-85F4-7CC7A2ED4D3B}"/>
              </a:ext>
            </a:extLst>
          </p:cNvPr>
          <p:cNvSpPr txBox="1"/>
          <p:nvPr/>
        </p:nvSpPr>
        <p:spPr>
          <a:xfrm>
            <a:off x="262035" y="986746"/>
            <a:ext cx="8153996"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去除</a:t>
            </a: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2</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圈晶体后的触发效果</a:t>
            </a: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蓝色是未去除前的效果</a:t>
            </a: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a:t>
            </a:r>
          </a:p>
        </p:txBody>
      </p:sp>
    </p:spTree>
    <p:extLst>
      <p:ext uri="{BB962C8B-B14F-4D97-AF65-F5344CB8AC3E}">
        <p14:creationId xmlns:p14="http://schemas.microsoft.com/office/powerpoint/2010/main" val="2911308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L1</a:t>
            </a:r>
            <a:r>
              <a:rPr lang="zh-CN" altLang="en-US" dirty="0">
                <a:solidFill>
                  <a:schemeClr val="bg1"/>
                </a:solidFill>
                <a:latin typeface="宋体" panose="02010600030101010101" pitchFamily="2" charset="-122"/>
                <a:ea typeface="宋体" panose="02010600030101010101" pitchFamily="2" charset="-122"/>
              </a:rPr>
              <a:t>触发框架设计</a:t>
            </a:r>
          </a:p>
        </p:txBody>
      </p:sp>
      <p:pic>
        <p:nvPicPr>
          <p:cNvPr id="3" name="图片 2">
            <a:extLst>
              <a:ext uri="{FF2B5EF4-FFF2-40B4-BE49-F238E27FC236}">
                <a16:creationId xmlns:a16="http://schemas.microsoft.com/office/drawing/2014/main" id="{1A926ED5-5301-4FF2-BF07-7FE37CAB71FA}"/>
              </a:ext>
            </a:extLst>
          </p:cNvPr>
          <p:cNvPicPr>
            <a:picLocks noChangeAspect="1"/>
          </p:cNvPicPr>
          <p:nvPr/>
        </p:nvPicPr>
        <p:blipFill>
          <a:blip r:embed="rId2"/>
          <a:stretch>
            <a:fillRect/>
          </a:stretch>
        </p:blipFill>
        <p:spPr>
          <a:xfrm>
            <a:off x="162991" y="1951418"/>
            <a:ext cx="5274690" cy="3990863"/>
          </a:xfrm>
          <a:prstGeom prst="rect">
            <a:avLst/>
          </a:prstGeom>
        </p:spPr>
      </p:pic>
      <p:sp>
        <p:nvSpPr>
          <p:cNvPr id="9" name="文本框 8">
            <a:extLst>
              <a:ext uri="{FF2B5EF4-FFF2-40B4-BE49-F238E27FC236}">
                <a16:creationId xmlns:a16="http://schemas.microsoft.com/office/drawing/2014/main" id="{3F55EA30-A588-42A5-9615-6CB8B2F63032}"/>
              </a:ext>
            </a:extLst>
          </p:cNvPr>
          <p:cNvSpPr txBox="1"/>
          <p:nvPr/>
        </p:nvSpPr>
        <p:spPr>
          <a:xfrm>
            <a:off x="262035" y="1169156"/>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触发框架设计</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pic>
        <p:nvPicPr>
          <p:cNvPr id="5" name="图片 4">
            <a:extLst>
              <a:ext uri="{FF2B5EF4-FFF2-40B4-BE49-F238E27FC236}">
                <a16:creationId xmlns:a16="http://schemas.microsoft.com/office/drawing/2014/main" id="{45CD5659-BA69-4635-9C27-391ADDA58AE0}"/>
              </a:ext>
            </a:extLst>
          </p:cNvPr>
          <p:cNvPicPr>
            <a:picLocks noChangeAspect="1"/>
          </p:cNvPicPr>
          <p:nvPr/>
        </p:nvPicPr>
        <p:blipFill>
          <a:blip r:embed="rId3"/>
          <a:stretch>
            <a:fillRect/>
          </a:stretch>
        </p:blipFill>
        <p:spPr>
          <a:xfrm>
            <a:off x="6371270" y="1653124"/>
            <a:ext cx="5600034" cy="4587449"/>
          </a:xfrm>
          <a:prstGeom prst="rect">
            <a:avLst/>
          </a:prstGeom>
        </p:spPr>
      </p:pic>
      <p:sp>
        <p:nvSpPr>
          <p:cNvPr id="13" name="文本框 12">
            <a:extLst>
              <a:ext uri="{FF2B5EF4-FFF2-40B4-BE49-F238E27FC236}">
                <a16:creationId xmlns:a16="http://schemas.microsoft.com/office/drawing/2014/main" id="{914134A9-0CBB-4434-9456-1207A678C0F1}"/>
              </a:ext>
            </a:extLst>
          </p:cNvPr>
          <p:cNvSpPr txBox="1"/>
          <p:nvPr/>
        </p:nvSpPr>
        <p:spPr>
          <a:xfrm>
            <a:off x="6293897" y="1169155"/>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L1</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触发与</a:t>
            </a: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DAQ\CLDT</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系统的关系</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spTree>
    <p:extLst>
      <p:ext uri="{BB962C8B-B14F-4D97-AF65-F5344CB8AC3E}">
        <p14:creationId xmlns:p14="http://schemas.microsoft.com/office/powerpoint/2010/main" val="1263493241"/>
      </p:ext>
    </p:extLst>
  </p:cSld>
  <p:clrMapOvr>
    <a:masterClrMapping/>
  </p:clrMapOvr>
  <mc:AlternateContent xmlns:mc="http://schemas.openxmlformats.org/markup-compatibility/2006">
    <mc:Choice xmlns:p14="http://schemas.microsoft.com/office/powerpoint/2010/main" Requires="p14">
      <p:transition spd="slow" p14:dur="2000" advTm="28277"/>
    </mc:Choice>
    <mc:Fallback>
      <p:transition spd="slow" advTm="28277"/>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graphicFrame>
        <p:nvGraphicFramePr>
          <p:cNvPr id="5" name="表格 7">
            <a:extLst>
              <a:ext uri="{FF2B5EF4-FFF2-40B4-BE49-F238E27FC236}">
                <a16:creationId xmlns:a16="http://schemas.microsoft.com/office/drawing/2014/main" id="{A2035C1F-D2C3-4157-8BD2-AD16B0B9A553}"/>
              </a:ext>
            </a:extLst>
          </p:cNvPr>
          <p:cNvGraphicFramePr>
            <a:graphicFrameLocks/>
          </p:cNvGraphicFramePr>
          <p:nvPr>
            <p:extLst>
              <p:ext uri="{D42A27DB-BD31-4B8C-83A1-F6EECF244321}">
                <p14:modId xmlns:p14="http://schemas.microsoft.com/office/powerpoint/2010/main" val="979011482"/>
              </p:ext>
            </p:extLst>
          </p:nvPr>
        </p:nvGraphicFramePr>
        <p:xfrm>
          <a:off x="838199" y="1645621"/>
          <a:ext cx="10515602" cy="5088118"/>
        </p:xfrm>
        <a:graphic>
          <a:graphicData uri="http://schemas.openxmlformats.org/drawingml/2006/table">
            <a:tbl>
              <a:tblPr firstRow="1" bandRow="1"/>
              <a:tblGrid>
                <a:gridCol w="1666848">
                  <a:extLst>
                    <a:ext uri="{9D8B030D-6E8A-4147-A177-3AD203B41FA5}">
                      <a16:colId xmlns:a16="http://schemas.microsoft.com/office/drawing/2014/main" val="515587605"/>
                    </a:ext>
                  </a:extLst>
                </a:gridCol>
                <a:gridCol w="1119783">
                  <a:extLst>
                    <a:ext uri="{9D8B030D-6E8A-4147-A177-3AD203B41FA5}">
                      <a16:colId xmlns:a16="http://schemas.microsoft.com/office/drawing/2014/main" val="965252384"/>
                    </a:ext>
                  </a:extLst>
                </a:gridCol>
                <a:gridCol w="1362441">
                  <a:extLst>
                    <a:ext uri="{9D8B030D-6E8A-4147-A177-3AD203B41FA5}">
                      <a16:colId xmlns:a16="http://schemas.microsoft.com/office/drawing/2014/main" val="2376086025"/>
                    </a:ext>
                  </a:extLst>
                </a:gridCol>
                <a:gridCol w="1362441">
                  <a:extLst>
                    <a:ext uri="{9D8B030D-6E8A-4147-A177-3AD203B41FA5}">
                      <a16:colId xmlns:a16="http://schemas.microsoft.com/office/drawing/2014/main" val="308338488"/>
                    </a:ext>
                  </a:extLst>
                </a:gridCol>
                <a:gridCol w="1182286">
                  <a:extLst>
                    <a:ext uri="{9D8B030D-6E8A-4147-A177-3AD203B41FA5}">
                      <a16:colId xmlns:a16="http://schemas.microsoft.com/office/drawing/2014/main" val="233273966"/>
                    </a:ext>
                  </a:extLst>
                </a:gridCol>
                <a:gridCol w="1482677">
                  <a:extLst>
                    <a:ext uri="{9D8B030D-6E8A-4147-A177-3AD203B41FA5}">
                      <a16:colId xmlns:a16="http://schemas.microsoft.com/office/drawing/2014/main" val="1714062368"/>
                    </a:ext>
                  </a:extLst>
                </a:gridCol>
                <a:gridCol w="1282072">
                  <a:extLst>
                    <a:ext uri="{9D8B030D-6E8A-4147-A177-3AD203B41FA5}">
                      <a16:colId xmlns:a16="http://schemas.microsoft.com/office/drawing/2014/main" val="1095223863"/>
                    </a:ext>
                  </a:extLst>
                </a:gridCol>
                <a:gridCol w="1057054">
                  <a:extLst>
                    <a:ext uri="{9D8B030D-6E8A-4147-A177-3AD203B41FA5}">
                      <a16:colId xmlns:a16="http://schemas.microsoft.com/office/drawing/2014/main" val="3746359691"/>
                    </a:ext>
                  </a:extLst>
                </a:gridCol>
              </a:tblGrid>
              <a:tr h="80537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b="1" dirty="0">
                          <a:solidFill>
                            <a:schemeClr val="accent1">
                              <a:lumMod val="75000"/>
                            </a:schemeClr>
                          </a:solidFill>
                          <a:latin typeface="Times New Roman" panose="02020603050405020304" pitchFamily="18" charset="0"/>
                          <a:cs typeface="Times New Roman" panose="02020603050405020304" pitchFamily="18" charset="0"/>
                        </a:rPr>
                        <a:t>Signal trigger rate</a:t>
                      </a:r>
                      <a:endParaRPr lang="zh-CN" altLang="en-US" sz="1200" b="1"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b="1" dirty="0">
                          <a:solidFill>
                            <a:schemeClr val="accent1">
                              <a:lumMod val="75000"/>
                            </a:schemeClr>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accent1">
                              <a:lumMod val="75000"/>
                            </a:schemeClr>
                          </a:solidFill>
                          <a:latin typeface="Times New Roman" panose="02020603050405020304" pitchFamily="18" charset="0"/>
                          <a:cs typeface="Times New Roman" panose="02020603050405020304" pitchFamily="18" charset="0"/>
                        </a:rPr>
                        <a:t>Signal trigger rate</a:t>
                      </a:r>
                      <a:endParaRPr lang="zh-CN" altLang="en-US" sz="1200" b="1"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38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D</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3.773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983/983</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22.4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100%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976/976</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22.5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9717746"/>
                  </a:ext>
                </a:extLst>
              </a:tr>
              <a:tr h="38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D</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4.04</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937/936</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23.5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100%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913/911</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22.0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64326906"/>
                  </a:ext>
                </a:extLst>
              </a:tr>
              <a:tr h="5928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J/psi-&gt; gam invisable</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520/524</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gam_momentum</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&gt;=1)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511/515</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gam_momentum</a:t>
                      </a:r>
                      <a:r>
                        <a:rPr lang="en-US" altLang="zh-CN" sz="1200" dirty="0">
                          <a:solidFill>
                            <a:srgbClr val="FF0000"/>
                          </a:solidFill>
                          <a:latin typeface="Times New Roman" panose="02020603050405020304" pitchFamily="18" charset="0"/>
                          <a:cs typeface="Times New Roman" panose="02020603050405020304" pitchFamily="18" charset="0"/>
                        </a:rPr>
                        <a:t>&gt;=1)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32016792"/>
                  </a:ext>
                </a:extLst>
              </a:tr>
              <a:tr h="6906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534/548</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Nbar</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SigEDep_in_EMC</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0.6)</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23.7</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97.4%</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522/535</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22.4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8214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717/730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Nbar</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SigEDep_in_EMC</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28.8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98.2%</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713/726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28.9</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690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358/366</a:t>
                      </a:r>
                    </a:p>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2&amp;&amp;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Nbar</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1&amp;&amp;</a:t>
                      </a:r>
                      <a:r>
                        <a:rPr lang="en-US" altLang="zh-CN" sz="1200" dirty="0" err="1">
                          <a:solidFill>
                            <a:schemeClr val="accent1">
                              <a:lumMod val="75000"/>
                            </a:schemeClr>
                          </a:solidFill>
                          <a:latin typeface="Times New Roman" panose="02020603050405020304" pitchFamily="18" charset="0"/>
                          <a:cs typeface="Times New Roman" panose="02020603050405020304" pitchFamily="18" charset="0"/>
                        </a:rPr>
                        <a:t>SigEDep_in_EMC</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 </a:t>
                      </a:r>
                      <a:r>
                        <a:rPr lang="zh-CN" altLang="en-US" sz="12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0.75)</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32.8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97.8%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350/358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30.7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r h="420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RBB</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391/400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a:t>
                      </a:r>
                      <a:r>
                        <a:rPr lang="zh-CN" altLang="en-US" sz="1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2&amp;&amp;</a:t>
                      </a:r>
                      <a:r>
                        <a:rPr lang="en-US" altLang="zh-CN" sz="1100" dirty="0" err="1">
                          <a:solidFill>
                            <a:schemeClr val="accent1">
                              <a:lumMod val="75000"/>
                            </a:schemeClr>
                          </a:solidFill>
                          <a:latin typeface="Times New Roman" panose="02020603050405020304" pitchFamily="18" charset="0"/>
                          <a:cs typeface="Times New Roman" panose="02020603050405020304" pitchFamily="18" charset="0"/>
                        </a:rPr>
                        <a:t>pt</a:t>
                      </a:r>
                      <a:r>
                        <a:rPr lang="zh-CN" altLang="en-US" sz="1100" dirty="0">
                          <a:solidFill>
                            <a:schemeClr val="accent1">
                              <a:lumMod val="75000"/>
                            </a:schemeClr>
                          </a:solidFill>
                          <a:latin typeface="Times New Roman" panose="02020603050405020304" pitchFamily="18" charset="0"/>
                          <a:cs typeface="Times New Roman" panose="02020603050405020304" pitchFamily="18" charset="0"/>
                        </a:rPr>
                        <a:t>≥</a:t>
                      </a: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0.5GeV/c)</a:t>
                      </a:r>
                      <a:endParaRPr lang="zh-CN" altLang="en-US" sz="11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0.63%</a:t>
                      </a:r>
                      <a:endParaRPr lang="zh-CN" altLang="en-US" sz="11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accent1">
                              <a:lumMod val="75000"/>
                            </a:schemeClr>
                          </a:solidFill>
                          <a:latin typeface="Times New Roman" panose="02020603050405020304" pitchFamily="18" charset="0"/>
                          <a:cs typeface="Times New Roman" panose="02020603050405020304" pitchFamily="18" charset="0"/>
                        </a:rPr>
                        <a:t>97.8%</a:t>
                      </a:r>
                      <a:endParaRPr lang="zh-CN" altLang="en-US" sz="12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100" dirty="0">
                          <a:solidFill>
                            <a:srgbClr val="FF0000"/>
                          </a:solidFill>
                          <a:latin typeface="Times New Roman" panose="02020603050405020304" pitchFamily="18" charset="0"/>
                          <a:cs typeface="Times New Roman" panose="02020603050405020304" pitchFamily="18" charset="0"/>
                        </a:rPr>
                        <a:t>348/372 (</a:t>
                      </a:r>
                      <a:r>
                        <a:rPr lang="zh-CN" altLang="en-US" sz="1100" dirty="0">
                          <a:solidFill>
                            <a:srgbClr val="FF0000"/>
                          </a:solidFill>
                          <a:latin typeface="Times New Roman" panose="02020603050405020304" pitchFamily="18" charset="0"/>
                          <a:cs typeface="Times New Roman" panose="02020603050405020304" pitchFamily="18" charset="0"/>
                        </a:rPr>
                        <a:t>≥</a:t>
                      </a:r>
                      <a:r>
                        <a:rPr lang="en-US" altLang="zh-CN" sz="1100" dirty="0">
                          <a:solidFill>
                            <a:srgbClr val="FF0000"/>
                          </a:solidFill>
                          <a:latin typeface="Times New Roman" panose="02020603050405020304" pitchFamily="18" charset="0"/>
                          <a:cs typeface="Times New Roman" panose="02020603050405020304" pitchFamily="18" charset="0"/>
                        </a:rPr>
                        <a:t>2&amp;&amp;</a:t>
                      </a:r>
                      <a:r>
                        <a:rPr lang="en-US" altLang="zh-CN" sz="1100" dirty="0" err="1">
                          <a:solidFill>
                            <a:srgbClr val="FF0000"/>
                          </a:solidFill>
                          <a:latin typeface="Times New Roman" panose="02020603050405020304" pitchFamily="18" charset="0"/>
                          <a:cs typeface="Times New Roman" panose="02020603050405020304" pitchFamily="18" charset="0"/>
                        </a:rPr>
                        <a:t>pt</a:t>
                      </a:r>
                      <a:r>
                        <a:rPr lang="zh-CN" altLang="en-US" sz="1100" dirty="0">
                          <a:solidFill>
                            <a:srgbClr val="FF0000"/>
                          </a:solidFill>
                          <a:latin typeface="Times New Roman" panose="02020603050405020304" pitchFamily="18" charset="0"/>
                          <a:cs typeface="Times New Roman" panose="02020603050405020304" pitchFamily="18" charset="0"/>
                        </a:rPr>
                        <a:t>≥</a:t>
                      </a:r>
                      <a:r>
                        <a:rPr lang="en-US" altLang="zh-CN" sz="1100" dirty="0">
                          <a:solidFill>
                            <a:srgbClr val="FF0000"/>
                          </a:solidFill>
                          <a:latin typeface="Times New Roman" panose="02020603050405020304" pitchFamily="18" charset="0"/>
                          <a:cs typeface="Times New Roman" panose="02020603050405020304" pitchFamily="18" charset="0"/>
                        </a:rPr>
                        <a:t>0.5GeV/c)</a:t>
                      </a:r>
                      <a:endParaRPr lang="zh-CN" altLang="en-US" sz="11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100" dirty="0">
                          <a:solidFill>
                            <a:srgbClr val="FF0000"/>
                          </a:solidFill>
                          <a:latin typeface="Times New Roman" panose="02020603050405020304" pitchFamily="18" charset="0"/>
                          <a:cs typeface="Times New Roman" panose="02020603050405020304" pitchFamily="18" charset="0"/>
                        </a:rPr>
                        <a:t>0.64%</a:t>
                      </a:r>
                      <a:endParaRPr lang="zh-CN" altLang="en-US" sz="11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93.5%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80524409"/>
                  </a:ext>
                </a:extLst>
              </a:tr>
            </a:tbl>
          </a:graphicData>
        </a:graphic>
      </p:graphicFrame>
      <p:sp>
        <p:nvSpPr>
          <p:cNvPr id="4" name="文本框 3">
            <a:extLst>
              <a:ext uri="{FF2B5EF4-FFF2-40B4-BE49-F238E27FC236}">
                <a16:creationId xmlns:a16="http://schemas.microsoft.com/office/drawing/2014/main" id="{E1AD4F2A-83BA-44B8-800F-C69A5F583F61}"/>
              </a:ext>
            </a:extLst>
          </p:cNvPr>
          <p:cNvSpPr txBox="1"/>
          <p:nvPr/>
        </p:nvSpPr>
        <p:spPr>
          <a:xfrm>
            <a:off x="262035" y="986746"/>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去除</a:t>
            </a: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2</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圈晶体后的触发效果</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spTree>
    <p:extLst>
      <p:ext uri="{BB962C8B-B14F-4D97-AF65-F5344CB8AC3E}">
        <p14:creationId xmlns:p14="http://schemas.microsoft.com/office/powerpoint/2010/main" val="3042510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7F033911-2649-47A0-B67A-66C137A61DFB}"/>
              </a:ext>
            </a:extLst>
          </p:cNvPr>
          <p:cNvGraphicFramePr>
            <a:graphicFrameLocks/>
          </p:cNvGraphicFramePr>
          <p:nvPr>
            <p:extLst>
              <p:ext uri="{D42A27DB-BD31-4B8C-83A1-F6EECF244321}">
                <p14:modId xmlns:p14="http://schemas.microsoft.com/office/powerpoint/2010/main" val="3115144625"/>
              </p:ext>
            </p:extLst>
          </p:nvPr>
        </p:nvGraphicFramePr>
        <p:xfrm>
          <a:off x="341934" y="1295370"/>
          <a:ext cx="5593976" cy="3353000"/>
        </p:xfrm>
        <a:graphic>
          <a:graphicData uri="http://schemas.openxmlformats.org/drawingml/2006/table">
            <a:tbl>
              <a:tblPr firstRow="1" bandRow="1"/>
              <a:tblGrid>
                <a:gridCol w="1410971">
                  <a:extLst>
                    <a:ext uri="{9D8B030D-6E8A-4147-A177-3AD203B41FA5}">
                      <a16:colId xmlns:a16="http://schemas.microsoft.com/office/drawing/2014/main" val="515587605"/>
                    </a:ext>
                  </a:extLst>
                </a:gridCol>
                <a:gridCol w="947886">
                  <a:extLst>
                    <a:ext uri="{9D8B030D-6E8A-4147-A177-3AD203B41FA5}">
                      <a16:colId xmlns:a16="http://schemas.microsoft.com/office/drawing/2014/main" val="965252384"/>
                    </a:ext>
                  </a:extLst>
                </a:gridCol>
                <a:gridCol w="1255072">
                  <a:extLst>
                    <a:ext uri="{9D8B030D-6E8A-4147-A177-3AD203B41FA5}">
                      <a16:colId xmlns:a16="http://schemas.microsoft.com/office/drawing/2014/main" val="1714062368"/>
                    </a:ext>
                  </a:extLst>
                </a:gridCol>
                <a:gridCol w="1085261">
                  <a:extLst>
                    <a:ext uri="{9D8B030D-6E8A-4147-A177-3AD203B41FA5}">
                      <a16:colId xmlns:a16="http://schemas.microsoft.com/office/drawing/2014/main" val="1095223863"/>
                    </a:ext>
                  </a:extLst>
                </a:gridCol>
                <a:gridCol w="894786">
                  <a:extLst>
                    <a:ext uri="{9D8B030D-6E8A-4147-A177-3AD203B41FA5}">
                      <a16:colId xmlns:a16="http://schemas.microsoft.com/office/drawing/2014/main" val="3746359691"/>
                    </a:ext>
                  </a:extLst>
                </a:gridCol>
              </a:tblGrid>
              <a:tr h="89771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769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548/688(628)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EndinECAL</a:t>
                      </a:r>
                      <a:r>
                        <a:rPr lang="en-US" altLang="zh-CN" sz="1200" dirty="0">
                          <a:solidFill>
                            <a:srgbClr val="FF0000"/>
                          </a:solidFill>
                          <a:latin typeface="Times New Roman" panose="02020603050405020304" pitchFamily="18" charset="0"/>
                          <a:cs typeface="Times New Roman" panose="02020603050405020304" pitchFamily="18" charset="0"/>
                        </a:rPr>
                        <a:t>)</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21.8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79.7%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9156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738/757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EndinECAL</a:t>
                      </a:r>
                      <a:r>
                        <a:rPr lang="en-US" altLang="zh-CN" sz="1200" dirty="0">
                          <a:solidFill>
                            <a:srgbClr val="FF0000"/>
                          </a:solidFill>
                          <a:latin typeface="Times New Roman" panose="02020603050405020304" pitchFamily="18" charset="0"/>
                          <a:cs typeface="Times New Roman" panose="02020603050405020304" pitchFamily="18" charset="0"/>
                        </a:rPr>
                        <a:t>)</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30.4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769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396/511(462)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EndinECAL</a:t>
                      </a:r>
                      <a:r>
                        <a:rPr lang="en-US" altLang="zh-CN" sz="1200" dirty="0">
                          <a:solidFill>
                            <a:srgbClr val="FF0000"/>
                          </a:solidFill>
                          <a:latin typeface="Times New Roman" panose="02020603050405020304" pitchFamily="18" charset="0"/>
                          <a:cs typeface="Times New Roman" panose="02020603050405020304" pitchFamily="18" charset="0"/>
                        </a:rPr>
                        <a:t>)</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33.3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bl>
          </a:graphicData>
        </a:graphic>
      </p:graphicFrame>
      <p:sp>
        <p:nvSpPr>
          <p:cNvPr id="9" name="内容占位符 2">
            <a:extLst>
              <a:ext uri="{FF2B5EF4-FFF2-40B4-BE49-F238E27FC236}">
                <a16:creationId xmlns:a16="http://schemas.microsoft.com/office/drawing/2014/main" id="{68D5DFF2-202B-466C-B56F-C8A0ECFD163A}"/>
              </a:ext>
            </a:extLst>
          </p:cNvPr>
          <p:cNvSpPr txBox="1">
            <a:spLocks/>
          </p:cNvSpPr>
          <p:nvPr/>
        </p:nvSpPr>
        <p:spPr>
          <a:xfrm>
            <a:off x="1498772" y="4971703"/>
            <a:ext cx="3781888" cy="637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t>死亡位置在</a:t>
            </a:r>
            <a:r>
              <a:rPr lang="en-US" altLang="zh-CN" dirty="0"/>
              <a:t>ECAL</a:t>
            </a:r>
            <a:r>
              <a:rPr lang="zh-CN" altLang="en-US" dirty="0"/>
              <a:t>以内</a:t>
            </a:r>
          </a:p>
        </p:txBody>
      </p:sp>
      <p:sp>
        <p:nvSpPr>
          <p:cNvPr id="11" name="内容占位符 2">
            <a:extLst>
              <a:ext uri="{FF2B5EF4-FFF2-40B4-BE49-F238E27FC236}">
                <a16:creationId xmlns:a16="http://schemas.microsoft.com/office/drawing/2014/main" id="{D0E197A0-60DC-4579-AE63-CDDB6DDD0830}"/>
              </a:ext>
            </a:extLst>
          </p:cNvPr>
          <p:cNvSpPr txBox="1">
            <a:spLocks/>
          </p:cNvSpPr>
          <p:nvPr/>
        </p:nvSpPr>
        <p:spPr>
          <a:xfrm>
            <a:off x="7521085" y="4971703"/>
            <a:ext cx="3781888" cy="6372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zh-CN" altLang="en-US" dirty="0"/>
              <a:t>能量沉积在</a:t>
            </a:r>
            <a:r>
              <a:rPr lang="en-US" altLang="zh-CN" dirty="0"/>
              <a:t>0.5GeV</a:t>
            </a:r>
            <a:r>
              <a:rPr lang="zh-CN" altLang="en-US" dirty="0"/>
              <a:t>以上</a:t>
            </a:r>
          </a:p>
        </p:txBody>
      </p:sp>
      <p:sp>
        <p:nvSpPr>
          <p:cNvPr id="6" name="文本框 5">
            <a:extLst>
              <a:ext uri="{FF2B5EF4-FFF2-40B4-BE49-F238E27FC236}">
                <a16:creationId xmlns:a16="http://schemas.microsoft.com/office/drawing/2014/main" id="{EC376933-3C07-4263-B088-BA1A01CFA500}"/>
              </a:ext>
            </a:extLst>
          </p:cNvPr>
          <p:cNvSpPr txBox="1"/>
          <p:nvPr/>
        </p:nvSpPr>
        <p:spPr>
          <a:xfrm>
            <a:off x="184731" y="5934293"/>
            <a:ext cx="12007269" cy="707886"/>
          </a:xfrm>
          <a:prstGeom prst="rect">
            <a:avLst/>
          </a:prstGeom>
          <a:noFill/>
        </p:spPr>
        <p:txBody>
          <a:bodyPr wrap="square" rtlCol="0">
            <a:spAutoFit/>
          </a:bodyPr>
          <a:lstStyle/>
          <a:p>
            <a:r>
              <a:rPr lang="zh-CN" altLang="en-US" sz="2000" dirty="0"/>
              <a:t>采用能量沉积在</a:t>
            </a:r>
            <a:r>
              <a:rPr lang="en-US" altLang="zh-CN" sz="2000" dirty="0"/>
              <a:t>0.5GeV</a:t>
            </a:r>
            <a:r>
              <a:rPr lang="zh-CN" altLang="en-US" sz="2000" dirty="0"/>
              <a:t>以上可以获得更高的触发率，但是事例利用率低于使用死亡位置在</a:t>
            </a:r>
            <a:r>
              <a:rPr lang="en-US" altLang="zh-CN" sz="2000" dirty="0"/>
              <a:t>ECAL</a:t>
            </a:r>
            <a:r>
              <a:rPr lang="zh-CN" altLang="en-US" sz="2000" dirty="0"/>
              <a:t>以内的情况</a:t>
            </a:r>
            <a:endParaRPr lang="en-US" altLang="zh-CN" sz="2000" dirty="0"/>
          </a:p>
          <a:p>
            <a:pPr algn="ctr"/>
            <a:r>
              <a:rPr lang="en-US" altLang="zh-CN" sz="2000" dirty="0" err="1"/>
              <a:t>Gamnnbar</a:t>
            </a:r>
            <a:r>
              <a:rPr lang="zh-CN" altLang="en-US" sz="2000" dirty="0"/>
              <a:t>过程的主要末态为</a:t>
            </a:r>
            <a:r>
              <a:rPr lang="en-US" altLang="zh-CN" sz="2000" dirty="0"/>
              <a:t>gamma</a:t>
            </a:r>
            <a:r>
              <a:rPr lang="zh-CN" altLang="en-US" sz="2000" dirty="0"/>
              <a:t>，因此对筛选条件的变化不敏感</a:t>
            </a:r>
          </a:p>
        </p:txBody>
      </p:sp>
      <p:graphicFrame>
        <p:nvGraphicFramePr>
          <p:cNvPr id="17" name="表格 7">
            <a:extLst>
              <a:ext uri="{FF2B5EF4-FFF2-40B4-BE49-F238E27FC236}">
                <a16:creationId xmlns:a16="http://schemas.microsoft.com/office/drawing/2014/main" id="{A420D8D3-1C1C-4679-BF22-795666A58B77}"/>
              </a:ext>
            </a:extLst>
          </p:cNvPr>
          <p:cNvGraphicFramePr>
            <a:graphicFrameLocks/>
          </p:cNvGraphicFramePr>
          <p:nvPr>
            <p:extLst>
              <p:ext uri="{D42A27DB-BD31-4B8C-83A1-F6EECF244321}">
                <p14:modId xmlns:p14="http://schemas.microsoft.com/office/powerpoint/2010/main" val="706146137"/>
              </p:ext>
            </p:extLst>
          </p:nvPr>
        </p:nvGraphicFramePr>
        <p:xfrm>
          <a:off x="6341817" y="1293341"/>
          <a:ext cx="5593976" cy="3363689"/>
        </p:xfrm>
        <a:graphic>
          <a:graphicData uri="http://schemas.openxmlformats.org/drawingml/2006/table">
            <a:tbl>
              <a:tblPr firstRow="1" bandRow="1"/>
              <a:tblGrid>
                <a:gridCol w="1410971">
                  <a:extLst>
                    <a:ext uri="{9D8B030D-6E8A-4147-A177-3AD203B41FA5}">
                      <a16:colId xmlns:a16="http://schemas.microsoft.com/office/drawing/2014/main" val="515587605"/>
                    </a:ext>
                  </a:extLst>
                </a:gridCol>
                <a:gridCol w="947886">
                  <a:extLst>
                    <a:ext uri="{9D8B030D-6E8A-4147-A177-3AD203B41FA5}">
                      <a16:colId xmlns:a16="http://schemas.microsoft.com/office/drawing/2014/main" val="965252384"/>
                    </a:ext>
                  </a:extLst>
                </a:gridCol>
                <a:gridCol w="1255072">
                  <a:extLst>
                    <a:ext uri="{9D8B030D-6E8A-4147-A177-3AD203B41FA5}">
                      <a16:colId xmlns:a16="http://schemas.microsoft.com/office/drawing/2014/main" val="1714062368"/>
                    </a:ext>
                  </a:extLst>
                </a:gridCol>
                <a:gridCol w="1085261">
                  <a:extLst>
                    <a:ext uri="{9D8B030D-6E8A-4147-A177-3AD203B41FA5}">
                      <a16:colId xmlns:a16="http://schemas.microsoft.com/office/drawing/2014/main" val="1095223863"/>
                    </a:ext>
                  </a:extLst>
                </a:gridCol>
                <a:gridCol w="894786">
                  <a:extLst>
                    <a:ext uri="{9D8B030D-6E8A-4147-A177-3AD203B41FA5}">
                      <a16:colId xmlns:a16="http://schemas.microsoft.com/office/drawing/2014/main" val="3746359691"/>
                    </a:ext>
                  </a:extLst>
                </a:gridCol>
              </a:tblGrid>
              <a:tr h="89740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769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534/548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23.7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91560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717/730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28.8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7234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386/405</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100" dirty="0">
                          <a:solidFill>
                            <a:srgbClr val="FF0000"/>
                          </a:solidFill>
                          <a:latin typeface="Times New Roman" panose="02020603050405020304" pitchFamily="18" charset="0"/>
                          <a:cs typeface="Times New Roman" panose="02020603050405020304" pitchFamily="18" charset="0"/>
                        </a:rPr>
                        <a:t>≥</a:t>
                      </a:r>
                      <a:r>
                        <a:rPr lang="en-US" altLang="zh-CN" sz="1100" dirty="0">
                          <a:solidFill>
                            <a:srgbClr val="FF0000"/>
                          </a:solidFill>
                          <a:latin typeface="Times New Roman" panose="02020603050405020304" pitchFamily="18" charset="0"/>
                          <a:cs typeface="Times New Roman" panose="02020603050405020304" pitchFamily="18" charset="0"/>
                        </a:rPr>
                        <a:t>2&amp;&amp;</a:t>
                      </a:r>
                      <a:r>
                        <a:rPr lang="en-US" altLang="zh-CN" sz="1100" dirty="0" err="1">
                          <a:solidFill>
                            <a:srgbClr val="FF0000"/>
                          </a:solidFill>
                          <a:latin typeface="Times New Roman" panose="02020603050405020304" pitchFamily="18" charset="0"/>
                          <a:cs typeface="Times New Roman" panose="02020603050405020304" pitchFamily="18" charset="0"/>
                        </a:rPr>
                        <a:t>Nbar</a:t>
                      </a:r>
                      <a:r>
                        <a:rPr lang="zh-CN" altLang="en-US" sz="1100" dirty="0">
                          <a:solidFill>
                            <a:srgbClr val="FF0000"/>
                          </a:solidFill>
                          <a:latin typeface="Times New Roman" panose="02020603050405020304" pitchFamily="18" charset="0"/>
                          <a:cs typeface="Times New Roman" panose="02020603050405020304" pitchFamily="18" charset="0"/>
                        </a:rPr>
                        <a:t>≥</a:t>
                      </a:r>
                      <a:r>
                        <a:rPr lang="en-US" altLang="zh-CN" sz="1100" dirty="0">
                          <a:solidFill>
                            <a:srgbClr val="FF0000"/>
                          </a:solidFill>
                          <a:latin typeface="Times New Roman" panose="02020603050405020304" pitchFamily="18" charset="0"/>
                          <a:cs typeface="Times New Roman" panose="02020603050405020304" pitchFamily="18" charset="0"/>
                        </a:rPr>
                        <a:t>1&amp;&amp;</a:t>
                      </a:r>
                      <a:r>
                        <a:rPr lang="en-US" altLang="zh-CN" sz="1100" dirty="0" err="1">
                          <a:solidFill>
                            <a:srgbClr val="FF0000"/>
                          </a:solidFill>
                          <a:latin typeface="Times New Roman" panose="02020603050405020304" pitchFamily="18" charset="0"/>
                          <a:cs typeface="Times New Roman" panose="02020603050405020304" pitchFamily="18" charset="0"/>
                        </a:rPr>
                        <a:t>SigEDep_in_EMC</a:t>
                      </a:r>
                      <a:r>
                        <a:rPr lang="en-US" altLang="zh-CN" sz="1100" dirty="0">
                          <a:solidFill>
                            <a:srgbClr val="FF0000"/>
                          </a:solidFill>
                          <a:latin typeface="Times New Roman" panose="02020603050405020304" pitchFamily="18" charset="0"/>
                          <a:cs typeface="Times New Roman" panose="02020603050405020304" pitchFamily="18" charset="0"/>
                        </a:rPr>
                        <a:t> </a:t>
                      </a:r>
                      <a:r>
                        <a:rPr lang="zh-CN" altLang="en-US" sz="1100" dirty="0">
                          <a:solidFill>
                            <a:srgbClr val="FF0000"/>
                          </a:solidFill>
                          <a:latin typeface="Times New Roman" panose="02020603050405020304" pitchFamily="18" charset="0"/>
                          <a:cs typeface="Times New Roman" panose="02020603050405020304" pitchFamily="18" charset="0"/>
                        </a:rPr>
                        <a:t>≥</a:t>
                      </a:r>
                      <a:r>
                        <a:rPr lang="en-US" altLang="zh-CN" sz="1100" dirty="0">
                          <a:solidFill>
                            <a:srgbClr val="FF0000"/>
                          </a:solidFill>
                          <a:latin typeface="Times New Roman" panose="02020603050405020304" pitchFamily="18" charset="0"/>
                          <a:cs typeface="Times New Roman" panose="02020603050405020304" pitchFamily="18" charset="0"/>
                        </a:rPr>
                        <a:t>0.75</a:t>
                      </a:r>
                      <a:r>
                        <a:rPr lang="en-US" altLang="zh-CN" sz="1200" dirty="0">
                          <a:solidFill>
                            <a:srgbClr val="FF0000"/>
                          </a:solidFill>
                          <a:latin typeface="Times New Roman" panose="02020603050405020304" pitchFamily="18" charset="0"/>
                          <a:cs typeface="Times New Roman" panose="02020603050405020304" pitchFamily="18" charset="0"/>
                        </a:rPr>
                        <a:t>)</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34.6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95.3%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bl>
          </a:graphicData>
        </a:graphic>
      </p:graphicFrame>
      <p:sp>
        <p:nvSpPr>
          <p:cNvPr id="10" name="标题 1">
            <a:extLst>
              <a:ext uri="{FF2B5EF4-FFF2-40B4-BE49-F238E27FC236}">
                <a16:creationId xmlns:a16="http://schemas.microsoft.com/office/drawing/2014/main" id="{2EA76C4A-E672-42B5-A59E-09CF0A1B328F}"/>
              </a:ext>
            </a:extLst>
          </p:cNvPr>
          <p:cNvSpPr>
            <a:spLocks noGrp="1"/>
          </p:cNvSpPr>
          <p:nvPr>
            <p:ph type="title"/>
          </p:nvPr>
        </p:nvSpPr>
        <p:spPr>
          <a:xfrm>
            <a:off x="0" y="239698"/>
            <a:ext cx="7723573"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539705509"/>
      </p:ext>
    </p:extLst>
  </p:cSld>
  <p:clrMapOvr>
    <a:masterClrMapping/>
  </p:clrMapOvr>
  <mc:AlternateContent xmlns:mc="http://schemas.openxmlformats.org/markup-compatibility/2006">
    <mc:Choice xmlns:p14="http://schemas.microsoft.com/office/powerpoint/2010/main" Requires="p14">
      <p:transition spd="slow" p14:dur="2000" advTm="32754"/>
    </mc:Choice>
    <mc:Fallback>
      <p:transition spd="slow" advTm="32754"/>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graphicFrame>
        <p:nvGraphicFramePr>
          <p:cNvPr id="5" name="表格 4">
            <a:extLst>
              <a:ext uri="{FF2B5EF4-FFF2-40B4-BE49-F238E27FC236}">
                <a16:creationId xmlns:a16="http://schemas.microsoft.com/office/drawing/2014/main" id="{88D75DBD-F570-40FD-9A35-5E9DA9B3A6F5}"/>
              </a:ext>
            </a:extLst>
          </p:cNvPr>
          <p:cNvGraphicFramePr>
            <a:graphicFrameLocks/>
          </p:cNvGraphicFramePr>
          <p:nvPr>
            <p:extLst>
              <p:ext uri="{D42A27DB-BD31-4B8C-83A1-F6EECF244321}">
                <p14:modId xmlns:p14="http://schemas.microsoft.com/office/powerpoint/2010/main" val="13678735"/>
              </p:ext>
            </p:extLst>
          </p:nvPr>
        </p:nvGraphicFramePr>
        <p:xfrm>
          <a:off x="221942" y="1056443"/>
          <a:ext cx="11745158" cy="5964882"/>
        </p:xfrm>
        <a:graphic>
          <a:graphicData uri="http://schemas.openxmlformats.org/drawingml/2006/table">
            <a:tbl>
              <a:tblPr firstRow="1" bandRow="1"/>
              <a:tblGrid>
                <a:gridCol w="1558076">
                  <a:extLst>
                    <a:ext uri="{9D8B030D-6E8A-4147-A177-3AD203B41FA5}">
                      <a16:colId xmlns:a16="http://schemas.microsoft.com/office/drawing/2014/main" val="2862988813"/>
                    </a:ext>
                  </a:extLst>
                </a:gridCol>
                <a:gridCol w="1558076">
                  <a:extLst>
                    <a:ext uri="{9D8B030D-6E8A-4147-A177-3AD203B41FA5}">
                      <a16:colId xmlns:a16="http://schemas.microsoft.com/office/drawing/2014/main" val="2479105143"/>
                    </a:ext>
                  </a:extLst>
                </a:gridCol>
                <a:gridCol w="1558076">
                  <a:extLst>
                    <a:ext uri="{9D8B030D-6E8A-4147-A177-3AD203B41FA5}">
                      <a16:colId xmlns:a16="http://schemas.microsoft.com/office/drawing/2014/main" val="1797840457"/>
                    </a:ext>
                  </a:extLst>
                </a:gridCol>
                <a:gridCol w="7070930">
                  <a:extLst>
                    <a:ext uri="{9D8B030D-6E8A-4147-A177-3AD203B41FA5}">
                      <a16:colId xmlns:a16="http://schemas.microsoft.com/office/drawing/2014/main" val="732004630"/>
                    </a:ext>
                  </a:extLst>
                </a:gridCol>
              </a:tblGrid>
              <a:tr h="258210">
                <a:tc>
                  <a:txBody>
                    <a:bodyPr/>
                    <a:lstStyle/>
                    <a:p>
                      <a:pPr algn="ct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Times New Roman" panose="02020603050405020304" pitchFamily="18" charset="0"/>
                          <a:cs typeface="Times New Roman" panose="02020603050405020304" pitchFamily="18" charset="0"/>
                        </a:rPr>
                        <a:t>No</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r>
                        <a:rPr lang="zh-CN" altLang="en-US" sz="1100" dirty="0">
                          <a:solidFill>
                            <a:schemeClr val="tx1"/>
                          </a:solidFill>
                          <a:latin typeface="Times New Roman" panose="02020603050405020304" pitchFamily="18" charset="0"/>
                          <a:cs typeface="Times New Roman" panose="02020603050405020304" pitchFamily="18" charset="0"/>
                        </a:rPr>
                        <a:t>触发道类型</a:t>
                      </a: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r>
                        <a:rPr lang="zh-CN" altLang="en-US" sz="1100" dirty="0">
                          <a:solidFill>
                            <a:schemeClr val="tx1"/>
                          </a:solidFill>
                          <a:latin typeface="Times New Roman" panose="02020603050405020304" pitchFamily="18" charset="0"/>
                          <a:cs typeface="Times New Roman" panose="02020603050405020304" pitchFamily="18" charset="0"/>
                        </a:rPr>
                        <a:t>触发道设置</a:t>
                      </a: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9035032"/>
                  </a:ext>
                </a:extLst>
              </a:tr>
              <a:tr h="759440">
                <a:tc rowSpan="4">
                  <a:txBody>
                    <a:bodyPr/>
                    <a:lstStyle/>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endParaRPr lang="en-US" altLang="zh-CN" sz="1100" dirty="0">
                        <a:solidFill>
                          <a:schemeClr val="tx1"/>
                        </a:solidFill>
                        <a:latin typeface="Times New Roman" panose="02020603050405020304" pitchFamily="18" charset="0"/>
                        <a:cs typeface="Times New Roman" panose="02020603050405020304" pitchFamily="18" charset="0"/>
                      </a:endParaRPr>
                    </a:p>
                    <a:p>
                      <a:pPr algn="ctr"/>
                      <a:r>
                        <a:rPr lang="en-US" altLang="zh-CN" sz="1100" dirty="0">
                          <a:solidFill>
                            <a:schemeClr val="tx1"/>
                          </a:solidFill>
                          <a:latin typeface="Times New Roman" panose="02020603050405020304" pitchFamily="18" charset="0"/>
                          <a:cs typeface="Times New Roman" panose="02020603050405020304" pitchFamily="18" charset="0"/>
                        </a:rPr>
                        <a:t>Charged trigger channel</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01</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dirty="0">
                          <a:solidFill>
                            <a:schemeClr val="tx1"/>
                          </a:solidFill>
                          <a:latin typeface="Times New Roman" panose="02020603050405020304" pitchFamily="18" charset="0"/>
                          <a:cs typeface="Times New Roman" panose="02020603050405020304" pitchFamily="18" charset="0"/>
                        </a:rPr>
                        <a:t>Charged final state with back-to-back characteristic</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Times New Roman" panose="02020603050405020304" pitchFamily="18" charset="0"/>
                          <a:cs typeface="Times New Roman" panose="02020603050405020304" pitchFamily="18" charset="0"/>
                        </a:rPr>
                        <a:t>IfRBB == 0 &amp;&amp; (</a:t>
                      </a:r>
                      <a:r>
                        <a:rPr lang="en-US" altLang="zh-CN" sz="1100" dirty="0" err="1">
                          <a:solidFill>
                            <a:schemeClr val="tx1"/>
                          </a:solidFill>
                          <a:latin typeface="Times New Roman" panose="02020603050405020304" pitchFamily="18" charset="0"/>
                          <a:cs typeface="Times New Roman" panose="02020603050405020304" pitchFamily="18" charset="0"/>
                        </a:rPr>
                        <a:t>tempEMCpair</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tempMDCpair</a:t>
                      </a:r>
                      <a:r>
                        <a:rPr lang="en-US" altLang="zh-CN" sz="1100" dirty="0">
                          <a:solidFill>
                            <a:schemeClr val="tx1"/>
                          </a:solidFill>
                          <a:latin typeface="Times New Roman" panose="02020603050405020304" pitchFamily="18" charset="0"/>
                          <a:cs typeface="Times New Roman" panose="02020603050405020304" pitchFamily="18" charset="0"/>
                        </a:rPr>
                        <a:t>&gt;=1)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[x]&gt;=2 &amp;&amp;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[x]&gt;=2) &amp;&amp; (</a:t>
                      </a:r>
                      <a:r>
                        <a:rPr lang="en-US" altLang="zh-CN" sz="1100" dirty="0" err="1">
                          <a:solidFill>
                            <a:schemeClr val="tx1"/>
                          </a:solidFill>
                          <a:latin typeface="Times New Roman" panose="02020603050405020304" pitchFamily="18" charset="0"/>
                          <a:cs typeface="Times New Roman" panose="02020603050405020304" pitchFamily="18" charset="0"/>
                        </a:rPr>
                        <a:t>Barrelmatch_num</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Barrelmightmatch_num</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[x]&gt;=1 &amp;&amp; </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[x]&lt;=2 &amp;&amp; </a:t>
                      </a:r>
                      <a:r>
                        <a:rPr lang="en-US" altLang="zh-CN" sz="1100" dirty="0" err="1">
                          <a:solidFill>
                            <a:schemeClr val="tx1"/>
                          </a:solidFill>
                          <a:latin typeface="Times New Roman" panose="02020603050405020304" pitchFamily="18" charset="0"/>
                          <a:cs typeface="Times New Roman" panose="02020603050405020304" pitchFamily="18" charset="0"/>
                        </a:rPr>
                        <a:t>Inner_Endcap_match_num</a:t>
                      </a:r>
                      <a:r>
                        <a:rPr lang="en-US" altLang="zh-CN" sz="1100" dirty="0">
                          <a:solidFill>
                            <a:schemeClr val="tx1"/>
                          </a:solidFill>
                          <a:latin typeface="Times New Roman" panose="02020603050405020304" pitchFamily="18" charset="0"/>
                          <a:cs typeface="Times New Roman" panose="02020603050405020304" pitchFamily="18" charset="0"/>
                        </a:rPr>
                        <a:t>[x]&lt;2)))) &amp;&amp;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a:t>
                      </a:r>
                      <a:r>
                        <a:rPr lang="en-US" altLang="zh-CN" sz="1100" dirty="0" err="1">
                          <a:solidFill>
                            <a:schemeClr val="tx1"/>
                          </a:solidFill>
                          <a:latin typeface="Times New Roman" panose="02020603050405020304" pitchFamily="18" charset="0"/>
                          <a:cs typeface="Times New Roman" panose="02020603050405020304" pitchFamily="18" charset="0"/>
                        </a:rPr>
                        <a:t>EMC_totalEDepmidthreshold</a:t>
                      </a:r>
                      <a:r>
                        <a:rPr lang="en-US" altLang="zh-CN" sz="1100" dirty="0">
                          <a:solidFill>
                            <a:schemeClr val="tx1"/>
                          </a:solidFill>
                          <a:latin typeface="Times New Roman" panose="02020603050405020304" pitchFamily="18" charset="0"/>
                          <a:cs typeface="Times New Roman" panose="02020603050405020304" pitchFamily="18" charset="0"/>
                        </a:rPr>
                        <a:t>&amp;&amp;</a:t>
                      </a:r>
                      <a:r>
                        <a:rPr lang="en-US" altLang="zh-CN" sz="1100" dirty="0" err="1">
                          <a:solidFill>
                            <a:schemeClr val="tx1"/>
                          </a:solidFill>
                          <a:latin typeface="Times New Roman" panose="02020603050405020304" pitchFamily="18" charset="0"/>
                          <a:cs typeface="Times New Roman" panose="02020603050405020304" pitchFamily="18" charset="0"/>
                        </a:rPr>
                        <a:t>GTL_total_highcluster_EDep</a:t>
                      </a:r>
                      <a:r>
                        <a:rPr lang="en-US" altLang="zh-CN" sz="1100" dirty="0">
                          <a:solidFill>
                            <a:schemeClr val="tx1"/>
                          </a:solidFill>
                          <a:latin typeface="Times New Roman" panose="02020603050405020304" pitchFamily="18" charset="0"/>
                          <a:cs typeface="Times New Roman" panose="02020603050405020304" pitchFamily="18" charset="0"/>
                        </a:rPr>
                        <a:t>[x]&lt;3</a:t>
                      </a:r>
                      <a:endParaRPr lang="zh-CN" altLang="en-US" sz="1100" dirty="0">
                        <a:solidFill>
                          <a:srgbClr val="FF000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0774526"/>
                  </a:ext>
                </a:extLst>
              </a:tr>
              <a:tr h="926517">
                <a:tc vMerge="1">
                  <a:txBody>
                    <a:bodyPr/>
                    <a:lstStyle/>
                    <a:p>
                      <a:pPr algn="ctr"/>
                      <a:r>
                        <a:rPr lang="en-US" altLang="zh-CN" sz="1200" dirty="0">
                          <a:solidFill>
                            <a:schemeClr val="tx1"/>
                          </a:solidFill>
                        </a:rPr>
                        <a:t>3</a:t>
                      </a:r>
                      <a:endParaRPr lang="zh-CN" alt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02</a:t>
                      </a:r>
                      <a:endParaRPr lang="zh-CN" altLang="en-US" sz="11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kern="1200" dirty="0">
                          <a:solidFill>
                            <a:schemeClr val="dk1"/>
                          </a:solidFill>
                          <a:effectLst/>
                          <a:latin typeface="Times New Roman" panose="02020603050405020304" pitchFamily="18" charset="0"/>
                          <a:ea typeface="+mn-ea"/>
                          <a:cs typeface="Times New Roman" panose="02020603050405020304" pitchFamily="18" charset="0"/>
                        </a:rPr>
                        <a:t>Charged final state with few final states (signal track number≤2)</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Times New Roman" panose="02020603050405020304" pitchFamily="18" charset="0"/>
                          <a:cs typeface="Times New Roman" panose="02020603050405020304" pitchFamily="18" charset="0"/>
                        </a:rPr>
                        <a:t>IfRBB == 0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[x]&gt;=1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[x]&lt;=4 &amp;&amp;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[x]&gt;=1 &amp;&amp; </a:t>
                      </a:r>
                      <a:r>
                        <a:rPr lang="en-US" altLang="zh-CN" sz="1100" dirty="0" err="1">
                          <a:solidFill>
                            <a:schemeClr val="tx1"/>
                          </a:solidFill>
                          <a:latin typeface="Times New Roman" panose="02020603050405020304" pitchFamily="18" charset="0"/>
                          <a:cs typeface="Times New Roman" panose="02020603050405020304" pitchFamily="18" charset="0"/>
                        </a:rPr>
                        <a:t>MDC_TWRetracknum</a:t>
                      </a:r>
                      <a:r>
                        <a:rPr lang="en-US" altLang="zh-CN" sz="1100" dirty="0">
                          <a:solidFill>
                            <a:schemeClr val="tx1"/>
                          </a:solidFill>
                          <a:latin typeface="Times New Roman" panose="02020603050405020304" pitchFamily="18" charset="0"/>
                          <a:cs typeface="Times New Roman" panose="02020603050405020304" pitchFamily="18" charset="0"/>
                        </a:rPr>
                        <a:t>[x]&lt;=4 &amp;&amp; (((</a:t>
                      </a:r>
                      <a:r>
                        <a:rPr lang="en-US" altLang="zh-CN" sz="1100" dirty="0" err="1">
                          <a:solidFill>
                            <a:schemeClr val="tx1"/>
                          </a:solidFill>
                          <a:latin typeface="Times New Roman" panose="02020603050405020304" pitchFamily="18" charset="0"/>
                          <a:cs typeface="Times New Roman" panose="02020603050405020304" pitchFamily="18" charset="0"/>
                        </a:rPr>
                        <a:t>Barrelmatch_num</a:t>
                      </a:r>
                      <a:r>
                        <a:rPr lang="en-US" altLang="zh-CN" sz="1100" dirty="0">
                          <a:solidFill>
                            <a:schemeClr val="tx1"/>
                          </a:solidFill>
                          <a:latin typeface="Times New Roman" panose="02020603050405020304" pitchFamily="18" charset="0"/>
                          <a:cs typeface="Times New Roman" panose="02020603050405020304" pitchFamily="18" charset="0"/>
                        </a:rPr>
                        <a:t>[x]+</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[x]&gt;=1||</a:t>
                      </a:r>
                      <a:r>
                        <a:rPr lang="en-US" altLang="zh-CN" sz="1100" dirty="0" err="1">
                          <a:solidFill>
                            <a:schemeClr val="tx1"/>
                          </a:solidFill>
                          <a:latin typeface="Times New Roman" panose="02020603050405020304" pitchFamily="18" charset="0"/>
                          <a:cs typeface="Times New Roman" panose="02020603050405020304" pitchFamily="18" charset="0"/>
                        </a:rPr>
                        <a:t>Barrelmightmatch_num</a:t>
                      </a:r>
                      <a:r>
                        <a:rPr lang="en-US" altLang="zh-CN" sz="1100" dirty="0">
                          <a:solidFill>
                            <a:schemeClr val="tx1"/>
                          </a:solidFill>
                          <a:latin typeface="Times New Roman" panose="02020603050405020304" pitchFamily="18" charset="0"/>
                          <a:cs typeface="Times New Roman" panose="02020603050405020304" pitchFamily="18" charset="0"/>
                        </a:rPr>
                        <a:t>[x]+</a:t>
                      </a:r>
                      <a:r>
                        <a:rPr lang="en-US" altLang="zh-CN" sz="1100" dirty="0" err="1">
                          <a:solidFill>
                            <a:schemeClr val="tx1"/>
                          </a:solidFill>
                          <a:latin typeface="Times New Roman" panose="02020603050405020304" pitchFamily="18" charset="0"/>
                          <a:cs typeface="Times New Roman" panose="02020603050405020304" pitchFamily="18" charset="0"/>
                        </a:rPr>
                        <a:t>Endcapmightmatch_num</a:t>
                      </a:r>
                      <a:r>
                        <a:rPr lang="en-US" altLang="zh-CN" sz="1100" dirty="0">
                          <a:solidFill>
                            <a:schemeClr val="tx1"/>
                          </a:solidFill>
                          <a:latin typeface="Times New Roman" panose="02020603050405020304" pitchFamily="18" charset="0"/>
                          <a:cs typeface="Times New Roman" panose="02020603050405020304" pitchFamily="18" charset="0"/>
                        </a:rPr>
                        <a:t>[x]&gt;=2) &amp;&amp; </a:t>
                      </a:r>
                      <a:r>
                        <a:rPr lang="en-US" altLang="zh-CN" sz="1100" dirty="0" err="1">
                          <a:solidFill>
                            <a:schemeClr val="tx1"/>
                          </a:solidFill>
                          <a:latin typeface="Times New Roman" panose="02020603050405020304" pitchFamily="18" charset="0"/>
                          <a:cs typeface="Times New Roman" panose="02020603050405020304" pitchFamily="18" charset="0"/>
                        </a:rPr>
                        <a:t>Inner_Endcap_match_num</a:t>
                      </a:r>
                      <a:r>
                        <a:rPr lang="en-US" altLang="zh-CN" sz="1100" dirty="0">
                          <a:solidFill>
                            <a:schemeClr val="tx1"/>
                          </a:solidFill>
                          <a:latin typeface="Times New Roman" panose="02020603050405020304" pitchFamily="18" charset="0"/>
                          <a:cs typeface="Times New Roman" panose="02020603050405020304" pitchFamily="18" charset="0"/>
                        </a:rPr>
                        <a:t>[x]&lt;=1 &amp;&amp;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[x]&gt;=0.15)) &amp;&amp;</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[x]&lt;</a:t>
                      </a:r>
                      <a:r>
                        <a:rPr lang="en-US" altLang="zh-CN" sz="1100" dirty="0" err="1">
                          <a:solidFill>
                            <a:schemeClr val="tx1"/>
                          </a:solidFill>
                          <a:latin typeface="Times New Roman" panose="02020603050405020304" pitchFamily="18" charset="0"/>
                          <a:cs typeface="Times New Roman" panose="02020603050405020304" pitchFamily="18" charset="0"/>
                        </a:rPr>
                        <a:t>EMC_totalEDephighthreshold</a:t>
                      </a:r>
                      <a:r>
                        <a:rPr lang="en-US" altLang="zh-CN" sz="1100" dirty="0">
                          <a:solidFill>
                            <a:schemeClr val="tx1"/>
                          </a:solidFill>
                          <a:latin typeface="Times New Roman" panose="02020603050405020304" pitchFamily="18" charset="0"/>
                          <a:cs typeface="Times New Roman" panose="02020603050405020304" pitchFamily="18" charset="0"/>
                        </a:rPr>
                        <a:t>&amp;&amp;</a:t>
                      </a:r>
                      <a:r>
                        <a:rPr lang="en-US" altLang="zh-CN" sz="1100" dirty="0" err="1">
                          <a:solidFill>
                            <a:schemeClr val="tx1"/>
                          </a:solidFill>
                          <a:latin typeface="Times New Roman" panose="02020603050405020304" pitchFamily="18" charset="0"/>
                          <a:cs typeface="Times New Roman" panose="02020603050405020304" pitchFamily="18" charset="0"/>
                        </a:rPr>
                        <a:t>EMC_overhighEDepthreshold</a:t>
                      </a:r>
                      <a:r>
                        <a:rPr lang="en-US" altLang="zh-CN" sz="1100" dirty="0">
                          <a:solidFill>
                            <a:schemeClr val="tx1"/>
                          </a:solidFill>
                          <a:latin typeface="Times New Roman" panose="02020603050405020304" pitchFamily="18" charset="0"/>
                          <a:cs typeface="Times New Roman" panose="02020603050405020304" pitchFamily="18" charset="0"/>
                        </a:rPr>
                        <a:t>[x]&lt;=1</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9804973"/>
                  </a:ext>
                </a:extLst>
              </a:tr>
              <a:tr h="1280752">
                <a:tc vMerge="1">
                  <a:txBody>
                    <a:bodyPr/>
                    <a:lstStyle/>
                    <a:p>
                      <a:pPr algn="ctr"/>
                      <a:r>
                        <a:rPr lang="en-US" altLang="zh-CN" sz="1200" dirty="0">
                          <a:solidFill>
                            <a:schemeClr val="tx1"/>
                          </a:solidFill>
                        </a:rPr>
                        <a:t>4</a:t>
                      </a:r>
                      <a:endParaRPr lang="zh-CN" alt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03</a:t>
                      </a:r>
                      <a:endParaRPr lang="zh-CN" altLang="en-US" sz="1100" dirty="0">
                        <a:latin typeface="Times New Roman" panose="02020603050405020304" pitchFamily="18" charset="0"/>
                        <a:cs typeface="Times New Roman" panose="02020603050405020304" pitchFamily="18" charset="0"/>
                      </a:endParaRPr>
                    </a:p>
                  </a:txBody>
                  <a:tcPr>
                    <a:lnL w="12700" cmpd="sng">
                      <a:noFill/>
                      <a:prstDash val="soli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dirty="0">
                          <a:solidFill>
                            <a:schemeClr val="tx1"/>
                          </a:solidFill>
                          <a:latin typeface="Times New Roman" panose="02020603050405020304" pitchFamily="18" charset="0"/>
                          <a:cs typeface="Times New Roman" panose="02020603050405020304" pitchFamily="18" charset="0"/>
                        </a:rPr>
                        <a:t>Charged final state with middle final states</a:t>
                      </a:r>
                    </a:p>
                    <a:p>
                      <a:r>
                        <a:rPr lang="en-US" altLang="zh-CN" sz="1100" dirty="0">
                          <a:solidFill>
                            <a:schemeClr val="tx1"/>
                          </a:solidFill>
                          <a:latin typeface="Times New Roman" panose="02020603050405020304" pitchFamily="18" charset="0"/>
                          <a:cs typeface="Times New Roman" panose="02020603050405020304" pitchFamily="18" charset="0"/>
                        </a:rPr>
                        <a:t>(3≤signal track number≤6)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Times New Roman" panose="02020603050405020304" pitchFamily="18" charset="0"/>
                          <a:cs typeface="Times New Roman" panose="02020603050405020304" pitchFamily="18" charset="0"/>
                        </a:rPr>
                        <a:t>IfRBB == 0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[x]&gt;=3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[x]&lt;=7) &amp;&amp;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[x]&gt;=3 &amp;&amp; </a:t>
                      </a:r>
                      <a:r>
                        <a:rPr lang="en-US" altLang="zh-CN" sz="1100" dirty="0" err="1">
                          <a:solidFill>
                            <a:schemeClr val="tx1"/>
                          </a:solidFill>
                          <a:latin typeface="Times New Roman" panose="02020603050405020304" pitchFamily="18" charset="0"/>
                          <a:cs typeface="Times New Roman" panose="02020603050405020304" pitchFamily="18" charset="0"/>
                        </a:rPr>
                        <a:t>MDC_TWRetracknum</a:t>
                      </a:r>
                      <a:r>
                        <a:rPr lang="en-US" altLang="zh-CN" sz="1100" dirty="0">
                          <a:solidFill>
                            <a:schemeClr val="tx1"/>
                          </a:solidFill>
                          <a:latin typeface="Times New Roman" panose="02020603050405020304" pitchFamily="18" charset="0"/>
                          <a:cs typeface="Times New Roman" panose="02020603050405020304" pitchFamily="18" charset="0"/>
                        </a:rPr>
                        <a:t>[x]&lt;=7 &amp;&amp; (</a:t>
                      </a:r>
                      <a:r>
                        <a:rPr lang="en-US" altLang="zh-CN" sz="1100" dirty="0" err="1">
                          <a:solidFill>
                            <a:schemeClr val="tx1"/>
                          </a:solidFill>
                          <a:latin typeface="Times New Roman" panose="02020603050405020304" pitchFamily="18" charset="0"/>
                          <a:cs typeface="Times New Roman" panose="02020603050405020304" pitchFamily="18" charset="0"/>
                        </a:rPr>
                        <a:t>Barrelmatch_num</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Barrelmightmatch_num</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[x]&gt;=1&amp;&amp;</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[x]&lt;=2 &amp;&amp; </a:t>
                      </a:r>
                      <a:r>
                        <a:rPr lang="en-US" altLang="zh-CN" sz="1100" dirty="0" err="1">
                          <a:solidFill>
                            <a:schemeClr val="tx1"/>
                          </a:solidFill>
                          <a:latin typeface="Times New Roman" panose="02020603050405020304" pitchFamily="18" charset="0"/>
                          <a:cs typeface="Times New Roman" panose="02020603050405020304" pitchFamily="18" charset="0"/>
                        </a:rPr>
                        <a:t>Inner_Endcap_match_num</a:t>
                      </a:r>
                      <a:r>
                        <a:rPr lang="en-US" altLang="zh-CN" sz="1100" dirty="0">
                          <a:solidFill>
                            <a:schemeClr val="tx1"/>
                          </a:solidFill>
                          <a:latin typeface="Times New Roman" panose="02020603050405020304" pitchFamily="18" charset="0"/>
                          <a:cs typeface="Times New Roman" panose="02020603050405020304" pitchFamily="18" charset="0"/>
                        </a:rPr>
                        <a:t>[x]&lt;=1)) &amp;&amp;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a:t>
                      </a:r>
                      <a:r>
                        <a:rPr lang="en-US" altLang="zh-CN" sz="1100" dirty="0" err="1">
                          <a:solidFill>
                            <a:schemeClr val="tx1"/>
                          </a:solidFill>
                          <a:latin typeface="Times New Roman" panose="02020603050405020304" pitchFamily="18" charset="0"/>
                          <a:cs typeface="Times New Roman" panose="02020603050405020304" pitchFamily="18" charset="0"/>
                        </a:rPr>
                        <a:t>EMC_totalEDeplowthreshold</a:t>
                      </a:r>
                      <a:r>
                        <a:rPr lang="en-US" altLang="zh-CN" sz="1100" dirty="0">
                          <a:solidFill>
                            <a:schemeClr val="tx1"/>
                          </a:solidFill>
                          <a:latin typeface="Times New Roman" panose="02020603050405020304" pitchFamily="18" charset="0"/>
                          <a:cs typeface="Times New Roman" panose="02020603050405020304" pitchFamily="18" charset="0"/>
                        </a:rPr>
                        <a:t>) ||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[x]&gt;=1&amp;&amp;(</a:t>
                      </a:r>
                      <a:r>
                        <a:rPr lang="en-US" altLang="zh-CN" sz="1100" dirty="0" err="1">
                          <a:solidFill>
                            <a:schemeClr val="tx1"/>
                          </a:solidFill>
                          <a:latin typeface="Times New Roman" panose="02020603050405020304" pitchFamily="18" charset="0"/>
                          <a:cs typeface="Times New Roman" panose="02020603050405020304" pitchFamily="18" charset="0"/>
                        </a:rPr>
                        <a:t>Barrelmatch_num</a:t>
                      </a:r>
                      <a:r>
                        <a:rPr lang="en-US" altLang="zh-CN" sz="1100" dirty="0">
                          <a:solidFill>
                            <a:schemeClr val="tx1"/>
                          </a:solidFill>
                          <a:latin typeface="Times New Roman" panose="02020603050405020304" pitchFamily="18" charset="0"/>
                          <a:cs typeface="Times New Roman" panose="02020603050405020304" pitchFamily="18" charset="0"/>
                        </a:rPr>
                        <a:t>[x]+</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a:t>
                      </a:r>
                      <a:r>
                        <a:rPr lang="en-US" altLang="zh-CN" sz="1100" dirty="0" err="1">
                          <a:solidFill>
                            <a:schemeClr val="tx1"/>
                          </a:solidFill>
                          <a:latin typeface="Times New Roman" panose="02020603050405020304" pitchFamily="18" charset="0"/>
                          <a:cs typeface="Times New Roman" panose="02020603050405020304" pitchFamily="18" charset="0"/>
                        </a:rPr>
                        <a:t>Barrelmightmatch_num</a:t>
                      </a:r>
                      <a:r>
                        <a:rPr lang="en-US" altLang="zh-CN" sz="1100" dirty="0">
                          <a:solidFill>
                            <a:schemeClr val="tx1"/>
                          </a:solidFill>
                          <a:latin typeface="Times New Roman" panose="02020603050405020304" pitchFamily="18" charset="0"/>
                          <a:cs typeface="Times New Roman" panose="02020603050405020304" pitchFamily="18" charset="0"/>
                        </a:rPr>
                        <a:t>[x]) &gt;=1 &amp;&amp;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a:t>
                      </a:r>
                      <a:r>
                        <a:rPr lang="en-US" altLang="zh-CN" sz="1100" dirty="0" err="1">
                          <a:solidFill>
                            <a:schemeClr val="tx1"/>
                          </a:solidFill>
                          <a:latin typeface="Times New Roman" panose="02020603050405020304" pitchFamily="18" charset="0"/>
                          <a:cs typeface="Times New Roman" panose="02020603050405020304" pitchFamily="18" charset="0"/>
                        </a:rPr>
                        <a:t>EMC_totalEDepmidthreshold</a:t>
                      </a:r>
                      <a:r>
                        <a:rPr lang="en-US" altLang="zh-CN" sz="1100" dirty="0">
                          <a:solidFill>
                            <a:schemeClr val="tx1"/>
                          </a:solidFill>
                          <a:latin typeface="Times New Roman" panose="02020603050405020304" pitchFamily="18" charset="0"/>
                          <a:cs typeface="Times New Roman" panose="02020603050405020304" pitchFamily="18" charset="0"/>
                        </a:rPr>
                        <a:t>) &amp;&amp; </a:t>
                      </a:r>
                      <a:r>
                        <a:rPr lang="en-US" altLang="zh-CN" sz="1100" dirty="0" err="1">
                          <a:solidFill>
                            <a:schemeClr val="tx1"/>
                          </a:solidFill>
                          <a:latin typeface="Times New Roman" panose="02020603050405020304" pitchFamily="18" charset="0"/>
                          <a:cs typeface="Times New Roman" panose="02020603050405020304" pitchFamily="18" charset="0"/>
                        </a:rPr>
                        <a:t>MDC_TWRetracknum</a:t>
                      </a:r>
                      <a:r>
                        <a:rPr lang="en-US" altLang="zh-CN" sz="1100" dirty="0">
                          <a:solidFill>
                            <a:schemeClr val="tx1"/>
                          </a:solidFill>
                          <a:latin typeface="Times New Roman" panose="02020603050405020304" pitchFamily="18" charset="0"/>
                          <a:cs typeface="Times New Roman" panose="02020603050405020304" pitchFamily="18" charset="0"/>
                        </a:rPr>
                        <a:t>[x]&lt;=3) || (</a:t>
                      </a:r>
                      <a:r>
                        <a:rPr lang="en-US" altLang="zh-CN" sz="1100" dirty="0" err="1">
                          <a:solidFill>
                            <a:schemeClr val="tx1"/>
                          </a:solidFill>
                          <a:latin typeface="Times New Roman" panose="02020603050405020304" pitchFamily="18" charset="0"/>
                          <a:cs typeface="Times New Roman" panose="02020603050405020304" pitchFamily="18" charset="0"/>
                        </a:rPr>
                        <a:t>Barrelmatch_num</a:t>
                      </a:r>
                      <a:r>
                        <a:rPr lang="en-US" altLang="zh-CN" sz="1100" dirty="0">
                          <a:solidFill>
                            <a:schemeClr val="tx1"/>
                          </a:solidFill>
                          <a:latin typeface="Times New Roman" panose="02020603050405020304" pitchFamily="18" charset="0"/>
                          <a:cs typeface="Times New Roman" panose="02020603050405020304" pitchFamily="18" charset="0"/>
                        </a:rPr>
                        <a:t>[x]+</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[x]==0 &amp;&amp;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[x]&gt;=2 &amp;&amp;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[x]&gt;=0.6))</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05074075"/>
                  </a:ext>
                </a:extLst>
              </a:tr>
              <a:tr h="616483">
                <a:tc vMerge="1">
                  <a:txBody>
                    <a:bodyPr/>
                    <a:lstStyle/>
                    <a:p>
                      <a:pPr algn="ctr"/>
                      <a:r>
                        <a:rPr lang="en-US" altLang="zh-CN" sz="1200" dirty="0">
                          <a:solidFill>
                            <a:schemeClr val="tx1"/>
                          </a:solidFill>
                        </a:rPr>
                        <a:t>5</a:t>
                      </a:r>
                      <a:endParaRPr lang="zh-CN" altLang="en-US" sz="12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04</a:t>
                      </a:r>
                      <a:endParaRPr lang="zh-CN" altLang="en-US" sz="1100" dirty="0">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dirty="0">
                          <a:solidFill>
                            <a:schemeClr val="tx1"/>
                          </a:solidFill>
                          <a:latin typeface="Times New Roman" panose="02020603050405020304" pitchFamily="18" charset="0"/>
                          <a:cs typeface="Times New Roman" panose="02020603050405020304" pitchFamily="18" charset="0"/>
                        </a:rPr>
                        <a:t>Charged final state with massive final states (signal track number≥7)</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latin typeface="Times New Roman" panose="02020603050405020304" pitchFamily="18" charset="0"/>
                          <a:cs typeface="Times New Roman" panose="02020603050405020304" pitchFamily="18" charset="0"/>
                        </a:rPr>
                        <a:t>IfRBB == 0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[x]&gt;=7 || </a:t>
                      </a:r>
                      <a:r>
                        <a:rPr lang="en-US" altLang="zh-CN" sz="1100" dirty="0" err="1">
                          <a:solidFill>
                            <a:schemeClr val="tx1"/>
                          </a:solidFill>
                          <a:latin typeface="Times New Roman" panose="02020603050405020304" pitchFamily="18" charset="0"/>
                          <a:cs typeface="Times New Roman" panose="02020603050405020304" pitchFamily="18" charset="0"/>
                        </a:rPr>
                        <a:t>MDC_TWRetracknum</a:t>
                      </a:r>
                      <a:r>
                        <a:rPr lang="en-US" altLang="zh-CN" sz="1100" dirty="0">
                          <a:solidFill>
                            <a:schemeClr val="tx1"/>
                          </a:solidFill>
                          <a:latin typeface="Times New Roman" panose="02020603050405020304" pitchFamily="18" charset="0"/>
                          <a:cs typeface="Times New Roman" panose="02020603050405020304" pitchFamily="18" charset="0"/>
                        </a:rPr>
                        <a:t>[x]&gt;=7) &amp;&amp; (</a:t>
                      </a:r>
                      <a:r>
                        <a:rPr lang="en-US" altLang="zh-CN" sz="1100" dirty="0" err="1">
                          <a:solidFill>
                            <a:schemeClr val="tx1"/>
                          </a:solidFill>
                          <a:latin typeface="Times New Roman" panose="02020603050405020304" pitchFamily="18" charset="0"/>
                          <a:cs typeface="Times New Roman" panose="02020603050405020304" pitchFamily="18" charset="0"/>
                        </a:rPr>
                        <a:t>Barrelmatch_num</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Barrelmightmatch_num</a:t>
                      </a:r>
                      <a:r>
                        <a:rPr lang="en-US" altLang="zh-CN" sz="1100" dirty="0">
                          <a:solidFill>
                            <a:schemeClr val="tx1"/>
                          </a:solidFill>
                          <a:latin typeface="Times New Roman" panose="02020603050405020304" pitchFamily="18" charset="0"/>
                          <a:cs typeface="Times New Roman" panose="02020603050405020304" pitchFamily="18" charset="0"/>
                        </a:rPr>
                        <a:t>[x]&gt;=1 || (</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[x]&gt;=1 &amp;&amp; </a:t>
                      </a:r>
                      <a:r>
                        <a:rPr lang="en-US" altLang="zh-CN" sz="1100" dirty="0" err="1">
                          <a:solidFill>
                            <a:schemeClr val="tx1"/>
                          </a:solidFill>
                          <a:latin typeface="Times New Roman" panose="02020603050405020304" pitchFamily="18" charset="0"/>
                          <a:cs typeface="Times New Roman" panose="02020603050405020304" pitchFamily="18" charset="0"/>
                        </a:rPr>
                        <a:t>Endcapmatch_num</a:t>
                      </a:r>
                      <a:r>
                        <a:rPr lang="en-US" altLang="zh-CN" sz="1100" dirty="0">
                          <a:solidFill>
                            <a:schemeClr val="tx1"/>
                          </a:solidFill>
                          <a:latin typeface="Times New Roman" panose="02020603050405020304" pitchFamily="18" charset="0"/>
                          <a:cs typeface="Times New Roman" panose="02020603050405020304" pitchFamily="18" charset="0"/>
                        </a:rPr>
                        <a:t>[x]&lt;=2 &amp;&amp; </a:t>
                      </a:r>
                      <a:r>
                        <a:rPr lang="en-US" altLang="zh-CN" sz="1100" dirty="0" err="1">
                          <a:solidFill>
                            <a:schemeClr val="tx1"/>
                          </a:solidFill>
                          <a:latin typeface="Times New Roman" panose="02020603050405020304" pitchFamily="18" charset="0"/>
                          <a:cs typeface="Times New Roman" panose="02020603050405020304" pitchFamily="18" charset="0"/>
                        </a:rPr>
                        <a:t>Inner_Endcap_match_num</a:t>
                      </a:r>
                      <a:r>
                        <a:rPr lang="en-US" altLang="zh-CN" sz="1100" dirty="0">
                          <a:solidFill>
                            <a:schemeClr val="tx1"/>
                          </a:solidFill>
                          <a:latin typeface="Times New Roman" panose="02020603050405020304" pitchFamily="18" charset="0"/>
                          <a:cs typeface="Times New Roman" panose="02020603050405020304" pitchFamily="18" charset="0"/>
                        </a:rPr>
                        <a:t>[x]&lt;1)) &amp;&amp;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a:t>
                      </a:r>
                      <a:r>
                        <a:rPr lang="en-US" altLang="zh-CN" sz="1100" dirty="0" err="1">
                          <a:solidFill>
                            <a:schemeClr val="tx1"/>
                          </a:solidFill>
                          <a:latin typeface="Times New Roman" panose="02020603050405020304" pitchFamily="18" charset="0"/>
                          <a:cs typeface="Times New Roman" panose="02020603050405020304" pitchFamily="18" charset="0"/>
                        </a:rPr>
                        <a:t>EMC_totalEDeplowthreshold</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9097535"/>
                  </a:ext>
                </a:extLst>
              </a:tr>
              <a:tr h="895731">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Neutral trigger channel</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05</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dirty="0">
                          <a:solidFill>
                            <a:schemeClr val="tx1"/>
                          </a:solidFill>
                          <a:latin typeface="Times New Roman" panose="02020603050405020304" pitchFamily="18" charset="0"/>
                          <a:cs typeface="Times New Roman" panose="02020603050405020304" pitchFamily="18" charset="0"/>
                        </a:rPr>
                        <a:t>Neutral final states</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dirty="0">
                          <a:solidFill>
                            <a:schemeClr val="tx1"/>
                          </a:solidFill>
                          <a:latin typeface="Times New Roman" panose="02020603050405020304" pitchFamily="18" charset="0"/>
                          <a:cs typeface="Times New Roman" panose="02020603050405020304" pitchFamily="18" charset="0"/>
                        </a:rPr>
                        <a:t>IfRBB == 0 &amp;&amp;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[x]&gt;2 &amp;&amp;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[x]&lt;=1 &amp;&amp; (</a:t>
                      </a:r>
                      <a:r>
                        <a:rPr lang="en-US" altLang="zh-CN" sz="1100" dirty="0" err="1">
                          <a:solidFill>
                            <a:schemeClr val="tx1"/>
                          </a:solidFill>
                          <a:latin typeface="Times New Roman" panose="02020603050405020304" pitchFamily="18" charset="0"/>
                          <a:cs typeface="Times New Roman" panose="02020603050405020304" pitchFamily="18" charset="0"/>
                        </a:rPr>
                        <a:t>EMC_BarrelEDep</a:t>
                      </a:r>
                      <a:r>
                        <a:rPr lang="en-US" altLang="zh-CN" sz="1100" dirty="0">
                          <a:solidFill>
                            <a:schemeClr val="tx1"/>
                          </a:solidFill>
                          <a:latin typeface="Times New Roman" panose="02020603050405020304" pitchFamily="18" charset="0"/>
                          <a:cs typeface="Times New Roman" panose="02020603050405020304" pitchFamily="18" charset="0"/>
                        </a:rPr>
                        <a:t>[x]&gt;=0.4 || </a:t>
                      </a:r>
                      <a:r>
                        <a:rPr lang="en-US" altLang="zh-CN" sz="1100" dirty="0" err="1">
                          <a:solidFill>
                            <a:schemeClr val="tx1"/>
                          </a:solidFill>
                          <a:latin typeface="Times New Roman" panose="02020603050405020304" pitchFamily="18" charset="0"/>
                          <a:cs typeface="Times New Roman" panose="02020603050405020304" pitchFamily="18" charset="0"/>
                        </a:rPr>
                        <a:t>GTL_EMC_TotalEDep</a:t>
                      </a:r>
                      <a:r>
                        <a:rPr lang="en-US" altLang="zh-CN" sz="1100" dirty="0">
                          <a:solidFill>
                            <a:schemeClr val="tx1"/>
                          </a:solidFill>
                          <a:latin typeface="Times New Roman" panose="02020603050405020304" pitchFamily="18" charset="0"/>
                          <a:cs typeface="Times New Roman" panose="02020603050405020304" pitchFamily="18" charset="0"/>
                        </a:rPr>
                        <a:t>[x]&gt;=0.6)) ||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[x]==2 &amp;&amp; </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[x]&lt;1 &amp;&amp; (</a:t>
                      </a:r>
                      <a:r>
                        <a:rPr lang="en-US" altLang="zh-CN" sz="1100" dirty="0" err="1">
                          <a:solidFill>
                            <a:schemeClr val="tx1"/>
                          </a:solidFill>
                          <a:latin typeface="Times New Roman" panose="02020603050405020304" pitchFamily="18" charset="0"/>
                          <a:cs typeface="Times New Roman" panose="02020603050405020304" pitchFamily="18" charset="0"/>
                        </a:rPr>
                        <a:t>EMC_BarrelEDep</a:t>
                      </a:r>
                      <a:r>
                        <a:rPr lang="en-US" altLang="zh-CN" sz="1100" dirty="0">
                          <a:solidFill>
                            <a:schemeClr val="tx1"/>
                          </a:solidFill>
                          <a:latin typeface="Times New Roman" panose="02020603050405020304" pitchFamily="18" charset="0"/>
                          <a:cs typeface="Times New Roman" panose="02020603050405020304" pitchFamily="18" charset="0"/>
                        </a:rPr>
                        <a:t>[x]&gt;=0.4 || (</a:t>
                      </a:r>
                      <a:r>
                        <a:rPr lang="en-US" altLang="zh-CN" sz="1100" dirty="0" err="1">
                          <a:solidFill>
                            <a:schemeClr val="tx1"/>
                          </a:solidFill>
                          <a:latin typeface="Times New Roman" panose="02020603050405020304" pitchFamily="18" charset="0"/>
                          <a:cs typeface="Times New Roman" panose="02020603050405020304" pitchFamily="18" charset="0"/>
                        </a:rPr>
                        <a:t>EMC_OuterEndcapEDep</a:t>
                      </a:r>
                      <a:r>
                        <a:rPr lang="en-US" altLang="zh-CN" sz="1100" dirty="0">
                          <a:solidFill>
                            <a:schemeClr val="tx1"/>
                          </a:solidFill>
                          <a:latin typeface="Times New Roman" panose="02020603050405020304" pitchFamily="18" charset="0"/>
                          <a:cs typeface="Times New Roman" panose="02020603050405020304" pitchFamily="18" charset="0"/>
                        </a:rPr>
                        <a:t>[x]&gt;=0.5 &amp;&amp; </a:t>
                      </a:r>
                      <a:r>
                        <a:rPr lang="en-US" altLang="zh-CN" sz="1100" dirty="0" err="1">
                          <a:solidFill>
                            <a:schemeClr val="tx1"/>
                          </a:solidFill>
                          <a:latin typeface="Times New Roman" panose="02020603050405020304" pitchFamily="18" charset="0"/>
                          <a:cs typeface="Times New Roman" panose="02020603050405020304" pitchFamily="18" charset="0"/>
                        </a:rPr>
                        <a:t>EMC_OuterEndcapEDep</a:t>
                      </a:r>
                      <a:r>
                        <a:rPr lang="en-US" altLang="zh-CN" sz="1100" dirty="0">
                          <a:solidFill>
                            <a:schemeClr val="tx1"/>
                          </a:solidFill>
                          <a:latin typeface="Times New Roman" panose="02020603050405020304" pitchFamily="18" charset="0"/>
                          <a:cs typeface="Times New Roman" panose="02020603050405020304" pitchFamily="18" charset="0"/>
                        </a:rPr>
                        <a:t>[x]&lt;=1.4))) || (</a:t>
                      </a:r>
                      <a:r>
                        <a:rPr lang="en-US" altLang="zh-CN" sz="1100" dirty="0" err="1">
                          <a:solidFill>
                            <a:schemeClr val="tx1"/>
                          </a:solidFill>
                          <a:latin typeface="Times New Roman" panose="02020603050405020304" pitchFamily="18" charset="0"/>
                          <a:cs typeface="Times New Roman" panose="02020603050405020304" pitchFamily="18" charset="0"/>
                        </a:rPr>
                        <a:t>EMC_totalclusternumber</a:t>
                      </a:r>
                      <a:r>
                        <a:rPr lang="en-US" altLang="zh-CN" sz="1100" dirty="0">
                          <a:solidFill>
                            <a:schemeClr val="tx1"/>
                          </a:solidFill>
                          <a:latin typeface="Times New Roman" panose="02020603050405020304" pitchFamily="18" charset="0"/>
                          <a:cs typeface="Times New Roman" panose="02020603050405020304" pitchFamily="18" charset="0"/>
                        </a:rPr>
                        <a:t>[x]==1 &amp;&amp; (</a:t>
                      </a:r>
                      <a:r>
                        <a:rPr lang="en-US" altLang="zh-CN" sz="1100" dirty="0" err="1">
                          <a:solidFill>
                            <a:schemeClr val="tx1"/>
                          </a:solidFill>
                          <a:latin typeface="Times New Roman" panose="02020603050405020304" pitchFamily="18" charset="0"/>
                          <a:cs typeface="Times New Roman" panose="02020603050405020304" pitchFamily="18" charset="0"/>
                        </a:rPr>
                        <a:t>EMC_BarrelEDep</a:t>
                      </a:r>
                      <a:r>
                        <a:rPr lang="en-US" altLang="zh-CN" sz="1100" dirty="0">
                          <a:solidFill>
                            <a:schemeClr val="tx1"/>
                          </a:solidFill>
                          <a:latin typeface="Times New Roman" panose="02020603050405020304" pitchFamily="18" charset="0"/>
                          <a:cs typeface="Times New Roman" panose="02020603050405020304" pitchFamily="18" charset="0"/>
                        </a:rPr>
                        <a:t>[x]&gt;=0.5 || (</a:t>
                      </a:r>
                      <a:r>
                        <a:rPr lang="en-US" altLang="zh-CN" sz="1100" dirty="0" err="1">
                          <a:solidFill>
                            <a:schemeClr val="tx1"/>
                          </a:solidFill>
                          <a:latin typeface="Times New Roman" panose="02020603050405020304" pitchFamily="18" charset="0"/>
                          <a:cs typeface="Times New Roman" panose="02020603050405020304" pitchFamily="18" charset="0"/>
                        </a:rPr>
                        <a:t>EMC_OuterEndcapEDep</a:t>
                      </a:r>
                      <a:r>
                        <a:rPr lang="en-US" altLang="zh-CN" sz="1100" dirty="0">
                          <a:solidFill>
                            <a:schemeClr val="tx1"/>
                          </a:solidFill>
                          <a:latin typeface="Times New Roman" panose="02020603050405020304" pitchFamily="18" charset="0"/>
                          <a:cs typeface="Times New Roman" panose="02020603050405020304" pitchFamily="18" charset="0"/>
                        </a:rPr>
                        <a:t>[x]&gt;=0.5 &amp;&amp; </a:t>
                      </a:r>
                      <a:r>
                        <a:rPr lang="en-US" altLang="zh-CN" sz="1100" dirty="0" err="1">
                          <a:solidFill>
                            <a:schemeClr val="tx1"/>
                          </a:solidFill>
                          <a:latin typeface="Times New Roman" panose="02020603050405020304" pitchFamily="18" charset="0"/>
                          <a:cs typeface="Times New Roman" panose="02020603050405020304" pitchFamily="18" charset="0"/>
                        </a:rPr>
                        <a:t>EMC_OuterEndcapEDep</a:t>
                      </a:r>
                      <a:r>
                        <a:rPr lang="en-US" altLang="zh-CN" sz="1100" dirty="0">
                          <a:solidFill>
                            <a:schemeClr val="tx1"/>
                          </a:solidFill>
                          <a:latin typeface="Times New Roman" panose="02020603050405020304" pitchFamily="18" charset="0"/>
                          <a:cs typeface="Times New Roman" panose="02020603050405020304" pitchFamily="18" charset="0"/>
                        </a:rPr>
                        <a:t>[x]&lt;=1.4))&amp;&amp;</a:t>
                      </a:r>
                      <a:r>
                        <a:rPr lang="en-US" altLang="zh-CN" sz="1100" dirty="0" err="1">
                          <a:solidFill>
                            <a:schemeClr val="tx1"/>
                          </a:solidFill>
                          <a:latin typeface="Times New Roman" panose="02020603050405020304" pitchFamily="18" charset="0"/>
                          <a:cs typeface="Times New Roman" panose="02020603050405020304" pitchFamily="18" charset="0"/>
                        </a:rPr>
                        <a:t>MDC_TWtracknum</a:t>
                      </a:r>
                      <a:r>
                        <a:rPr lang="en-US" altLang="zh-CN" sz="1100" dirty="0">
                          <a:solidFill>
                            <a:schemeClr val="tx1"/>
                          </a:solidFill>
                          <a:latin typeface="Times New Roman" panose="02020603050405020304" pitchFamily="18" charset="0"/>
                          <a:cs typeface="Times New Roman" panose="02020603050405020304" pitchFamily="18" charset="0"/>
                        </a:rPr>
                        <a:t>[x]&lt;=1))&amp;&amp;</a:t>
                      </a:r>
                      <a:r>
                        <a:rPr lang="en-US" altLang="zh-CN" sz="1100" dirty="0" err="1">
                          <a:solidFill>
                            <a:schemeClr val="tx1"/>
                          </a:solidFill>
                          <a:latin typeface="Times New Roman" panose="02020603050405020304" pitchFamily="18" charset="0"/>
                          <a:cs typeface="Times New Roman" panose="02020603050405020304" pitchFamily="18" charset="0"/>
                        </a:rPr>
                        <a:t>GTL_total_highcluster_EDep</a:t>
                      </a:r>
                      <a:r>
                        <a:rPr lang="en-US" altLang="zh-CN" sz="1100" dirty="0">
                          <a:solidFill>
                            <a:schemeClr val="tx1"/>
                          </a:solidFill>
                          <a:latin typeface="Times New Roman" panose="02020603050405020304" pitchFamily="18" charset="0"/>
                          <a:cs typeface="Times New Roman" panose="02020603050405020304" pitchFamily="18" charset="0"/>
                        </a:rPr>
                        <a:t>[x]&lt;3</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9584055"/>
                  </a:ext>
                </a:extLst>
              </a:tr>
              <a:tr h="759440">
                <a:tc>
                  <a:txBody>
                    <a:bodyPr/>
                    <a:lstStyle/>
                    <a:p>
                      <a:pPr algn="ctr"/>
                      <a:r>
                        <a:rPr lang="en-US" altLang="zh-CN" sz="1100" b="0" dirty="0">
                          <a:solidFill>
                            <a:schemeClr val="tx1"/>
                          </a:solidFill>
                          <a:latin typeface="Times New Roman" panose="02020603050405020304" pitchFamily="18" charset="0"/>
                          <a:cs typeface="Times New Roman" panose="02020603050405020304" pitchFamily="18" charset="0"/>
                        </a:rPr>
                        <a:t>Luminosity monitoring trigger channel</a:t>
                      </a:r>
                      <a:endParaRPr lang="zh-CN" altLang="en-US" sz="11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100" b="0" dirty="0">
                          <a:solidFill>
                            <a:schemeClr val="tx1"/>
                          </a:solidFill>
                          <a:latin typeface="Times New Roman" panose="02020603050405020304" pitchFamily="18" charset="0"/>
                          <a:cs typeface="Times New Roman" panose="02020603050405020304" pitchFamily="18" charset="0"/>
                        </a:rPr>
                        <a:t>06</a:t>
                      </a:r>
                      <a:endParaRPr lang="zh-CN" altLang="en-US" sz="11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CN" sz="1100" b="0" dirty="0">
                          <a:solidFill>
                            <a:schemeClr val="tx1"/>
                          </a:solidFill>
                          <a:latin typeface="Times New Roman" panose="02020603050405020304" pitchFamily="18" charset="0"/>
                          <a:cs typeface="Times New Roman" panose="02020603050405020304" pitchFamily="18" charset="0"/>
                        </a:rPr>
                        <a:t>Radiative Bhabha</a:t>
                      </a:r>
                      <a:endParaRPr lang="zh-CN" altLang="en-US" sz="11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100" b="0" dirty="0">
                          <a:solidFill>
                            <a:schemeClr val="tx1"/>
                          </a:solidFill>
                          <a:latin typeface="Times New Roman" panose="02020603050405020304" pitchFamily="18" charset="0"/>
                          <a:cs typeface="Times New Roman" panose="02020603050405020304" pitchFamily="18" charset="0"/>
                        </a:rPr>
                        <a:t>((</a:t>
                      </a:r>
                      <a:r>
                        <a:rPr lang="en-US" altLang="zh-CN" sz="1100" b="0" dirty="0" err="1">
                          <a:solidFill>
                            <a:schemeClr val="tx1"/>
                          </a:solidFill>
                          <a:latin typeface="Times New Roman" panose="02020603050405020304" pitchFamily="18" charset="0"/>
                          <a:cs typeface="Times New Roman" panose="02020603050405020304" pitchFamily="18" charset="0"/>
                        </a:rPr>
                        <a:t>tempEMCRBBpair</a:t>
                      </a:r>
                      <a:r>
                        <a:rPr lang="en-US" altLang="zh-CN" sz="1100" b="0" dirty="0">
                          <a:solidFill>
                            <a:schemeClr val="tx1"/>
                          </a:solidFill>
                          <a:latin typeface="Times New Roman" panose="02020603050405020304" pitchFamily="18" charset="0"/>
                          <a:cs typeface="Times New Roman" panose="02020603050405020304" pitchFamily="18" charset="0"/>
                        </a:rPr>
                        <a:t>[x]&gt;=1 || </a:t>
                      </a:r>
                      <a:r>
                        <a:rPr lang="en-US" altLang="zh-CN" sz="1100" b="0" dirty="0" err="1">
                          <a:solidFill>
                            <a:schemeClr val="tx1"/>
                          </a:solidFill>
                          <a:latin typeface="Times New Roman" panose="02020603050405020304" pitchFamily="18" charset="0"/>
                          <a:cs typeface="Times New Roman" panose="02020603050405020304" pitchFamily="18" charset="0"/>
                        </a:rPr>
                        <a:t>MDC_RBBcount</a:t>
                      </a:r>
                      <a:r>
                        <a:rPr lang="en-US" altLang="zh-CN" sz="1100" b="0" dirty="0">
                          <a:solidFill>
                            <a:schemeClr val="tx1"/>
                          </a:solidFill>
                          <a:latin typeface="Times New Roman" panose="02020603050405020304" pitchFamily="18" charset="0"/>
                          <a:cs typeface="Times New Roman" panose="02020603050405020304" pitchFamily="18" charset="0"/>
                        </a:rPr>
                        <a:t>==1) &amp;&amp; </a:t>
                      </a:r>
                      <a:r>
                        <a:rPr lang="en-US" altLang="zh-CN" sz="1100" b="0" dirty="0" err="1">
                          <a:solidFill>
                            <a:schemeClr val="tx1"/>
                          </a:solidFill>
                          <a:latin typeface="Times New Roman" panose="02020603050405020304" pitchFamily="18" charset="0"/>
                          <a:cs typeface="Times New Roman" panose="02020603050405020304" pitchFamily="18" charset="0"/>
                        </a:rPr>
                        <a:t>MDC_TWtracknum</a:t>
                      </a:r>
                      <a:r>
                        <a:rPr lang="en-US" altLang="zh-CN" sz="1100" b="0" dirty="0">
                          <a:solidFill>
                            <a:schemeClr val="tx1"/>
                          </a:solidFill>
                          <a:latin typeface="Times New Roman" panose="02020603050405020304" pitchFamily="18" charset="0"/>
                          <a:cs typeface="Times New Roman" panose="02020603050405020304" pitchFamily="18" charset="0"/>
                        </a:rPr>
                        <a:t>[x]&gt;=0 &amp;&amp; </a:t>
                      </a:r>
                      <a:r>
                        <a:rPr lang="en-US" altLang="zh-CN" sz="1100" b="0" dirty="0" err="1">
                          <a:solidFill>
                            <a:schemeClr val="tx1"/>
                          </a:solidFill>
                          <a:latin typeface="Times New Roman" panose="02020603050405020304" pitchFamily="18" charset="0"/>
                          <a:cs typeface="Times New Roman" panose="02020603050405020304" pitchFamily="18" charset="0"/>
                        </a:rPr>
                        <a:t>MDC_TWRetracknum</a:t>
                      </a:r>
                      <a:r>
                        <a:rPr lang="en-US" altLang="zh-CN" sz="1100" b="0" dirty="0">
                          <a:solidFill>
                            <a:schemeClr val="tx1"/>
                          </a:solidFill>
                          <a:latin typeface="Times New Roman" panose="02020603050405020304" pitchFamily="18" charset="0"/>
                          <a:cs typeface="Times New Roman" panose="02020603050405020304" pitchFamily="18" charset="0"/>
                        </a:rPr>
                        <a:t>[x]&lt;4 &amp;&amp; (</a:t>
                      </a:r>
                      <a:r>
                        <a:rPr lang="en-US" altLang="zh-CN" sz="1100" b="0" dirty="0" err="1">
                          <a:solidFill>
                            <a:schemeClr val="tx1"/>
                          </a:solidFill>
                          <a:latin typeface="Times New Roman" panose="02020603050405020304" pitchFamily="18" charset="0"/>
                          <a:cs typeface="Times New Roman" panose="02020603050405020304" pitchFamily="18" charset="0"/>
                        </a:rPr>
                        <a:t>GTL_total_highcluster_EDep</a:t>
                      </a:r>
                      <a:r>
                        <a:rPr lang="en-US" altLang="zh-CN" sz="1100" b="0" dirty="0">
                          <a:solidFill>
                            <a:schemeClr val="tx1"/>
                          </a:solidFill>
                          <a:latin typeface="Times New Roman" panose="02020603050405020304" pitchFamily="18" charset="0"/>
                          <a:cs typeface="Times New Roman" panose="02020603050405020304" pitchFamily="18" charset="0"/>
                        </a:rPr>
                        <a:t>[x]&gt;=3 || ((</a:t>
                      </a:r>
                      <a:r>
                        <a:rPr lang="en-US" altLang="zh-CN" sz="1100" b="0" dirty="0" err="1">
                          <a:solidFill>
                            <a:schemeClr val="tx1"/>
                          </a:solidFill>
                          <a:latin typeface="Times New Roman" panose="02020603050405020304" pitchFamily="18" charset="0"/>
                          <a:cs typeface="Times New Roman" panose="02020603050405020304" pitchFamily="18" charset="0"/>
                        </a:rPr>
                        <a:t>EMC_InnerEndcapEDep</a:t>
                      </a:r>
                      <a:r>
                        <a:rPr lang="en-US" altLang="zh-CN" sz="1100" b="0" dirty="0">
                          <a:solidFill>
                            <a:schemeClr val="tx1"/>
                          </a:solidFill>
                          <a:latin typeface="Times New Roman" panose="02020603050405020304" pitchFamily="18" charset="0"/>
                          <a:cs typeface="Times New Roman" panose="02020603050405020304" pitchFamily="18" charset="0"/>
                        </a:rPr>
                        <a:t>[x]&gt;=1.5 || (</a:t>
                      </a:r>
                      <a:r>
                        <a:rPr lang="en-US" altLang="zh-CN" sz="1100" b="0" dirty="0" err="1">
                          <a:solidFill>
                            <a:schemeClr val="tx1"/>
                          </a:solidFill>
                          <a:latin typeface="Times New Roman" panose="02020603050405020304" pitchFamily="18" charset="0"/>
                          <a:cs typeface="Times New Roman" panose="02020603050405020304" pitchFamily="18" charset="0"/>
                        </a:rPr>
                        <a:t>EMC_InnerEndcapEDep</a:t>
                      </a:r>
                      <a:r>
                        <a:rPr lang="en-US" altLang="zh-CN" sz="1100" b="0" dirty="0">
                          <a:solidFill>
                            <a:schemeClr val="tx1"/>
                          </a:solidFill>
                          <a:latin typeface="Times New Roman" panose="02020603050405020304" pitchFamily="18" charset="0"/>
                          <a:cs typeface="Times New Roman" panose="02020603050405020304" pitchFamily="18" charset="0"/>
                        </a:rPr>
                        <a:t>[x]+</a:t>
                      </a:r>
                      <a:r>
                        <a:rPr lang="en-US" altLang="zh-CN" sz="1100" b="0" dirty="0" err="1">
                          <a:solidFill>
                            <a:schemeClr val="tx1"/>
                          </a:solidFill>
                          <a:latin typeface="Times New Roman" panose="02020603050405020304" pitchFamily="18" charset="0"/>
                          <a:cs typeface="Times New Roman" panose="02020603050405020304" pitchFamily="18" charset="0"/>
                        </a:rPr>
                        <a:t>EMC_OuterEndcapEDep</a:t>
                      </a:r>
                      <a:r>
                        <a:rPr lang="en-US" altLang="zh-CN" sz="1100" b="0" dirty="0">
                          <a:solidFill>
                            <a:schemeClr val="tx1"/>
                          </a:solidFill>
                          <a:latin typeface="Times New Roman" panose="02020603050405020304" pitchFamily="18" charset="0"/>
                          <a:cs typeface="Times New Roman" panose="02020603050405020304" pitchFamily="18" charset="0"/>
                        </a:rPr>
                        <a:t>[x])&gt;=2.8) &amp;&amp; </a:t>
                      </a:r>
                      <a:r>
                        <a:rPr lang="en-US" altLang="zh-CN" sz="1100" b="0" dirty="0" err="1">
                          <a:solidFill>
                            <a:schemeClr val="tx1"/>
                          </a:solidFill>
                          <a:latin typeface="Times New Roman" panose="02020603050405020304" pitchFamily="18" charset="0"/>
                          <a:cs typeface="Times New Roman" panose="02020603050405020304" pitchFamily="18" charset="0"/>
                        </a:rPr>
                        <a:t>EMC_BarrelEDep</a:t>
                      </a:r>
                      <a:r>
                        <a:rPr lang="en-US" altLang="zh-CN" sz="1100" b="0" dirty="0">
                          <a:solidFill>
                            <a:schemeClr val="tx1"/>
                          </a:solidFill>
                          <a:latin typeface="Times New Roman" panose="02020603050405020304" pitchFamily="18" charset="0"/>
                          <a:cs typeface="Times New Roman" panose="02020603050405020304" pitchFamily="18" charset="0"/>
                        </a:rPr>
                        <a:t>[x]&lt;=0.2)) &amp;&amp; (</a:t>
                      </a:r>
                      <a:r>
                        <a:rPr lang="en-US" altLang="zh-CN" sz="1100" b="0" dirty="0" err="1">
                          <a:solidFill>
                            <a:schemeClr val="tx1"/>
                          </a:solidFill>
                          <a:latin typeface="Times New Roman" panose="02020603050405020304" pitchFamily="18" charset="0"/>
                          <a:cs typeface="Times New Roman" panose="02020603050405020304" pitchFamily="18" charset="0"/>
                        </a:rPr>
                        <a:t>Barrelmatch_num</a:t>
                      </a:r>
                      <a:r>
                        <a:rPr lang="en-US" altLang="zh-CN" sz="1100" b="0" dirty="0">
                          <a:solidFill>
                            <a:schemeClr val="tx1"/>
                          </a:solidFill>
                          <a:latin typeface="Times New Roman" panose="02020603050405020304" pitchFamily="18" charset="0"/>
                          <a:cs typeface="Times New Roman" panose="02020603050405020304" pitchFamily="18" charset="0"/>
                        </a:rPr>
                        <a:t>[x]+</a:t>
                      </a:r>
                      <a:r>
                        <a:rPr lang="en-US" altLang="zh-CN" sz="1100" b="0" dirty="0" err="1">
                          <a:solidFill>
                            <a:schemeClr val="tx1"/>
                          </a:solidFill>
                          <a:latin typeface="Times New Roman" panose="02020603050405020304" pitchFamily="18" charset="0"/>
                          <a:cs typeface="Times New Roman" panose="02020603050405020304" pitchFamily="18" charset="0"/>
                        </a:rPr>
                        <a:t>Endcapmatch_num</a:t>
                      </a:r>
                      <a:r>
                        <a:rPr lang="en-US" altLang="zh-CN" sz="1100" b="0" dirty="0">
                          <a:solidFill>
                            <a:schemeClr val="tx1"/>
                          </a:solidFill>
                          <a:latin typeface="Times New Roman" panose="02020603050405020304" pitchFamily="18" charset="0"/>
                          <a:cs typeface="Times New Roman" panose="02020603050405020304" pitchFamily="18" charset="0"/>
                        </a:rPr>
                        <a:t>[x])&lt;=3)</a:t>
                      </a:r>
                      <a:endParaRPr lang="zh-CN" altLang="en-US" sz="1100" b="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4399207"/>
                  </a:ext>
                </a:extLst>
              </a:tr>
              <a:tr h="425287">
                <a:tc>
                  <a:txBody>
                    <a:bodyPr/>
                    <a:lstStyle/>
                    <a:p>
                      <a:pPr algn="ctr"/>
                      <a:r>
                        <a:rPr lang="en-US" altLang="zh-CN" sz="1100" dirty="0">
                          <a:solidFill>
                            <a:schemeClr val="tx1"/>
                          </a:solidFill>
                          <a:latin typeface="Times New Roman" panose="02020603050405020304" pitchFamily="18" charset="0"/>
                          <a:cs typeface="Times New Roman" panose="02020603050405020304" pitchFamily="18" charset="0"/>
                        </a:rPr>
                        <a:t>Random trigger channel</a:t>
                      </a: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ltLang="en-US" sz="11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6720566"/>
                  </a:ext>
                </a:extLst>
              </a:tr>
            </a:tbl>
          </a:graphicData>
        </a:graphic>
      </p:graphicFrame>
    </p:spTree>
    <p:extLst>
      <p:ext uri="{BB962C8B-B14F-4D97-AF65-F5344CB8AC3E}">
        <p14:creationId xmlns:p14="http://schemas.microsoft.com/office/powerpoint/2010/main" val="841969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graphicFrame>
        <p:nvGraphicFramePr>
          <p:cNvPr id="7" name="表格 6">
            <a:extLst>
              <a:ext uri="{FF2B5EF4-FFF2-40B4-BE49-F238E27FC236}">
                <a16:creationId xmlns:a16="http://schemas.microsoft.com/office/drawing/2014/main" id="{757CF0C7-C09A-409F-9716-A9457DC25900}"/>
              </a:ext>
            </a:extLst>
          </p:cNvPr>
          <p:cNvGraphicFramePr>
            <a:graphicFrameLocks noGrp="1"/>
          </p:cNvGraphicFramePr>
          <p:nvPr>
            <p:extLst>
              <p:ext uri="{D42A27DB-BD31-4B8C-83A1-F6EECF244321}">
                <p14:modId xmlns:p14="http://schemas.microsoft.com/office/powerpoint/2010/main" val="2927013600"/>
              </p:ext>
            </p:extLst>
          </p:nvPr>
        </p:nvGraphicFramePr>
        <p:xfrm>
          <a:off x="754600" y="1173177"/>
          <a:ext cx="10981680" cy="5307524"/>
        </p:xfrm>
        <a:graphic>
          <a:graphicData uri="http://schemas.openxmlformats.org/drawingml/2006/table">
            <a:tbl>
              <a:tblPr firstRow="1" bandRow="1"/>
              <a:tblGrid>
                <a:gridCol w="4020114">
                  <a:extLst>
                    <a:ext uri="{9D8B030D-6E8A-4147-A177-3AD203B41FA5}">
                      <a16:colId xmlns:a16="http://schemas.microsoft.com/office/drawing/2014/main" val="2000375642"/>
                    </a:ext>
                  </a:extLst>
                </a:gridCol>
                <a:gridCol w="6961566">
                  <a:extLst>
                    <a:ext uri="{9D8B030D-6E8A-4147-A177-3AD203B41FA5}">
                      <a16:colId xmlns:a16="http://schemas.microsoft.com/office/drawing/2014/main" val="1073422388"/>
                    </a:ext>
                  </a:extLst>
                </a:gridCol>
              </a:tblGrid>
              <a:tr h="323797">
                <a:tc>
                  <a:txBody>
                    <a:bodyPr/>
                    <a:lstStyle/>
                    <a:p>
                      <a:pPr algn="ctr"/>
                      <a:r>
                        <a:rPr lang="en-US" sz="1100" b="1" kern="100" dirty="0">
                          <a:effectLst/>
                          <a:latin typeface="Times New Roman" panose="02020603050405020304" pitchFamily="18" charset="0"/>
                          <a:ea typeface="等线" panose="02010600030101010101" pitchFamily="2" charset="-122"/>
                          <a:cs typeface="Times New Roman" panose="02020603050405020304" pitchFamily="18" charset="0"/>
                        </a:rPr>
                        <a:t>Trigger criteria</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100" b="1" kern="100" dirty="0">
                          <a:effectLst/>
                          <a:latin typeface="Times New Roman" panose="02020603050405020304" pitchFamily="18" charset="0"/>
                          <a:ea typeface="等线" panose="02010600030101010101" pitchFamily="2" charset="-122"/>
                          <a:cs typeface="Times New Roman" panose="02020603050405020304" pitchFamily="18" charset="0"/>
                        </a:rPr>
                        <a:t>Definition</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225065"/>
                  </a:ext>
                </a:extLst>
              </a:tr>
              <a:tr h="241493">
                <a:tc gridSpan="2">
                  <a:txBody>
                    <a:bodyPr/>
                    <a:lstStyle/>
                    <a:p>
                      <a:pPr algn="ctr"/>
                      <a:r>
                        <a:rPr lang="en-US" sz="1100" b="1" kern="100" dirty="0">
                          <a:effectLst/>
                          <a:latin typeface="Times New Roman" panose="02020603050405020304" pitchFamily="18" charset="0"/>
                          <a:ea typeface="等线" panose="02010600030101010101" pitchFamily="2" charset="-122"/>
                          <a:cs typeface="Times New Roman" panose="02020603050405020304" pitchFamily="18" charset="0"/>
                        </a:rPr>
                        <a:t>ECAL</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651231055"/>
                  </a:ext>
                </a:extLst>
              </a:tr>
              <a:tr h="277340">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ECAL_totalclusternumber</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ECAL</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中的簇团数量</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39095994"/>
                  </a:ext>
                </a:extLst>
              </a:tr>
              <a:tr h="253183">
                <a:tc>
                  <a:txBody>
                    <a:bodyPr/>
                    <a:lstStyle/>
                    <a:p>
                      <a:pPr algn="ctr"/>
                      <a:r>
                        <a:rPr lang="en-US" sz="1100" kern="100" dirty="0" err="1">
                          <a:effectLst/>
                          <a:latin typeface="Times New Roman" panose="02020603050405020304" pitchFamily="18" charset="0"/>
                          <a:ea typeface="等线" panose="02010600030101010101" pitchFamily="2" charset="-122"/>
                          <a:cs typeface="Times New Roman" panose="02020603050405020304" pitchFamily="18" charset="0"/>
                        </a:rPr>
                        <a:t>ECAL_overEDepthreshold_</a:t>
                      </a:r>
                      <a:r>
                        <a:rPr lang="en-US" altLang="zh-CN" sz="1100" kern="100" dirty="0" err="1">
                          <a:effectLst/>
                          <a:latin typeface="Times New Roman" panose="02020603050405020304" pitchFamily="18" charset="0"/>
                          <a:ea typeface="等线" panose="02010600030101010101" pitchFamily="2" charset="-122"/>
                          <a:cs typeface="Times New Roman" panose="02020603050405020304" pitchFamily="18" charset="0"/>
                        </a:rPr>
                        <a:t>clusternum</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ECAL </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中单个簇团能量沉积超过一定阈值的簇团数量</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1283127153"/>
                  </a:ext>
                </a:extLst>
              </a:tr>
              <a:tr h="266211">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ECAL_TotalClusterEDep</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en-US" altLang="zh-CN" sz="1100" kern="100" dirty="0">
                          <a:effectLst/>
                          <a:latin typeface="Times New Roman" panose="02020603050405020304" pitchFamily="18" charset="0"/>
                          <a:ea typeface="+mn-ea"/>
                          <a:cs typeface="Times New Roman" panose="02020603050405020304" pitchFamily="18" charset="0"/>
                        </a:rPr>
                        <a:t>ECAL </a:t>
                      </a:r>
                      <a:r>
                        <a:rPr lang="zh-CN" altLang="en-US" sz="1100" kern="100" dirty="0">
                          <a:effectLst/>
                          <a:latin typeface="Times New Roman" panose="02020603050405020304" pitchFamily="18" charset="0"/>
                          <a:ea typeface="+mn-ea"/>
                          <a:cs typeface="Times New Roman" panose="02020603050405020304" pitchFamily="18" charset="0"/>
                        </a:rPr>
                        <a:t>中的总能量沉积</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1820882355"/>
                  </a:ext>
                </a:extLst>
              </a:tr>
              <a:tr h="250422">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ECAL_RegionEDep</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ECAL</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桶部，外端盖，内端盖各自的总能量沉积</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4210107908"/>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ECAL_Endcapbtb</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ECAL</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端盖是否有背靠背簇团</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502497118"/>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ECAL_Barrelbtb</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ECAL</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桶部是否有背靠背簇团</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3205261731"/>
                  </a:ext>
                </a:extLst>
              </a:tr>
              <a:tr h="358052">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ECAL_Total_high_EDep</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ECAL</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中高能簇团</a:t>
                      </a: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(&gt;0.6GeV)</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沉积的能量之和</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4618836"/>
                  </a:ext>
                </a:extLst>
              </a:tr>
              <a:tr h="241493">
                <a:tc gridSpan="2">
                  <a:txBody>
                    <a:bodyPr/>
                    <a:lstStyle/>
                    <a:p>
                      <a:pPr algn="ctr"/>
                      <a:r>
                        <a:rPr lang="en-US" sz="1100" b="1" kern="100">
                          <a:effectLst/>
                          <a:latin typeface="Times New Roman" panose="02020603050405020304" pitchFamily="18" charset="0"/>
                          <a:ea typeface="等线" panose="02010600030101010101" pitchFamily="2" charset="-122"/>
                          <a:cs typeface="Times New Roman" panose="02020603050405020304" pitchFamily="18" charset="0"/>
                        </a:rPr>
                        <a:t>MDC</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2851334400"/>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MDC_totaltracknumber</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MDC</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中的识别径迹总数</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21614167"/>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MDC_totalretracknumber</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MDC</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中的能够到达</a:t>
                      </a: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ECAL</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的径迹总数</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4291119921"/>
                  </a:ext>
                </a:extLst>
              </a:tr>
              <a:tr h="241493">
                <a:tc>
                  <a:txBody>
                    <a:bodyPr/>
                    <a:lstStyle/>
                    <a:p>
                      <a:pPr algn="ctr"/>
                      <a:r>
                        <a:rPr lang="en-US" sz="1100" kern="100" dirty="0" err="1">
                          <a:effectLst/>
                          <a:latin typeface="Times New Roman" panose="02020603050405020304" pitchFamily="18" charset="0"/>
                          <a:ea typeface="等线" panose="02010600030101010101" pitchFamily="2" charset="-122"/>
                          <a:cs typeface="Times New Roman" panose="02020603050405020304" pitchFamily="18" charset="0"/>
                        </a:rPr>
                        <a:t>MDC_btb</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MDC</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中是否有背靠背径迹</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4280921"/>
                  </a:ext>
                </a:extLst>
              </a:tr>
              <a:tr h="241493">
                <a:tc gridSpan="2">
                  <a:txBody>
                    <a:bodyPr/>
                    <a:lstStyle/>
                    <a:p>
                      <a:pPr algn="ctr"/>
                      <a:r>
                        <a:rPr lang="en-US" sz="1100" b="1" kern="100">
                          <a:effectLst/>
                          <a:latin typeface="Times New Roman" panose="02020603050405020304" pitchFamily="18" charset="0"/>
                          <a:ea typeface="等线" panose="02010600030101010101" pitchFamily="2" charset="-122"/>
                          <a:cs typeface="Times New Roman" panose="02020603050405020304" pitchFamily="18" charset="0"/>
                        </a:rPr>
                        <a:t>Global</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462428221"/>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Barrelmatch_num</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桶部的匹配数量</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87869728"/>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OuterEndcapmatch_num</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zh-CN" altLang="en-US" sz="1100" kern="100" dirty="0">
                          <a:effectLst/>
                          <a:latin typeface="Times New Roman" panose="02020603050405020304" pitchFamily="18" charset="0"/>
                          <a:ea typeface="+mn-ea"/>
                          <a:cs typeface="Times New Roman" panose="02020603050405020304" pitchFamily="18" charset="0"/>
                        </a:rPr>
                        <a:t>外端盖的匹配数量</a:t>
                      </a:r>
                      <a:endParaRPr lang="zh-CN" altLang="zh-CN" sz="1100" kern="100" dirty="0">
                        <a:effectLst/>
                        <a:latin typeface="等线" panose="02010600030101010101" pitchFamily="2" charset="-122"/>
                        <a:ea typeface="+mn-ea"/>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3547451477"/>
                  </a:ext>
                </a:extLst>
              </a:tr>
              <a:tr h="241493">
                <a:tc>
                  <a:txBody>
                    <a:bodyPr/>
                    <a:lstStyle/>
                    <a:p>
                      <a:pPr algn="ctr"/>
                      <a:r>
                        <a:rPr lang="en-US" sz="1100" kern="100">
                          <a:effectLst/>
                          <a:latin typeface="Times New Roman" panose="02020603050405020304" pitchFamily="18" charset="0"/>
                          <a:ea typeface="等线" panose="02010600030101010101" pitchFamily="2" charset="-122"/>
                          <a:cs typeface="Times New Roman" panose="02020603050405020304" pitchFamily="18" charset="0"/>
                        </a:rPr>
                        <a:t>InnerEndcapmatch_num</a:t>
                      </a:r>
                      <a:endParaRPr lang="zh-CN" sz="1100" kern="10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zh-CN" altLang="en-US" sz="1100" kern="100" dirty="0">
                          <a:effectLst/>
                          <a:latin typeface="Times New Roman" panose="02020603050405020304" pitchFamily="18" charset="0"/>
                          <a:ea typeface="+mn-ea"/>
                          <a:cs typeface="Times New Roman" panose="02020603050405020304" pitchFamily="18" charset="0"/>
                        </a:rPr>
                        <a:t>内端盖的匹配数量</a:t>
                      </a:r>
                      <a:endParaRPr lang="zh-CN" altLang="zh-CN" sz="1100" kern="100" dirty="0">
                        <a:effectLst/>
                        <a:latin typeface="等线" panose="02010600030101010101" pitchFamily="2" charset="-122"/>
                        <a:ea typeface="+mn-ea"/>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2790001102"/>
                  </a:ext>
                </a:extLst>
              </a:tr>
              <a:tr h="241493">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Match_num</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zh-CN" altLang="en-US" sz="1100" kern="100" dirty="0">
                          <a:effectLst/>
                          <a:latin typeface="Times New Roman" panose="02020603050405020304" pitchFamily="18" charset="0"/>
                          <a:ea typeface="+mn-ea"/>
                          <a:cs typeface="Times New Roman" panose="02020603050405020304" pitchFamily="18" charset="0"/>
                        </a:rPr>
                        <a:t>总的匹配数量</a:t>
                      </a:r>
                      <a:endParaRPr lang="zh-CN" altLang="zh-CN" sz="1100" kern="100" dirty="0">
                        <a:effectLst/>
                        <a:latin typeface="等线" panose="02010600030101010101" pitchFamily="2" charset="-122"/>
                        <a:ea typeface="+mn-ea"/>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841159172"/>
                  </a:ext>
                </a:extLst>
              </a:tr>
              <a:tr h="439110">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Non-</a:t>
                      </a:r>
                      <a:r>
                        <a:rPr lang="en-US" sz="1100" kern="100" dirty="0" err="1">
                          <a:effectLst/>
                          <a:latin typeface="Times New Roman" panose="02020603050405020304" pitchFamily="18" charset="0"/>
                          <a:ea typeface="等线" panose="02010600030101010101" pitchFamily="2" charset="-122"/>
                          <a:cs typeface="Times New Roman" panose="02020603050405020304" pitchFamily="18" charset="0"/>
                        </a:rPr>
                        <a:t>match_num</a:t>
                      </a:r>
                      <a:endParaRPr lang="en-US" sz="11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100" kern="100" dirty="0" err="1">
                          <a:effectLst/>
                          <a:latin typeface="Times New Roman" panose="02020603050405020304" pitchFamily="18" charset="0"/>
                          <a:ea typeface="等线" panose="02010600030101010101" pitchFamily="2" charset="-122"/>
                          <a:cs typeface="Times New Roman" panose="02020603050405020304" pitchFamily="18" charset="0"/>
                        </a:rPr>
                        <a:t>Might_matchnum</a:t>
                      </a: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a:noFill/>
                    </a:lnB>
                  </a:tcPr>
                </a:tc>
                <a:tc>
                  <a:txBody>
                    <a:bodyPr/>
                    <a:lstStyle/>
                    <a:p>
                      <a:pPr algn="ctr"/>
                      <a:r>
                        <a:rPr lang="zh-CN" altLang="en-US" sz="1100" kern="100" dirty="0">
                          <a:effectLst/>
                          <a:latin typeface="等线" panose="02010600030101010101" pitchFamily="2" charset="-122"/>
                          <a:ea typeface="+mn-ea"/>
                          <a:cs typeface="Times New Roman" panose="02020603050405020304" pitchFamily="18" charset="0"/>
                        </a:rPr>
                        <a:t>在空间维度</a:t>
                      </a:r>
                      <a:r>
                        <a:rPr lang="en-US" altLang="zh-CN" sz="1100" kern="100" dirty="0">
                          <a:effectLst/>
                          <a:latin typeface="等线" panose="02010600030101010101" pitchFamily="2" charset="-122"/>
                          <a:ea typeface="+mn-ea"/>
                          <a:cs typeface="Times New Roman" panose="02020603050405020304" pitchFamily="18" charset="0"/>
                        </a:rPr>
                        <a:t>(</a:t>
                      </a:r>
                      <a:r>
                        <a:rPr lang="zh-CN" altLang="en-US" sz="1100" kern="100" dirty="0">
                          <a:effectLst/>
                          <a:latin typeface="等线" panose="02010600030101010101" pitchFamily="2" charset="-122"/>
                          <a:ea typeface="+mn-ea"/>
                          <a:cs typeface="Times New Roman" panose="02020603050405020304" pitchFamily="18" charset="0"/>
                        </a:rPr>
                        <a:t>方位角，极角</a:t>
                      </a:r>
                      <a:r>
                        <a:rPr lang="en-US" altLang="zh-CN" sz="1100" kern="100" dirty="0">
                          <a:effectLst/>
                          <a:latin typeface="等线" panose="02010600030101010101" pitchFamily="2" charset="-122"/>
                          <a:ea typeface="+mn-ea"/>
                          <a:cs typeface="Times New Roman" panose="02020603050405020304" pitchFamily="18" charset="0"/>
                        </a:rPr>
                        <a:t>)</a:t>
                      </a:r>
                      <a:r>
                        <a:rPr lang="zh-CN" altLang="en-US" sz="1100" kern="100" dirty="0">
                          <a:effectLst/>
                          <a:latin typeface="等线" panose="02010600030101010101" pitchFamily="2" charset="-122"/>
                          <a:ea typeface="+mn-ea"/>
                          <a:cs typeface="Times New Roman" panose="02020603050405020304" pitchFamily="18" charset="0"/>
                        </a:rPr>
                        <a:t>没能完成匹配，但是在时间维度上能够与</a:t>
                      </a:r>
                      <a:r>
                        <a:rPr lang="en-US" altLang="zh-CN" sz="1100" kern="100" dirty="0">
                          <a:effectLst/>
                          <a:latin typeface="等线" panose="02010600030101010101" pitchFamily="2" charset="-122"/>
                          <a:ea typeface="+mn-ea"/>
                          <a:cs typeface="Times New Roman" panose="02020603050405020304" pitchFamily="18" charset="0"/>
                        </a:rPr>
                        <a:t>ECAL</a:t>
                      </a:r>
                      <a:r>
                        <a:rPr lang="zh-CN" altLang="en-US" sz="1100" kern="100" dirty="0">
                          <a:effectLst/>
                          <a:latin typeface="等线" panose="02010600030101010101" pitchFamily="2" charset="-122"/>
                          <a:ea typeface="+mn-ea"/>
                          <a:cs typeface="Times New Roman" panose="02020603050405020304" pitchFamily="18" charset="0"/>
                        </a:rPr>
                        <a:t>时间片段匹配的径迹数量</a:t>
                      </a:r>
                      <a:endParaRPr lang="zh-CN" altLang="zh-CN" sz="1100" kern="100" dirty="0">
                        <a:effectLst/>
                        <a:latin typeface="等线" panose="02010600030101010101" pitchFamily="2" charset="-122"/>
                        <a:ea typeface="+mn-ea"/>
                        <a:cs typeface="Times New Roman" panose="02020603050405020304" pitchFamily="18" charset="0"/>
                      </a:endParaRPr>
                    </a:p>
                  </a:txBody>
                  <a:tcPr marL="61880" marR="61880" marT="30940" marB="30940">
                    <a:lnL>
                      <a:noFill/>
                    </a:lnL>
                    <a:lnR>
                      <a:noFill/>
                    </a:lnR>
                    <a:lnT>
                      <a:noFill/>
                    </a:lnT>
                    <a:lnB>
                      <a:noFill/>
                    </a:lnB>
                  </a:tcPr>
                </a:tc>
                <a:extLst>
                  <a:ext uri="{0D108BD9-81ED-4DB2-BD59-A6C34878D82A}">
                    <a16:rowId xmlns:a16="http://schemas.microsoft.com/office/drawing/2014/main" val="4023225132"/>
                  </a:ext>
                </a:extLst>
              </a:tr>
              <a:tr h="241493">
                <a:tc>
                  <a:txBody>
                    <a:bodyPr/>
                    <a:lstStyle/>
                    <a:p>
                      <a:pPr algn="ctr"/>
                      <a:r>
                        <a:rPr lang="en-US" sz="1100" kern="100" dirty="0">
                          <a:effectLst/>
                          <a:latin typeface="Times New Roman" panose="02020603050405020304" pitchFamily="18" charset="0"/>
                          <a:ea typeface="等线" panose="02010600030101010101" pitchFamily="2" charset="-122"/>
                          <a:cs typeface="Times New Roman" panose="02020603050405020304" pitchFamily="18" charset="0"/>
                        </a:rPr>
                        <a:t>IfRBB</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是否满足</a:t>
                      </a:r>
                      <a:r>
                        <a:rPr lang="en-US" altLang="zh-CN" sz="1100" kern="100" dirty="0">
                          <a:effectLst/>
                          <a:latin typeface="Times New Roman" panose="02020603050405020304" pitchFamily="18" charset="0"/>
                          <a:ea typeface="等线" panose="02010600030101010101" pitchFamily="2" charset="-122"/>
                          <a:cs typeface="Times New Roman" panose="02020603050405020304" pitchFamily="18" charset="0"/>
                        </a:rPr>
                        <a:t>RBB</a:t>
                      </a:r>
                      <a:r>
                        <a:rPr lang="zh-CN" altLang="en-US" sz="1100" kern="100" dirty="0">
                          <a:effectLst/>
                          <a:latin typeface="Times New Roman" panose="02020603050405020304" pitchFamily="18" charset="0"/>
                          <a:ea typeface="等线" panose="02010600030101010101" pitchFamily="2" charset="-122"/>
                          <a:cs typeface="Times New Roman" panose="02020603050405020304" pitchFamily="18" charset="0"/>
                        </a:rPr>
                        <a:t>道的触发条件</a:t>
                      </a:r>
                      <a:endParaRPr lang="zh-CN" sz="11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1880" marR="61880" marT="30940" marB="3094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212728"/>
                  </a:ext>
                </a:extLst>
              </a:tr>
            </a:tbl>
          </a:graphicData>
        </a:graphic>
      </p:graphicFrame>
    </p:spTree>
    <p:extLst>
      <p:ext uri="{BB962C8B-B14F-4D97-AF65-F5344CB8AC3E}">
        <p14:creationId xmlns:p14="http://schemas.microsoft.com/office/powerpoint/2010/main" val="3198981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Backup</a:t>
            </a:r>
            <a:endParaRPr lang="zh-CN" altLang="en-US" dirty="0">
              <a:solidFill>
                <a:schemeClr val="bg1"/>
              </a:solidFill>
              <a:latin typeface="宋体" panose="02010600030101010101" pitchFamily="2" charset="-122"/>
              <a:ea typeface="宋体" panose="02010600030101010101" pitchFamily="2" charset="-122"/>
            </a:endParaRPr>
          </a:p>
        </p:txBody>
      </p:sp>
      <p:pic>
        <p:nvPicPr>
          <p:cNvPr id="3" name="图片 2">
            <a:extLst>
              <a:ext uri="{FF2B5EF4-FFF2-40B4-BE49-F238E27FC236}">
                <a16:creationId xmlns:a16="http://schemas.microsoft.com/office/drawing/2014/main" id="{5BB8BEEA-B867-4254-B6E3-6EADCFAD11B0}"/>
              </a:ext>
            </a:extLst>
          </p:cNvPr>
          <p:cNvPicPr>
            <a:picLocks noChangeAspect="1"/>
          </p:cNvPicPr>
          <p:nvPr/>
        </p:nvPicPr>
        <p:blipFill>
          <a:blip r:embed="rId2"/>
          <a:stretch>
            <a:fillRect/>
          </a:stretch>
        </p:blipFill>
        <p:spPr>
          <a:xfrm>
            <a:off x="614039" y="1122270"/>
            <a:ext cx="10963922" cy="5575742"/>
          </a:xfrm>
          <a:prstGeom prst="rect">
            <a:avLst/>
          </a:prstGeom>
        </p:spPr>
      </p:pic>
    </p:spTree>
    <p:extLst>
      <p:ext uri="{BB962C8B-B14F-4D97-AF65-F5344CB8AC3E}">
        <p14:creationId xmlns:p14="http://schemas.microsoft.com/office/powerpoint/2010/main" val="1589103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zh-CN" altLang="en-US" dirty="0">
                <a:solidFill>
                  <a:schemeClr val="bg1"/>
                </a:solidFill>
                <a:latin typeface="宋体" panose="02010600030101010101" pitchFamily="2" charset="-122"/>
                <a:ea typeface="宋体" panose="02010600030101010101" pitchFamily="2" charset="-122"/>
              </a:rPr>
              <a:t>子触发基本性能</a:t>
            </a:r>
          </a:p>
        </p:txBody>
      </p:sp>
      <p:sp>
        <p:nvSpPr>
          <p:cNvPr id="13" name="文本框 12">
            <a:extLst>
              <a:ext uri="{FF2B5EF4-FFF2-40B4-BE49-F238E27FC236}">
                <a16:creationId xmlns:a16="http://schemas.microsoft.com/office/drawing/2014/main" id="{914134A9-0CBB-4434-9456-1207A678C0F1}"/>
              </a:ext>
            </a:extLst>
          </p:cNvPr>
          <p:cNvSpPr txBox="1"/>
          <p:nvPr/>
        </p:nvSpPr>
        <p:spPr>
          <a:xfrm>
            <a:off x="262035" y="1040998"/>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rPr>
              <a:t>MDC</a:t>
            </a: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子触发性能</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pic>
        <p:nvPicPr>
          <p:cNvPr id="8" name="图片 7">
            <a:extLst>
              <a:ext uri="{FF2B5EF4-FFF2-40B4-BE49-F238E27FC236}">
                <a16:creationId xmlns:a16="http://schemas.microsoft.com/office/drawing/2014/main" id="{585753EF-7FDE-4AB3-81D3-11EBFEC3844C}"/>
              </a:ext>
            </a:extLst>
          </p:cNvPr>
          <p:cNvPicPr>
            <a:picLocks noChangeAspect="1"/>
          </p:cNvPicPr>
          <p:nvPr/>
        </p:nvPicPr>
        <p:blipFill>
          <a:blip r:embed="rId2"/>
          <a:stretch>
            <a:fillRect/>
          </a:stretch>
        </p:blipFill>
        <p:spPr>
          <a:xfrm>
            <a:off x="170401" y="1757008"/>
            <a:ext cx="4900681" cy="2508109"/>
          </a:xfrm>
          <a:prstGeom prst="rect">
            <a:avLst/>
          </a:prstGeom>
        </p:spPr>
      </p:pic>
      <p:pic>
        <p:nvPicPr>
          <p:cNvPr id="24" name="图片 23">
            <a:extLst>
              <a:ext uri="{FF2B5EF4-FFF2-40B4-BE49-F238E27FC236}">
                <a16:creationId xmlns:a16="http://schemas.microsoft.com/office/drawing/2014/main" id="{CFDCEADB-E3C2-4512-94C1-B1177A5C5FF4}"/>
              </a:ext>
            </a:extLst>
          </p:cNvPr>
          <p:cNvPicPr>
            <a:picLocks noChangeAspect="1"/>
          </p:cNvPicPr>
          <p:nvPr/>
        </p:nvPicPr>
        <p:blipFill>
          <a:blip r:embed="rId3"/>
          <a:stretch>
            <a:fillRect/>
          </a:stretch>
        </p:blipFill>
        <p:spPr>
          <a:xfrm>
            <a:off x="1330344" y="4217611"/>
            <a:ext cx="2580793" cy="2605745"/>
          </a:xfrm>
          <a:prstGeom prst="rect">
            <a:avLst/>
          </a:prstGeom>
        </p:spPr>
      </p:pic>
      <p:sp>
        <p:nvSpPr>
          <p:cNvPr id="26" name="文本框 25">
            <a:extLst>
              <a:ext uri="{FF2B5EF4-FFF2-40B4-BE49-F238E27FC236}">
                <a16:creationId xmlns:a16="http://schemas.microsoft.com/office/drawing/2014/main" id="{DD1F00A8-801F-4365-87F1-FD9C2CBFB327}"/>
              </a:ext>
            </a:extLst>
          </p:cNvPr>
          <p:cNvSpPr txBox="1"/>
          <p:nvPr/>
        </p:nvSpPr>
        <p:spPr>
          <a:xfrm>
            <a:off x="6538547" y="1040998"/>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en-US" altLang="zh-CN"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ECAL</a:t>
            </a:r>
            <a:r>
              <a:rPr kumimoji="0" lang="zh-CN" altLang="en-US"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子触发性能</a:t>
            </a:r>
            <a:endParaRPr kumimoji="0" lang="en-US" altLang="zh-CN" sz="24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27" name="图片 26">
            <a:extLst>
              <a:ext uri="{FF2B5EF4-FFF2-40B4-BE49-F238E27FC236}">
                <a16:creationId xmlns:a16="http://schemas.microsoft.com/office/drawing/2014/main" id="{EA9F8D97-5BE4-457F-B2A3-7B218905C137}"/>
              </a:ext>
            </a:extLst>
          </p:cNvPr>
          <p:cNvPicPr>
            <a:picLocks noChangeAspect="1"/>
          </p:cNvPicPr>
          <p:nvPr/>
        </p:nvPicPr>
        <p:blipFill>
          <a:blip r:embed="rId4"/>
          <a:stretch>
            <a:fillRect/>
          </a:stretch>
        </p:blipFill>
        <p:spPr>
          <a:xfrm>
            <a:off x="6624909" y="4527612"/>
            <a:ext cx="4040062" cy="2090690"/>
          </a:xfrm>
          <a:prstGeom prst="rect">
            <a:avLst/>
          </a:prstGeom>
        </p:spPr>
      </p:pic>
      <p:pic>
        <p:nvPicPr>
          <p:cNvPr id="28" name="图片 27">
            <a:extLst>
              <a:ext uri="{FF2B5EF4-FFF2-40B4-BE49-F238E27FC236}">
                <a16:creationId xmlns:a16="http://schemas.microsoft.com/office/drawing/2014/main" id="{8828360A-57A8-4689-8C08-693AAF68B581}"/>
              </a:ext>
            </a:extLst>
          </p:cNvPr>
          <p:cNvPicPr>
            <a:picLocks noChangeAspect="1"/>
          </p:cNvPicPr>
          <p:nvPr/>
        </p:nvPicPr>
        <p:blipFill>
          <a:blip r:embed="rId5"/>
          <a:stretch>
            <a:fillRect/>
          </a:stretch>
        </p:blipFill>
        <p:spPr>
          <a:xfrm>
            <a:off x="6612012" y="1939417"/>
            <a:ext cx="3973060" cy="2278194"/>
          </a:xfrm>
          <a:prstGeom prst="rect">
            <a:avLst/>
          </a:prstGeom>
        </p:spPr>
      </p:pic>
      <p:sp>
        <p:nvSpPr>
          <p:cNvPr id="29" name="文本框 28">
            <a:extLst>
              <a:ext uri="{FF2B5EF4-FFF2-40B4-BE49-F238E27FC236}">
                <a16:creationId xmlns:a16="http://schemas.microsoft.com/office/drawing/2014/main" id="{3ED04B97-97E6-437A-9EE5-430323FD02A5}"/>
              </a:ext>
            </a:extLst>
          </p:cNvPr>
          <p:cNvSpPr txBox="1"/>
          <p:nvPr/>
        </p:nvSpPr>
        <p:spPr>
          <a:xfrm>
            <a:off x="10664969" y="2179499"/>
            <a:ext cx="1431407" cy="830997"/>
          </a:xfrm>
          <a:prstGeom prst="rect">
            <a:avLst/>
          </a:prstGeom>
          <a:noFill/>
        </p:spPr>
        <p:txBody>
          <a:bodyPr wrap="square" rtlCol="0">
            <a:spAutoFit/>
          </a:bodyPr>
          <a:lstStyle/>
          <a:p>
            <a:r>
              <a:rPr lang="zh-CN" altLang="en-US" sz="1600" dirty="0"/>
              <a:t>对不同物理过程定时误差均在</a:t>
            </a:r>
            <a:r>
              <a:rPr lang="en-US" altLang="zh-CN" sz="1600" dirty="0"/>
              <a:t>5ns</a:t>
            </a:r>
            <a:r>
              <a:rPr lang="zh-CN" altLang="en-US" sz="1600" dirty="0"/>
              <a:t>以内</a:t>
            </a:r>
          </a:p>
        </p:txBody>
      </p:sp>
      <p:sp>
        <p:nvSpPr>
          <p:cNvPr id="30" name="文本框 29">
            <a:extLst>
              <a:ext uri="{FF2B5EF4-FFF2-40B4-BE49-F238E27FC236}">
                <a16:creationId xmlns:a16="http://schemas.microsoft.com/office/drawing/2014/main" id="{088B1100-712D-48CC-9A12-903A8BA5C8BE}"/>
              </a:ext>
            </a:extLst>
          </p:cNvPr>
          <p:cNvSpPr txBox="1"/>
          <p:nvPr/>
        </p:nvSpPr>
        <p:spPr>
          <a:xfrm>
            <a:off x="10664968" y="4778603"/>
            <a:ext cx="1431408" cy="830997"/>
          </a:xfrm>
          <a:prstGeom prst="rect">
            <a:avLst/>
          </a:prstGeom>
          <a:noFill/>
        </p:spPr>
        <p:txBody>
          <a:bodyPr wrap="square" rtlCol="0">
            <a:spAutoFit/>
          </a:bodyPr>
          <a:lstStyle/>
          <a:p>
            <a:r>
              <a:rPr lang="zh-CN" altLang="en-US" sz="1600" dirty="0"/>
              <a:t>能够完全区分间隔</a:t>
            </a:r>
            <a:r>
              <a:rPr lang="en-US" altLang="zh-CN" sz="1600" dirty="0"/>
              <a:t>50ns</a:t>
            </a:r>
            <a:r>
              <a:rPr lang="zh-CN" altLang="en-US" sz="1600" dirty="0"/>
              <a:t>以上的事例</a:t>
            </a:r>
          </a:p>
        </p:txBody>
      </p:sp>
    </p:spTree>
    <p:extLst>
      <p:ext uri="{BB962C8B-B14F-4D97-AF65-F5344CB8AC3E}">
        <p14:creationId xmlns:p14="http://schemas.microsoft.com/office/powerpoint/2010/main" val="1126617976"/>
      </p:ext>
    </p:extLst>
  </p:cSld>
  <p:clrMapOvr>
    <a:masterClrMapping/>
  </p:clrMapOvr>
  <mc:AlternateContent xmlns:mc="http://schemas.openxmlformats.org/markup-compatibility/2006">
    <mc:Choice xmlns:p14="http://schemas.microsoft.com/office/powerpoint/2010/main" Requires="p14">
      <p:transition spd="slow" p14:dur="2000" advTm="44230"/>
    </mc:Choice>
    <mc:Fallback>
      <p:transition spd="slow" advTm="4423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zh-CN" altLang="en-US" dirty="0">
                <a:solidFill>
                  <a:schemeClr val="bg1"/>
                </a:solidFill>
                <a:latin typeface="宋体" panose="02010600030101010101" pitchFamily="2" charset="-122"/>
                <a:ea typeface="宋体" panose="02010600030101010101" pitchFamily="2" charset="-122"/>
              </a:rPr>
              <a:t>全局触发触发表设计</a:t>
            </a:r>
          </a:p>
        </p:txBody>
      </p:sp>
      <p:sp>
        <p:nvSpPr>
          <p:cNvPr id="3" name="内容占位符 2">
            <a:extLst>
              <a:ext uri="{FF2B5EF4-FFF2-40B4-BE49-F238E27FC236}">
                <a16:creationId xmlns:a16="http://schemas.microsoft.com/office/drawing/2014/main" id="{2D6428D4-BC76-46BB-9C46-C64F60641903}"/>
              </a:ext>
            </a:extLst>
          </p:cNvPr>
          <p:cNvSpPr>
            <a:spLocks noGrp="1"/>
          </p:cNvSpPr>
          <p:nvPr>
            <p:ph idx="1"/>
          </p:nvPr>
        </p:nvSpPr>
        <p:spPr>
          <a:xfrm>
            <a:off x="7752727" y="1455333"/>
            <a:ext cx="4439273" cy="4537094"/>
          </a:xfrm>
        </p:spPr>
        <p:txBody>
          <a:bodyPr>
            <a:normAutofit fontScale="77500" lnSpcReduction="20000"/>
          </a:bodyPr>
          <a:lstStyle/>
          <a:p>
            <a:pPr>
              <a:lnSpc>
                <a:spcPct val="120000"/>
              </a:lnSpc>
            </a:pPr>
            <a:r>
              <a:rPr lang="zh-CN" altLang="en-US" dirty="0"/>
              <a:t>触发条件主要为径迹</a:t>
            </a:r>
            <a:r>
              <a:rPr lang="en-US" altLang="zh-CN" dirty="0"/>
              <a:t>/</a:t>
            </a:r>
            <a:r>
              <a:rPr lang="zh-CN" altLang="en-US" dirty="0"/>
              <a:t>簇团数量，匹配情况，能量沉积情况和是否背靠背</a:t>
            </a:r>
            <a:endParaRPr lang="en-US" altLang="zh-CN" dirty="0"/>
          </a:p>
          <a:p>
            <a:pPr>
              <a:lnSpc>
                <a:spcPct val="120000"/>
              </a:lnSpc>
            </a:pPr>
            <a:r>
              <a:rPr lang="zh-CN" altLang="en-US" dirty="0"/>
              <a:t>根据末态径迹数量把带电道分布少、中、多三个并且单独为具有背靠背特征的过程设置背靠背带电道，并选取了末态具备以上特点的物理过程进行性能验证</a:t>
            </a:r>
            <a:endParaRPr lang="en-US" altLang="zh-CN" dirty="0"/>
          </a:p>
          <a:p>
            <a:pPr>
              <a:lnSpc>
                <a:spcPct val="120000"/>
              </a:lnSpc>
            </a:pPr>
            <a:r>
              <a:rPr lang="zh-CN" altLang="en-US" dirty="0"/>
              <a:t>根据</a:t>
            </a:r>
            <a:r>
              <a:rPr lang="en-US" altLang="zh-CN" dirty="0" err="1"/>
              <a:t>nnbar</a:t>
            </a:r>
            <a:r>
              <a:rPr lang="zh-CN" altLang="en-US" dirty="0"/>
              <a:t>等末态纯中性过程的特点设置了中性道</a:t>
            </a:r>
            <a:endParaRPr lang="en-US" altLang="zh-CN" dirty="0"/>
          </a:p>
          <a:p>
            <a:pPr>
              <a:lnSpc>
                <a:spcPct val="120000"/>
              </a:lnSpc>
            </a:pPr>
            <a:r>
              <a:rPr lang="zh-CN" altLang="en-US" dirty="0"/>
              <a:t>根据</a:t>
            </a:r>
            <a:r>
              <a:rPr lang="en-US" altLang="zh-CN" dirty="0"/>
              <a:t>RBB</a:t>
            </a:r>
            <a:r>
              <a:rPr lang="zh-CN" altLang="en-US" dirty="0"/>
              <a:t>的背靠背和能量沉积高的特征设置了亮度监测道</a:t>
            </a:r>
          </a:p>
        </p:txBody>
      </p:sp>
      <p:pic>
        <p:nvPicPr>
          <p:cNvPr id="4" name="图片 3">
            <a:extLst>
              <a:ext uri="{FF2B5EF4-FFF2-40B4-BE49-F238E27FC236}">
                <a16:creationId xmlns:a16="http://schemas.microsoft.com/office/drawing/2014/main" id="{3D7F701F-EA31-4132-B07C-E692C72FBE07}"/>
              </a:ext>
            </a:extLst>
          </p:cNvPr>
          <p:cNvPicPr>
            <a:picLocks noChangeAspect="1"/>
          </p:cNvPicPr>
          <p:nvPr/>
        </p:nvPicPr>
        <p:blipFill>
          <a:blip r:embed="rId2"/>
          <a:stretch>
            <a:fillRect/>
          </a:stretch>
        </p:blipFill>
        <p:spPr>
          <a:xfrm>
            <a:off x="270913" y="1455333"/>
            <a:ext cx="6852554" cy="4701332"/>
          </a:xfrm>
          <a:prstGeom prst="rect">
            <a:avLst/>
          </a:prstGeom>
        </p:spPr>
      </p:pic>
    </p:spTree>
    <p:extLst>
      <p:ext uri="{BB962C8B-B14F-4D97-AF65-F5344CB8AC3E}">
        <p14:creationId xmlns:p14="http://schemas.microsoft.com/office/powerpoint/2010/main" val="2754021825"/>
      </p:ext>
    </p:extLst>
  </p:cSld>
  <p:clrMapOvr>
    <a:masterClrMapping/>
  </p:clrMapOvr>
  <mc:AlternateContent xmlns:mc="http://schemas.openxmlformats.org/markup-compatibility/2006">
    <mc:Choice xmlns:p14="http://schemas.microsoft.com/office/powerpoint/2010/main" Requires="p14">
      <p:transition spd="slow" p14:dur="2000" advTm="59502"/>
    </mc:Choice>
    <mc:Fallback>
      <p:transition spd="slow" advTm="5950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zh-CN" altLang="en-US" dirty="0">
                <a:solidFill>
                  <a:schemeClr val="bg1"/>
                </a:solidFill>
                <a:latin typeface="宋体" panose="02010600030101010101" pitchFamily="2" charset="-122"/>
                <a:ea typeface="宋体" panose="02010600030101010101" pitchFamily="2" charset="-122"/>
              </a:rPr>
              <a:t>触发性能展示</a:t>
            </a:r>
          </a:p>
        </p:txBody>
      </p:sp>
      <mc:AlternateContent xmlns:mc="http://schemas.openxmlformats.org/markup-compatibility/2006" xmlns:a14="http://schemas.microsoft.com/office/drawing/2010/main">
        <mc:Choice Requires="a14">
          <p:graphicFrame>
            <p:nvGraphicFramePr>
              <p:cNvPr id="7" name="表格 7">
                <a:extLst>
                  <a:ext uri="{FF2B5EF4-FFF2-40B4-BE49-F238E27FC236}">
                    <a16:creationId xmlns:a16="http://schemas.microsoft.com/office/drawing/2014/main" id="{9A17EF1A-D36A-4CA1-A7D3-BC7D8ABFC297}"/>
                  </a:ext>
                </a:extLst>
              </p:cNvPr>
              <p:cNvGraphicFramePr>
                <a:graphicFrameLocks/>
              </p:cNvGraphicFramePr>
              <p:nvPr>
                <p:extLst>
                  <p:ext uri="{D42A27DB-BD31-4B8C-83A1-F6EECF244321}">
                    <p14:modId xmlns:p14="http://schemas.microsoft.com/office/powerpoint/2010/main" val="479287777"/>
                  </p:ext>
                </p:extLst>
              </p:nvPr>
            </p:nvGraphicFramePr>
            <p:xfrm>
              <a:off x="838200" y="1462775"/>
              <a:ext cx="10515600" cy="4786751"/>
            </p:xfrm>
            <a:graphic>
              <a:graphicData uri="http://schemas.openxmlformats.org/drawingml/2006/table">
                <a:tbl>
                  <a:tblPr firstRow="1" bandRow="1">
                    <a:tableStyleId>{5C22544A-7EE6-4342-B048-85BDC9FD1C3A}</a:tableStyleId>
                  </a:tblPr>
                  <a:tblGrid>
                    <a:gridCol w="1994181">
                      <a:extLst>
                        <a:ext uri="{9D8B030D-6E8A-4147-A177-3AD203B41FA5}">
                          <a16:colId xmlns:a16="http://schemas.microsoft.com/office/drawing/2014/main" val="515587605"/>
                        </a:ext>
                      </a:extLst>
                    </a:gridCol>
                    <a:gridCol w="1423658">
                      <a:extLst>
                        <a:ext uri="{9D8B030D-6E8A-4147-A177-3AD203B41FA5}">
                          <a16:colId xmlns:a16="http://schemas.microsoft.com/office/drawing/2014/main" val="522402676"/>
                        </a:ext>
                      </a:extLst>
                    </a:gridCol>
                    <a:gridCol w="1589474">
                      <a:extLst>
                        <a:ext uri="{9D8B030D-6E8A-4147-A177-3AD203B41FA5}">
                          <a16:colId xmlns:a16="http://schemas.microsoft.com/office/drawing/2014/main" val="2376086025"/>
                        </a:ext>
                      </a:extLst>
                    </a:gridCol>
                    <a:gridCol w="1324033">
                      <a:extLst>
                        <a:ext uri="{9D8B030D-6E8A-4147-A177-3AD203B41FA5}">
                          <a16:colId xmlns:a16="http://schemas.microsoft.com/office/drawing/2014/main" val="233273966"/>
                        </a:ext>
                      </a:extLst>
                    </a:gridCol>
                    <a:gridCol w="1265827">
                      <a:extLst>
                        <a:ext uri="{9D8B030D-6E8A-4147-A177-3AD203B41FA5}">
                          <a16:colId xmlns:a16="http://schemas.microsoft.com/office/drawing/2014/main" val="1714062368"/>
                        </a:ext>
                      </a:extLst>
                    </a:gridCol>
                    <a:gridCol w="1760760">
                      <a:extLst>
                        <a:ext uri="{9D8B030D-6E8A-4147-A177-3AD203B41FA5}">
                          <a16:colId xmlns:a16="http://schemas.microsoft.com/office/drawing/2014/main" val="1095223863"/>
                        </a:ext>
                      </a:extLst>
                    </a:gridCol>
                    <a:gridCol w="1157667">
                      <a:extLst>
                        <a:ext uri="{9D8B030D-6E8A-4147-A177-3AD203B41FA5}">
                          <a16:colId xmlns:a16="http://schemas.microsoft.com/office/drawing/2014/main" val="688179394"/>
                        </a:ext>
                      </a:extLst>
                    </a:gridCol>
                  </a:tblGrid>
                  <a:tr h="685547">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Energy point</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is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miss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178517"/>
                      </a:ext>
                    </a:extLst>
                  </a:tr>
                  <a:tr h="5058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inclusive</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3.097GeV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2037</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10</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926/945(937)</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26.4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98.0%(98.8%)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24664"/>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3043</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19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945/952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16.8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131901"/>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3022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14</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946/948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26.4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284012"/>
                      </a:ext>
                    </a:extLst>
                  </a:tr>
                  <a:tr h="457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-&gt; τ</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τ</a:t>
                          </a:r>
                          <a:r>
                            <a:rPr lang="en-US" altLang="zh-CN" sz="1200" baseline="30000" dirty="0">
                              <a:latin typeface="Times New Roman" panose="02020603050405020304" pitchFamily="18" charset="0"/>
                              <a:cs typeface="Times New Roman" panose="02020603050405020304" pitchFamily="18" charset="0"/>
                            </a:rPr>
                            <a:t>-</a:t>
                          </a:r>
                          <a:endParaRPr lang="zh-CN" altLang="en-US" sz="1200" baseline="30000" dirty="0">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1519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11</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862/879</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22.8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3706666"/>
                      </a:ext>
                    </a:extLst>
                  </a:tr>
                  <a:tr h="488786">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Λ </a:t>
                          </a:r>
                          <a14:m>
                            <m:oMath xmlns:m="http://schemas.openxmlformats.org/officeDocument/2006/math">
                              <m:acc>
                                <m:accPr>
                                  <m:chr m:val="̅"/>
                                  <m:ctrlPr>
                                    <a:rPr kumimoji="0" lang="zh-CN" altLang="en-US" sz="12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ctrlPr>
                                </m:accPr>
                                <m:e>
                                  <m:r>
                                    <m:rPr>
                                      <m:nor/>
                                    </m:rPr>
                                    <a:rPr kumimoji="0" lang="zh-CN" altLang="en-US"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Λ</m:t>
                                  </m:r>
                                </m:e>
                              </m:acc>
                            </m:oMath>
                          </a14:m>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1903</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912/918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19.6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336286"/>
                      </a:ext>
                    </a:extLst>
                  </a:tr>
                  <a:tr h="404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l-GR"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Ξ</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acc>
                                <m:accPr>
                                  <m:chr m:val="̅"/>
                                  <m:ctrlPr>
                                    <a:rPr kumimoji="0" lang="el-GR" altLang="zh-CN"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nor/>
                                    </m:rPr>
                                    <a:rPr kumimoji="0" lang="el-GR"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Ξ</m:t>
                                  </m:r>
                                </m:e>
                              </m:acc>
                            </m:oMath>
                          </a14:m>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1889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914/922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22.8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99.1%</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407253"/>
                      </a:ext>
                    </a:extLst>
                  </a:tr>
                  <a:tr h="582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4.682</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2799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963/964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19.7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524409"/>
                      </a:ext>
                    </a:extLst>
                  </a:tr>
                  <a:tr h="4049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D</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0 </a:t>
                          </a:r>
                          <a14:m>
                            <m:oMath xmlns:m="http://schemas.openxmlformats.org/officeDocument/2006/math">
                              <m:acc>
                                <m:accPr>
                                  <m:chr m:val="̅"/>
                                  <m:ctrlPr>
                                    <a:rPr kumimoji="0" lang="en-US" altLang="zh-CN"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accPr>
                                <m:e>
                                  <m:r>
                                    <m:rPr>
                                      <m:nor/>
                                    </m:rPr>
                                    <a:rPr kumimoji="0" lang="en-US" altLang="zh-CN" sz="1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D</m:t>
                                  </m:r>
                                  <m:r>
                                    <m:rPr>
                                      <m:nor/>
                                    </m:rPr>
                                    <a:rPr kumimoji="0" lang="en-US" altLang="zh-CN" sz="1200" b="0" i="0" u="none" strike="noStrike" kern="1200" cap="none" spc="0" normalizeH="0" baseline="-2500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m:t>0 </m:t>
                                  </m:r>
                                </m:e>
                              </m:acc>
                            </m:oMath>
                          </a14:m>
                          <a:endParaRPr lang="pt-BR" altLang="zh-CN" sz="1200" baseline="3000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3.7</a:t>
                          </a: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7</a:t>
                          </a: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2752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14</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955/954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26.2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614456"/>
                      </a:ext>
                    </a:extLst>
                  </a:tr>
                </a:tbl>
              </a:graphicData>
            </a:graphic>
          </p:graphicFrame>
        </mc:Choice>
        <mc:Fallback xmlns="">
          <p:graphicFrame>
            <p:nvGraphicFramePr>
              <p:cNvPr id="7" name="表格 7">
                <a:extLst>
                  <a:ext uri="{FF2B5EF4-FFF2-40B4-BE49-F238E27FC236}">
                    <a16:creationId xmlns:a16="http://schemas.microsoft.com/office/drawing/2014/main" id="{9A17EF1A-D36A-4CA1-A7D3-BC7D8ABFC297}"/>
                  </a:ext>
                </a:extLst>
              </p:cNvPr>
              <p:cNvGraphicFramePr>
                <a:graphicFrameLocks/>
              </p:cNvGraphicFramePr>
              <p:nvPr>
                <p:extLst>
                  <p:ext uri="{D42A27DB-BD31-4B8C-83A1-F6EECF244321}">
                    <p14:modId xmlns:p14="http://schemas.microsoft.com/office/powerpoint/2010/main" val="479287777"/>
                  </p:ext>
                </p:extLst>
              </p:nvPr>
            </p:nvGraphicFramePr>
            <p:xfrm>
              <a:off x="838200" y="1462775"/>
              <a:ext cx="10515600" cy="4786751"/>
            </p:xfrm>
            <a:graphic>
              <a:graphicData uri="http://schemas.openxmlformats.org/drawingml/2006/table">
                <a:tbl>
                  <a:tblPr firstRow="1" bandRow="1">
                    <a:tableStyleId>{5C22544A-7EE6-4342-B048-85BDC9FD1C3A}</a:tableStyleId>
                  </a:tblPr>
                  <a:tblGrid>
                    <a:gridCol w="1994181">
                      <a:extLst>
                        <a:ext uri="{9D8B030D-6E8A-4147-A177-3AD203B41FA5}">
                          <a16:colId xmlns:a16="http://schemas.microsoft.com/office/drawing/2014/main" val="515587605"/>
                        </a:ext>
                      </a:extLst>
                    </a:gridCol>
                    <a:gridCol w="1423658">
                      <a:extLst>
                        <a:ext uri="{9D8B030D-6E8A-4147-A177-3AD203B41FA5}">
                          <a16:colId xmlns:a16="http://schemas.microsoft.com/office/drawing/2014/main" val="522402676"/>
                        </a:ext>
                      </a:extLst>
                    </a:gridCol>
                    <a:gridCol w="1589474">
                      <a:extLst>
                        <a:ext uri="{9D8B030D-6E8A-4147-A177-3AD203B41FA5}">
                          <a16:colId xmlns:a16="http://schemas.microsoft.com/office/drawing/2014/main" val="2376086025"/>
                        </a:ext>
                      </a:extLst>
                    </a:gridCol>
                    <a:gridCol w="1324033">
                      <a:extLst>
                        <a:ext uri="{9D8B030D-6E8A-4147-A177-3AD203B41FA5}">
                          <a16:colId xmlns:a16="http://schemas.microsoft.com/office/drawing/2014/main" val="233273966"/>
                        </a:ext>
                      </a:extLst>
                    </a:gridCol>
                    <a:gridCol w="1265827">
                      <a:extLst>
                        <a:ext uri="{9D8B030D-6E8A-4147-A177-3AD203B41FA5}">
                          <a16:colId xmlns:a16="http://schemas.microsoft.com/office/drawing/2014/main" val="1714062368"/>
                        </a:ext>
                      </a:extLst>
                    </a:gridCol>
                    <a:gridCol w="1760760">
                      <a:extLst>
                        <a:ext uri="{9D8B030D-6E8A-4147-A177-3AD203B41FA5}">
                          <a16:colId xmlns:a16="http://schemas.microsoft.com/office/drawing/2014/main" val="1095223863"/>
                        </a:ext>
                      </a:extLst>
                    </a:gridCol>
                    <a:gridCol w="1157667">
                      <a:extLst>
                        <a:ext uri="{9D8B030D-6E8A-4147-A177-3AD203B41FA5}">
                          <a16:colId xmlns:a16="http://schemas.microsoft.com/office/drawing/2014/main" val="688179394"/>
                        </a:ext>
                      </a:extLst>
                    </a:gridCol>
                  </a:tblGrid>
                  <a:tr h="685547">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Energy point</a:t>
                          </a:r>
                          <a:endParaRPr lang="zh-CN" altLang="en-US" sz="1200" b="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is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Number of miss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Signal trigger rate</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0178517"/>
                      </a:ext>
                    </a:extLst>
                  </a:tr>
                  <a:tr h="50580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inclusive</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dirty="0">
                              <a:solidFill>
                                <a:schemeClr val="tx1"/>
                              </a:solidFill>
                              <a:latin typeface="Times New Roman" panose="02020603050405020304" pitchFamily="18" charset="0"/>
                              <a:cs typeface="Times New Roman" panose="02020603050405020304" pitchFamily="18" charset="0"/>
                            </a:rPr>
                            <a:t>3.097GeV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2037</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10</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926/945(937)</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26.4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98.0%(98.8%)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0424664"/>
                      </a:ext>
                    </a:extLst>
                  </a:tr>
                  <a:tr h="60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3043</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19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945/952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16.8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95131901"/>
                      </a:ext>
                    </a:extLst>
                  </a:tr>
                  <a:tr h="60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π</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μ</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3022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tx1"/>
                              </a:solidFill>
                              <a:latin typeface="Times New Roman" panose="02020603050405020304" pitchFamily="18" charset="0"/>
                              <a:cs typeface="Times New Roman" panose="02020603050405020304" pitchFamily="18" charset="0"/>
                            </a:rPr>
                            <a:t>14</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946/948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26.4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284012"/>
                      </a:ext>
                    </a:extLst>
                  </a:tr>
                  <a:tr h="4571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e</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-&gt; τ</a:t>
                          </a:r>
                          <a:r>
                            <a:rPr lang="en-US" altLang="zh-CN" sz="1200" baseline="30000" dirty="0">
                              <a:latin typeface="Times New Roman" panose="02020603050405020304" pitchFamily="18" charset="0"/>
                              <a:cs typeface="Times New Roman" panose="02020603050405020304" pitchFamily="18" charset="0"/>
                            </a:rPr>
                            <a:t>+</a:t>
                          </a:r>
                          <a:r>
                            <a:rPr lang="en-US" altLang="zh-CN" sz="1200" dirty="0">
                              <a:latin typeface="Times New Roman" panose="02020603050405020304" pitchFamily="18" charset="0"/>
                              <a:cs typeface="Times New Roman" panose="02020603050405020304" pitchFamily="18" charset="0"/>
                            </a:rPr>
                            <a:t> τ</a:t>
                          </a:r>
                          <a:r>
                            <a:rPr lang="en-US" altLang="zh-CN" sz="1200" baseline="30000" dirty="0">
                              <a:latin typeface="Times New Roman" panose="02020603050405020304" pitchFamily="18" charset="0"/>
                              <a:cs typeface="Times New Roman" panose="02020603050405020304" pitchFamily="18" charset="0"/>
                            </a:rPr>
                            <a:t>-</a:t>
                          </a:r>
                          <a:endParaRPr lang="zh-CN" altLang="en-US" sz="1200" baseline="30000" dirty="0">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1519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11</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862/879</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22.8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3706666"/>
                      </a:ext>
                    </a:extLst>
                  </a:tr>
                  <a:tr h="503620">
                    <a:tc>
                      <a:txBody>
                        <a:bodyPr/>
                        <a:lstStyle/>
                        <a:p>
                          <a:endParaRPr lang="zh-CN"/>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6" t="-567470" r="-428440" b="-296386"/>
                          </a:stretch>
                        </a:blip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1903</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912/918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19.6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8336286"/>
                      </a:ext>
                    </a:extLst>
                  </a:tr>
                  <a:tr h="417196">
                    <a:tc>
                      <a:txBody>
                        <a:bodyPr/>
                        <a:lstStyle/>
                        <a:p>
                          <a:endParaRPr lang="zh-CN"/>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306" t="-802899" r="-428440" b="-256522"/>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3.097GeV</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1889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914/922</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22.8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99.1%</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1407253"/>
                      </a:ext>
                    </a:extLst>
                  </a:tr>
                  <a:tr h="60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a:t>
                          </a:r>
                          <a:endPar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Jpsi -&gt; </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4.682</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2799</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963/964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19.7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99.9%</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524409"/>
                      </a:ext>
                    </a:extLst>
                  </a:tr>
                  <a:tr h="417196">
                    <a:tc>
                      <a:txBody>
                        <a:bodyPr/>
                        <a:lstStyle/>
                        <a:p>
                          <a:endParaRPr lang="zh-CN"/>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306" t="-1044928" r="-428440" b="-1449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3.7</a:t>
                          </a: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7</a:t>
                          </a:r>
                          <a:r>
                            <a:rPr lang="en-US" altLang="zh-CN" sz="1200" kern="1200" dirty="0">
                              <a:solidFill>
                                <a:schemeClr val="dk1"/>
                              </a:solidFill>
                              <a:effectLst/>
                              <a:latin typeface="Times New Roman" panose="02020603050405020304" pitchFamily="18" charset="0"/>
                              <a:ea typeface="+mn-ea"/>
                              <a:cs typeface="Times New Roman" panose="02020603050405020304" pitchFamily="18" charset="0"/>
                            </a:rPr>
                            <a:t>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kumimoji="0" lang="zh-CN" altLang="en-US"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2752</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14</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955/954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26.2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614456"/>
                      </a:ext>
                    </a:extLst>
                  </a:tr>
                </a:tbl>
              </a:graphicData>
            </a:graphic>
          </p:graphicFrame>
        </mc:Fallback>
      </mc:AlternateContent>
    </p:spTree>
    <p:extLst>
      <p:ext uri="{BB962C8B-B14F-4D97-AF65-F5344CB8AC3E}">
        <p14:creationId xmlns:p14="http://schemas.microsoft.com/office/powerpoint/2010/main" val="3299886550"/>
      </p:ext>
    </p:extLst>
  </p:cSld>
  <p:clrMapOvr>
    <a:masterClrMapping/>
  </p:clrMapOvr>
  <mc:AlternateContent xmlns:mc="http://schemas.openxmlformats.org/markup-compatibility/2006">
    <mc:Choice xmlns:p14="http://schemas.microsoft.com/office/powerpoint/2010/main" Requires="p14">
      <p:transition spd="slow" p14:dur="2000" advTm="3158"/>
    </mc:Choice>
    <mc:Fallback>
      <p:transition spd="slow" advTm="315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7">
            <a:extLst>
              <a:ext uri="{FF2B5EF4-FFF2-40B4-BE49-F238E27FC236}">
                <a16:creationId xmlns:a16="http://schemas.microsoft.com/office/drawing/2014/main" id="{D4AFA82A-C6BC-49F5-BD9B-68AE41D5DEE3}"/>
              </a:ext>
            </a:extLst>
          </p:cNvPr>
          <p:cNvGraphicFramePr>
            <a:graphicFrameLocks/>
          </p:cNvGraphicFramePr>
          <p:nvPr>
            <p:extLst>
              <p:ext uri="{D42A27DB-BD31-4B8C-83A1-F6EECF244321}">
                <p14:modId xmlns:p14="http://schemas.microsoft.com/office/powerpoint/2010/main" val="2380035973"/>
              </p:ext>
            </p:extLst>
          </p:nvPr>
        </p:nvGraphicFramePr>
        <p:xfrm>
          <a:off x="838199" y="1421028"/>
          <a:ext cx="10515601" cy="4903508"/>
        </p:xfrm>
        <a:graphic>
          <a:graphicData uri="http://schemas.openxmlformats.org/drawingml/2006/table">
            <a:tbl>
              <a:tblPr firstRow="1" bandRow="1"/>
              <a:tblGrid>
                <a:gridCol w="1914957">
                  <a:extLst>
                    <a:ext uri="{9D8B030D-6E8A-4147-A177-3AD203B41FA5}">
                      <a16:colId xmlns:a16="http://schemas.microsoft.com/office/drawing/2014/main" val="515587605"/>
                    </a:ext>
                  </a:extLst>
                </a:gridCol>
                <a:gridCol w="1286462">
                  <a:extLst>
                    <a:ext uri="{9D8B030D-6E8A-4147-A177-3AD203B41FA5}">
                      <a16:colId xmlns:a16="http://schemas.microsoft.com/office/drawing/2014/main" val="965252384"/>
                    </a:ext>
                  </a:extLst>
                </a:gridCol>
                <a:gridCol w="1565239">
                  <a:extLst>
                    <a:ext uri="{9D8B030D-6E8A-4147-A177-3AD203B41FA5}">
                      <a16:colId xmlns:a16="http://schemas.microsoft.com/office/drawing/2014/main" val="2376086025"/>
                    </a:ext>
                  </a:extLst>
                </a:gridCol>
                <a:gridCol w="1358268">
                  <a:extLst>
                    <a:ext uri="{9D8B030D-6E8A-4147-A177-3AD203B41FA5}">
                      <a16:colId xmlns:a16="http://schemas.microsoft.com/office/drawing/2014/main" val="233273966"/>
                    </a:ext>
                  </a:extLst>
                </a:gridCol>
                <a:gridCol w="1703372">
                  <a:extLst>
                    <a:ext uri="{9D8B030D-6E8A-4147-A177-3AD203B41FA5}">
                      <a16:colId xmlns:a16="http://schemas.microsoft.com/office/drawing/2014/main" val="1714062368"/>
                    </a:ext>
                  </a:extLst>
                </a:gridCol>
                <a:gridCol w="1472907">
                  <a:extLst>
                    <a:ext uri="{9D8B030D-6E8A-4147-A177-3AD203B41FA5}">
                      <a16:colId xmlns:a16="http://schemas.microsoft.com/office/drawing/2014/main" val="1095223863"/>
                    </a:ext>
                  </a:extLst>
                </a:gridCol>
                <a:gridCol w="1214396">
                  <a:extLst>
                    <a:ext uri="{9D8B030D-6E8A-4147-A177-3AD203B41FA5}">
                      <a16:colId xmlns:a16="http://schemas.microsoft.com/office/drawing/2014/main" val="3746359691"/>
                    </a:ext>
                  </a:extLst>
                </a:gridCol>
              </a:tblGrid>
              <a:tr h="80537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Physics signal</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Energy point</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Number of tracks that  is matched</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Number of false matched tracks </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altLang="zh-CN" sz="1200" dirty="0">
                          <a:solidFill>
                            <a:schemeClr val="tx1"/>
                          </a:solidFill>
                          <a:latin typeface="Times New Roman" panose="02020603050405020304" pitchFamily="18" charset="0"/>
                          <a:cs typeface="Times New Roman" panose="02020603050405020304" pitchFamily="18" charset="0"/>
                        </a:rPr>
                        <a:t>Background trigger  rate(kHz)</a:t>
                      </a:r>
                    </a:p>
                  </a:txBody>
                  <a:tcPr marL="51435" marR="51435" marT="25718" marB="25718">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solidFill>
                            <a:schemeClr val="tx1"/>
                          </a:solidFill>
                          <a:latin typeface="Times New Roman" panose="02020603050405020304" pitchFamily="18" charset="0"/>
                          <a:cs typeface="Times New Roman" panose="02020603050405020304" pitchFamily="18" charset="0"/>
                        </a:rPr>
                        <a:t>Signal trigger efficiency</a:t>
                      </a:r>
                      <a:endParaRPr lang="zh-CN" altLang="en-US" sz="1200" b="1" dirty="0">
                        <a:solidFill>
                          <a:schemeClr val="tx1"/>
                        </a:solidFill>
                        <a:latin typeface="Times New Roman" panose="02020603050405020304" pitchFamily="18" charset="0"/>
                        <a:cs typeface="Times New Roman" panose="02020603050405020304" pitchFamily="18" charset="0"/>
                      </a:endParaRPr>
                    </a:p>
                    <a:p>
                      <a:endParaRPr lang="en-US" altLang="zh-CN"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mpd="sng">
                      <a:solidFill>
                        <a:sysClr val="window" lastClr="FFFFFF"/>
                      </a:solidFill>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80178517"/>
                  </a:ext>
                </a:extLst>
              </a:tr>
              <a:tr h="38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D</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3.773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2834</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983/983</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3)</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22.4</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39717746"/>
                  </a:ext>
                </a:extLst>
              </a:tr>
              <a:tr h="386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-&gt; D</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a:t>
                      </a:r>
                      <a:r>
                        <a:rPr kumimoji="0" lang="en-US" altLang="zh-CN" sz="1200" b="0" i="0" u="none" strike="noStrike" kern="1200" cap="none" spc="0" normalizeH="0" baseline="-25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a:t>
                      </a:r>
                      <a:r>
                        <a:rPr kumimoji="0" lang="en-US" altLang="zh-CN" sz="1200" b="0" i="0" u="none" strike="noStrike" kern="1200" cap="none" spc="0" normalizeH="0" baseline="3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a:p>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4.04</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3491</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17</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937/936</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23.5</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100%</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64326906"/>
                  </a:ext>
                </a:extLst>
              </a:tr>
              <a:tr h="592836">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J/psi-&gt; gam invisable</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520/524</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gam_momentum</a:t>
                      </a:r>
                      <a:r>
                        <a:rPr lang="en-US" altLang="zh-CN" sz="1200" dirty="0">
                          <a:solidFill>
                            <a:srgbClr val="FF0000"/>
                          </a:solidFill>
                          <a:latin typeface="Times New Roman" panose="02020603050405020304" pitchFamily="18" charset="0"/>
                          <a:cs typeface="Times New Roman" panose="02020603050405020304" pitchFamily="18" charset="0"/>
                        </a:rPr>
                        <a:t>&gt;=1)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24.8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32016792"/>
                  </a:ext>
                </a:extLst>
              </a:tr>
              <a:tr h="69065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3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a:t>
                      </a:r>
                      <a:r>
                        <a:rPr lang="en-US" altLang="zh-CN" sz="1200" dirty="0">
                          <a:solidFill>
                            <a:schemeClr val="tx1"/>
                          </a:solidFill>
                          <a:latin typeface="Times New Roman" panose="02020603050405020304" pitchFamily="18" charset="0"/>
                          <a:cs typeface="Times New Roman" panose="02020603050405020304" pitchFamily="18" charset="0"/>
                        </a:rPr>
                        <a:t>n</a:t>
                      </a:r>
                      <a:r>
                        <a:rPr lang="zh-CN" altLang="en-US" sz="1200" dirty="0">
                          <a:solidFill>
                            <a:schemeClr val="tx1"/>
                          </a:solidFill>
                          <a:latin typeface="Times New Roman" panose="02020603050405020304" pitchFamily="18" charset="0"/>
                          <a:cs typeface="Times New Roman" panose="02020603050405020304" pitchFamily="18" charset="0"/>
                        </a:rPr>
                        <a:t> </a:t>
                      </a:r>
                      <a:r>
                        <a:rPr lang="en-US" altLang="zh-CN" sz="1200" dirty="0" err="1">
                          <a:solidFill>
                            <a:schemeClr val="tx1"/>
                          </a:solidFill>
                          <a:latin typeface="Times New Roman" panose="02020603050405020304" pitchFamily="18" charset="0"/>
                          <a:cs typeface="Times New Roman" panose="02020603050405020304" pitchFamily="18" charset="0"/>
                        </a:rPr>
                        <a:t>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pt-BR" altLang="zh-CN" sz="1200" baseline="300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rgbClr val="FF0000"/>
                          </a:solidFill>
                          <a:latin typeface="Times New Roman" panose="02020603050405020304" pitchFamily="18" charset="0"/>
                          <a:cs typeface="Times New Roman" panose="02020603050405020304" pitchFamily="18" charset="0"/>
                        </a:rPr>
                        <a:t>534/548</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0.6)</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23.7</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97.4%</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88336286"/>
                  </a:ext>
                </a:extLst>
              </a:tr>
              <a:tr h="8214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3.097</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717/730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t>
                      </a:r>
                      <a:endParaRPr lang="zh-CN" altLang="en-US" sz="1200" dirty="0">
                        <a:solidFill>
                          <a:srgbClr val="FF0000"/>
                        </a:solidFill>
                        <a:latin typeface="Times New Roman" panose="02020603050405020304" pitchFamily="18" charset="0"/>
                        <a:cs typeface="Times New Roman" panose="02020603050405020304" pitchFamily="18" charset="0"/>
                      </a:endParaRPr>
                    </a:p>
                    <a:p>
                      <a:pPr algn="ct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28.8</a:t>
                      </a: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98.2%</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51407253"/>
                  </a:ext>
                </a:extLst>
              </a:tr>
              <a:tr h="6906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e</a:t>
                      </a:r>
                      <a:r>
                        <a:rPr lang="pt-BR" altLang="zh-CN" sz="1200" baseline="30000" dirty="0">
                          <a:solidFill>
                            <a:schemeClr val="tx1"/>
                          </a:solidFill>
                          <a:latin typeface="Times New Roman" panose="02020603050405020304" pitchFamily="18" charset="0"/>
                          <a:cs typeface="Times New Roman" panose="02020603050405020304" pitchFamily="18" charset="0"/>
                        </a:rPr>
                        <a:t>-</a:t>
                      </a:r>
                      <a:r>
                        <a:rPr lang="pt-BR" altLang="zh-CN" sz="1200" dirty="0">
                          <a:solidFill>
                            <a:schemeClr val="tx1"/>
                          </a:solidFill>
                          <a:latin typeface="Times New Roman" panose="02020603050405020304" pitchFamily="18" charset="0"/>
                          <a:cs typeface="Times New Roman" panose="02020603050405020304" pitchFamily="18" charset="0"/>
                        </a:rPr>
                        <a:t> -&gt; gam n nbar(ISR)</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3.713</a:t>
                      </a:r>
                      <a:r>
                        <a:rPr kumimoji="0" lang="en-US" altLang="zh-CN"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358/366</a:t>
                      </a:r>
                    </a:p>
                    <a:p>
                      <a:pPr algn="ctr"/>
                      <a:r>
                        <a:rPr lang="en-US" altLang="zh-CN" sz="1200" dirty="0">
                          <a:solidFill>
                            <a:srgbClr val="FF0000"/>
                          </a:solidFill>
                          <a:latin typeface="Times New Roman" panose="02020603050405020304" pitchFamily="18" charset="0"/>
                          <a:cs typeface="Times New Roman" panose="02020603050405020304" pitchFamily="18" charset="0"/>
                        </a:rPr>
                        <a:t>(</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2&amp;&amp;</a:t>
                      </a:r>
                      <a:r>
                        <a:rPr lang="en-US" altLang="zh-CN" sz="1200" dirty="0" err="1">
                          <a:solidFill>
                            <a:srgbClr val="FF0000"/>
                          </a:solidFill>
                          <a:latin typeface="Times New Roman" panose="02020603050405020304" pitchFamily="18" charset="0"/>
                          <a:cs typeface="Times New Roman" panose="02020603050405020304" pitchFamily="18" charset="0"/>
                        </a:rPr>
                        <a:t>Nbar</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1&amp;&amp;</a:t>
                      </a:r>
                      <a:r>
                        <a:rPr lang="en-US" altLang="zh-CN" sz="1200" dirty="0" err="1">
                          <a:solidFill>
                            <a:srgbClr val="FF0000"/>
                          </a:solidFill>
                          <a:latin typeface="Times New Roman" panose="02020603050405020304" pitchFamily="18" charset="0"/>
                          <a:cs typeface="Times New Roman" panose="02020603050405020304" pitchFamily="18" charset="0"/>
                        </a:rPr>
                        <a:t>SigEDep_in_EMC</a:t>
                      </a:r>
                      <a:r>
                        <a:rPr lang="en-US" altLang="zh-CN" sz="1200" dirty="0">
                          <a:solidFill>
                            <a:srgbClr val="FF0000"/>
                          </a:solidFill>
                          <a:latin typeface="Times New Roman" panose="02020603050405020304" pitchFamily="18" charset="0"/>
                          <a:cs typeface="Times New Roman" panose="02020603050405020304" pitchFamily="18" charset="0"/>
                        </a:rPr>
                        <a:t> </a:t>
                      </a:r>
                      <a:r>
                        <a:rPr lang="zh-CN" altLang="en-US" sz="1200" dirty="0">
                          <a:solidFill>
                            <a:srgbClr val="FF0000"/>
                          </a:solidFill>
                          <a:latin typeface="Times New Roman" panose="02020603050405020304" pitchFamily="18" charset="0"/>
                          <a:cs typeface="Times New Roman" panose="02020603050405020304" pitchFamily="18" charset="0"/>
                        </a:rPr>
                        <a:t>≥</a:t>
                      </a:r>
                      <a:r>
                        <a:rPr lang="en-US" altLang="zh-CN" sz="1200" dirty="0">
                          <a:solidFill>
                            <a:srgbClr val="FF0000"/>
                          </a:solidFill>
                          <a:latin typeface="Times New Roman" panose="02020603050405020304" pitchFamily="18" charset="0"/>
                          <a:cs typeface="Times New Roman" panose="02020603050405020304" pitchFamily="18" charset="0"/>
                        </a:rPr>
                        <a:t>0.75)</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32.8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Times New Roman" panose="02020603050405020304" pitchFamily="18" charset="0"/>
                          <a:cs typeface="Times New Roman" panose="02020603050405020304" pitchFamily="18" charset="0"/>
                        </a:rPr>
                        <a:t>97.8%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79385772"/>
                  </a:ext>
                </a:extLst>
              </a:tr>
              <a:tr h="4209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Radiative Bhabha</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Times New Roman" panose="02020603050405020304" pitchFamily="18" charset="0"/>
                          <a:ea typeface="+mn-ea"/>
                          <a:cs typeface="Times New Roman" panose="02020603050405020304" pitchFamily="18" charset="0"/>
                        </a:rPr>
                        <a:t>4.26</a:t>
                      </a:r>
                      <a:r>
                        <a:rPr kumimoji="0" lang="en-US" altLang="zh-CN" sz="1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GeV</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636</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200" dirty="0">
                          <a:solidFill>
                            <a:schemeClr val="tx1"/>
                          </a:solidFill>
                          <a:latin typeface="Times New Roman" panose="02020603050405020304" pitchFamily="18" charset="0"/>
                          <a:cs typeface="Times New Roman" panose="02020603050405020304" pitchFamily="18" charset="0"/>
                        </a:rPr>
                        <a:t>-</a:t>
                      </a:r>
                      <a:endParaRPr lang="zh-CN" altLang="en-US" sz="1200" dirty="0">
                        <a:solidFill>
                          <a:schemeClr val="tx1"/>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100" dirty="0">
                          <a:solidFill>
                            <a:srgbClr val="FF0000"/>
                          </a:solidFill>
                          <a:latin typeface="Times New Roman" panose="02020603050405020304" pitchFamily="18" charset="0"/>
                          <a:cs typeface="Times New Roman" panose="02020603050405020304" pitchFamily="18" charset="0"/>
                        </a:rPr>
                        <a:t>391/400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latin typeface="Times New Roman" panose="02020603050405020304" pitchFamily="18" charset="0"/>
                          <a:cs typeface="Times New Roman" panose="02020603050405020304" pitchFamily="18" charset="0"/>
                        </a:rPr>
                        <a:t>(</a:t>
                      </a:r>
                      <a:r>
                        <a:rPr lang="zh-CN" altLang="en-US" sz="1100" dirty="0">
                          <a:solidFill>
                            <a:srgbClr val="FF0000"/>
                          </a:solidFill>
                          <a:latin typeface="Times New Roman" panose="02020603050405020304" pitchFamily="18" charset="0"/>
                          <a:cs typeface="Times New Roman" panose="02020603050405020304" pitchFamily="18" charset="0"/>
                        </a:rPr>
                        <a:t>≥</a:t>
                      </a:r>
                      <a:r>
                        <a:rPr lang="en-US" altLang="zh-CN" sz="1100" dirty="0">
                          <a:solidFill>
                            <a:srgbClr val="FF0000"/>
                          </a:solidFill>
                          <a:latin typeface="Times New Roman" panose="02020603050405020304" pitchFamily="18" charset="0"/>
                          <a:cs typeface="Times New Roman" panose="02020603050405020304" pitchFamily="18" charset="0"/>
                        </a:rPr>
                        <a:t>2&amp;&amp;In[21.4,158.6])</a:t>
                      </a:r>
                      <a:endParaRPr lang="zh-CN" altLang="en-US" sz="11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altLang="zh-CN" sz="1100" dirty="0">
                          <a:solidFill>
                            <a:schemeClr val="accent1">
                              <a:lumMod val="75000"/>
                            </a:schemeClr>
                          </a:solidFill>
                          <a:latin typeface="Times New Roman" panose="02020603050405020304" pitchFamily="18" charset="0"/>
                          <a:cs typeface="Times New Roman" panose="02020603050405020304" pitchFamily="18" charset="0"/>
                        </a:rPr>
                        <a:t>0.63%</a:t>
                      </a:r>
                      <a:endParaRPr lang="zh-CN" altLang="en-US" sz="1100" dirty="0">
                        <a:solidFill>
                          <a:schemeClr val="accent1">
                            <a:lumMod val="75000"/>
                          </a:schemeClr>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altLang="zh-CN" sz="1200" dirty="0">
                          <a:solidFill>
                            <a:srgbClr val="FF0000"/>
                          </a:solidFill>
                          <a:latin typeface="Times New Roman" panose="02020603050405020304" pitchFamily="18" charset="0"/>
                          <a:cs typeface="Times New Roman" panose="02020603050405020304" pitchFamily="18" charset="0"/>
                        </a:rPr>
                        <a:t>97.8%</a:t>
                      </a:r>
                      <a:endParaRPr lang="zh-CN" altLang="en-US" sz="1200" dirty="0">
                        <a:solidFill>
                          <a:srgbClr val="FF0000"/>
                        </a:solidFill>
                        <a:latin typeface="Times New Roman" panose="02020603050405020304" pitchFamily="18" charset="0"/>
                        <a:cs typeface="Times New Roman" panose="02020603050405020304" pitchFamily="18" charset="0"/>
                      </a:endParaRPr>
                    </a:p>
                  </a:txBody>
                  <a:tcPr marL="51435" marR="51435" marT="25718" marB="2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80524409"/>
                  </a:ext>
                </a:extLst>
              </a:tr>
            </a:tbl>
          </a:graphicData>
        </a:graphic>
      </p:graphicFrame>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10515600" cy="747048"/>
          </a:xfrm>
        </p:spPr>
        <p:txBody>
          <a:bodyPr>
            <a:normAutofit/>
          </a:bodyPr>
          <a:lstStyle/>
          <a:p>
            <a:r>
              <a:rPr lang="zh-CN" altLang="en-US" dirty="0">
                <a:solidFill>
                  <a:schemeClr val="bg1"/>
                </a:solidFill>
                <a:latin typeface="宋体" panose="02010600030101010101" pitchFamily="2" charset="-122"/>
                <a:ea typeface="宋体" panose="02010600030101010101" pitchFamily="2" charset="-122"/>
              </a:rPr>
              <a:t>触发性能展示</a:t>
            </a:r>
          </a:p>
        </p:txBody>
      </p:sp>
    </p:spTree>
    <p:extLst>
      <p:ext uri="{BB962C8B-B14F-4D97-AF65-F5344CB8AC3E}">
        <p14:creationId xmlns:p14="http://schemas.microsoft.com/office/powerpoint/2010/main" val="3497744202"/>
      </p:ext>
    </p:extLst>
  </p:cSld>
  <p:clrMapOvr>
    <a:masterClrMapping/>
  </p:clrMapOvr>
  <mc:AlternateContent xmlns:mc="http://schemas.openxmlformats.org/markup-compatibility/2006">
    <mc:Choice xmlns:p14="http://schemas.microsoft.com/office/powerpoint/2010/main" Requires="p14">
      <p:transition spd="slow" p14:dur="2000" advTm="10030"/>
    </mc:Choice>
    <mc:Fallback>
      <p:transition spd="slow" advTm="1003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779866-9656-475C-834D-F19288BA88B0}"/>
              </a:ext>
            </a:extLst>
          </p:cNvPr>
          <p:cNvSpPr>
            <a:spLocks noGrp="1"/>
          </p:cNvSpPr>
          <p:nvPr>
            <p:ph type="title"/>
          </p:nvPr>
        </p:nvSpPr>
        <p:spPr>
          <a:xfrm>
            <a:off x="0" y="239698"/>
            <a:ext cx="7723573"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Q1</a:t>
            </a:r>
            <a:r>
              <a:rPr lang="zh-CN" altLang="en-US" dirty="0">
                <a:solidFill>
                  <a:schemeClr val="bg1"/>
                </a:solidFill>
                <a:latin typeface="宋体" panose="02010600030101010101" pitchFamily="2" charset="-122"/>
                <a:ea typeface="宋体" panose="02010600030101010101" pitchFamily="2" charset="-122"/>
              </a:rPr>
              <a:t>：中性道的筛选条件</a:t>
            </a:r>
          </a:p>
        </p:txBody>
      </p:sp>
      <p:sp>
        <p:nvSpPr>
          <p:cNvPr id="5" name="文本框 4">
            <a:extLst>
              <a:ext uri="{FF2B5EF4-FFF2-40B4-BE49-F238E27FC236}">
                <a16:creationId xmlns:a16="http://schemas.microsoft.com/office/drawing/2014/main" id="{B815E8CD-27FF-4AF4-8FE1-DC42E27CB88F}"/>
              </a:ext>
            </a:extLst>
          </p:cNvPr>
          <p:cNvSpPr txBox="1"/>
          <p:nvPr/>
        </p:nvSpPr>
        <p:spPr>
          <a:xfrm>
            <a:off x="262035" y="1169156"/>
            <a:ext cx="5833965" cy="587853"/>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Wingdings" panose="05000000000000000000" pitchFamily="2" charset="2"/>
              <a:buChar char="p"/>
              <a:tabLst/>
              <a:defRPr/>
            </a:pPr>
            <a:r>
              <a:rPr kumimoji="0" lang="zh-CN" altLang="en-US" sz="2400" b="1" i="0" u="none" strike="noStrike" kern="1200" cap="none" spc="0" normalizeH="0" baseline="0" noProof="0" dirty="0">
                <a:ln>
                  <a:noFill/>
                </a:ln>
                <a:solidFill>
                  <a:srgbClr val="0000FF"/>
                </a:solidFill>
                <a:effectLst/>
                <a:uLnTx/>
                <a:uFillTx/>
                <a:latin typeface="Times New Roman"/>
                <a:ea typeface="+mn-ea"/>
                <a:cs typeface="+mn-cs"/>
              </a:rPr>
              <a:t>中性道筛选条件的选取</a:t>
            </a:r>
            <a:endParaRPr kumimoji="0" lang="en-US" altLang="zh-CN" sz="2400" b="1" i="0" u="none" strike="noStrike" kern="1200" cap="none" spc="0" normalizeH="0" baseline="0" noProof="0" dirty="0">
              <a:ln>
                <a:noFill/>
              </a:ln>
              <a:solidFill>
                <a:srgbClr val="0000FF"/>
              </a:solidFill>
              <a:effectLst/>
              <a:uLnTx/>
              <a:uFillTx/>
              <a:latin typeface="Times New Roman"/>
              <a:ea typeface="+mn-ea"/>
              <a:cs typeface="+mn-cs"/>
            </a:endParaRPr>
          </a:p>
        </p:txBody>
      </p:sp>
      <p:pic>
        <p:nvPicPr>
          <p:cNvPr id="10" name="图片 9">
            <a:extLst>
              <a:ext uri="{FF2B5EF4-FFF2-40B4-BE49-F238E27FC236}">
                <a16:creationId xmlns:a16="http://schemas.microsoft.com/office/drawing/2014/main" id="{8DFE4BF7-3BF6-4BEC-A668-C719EC0E49A6}"/>
              </a:ext>
            </a:extLst>
          </p:cNvPr>
          <p:cNvPicPr>
            <a:picLocks noChangeAspect="1"/>
          </p:cNvPicPr>
          <p:nvPr/>
        </p:nvPicPr>
        <p:blipFill>
          <a:blip r:embed="rId2"/>
          <a:stretch>
            <a:fillRect/>
          </a:stretch>
        </p:blipFill>
        <p:spPr>
          <a:xfrm>
            <a:off x="0" y="1874452"/>
            <a:ext cx="5531478" cy="3773867"/>
          </a:xfrm>
          <a:prstGeom prst="rect">
            <a:avLst/>
          </a:prstGeom>
        </p:spPr>
      </p:pic>
      <p:graphicFrame>
        <p:nvGraphicFramePr>
          <p:cNvPr id="14" name="表格 14">
            <a:extLst>
              <a:ext uri="{FF2B5EF4-FFF2-40B4-BE49-F238E27FC236}">
                <a16:creationId xmlns:a16="http://schemas.microsoft.com/office/drawing/2014/main" id="{7181907E-AEA0-4E71-869D-315818162EA5}"/>
              </a:ext>
            </a:extLst>
          </p:cNvPr>
          <p:cNvGraphicFramePr>
            <a:graphicFrameLocks noGrp="1"/>
          </p:cNvGraphicFramePr>
          <p:nvPr>
            <p:extLst>
              <p:ext uri="{D42A27DB-BD31-4B8C-83A1-F6EECF244321}">
                <p14:modId xmlns:p14="http://schemas.microsoft.com/office/powerpoint/2010/main" val="2475453895"/>
              </p:ext>
            </p:extLst>
          </p:nvPr>
        </p:nvGraphicFramePr>
        <p:xfrm>
          <a:off x="5637319" y="1943506"/>
          <a:ext cx="6412639" cy="3635760"/>
        </p:xfrm>
        <a:graphic>
          <a:graphicData uri="http://schemas.openxmlformats.org/drawingml/2006/table">
            <a:tbl>
              <a:tblPr firstRow="1" bandRow="1">
                <a:tableStyleId>{5C22544A-7EE6-4342-B048-85BDC9FD1C3A}</a:tableStyleId>
              </a:tblPr>
              <a:tblGrid>
                <a:gridCol w="1953088">
                  <a:extLst>
                    <a:ext uri="{9D8B030D-6E8A-4147-A177-3AD203B41FA5}">
                      <a16:colId xmlns:a16="http://schemas.microsoft.com/office/drawing/2014/main" val="941440041"/>
                    </a:ext>
                  </a:extLst>
                </a:gridCol>
                <a:gridCol w="1642369">
                  <a:extLst>
                    <a:ext uri="{9D8B030D-6E8A-4147-A177-3AD203B41FA5}">
                      <a16:colId xmlns:a16="http://schemas.microsoft.com/office/drawing/2014/main" val="128890766"/>
                    </a:ext>
                  </a:extLst>
                </a:gridCol>
                <a:gridCol w="1811045">
                  <a:extLst>
                    <a:ext uri="{9D8B030D-6E8A-4147-A177-3AD203B41FA5}">
                      <a16:colId xmlns:a16="http://schemas.microsoft.com/office/drawing/2014/main" val="2261554686"/>
                    </a:ext>
                  </a:extLst>
                </a:gridCol>
                <a:gridCol w="1006137">
                  <a:extLst>
                    <a:ext uri="{9D8B030D-6E8A-4147-A177-3AD203B41FA5}">
                      <a16:colId xmlns:a16="http://schemas.microsoft.com/office/drawing/2014/main" val="3638172347"/>
                    </a:ext>
                  </a:extLst>
                </a:gridCol>
              </a:tblGrid>
              <a:tr h="727152">
                <a:tc>
                  <a:txBody>
                    <a:bodyPr/>
                    <a:lstStyle/>
                    <a:p>
                      <a:pPr algn="ct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err="1">
                          <a:solidFill>
                            <a:schemeClr val="tx1"/>
                          </a:solidFill>
                          <a:latin typeface="Times New Roman" panose="02020603050405020304" pitchFamily="18" charset="0"/>
                          <a:cs typeface="Times New Roman" panose="02020603050405020304" pitchFamily="18" charset="0"/>
                        </a:rPr>
                        <a:t>EDep</a:t>
                      </a:r>
                      <a:r>
                        <a:rPr lang="en-US" altLang="zh-CN" dirty="0">
                          <a:solidFill>
                            <a:schemeClr val="tx1"/>
                          </a:solidFill>
                          <a:latin typeface="Times New Roman" panose="02020603050405020304" pitchFamily="18" charset="0"/>
                          <a:cs typeface="Times New Roman" panose="02020603050405020304" pitchFamily="18" charset="0"/>
                        </a:rPr>
                        <a:t>&lt;0.5GeV</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err="1">
                          <a:solidFill>
                            <a:schemeClr val="tx1"/>
                          </a:solidFill>
                          <a:latin typeface="Times New Roman" panose="02020603050405020304" pitchFamily="18" charset="0"/>
                          <a:cs typeface="Times New Roman" panose="02020603050405020304" pitchFamily="18" charset="0"/>
                        </a:rPr>
                        <a:t>EDep</a:t>
                      </a:r>
                      <a:r>
                        <a:rPr lang="en-US" altLang="zh-CN" dirty="0">
                          <a:solidFill>
                            <a:schemeClr val="tx1"/>
                          </a:solidFill>
                          <a:latin typeface="Times New Roman" panose="02020603050405020304" pitchFamily="18" charset="0"/>
                          <a:cs typeface="Times New Roman" panose="02020603050405020304" pitchFamily="18" charset="0"/>
                        </a:rPr>
                        <a:t>&gt;=0.5GeV</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Total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4470532"/>
                  </a:ext>
                </a:extLst>
              </a:tr>
              <a:tr h="727152">
                <a:tc>
                  <a:txBody>
                    <a:bodyPr/>
                    <a:lstStyle/>
                    <a:p>
                      <a:pPr algn="ctr"/>
                      <a:r>
                        <a:rPr lang="en-US" altLang="zh-CN" dirty="0" err="1">
                          <a:solidFill>
                            <a:schemeClr val="tx1"/>
                          </a:solidFill>
                          <a:latin typeface="Times New Roman" panose="02020603050405020304" pitchFamily="18" charset="0"/>
                          <a:cs typeface="Times New Roman" panose="02020603050405020304" pitchFamily="18" charset="0"/>
                        </a:rPr>
                        <a:t>End_beforeECAL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314</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1727</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2041</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5396478"/>
                  </a:ext>
                </a:extLst>
              </a:tr>
              <a:tr h="727152">
                <a:tc>
                  <a:txBody>
                    <a:bodyPr/>
                    <a:lstStyle/>
                    <a:p>
                      <a:pPr algn="ctr"/>
                      <a:r>
                        <a:rPr lang="en-US" altLang="zh-CN" dirty="0" err="1">
                          <a:solidFill>
                            <a:schemeClr val="tx1"/>
                          </a:solidFill>
                          <a:latin typeface="Times New Roman" panose="02020603050405020304" pitchFamily="18" charset="0"/>
                          <a:cs typeface="Times New Roman" panose="02020603050405020304" pitchFamily="18" charset="0"/>
                        </a:rPr>
                        <a:t>End_inECAL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976</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3965</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4941</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99610"/>
                  </a:ext>
                </a:extLst>
              </a:tr>
              <a:tr h="727152">
                <a:tc>
                  <a:txBody>
                    <a:bodyPr/>
                    <a:lstStyle/>
                    <a:p>
                      <a:pPr algn="ctr"/>
                      <a:r>
                        <a:rPr lang="en-US" altLang="zh-CN" dirty="0" err="1">
                          <a:solidFill>
                            <a:schemeClr val="tx1"/>
                          </a:solidFill>
                          <a:latin typeface="Times New Roman" panose="02020603050405020304" pitchFamily="18" charset="0"/>
                          <a:cs typeface="Times New Roman" panose="02020603050405020304" pitchFamily="18" charset="0"/>
                        </a:rPr>
                        <a:t>End_outofECAL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3014</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4</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3018</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3528209"/>
                  </a:ext>
                </a:extLst>
              </a:tr>
              <a:tr h="727152">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Total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4304</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5696</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10000</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48389706"/>
                  </a:ext>
                </a:extLst>
              </a:tr>
            </a:tbl>
          </a:graphicData>
        </a:graphic>
      </p:graphicFrame>
      <p:sp>
        <p:nvSpPr>
          <p:cNvPr id="15" name="内容占位符 2">
            <a:extLst>
              <a:ext uri="{FF2B5EF4-FFF2-40B4-BE49-F238E27FC236}">
                <a16:creationId xmlns:a16="http://schemas.microsoft.com/office/drawing/2014/main" id="{777805B0-1AC5-47E6-BA0C-634531D7B5CD}"/>
              </a:ext>
            </a:extLst>
          </p:cNvPr>
          <p:cNvSpPr>
            <a:spLocks noGrp="1"/>
          </p:cNvSpPr>
          <p:nvPr>
            <p:ph idx="1"/>
          </p:nvPr>
        </p:nvSpPr>
        <p:spPr>
          <a:xfrm>
            <a:off x="681433" y="5838905"/>
            <a:ext cx="11208774" cy="587854"/>
          </a:xfrm>
        </p:spPr>
        <p:txBody>
          <a:bodyPr>
            <a:normAutofit/>
          </a:bodyPr>
          <a:lstStyle/>
          <a:p>
            <a:pPr marL="0" indent="-457200">
              <a:lnSpc>
                <a:spcPct val="150000"/>
              </a:lnSpc>
              <a:buNone/>
            </a:pPr>
            <a:r>
              <a:rPr lang="zh-CN" altLang="en-US" sz="2000" dirty="0"/>
              <a:t>由于</a:t>
            </a:r>
            <a:r>
              <a:rPr lang="en-US" altLang="zh-CN" sz="2000" dirty="0"/>
              <a:t>n</a:t>
            </a:r>
            <a:r>
              <a:rPr lang="zh-CN" altLang="en-US" sz="2000" dirty="0"/>
              <a:t>在探测器中沉积的能量远小于</a:t>
            </a:r>
            <a:r>
              <a:rPr lang="en-US" altLang="zh-CN" sz="2000" dirty="0" err="1"/>
              <a:t>nbar</a:t>
            </a:r>
            <a:r>
              <a:rPr lang="zh-CN" altLang="en-US" sz="2000" dirty="0"/>
              <a:t>，在</a:t>
            </a:r>
            <a:r>
              <a:rPr lang="en-US" altLang="zh-CN" sz="2000" dirty="0" err="1"/>
              <a:t>nnbar</a:t>
            </a:r>
            <a:r>
              <a:rPr lang="zh-CN" altLang="en-US" sz="2000" dirty="0"/>
              <a:t>类的过程中，</a:t>
            </a:r>
            <a:r>
              <a:rPr lang="en-US" altLang="zh-CN" sz="2000" dirty="0" err="1"/>
              <a:t>nbar</a:t>
            </a:r>
            <a:r>
              <a:rPr lang="zh-CN" altLang="en-US" sz="2000" dirty="0"/>
              <a:t>通常为主要的能量沉积粒子</a:t>
            </a:r>
          </a:p>
        </p:txBody>
      </p:sp>
    </p:spTree>
    <p:extLst>
      <p:ext uri="{BB962C8B-B14F-4D97-AF65-F5344CB8AC3E}">
        <p14:creationId xmlns:p14="http://schemas.microsoft.com/office/powerpoint/2010/main" val="2783704654"/>
      </p:ext>
    </p:extLst>
  </p:cSld>
  <p:clrMapOvr>
    <a:masterClrMapping/>
  </p:clrMapOvr>
  <mc:AlternateContent xmlns:mc="http://schemas.openxmlformats.org/markup-compatibility/2006">
    <mc:Choice xmlns:p14="http://schemas.microsoft.com/office/powerpoint/2010/main" Requires="p14">
      <p:transition spd="slow" p14:dur="2000" advTm="30490"/>
    </mc:Choice>
    <mc:Fallback>
      <p:transition spd="slow" advTm="304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D6428D4-BC76-46BB-9C46-C64F60641903}"/>
              </a:ext>
            </a:extLst>
          </p:cNvPr>
          <p:cNvSpPr>
            <a:spLocks noGrp="1"/>
          </p:cNvSpPr>
          <p:nvPr>
            <p:ph idx="1"/>
          </p:nvPr>
        </p:nvSpPr>
        <p:spPr>
          <a:xfrm>
            <a:off x="3084050" y="5443102"/>
            <a:ext cx="6091444" cy="989315"/>
          </a:xfrm>
        </p:spPr>
        <p:txBody>
          <a:bodyPr>
            <a:noAutofit/>
          </a:bodyPr>
          <a:lstStyle/>
          <a:p>
            <a:pPr marL="0" indent="-457200" algn="ctr">
              <a:lnSpc>
                <a:spcPct val="150000"/>
              </a:lnSpc>
              <a:buNone/>
            </a:pPr>
            <a:r>
              <a:rPr lang="zh-CN" altLang="en-US" sz="2000" dirty="0"/>
              <a:t>典型中性过程和本底事例的簇团数量分布如上图所示，将中性道按照末态数量分为了三部分并分区设置阈值</a:t>
            </a:r>
            <a:endParaRPr lang="en-US" altLang="zh-CN" sz="2000" dirty="0"/>
          </a:p>
        </p:txBody>
      </p:sp>
      <p:sp>
        <p:nvSpPr>
          <p:cNvPr id="7" name="标题 1">
            <a:extLst>
              <a:ext uri="{FF2B5EF4-FFF2-40B4-BE49-F238E27FC236}">
                <a16:creationId xmlns:a16="http://schemas.microsoft.com/office/drawing/2014/main" id="{3E9A0D61-3389-4C4C-9540-6A67A79D9504}"/>
              </a:ext>
            </a:extLst>
          </p:cNvPr>
          <p:cNvSpPr>
            <a:spLocks noGrp="1"/>
          </p:cNvSpPr>
          <p:nvPr>
            <p:ph type="title"/>
          </p:nvPr>
        </p:nvSpPr>
        <p:spPr>
          <a:xfrm>
            <a:off x="0" y="239698"/>
            <a:ext cx="10515600" cy="747048"/>
          </a:xfrm>
        </p:spPr>
        <p:txBody>
          <a:bodyPr>
            <a:normAutofit/>
          </a:bodyPr>
          <a:lstStyle/>
          <a:p>
            <a:r>
              <a:rPr lang="en-US" altLang="zh-CN" dirty="0">
                <a:solidFill>
                  <a:schemeClr val="bg1"/>
                </a:solidFill>
                <a:latin typeface="宋体" panose="02010600030101010101" pitchFamily="2" charset="-122"/>
                <a:ea typeface="宋体" panose="02010600030101010101" pitchFamily="2" charset="-122"/>
              </a:rPr>
              <a:t>Q2</a:t>
            </a:r>
            <a:r>
              <a:rPr lang="zh-CN" altLang="en-US" dirty="0">
                <a:solidFill>
                  <a:schemeClr val="bg1"/>
                </a:solidFill>
                <a:latin typeface="宋体" panose="02010600030101010101" pitchFamily="2" charset="-122"/>
                <a:ea typeface="宋体" panose="02010600030101010101" pitchFamily="2" charset="-122"/>
              </a:rPr>
              <a:t>：中性道触发条件设置</a:t>
            </a:r>
          </a:p>
        </p:txBody>
      </p:sp>
      <p:pic>
        <p:nvPicPr>
          <p:cNvPr id="8" name="图片 7">
            <a:extLst>
              <a:ext uri="{FF2B5EF4-FFF2-40B4-BE49-F238E27FC236}">
                <a16:creationId xmlns:a16="http://schemas.microsoft.com/office/drawing/2014/main" id="{B3D51BFC-AB2C-4978-B9E5-4322A59CFD7A}"/>
              </a:ext>
            </a:extLst>
          </p:cNvPr>
          <p:cNvPicPr>
            <a:picLocks noChangeAspect="1"/>
          </p:cNvPicPr>
          <p:nvPr/>
        </p:nvPicPr>
        <p:blipFill>
          <a:blip r:embed="rId2"/>
          <a:stretch>
            <a:fillRect/>
          </a:stretch>
        </p:blipFill>
        <p:spPr>
          <a:xfrm>
            <a:off x="4191668" y="1276820"/>
            <a:ext cx="3876208" cy="3876208"/>
          </a:xfrm>
          <a:prstGeom prst="rect">
            <a:avLst/>
          </a:prstGeom>
        </p:spPr>
      </p:pic>
      <p:pic>
        <p:nvPicPr>
          <p:cNvPr id="9" name="图片 8">
            <a:extLst>
              <a:ext uri="{FF2B5EF4-FFF2-40B4-BE49-F238E27FC236}">
                <a16:creationId xmlns:a16="http://schemas.microsoft.com/office/drawing/2014/main" id="{8119A011-B067-4D8E-AB9E-B9A360722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19" y="1276820"/>
            <a:ext cx="3876208" cy="3876208"/>
          </a:xfrm>
          <a:prstGeom prst="rect">
            <a:avLst/>
          </a:prstGeom>
        </p:spPr>
      </p:pic>
      <p:sp>
        <p:nvSpPr>
          <p:cNvPr id="10" name="文本框 9">
            <a:extLst>
              <a:ext uri="{FF2B5EF4-FFF2-40B4-BE49-F238E27FC236}">
                <a16:creationId xmlns:a16="http://schemas.microsoft.com/office/drawing/2014/main" id="{23025FCE-5A7B-43C2-B60B-8FB16CD5CE38}"/>
              </a:ext>
            </a:extLst>
          </p:cNvPr>
          <p:cNvSpPr txBox="1"/>
          <p:nvPr/>
        </p:nvSpPr>
        <p:spPr>
          <a:xfrm>
            <a:off x="2129141" y="2291594"/>
            <a:ext cx="1224838" cy="923330"/>
          </a:xfrm>
          <a:prstGeom prst="rect">
            <a:avLst/>
          </a:prstGeom>
          <a:noFill/>
        </p:spPr>
        <p:txBody>
          <a:bodyPr wrap="square" rtlCol="0">
            <a:spAutoFit/>
          </a:bodyPr>
          <a:lstStyle/>
          <a:p>
            <a:r>
              <a:rPr lang="zh-CN" altLang="en-US" dirty="0"/>
              <a:t>含</a:t>
            </a:r>
            <a:r>
              <a:rPr lang="en-US" altLang="zh-CN" dirty="0" err="1"/>
              <a:t>nbar</a:t>
            </a:r>
            <a:r>
              <a:rPr lang="zh-CN" altLang="en-US" dirty="0"/>
              <a:t>过程簇团数量分布</a:t>
            </a:r>
          </a:p>
        </p:txBody>
      </p:sp>
      <p:sp>
        <p:nvSpPr>
          <p:cNvPr id="12" name="文本框 11">
            <a:extLst>
              <a:ext uri="{FF2B5EF4-FFF2-40B4-BE49-F238E27FC236}">
                <a16:creationId xmlns:a16="http://schemas.microsoft.com/office/drawing/2014/main" id="{FFEA6D02-095B-4408-85E8-25818FF57E84}"/>
              </a:ext>
            </a:extLst>
          </p:cNvPr>
          <p:cNvSpPr txBox="1"/>
          <p:nvPr/>
        </p:nvSpPr>
        <p:spPr>
          <a:xfrm>
            <a:off x="5909723" y="2291594"/>
            <a:ext cx="1186873" cy="923330"/>
          </a:xfrm>
          <a:prstGeom prst="rect">
            <a:avLst/>
          </a:prstGeom>
          <a:noFill/>
        </p:spPr>
        <p:txBody>
          <a:bodyPr wrap="square" rtlCol="0">
            <a:spAutoFit/>
          </a:bodyPr>
          <a:lstStyle/>
          <a:p>
            <a:r>
              <a:rPr lang="en-US" altLang="zh-CN" dirty="0" err="1"/>
              <a:t>Gammainv</a:t>
            </a:r>
            <a:r>
              <a:rPr lang="zh-CN" altLang="en-US" dirty="0"/>
              <a:t>簇团数量分布</a:t>
            </a:r>
          </a:p>
        </p:txBody>
      </p:sp>
      <p:pic>
        <p:nvPicPr>
          <p:cNvPr id="6" name="图片 5">
            <a:extLst>
              <a:ext uri="{FF2B5EF4-FFF2-40B4-BE49-F238E27FC236}">
                <a16:creationId xmlns:a16="http://schemas.microsoft.com/office/drawing/2014/main" id="{A3BB3F93-17D7-4DF2-9FDE-7B21A36BC9C6}"/>
              </a:ext>
            </a:extLst>
          </p:cNvPr>
          <p:cNvPicPr>
            <a:picLocks noChangeAspect="1"/>
          </p:cNvPicPr>
          <p:nvPr/>
        </p:nvPicPr>
        <p:blipFill>
          <a:blip r:embed="rId4"/>
          <a:stretch>
            <a:fillRect/>
          </a:stretch>
        </p:blipFill>
        <p:spPr>
          <a:xfrm>
            <a:off x="8196717" y="1276820"/>
            <a:ext cx="3876208" cy="3876208"/>
          </a:xfrm>
          <a:prstGeom prst="rect">
            <a:avLst/>
          </a:prstGeom>
        </p:spPr>
      </p:pic>
      <p:sp>
        <p:nvSpPr>
          <p:cNvPr id="13" name="文本框 12">
            <a:extLst>
              <a:ext uri="{FF2B5EF4-FFF2-40B4-BE49-F238E27FC236}">
                <a16:creationId xmlns:a16="http://schemas.microsoft.com/office/drawing/2014/main" id="{DF8157F2-D4E4-45DD-8175-E98A6B839538}"/>
              </a:ext>
            </a:extLst>
          </p:cNvPr>
          <p:cNvSpPr txBox="1"/>
          <p:nvPr/>
        </p:nvSpPr>
        <p:spPr>
          <a:xfrm>
            <a:off x="10134821" y="2291594"/>
            <a:ext cx="1030032" cy="923330"/>
          </a:xfrm>
          <a:prstGeom prst="rect">
            <a:avLst/>
          </a:prstGeom>
          <a:noFill/>
        </p:spPr>
        <p:txBody>
          <a:bodyPr wrap="square" rtlCol="0">
            <a:spAutoFit/>
          </a:bodyPr>
          <a:lstStyle/>
          <a:p>
            <a:r>
              <a:rPr lang="zh-CN" altLang="en-US" dirty="0"/>
              <a:t>本底簇团数量分布</a:t>
            </a:r>
          </a:p>
        </p:txBody>
      </p:sp>
    </p:spTree>
    <p:extLst>
      <p:ext uri="{BB962C8B-B14F-4D97-AF65-F5344CB8AC3E}">
        <p14:creationId xmlns:p14="http://schemas.microsoft.com/office/powerpoint/2010/main" val="3001232740"/>
      </p:ext>
    </p:extLst>
  </p:cSld>
  <p:clrMapOvr>
    <a:masterClrMapping/>
  </p:clrMapOvr>
  <mc:AlternateContent xmlns:mc="http://schemas.openxmlformats.org/markup-compatibility/2006">
    <mc:Choice xmlns:p14="http://schemas.microsoft.com/office/powerpoint/2010/main" Requires="p14">
      <p:transition spd="slow" p14:dur="2000" advTm="12060"/>
    </mc:Choice>
    <mc:Fallback>
      <p:transition spd="slow" advTm="12060"/>
    </mc:Fallback>
  </mc:AlternateContent>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14177</TotalTime>
  <Words>4427</Words>
  <Application>Microsoft Office PowerPoint</Application>
  <PresentationFormat>宽屏</PresentationFormat>
  <Paragraphs>892</Paragraphs>
  <Slides>34</Slides>
  <Notes>4</Notes>
  <HiddenSlides>1</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等线</vt:lpstr>
      <vt:lpstr>黑体</vt:lpstr>
      <vt:lpstr>宋体</vt:lpstr>
      <vt:lpstr>Arial</vt:lpstr>
      <vt:lpstr>Arial Black</vt:lpstr>
      <vt:lpstr>Calibri</vt:lpstr>
      <vt:lpstr>Calibri Light</vt:lpstr>
      <vt:lpstr>Cambria Math</vt:lpstr>
      <vt:lpstr>Times New Roman</vt:lpstr>
      <vt:lpstr>Wingdings</vt:lpstr>
      <vt:lpstr>1_Office 主题​​</vt:lpstr>
      <vt:lpstr>触发系统物理性能评价与分析</vt:lpstr>
      <vt:lpstr>STCF主要特点及触发需求</vt:lpstr>
      <vt:lpstr>L1触发框架设计</vt:lpstr>
      <vt:lpstr>子触发基本性能</vt:lpstr>
      <vt:lpstr>全局触发触发表设计</vt:lpstr>
      <vt:lpstr>触发性能展示</vt:lpstr>
      <vt:lpstr>触发性能展示</vt:lpstr>
      <vt:lpstr>Q1：中性道的筛选条件</vt:lpstr>
      <vt:lpstr>Q2：中性道触发条件设置</vt:lpstr>
      <vt:lpstr>Q2：中性道触发条件设置</vt:lpstr>
      <vt:lpstr>Q2：中性道触发条件设置</vt:lpstr>
      <vt:lpstr>Q2：中性道触发条件设置</vt:lpstr>
      <vt:lpstr>Q2：中性道触发条件设置</vt:lpstr>
      <vt:lpstr>Q3：RBB的选择条件</vt:lpstr>
      <vt:lpstr>Q4：RBB触发条件设置</vt:lpstr>
      <vt:lpstr>Q5：去除2圈晶体后的影响</vt:lpstr>
      <vt:lpstr>Q6：多倍本底的情况</vt:lpstr>
      <vt:lpstr>Q6：多倍本底的情况</vt:lpstr>
      <vt:lpstr>Q6：多倍本底的情况</vt:lpstr>
      <vt:lpstr>其他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Backup</vt:lpstr>
      <vt:lpstr>Backup</vt:lpstr>
      <vt:lpstr>Backup</vt:lpstr>
      <vt:lpstr>Backup</vt:lpstr>
      <vt:lpstr>Backup</vt:lpstr>
      <vt:lpstr>Backup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工作总结</dc:title>
  <dc:creator>钰贺</dc:creator>
  <cp:lastModifiedBy>钰贺</cp:lastModifiedBy>
  <cp:revision>621</cp:revision>
  <dcterms:created xsi:type="dcterms:W3CDTF">2025-09-10T09:40:31Z</dcterms:created>
  <dcterms:modified xsi:type="dcterms:W3CDTF">2025-09-20T06:10:57Z</dcterms:modified>
</cp:coreProperties>
</file>