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0" r:id="rId5"/>
    <p:sldId id="307" r:id="rId6"/>
    <p:sldId id="294" r:id="rId7"/>
    <p:sldId id="292" r:id="rId8"/>
    <p:sldId id="308" r:id="rId9"/>
    <p:sldId id="293" r:id="rId10"/>
    <p:sldId id="295" r:id="rId11"/>
    <p:sldId id="296" r:id="rId12"/>
    <p:sldId id="299" r:id="rId13"/>
    <p:sldId id="297" r:id="rId14"/>
    <p:sldId id="302" r:id="rId15"/>
    <p:sldId id="303" r:id="rId16"/>
    <p:sldId id="300" r:id="rId17"/>
    <p:sldId id="301" r:id="rId18"/>
    <p:sldId id="270" r:id="rId19"/>
    <p:sldId id="305" r:id="rId20"/>
    <p:sldId id="309" r:id="rId21"/>
    <p:sldId id="306" r:id="rId22"/>
    <p:sldId id="304" r:id="rId23"/>
    <p:sldId id="311" r:id="rId24"/>
    <p:sldId id="31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fld id="{4AECA70F-B97E-4EEA-B320-36B80F23C6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9456E-F46C-429E-8C4A-55D142B5DDE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95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6" y="152400"/>
            <a:ext cx="9746343" cy="8382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fld id="{4AECA70F-B97E-4EEA-B320-36B80F23C6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9456E-F46C-429E-8C4A-55D142B5DDE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72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456E-F46C-429E-8C4A-55D142B5DDE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A70F-B97E-4EEA-B320-36B80F23C6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90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090087" y="152400"/>
            <a:ext cx="104923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  <a:endParaRPr lang="en-US" altLang="zh-CN" dirty="0"/>
          </a:p>
        </p:txBody>
      </p:sp>
      <p:sp>
        <p:nvSpPr>
          <p:cNvPr id="25398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38224"/>
            <a:ext cx="284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a typeface="宋体" charset="-122"/>
              </a:defRPr>
            </a:lvl1pPr>
          </a:lstStyle>
          <a:p>
            <a:fld id="{4AECA70F-B97E-4EEA-B320-36B80F23C60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5" name="Rectangle 13"/>
          <p:cNvSpPr txBox="1">
            <a:spLocks noChangeArrowheads="1"/>
          </p:cNvSpPr>
          <p:nvPr/>
        </p:nvSpPr>
        <p:spPr bwMode="auto">
          <a:xfrm>
            <a:off x="8737600" y="6245234"/>
            <a:ext cx="284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CFDBC5C-082E-4564-B7AB-FD2C1486FE3A}" type="slidenum">
              <a:rPr lang="en-US" altLang="zh-CN" sz="1600" i="0" smtClean="0">
                <a:solidFill>
                  <a:srgbClr val="FFFFFF"/>
                </a:solidFill>
                <a:ea typeface="宋体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600" i="0">
              <a:solidFill>
                <a:srgbClr val="FFFFFF"/>
              </a:solidFill>
              <a:ea typeface="宋体" charset="-122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101600" y="954768"/>
            <a:ext cx="11785600" cy="0"/>
          </a:xfrm>
          <a:prstGeom prst="line">
            <a:avLst/>
          </a:prstGeom>
          <a:solidFill>
            <a:srgbClr val="FFFFFF"/>
          </a:solidFill>
          <a:ln w="88900" cap="flat" cmpd="sng" algn="ctr">
            <a:gradFill>
              <a:gsLst>
                <a:gs pos="0">
                  <a:schemeClr val="accent2">
                    <a:lumMod val="97000"/>
                  </a:schemeClr>
                </a:gs>
                <a:gs pos="100000">
                  <a:srgbClr val="E6E6E6">
                    <a:lumMod val="15000"/>
                    <a:lumOff val="85000"/>
                  </a:srgbClr>
                </a:gs>
              </a:gsLst>
              <a:lin ang="2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9456E-F46C-429E-8C4A-55D142B5DDE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A29C2E-0416-48E9-ABA6-526BE8F4B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7" y="127000"/>
            <a:ext cx="754200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08E519-CC29-4E60-A1BD-6506ED82A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STCF </a:t>
            </a:r>
            <a:r>
              <a:rPr lang="zh-CN" altLang="en-US" dirty="0"/>
              <a:t>探测器几何及优化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897575-72F2-4DF1-AE8F-5EE2BB71A6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方竹君  齐斌斌</a:t>
            </a:r>
            <a:endParaRPr lang="en-US" altLang="zh-CN" dirty="0"/>
          </a:p>
          <a:p>
            <a:r>
              <a:rPr lang="en-US" altLang="zh-CN" dirty="0"/>
              <a:t>2025.9.20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72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E70C586-0B1B-4AED-B3A4-8EB6C397E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r="34855"/>
          <a:stretch/>
        </p:blipFill>
        <p:spPr>
          <a:xfrm>
            <a:off x="5731886" y="3429000"/>
            <a:ext cx="5419725" cy="317867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DC51370-F264-4908-B9F4-5100FBF7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Tracker </a:t>
            </a:r>
            <a:r>
              <a:rPr lang="zh-CN" altLang="en-US" dirty="0"/>
              <a:t>几何优化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8B0631-DA7A-4294-9B1A-58152C4B752E}"/>
              </a:ext>
            </a:extLst>
          </p:cNvPr>
          <p:cNvSpPr txBox="1"/>
          <p:nvPr/>
        </p:nvSpPr>
        <p:spPr>
          <a:xfrm>
            <a:off x="317240" y="1333972"/>
            <a:ext cx="3964547" cy="1880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/>
              <a:t>MDI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更新</a:t>
            </a:r>
            <a:r>
              <a:rPr lang="en-US" altLang="zh-CN" sz="2000" dirty="0"/>
              <a:t>MDI 12</a:t>
            </a:r>
            <a:r>
              <a:rPr lang="zh-CN" altLang="en-US" sz="2000" dirty="0"/>
              <a:t>、</a:t>
            </a:r>
            <a:r>
              <a:rPr lang="en-US" altLang="zh-CN" sz="2000" dirty="0"/>
              <a:t>MDI 13</a:t>
            </a:r>
            <a:r>
              <a:rPr lang="zh-CN" altLang="en-US" sz="2000" dirty="0"/>
              <a:t>两个版本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MDI 12</a:t>
            </a:r>
            <a:r>
              <a:rPr lang="zh-CN" altLang="en-US" sz="2000" dirty="0"/>
              <a:t>：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0.76% X0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MDI 13</a:t>
            </a:r>
            <a:r>
              <a:rPr lang="zh-CN" altLang="en-US" sz="2000" dirty="0"/>
              <a:t>：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0.44% X0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6AF0F1-AF26-456F-A885-6BBC9A0E8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71" y="2826806"/>
            <a:ext cx="7118606" cy="13016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46BEC5-A1CA-479A-B897-15689778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07" y="1333972"/>
            <a:ext cx="7118606" cy="14928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0B6F167-E10C-4A46-8D6F-84723120A12B}"/>
              </a:ext>
            </a:extLst>
          </p:cNvPr>
          <p:cNvSpPr txBox="1"/>
          <p:nvPr/>
        </p:nvSpPr>
        <p:spPr>
          <a:xfrm>
            <a:off x="317240" y="3729507"/>
            <a:ext cx="5062604" cy="2345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尝试增加额外屏蔽以控制本底</a:t>
            </a:r>
            <a:endParaRPr lang="en-US" altLang="zh-CN" sz="20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MDC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减少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60%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ECAL</a:t>
            </a:r>
            <a:r>
              <a:rPr lang="zh-CN" altLang="en-US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减少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40%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现有设计与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ITK</a:t>
            </a:r>
            <a:r>
              <a:rPr lang="zh-CN" altLang="en-US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存在空间重叠，有待优化</a:t>
            </a:r>
            <a:endParaRPr lang="en-US" altLang="zh-CN" sz="20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MDI</a:t>
            </a:r>
            <a:r>
              <a:rPr lang="zh-CN" altLang="en-US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中心束流管设计有修改，待更新</a:t>
            </a:r>
            <a:endParaRPr lang="en-US" altLang="zh-CN" sz="20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96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A7C5D-A0BA-409C-8260-5231EB99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Tracker </a:t>
            </a:r>
            <a:r>
              <a:rPr lang="zh-CN" altLang="en-US" dirty="0"/>
              <a:t>几何优化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0D3EB9-905E-4286-BC68-3F0CC8270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833" y="1801977"/>
            <a:ext cx="5760000" cy="19377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3F3067-8EA7-4FD2-A820-32CFB4EC0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33" y="4171101"/>
            <a:ext cx="5760000" cy="18461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E9FAA5-361E-40D8-BA07-9EED0B08D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6" y="3739771"/>
            <a:ext cx="3600000" cy="25246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D426B1-8DDE-4CDF-A2FD-3813CE9C80F3}"/>
              </a:ext>
            </a:extLst>
          </p:cNvPr>
          <p:cNvSpPr txBox="1"/>
          <p:nvPr/>
        </p:nvSpPr>
        <p:spPr>
          <a:xfrm>
            <a:off x="485191" y="1696237"/>
            <a:ext cx="5262979" cy="1421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/>
              <a:t>ITKM</a:t>
            </a:r>
            <a:r>
              <a:rPr lang="zh-CN" altLang="en-US" sz="2000" dirty="0"/>
              <a:t>、</a:t>
            </a:r>
            <a:r>
              <a:rPr lang="en-US" altLang="zh-CN" sz="2000" dirty="0"/>
              <a:t>ITKW</a:t>
            </a:r>
            <a:r>
              <a:rPr lang="zh-CN" altLang="en-US" sz="2000" dirty="0"/>
              <a:t>、</a:t>
            </a:r>
            <a:r>
              <a:rPr lang="en-US" altLang="zh-CN" sz="2000" dirty="0"/>
              <a:t>MDC</a:t>
            </a:r>
            <a:r>
              <a:rPr lang="zh-CN" altLang="en-US" sz="2000" dirty="0"/>
              <a:t>均已更新各版本几何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探测区域内按设计设置材料与物质量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端盖、电子学、线缆建模尚不完整</a:t>
            </a:r>
            <a:endParaRPr lang="en-US" altLang="zh-CN" sz="20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93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5CCA5-5D9A-4478-8275-7E75A4EA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PID/ECAL</a:t>
            </a:r>
            <a:r>
              <a:rPr lang="zh-CN" altLang="en-US" dirty="0"/>
              <a:t>设计优化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827F67-39FD-4393-8F3C-DCECF640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362" y="1320078"/>
            <a:ext cx="6516434" cy="47094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7ECC52-A32F-49F1-80DA-6C90803647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8689" y="1907754"/>
            <a:ext cx="1304762" cy="2466667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9A986411-F78A-4EE9-BFAC-75CA291ED340}"/>
              </a:ext>
            </a:extLst>
          </p:cNvPr>
          <p:cNvCxnSpPr>
            <a:cxnSpLocks/>
          </p:cNvCxnSpPr>
          <p:nvPr/>
        </p:nvCxnSpPr>
        <p:spPr>
          <a:xfrm flipV="1">
            <a:off x="4153483" y="6026971"/>
            <a:ext cx="59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391F16D-7716-4156-80BA-7A3662206864}"/>
              </a:ext>
            </a:extLst>
          </p:cNvPr>
          <p:cNvCxnSpPr/>
          <p:nvPr/>
        </p:nvCxnSpPr>
        <p:spPr>
          <a:xfrm flipH="1" flipV="1">
            <a:off x="4153483" y="2242755"/>
            <a:ext cx="0" cy="37800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C944E1FB-9A7F-4563-A0AE-924AABA71AA9}"/>
              </a:ext>
            </a:extLst>
          </p:cNvPr>
          <p:cNvSpPr/>
          <p:nvPr/>
        </p:nvSpPr>
        <p:spPr>
          <a:xfrm>
            <a:off x="4153480" y="2638755"/>
            <a:ext cx="5436000" cy="25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767F82-CF39-4DF5-A1EA-E6E224176A67}"/>
              </a:ext>
            </a:extLst>
          </p:cNvPr>
          <p:cNvSpPr/>
          <p:nvPr/>
        </p:nvSpPr>
        <p:spPr>
          <a:xfrm>
            <a:off x="9341163" y="3075938"/>
            <a:ext cx="744210" cy="1129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86CF4C8-694B-482D-8EB0-068D821E34B7}"/>
              </a:ext>
            </a:extLst>
          </p:cNvPr>
          <p:cNvCxnSpPr>
            <a:cxnSpLocks/>
          </p:cNvCxnSpPr>
          <p:nvPr/>
        </p:nvCxnSpPr>
        <p:spPr>
          <a:xfrm>
            <a:off x="3555734" y="3787931"/>
            <a:ext cx="8910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89EDE511-79DA-4BAF-A97C-0DEBAF4711F1}"/>
              </a:ext>
            </a:extLst>
          </p:cNvPr>
          <p:cNvSpPr/>
          <p:nvPr/>
        </p:nvSpPr>
        <p:spPr>
          <a:xfrm>
            <a:off x="9594329" y="2656755"/>
            <a:ext cx="288000" cy="216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AD336C-48DC-4EAE-9990-8FF357FDFEDB}"/>
                  </a:ext>
                </a:extLst>
              </p:cNvPr>
              <p:cNvSpPr txBox="1"/>
              <p:nvPr/>
            </p:nvSpPr>
            <p:spPr>
              <a:xfrm>
                <a:off x="11233118" y="1152585"/>
                <a:ext cx="590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AD336C-48DC-4EAE-9990-8FF357FD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118" y="1152585"/>
                <a:ext cx="5902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4D7963-FD42-4BB5-970D-E86556511024}"/>
                  </a:ext>
                </a:extLst>
              </p:cNvPr>
              <p:cNvSpPr txBox="1"/>
              <p:nvPr/>
            </p:nvSpPr>
            <p:spPr>
              <a:xfrm>
                <a:off x="3606526" y="274975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870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4D7963-FD42-4BB5-970D-E86556511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526" y="2749754"/>
                <a:ext cx="5325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6262FC5-2D8D-45E0-9709-E6DF5D6F0CC1}"/>
                  </a:ext>
                </a:extLst>
              </p:cNvPr>
              <p:cNvSpPr txBox="1"/>
              <p:nvPr/>
            </p:nvSpPr>
            <p:spPr>
              <a:xfrm>
                <a:off x="3620962" y="255525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940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6262FC5-2D8D-45E0-9709-E6DF5D6F0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962" y="2555257"/>
                <a:ext cx="53251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8E6B560-1B44-40A3-95E2-77192C3D8A9F}"/>
                  </a:ext>
                </a:extLst>
              </p:cNvPr>
              <p:cNvSpPr txBox="1"/>
              <p:nvPr/>
            </p:nvSpPr>
            <p:spPr>
              <a:xfrm rot="5400000">
                <a:off x="9031764" y="6148392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1440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8E6B560-1B44-40A3-95E2-77192C3D8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031764" y="6148392"/>
                <a:ext cx="63190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A1D5367-2485-44C1-AA61-D32DBB1A77E6}"/>
                  </a:ext>
                </a:extLst>
              </p:cNvPr>
              <p:cNvSpPr txBox="1"/>
              <p:nvPr/>
            </p:nvSpPr>
            <p:spPr>
              <a:xfrm>
                <a:off x="3654500" y="1875339"/>
                <a:ext cx="1036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A1D5367-2485-44C1-AA61-D32DBB1A7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00" y="1875339"/>
                <a:ext cx="1036951" cy="369332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67FF167-CE7A-464E-B226-E2E557B4DCD5}"/>
                  </a:ext>
                </a:extLst>
              </p:cNvPr>
              <p:cNvSpPr txBox="1"/>
              <p:nvPr/>
            </p:nvSpPr>
            <p:spPr>
              <a:xfrm>
                <a:off x="10013428" y="5849839"/>
                <a:ext cx="1036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67FF167-CE7A-464E-B226-E2E557B4D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428" y="5849839"/>
                <a:ext cx="1036951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4BDA95F-1389-413C-A5C9-A5610E9C45D7}"/>
                  </a:ext>
                </a:extLst>
              </p:cNvPr>
              <p:cNvSpPr txBox="1"/>
              <p:nvPr/>
            </p:nvSpPr>
            <p:spPr>
              <a:xfrm rot="5400000">
                <a:off x="9281233" y="6140494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1510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4BDA95F-1389-413C-A5C9-A5610E9C4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281233" y="6140494"/>
                <a:ext cx="63190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7BFABA86-BFC7-460A-B5BE-D606575FC4CE}"/>
              </a:ext>
            </a:extLst>
          </p:cNvPr>
          <p:cNvSpPr/>
          <p:nvPr/>
        </p:nvSpPr>
        <p:spPr>
          <a:xfrm>
            <a:off x="4153480" y="2982632"/>
            <a:ext cx="4644000" cy="22320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</a:rPr>
              <a:t>MDC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0D0FE7F-9A7A-4E63-A68A-474BFD33A6E2}"/>
                  </a:ext>
                </a:extLst>
              </p:cNvPr>
              <p:cNvSpPr txBox="1"/>
              <p:nvPr/>
            </p:nvSpPr>
            <p:spPr>
              <a:xfrm>
                <a:off x="3603422" y="2900637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850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0D0FE7F-9A7A-4E63-A68A-474BFD33A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422" y="2900637"/>
                <a:ext cx="53251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D78D486-572E-402E-BAD2-9457925EA5C5}"/>
              </a:ext>
            </a:extLst>
          </p:cNvPr>
          <p:cNvCxnSpPr>
            <a:cxnSpLocks/>
          </p:cNvCxnSpPr>
          <p:nvPr/>
        </p:nvCxnSpPr>
        <p:spPr>
          <a:xfrm>
            <a:off x="8797480" y="5214632"/>
            <a:ext cx="0" cy="80601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17E0956-BFFB-48E7-AAA4-F95D9BD1EC3C}"/>
                  </a:ext>
                </a:extLst>
              </p:cNvPr>
              <p:cNvSpPr txBox="1"/>
              <p:nvPr/>
            </p:nvSpPr>
            <p:spPr>
              <a:xfrm rot="5400000">
                <a:off x="8471790" y="6140293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1290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17E0956-BFFB-48E7-AAA4-F95D9BD1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471790" y="6140293"/>
                <a:ext cx="63190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C1E481B-72C8-442A-B48B-9FB2D5C97B66}"/>
              </a:ext>
            </a:extLst>
          </p:cNvPr>
          <p:cNvCxnSpPr>
            <a:cxnSpLocks/>
          </p:cNvCxnSpPr>
          <p:nvPr/>
        </p:nvCxnSpPr>
        <p:spPr>
          <a:xfrm>
            <a:off x="10085374" y="3059890"/>
            <a:ext cx="0" cy="296202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16FC4A1-6384-470A-AF3A-941E424F932A}"/>
                  </a:ext>
                </a:extLst>
              </p:cNvPr>
              <p:cNvSpPr txBox="1"/>
              <p:nvPr/>
            </p:nvSpPr>
            <p:spPr>
              <a:xfrm rot="5400000">
                <a:off x="9795114" y="6149861"/>
                <a:ext cx="583874" cy="30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1640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16FC4A1-6384-470A-AF3A-941E424F9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795114" y="6149861"/>
                <a:ext cx="583874" cy="3048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5DC497E-6D39-41B2-B56D-45F81769E0F6}"/>
                  </a:ext>
                </a:extLst>
              </p:cNvPr>
              <p:cNvSpPr txBox="1"/>
              <p:nvPr/>
            </p:nvSpPr>
            <p:spPr>
              <a:xfrm>
                <a:off x="3616422" y="2409232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960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5DC497E-6D39-41B2-B56D-45F81769E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22" y="2409232"/>
                <a:ext cx="53251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0ACCF04-610C-47D0-9014-7A97A98EC7F8}"/>
              </a:ext>
            </a:extLst>
          </p:cNvPr>
          <p:cNvCxnSpPr>
            <a:cxnSpLocks/>
          </p:cNvCxnSpPr>
          <p:nvPr/>
        </p:nvCxnSpPr>
        <p:spPr>
          <a:xfrm>
            <a:off x="3913413" y="4621467"/>
            <a:ext cx="8136000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59ED604-F4A3-4F9D-906B-60E913C3E5B8}"/>
                  </a:ext>
                </a:extLst>
              </p:cNvPr>
              <p:cNvSpPr txBox="1"/>
              <p:nvPr/>
            </p:nvSpPr>
            <p:spPr>
              <a:xfrm>
                <a:off x="11377376" y="3333372"/>
                <a:ext cx="590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59ED604-F4A3-4F9D-906B-60E913C3E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376" y="3333372"/>
                <a:ext cx="59022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CB772D69-3B3C-4C0C-BEDA-E5784327760D}"/>
              </a:ext>
            </a:extLst>
          </p:cNvPr>
          <p:cNvCxnSpPr>
            <a:cxnSpLocks/>
          </p:cNvCxnSpPr>
          <p:nvPr/>
        </p:nvCxnSpPr>
        <p:spPr>
          <a:xfrm>
            <a:off x="9352861" y="2895798"/>
            <a:ext cx="0" cy="180000"/>
          </a:xfrm>
          <a:prstGeom prst="straightConnector1">
            <a:avLst/>
          </a:prstGeom>
          <a:ln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E5513D7-3148-41CD-BDE4-4C337B62C4C7}"/>
                  </a:ext>
                </a:extLst>
              </p:cNvPr>
              <p:cNvSpPr txBox="1"/>
              <p:nvPr/>
            </p:nvSpPr>
            <p:spPr>
              <a:xfrm>
                <a:off x="8714747" y="2850313"/>
                <a:ext cx="6890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en-US" altLang="zh-CN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E5513D7-3148-41CD-BDE4-4C337B62C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747" y="2850313"/>
                <a:ext cx="689035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3AE122D-3D04-495E-B443-E3EE978B6103}"/>
              </a:ext>
            </a:extLst>
          </p:cNvPr>
          <p:cNvCxnSpPr>
            <a:cxnSpLocks/>
          </p:cNvCxnSpPr>
          <p:nvPr/>
        </p:nvCxnSpPr>
        <p:spPr>
          <a:xfrm>
            <a:off x="9590235" y="2622867"/>
            <a:ext cx="6950" cy="341231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49F7786-BEAC-41C1-AC9E-615C8F063C0E}"/>
              </a:ext>
            </a:extLst>
          </p:cNvPr>
          <p:cNvSpPr txBox="1"/>
          <p:nvPr/>
        </p:nvSpPr>
        <p:spPr>
          <a:xfrm>
            <a:off x="8931517" y="4205387"/>
            <a:ext cx="214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PIDE (RICH/ASHIPH)</a:t>
            </a:r>
            <a:endParaRPr lang="zh-CN" altLang="en-US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2C3D983-C3BC-4880-B5BE-0851356D03F7}"/>
              </a:ext>
            </a:extLst>
          </p:cNvPr>
          <p:cNvCxnSpPr>
            <a:cxnSpLocks/>
          </p:cNvCxnSpPr>
          <p:nvPr/>
        </p:nvCxnSpPr>
        <p:spPr>
          <a:xfrm>
            <a:off x="9339265" y="3054525"/>
            <a:ext cx="0" cy="296202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79A66D59-5171-4D7C-A78A-8EF94B34D2B1}"/>
              </a:ext>
            </a:extLst>
          </p:cNvPr>
          <p:cNvSpPr txBox="1"/>
          <p:nvPr/>
        </p:nvSpPr>
        <p:spPr>
          <a:xfrm>
            <a:off x="125590" y="1233590"/>
            <a:ext cx="3574628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实现符合预期的物理性能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压缩空间，减少探测器体积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前端物质量影响评估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13CF971-D9E8-4EC9-8225-27E571EB73C6}"/>
              </a:ext>
            </a:extLst>
          </p:cNvPr>
          <p:cNvSpPr txBox="1"/>
          <p:nvPr/>
        </p:nvSpPr>
        <p:spPr>
          <a:xfrm>
            <a:off x="311872" y="2717009"/>
            <a:ext cx="3022377" cy="372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PIDB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尽量压缩</a:t>
            </a:r>
            <a:r>
              <a:rPr lang="en-US" altLang="zh-CN" sz="2000" dirty="0"/>
              <a:t>R</a:t>
            </a:r>
            <a:r>
              <a:rPr lang="zh-CN" altLang="en-US" sz="2000" dirty="0"/>
              <a:t>向空间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PIDE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充分利用</a:t>
            </a:r>
            <a:r>
              <a:rPr lang="en-US" altLang="zh-CN" sz="2000" dirty="0"/>
              <a:t>Z</a:t>
            </a:r>
            <a:r>
              <a:rPr lang="zh-CN" altLang="en-US" sz="2000" dirty="0"/>
              <a:t>向空间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ECAL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桶部</a:t>
            </a:r>
            <a:r>
              <a:rPr lang="en-US" altLang="zh-CN" sz="2000" dirty="0"/>
              <a:t>53</a:t>
            </a:r>
            <a:r>
              <a:rPr lang="zh-CN" altLang="en-US" sz="2000" dirty="0"/>
              <a:t>圈，端盖</a:t>
            </a:r>
            <a:r>
              <a:rPr lang="en-US" altLang="zh-CN" sz="2000" dirty="0"/>
              <a:t>8</a:t>
            </a:r>
            <a:r>
              <a:rPr lang="zh-CN" altLang="en-US" sz="2000" dirty="0"/>
              <a:t>圈</a:t>
            </a:r>
          </a:p>
        </p:txBody>
      </p:sp>
    </p:spTree>
    <p:extLst>
      <p:ext uri="{BB962C8B-B14F-4D97-AF65-F5344CB8AC3E}">
        <p14:creationId xmlns:p14="http://schemas.microsoft.com/office/powerpoint/2010/main" val="93581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45FE9-DD01-4E0D-BBC7-23BE906C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MDC </a:t>
            </a:r>
            <a:r>
              <a:rPr lang="zh-CN" altLang="en-US" dirty="0"/>
              <a:t>端盖区域建模与物质量评估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360316-816B-49AE-9512-B26FEDD6D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/>
        </p:blipFill>
        <p:spPr>
          <a:xfrm>
            <a:off x="4226970" y="2583049"/>
            <a:ext cx="6479130" cy="3769961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6E03452A-49DF-4610-BF4A-2E518B89C3C3}"/>
              </a:ext>
            </a:extLst>
          </p:cNvPr>
          <p:cNvCxnSpPr>
            <a:cxnSpLocks/>
          </p:cNvCxnSpPr>
          <p:nvPr/>
        </p:nvCxnSpPr>
        <p:spPr>
          <a:xfrm flipV="1">
            <a:off x="7466535" y="3676929"/>
            <a:ext cx="2999818" cy="101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箭头: 上弧形 4">
            <a:extLst>
              <a:ext uri="{FF2B5EF4-FFF2-40B4-BE49-F238E27FC236}">
                <a16:creationId xmlns:a16="http://schemas.microsoft.com/office/drawing/2014/main" id="{193D2026-5504-46B3-B383-A9A254ECC91D}"/>
              </a:ext>
            </a:extLst>
          </p:cNvPr>
          <p:cNvSpPr/>
          <p:nvPr/>
        </p:nvSpPr>
        <p:spPr>
          <a:xfrm>
            <a:off x="10244462" y="3160889"/>
            <a:ext cx="368243" cy="3434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12AFB066-DC76-41FC-998E-11520BC3E212}"/>
              </a:ext>
            </a:extLst>
          </p:cNvPr>
          <p:cNvSpPr txBox="1"/>
          <p:nvPr/>
        </p:nvSpPr>
        <p:spPr>
          <a:xfrm>
            <a:off x="10615525" y="3052975"/>
            <a:ext cx="143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φ</a:t>
            </a:r>
            <a:r>
              <a:rPr lang="zh-CN" altLang="en-US" dirty="0"/>
              <a:t>扫描</a:t>
            </a:r>
            <a:r>
              <a:rPr lang="en-US" altLang="zh-CN" dirty="0"/>
              <a:t>30°</a:t>
            </a:r>
            <a:r>
              <a:rPr lang="zh-CN" altLang="en-US" dirty="0"/>
              <a:t>，即一个扇区</a:t>
            </a:r>
          </a:p>
        </p:txBody>
      </p:sp>
      <p:sp>
        <p:nvSpPr>
          <p:cNvPr id="7" name="箭头: 右弧形 6">
            <a:extLst>
              <a:ext uri="{FF2B5EF4-FFF2-40B4-BE49-F238E27FC236}">
                <a16:creationId xmlns:a16="http://schemas.microsoft.com/office/drawing/2014/main" id="{B9DA96ED-523A-420E-B611-9E40276A1ABB}"/>
              </a:ext>
            </a:extLst>
          </p:cNvPr>
          <p:cNvSpPr/>
          <p:nvPr/>
        </p:nvSpPr>
        <p:spPr>
          <a:xfrm flipV="1">
            <a:off x="10200814" y="3699306"/>
            <a:ext cx="368244" cy="8068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A9BF8443-E07C-46F1-B15B-2D643392CFB6}"/>
              </a:ext>
            </a:extLst>
          </p:cNvPr>
          <p:cNvSpPr txBox="1"/>
          <p:nvPr/>
        </p:nvSpPr>
        <p:spPr>
          <a:xfrm>
            <a:off x="10142079" y="4585588"/>
            <a:ext cx="143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θ</a:t>
            </a:r>
            <a:r>
              <a:rPr lang="zh-CN" altLang="en-US" dirty="0"/>
              <a:t>从</a:t>
            </a:r>
            <a:r>
              <a:rPr lang="en-US" altLang="zh-CN" dirty="0"/>
              <a:t>20°</a:t>
            </a:r>
            <a:r>
              <a:rPr lang="zh-CN" altLang="en-US" dirty="0"/>
              <a:t>开始，覆盖端盖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825D67E-3BD0-4DBB-9923-6F63E1189868}"/>
              </a:ext>
            </a:extLst>
          </p:cNvPr>
          <p:cNvSpPr>
            <a:spLocks noGrp="1"/>
          </p:cNvSpPr>
          <p:nvPr/>
        </p:nvSpPr>
        <p:spPr>
          <a:xfrm>
            <a:off x="599399" y="1549416"/>
            <a:ext cx="3785420" cy="4322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2000" dirty="0"/>
              <a:t>端盖采用分</a:t>
            </a:r>
            <a:r>
              <a:rPr lang="en-US" altLang="zh-CN" sz="2000" dirty="0"/>
              <a:t>12</a:t>
            </a:r>
            <a:r>
              <a:rPr lang="zh-CN" altLang="en-US" sz="2000" dirty="0"/>
              <a:t>扇设计</a:t>
            </a:r>
            <a:endParaRPr lang="en-US" altLang="zh-CN" sz="2000" dirty="0"/>
          </a:p>
          <a:p>
            <a:pPr>
              <a:lnSpc>
                <a:spcPct val="170000"/>
              </a:lnSpc>
            </a:pPr>
            <a:r>
              <a:rPr lang="zh-CN" altLang="en-US" sz="2000" dirty="0"/>
              <a:t>龙骨处布线，线缆厚</a:t>
            </a:r>
            <a:r>
              <a:rPr lang="en-US" altLang="zh-CN" sz="2000" dirty="0"/>
              <a:t>78mm</a:t>
            </a:r>
            <a:r>
              <a:rPr lang="zh-CN" altLang="en-US" sz="2000" dirty="0"/>
              <a:t>，龙骨厚度</a:t>
            </a:r>
            <a:r>
              <a:rPr lang="en-US" altLang="zh-CN" sz="2000" dirty="0"/>
              <a:t>20mm</a:t>
            </a:r>
          </a:p>
          <a:p>
            <a:pPr>
              <a:lnSpc>
                <a:spcPct val="170000"/>
              </a:lnSpc>
            </a:pPr>
            <a:r>
              <a:rPr lang="zh-CN" altLang="en-US" sz="2000" dirty="0"/>
              <a:t>前端板</a:t>
            </a:r>
            <a:r>
              <a:rPr lang="en-US" altLang="zh-CN" sz="2000" dirty="0"/>
              <a:t>65mm*65mm</a:t>
            </a:r>
            <a:r>
              <a:rPr lang="zh-CN" altLang="en-US" sz="2000" dirty="0"/>
              <a:t>，设置</a:t>
            </a:r>
            <a:r>
              <a:rPr lang="en-US" altLang="zh-CN" sz="2000" dirty="0"/>
              <a:t>0.45mm</a:t>
            </a:r>
            <a:r>
              <a:rPr lang="zh-CN" altLang="en-US" sz="2000" dirty="0"/>
              <a:t>厚的</a:t>
            </a:r>
            <a:r>
              <a:rPr lang="en-US" altLang="zh-CN" sz="2000" dirty="0"/>
              <a:t>Al</a:t>
            </a:r>
            <a:r>
              <a:rPr lang="zh-CN" altLang="en-US" sz="2000" dirty="0"/>
              <a:t>作为冷却</a:t>
            </a:r>
            <a:endParaRPr lang="en-US" altLang="zh-CN" sz="2000" dirty="0"/>
          </a:p>
          <a:p>
            <a:pPr>
              <a:lnSpc>
                <a:spcPct val="170000"/>
              </a:lnSpc>
            </a:pPr>
            <a:r>
              <a:rPr lang="zh-CN" altLang="en-US" sz="2000" dirty="0"/>
              <a:t>后端板</a:t>
            </a:r>
            <a:r>
              <a:rPr lang="en-US" altLang="zh-CN" sz="2000" dirty="0"/>
              <a:t>140mm*110mm</a:t>
            </a:r>
            <a:r>
              <a:rPr lang="zh-CN" altLang="en-US" sz="2000" dirty="0"/>
              <a:t>，设置</a:t>
            </a:r>
            <a:r>
              <a:rPr lang="en-US" altLang="zh-CN" sz="2000" dirty="0"/>
              <a:t>1mm</a:t>
            </a:r>
            <a:r>
              <a:rPr lang="zh-CN" altLang="en-US" sz="2000" dirty="0"/>
              <a:t>厚的</a:t>
            </a:r>
            <a:r>
              <a:rPr lang="en-US" altLang="zh-CN" sz="2000" dirty="0"/>
              <a:t>Al</a:t>
            </a:r>
            <a:r>
              <a:rPr lang="zh-CN" altLang="en-US" sz="2000" dirty="0"/>
              <a:t>作为冷却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F5CB646-11A9-4891-9054-102B0E606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11" y="1033662"/>
            <a:ext cx="3533260" cy="32905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519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5122C-C00C-4A50-9B7B-BFB0A425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MDC </a:t>
            </a:r>
            <a:r>
              <a:rPr lang="zh-CN" altLang="en-US" dirty="0"/>
              <a:t>端盖区域建模与物质量评估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56DAB6-0500-4A08-85D2-697BBCE99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48" y="3600146"/>
            <a:ext cx="5760000" cy="29724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5C8EF47-B588-4E25-BB3A-B91BC2D41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777" y="933450"/>
            <a:ext cx="5760000" cy="29724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406C1C-E6E1-4F28-8E24-C3E5A3F3D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777" y="3828444"/>
            <a:ext cx="5760000" cy="297240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A311D93-A43A-4AD6-AACA-B29B4A37BB10}"/>
              </a:ext>
            </a:extLst>
          </p:cNvPr>
          <p:cNvSpPr txBox="1"/>
          <p:nvPr/>
        </p:nvSpPr>
        <p:spPr>
          <a:xfrm>
            <a:off x="814245" y="1704850"/>
            <a:ext cx="3095719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以</a:t>
            </a:r>
            <a:r>
              <a:rPr lang="en-US" altLang="zh-CN" sz="2000" dirty="0"/>
              <a:t>Al</a:t>
            </a:r>
            <a:r>
              <a:rPr lang="zh-CN" altLang="en-US" sz="2000" dirty="0"/>
              <a:t>为线缆、冷却建模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6A0896-9F8D-4D6E-956D-707F0E1DEFC9}"/>
              </a:ext>
            </a:extLst>
          </p:cNvPr>
          <p:cNvSpPr txBox="1"/>
          <p:nvPr/>
        </p:nvSpPr>
        <p:spPr>
          <a:xfrm>
            <a:off x="2362104" y="4086225"/>
            <a:ext cx="954107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全端盖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CCC33C-C542-43F0-ACCC-35A0A480F10E}"/>
              </a:ext>
            </a:extLst>
          </p:cNvPr>
          <p:cNvSpPr txBox="1"/>
          <p:nvPr/>
        </p:nvSpPr>
        <p:spPr>
          <a:xfrm>
            <a:off x="8591454" y="1362075"/>
            <a:ext cx="1217000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龙骨区域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AFE232-ABF1-4FEE-8453-1D22FAA3FA6C}"/>
              </a:ext>
            </a:extLst>
          </p:cNvPr>
          <p:cNvSpPr txBox="1"/>
          <p:nvPr/>
        </p:nvSpPr>
        <p:spPr>
          <a:xfrm>
            <a:off x="7982954" y="4334017"/>
            <a:ext cx="1475084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电子学区域</a:t>
            </a:r>
          </a:p>
        </p:txBody>
      </p:sp>
    </p:spTree>
    <p:extLst>
      <p:ext uri="{BB962C8B-B14F-4D97-AF65-F5344CB8AC3E}">
        <p14:creationId xmlns:p14="http://schemas.microsoft.com/office/powerpoint/2010/main" val="44921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5C8EF47-B588-4E25-BB3A-B91BC2D41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2926" y="971977"/>
            <a:ext cx="5760000" cy="29724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406C1C-E6E1-4F28-8E24-C3E5A3F3D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791" y="3866970"/>
            <a:ext cx="5760000" cy="29724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56DAB6-0500-4A08-85D2-697BBCE99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43" y="3596971"/>
            <a:ext cx="5760000" cy="297240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F5122C-C00C-4A50-9B7B-BFB0A425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MDC </a:t>
            </a:r>
            <a:r>
              <a:rPr lang="zh-CN" altLang="en-US" dirty="0"/>
              <a:t>端盖区域建模与物质量评估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311D93-A43A-4AD6-AACA-B29B4A37BB10}"/>
              </a:ext>
            </a:extLst>
          </p:cNvPr>
          <p:cNvSpPr txBox="1"/>
          <p:nvPr/>
        </p:nvSpPr>
        <p:spPr>
          <a:xfrm>
            <a:off x="814245" y="1704850"/>
            <a:ext cx="3139001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以</a:t>
            </a:r>
            <a:r>
              <a:rPr lang="en-US" altLang="zh-CN" sz="2000" dirty="0"/>
              <a:t>Cu</a:t>
            </a:r>
            <a:r>
              <a:rPr lang="zh-CN" altLang="en-US" sz="2000" dirty="0"/>
              <a:t>为线缆、冷却建模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6A0896-9F8D-4D6E-956D-707F0E1DEFC9}"/>
              </a:ext>
            </a:extLst>
          </p:cNvPr>
          <p:cNvSpPr txBox="1"/>
          <p:nvPr/>
        </p:nvSpPr>
        <p:spPr>
          <a:xfrm>
            <a:off x="2362104" y="4086225"/>
            <a:ext cx="954107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全端盖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CCC33C-C542-43F0-ACCC-35A0A480F10E}"/>
              </a:ext>
            </a:extLst>
          </p:cNvPr>
          <p:cNvSpPr txBox="1"/>
          <p:nvPr/>
        </p:nvSpPr>
        <p:spPr>
          <a:xfrm>
            <a:off x="8591454" y="1362075"/>
            <a:ext cx="1217000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龙骨区域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AFE232-ABF1-4FEE-8453-1D22FAA3FA6C}"/>
              </a:ext>
            </a:extLst>
          </p:cNvPr>
          <p:cNvSpPr txBox="1"/>
          <p:nvPr/>
        </p:nvSpPr>
        <p:spPr>
          <a:xfrm>
            <a:off x="7982954" y="4334017"/>
            <a:ext cx="1475084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电子学区域</a:t>
            </a:r>
          </a:p>
        </p:txBody>
      </p:sp>
    </p:spTree>
    <p:extLst>
      <p:ext uri="{BB962C8B-B14F-4D97-AF65-F5344CB8AC3E}">
        <p14:creationId xmlns:p14="http://schemas.microsoft.com/office/powerpoint/2010/main" val="27174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F977E-2038-48FB-9D9F-ED29D0DA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MUON</a:t>
            </a:r>
            <a:r>
              <a:rPr lang="zh-CN" altLang="en-US" dirty="0"/>
              <a:t>几何优化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2BB504-5E86-4C46-B5AC-29CFEB46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65" y="990600"/>
            <a:ext cx="3596484" cy="31725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2890B68-1C6C-499F-BD7C-B9CC20F90197}"/>
              </a:ext>
            </a:extLst>
          </p:cNvPr>
          <p:cNvSpPr txBox="1"/>
          <p:nvPr/>
        </p:nvSpPr>
        <p:spPr>
          <a:xfrm>
            <a:off x="559836" y="1660848"/>
            <a:ext cx="5758308" cy="1418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重新建模</a:t>
            </a:r>
            <a:r>
              <a:rPr lang="en-US" altLang="zh-CN" sz="2000" dirty="0"/>
              <a:t>MUON</a:t>
            </a:r>
            <a:r>
              <a:rPr lang="zh-CN" altLang="en-US" sz="2000" dirty="0"/>
              <a:t>，使之更容易调整结构参数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端盖开孔，留出</a:t>
            </a:r>
            <a:r>
              <a:rPr lang="en-US" altLang="zh-CN" sz="2000" dirty="0"/>
              <a:t>SC</a:t>
            </a:r>
            <a:r>
              <a:rPr lang="zh-CN" altLang="en-US" sz="2000" dirty="0"/>
              <a:t>烟囱管道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深度研究</a:t>
            </a:r>
            <a:r>
              <a:rPr lang="en-US" altLang="zh-CN" sz="2000" dirty="0"/>
              <a:t>MUON</a:t>
            </a:r>
            <a:r>
              <a:rPr lang="zh-CN" altLang="en-US" sz="2000" dirty="0"/>
              <a:t>的</a:t>
            </a:r>
            <a:r>
              <a:rPr lang="en-US" altLang="zh-CN" sz="2000" dirty="0"/>
              <a:t>μ/π</a:t>
            </a:r>
            <a:r>
              <a:rPr lang="zh-CN" altLang="en-US" sz="2000" dirty="0"/>
              <a:t>探测性能，优化整体设计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8104B5A-EBC8-4FE6-8870-6722DC911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2" y="4103551"/>
            <a:ext cx="3101691" cy="23430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77B0D48-C9BA-4234-99E6-890E88ABF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09" y="4135865"/>
            <a:ext cx="4174084" cy="142721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F0F09C6-039D-443C-AF88-AD014EFAF5F0}"/>
              </a:ext>
            </a:extLst>
          </p:cNvPr>
          <p:cNvGrpSpPr/>
          <p:nvPr/>
        </p:nvGrpSpPr>
        <p:grpSpPr>
          <a:xfrm>
            <a:off x="3640031" y="4219045"/>
            <a:ext cx="2455969" cy="1260855"/>
            <a:chOff x="6586700" y="3766456"/>
            <a:chExt cx="3239743" cy="166323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7DC3CC4-6BD4-4E1D-B964-642B6CA22120}"/>
                </a:ext>
              </a:extLst>
            </p:cNvPr>
            <p:cNvSpPr/>
            <p:nvPr/>
          </p:nvSpPr>
          <p:spPr>
            <a:xfrm>
              <a:off x="6638668" y="3840572"/>
              <a:ext cx="3187775" cy="152047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2BB34A2-2B87-4EC4-88E0-7F9445D619A3}"/>
                </a:ext>
              </a:extLst>
            </p:cNvPr>
            <p:cNvSpPr/>
            <p:nvPr/>
          </p:nvSpPr>
          <p:spPr>
            <a:xfrm>
              <a:off x="6709994" y="3929449"/>
              <a:ext cx="1908546" cy="11668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60F1750-DFD2-4E0F-8FA9-6047D306BB64}"/>
                </a:ext>
              </a:extLst>
            </p:cNvPr>
            <p:cNvSpPr/>
            <p:nvPr/>
          </p:nvSpPr>
          <p:spPr>
            <a:xfrm>
              <a:off x="6709994" y="4105393"/>
              <a:ext cx="1908546" cy="11994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1810822-0CB8-49AA-AECF-2541A6FCB440}"/>
                </a:ext>
              </a:extLst>
            </p:cNvPr>
            <p:cNvSpPr/>
            <p:nvPr/>
          </p:nvSpPr>
          <p:spPr>
            <a:xfrm>
              <a:off x="6709994" y="4293316"/>
              <a:ext cx="1908546" cy="11994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6D281AD-D79F-4448-92B1-39E069012566}"/>
                </a:ext>
              </a:extLst>
            </p:cNvPr>
            <p:cNvSpPr/>
            <p:nvPr/>
          </p:nvSpPr>
          <p:spPr>
            <a:xfrm>
              <a:off x="6709994" y="4473535"/>
              <a:ext cx="1908546" cy="11994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E590EF0-7E18-4EAF-8DC3-13AA3DF6D000}"/>
                </a:ext>
              </a:extLst>
            </p:cNvPr>
            <p:cNvSpPr/>
            <p:nvPr/>
          </p:nvSpPr>
          <p:spPr>
            <a:xfrm>
              <a:off x="6709994" y="4657888"/>
              <a:ext cx="1908546" cy="11994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2367B6F-21A6-4EC0-AE1D-9DCC74F2244C}"/>
                </a:ext>
              </a:extLst>
            </p:cNvPr>
            <p:cNvSpPr/>
            <p:nvPr/>
          </p:nvSpPr>
          <p:spPr>
            <a:xfrm>
              <a:off x="6724898" y="4833790"/>
              <a:ext cx="1908546" cy="11994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0D8202F-84B2-49EE-9956-8E438DBFCC22}"/>
                </a:ext>
              </a:extLst>
            </p:cNvPr>
            <p:cNvSpPr/>
            <p:nvPr/>
          </p:nvSpPr>
          <p:spPr>
            <a:xfrm>
              <a:off x="6724898" y="5033179"/>
              <a:ext cx="1908546" cy="11994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D4C0690-1AD0-4AEC-B1CC-CCEBC6F62091}"/>
                </a:ext>
              </a:extLst>
            </p:cNvPr>
            <p:cNvSpPr/>
            <p:nvPr/>
          </p:nvSpPr>
          <p:spPr>
            <a:xfrm>
              <a:off x="6717906" y="5197113"/>
              <a:ext cx="1908546" cy="11994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6D6C8FA-141C-4469-9170-1A926D1BB77F}"/>
                </a:ext>
              </a:extLst>
            </p:cNvPr>
            <p:cNvSpPr/>
            <p:nvPr/>
          </p:nvSpPr>
          <p:spPr>
            <a:xfrm>
              <a:off x="8483038" y="3889440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2781631-6E04-44FE-845C-C862B2606C8B}"/>
                </a:ext>
              </a:extLst>
            </p:cNvPr>
            <p:cNvSpPr/>
            <p:nvPr/>
          </p:nvSpPr>
          <p:spPr>
            <a:xfrm>
              <a:off x="8286260" y="3925476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494C1D0-26D3-46B0-8CAA-37688C0EF705}"/>
                </a:ext>
              </a:extLst>
            </p:cNvPr>
            <p:cNvSpPr/>
            <p:nvPr/>
          </p:nvSpPr>
          <p:spPr>
            <a:xfrm>
              <a:off x="8085458" y="3908980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5A85BF2-27C4-4D1C-A133-65AFF24CEA55}"/>
                </a:ext>
              </a:extLst>
            </p:cNvPr>
            <p:cNvSpPr/>
            <p:nvPr/>
          </p:nvSpPr>
          <p:spPr>
            <a:xfrm>
              <a:off x="7918272" y="3912666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BE5B032-704C-40F5-9C16-7E3FDC019AE9}"/>
                </a:ext>
              </a:extLst>
            </p:cNvPr>
            <p:cNvSpPr/>
            <p:nvPr/>
          </p:nvSpPr>
          <p:spPr>
            <a:xfrm>
              <a:off x="7721494" y="3948702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5C5C5D4-41EE-42F2-9718-CCE2F8203F40}"/>
                </a:ext>
              </a:extLst>
            </p:cNvPr>
            <p:cNvSpPr/>
            <p:nvPr/>
          </p:nvSpPr>
          <p:spPr>
            <a:xfrm>
              <a:off x="7520692" y="3932206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0C3C288-24DA-4C1D-9D0C-955F7C4CA3B3}"/>
                </a:ext>
              </a:extLst>
            </p:cNvPr>
            <p:cNvSpPr/>
            <p:nvPr/>
          </p:nvSpPr>
          <p:spPr>
            <a:xfrm>
              <a:off x="7300439" y="3917897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2504ADF-889F-4554-9CE6-E0288F98E33B}"/>
                </a:ext>
              </a:extLst>
            </p:cNvPr>
            <p:cNvSpPr/>
            <p:nvPr/>
          </p:nvSpPr>
          <p:spPr>
            <a:xfrm>
              <a:off x="7105076" y="3910738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2E58162-CA29-4C59-B807-E27E433680E8}"/>
                </a:ext>
              </a:extLst>
            </p:cNvPr>
            <p:cNvSpPr/>
            <p:nvPr/>
          </p:nvSpPr>
          <p:spPr>
            <a:xfrm>
              <a:off x="6902859" y="3937437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4A7CDCA-0F82-4E9B-8204-28DEC0C93B03}"/>
                </a:ext>
              </a:extLst>
            </p:cNvPr>
            <p:cNvSpPr/>
            <p:nvPr/>
          </p:nvSpPr>
          <p:spPr>
            <a:xfrm>
              <a:off x="6748085" y="3927078"/>
              <a:ext cx="102413" cy="1408076"/>
            </a:xfrm>
            <a:prstGeom prst="rect">
              <a:avLst/>
            </a:prstGeom>
            <a:solidFill>
              <a:srgbClr val="ED7D31">
                <a:alpha val="64000"/>
              </a:srgbClr>
            </a:solidFill>
            <a:ln w="12700" cap="flat" cmpd="sng" algn="ctr">
              <a:solidFill>
                <a:srgbClr val="ED7D31">
                  <a:shade val="1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2A45E7B-A204-4B2D-8B99-CC577D460D76}"/>
                </a:ext>
              </a:extLst>
            </p:cNvPr>
            <p:cNvSpPr/>
            <p:nvPr/>
          </p:nvSpPr>
          <p:spPr>
            <a:xfrm>
              <a:off x="7060264" y="4295502"/>
              <a:ext cx="697937" cy="65105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A14988C-1ACE-445F-8D0F-1FED9BD1BD33}"/>
                </a:ext>
              </a:extLst>
            </p:cNvPr>
            <p:cNvSpPr/>
            <p:nvPr/>
          </p:nvSpPr>
          <p:spPr>
            <a:xfrm rot="5400000">
              <a:off x="5885304" y="4580104"/>
              <a:ext cx="1501611" cy="9881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6AB163F-4134-4C27-AF72-CF9482AEB006}"/>
                </a:ext>
              </a:extLst>
            </p:cNvPr>
            <p:cNvSpPr/>
            <p:nvPr/>
          </p:nvSpPr>
          <p:spPr>
            <a:xfrm>
              <a:off x="7094873" y="5332128"/>
              <a:ext cx="718320" cy="9756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9EBED17-B9B2-424F-9F23-2BF458649EFF}"/>
                </a:ext>
              </a:extLst>
            </p:cNvPr>
            <p:cNvSpPr/>
            <p:nvPr/>
          </p:nvSpPr>
          <p:spPr>
            <a:xfrm rot="5400000">
              <a:off x="7409549" y="4589813"/>
              <a:ext cx="718320" cy="88967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4EB71C1-DD88-4509-9291-02EBE5B671CA}"/>
                </a:ext>
              </a:extLst>
            </p:cNvPr>
            <p:cNvSpPr/>
            <p:nvPr/>
          </p:nvSpPr>
          <p:spPr>
            <a:xfrm>
              <a:off x="6724250" y="3766456"/>
              <a:ext cx="1894290" cy="13748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B7D06A24-59CE-4754-9DE4-0258C684C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183" y="4157024"/>
            <a:ext cx="1983087" cy="18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0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210AB35-1E17-4E6E-9047-99667C95B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/>
          <a:stretch/>
        </p:blipFill>
        <p:spPr>
          <a:xfrm>
            <a:off x="5837363" y="2728504"/>
            <a:ext cx="5993182" cy="360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EEDB816-3F44-4CBB-8CA5-9D6F80D4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MUON </a:t>
            </a:r>
            <a:r>
              <a:rPr lang="zh-CN" altLang="en-US" dirty="0"/>
              <a:t>几何优化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D96BA3-4F98-4B4A-A954-5A33E2200205}"/>
              </a:ext>
            </a:extLst>
          </p:cNvPr>
          <p:cNvSpPr txBox="1"/>
          <p:nvPr/>
        </p:nvSpPr>
        <p:spPr>
          <a:xfrm>
            <a:off x="4548292" y="1148556"/>
            <a:ext cx="1864613" cy="1418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探测器层数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轭铁厚度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√   探测器种类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8F35A5-0D84-41E1-84AF-E3B5D32B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2" y="2728504"/>
            <a:ext cx="5314794" cy="360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99C01AB-C741-47C1-BA18-66117202FF27}"/>
              </a:ext>
            </a:extLst>
          </p:cNvPr>
          <p:cNvSpPr txBox="1"/>
          <p:nvPr/>
        </p:nvSpPr>
        <p:spPr>
          <a:xfrm>
            <a:off x="1814021" y="3819046"/>
            <a:ext cx="2682375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RPC</a:t>
            </a:r>
            <a:r>
              <a:rPr lang="zh-CN" altLang="en-US" sz="2000" b="1" dirty="0">
                <a:solidFill>
                  <a:srgbClr val="C00000"/>
                </a:solidFill>
              </a:rPr>
              <a:t>与塑闪的</a:t>
            </a:r>
            <a:r>
              <a:rPr lang="en-US" altLang="zh-CN" sz="2000" b="1" dirty="0">
                <a:solidFill>
                  <a:srgbClr val="C00000"/>
                </a:solidFill>
              </a:rPr>
              <a:t>μ/π</a:t>
            </a:r>
            <a:r>
              <a:rPr lang="zh-CN" altLang="en-US" sz="2000" b="1" dirty="0">
                <a:solidFill>
                  <a:srgbClr val="C00000"/>
                </a:solidFill>
              </a:rPr>
              <a:t>鉴别性能差异可通过轭铁厚度补足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2F011A-B808-4FBB-916A-E856C4CEA1F8}"/>
              </a:ext>
            </a:extLst>
          </p:cNvPr>
          <p:cNvSpPr txBox="1"/>
          <p:nvPr/>
        </p:nvSpPr>
        <p:spPr>
          <a:xfrm>
            <a:off x="8480924" y="4049878"/>
            <a:ext cx="2383025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去除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层探测器的限制，优化</a:t>
            </a:r>
            <a:r>
              <a:rPr lang="en-US" altLang="zh-CN" sz="2000" b="1" dirty="0">
                <a:solidFill>
                  <a:srgbClr val="C00000"/>
                </a:solidFill>
              </a:rPr>
              <a:t>MUON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4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9CB24-6DD0-45ED-ADA7-13AF27CB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Solenoid </a:t>
            </a:r>
            <a:r>
              <a:rPr lang="zh-CN" altLang="en-US" dirty="0"/>
              <a:t>几何优化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646594-4C42-454B-BF65-B035B81C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48" y="3190747"/>
            <a:ext cx="7881257" cy="29465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55A3B44-04BA-41E8-AFCF-146AE7761CCF}"/>
              </a:ext>
            </a:extLst>
          </p:cNvPr>
          <p:cNvSpPr txBox="1"/>
          <p:nvPr/>
        </p:nvSpPr>
        <p:spPr>
          <a:xfrm>
            <a:off x="1971260" y="1113061"/>
            <a:ext cx="8753334" cy="18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桶部轭铁的长度由原来的</a:t>
            </a:r>
            <a:r>
              <a:rPr lang="en-US" altLang="zh-CN" sz="2000" dirty="0"/>
              <a:t>4.8</a:t>
            </a:r>
            <a:r>
              <a:rPr lang="zh-CN" altLang="en-US" sz="2000" dirty="0"/>
              <a:t>米缩减为</a:t>
            </a:r>
            <a:r>
              <a:rPr lang="en-US" altLang="zh-CN" sz="2000" dirty="0"/>
              <a:t>4.4</a:t>
            </a:r>
            <a:r>
              <a:rPr lang="zh-CN" altLang="en-US" sz="2000" dirty="0"/>
              <a:t>米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桶部轭铁与端部轭铁的间隙由原来的</a:t>
            </a:r>
            <a:r>
              <a:rPr lang="en-US" altLang="zh-CN" sz="2000" dirty="0"/>
              <a:t>80mm</a:t>
            </a:r>
            <a:r>
              <a:rPr lang="zh-CN" altLang="en-US" sz="2000" dirty="0"/>
              <a:t>缩减为</a:t>
            </a:r>
            <a:r>
              <a:rPr lang="en-US" altLang="zh-CN" sz="2000" dirty="0"/>
              <a:t>40mm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桶部、端部交界处设置“迷宫式”的连接方式，让磁力线形成闭合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距对撞点处</a:t>
            </a:r>
            <a:r>
              <a:rPr lang="en-US" altLang="zh-CN" sz="2000" dirty="0"/>
              <a:t>4.5</a:t>
            </a:r>
            <a:r>
              <a:rPr lang="zh-CN" altLang="en-US" sz="2000" dirty="0"/>
              <a:t>米处的漏磁场达到</a:t>
            </a:r>
            <a:r>
              <a:rPr lang="en-US" altLang="zh-CN" sz="2000" dirty="0"/>
              <a:t>5.4Gs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5744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D33F2-750D-4E78-80D3-F5B8ADD0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谱仪机械设计与建模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BD0D1FC-5A18-4A3F-8A83-8BE43B1569AB}"/>
              </a:ext>
            </a:extLst>
          </p:cNvPr>
          <p:cNvGrpSpPr/>
          <p:nvPr/>
        </p:nvGrpSpPr>
        <p:grpSpPr>
          <a:xfrm>
            <a:off x="97372" y="2567478"/>
            <a:ext cx="12015917" cy="3200401"/>
            <a:chOff x="-3114964" y="2021687"/>
            <a:chExt cx="15362197" cy="40916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F82C87-0B49-4545-A187-3AF832071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14964" y="2143757"/>
              <a:ext cx="10764416" cy="396960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9A3A93-27DF-4629-95A2-B399E6569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5328" y="2021687"/>
              <a:ext cx="4761905" cy="4047619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064A10E1-1835-41C7-9BA2-F6D852A7F558}"/>
              </a:ext>
            </a:extLst>
          </p:cNvPr>
          <p:cNvSpPr txBox="1"/>
          <p:nvPr/>
        </p:nvSpPr>
        <p:spPr>
          <a:xfrm>
            <a:off x="3174906" y="1148563"/>
            <a:ext cx="6342317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初步有了各探测器的支撑机械设计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尚需根据探测器设计优化，调整机械结构并建模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重点关注系统间耦合连接</a:t>
            </a:r>
          </a:p>
        </p:txBody>
      </p:sp>
    </p:spTree>
    <p:extLst>
      <p:ext uri="{BB962C8B-B14F-4D97-AF65-F5344CB8AC3E}">
        <p14:creationId xmlns:p14="http://schemas.microsoft.com/office/powerpoint/2010/main" val="184341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07FFC-0375-488D-AC64-A6C70F96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3BC871-407B-47C6-B6D4-80F878E7D185}"/>
              </a:ext>
            </a:extLst>
          </p:cNvPr>
          <p:cNvSpPr txBox="1"/>
          <p:nvPr/>
        </p:nvSpPr>
        <p:spPr>
          <a:xfrm>
            <a:off x="3676262" y="2432607"/>
            <a:ext cx="5430416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一、</a:t>
            </a:r>
            <a:r>
              <a:rPr lang="en-US" altLang="zh-CN" sz="2400" b="1" dirty="0">
                <a:solidFill>
                  <a:srgbClr val="C00000"/>
                </a:solidFill>
              </a:rPr>
              <a:t>STCF</a:t>
            </a:r>
            <a:r>
              <a:rPr lang="zh-CN" altLang="en-US" sz="2400" b="1" dirty="0">
                <a:solidFill>
                  <a:srgbClr val="C00000"/>
                </a:solidFill>
              </a:rPr>
              <a:t>探测谱仪性能需求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二、</a:t>
            </a:r>
            <a:r>
              <a:rPr lang="en-US" altLang="zh-CN" sz="2400" dirty="0"/>
              <a:t>STCF</a:t>
            </a:r>
            <a:r>
              <a:rPr lang="zh-CN" altLang="en-US" sz="2400" dirty="0"/>
              <a:t>探测谱仪设计现状与问题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三、谱仪几何优化研究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四、讨论与小结</a:t>
            </a:r>
          </a:p>
        </p:txBody>
      </p:sp>
    </p:spTree>
    <p:extLst>
      <p:ext uri="{BB962C8B-B14F-4D97-AF65-F5344CB8AC3E}">
        <p14:creationId xmlns:p14="http://schemas.microsoft.com/office/powerpoint/2010/main" val="85613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07FFC-0375-488D-AC64-A6C70F96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3BC871-407B-47C6-B6D4-80F878E7D185}"/>
              </a:ext>
            </a:extLst>
          </p:cNvPr>
          <p:cNvSpPr txBox="1"/>
          <p:nvPr/>
        </p:nvSpPr>
        <p:spPr>
          <a:xfrm>
            <a:off x="3676262" y="2432607"/>
            <a:ext cx="5430416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一、</a:t>
            </a:r>
            <a:r>
              <a:rPr lang="en-US" altLang="zh-CN" sz="2400" dirty="0"/>
              <a:t>STCF</a:t>
            </a:r>
            <a:r>
              <a:rPr lang="zh-CN" altLang="en-US" sz="2400" dirty="0"/>
              <a:t>探测谱仪性能需求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二、</a:t>
            </a:r>
            <a:r>
              <a:rPr lang="en-US" altLang="zh-CN" sz="2400" dirty="0"/>
              <a:t>STCF</a:t>
            </a:r>
            <a:r>
              <a:rPr lang="zh-CN" altLang="en-US" sz="2400" dirty="0"/>
              <a:t>探测谱仪设计现状与问题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三、谱仪几何优化研究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四、讨论与小结</a:t>
            </a:r>
          </a:p>
        </p:txBody>
      </p:sp>
    </p:spTree>
    <p:extLst>
      <p:ext uri="{BB962C8B-B14F-4D97-AF65-F5344CB8AC3E}">
        <p14:creationId xmlns:p14="http://schemas.microsoft.com/office/powerpoint/2010/main" val="104154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32079-6509-4B0C-B020-8D3DA7F7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几何优化的问题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D585EB1-CEA6-49D5-B152-4C226C5BB885}"/>
              </a:ext>
            </a:extLst>
          </p:cNvPr>
          <p:cNvSpPr txBox="1"/>
          <p:nvPr/>
        </p:nvSpPr>
        <p:spPr>
          <a:xfrm>
            <a:off x="4376057" y="2491273"/>
            <a:ext cx="456267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几何优化整体进度慢于预期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系统、单位间的信息沟通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时间分配与过程管理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及时更新到</a:t>
            </a:r>
            <a:r>
              <a:rPr lang="en-US" altLang="zh-CN" sz="2000" dirty="0"/>
              <a:t>git</a:t>
            </a:r>
          </a:p>
        </p:txBody>
      </p:sp>
    </p:spTree>
    <p:extLst>
      <p:ext uri="{BB962C8B-B14F-4D97-AF65-F5344CB8AC3E}">
        <p14:creationId xmlns:p14="http://schemas.microsoft.com/office/powerpoint/2010/main" val="1431279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ABFD3D-44D1-405E-8517-9F9A8EB3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几何优化下一步方向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B2400F-B771-4126-A846-9C20FCE62C1C}"/>
              </a:ext>
            </a:extLst>
          </p:cNvPr>
          <p:cNvSpPr txBox="1"/>
          <p:nvPr/>
        </p:nvSpPr>
        <p:spPr>
          <a:xfrm>
            <a:off x="579016" y="1175658"/>
            <a:ext cx="7893180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Tracker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准备数据，等待物理性能检查，确定</a:t>
            </a:r>
            <a:r>
              <a:rPr lang="en-US" altLang="zh-CN" sz="2000" dirty="0"/>
              <a:t>tracker</a:t>
            </a:r>
            <a:r>
              <a:rPr lang="zh-CN" altLang="en-US" sz="2000" dirty="0"/>
              <a:t>设计，更新几何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PID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根据</a:t>
            </a:r>
            <a:r>
              <a:rPr lang="en-US" altLang="zh-CN" sz="2000" dirty="0"/>
              <a:t>PID/ECAL</a:t>
            </a:r>
            <a:r>
              <a:rPr lang="zh-CN" altLang="en-US" sz="2000" dirty="0"/>
              <a:t>边界设定，更新</a:t>
            </a:r>
            <a:r>
              <a:rPr lang="en-US" altLang="zh-CN" sz="2000" dirty="0"/>
              <a:t>PID</a:t>
            </a:r>
            <a:r>
              <a:rPr lang="zh-CN" altLang="en-US" sz="2000" dirty="0"/>
              <a:t>几何并做性能检查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ECAL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根据</a:t>
            </a:r>
            <a:r>
              <a:rPr lang="en-US" altLang="zh-CN" sz="2000" dirty="0"/>
              <a:t>PID/ECAL</a:t>
            </a:r>
            <a:r>
              <a:rPr lang="zh-CN" altLang="en-US" sz="2000" dirty="0"/>
              <a:t>边界设定，重新设计晶体阵列布局，检查物理性能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评估</a:t>
            </a:r>
            <a:r>
              <a:rPr lang="en-US" altLang="zh-CN" sz="2000" dirty="0"/>
              <a:t>MDC</a:t>
            </a:r>
            <a:r>
              <a:rPr lang="zh-CN" altLang="en-US" sz="2000" dirty="0"/>
              <a:t>端盖区域物质量对</a:t>
            </a:r>
            <a:r>
              <a:rPr lang="en-US" altLang="zh-CN" sz="2000" dirty="0"/>
              <a:t>ECAL</a:t>
            </a:r>
            <a:r>
              <a:rPr lang="zh-CN" altLang="en-US" sz="2000" dirty="0"/>
              <a:t>性能的影响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MUON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模拟不同层数与轭铁布局的性能，确定优化后的基准方案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SC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结合</a:t>
            </a:r>
            <a:r>
              <a:rPr lang="en-US" altLang="zh-CN" sz="2000" dirty="0"/>
              <a:t>ECAL</a:t>
            </a:r>
            <a:r>
              <a:rPr lang="zh-CN" altLang="en-US" sz="2000" dirty="0"/>
              <a:t>、</a:t>
            </a:r>
            <a:r>
              <a:rPr lang="en-US" altLang="zh-CN" sz="2000" dirty="0"/>
              <a:t>MUON</a:t>
            </a:r>
            <a:r>
              <a:rPr lang="zh-CN" altLang="en-US" sz="2000" dirty="0"/>
              <a:t>等的空间需求，优化极头，确定整体设计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5CEDAB2-F3CB-4BA5-9C2F-D70009C79924}"/>
              </a:ext>
            </a:extLst>
          </p:cNvPr>
          <p:cNvSpPr txBox="1"/>
          <p:nvPr/>
        </p:nvSpPr>
        <p:spPr>
          <a:xfrm>
            <a:off x="8808097" y="2793023"/>
            <a:ext cx="3079102" cy="14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及时更新探测器机械框架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研究线缆走线与建模方法</a:t>
            </a:r>
          </a:p>
        </p:txBody>
      </p:sp>
    </p:spTree>
    <p:extLst>
      <p:ext uri="{BB962C8B-B14F-4D97-AF65-F5344CB8AC3E}">
        <p14:creationId xmlns:p14="http://schemas.microsoft.com/office/powerpoint/2010/main" val="1684556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99F92-796E-457F-A6A5-895FAE41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522841-F198-4D0D-9843-2BD8212B6BD4}"/>
              </a:ext>
            </a:extLst>
          </p:cNvPr>
          <p:cNvSpPr txBox="1"/>
          <p:nvPr/>
        </p:nvSpPr>
        <p:spPr>
          <a:xfrm>
            <a:off x="2080726" y="2146041"/>
            <a:ext cx="9190653" cy="234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目前各系统已经有了较为明确的几何优化方向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修改产生新几何，在</a:t>
            </a:r>
            <a:r>
              <a:rPr lang="en-US" altLang="zh-CN" sz="2000" dirty="0"/>
              <a:t>Oscar</a:t>
            </a:r>
            <a:r>
              <a:rPr lang="zh-CN" altLang="en-US" sz="2000" dirty="0"/>
              <a:t>上测试各项性能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加强与机械方面的沟通，及时将机械结构更新到</a:t>
            </a:r>
            <a:r>
              <a:rPr lang="en-US" altLang="zh-CN" sz="2000" dirty="0"/>
              <a:t>Oscar</a:t>
            </a:r>
            <a:r>
              <a:rPr lang="zh-CN" altLang="en-US" sz="2000" dirty="0"/>
              <a:t>，反馈几何冲突等问题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细化线缆走线，开发线缆建模模板，及时更新到</a:t>
            </a:r>
            <a:r>
              <a:rPr lang="en-US" altLang="zh-CN" sz="2000" dirty="0"/>
              <a:t>Oscar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争取尽快给出完整的几何设置，为后续</a:t>
            </a:r>
            <a:r>
              <a:rPr lang="en-US" altLang="zh-CN" sz="2000" dirty="0"/>
              <a:t>TDR</a:t>
            </a:r>
            <a:r>
              <a:rPr lang="zh-CN" altLang="en-US" sz="2000" dirty="0"/>
              <a:t>准备提供较稳定的谱仪设计</a:t>
            </a:r>
          </a:p>
        </p:txBody>
      </p:sp>
    </p:spTree>
    <p:extLst>
      <p:ext uri="{BB962C8B-B14F-4D97-AF65-F5344CB8AC3E}">
        <p14:creationId xmlns:p14="http://schemas.microsoft.com/office/powerpoint/2010/main" val="1656993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8B403-41A3-4DF6-8C92-6E6B95F8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828" y="2755641"/>
            <a:ext cx="9746343" cy="838200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48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9DEDB-1887-4C11-B7CF-E6A8E985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STCF</a:t>
            </a:r>
            <a:r>
              <a:rPr lang="zh-CN" altLang="en-US" sz="3600" dirty="0"/>
              <a:t>探测谱仪性能需求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EA9F50-66D5-4A88-BCBE-EE32DBDE5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33" y="2271269"/>
            <a:ext cx="8693223" cy="3737453"/>
          </a:xfrm>
          <a:prstGeom prst="rect">
            <a:avLst/>
          </a:prstGeom>
          <a:ln>
            <a:noFill/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B75AC2F-F3E7-42DB-8510-16733D66C202}"/>
              </a:ext>
            </a:extLst>
          </p:cNvPr>
          <p:cNvSpPr txBox="1"/>
          <p:nvPr/>
        </p:nvSpPr>
        <p:spPr>
          <a:xfrm>
            <a:off x="1684699" y="1383142"/>
            <a:ext cx="8612155" cy="49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针对</a:t>
            </a:r>
            <a:r>
              <a:rPr lang="en-US" altLang="zh-CN" sz="2000" dirty="0"/>
              <a:t>2-7 GeV</a:t>
            </a:r>
            <a:r>
              <a:rPr lang="zh-CN" altLang="en-US" sz="2000" dirty="0"/>
              <a:t>正负电子对撞的复杂末态粒子，实现高效率探测与精确重建</a:t>
            </a:r>
            <a:endParaRPr lang="en-US" altLang="zh-CN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286AEC-1496-48BD-B312-82B3A7CF3B37}"/>
              </a:ext>
            </a:extLst>
          </p:cNvPr>
          <p:cNvSpPr txBox="1"/>
          <p:nvPr/>
        </p:nvSpPr>
        <p:spPr>
          <a:xfrm>
            <a:off x="737118" y="3158412"/>
            <a:ext cx="1271502" cy="1421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/>
              <a:t>pt</a:t>
            </a:r>
            <a:r>
              <a:rPr lang="en-US" altLang="zh-CN" sz="2000" dirty="0"/>
              <a:t>, p, 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15335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25DB6-964F-417C-9B2F-D7D2404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STCF</a:t>
            </a:r>
            <a:r>
              <a:rPr lang="zh-CN" altLang="en-US" sz="3600" dirty="0"/>
              <a:t>各探测器系统的设计指标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C2CD33-2168-47AA-9B00-D9350F52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04" y="1340745"/>
            <a:ext cx="10391192" cy="50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0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07FFC-0375-488D-AC64-A6C70F96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3BC871-407B-47C6-B6D4-80F878E7D185}"/>
              </a:ext>
            </a:extLst>
          </p:cNvPr>
          <p:cNvSpPr txBox="1"/>
          <p:nvPr/>
        </p:nvSpPr>
        <p:spPr>
          <a:xfrm>
            <a:off x="3676262" y="2432607"/>
            <a:ext cx="5430416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一、</a:t>
            </a:r>
            <a:r>
              <a:rPr lang="en-US" altLang="zh-CN" sz="2400" dirty="0"/>
              <a:t>STCF</a:t>
            </a:r>
            <a:r>
              <a:rPr lang="zh-CN" altLang="en-US" sz="2400" dirty="0"/>
              <a:t>探测谱仪性能需求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二、</a:t>
            </a:r>
            <a:r>
              <a:rPr lang="en-US" altLang="zh-CN" sz="2400" b="1" dirty="0">
                <a:solidFill>
                  <a:srgbClr val="C00000"/>
                </a:solidFill>
              </a:rPr>
              <a:t>STCF</a:t>
            </a:r>
            <a:r>
              <a:rPr lang="zh-CN" altLang="en-US" sz="2400" b="1" dirty="0">
                <a:solidFill>
                  <a:srgbClr val="C00000"/>
                </a:solidFill>
              </a:rPr>
              <a:t>探测谱仪设计现状与问题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三、谱仪几何优化研究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四、讨论与小结</a:t>
            </a:r>
          </a:p>
        </p:txBody>
      </p:sp>
    </p:spTree>
    <p:extLst>
      <p:ext uri="{BB962C8B-B14F-4D97-AF65-F5344CB8AC3E}">
        <p14:creationId xmlns:p14="http://schemas.microsoft.com/office/powerpoint/2010/main" val="41823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294E2-5876-40D0-817C-A55F30BB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</a:t>
            </a:r>
            <a:r>
              <a:rPr lang="zh-CN" altLang="en-US" dirty="0"/>
              <a:t>探测谱仪设计</a:t>
            </a:r>
          </a:p>
        </p:txBody>
      </p:sp>
      <p:pic>
        <p:nvPicPr>
          <p:cNvPr id="115" name="图片 114">
            <a:extLst>
              <a:ext uri="{FF2B5EF4-FFF2-40B4-BE49-F238E27FC236}">
                <a16:creationId xmlns:a16="http://schemas.microsoft.com/office/drawing/2014/main" id="{1CD4640B-86DF-4486-B669-2052AE19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482" y="1084432"/>
            <a:ext cx="7024409" cy="5499373"/>
          </a:xfrm>
          <a:prstGeom prst="rect">
            <a:avLst/>
          </a:prstGeom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931BAD4D-8AB5-43C6-A90B-8CDD3260AC73}"/>
              </a:ext>
            </a:extLst>
          </p:cNvPr>
          <p:cNvSpPr txBox="1"/>
          <p:nvPr/>
        </p:nvSpPr>
        <p:spPr>
          <a:xfrm>
            <a:off x="330443" y="1110339"/>
            <a:ext cx="447482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ITK</a:t>
            </a:r>
            <a:r>
              <a:rPr lang="zh-CN" altLang="en-US" sz="2000" dirty="0"/>
              <a:t>（</a:t>
            </a:r>
            <a:r>
              <a:rPr lang="en-US" altLang="zh-CN" sz="2000" dirty="0"/>
              <a:t>R&lt;200 mm</a:t>
            </a:r>
            <a:r>
              <a:rPr lang="zh-CN" altLang="en-US" sz="2000" dirty="0"/>
              <a:t>）：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</a:t>
            </a:r>
            <a:r>
              <a:rPr lang="zh-CN" altLang="en-US" sz="2000" dirty="0"/>
              <a:t>层硅像素探测器</a:t>
            </a:r>
            <a:r>
              <a:rPr lang="en-US" altLang="zh-CN" sz="2000" dirty="0"/>
              <a:t>/MPGD</a:t>
            </a:r>
            <a:r>
              <a:rPr lang="zh-CN" altLang="en-US" sz="2000" dirty="0"/>
              <a:t>探测器</a:t>
            </a:r>
            <a:endParaRPr lang="en-US" altLang="zh-CN" sz="2000" dirty="0"/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AC7A5284-C25E-4817-A66F-5807073B14E8}"/>
              </a:ext>
            </a:extLst>
          </p:cNvPr>
          <p:cNvSpPr txBox="1"/>
          <p:nvPr/>
        </p:nvSpPr>
        <p:spPr>
          <a:xfrm>
            <a:off x="330442" y="2106942"/>
            <a:ext cx="4474825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MDC</a:t>
            </a:r>
            <a:r>
              <a:rPr lang="zh-CN" altLang="en-US" sz="2000" dirty="0"/>
              <a:t>（</a:t>
            </a:r>
            <a:r>
              <a:rPr lang="en-US" altLang="zh-CN" sz="2000" dirty="0"/>
              <a:t>200 mm&lt;R&lt;850 mm</a:t>
            </a:r>
            <a:r>
              <a:rPr lang="zh-CN" altLang="en-US" sz="2000" dirty="0"/>
              <a:t>）</a:t>
            </a:r>
            <a:r>
              <a:rPr lang="en-US" altLang="zh-CN" sz="2000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漂移室，最内超层为超小单元</a:t>
            </a:r>
            <a:endParaRPr lang="en-US" altLang="zh-CN" sz="2000" dirty="0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CC6F9713-9595-438B-995D-953C58DAB793}"/>
              </a:ext>
            </a:extLst>
          </p:cNvPr>
          <p:cNvSpPr txBox="1"/>
          <p:nvPr/>
        </p:nvSpPr>
        <p:spPr>
          <a:xfrm>
            <a:off x="321109" y="3229229"/>
            <a:ext cx="495068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PID</a:t>
            </a:r>
            <a:r>
              <a:rPr lang="zh-CN" altLang="en-US" sz="2000" dirty="0"/>
              <a:t>（</a:t>
            </a:r>
            <a:r>
              <a:rPr lang="en-US" altLang="zh-CN" sz="2000" dirty="0"/>
              <a:t>850 mm&lt;R&lt;1050 mm, Z&lt;1600 mm</a:t>
            </a:r>
            <a:r>
              <a:rPr lang="zh-CN" altLang="en-US" sz="2000" dirty="0"/>
              <a:t>）</a:t>
            </a:r>
            <a:r>
              <a:rPr lang="en-US" altLang="zh-CN" sz="2000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DTOF</a:t>
            </a:r>
            <a:r>
              <a:rPr lang="zh-CN" altLang="en-US" sz="2000" dirty="0"/>
              <a:t>，</a:t>
            </a:r>
            <a:r>
              <a:rPr lang="en-US" altLang="zh-CN" sz="2000" dirty="0"/>
              <a:t>BTOF</a:t>
            </a:r>
            <a:r>
              <a:rPr lang="zh-CN" altLang="en-US" sz="2000" dirty="0"/>
              <a:t>，</a:t>
            </a:r>
            <a:r>
              <a:rPr lang="en-US" altLang="zh-CN" sz="2000" dirty="0"/>
              <a:t>RICH</a:t>
            </a:r>
            <a:r>
              <a:rPr lang="zh-CN" altLang="en-US" sz="2000" dirty="0"/>
              <a:t>，</a:t>
            </a:r>
            <a:r>
              <a:rPr lang="en-US" altLang="zh-CN" sz="2000" dirty="0"/>
              <a:t>30% X0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0F8568B6-F9AC-4935-BBBC-E055A98EC497}"/>
              </a:ext>
            </a:extLst>
          </p:cNvPr>
          <p:cNvSpPr txBox="1"/>
          <p:nvPr/>
        </p:nvSpPr>
        <p:spPr>
          <a:xfrm>
            <a:off x="321109" y="4354594"/>
            <a:ext cx="554784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ECAL</a:t>
            </a:r>
            <a:r>
              <a:rPr lang="zh-CN" altLang="en-US" sz="2000" dirty="0"/>
              <a:t>（</a:t>
            </a:r>
            <a:r>
              <a:rPr lang="en-US" altLang="zh-CN" sz="2000" dirty="0"/>
              <a:t>1050 mm&lt;R&lt;1350 mm, Z&lt;1900 mm </a:t>
            </a:r>
            <a:r>
              <a:rPr lang="zh-CN" altLang="en-US" sz="2000" dirty="0"/>
              <a:t>）：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28cm </a:t>
            </a:r>
            <a:r>
              <a:rPr lang="en-US" altLang="zh-CN" sz="2000" dirty="0" err="1"/>
              <a:t>pCsI</a:t>
            </a:r>
            <a:r>
              <a:rPr lang="en-US" altLang="zh-CN" sz="2000" dirty="0"/>
              <a:t>, 15 X0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DDD05B-0349-45D4-8BAF-9C69077B6B73}"/>
              </a:ext>
            </a:extLst>
          </p:cNvPr>
          <p:cNvSpPr txBox="1"/>
          <p:nvPr/>
        </p:nvSpPr>
        <p:spPr>
          <a:xfrm>
            <a:off x="330442" y="5376352"/>
            <a:ext cx="451604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MUON</a:t>
            </a:r>
            <a:r>
              <a:rPr lang="zh-CN" altLang="en-US" sz="2000" dirty="0"/>
              <a:t>（</a:t>
            </a:r>
            <a:r>
              <a:rPr lang="en-US" altLang="zh-CN" sz="2000" dirty="0"/>
              <a:t>R&gt;1850 mm</a:t>
            </a:r>
            <a:r>
              <a:rPr lang="zh-CN" altLang="en-US" sz="2000" dirty="0"/>
              <a:t>）：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</a:t>
            </a:r>
            <a:r>
              <a:rPr lang="zh-CN" altLang="en-US" sz="2000" dirty="0"/>
              <a:t>层</a:t>
            </a:r>
            <a:r>
              <a:rPr lang="en-US" altLang="zh-CN" sz="2000" dirty="0"/>
              <a:t>RPC+7</a:t>
            </a:r>
            <a:r>
              <a:rPr lang="zh-CN" altLang="en-US" sz="2000" dirty="0"/>
              <a:t>层塑闪，</a:t>
            </a:r>
            <a:r>
              <a:rPr lang="en-US" altLang="zh-CN" sz="2000" dirty="0"/>
              <a:t>51cm</a:t>
            </a:r>
            <a:r>
              <a:rPr lang="zh-CN" altLang="en-US" sz="2000" dirty="0"/>
              <a:t>轭铁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59492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294E2-5876-40D0-817C-A55F30BB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</a:t>
            </a:r>
            <a:r>
              <a:rPr lang="zh-CN" altLang="en-US" dirty="0"/>
              <a:t>探测谱仪设计和问题</a:t>
            </a:r>
          </a:p>
        </p:txBody>
      </p:sp>
      <p:pic>
        <p:nvPicPr>
          <p:cNvPr id="115" name="图片 114">
            <a:extLst>
              <a:ext uri="{FF2B5EF4-FFF2-40B4-BE49-F238E27FC236}">
                <a16:creationId xmlns:a16="http://schemas.microsoft.com/office/drawing/2014/main" id="{1CD4640B-86DF-4486-B669-2052AE19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482" y="1084432"/>
            <a:ext cx="7024409" cy="5499373"/>
          </a:xfrm>
          <a:prstGeom prst="rect">
            <a:avLst/>
          </a:prstGeom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931BAD4D-8AB5-43C6-A90B-8CDD3260AC73}"/>
              </a:ext>
            </a:extLst>
          </p:cNvPr>
          <p:cNvSpPr txBox="1"/>
          <p:nvPr/>
        </p:nvSpPr>
        <p:spPr>
          <a:xfrm>
            <a:off x="330441" y="1084432"/>
            <a:ext cx="4474825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ITK</a:t>
            </a:r>
            <a:r>
              <a:rPr lang="zh-CN" altLang="en-US" sz="2000" dirty="0"/>
              <a:t>应选用几层</a:t>
            </a:r>
            <a:r>
              <a:rPr lang="en-US" altLang="zh-CN" sz="2000" dirty="0"/>
              <a:t> </a:t>
            </a:r>
            <a:r>
              <a:rPr lang="zh-CN" altLang="en-US" sz="2000" dirty="0"/>
              <a:t>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（更多层</a:t>
            </a:r>
            <a:r>
              <a:rPr lang="en-US" altLang="zh-CN" sz="2000" dirty="0"/>
              <a:t>ITK</a:t>
            </a:r>
            <a:r>
              <a:rPr lang="zh-CN" altLang="en-US" sz="2000" dirty="0"/>
              <a:t>有利于超低</a:t>
            </a:r>
            <a:r>
              <a:rPr lang="en-US" altLang="zh-CN" sz="2000" dirty="0" err="1"/>
              <a:t>pt</a:t>
            </a:r>
            <a:r>
              <a:rPr lang="en-US" altLang="zh-CN" sz="2000" dirty="0"/>
              <a:t> </a:t>
            </a:r>
            <a:r>
              <a:rPr lang="zh-CN" altLang="en-US" sz="2000" dirty="0"/>
              <a:t>径迹重建）</a:t>
            </a:r>
            <a:endParaRPr lang="en-US" altLang="zh-CN" sz="2000" dirty="0"/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AC7A5284-C25E-4817-A66F-5807073B14E8}"/>
              </a:ext>
            </a:extLst>
          </p:cNvPr>
          <p:cNvSpPr txBox="1"/>
          <p:nvPr/>
        </p:nvSpPr>
        <p:spPr>
          <a:xfrm>
            <a:off x="330441" y="2114944"/>
            <a:ext cx="4474825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MDC</a:t>
            </a:r>
            <a:r>
              <a:rPr lang="zh-CN" altLang="en-US" sz="2000" dirty="0"/>
              <a:t>内径是否应外推？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（容纳更多层</a:t>
            </a:r>
            <a:r>
              <a:rPr lang="en-US" altLang="zh-CN" sz="2000" dirty="0"/>
              <a:t>ITK</a:t>
            </a:r>
            <a:r>
              <a:rPr lang="zh-CN" altLang="en-US" sz="2000" dirty="0"/>
              <a:t>，避开高本底区）</a:t>
            </a:r>
            <a:endParaRPr lang="en-US" altLang="zh-CN" sz="2000" dirty="0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CC6F9713-9595-438B-995D-953C58DAB793}"/>
              </a:ext>
            </a:extLst>
          </p:cNvPr>
          <p:cNvSpPr txBox="1"/>
          <p:nvPr/>
        </p:nvSpPr>
        <p:spPr>
          <a:xfrm>
            <a:off x="321109" y="3145456"/>
            <a:ext cx="447482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PID</a:t>
            </a:r>
            <a:r>
              <a:rPr lang="zh-CN" altLang="en-US" sz="2000" dirty="0"/>
              <a:t>和</a:t>
            </a:r>
            <a:r>
              <a:rPr lang="en-US" altLang="zh-CN" sz="2000" dirty="0"/>
              <a:t>ECAL</a:t>
            </a:r>
            <a:r>
              <a:rPr lang="zh-CN" altLang="en-US" sz="2000" dirty="0"/>
              <a:t>可否设计得更紧凑？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（减小空间占用、造价）</a:t>
            </a:r>
            <a:endParaRPr lang="en-US" altLang="zh-CN" sz="2000" dirty="0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0F8568B6-F9AC-4935-BBBC-E055A98EC497}"/>
              </a:ext>
            </a:extLst>
          </p:cNvPr>
          <p:cNvSpPr txBox="1"/>
          <p:nvPr/>
        </p:nvSpPr>
        <p:spPr>
          <a:xfrm>
            <a:off x="321108" y="4175968"/>
            <a:ext cx="4474825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MUON</a:t>
            </a:r>
            <a:r>
              <a:rPr lang="zh-CN" altLang="en-US" sz="2000" dirty="0"/>
              <a:t>、</a:t>
            </a:r>
            <a:r>
              <a:rPr lang="en-US" altLang="zh-CN" sz="2000" dirty="0"/>
              <a:t>SC</a:t>
            </a:r>
            <a:r>
              <a:rPr lang="zh-CN" altLang="en-US" sz="2000" dirty="0"/>
              <a:t>是否可缩短，紧凑设计？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（减小外尺寸，提高空间利用率）</a:t>
            </a:r>
            <a:endParaRPr lang="en-US" altLang="zh-CN" sz="2000" dirty="0"/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CD1513AD-E88E-44BA-8E22-556CA0ECC881}"/>
              </a:ext>
            </a:extLst>
          </p:cNvPr>
          <p:cNvSpPr txBox="1"/>
          <p:nvPr/>
        </p:nvSpPr>
        <p:spPr>
          <a:xfrm>
            <a:off x="321107" y="5206480"/>
            <a:ext cx="4474825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需建模电子学、冷却、线缆、机械，评估物质量影响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7451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07FFC-0375-488D-AC64-A6C70F96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3BC871-407B-47C6-B6D4-80F878E7D185}"/>
              </a:ext>
            </a:extLst>
          </p:cNvPr>
          <p:cNvSpPr txBox="1"/>
          <p:nvPr/>
        </p:nvSpPr>
        <p:spPr>
          <a:xfrm>
            <a:off x="3676262" y="2432607"/>
            <a:ext cx="5430416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一、</a:t>
            </a:r>
            <a:r>
              <a:rPr lang="en-US" altLang="zh-CN" sz="2400" dirty="0"/>
              <a:t>STCF</a:t>
            </a:r>
            <a:r>
              <a:rPr lang="zh-CN" altLang="en-US" sz="2400" dirty="0"/>
              <a:t>探测谱仪性能需求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二、</a:t>
            </a:r>
            <a:r>
              <a:rPr lang="en-US" altLang="zh-CN" sz="2400" dirty="0"/>
              <a:t>STCF</a:t>
            </a:r>
            <a:r>
              <a:rPr lang="zh-CN" altLang="en-US" sz="2400" dirty="0"/>
              <a:t>探测谱仪设计现状与问题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三、谱仪几何优化研究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四、讨论与小结</a:t>
            </a:r>
          </a:p>
        </p:txBody>
      </p:sp>
    </p:spTree>
    <p:extLst>
      <p:ext uri="{BB962C8B-B14F-4D97-AF65-F5344CB8AC3E}">
        <p14:creationId xmlns:p14="http://schemas.microsoft.com/office/powerpoint/2010/main" val="327109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34439-DC85-4CB2-AE3C-CA2D652B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Tracker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9A6035-A91C-46D7-9D47-989B0794CEEE}"/>
              </a:ext>
            </a:extLst>
          </p:cNvPr>
          <p:cNvSpPr txBox="1"/>
          <p:nvPr/>
        </p:nvSpPr>
        <p:spPr>
          <a:xfrm>
            <a:off x="507722" y="1883692"/>
            <a:ext cx="4474825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ITK</a:t>
            </a:r>
            <a:r>
              <a:rPr lang="zh-CN" altLang="en-US" sz="2000" dirty="0"/>
              <a:t>的层数选择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适配</a:t>
            </a:r>
            <a:r>
              <a:rPr lang="en-US" altLang="zh-CN" sz="2000" dirty="0"/>
              <a:t>ITK</a:t>
            </a:r>
            <a:r>
              <a:rPr lang="zh-CN" altLang="en-US" sz="2000" dirty="0"/>
              <a:t>的</a:t>
            </a:r>
            <a:r>
              <a:rPr lang="en-US" altLang="zh-CN" sz="2000" dirty="0"/>
              <a:t>MDC</a:t>
            </a:r>
            <a:r>
              <a:rPr lang="zh-CN" altLang="en-US" sz="2000" dirty="0"/>
              <a:t>设计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探测器区域内物质量影响评估</a:t>
            </a:r>
            <a:endParaRPr lang="en-US" altLang="zh-CN" sz="20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E35A5AD6-E3BD-4D0F-8310-4103840D8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34313"/>
              </p:ext>
            </p:extLst>
          </p:nvPr>
        </p:nvGraphicFramePr>
        <p:xfrm>
          <a:off x="4534678" y="1482168"/>
          <a:ext cx="702802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496">
                  <a:extLst>
                    <a:ext uri="{9D8B030D-6E8A-4147-A177-3AD203B41FA5}">
                      <a16:colId xmlns:a16="http://schemas.microsoft.com/office/drawing/2014/main" val="2208940107"/>
                    </a:ext>
                  </a:extLst>
                </a:gridCol>
                <a:gridCol w="1600595">
                  <a:extLst>
                    <a:ext uri="{9D8B030D-6E8A-4147-A177-3AD203B41FA5}">
                      <a16:colId xmlns:a16="http://schemas.microsoft.com/office/drawing/2014/main" val="89457231"/>
                    </a:ext>
                  </a:extLst>
                </a:gridCol>
                <a:gridCol w="2949928">
                  <a:extLst>
                    <a:ext uri="{9D8B030D-6E8A-4147-A177-3AD203B41FA5}">
                      <a16:colId xmlns:a16="http://schemas.microsoft.com/office/drawing/2014/main" val="1818902890"/>
                    </a:ext>
                  </a:extLst>
                </a:gridCol>
                <a:gridCol w="1757007">
                  <a:extLst>
                    <a:ext uri="{9D8B030D-6E8A-4147-A177-3AD203B41FA5}">
                      <a16:colId xmlns:a16="http://schemas.microsoft.com/office/drawing/2014/main" val="4088898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MDI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ITK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MDC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147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高物质量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常规设计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87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低物质量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常规设计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15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层，半径不变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常规设计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8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层，半径外扩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无内筒设计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66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层，半径内推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常规设计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815102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4B72003E-D9D0-42DF-A06F-FBA405035009}"/>
              </a:ext>
            </a:extLst>
          </p:cNvPr>
          <p:cNvSpPr txBox="1"/>
          <p:nvPr/>
        </p:nvSpPr>
        <p:spPr>
          <a:xfrm>
            <a:off x="2575249" y="4198776"/>
            <a:ext cx="5570756" cy="495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选择以下物理道检查，正在做物理、本底数据：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D3460C9-5E09-46FA-9412-BBCC71A9D9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5249" y="4694361"/>
                <a:ext cx="6253065" cy="15707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 b="1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CN" sz="2400" kern="0" dirty="0" smtClean="0"/>
                      <m:t>Ψ</m:t>
                    </m:r>
                    <m:d>
                      <m:dPr>
                        <m:ctrlP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b="0" i="1" kern="0" dirty="0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CN" sz="2400" b="0" i="1" kern="0" dirty="0" smtClean="0">
                            <a:latin typeface="Cambria Math" panose="02040503050406030204" pitchFamily="18" charset="0"/>
                          </a:rPr>
                          <m:t>ψ</m:t>
                        </m:r>
                      </m:den>
                    </m:f>
                    <m:r>
                      <a:rPr lang="en-US" altLang="zh-CN" sz="2400" b="0" i="1" kern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l-GR" altLang="zh-CN" sz="2400" kern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kern="0" dirty="0"/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ψ</m:t>
                        </m:r>
                      </m:den>
                    </m:f>
                    <m:r>
                      <a:rPr lang="en-US" altLang="zh-CN" sz="2400" b="0" kern="0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400" kern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CN" sz="2400" b="0" i="1" kern="0" dirty="0" smtClean="0">
                            <a:latin typeface="Cambria Math" panose="02040503050406030204" pitchFamily="18" charset="0"/>
                          </a:rPr>
                          <m:t>ψ</m:t>
                        </m:r>
                      </m:den>
                    </m:f>
                    <m:r>
                      <a:rPr lang="en-US" altLang="zh-CN" sz="2400" b="0" i="1" kern="0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kern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 i="1" kern="0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b="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b="0" i="1" kern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kern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b="0" i="1" kern="0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l-GR" altLang="zh-CN" sz="2400" kern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altLang="zh-CN" sz="2400" kern="0" dirty="0"/>
                  <a:t> </a:t>
                </a:r>
                <a:endParaRPr lang="en-US" altLang="zh-CN" sz="2400" kern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CN" sz="2400" b="0" i="1" kern="0" dirty="0" smtClean="0">
                            <a:latin typeface="Cambria Math" panose="02040503050406030204" pitchFamily="18" charset="0"/>
                          </a:rPr>
                          <m:t>ψ</m:t>
                        </m:r>
                      </m:den>
                    </m:f>
                    <m:r>
                      <a:rPr lang="en-US" altLang="zh-CN" sz="2400" b="0" i="1" kern="0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l-GR" altLang="zh-CN" sz="2400" kern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400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400" i="1" kern="0" dirty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kern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 kern="0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l-GR" altLang="zh-CN" sz="2400" kern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kern="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altLang="zh-CN" sz="2400" kern="0" dirty="0"/>
                  <a:t> </a:t>
                </a:r>
                <a:endParaRPr lang="en-US" altLang="zh-CN" sz="2400" kern="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D3460C9-5E09-46FA-9412-BBCC71A9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249" y="4694361"/>
                <a:ext cx="6253065" cy="1570718"/>
              </a:xfrm>
              <a:prstGeom prst="rect">
                <a:avLst/>
              </a:prstGeom>
              <a:blipFill>
                <a:blip r:embed="rId2"/>
                <a:stretch>
                  <a:fillRect l="-5361" t="-36047" b="-42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778209"/>
      </p:ext>
    </p:extLst>
  </p:cSld>
  <p:clrMapOvr>
    <a:masterClrMapping/>
  </p:clrMapOvr>
</p:sld>
</file>

<file path=ppt/theme/theme1.xml><?xml version="1.0" encoding="utf-8"?>
<a:theme xmlns:a="http://schemas.openxmlformats.org/drawingml/2006/main" name="中科大1-宽屏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2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中科大1-宽屏" id="{A518907A-4DA8-40B4-9052-F3A41C922211}" vid="{E1580EEF-A315-4F19-B612-DB3315836F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中科大1-宽屏</Template>
  <TotalTime>582</TotalTime>
  <Words>1122</Words>
  <Application>Microsoft Office PowerPoint</Application>
  <PresentationFormat>宽屏</PresentationFormat>
  <Paragraphs>182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黑体</vt:lpstr>
      <vt:lpstr>微软雅黑</vt:lpstr>
      <vt:lpstr>Arial</vt:lpstr>
      <vt:lpstr>Cambria Math</vt:lpstr>
      <vt:lpstr>Times New Roman</vt:lpstr>
      <vt:lpstr>Wingdings</vt:lpstr>
      <vt:lpstr>中科大1-宽屏</vt:lpstr>
      <vt:lpstr>STCF 探测器几何及优化</vt:lpstr>
      <vt:lpstr>摘要</vt:lpstr>
      <vt:lpstr>STCF探测谱仪性能需求</vt:lpstr>
      <vt:lpstr>STCF各探测器系统的设计指标</vt:lpstr>
      <vt:lpstr>摘要</vt:lpstr>
      <vt:lpstr>STCF探测谱仪设计</vt:lpstr>
      <vt:lpstr>STCF探测谱仪设计和问题</vt:lpstr>
      <vt:lpstr>摘要</vt:lpstr>
      <vt:lpstr>Tracker</vt:lpstr>
      <vt:lpstr>Tracker 几何优化</vt:lpstr>
      <vt:lpstr>Tracker 几何优化</vt:lpstr>
      <vt:lpstr>PID/ECAL设计优化</vt:lpstr>
      <vt:lpstr>MDC 端盖区域建模与物质量评估</vt:lpstr>
      <vt:lpstr>MDC 端盖区域建模与物质量评估</vt:lpstr>
      <vt:lpstr>MDC 端盖区域建模与物质量评估</vt:lpstr>
      <vt:lpstr>MUON几何优化</vt:lpstr>
      <vt:lpstr>MUON 几何优化</vt:lpstr>
      <vt:lpstr>Solenoid 几何优化</vt:lpstr>
      <vt:lpstr>谱仪机械设计与建模</vt:lpstr>
      <vt:lpstr>摘要</vt:lpstr>
      <vt:lpstr>几何优化的问题</vt:lpstr>
      <vt:lpstr>几何优化下一步方向</vt:lpstr>
      <vt:lpstr>小结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STCF 探测器几何及优化</dc:title>
  <dc:creator>方 竹君</dc:creator>
  <cp:lastModifiedBy>方 竹君</cp:lastModifiedBy>
  <cp:revision>60</cp:revision>
  <dcterms:created xsi:type="dcterms:W3CDTF">2025-09-18T02:11:03Z</dcterms:created>
  <dcterms:modified xsi:type="dcterms:W3CDTF">2025-09-19T09:28:43Z</dcterms:modified>
</cp:coreProperties>
</file>