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49" r:id="rId2"/>
    <p:sldMasterId id="2147483664" r:id="rId3"/>
    <p:sldMasterId id="2147483672" r:id="rId4"/>
    <p:sldMasterId id="2147483676" r:id="rId5"/>
  </p:sldMasterIdLst>
  <p:notesMasterIdLst>
    <p:notesMasterId r:id="rId29"/>
  </p:notesMasterIdLst>
  <p:handoutMasterIdLst>
    <p:handoutMasterId r:id="rId30"/>
  </p:handoutMasterIdLst>
  <p:sldIdLst>
    <p:sldId id="4086" r:id="rId6"/>
    <p:sldId id="5141" r:id="rId7"/>
    <p:sldId id="5009" r:id="rId8"/>
    <p:sldId id="5108" r:id="rId9"/>
    <p:sldId id="5131" r:id="rId10"/>
    <p:sldId id="5137" r:id="rId11"/>
    <p:sldId id="5010" r:id="rId12"/>
    <p:sldId id="5117" r:id="rId13"/>
    <p:sldId id="4289" r:id="rId14"/>
    <p:sldId id="4291" r:id="rId15"/>
    <p:sldId id="4290" r:id="rId16"/>
    <p:sldId id="264" r:id="rId17"/>
    <p:sldId id="268" r:id="rId18"/>
    <p:sldId id="5129" r:id="rId19"/>
    <p:sldId id="5142" r:id="rId20"/>
    <p:sldId id="5143" r:id="rId21"/>
    <p:sldId id="5122" r:id="rId22"/>
    <p:sldId id="5144" r:id="rId23"/>
    <p:sldId id="5150" r:id="rId24"/>
    <p:sldId id="5146" r:id="rId25"/>
    <p:sldId id="5148" r:id="rId26"/>
    <p:sldId id="5145" r:id="rId27"/>
    <p:sldId id="5151" r:id="rId28"/>
  </p:sldIdLst>
  <p:sldSz cx="12192000" cy="6858000"/>
  <p:notesSz cx="6858000" cy="9144000"/>
  <p:embeddedFontLst>
    <p:embeddedFont>
      <p:font typeface="Cambria Math" panose="02040503050406030204" pitchFamily="18" charset="0"/>
      <p:regular r:id="rId31"/>
    </p:embeddedFont>
    <p:embeddedFont>
      <p:font typeface="等线" panose="02010600030101010101" pitchFamily="2" charset="-122"/>
      <p:regular r:id="rId32"/>
      <p:bold r:id="rId33"/>
    </p:embeddedFont>
    <p:embeddedFont>
      <p:font typeface="等线 Light" panose="02010600030101010101" pitchFamily="2" charset="-122"/>
      <p:regular r:id="rId34"/>
    </p:embeddedFont>
    <p:embeddedFont>
      <p:font typeface="楷体" panose="02010609060101010101" pitchFamily="49" charset="-122"/>
      <p:regular r:id="rId35"/>
    </p:embeddedFont>
    <p:embeddedFont>
      <p:font typeface="宋体" panose="02010600030101010101" pitchFamily="2" charset="-122"/>
      <p:regular r:id="rId36"/>
    </p:embeddedFont>
    <p:embeddedFont>
      <p:font typeface="微软雅黑" panose="020B0503020204020204" pitchFamily="34" charset="-122"/>
      <p:regular r:id="rId37"/>
      <p:bold r:id="rId38"/>
    </p:embeddedFont>
    <p:embeddedFont>
      <p:font typeface="微软雅黑" panose="020B0503020204020204" pitchFamily="34" charset="-122"/>
      <p:regular r:id="rId37"/>
      <p:bold r:id="rId3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ouYi" initials="Z"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4C00"/>
    <a:srgbClr val="0000FF"/>
    <a:srgbClr val="0F34A6"/>
    <a:srgbClr val="0E4D92"/>
    <a:srgbClr val="2B0FD1"/>
    <a:srgbClr val="C00000"/>
    <a:srgbClr val="76E3AA"/>
    <a:srgbClr val="1034A6"/>
    <a:srgbClr val="FED6B7"/>
    <a:srgbClr val="E84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83" autoAdjust="0"/>
    <p:restoredTop sz="86735" autoAdjust="0"/>
  </p:normalViewPr>
  <p:slideViewPr>
    <p:cSldViewPr snapToObjects="1">
      <p:cViewPr>
        <p:scale>
          <a:sx n="74" d="100"/>
          <a:sy n="74" d="100"/>
        </p:scale>
        <p:origin x="57" y="54"/>
      </p:cViewPr>
      <p:guideLst/>
    </p:cSldViewPr>
  </p:slideViewPr>
  <p:notesTextViewPr>
    <p:cViewPr>
      <p:scale>
        <a:sx n="1" d="1"/>
        <a:sy n="1" d="1"/>
      </p:scale>
      <p:origin x="0" y="0"/>
    </p:cViewPr>
  </p:notesTextViewPr>
  <p:sorterViewPr>
    <p:cViewPr varScale="1">
      <p:scale>
        <a:sx n="1" d="1"/>
        <a:sy n="1" d="1"/>
      </p:scale>
      <p:origin x="0" y="-13432"/>
    </p:cViewPr>
  </p:sorterViewPr>
  <p:notesViewPr>
    <p:cSldViewPr snapToObjects="1">
      <p:cViewPr varScale="1">
        <p:scale>
          <a:sx n="95" d="100"/>
          <a:sy n="95" d="100"/>
        </p:scale>
        <p:origin x="358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commentAuthors" Target="commentAuthors.xml"/><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80F280-C202-459E-9C88-243362EFD57F}" type="datetimeFigureOut">
              <a:rPr lang="zh-CN" altLang="en-US" smtClean="0"/>
              <a:t>2025/9/18</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DFC674-D29B-42E3-B510-33870CA84AA0}"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865565-5D00-41A1-A9D4-D472FA0F1665}" type="datetimeFigureOut">
              <a:rPr lang="zh-CN" altLang="en-US" smtClean="0"/>
              <a:t>2025/9/18</a:t>
            </a:fld>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97B772-BE26-4EC4-8890-F0A68D401339}"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a:prstGeom prst="rect">
            <a:avLst/>
          </a:prstGeom>
          <a:noFill/>
          <a:ln w="12700">
            <a:solidFill>
              <a:prstClr val="black"/>
            </a:solidFill>
          </a:ln>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97B772-BE26-4EC4-8890-F0A68D40133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08469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97B772-BE26-4EC4-8890-F0A68D40133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42666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62111-761F-96DC-95C0-EFE5DA5AF03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92794E7-5F9B-4D1B-643C-F85EC2E580F6}"/>
              </a:ext>
            </a:extLst>
          </p:cNvPr>
          <p:cNvSpPr>
            <a:spLocks noGrp="1" noRot="1" noChangeAspect="1"/>
          </p:cNvSpPr>
          <p:nvPr>
            <p:ph type="sldImg"/>
          </p:nvPr>
        </p:nvSpPr>
        <p:spPr>
          <a:xfrm>
            <a:off x="2925763" y="849313"/>
            <a:ext cx="4076700" cy="2293937"/>
          </a:xfrm>
          <a:prstGeom prst="rect">
            <a:avLst/>
          </a:prstGeom>
          <a:noFill/>
          <a:ln w="12700">
            <a:solidFill>
              <a:prstClr val="black"/>
            </a:solidFill>
          </a:ln>
        </p:spPr>
      </p:sp>
      <p:sp>
        <p:nvSpPr>
          <p:cNvPr id="3" name="备注占位符 2">
            <a:extLst>
              <a:ext uri="{FF2B5EF4-FFF2-40B4-BE49-F238E27FC236}">
                <a16:creationId xmlns:a16="http://schemas.microsoft.com/office/drawing/2014/main" id="{3468F4F7-6086-0C9A-CAAC-25CDA53172C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DB777930-98D7-5928-F648-3547266E1E00}"/>
              </a:ext>
            </a:extLst>
          </p:cNvPr>
          <p:cNvSpPr>
            <a:spLocks noGrp="1"/>
          </p:cNvSpPr>
          <p:nvPr>
            <p:ph type="sldNum" sz="quarter" idx="5"/>
          </p:nvPr>
        </p:nvSpPr>
        <p:spPr/>
        <p:txBody>
          <a:bodyPr/>
          <a:lstStyle/>
          <a:p>
            <a:fld id="{0197B772-BE26-4EC4-8890-F0A68D401339}" type="slidenum">
              <a:rPr lang="zh-CN" altLang="en-US" smtClean="0"/>
              <a:t>14</a:t>
            </a:fld>
            <a:endParaRPr lang="zh-CN" altLang="en-US"/>
          </a:p>
        </p:txBody>
      </p:sp>
    </p:spTree>
    <p:extLst>
      <p:ext uri="{BB962C8B-B14F-4D97-AF65-F5344CB8AC3E}">
        <p14:creationId xmlns:p14="http://schemas.microsoft.com/office/powerpoint/2010/main" val="2033276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6175A4-A64D-4A4D-AD97-8A15F5EDF1B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0841CB8-E9FE-4241-AE08-1603F82EAD23}"/>
              </a:ext>
            </a:extLst>
          </p:cNvPr>
          <p:cNvSpPr>
            <a:spLocks noGrp="1"/>
          </p:cNvSpPr>
          <p:nvPr>
            <p:ph type="dt" sz="half" idx="10"/>
          </p:nvPr>
        </p:nvSpPr>
        <p:spPr/>
        <p:txBody>
          <a:bodyPr/>
          <a:lstStyle/>
          <a:p>
            <a:r>
              <a:rPr kumimoji="1" lang="en-US" altLang="zh-CN"/>
              <a:t>8/25/2023</a:t>
            </a:r>
            <a:endParaRPr kumimoji="1" lang="zh-CN" altLang="en-US"/>
          </a:p>
        </p:txBody>
      </p:sp>
      <p:sp>
        <p:nvSpPr>
          <p:cNvPr id="4" name="页脚占位符 3">
            <a:extLst>
              <a:ext uri="{FF2B5EF4-FFF2-40B4-BE49-F238E27FC236}">
                <a16:creationId xmlns:a16="http://schemas.microsoft.com/office/drawing/2014/main" id="{B782A4E4-98D6-4D33-B22C-B83BD3CC86BA}"/>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6A760B66-617A-41AC-BD7E-1165B53AF316}"/>
              </a:ext>
            </a:extLst>
          </p:cNvPr>
          <p:cNvSpPr>
            <a:spLocks noGrp="1"/>
          </p:cNvSpPr>
          <p:nvPr>
            <p:ph type="sldNum" sz="quarter" idx="12"/>
          </p:nvPr>
        </p:nvSpPr>
        <p:spPr/>
        <p:txBody>
          <a:bodyPr/>
          <a:lstStyle/>
          <a:p>
            <a:fld id="{C079329D-8B8F-B64A-BFB9-3BCDC19C7ED7}" type="slidenum">
              <a:rPr kumimoji="1" lang="zh-CN" altLang="en-US" smtClean="0"/>
              <a:t>‹#›</a:t>
            </a:fld>
            <a:endParaRPr kumimoji="1" lang="zh-CN" altLang="en-US"/>
          </a:p>
        </p:txBody>
      </p:sp>
      <p:sp>
        <p:nvSpPr>
          <p:cNvPr id="6" name="Rectangle 1">
            <a:extLst>
              <a:ext uri="{FF2B5EF4-FFF2-40B4-BE49-F238E27FC236}">
                <a16:creationId xmlns:a16="http://schemas.microsoft.com/office/drawing/2014/main" id="{04C544D6-FA4D-4896-8833-01AD7CD010C2}"/>
              </a:ext>
            </a:extLst>
          </p:cNvPr>
          <p:cNvSpPr/>
          <p:nvPr userDrawn="1"/>
        </p:nvSpPr>
        <p:spPr>
          <a:xfrm>
            <a:off x="-10391" y="2057400"/>
            <a:ext cx="12192000" cy="2209800"/>
          </a:xfrm>
          <a:prstGeom prst="rect">
            <a:avLst/>
          </a:prstGeom>
          <a:solidFill>
            <a:srgbClr val="0E4D9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0912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6175A4-A64D-4A4D-AD97-8A15F5EDF1B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0841CB8-E9FE-4241-AE08-1603F82EAD23}"/>
              </a:ext>
            </a:extLst>
          </p:cNvPr>
          <p:cNvSpPr>
            <a:spLocks noGrp="1"/>
          </p:cNvSpPr>
          <p:nvPr>
            <p:ph type="dt" sz="half" idx="10"/>
          </p:nvPr>
        </p:nvSpPr>
        <p:spPr/>
        <p:txBody>
          <a:bodyPr/>
          <a:lstStyle/>
          <a:p>
            <a:r>
              <a:rPr kumimoji="1" lang="en-US" altLang="zh-CN"/>
              <a:t>8/25/2023</a:t>
            </a:r>
            <a:endParaRPr kumimoji="1" lang="zh-CN" altLang="en-US"/>
          </a:p>
        </p:txBody>
      </p:sp>
      <p:sp>
        <p:nvSpPr>
          <p:cNvPr id="4" name="页脚占位符 3">
            <a:extLst>
              <a:ext uri="{FF2B5EF4-FFF2-40B4-BE49-F238E27FC236}">
                <a16:creationId xmlns:a16="http://schemas.microsoft.com/office/drawing/2014/main" id="{B782A4E4-98D6-4D33-B22C-B83BD3CC86BA}"/>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6A760B66-617A-41AC-BD7E-1165B53AF316}"/>
              </a:ext>
            </a:extLst>
          </p:cNvPr>
          <p:cNvSpPr>
            <a:spLocks noGrp="1"/>
          </p:cNvSpPr>
          <p:nvPr>
            <p:ph type="sldNum" sz="quarter" idx="12"/>
          </p:nvPr>
        </p:nvSpPr>
        <p:spPr/>
        <p:txBody>
          <a:bodyPr/>
          <a:lstStyle/>
          <a:p>
            <a:fld id="{C079329D-8B8F-B64A-BFB9-3BCDC19C7ED7}" type="slidenum">
              <a:rPr kumimoji="1" lang="zh-CN" altLang="en-US" smtClean="0"/>
              <a:t>‹#›</a:t>
            </a:fld>
            <a:endParaRPr kumimoji="1" lang="zh-CN" altLang="en-US"/>
          </a:p>
        </p:txBody>
      </p:sp>
      <p:sp>
        <p:nvSpPr>
          <p:cNvPr id="6" name="Rectangle 1">
            <a:extLst>
              <a:ext uri="{FF2B5EF4-FFF2-40B4-BE49-F238E27FC236}">
                <a16:creationId xmlns:a16="http://schemas.microsoft.com/office/drawing/2014/main" id="{04C544D6-FA4D-4896-8833-01AD7CD010C2}"/>
              </a:ext>
            </a:extLst>
          </p:cNvPr>
          <p:cNvSpPr/>
          <p:nvPr userDrawn="1"/>
        </p:nvSpPr>
        <p:spPr>
          <a:xfrm>
            <a:off x="0" y="2133600"/>
            <a:ext cx="12192000" cy="2209800"/>
          </a:xfrm>
          <a:prstGeom prst="rect">
            <a:avLst/>
          </a:prstGeom>
          <a:solidFill>
            <a:srgbClr val="0E4D9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7559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FC3C6C-1E17-48EB-AAC7-072CB6EBB61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06C1C36-3BF9-4B39-A838-3A5BCB341255}"/>
              </a:ext>
            </a:extLst>
          </p:cNvPr>
          <p:cNvSpPr>
            <a:spLocks noGrp="1"/>
          </p:cNvSpPr>
          <p:nvPr>
            <p:ph type="dt" sz="half" idx="10"/>
          </p:nvPr>
        </p:nvSpPr>
        <p:spPr/>
        <p:txBody>
          <a:bodyPr/>
          <a:lstStyle/>
          <a:p>
            <a:r>
              <a:rPr kumimoji="1" lang="en-US" altLang="zh-CN"/>
              <a:t>8/25/2023</a:t>
            </a:r>
            <a:endParaRPr kumimoji="1" lang="zh-CN" altLang="en-US"/>
          </a:p>
        </p:txBody>
      </p:sp>
      <p:sp>
        <p:nvSpPr>
          <p:cNvPr id="4" name="页脚占位符 3">
            <a:extLst>
              <a:ext uri="{FF2B5EF4-FFF2-40B4-BE49-F238E27FC236}">
                <a16:creationId xmlns:a16="http://schemas.microsoft.com/office/drawing/2014/main" id="{681FAAB5-310A-4490-A593-9B70EFEF3CBE}"/>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BD636BB5-57E1-4D3E-A583-6F7DC2A6D469}"/>
              </a:ext>
            </a:extLst>
          </p:cNvPr>
          <p:cNvSpPr>
            <a:spLocks noGrp="1"/>
          </p:cNvSpPr>
          <p:nvPr>
            <p:ph type="sldNum" sz="quarter" idx="12"/>
          </p:nvPr>
        </p:nvSpPr>
        <p:spPr/>
        <p:txBody>
          <a:bodyPr/>
          <a:lstStyle/>
          <a:p>
            <a:fld id="{C079329D-8B8F-B64A-BFB9-3BCDC19C7ED7}" type="slidenum">
              <a:rPr kumimoji="1" lang="zh-CN" altLang="en-US" smtClean="0"/>
              <a:t>‹#›</a:t>
            </a:fld>
            <a:endParaRPr kumimoji="1" lang="zh-CN" altLang="en-US"/>
          </a:p>
        </p:txBody>
      </p:sp>
    </p:spTree>
    <p:extLst>
      <p:ext uri="{BB962C8B-B14F-4D97-AF65-F5344CB8AC3E}">
        <p14:creationId xmlns:p14="http://schemas.microsoft.com/office/powerpoint/2010/main" val="1607575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atin typeface="等线" panose="02010600030101010101" pitchFamily="2" charset="-122"/>
                <a:ea typeface="等线" panose="02010600030101010101" pitchFamily="2" charset="-122"/>
              </a:defRPr>
            </a:lvl1pPr>
            <a:lvl2pPr>
              <a:defRPr>
                <a:latin typeface="等线" panose="02010600030101010101" pitchFamily="2" charset="-122"/>
                <a:ea typeface="等线" panose="02010600030101010101" pitchFamily="2" charset="-122"/>
              </a:defRPr>
            </a:lvl2pPr>
            <a:lvl3pPr>
              <a:defRPr>
                <a:latin typeface="等线" panose="02010600030101010101" pitchFamily="2" charset="-122"/>
                <a:ea typeface="等线" panose="02010600030101010101" pitchFamily="2" charset="-122"/>
              </a:defRPr>
            </a:lvl3pPr>
            <a:lvl4pPr>
              <a:defRPr>
                <a:latin typeface="等线" panose="02010600030101010101" pitchFamily="2" charset="-122"/>
                <a:ea typeface="等线" panose="02010600030101010101" pitchFamily="2" charset="-122"/>
              </a:defRPr>
            </a:lvl4pPr>
            <a:lvl5pPr>
              <a:defRPr>
                <a:latin typeface="等线" panose="02010600030101010101" pitchFamily="2" charset="-122"/>
                <a:ea typeface="等线" panose="02010600030101010101" pitchFamily="2" charset="-122"/>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de-DE" dirty="0"/>
          </a:p>
        </p:txBody>
      </p:sp>
      <p:sp>
        <p:nvSpPr>
          <p:cNvPr id="7" name="Rectangle 6"/>
          <p:cNvSpPr/>
          <p:nvPr userDrawn="1"/>
        </p:nvSpPr>
        <p:spPr>
          <a:xfrm>
            <a:off x="0" y="-10511"/>
            <a:ext cx="12192000" cy="840828"/>
          </a:xfrm>
          <a:prstGeom prst="rect">
            <a:avLst/>
          </a:prstGeom>
          <a:solidFill>
            <a:srgbClr val="0E4D9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1683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352800" y="4038600"/>
            <a:ext cx="8534400" cy="2133600"/>
          </a:xfrm>
        </p:spPr>
        <p:txBody>
          <a:bodyPr/>
          <a:lstStyle>
            <a:lvl1pPr marL="0" indent="0" algn="r">
              <a:buNone/>
              <a:defRPr>
                <a:solidFill>
                  <a:schemeClr val="tx1"/>
                </a:solidFill>
                <a:latin typeface="等线" panose="02010600030101010101" pitchFamily="2" charset="-122"/>
                <a:ea typeface="等线" panose="02010600030101010101" pitchFamily="2"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单击以编辑母版副标题样式</a:t>
            </a:r>
            <a:endParaRPr lang="de-DE" dirty="0"/>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7514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lnSpc>
                <a:spcPct val="120000"/>
              </a:lnSpc>
              <a:spcBef>
                <a:spcPts val="1200"/>
              </a:spcBef>
              <a:defRPr>
                <a:latin typeface="微软雅黑" panose="020B0503020204020204" pitchFamily="34" charset="-122"/>
                <a:ea typeface="微软雅黑" panose="020B0503020204020204" pitchFamily="34" charset="-122"/>
              </a:defRPr>
            </a:lvl1pPr>
            <a:lvl2pPr>
              <a:lnSpc>
                <a:spcPct val="120000"/>
              </a:lnSpc>
              <a:spcBef>
                <a:spcPts val="1200"/>
              </a:spcBef>
              <a:defRPr>
                <a:latin typeface="微软雅黑" panose="020B0503020204020204" pitchFamily="34" charset="-122"/>
                <a:ea typeface="微软雅黑" panose="020B0503020204020204" pitchFamily="34" charset="-122"/>
              </a:defRPr>
            </a:lvl2pPr>
            <a:lvl3pPr>
              <a:lnSpc>
                <a:spcPct val="120000"/>
              </a:lnSpc>
              <a:spcBef>
                <a:spcPts val="1200"/>
              </a:spcBef>
              <a:defRPr>
                <a:latin typeface="微软雅黑" panose="020B0503020204020204" pitchFamily="34" charset="-122"/>
                <a:ea typeface="微软雅黑" panose="020B0503020204020204" pitchFamily="34" charset="-122"/>
              </a:defRPr>
            </a:lvl3pPr>
            <a:lvl4pPr>
              <a:lnSpc>
                <a:spcPct val="120000"/>
              </a:lnSpc>
              <a:spcBef>
                <a:spcPts val="1200"/>
              </a:spcBef>
              <a:defRPr>
                <a:latin typeface="微软雅黑" panose="020B0503020204020204" pitchFamily="34" charset="-122"/>
                <a:ea typeface="微软雅黑" panose="020B0503020204020204" pitchFamily="34" charset="-122"/>
              </a:defRPr>
            </a:lvl4pPr>
            <a:lvl5pPr>
              <a:lnSpc>
                <a:spcPct val="120000"/>
              </a:lnSpc>
              <a:spcBef>
                <a:spcPts val="1200"/>
              </a:spcBef>
              <a:defRPr>
                <a:latin typeface="微软雅黑" panose="020B0503020204020204" pitchFamily="34" charset="-122"/>
                <a:ea typeface="微软雅黑" panose="020B0503020204020204" pitchFamily="34"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de-DE" dirty="0"/>
          </a:p>
        </p:txBody>
      </p:sp>
      <p:sp>
        <p:nvSpPr>
          <p:cNvPr id="7" name="Rectangle 6"/>
          <p:cNvSpPr/>
          <p:nvPr userDrawn="1"/>
        </p:nvSpPr>
        <p:spPr>
          <a:xfrm>
            <a:off x="0" y="-10511"/>
            <a:ext cx="12192000" cy="840828"/>
          </a:xfrm>
          <a:prstGeom prst="rect">
            <a:avLst/>
          </a:prstGeom>
          <a:solidFill>
            <a:srgbClr val="0E327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p:txBody>
          <a:bodyPr/>
          <a:lstStyle>
            <a:lvl1pPr algn="l">
              <a:defRPr>
                <a:latin typeface="微软雅黑" panose="020B0503020204020204" pitchFamily="34" charset="-122"/>
                <a:ea typeface="微软雅黑" panose="020B0503020204020204" pitchFamily="34" charset="-122"/>
              </a:defRPr>
            </a:lvl1pPr>
          </a:lstStyle>
          <a:p>
            <a:r>
              <a:rPr lang="en-US" dirty="0"/>
              <a:t>Click to edit Master title style</a:t>
            </a:r>
          </a:p>
        </p:txBody>
      </p:sp>
      <p:pic>
        <p:nvPicPr>
          <p:cNvPr id="6" name="图片 5" descr="123111">
            <a:extLst>
              <a:ext uri="{FF2B5EF4-FFF2-40B4-BE49-F238E27FC236}">
                <a16:creationId xmlns:a16="http://schemas.microsoft.com/office/drawing/2014/main" id="{71A06E4A-89C6-459D-8C22-C8E487AD43D7}"/>
              </a:ext>
            </a:extLst>
          </p:cNvPr>
          <p:cNvPicPr>
            <a:picLocks noChangeAspect="1"/>
          </p:cNvPicPr>
          <p:nvPr userDrawn="1"/>
        </p:nvPicPr>
        <p:blipFill>
          <a:blip r:embed="rId2"/>
          <a:srcRect r="54046" b="-37838"/>
          <a:stretch>
            <a:fillRect/>
          </a:stretch>
        </p:blipFill>
        <p:spPr>
          <a:xfrm>
            <a:off x="10287000" y="85090"/>
            <a:ext cx="1281430" cy="749935"/>
          </a:xfrm>
          <a:prstGeom prst="rect">
            <a:avLst/>
          </a:prstGeom>
        </p:spPr>
      </p:pic>
    </p:spTree>
    <p:extLst>
      <p:ext uri="{BB962C8B-B14F-4D97-AF65-F5344CB8AC3E}">
        <p14:creationId xmlns:p14="http://schemas.microsoft.com/office/powerpoint/2010/main" val="538005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zh-CN" altLang="en-US"/>
              <a:t>单击此处编辑母版标题样式</a:t>
            </a:r>
            <a:endParaRPr lang="de-DE"/>
          </a:p>
        </p:txBody>
      </p:sp>
      <p:sp>
        <p:nvSpPr>
          <p:cNvPr id="3" name="Text Placeholder 2"/>
          <p:cNvSpPr>
            <a:spLocks noGrp="1"/>
          </p:cNvSpPr>
          <p:nvPr>
            <p:ph type="body" idx="1" hasCustomPrompt="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p>
        </p:txBody>
      </p:sp>
    </p:spTree>
    <p:extLst>
      <p:ext uri="{BB962C8B-B14F-4D97-AF65-F5344CB8AC3E}">
        <p14:creationId xmlns:p14="http://schemas.microsoft.com/office/powerpoint/2010/main" val="37754479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6" name="Rectangle 8"/>
          <p:cNvSpPr/>
          <p:nvPr/>
        </p:nvSpPr>
        <p:spPr>
          <a:xfrm>
            <a:off x="0" y="6669088"/>
            <a:ext cx="12192000" cy="215900"/>
          </a:xfrm>
          <a:prstGeom prst="rect">
            <a:avLst/>
          </a:prstGeom>
          <a:solidFill>
            <a:srgbClr val="0031B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CN" altLang="en-US">
              <a:solidFill>
                <a:srgbClr val="FFFFFF"/>
              </a:solidFill>
              <a:latin typeface="等线" panose="02010600030101010101" pitchFamily="2" charset="-122"/>
              <a:ea typeface="等线" panose="02010600030101010101" pitchFamily="2" charset="-122"/>
              <a:cs typeface="MS PGothic" charset="0"/>
            </a:endParaRPr>
          </a:p>
        </p:txBody>
      </p:sp>
      <p:sp>
        <p:nvSpPr>
          <p:cNvPr id="7" name="TextBox 11"/>
          <p:cNvSpPr txBox="1"/>
          <p:nvPr/>
        </p:nvSpPr>
        <p:spPr>
          <a:xfrm>
            <a:off x="9840384" y="6669088"/>
            <a:ext cx="2133600" cy="203200"/>
          </a:xfrm>
          <a:prstGeom prst="rect">
            <a:avLst/>
          </a:prstGeom>
          <a:noFill/>
        </p:spPr>
        <p:txBody>
          <a:bodyPr lIns="108000" tIns="1080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de-DE" altLang="zh-CN" sz="1200">
                <a:solidFill>
                  <a:srgbClr val="FFFFFF"/>
                </a:solidFill>
                <a:latin typeface="等线" panose="02010600030101010101" pitchFamily="2" charset="-122"/>
                <a:ea typeface="等线" panose="02010600030101010101" pitchFamily="2" charset="-122"/>
              </a:rPr>
              <a:t> </a:t>
            </a:r>
            <a:fld id="{DFAFD920-79C3-49C1-A7B3-B6E0382E58A6}" type="slidenum">
              <a:rPr lang="de-DE" altLang="zh-CN" sz="1200" smtClean="0">
                <a:solidFill>
                  <a:srgbClr val="FFFFFF"/>
                </a:solidFill>
                <a:latin typeface="等线" panose="02010600030101010101" pitchFamily="2" charset="-122"/>
                <a:ea typeface="等线" panose="02010600030101010101" pitchFamily="2" charset="-122"/>
              </a:rPr>
              <a:t>‹#›</a:t>
            </a:fld>
            <a:endParaRPr lang="de-DE" altLang="zh-CN" sz="1200">
              <a:solidFill>
                <a:srgbClr val="FFFFFF"/>
              </a:solidFill>
              <a:latin typeface="等线" panose="02010600030101010101" pitchFamily="2" charset="-122"/>
              <a:ea typeface="等线" panose="02010600030101010101" pitchFamily="2" charset="-122"/>
            </a:endParaRPr>
          </a:p>
        </p:txBody>
      </p:sp>
      <p:sp>
        <p:nvSpPr>
          <p:cNvPr id="8" name="TextBox 6"/>
          <p:cNvSpPr txBox="1"/>
          <p:nvPr/>
        </p:nvSpPr>
        <p:spPr>
          <a:xfrm>
            <a:off x="9956800" y="6629400"/>
            <a:ext cx="2133600" cy="203200"/>
          </a:xfrm>
          <a:prstGeom prst="rect">
            <a:avLst/>
          </a:prstGeom>
          <a:noFill/>
        </p:spPr>
        <p:txBody>
          <a:bodyPr lIns="108000" tIns="1080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de-DE" altLang="zh-CN" sz="1200">
                <a:solidFill>
                  <a:srgbClr val="FFFFFF"/>
                </a:solidFill>
                <a:latin typeface="等线" panose="02010600030101010101" pitchFamily="2" charset="-122"/>
                <a:ea typeface="等线" panose="02010600030101010101" pitchFamily="2" charset="-122"/>
              </a:rPr>
              <a:t>Page </a:t>
            </a:r>
            <a:fld id="{1A995042-2D73-4E98-9461-C210BD068AD6}" type="slidenum">
              <a:rPr lang="de-DE" altLang="zh-CN" sz="1200" smtClean="0">
                <a:solidFill>
                  <a:srgbClr val="FFFFFF"/>
                </a:solidFill>
                <a:latin typeface="等线" panose="02010600030101010101" pitchFamily="2" charset="-122"/>
                <a:ea typeface="等线" panose="02010600030101010101" pitchFamily="2" charset="-122"/>
              </a:rPr>
              <a:t>‹#›</a:t>
            </a:fld>
            <a:endParaRPr lang="de-DE" altLang="zh-CN" sz="1200">
              <a:solidFill>
                <a:srgbClr val="FFFFFF"/>
              </a:solidFill>
              <a:latin typeface="等线" panose="02010600030101010101" pitchFamily="2" charset="-122"/>
              <a:ea typeface="等线" panose="02010600030101010101" pitchFamily="2" charset="-122"/>
            </a:endParaRPr>
          </a:p>
        </p:txBody>
      </p:sp>
      <p:sp>
        <p:nvSpPr>
          <p:cNvPr id="3" name="Content Placeholder 2"/>
          <p:cNvSpPr>
            <a:spLocks noGrp="1"/>
          </p:cNvSpPr>
          <p:nvPr>
            <p:ph sz="half" idx="1" hasCustomPrompt="1"/>
          </p:nvPr>
        </p:nvSpPr>
        <p:spPr>
          <a:xfrm>
            <a:off x="609600" y="1600201"/>
            <a:ext cx="5384800" cy="4525963"/>
          </a:xfrm>
        </p:spPr>
        <p:txBody>
          <a:bodyPr/>
          <a:lstStyle>
            <a:lvl1pPr>
              <a:defRPr sz="2800">
                <a:latin typeface="等线" panose="02010600030101010101" pitchFamily="2" charset="-122"/>
                <a:ea typeface="等线" panose="02010600030101010101" pitchFamily="2" charset="-122"/>
              </a:defRPr>
            </a:lvl1pPr>
            <a:lvl2pPr>
              <a:defRPr sz="2400">
                <a:latin typeface="等线" panose="02010600030101010101" pitchFamily="2" charset="-122"/>
                <a:ea typeface="等线" panose="02010600030101010101" pitchFamily="2" charset="-122"/>
              </a:defRPr>
            </a:lvl2pPr>
            <a:lvl3pPr>
              <a:defRPr sz="2000">
                <a:latin typeface="等线" panose="02010600030101010101" pitchFamily="2" charset="-122"/>
                <a:ea typeface="等线" panose="02010600030101010101" pitchFamily="2" charset="-122"/>
              </a:defRPr>
            </a:lvl3pPr>
            <a:lvl4pPr>
              <a:defRPr sz="1800">
                <a:latin typeface="等线" panose="02010600030101010101" pitchFamily="2" charset="-122"/>
                <a:ea typeface="等线" panose="02010600030101010101" pitchFamily="2" charset="-122"/>
              </a:defRPr>
            </a:lvl4pPr>
            <a:lvl5pPr>
              <a:defRPr sz="1800">
                <a:latin typeface="等线" panose="02010600030101010101" pitchFamily="2" charset="-122"/>
                <a:ea typeface="等线" panose="02010600030101010101" pitchFamily="2" charset="-122"/>
              </a:defRPr>
            </a:lvl5pPr>
            <a:lvl6pPr>
              <a:defRPr sz="1800"/>
            </a:lvl6pPr>
            <a:lvl7pPr>
              <a:defRPr sz="1800"/>
            </a:lvl7pPr>
            <a:lvl8pPr>
              <a:defRPr sz="1800"/>
            </a:lvl8pPr>
            <a:lvl9pPr>
              <a:defRPr sz="18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de-DE" dirty="0"/>
          </a:p>
        </p:txBody>
      </p:sp>
      <p:sp>
        <p:nvSpPr>
          <p:cNvPr id="4" name="Content Placeholder 3"/>
          <p:cNvSpPr>
            <a:spLocks noGrp="1"/>
          </p:cNvSpPr>
          <p:nvPr>
            <p:ph sz="half" idx="2" hasCustomPrompt="1"/>
          </p:nvPr>
        </p:nvSpPr>
        <p:spPr>
          <a:xfrm>
            <a:off x="6197600" y="1600201"/>
            <a:ext cx="5384800" cy="4525963"/>
          </a:xfrm>
        </p:spPr>
        <p:txBody>
          <a:bodyPr/>
          <a:lstStyle>
            <a:lvl1pPr>
              <a:defRPr sz="2800">
                <a:latin typeface="等线" panose="02010600030101010101" pitchFamily="2" charset="-122"/>
                <a:ea typeface="等线" panose="02010600030101010101" pitchFamily="2" charset="-122"/>
              </a:defRPr>
            </a:lvl1pPr>
            <a:lvl2pPr>
              <a:defRPr sz="2400">
                <a:latin typeface="等线" panose="02010600030101010101" pitchFamily="2" charset="-122"/>
                <a:ea typeface="等线" panose="02010600030101010101" pitchFamily="2" charset="-122"/>
              </a:defRPr>
            </a:lvl2pPr>
            <a:lvl3pPr>
              <a:defRPr sz="2000">
                <a:latin typeface="等线" panose="02010600030101010101" pitchFamily="2" charset="-122"/>
                <a:ea typeface="等线" panose="02010600030101010101" pitchFamily="2" charset="-122"/>
              </a:defRPr>
            </a:lvl3pPr>
            <a:lvl4pPr>
              <a:defRPr sz="1800">
                <a:latin typeface="等线" panose="02010600030101010101" pitchFamily="2" charset="-122"/>
                <a:ea typeface="等线" panose="02010600030101010101" pitchFamily="2" charset="-122"/>
              </a:defRPr>
            </a:lvl4pPr>
            <a:lvl5pPr>
              <a:defRPr sz="1800">
                <a:latin typeface="等线" panose="02010600030101010101" pitchFamily="2" charset="-122"/>
                <a:ea typeface="等线" panose="02010600030101010101" pitchFamily="2" charset="-122"/>
              </a:defRPr>
            </a:lvl5pPr>
            <a:lvl6pPr>
              <a:defRPr sz="1800"/>
            </a:lvl6pPr>
            <a:lvl7pPr>
              <a:defRPr sz="1800"/>
            </a:lvl7pPr>
            <a:lvl8pPr>
              <a:defRPr sz="1800"/>
            </a:lvl8pPr>
            <a:lvl9pPr>
              <a:defRPr sz="18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de-DE"/>
          </a:p>
        </p:txBody>
      </p:sp>
      <p:sp>
        <p:nvSpPr>
          <p:cNvPr id="9" name="Title 8"/>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6025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7" name="Rectangle 3"/>
          <p:cNvSpPr>
            <a:spLocks noChangeArrowheads="1"/>
          </p:cNvSpPr>
          <p:nvPr/>
        </p:nvSpPr>
        <p:spPr bwMode="auto">
          <a:xfrm>
            <a:off x="0" y="1"/>
            <a:ext cx="12192000" cy="765175"/>
          </a:xfrm>
          <a:prstGeom prst="rect">
            <a:avLst/>
          </a:prstGeom>
          <a:gradFill rotWithShape="1">
            <a:gsLst>
              <a:gs pos="0">
                <a:srgbClr val="0031B3"/>
              </a:gs>
              <a:gs pos="5000">
                <a:srgbClr val="0031B3"/>
              </a:gs>
              <a:gs pos="100000">
                <a:srgbClr val="9BC1FF"/>
              </a:gs>
            </a:gsLst>
            <a:lin ang="5400000" scaled="1"/>
          </a:gradFill>
          <a:ln>
            <a:noFill/>
          </a:ln>
          <a:effectLst>
            <a:outerShdw blurRad="63500" dist="23000" dir="5400000" rotWithShape="0">
              <a:srgbClr val="000000">
                <a:alpha val="34998"/>
              </a:srgbClr>
            </a:outerShdw>
          </a:effectLst>
        </p:spPr>
        <p:txBody>
          <a:bodyPr anchor="ctr"/>
          <a:lstStyle/>
          <a:p>
            <a:pPr algn="ctr" eaLnBrk="1" hangingPunct="1">
              <a:defRPr/>
            </a:pPr>
            <a:endParaRPr lang="en-US" altLang="zh-CN">
              <a:solidFill>
                <a:srgbClr val="FFFFFF"/>
              </a:solidFill>
              <a:latin typeface="等线" panose="02010600030101010101" pitchFamily="2" charset="-122"/>
              <a:ea typeface="等线" panose="02010600030101010101" pitchFamily="2" charset="-122"/>
              <a:cs typeface="MS PGothic" charset="0"/>
            </a:endParaRPr>
          </a:p>
        </p:txBody>
      </p:sp>
      <p:sp>
        <p:nvSpPr>
          <p:cNvPr id="8" name="Rectangle 8"/>
          <p:cNvSpPr/>
          <p:nvPr/>
        </p:nvSpPr>
        <p:spPr>
          <a:xfrm>
            <a:off x="0" y="6669088"/>
            <a:ext cx="12192000" cy="215900"/>
          </a:xfrm>
          <a:prstGeom prst="rect">
            <a:avLst/>
          </a:prstGeom>
          <a:solidFill>
            <a:srgbClr val="0031B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CN" altLang="en-US">
              <a:solidFill>
                <a:srgbClr val="FFFFFF"/>
              </a:solidFill>
              <a:latin typeface="等线" panose="02010600030101010101" pitchFamily="2" charset="-122"/>
              <a:ea typeface="等线" panose="02010600030101010101" pitchFamily="2" charset="-122"/>
              <a:cs typeface="MS PGothic" charset="0"/>
            </a:endParaRPr>
          </a:p>
        </p:txBody>
      </p:sp>
      <p:sp>
        <p:nvSpPr>
          <p:cNvPr id="9" name="TextBox 11"/>
          <p:cNvSpPr txBox="1"/>
          <p:nvPr/>
        </p:nvSpPr>
        <p:spPr>
          <a:xfrm>
            <a:off x="9840384" y="6669088"/>
            <a:ext cx="2133600" cy="203200"/>
          </a:xfrm>
          <a:prstGeom prst="rect">
            <a:avLst/>
          </a:prstGeom>
          <a:noFill/>
        </p:spPr>
        <p:txBody>
          <a:bodyPr lIns="108000" tIns="1080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de-DE" altLang="zh-CN" sz="1200">
                <a:solidFill>
                  <a:srgbClr val="FFFFFF"/>
                </a:solidFill>
                <a:latin typeface="等线" panose="02010600030101010101" pitchFamily="2" charset="-122"/>
                <a:ea typeface="等线" panose="02010600030101010101" pitchFamily="2" charset="-122"/>
              </a:rPr>
              <a:t> </a:t>
            </a:r>
            <a:fld id="{0B5F9426-7A81-445D-91A9-6E9E1149893A}" type="slidenum">
              <a:rPr lang="de-DE" altLang="zh-CN" sz="1200" smtClean="0">
                <a:solidFill>
                  <a:srgbClr val="FFFFFF"/>
                </a:solidFill>
                <a:latin typeface="等线" panose="02010600030101010101" pitchFamily="2" charset="-122"/>
                <a:ea typeface="等线" panose="02010600030101010101" pitchFamily="2" charset="-122"/>
              </a:rPr>
              <a:t>‹#›</a:t>
            </a:fld>
            <a:endParaRPr lang="de-DE" altLang="zh-CN" sz="1200">
              <a:solidFill>
                <a:srgbClr val="FFFFFF"/>
              </a:solidFill>
              <a:latin typeface="等线" panose="02010600030101010101" pitchFamily="2" charset="-122"/>
              <a:ea typeface="等线" panose="02010600030101010101" pitchFamily="2" charset="-122"/>
            </a:endParaRPr>
          </a:p>
        </p:txBody>
      </p:sp>
      <p:sp>
        <p:nvSpPr>
          <p:cNvPr id="10" name="TextBox 6"/>
          <p:cNvSpPr txBox="1"/>
          <p:nvPr/>
        </p:nvSpPr>
        <p:spPr>
          <a:xfrm>
            <a:off x="9956800" y="6629400"/>
            <a:ext cx="2133600" cy="203200"/>
          </a:xfrm>
          <a:prstGeom prst="rect">
            <a:avLst/>
          </a:prstGeom>
          <a:noFill/>
        </p:spPr>
        <p:txBody>
          <a:bodyPr lIns="108000" tIns="1080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de-DE" altLang="zh-CN" sz="1200">
                <a:solidFill>
                  <a:srgbClr val="FFFFFF"/>
                </a:solidFill>
                <a:latin typeface="等线" panose="02010600030101010101" pitchFamily="2" charset="-122"/>
                <a:ea typeface="等线" panose="02010600030101010101" pitchFamily="2" charset="-122"/>
              </a:rPr>
              <a:t>Page </a:t>
            </a:r>
            <a:fld id="{3DBB4A54-CEBE-42AD-A072-A39EF13BDFCD}" type="slidenum">
              <a:rPr lang="de-DE" altLang="zh-CN" sz="1200" smtClean="0">
                <a:solidFill>
                  <a:srgbClr val="FFFFFF"/>
                </a:solidFill>
                <a:latin typeface="等线" panose="02010600030101010101" pitchFamily="2" charset="-122"/>
                <a:ea typeface="等线" panose="02010600030101010101" pitchFamily="2" charset="-122"/>
              </a:rPr>
              <a:t>‹#›</a:t>
            </a:fld>
            <a:endParaRPr lang="de-DE" altLang="zh-CN" sz="1200">
              <a:solidFill>
                <a:srgbClr val="FFFFFF"/>
              </a:solidFill>
              <a:latin typeface="等线" panose="02010600030101010101" pitchFamily="2" charset="-122"/>
              <a:ea typeface="等线" panose="02010600030101010101" pitchFamily="2" charset="-122"/>
            </a:endParaRPr>
          </a:p>
        </p:txBody>
      </p:sp>
      <p:sp>
        <p:nvSpPr>
          <p:cNvPr id="2" name="Title 1"/>
          <p:cNvSpPr>
            <a:spLocks noGrp="1"/>
          </p:cNvSpPr>
          <p:nvPr>
            <p:ph type="title"/>
          </p:nvPr>
        </p:nvSpPr>
        <p:spPr>
          <a:xfrm>
            <a:off x="0" y="1"/>
            <a:ext cx="12192000" cy="765175"/>
          </a:xfrm>
          <a:prstGeom prst="rect">
            <a:avLst/>
          </a:prstGeom>
        </p:spPr>
        <p:txBody>
          <a:bodyPr/>
          <a:lstStyle>
            <a:lvl1pPr>
              <a:defRPr kumimoji="1" lang="de-DE" sz="4000" b="1" kern="1200" dirty="0">
                <a:solidFill>
                  <a:schemeClr val="bg1"/>
                </a:solidFill>
                <a:effectLst>
                  <a:innerShdw blurRad="63500" dist="50800" dir="10800000">
                    <a:prstClr val="black">
                      <a:alpha val="50000"/>
                    </a:prstClr>
                  </a:innerShdw>
                </a:effectLst>
                <a:latin typeface="等线" panose="02010600030101010101" pitchFamily="2" charset="-122"/>
                <a:ea typeface="等线" panose="02010600030101010101" pitchFamily="2" charset="-122"/>
                <a:cs typeface="等线" panose="02010600030101010101" pitchFamily="2" charset="-122"/>
              </a:defRPr>
            </a:lvl1pPr>
          </a:lstStyle>
          <a:p>
            <a:r>
              <a:rPr lang="zh-CN" altLang="en-US" dirty="0"/>
              <a:t>单击此处编辑母版标题样式</a:t>
            </a:r>
            <a:endParaRPr lang="de-DE" dirty="0"/>
          </a:p>
        </p:txBody>
      </p:sp>
      <p:sp>
        <p:nvSpPr>
          <p:cNvPr id="3" name="Text Placeholder 2"/>
          <p:cNvSpPr>
            <a:spLocks noGrp="1"/>
          </p:cNvSpPr>
          <p:nvPr>
            <p:ph type="body" idx="1" hasCustomPrompt="1"/>
          </p:nvPr>
        </p:nvSpPr>
        <p:spPr>
          <a:xfrm>
            <a:off x="609600" y="1535113"/>
            <a:ext cx="5386917" cy="639762"/>
          </a:xfrm>
        </p:spPr>
        <p:txBody>
          <a:bodyPr anchor="b"/>
          <a:lstStyle>
            <a:lvl1pPr marL="0" indent="0">
              <a:buNone/>
              <a:defRPr sz="2400" b="1">
                <a:latin typeface="等线" panose="02010600030101010101" pitchFamily="2" charset="-122"/>
                <a:ea typeface="等线" panose="02010600030101010101"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hasCustomPrompt="1"/>
          </p:nvPr>
        </p:nvSpPr>
        <p:spPr>
          <a:xfrm>
            <a:off x="609600" y="2174875"/>
            <a:ext cx="5386917" cy="3951288"/>
          </a:xfrm>
        </p:spPr>
        <p:txBody>
          <a:bodyPr/>
          <a:lstStyle>
            <a:lvl1pPr>
              <a:defRPr sz="2400">
                <a:latin typeface="等线" panose="02010600030101010101" pitchFamily="2" charset="-122"/>
                <a:ea typeface="等线" panose="02010600030101010101" pitchFamily="2" charset="-122"/>
              </a:defRPr>
            </a:lvl1pPr>
            <a:lvl2pPr>
              <a:defRPr sz="2000">
                <a:latin typeface="等线" panose="02010600030101010101" pitchFamily="2" charset="-122"/>
                <a:ea typeface="等线" panose="02010600030101010101" pitchFamily="2" charset="-122"/>
              </a:defRPr>
            </a:lvl2pPr>
            <a:lvl3pPr>
              <a:defRPr sz="1800">
                <a:latin typeface="等线" panose="02010600030101010101" pitchFamily="2" charset="-122"/>
                <a:ea typeface="等线" panose="02010600030101010101" pitchFamily="2" charset="-122"/>
              </a:defRPr>
            </a:lvl3pPr>
            <a:lvl4pPr>
              <a:defRPr sz="1600">
                <a:latin typeface="等线" panose="02010600030101010101" pitchFamily="2" charset="-122"/>
                <a:ea typeface="等线" panose="02010600030101010101" pitchFamily="2" charset="-122"/>
              </a:defRPr>
            </a:lvl4pPr>
            <a:lvl5pPr>
              <a:defRPr sz="1600">
                <a:latin typeface="等线" panose="02010600030101010101" pitchFamily="2" charset="-122"/>
                <a:ea typeface="等线" panose="02010600030101010101" pitchFamily="2" charset="-122"/>
              </a:defRPr>
            </a:lvl5pPr>
            <a:lvl6pPr>
              <a:defRPr sz="1600"/>
            </a:lvl6pPr>
            <a:lvl7pPr>
              <a:defRPr sz="1600"/>
            </a:lvl7pPr>
            <a:lvl8pPr>
              <a:defRPr sz="1600"/>
            </a:lvl8pPr>
            <a:lvl9pPr>
              <a:defRPr sz="16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de-DE"/>
          </a:p>
        </p:txBody>
      </p:sp>
      <p:sp>
        <p:nvSpPr>
          <p:cNvPr id="5" name="Text Placeholder 4"/>
          <p:cNvSpPr>
            <a:spLocks noGrp="1"/>
          </p:cNvSpPr>
          <p:nvPr>
            <p:ph type="body" sz="quarter" idx="3" hasCustomPrompt="1"/>
          </p:nvPr>
        </p:nvSpPr>
        <p:spPr>
          <a:xfrm>
            <a:off x="6193368" y="1535113"/>
            <a:ext cx="5389033" cy="639762"/>
          </a:xfrm>
        </p:spPr>
        <p:txBody>
          <a:bodyPr anchor="b"/>
          <a:lstStyle>
            <a:lvl1pPr marL="0" indent="0">
              <a:buNone/>
              <a:defRPr sz="2400" b="1">
                <a:latin typeface="等线" panose="02010600030101010101" pitchFamily="2" charset="-122"/>
                <a:ea typeface="等线" panose="02010600030101010101"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hasCustomPrompt="1"/>
          </p:nvPr>
        </p:nvSpPr>
        <p:spPr>
          <a:xfrm>
            <a:off x="6193368" y="2174875"/>
            <a:ext cx="5389033" cy="3951288"/>
          </a:xfrm>
        </p:spPr>
        <p:txBody>
          <a:bodyPr/>
          <a:lstStyle>
            <a:lvl1pPr>
              <a:defRPr sz="2400">
                <a:latin typeface="等线" panose="02010600030101010101" pitchFamily="2" charset="-122"/>
                <a:ea typeface="等线" panose="02010600030101010101" pitchFamily="2" charset="-122"/>
              </a:defRPr>
            </a:lvl1pPr>
            <a:lvl2pPr>
              <a:defRPr sz="2000">
                <a:latin typeface="等线" panose="02010600030101010101" pitchFamily="2" charset="-122"/>
                <a:ea typeface="等线" panose="02010600030101010101" pitchFamily="2" charset="-122"/>
              </a:defRPr>
            </a:lvl2pPr>
            <a:lvl3pPr>
              <a:defRPr sz="1800">
                <a:latin typeface="等线" panose="02010600030101010101" pitchFamily="2" charset="-122"/>
                <a:ea typeface="等线" panose="02010600030101010101" pitchFamily="2" charset="-122"/>
              </a:defRPr>
            </a:lvl3pPr>
            <a:lvl4pPr>
              <a:defRPr sz="1600">
                <a:latin typeface="等线" panose="02010600030101010101" pitchFamily="2" charset="-122"/>
                <a:ea typeface="等线" panose="02010600030101010101" pitchFamily="2" charset="-122"/>
              </a:defRPr>
            </a:lvl4pPr>
            <a:lvl5pPr>
              <a:defRPr sz="1600">
                <a:latin typeface="等线" panose="02010600030101010101" pitchFamily="2" charset="-122"/>
                <a:ea typeface="等线" panose="02010600030101010101" pitchFamily="2" charset="-122"/>
              </a:defRPr>
            </a:lvl5pPr>
            <a:lvl6pPr>
              <a:defRPr sz="1600"/>
            </a:lvl6pPr>
            <a:lvl7pPr>
              <a:defRPr sz="1600"/>
            </a:lvl7pPr>
            <a:lvl8pPr>
              <a:defRPr sz="1600"/>
            </a:lvl8pPr>
            <a:lvl9pPr>
              <a:defRPr sz="16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de-DE"/>
          </a:p>
        </p:txBody>
      </p:sp>
    </p:spTree>
    <p:extLst>
      <p:ext uri="{BB962C8B-B14F-4D97-AF65-F5344CB8AC3E}">
        <p14:creationId xmlns:p14="http://schemas.microsoft.com/office/powerpoint/2010/main" val="1158493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Rectangle 3"/>
          <p:cNvSpPr>
            <a:spLocks noChangeArrowheads="1"/>
          </p:cNvSpPr>
          <p:nvPr/>
        </p:nvSpPr>
        <p:spPr bwMode="auto">
          <a:xfrm>
            <a:off x="0" y="1"/>
            <a:ext cx="12192000" cy="765175"/>
          </a:xfrm>
          <a:prstGeom prst="rect">
            <a:avLst/>
          </a:prstGeom>
          <a:gradFill rotWithShape="1">
            <a:gsLst>
              <a:gs pos="0">
                <a:srgbClr val="0031B3"/>
              </a:gs>
              <a:gs pos="5000">
                <a:srgbClr val="0031B3"/>
              </a:gs>
              <a:gs pos="100000">
                <a:srgbClr val="9BC1FF"/>
              </a:gs>
            </a:gsLst>
            <a:lin ang="5400000" scaled="1"/>
          </a:gradFill>
          <a:ln>
            <a:noFill/>
          </a:ln>
          <a:effectLst>
            <a:outerShdw blurRad="63500" dist="23000" dir="5400000" rotWithShape="0">
              <a:srgbClr val="000000">
                <a:alpha val="34998"/>
              </a:srgbClr>
            </a:outerShdw>
          </a:effectLst>
        </p:spPr>
        <p:txBody>
          <a:bodyPr anchor="ctr"/>
          <a:lstStyle/>
          <a:p>
            <a:pPr algn="ctr" eaLnBrk="1" hangingPunct="1">
              <a:defRPr/>
            </a:pPr>
            <a:endParaRPr lang="en-US" altLang="zh-CN">
              <a:solidFill>
                <a:srgbClr val="FFFFFF"/>
              </a:solidFill>
              <a:latin typeface="等线" panose="02010600030101010101" pitchFamily="2" charset="-122"/>
              <a:ea typeface="等线" panose="02010600030101010101" pitchFamily="2" charset="-122"/>
              <a:cs typeface="MS PGothic" charset="0"/>
            </a:endParaRPr>
          </a:p>
        </p:txBody>
      </p:sp>
      <p:sp>
        <p:nvSpPr>
          <p:cNvPr id="4" name="Rectangle 8"/>
          <p:cNvSpPr/>
          <p:nvPr/>
        </p:nvSpPr>
        <p:spPr>
          <a:xfrm>
            <a:off x="0" y="6669088"/>
            <a:ext cx="12192000" cy="215900"/>
          </a:xfrm>
          <a:prstGeom prst="rect">
            <a:avLst/>
          </a:prstGeom>
          <a:solidFill>
            <a:srgbClr val="0031B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CN" altLang="en-US">
              <a:solidFill>
                <a:srgbClr val="FFFFFF"/>
              </a:solidFill>
              <a:latin typeface="等线" panose="02010600030101010101" pitchFamily="2" charset="-122"/>
              <a:ea typeface="等线" panose="02010600030101010101" pitchFamily="2" charset="-122"/>
              <a:cs typeface="MS PGothic" charset="0"/>
            </a:endParaRPr>
          </a:p>
        </p:txBody>
      </p:sp>
      <p:sp>
        <p:nvSpPr>
          <p:cNvPr id="5" name="TextBox 11"/>
          <p:cNvSpPr txBox="1"/>
          <p:nvPr/>
        </p:nvSpPr>
        <p:spPr>
          <a:xfrm>
            <a:off x="9840384" y="6669088"/>
            <a:ext cx="2133600" cy="203200"/>
          </a:xfrm>
          <a:prstGeom prst="rect">
            <a:avLst/>
          </a:prstGeom>
          <a:noFill/>
        </p:spPr>
        <p:txBody>
          <a:bodyPr lIns="108000" tIns="1080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de-DE" altLang="zh-CN" sz="1200">
                <a:solidFill>
                  <a:srgbClr val="FFFFFF"/>
                </a:solidFill>
                <a:latin typeface="等线" panose="02010600030101010101" pitchFamily="2" charset="-122"/>
                <a:ea typeface="等线" panose="02010600030101010101" pitchFamily="2" charset="-122"/>
              </a:rPr>
              <a:t> </a:t>
            </a:r>
            <a:fld id="{C34E1AA7-BBE3-4066-9647-AD26786FD079}" type="slidenum">
              <a:rPr lang="de-DE" altLang="zh-CN" sz="1200" smtClean="0">
                <a:solidFill>
                  <a:srgbClr val="FFFFFF"/>
                </a:solidFill>
                <a:latin typeface="等线" panose="02010600030101010101" pitchFamily="2" charset="-122"/>
                <a:ea typeface="等线" panose="02010600030101010101" pitchFamily="2" charset="-122"/>
              </a:rPr>
              <a:t>‹#›</a:t>
            </a:fld>
            <a:endParaRPr lang="de-DE" altLang="zh-CN" sz="1200">
              <a:solidFill>
                <a:srgbClr val="FFFFFF"/>
              </a:solidFill>
              <a:latin typeface="等线" panose="02010600030101010101" pitchFamily="2" charset="-122"/>
              <a:ea typeface="等线" panose="02010600030101010101" pitchFamily="2" charset="-122"/>
            </a:endParaRPr>
          </a:p>
        </p:txBody>
      </p:sp>
      <p:sp>
        <p:nvSpPr>
          <p:cNvPr id="2" name="Title 1"/>
          <p:cNvSpPr>
            <a:spLocks noGrp="1"/>
          </p:cNvSpPr>
          <p:nvPr>
            <p:ph type="title"/>
          </p:nvPr>
        </p:nvSpPr>
        <p:spPr>
          <a:xfrm>
            <a:off x="0" y="1"/>
            <a:ext cx="12192000" cy="765175"/>
          </a:xfrm>
          <a:prstGeom prst="rect">
            <a:avLst/>
          </a:prstGeom>
        </p:spPr>
        <p:txBody>
          <a:bodyPr/>
          <a:lstStyle>
            <a:lvl1pPr algn="ctr" defTabSz="457200" rtl="0" eaLnBrk="1" fontAlgn="base" hangingPunct="1">
              <a:spcBef>
                <a:spcPct val="0"/>
              </a:spcBef>
              <a:spcAft>
                <a:spcPct val="0"/>
              </a:spcAft>
              <a:defRPr kumimoji="1" lang="de-DE" sz="4000" b="1" kern="1200" dirty="0">
                <a:solidFill>
                  <a:schemeClr val="bg1"/>
                </a:solidFill>
                <a:effectLst>
                  <a:innerShdw blurRad="63500" dist="50800" dir="10800000">
                    <a:prstClr val="black">
                      <a:alpha val="50000"/>
                    </a:prstClr>
                  </a:innerShdw>
                </a:effectLst>
                <a:latin typeface="等线" panose="02010600030101010101" pitchFamily="2" charset="-122"/>
                <a:ea typeface="等线" panose="02010600030101010101" pitchFamily="2" charset="-122"/>
                <a:cs typeface="等线" panose="02010600030101010101" pitchFamily="2" charset="-122"/>
              </a:defRPr>
            </a:lvl1pPr>
          </a:lstStyle>
          <a:p>
            <a:r>
              <a:rPr lang="zh-CN" altLang="en-US" dirty="0"/>
              <a:t>单击此处编辑母版标题样式</a:t>
            </a:r>
            <a:endParaRPr lang="de-DE" dirty="0"/>
          </a:p>
        </p:txBody>
      </p:sp>
    </p:spTree>
    <p:extLst>
      <p:ext uri="{BB962C8B-B14F-4D97-AF65-F5344CB8AC3E}">
        <p14:creationId xmlns:p14="http://schemas.microsoft.com/office/powerpoint/2010/main" val="3568175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3"/>
          <p:cNvSpPr>
            <a:spLocks noChangeArrowheads="1"/>
          </p:cNvSpPr>
          <p:nvPr/>
        </p:nvSpPr>
        <p:spPr bwMode="auto">
          <a:xfrm>
            <a:off x="0" y="1"/>
            <a:ext cx="12192000" cy="765175"/>
          </a:xfrm>
          <a:prstGeom prst="rect">
            <a:avLst/>
          </a:prstGeom>
          <a:gradFill rotWithShape="1">
            <a:gsLst>
              <a:gs pos="0">
                <a:srgbClr val="0031B3"/>
              </a:gs>
              <a:gs pos="5000">
                <a:srgbClr val="0031B3"/>
              </a:gs>
              <a:gs pos="100000">
                <a:srgbClr val="9BC1FF"/>
              </a:gs>
            </a:gsLst>
            <a:lin ang="5400000" scaled="1"/>
          </a:gradFill>
          <a:ln>
            <a:noFill/>
          </a:ln>
          <a:effectLst>
            <a:outerShdw blurRad="63500" dist="23000" dir="5400000" rotWithShape="0">
              <a:srgbClr val="000000">
                <a:alpha val="34998"/>
              </a:srgbClr>
            </a:outerShdw>
          </a:effectLst>
        </p:spPr>
        <p:txBody>
          <a:bodyPr anchor="ctr"/>
          <a:lstStyle/>
          <a:p>
            <a:pPr algn="ctr" eaLnBrk="1" hangingPunct="1">
              <a:defRPr/>
            </a:pPr>
            <a:endParaRPr lang="en-US" altLang="zh-CN">
              <a:solidFill>
                <a:srgbClr val="FFFFFF"/>
              </a:solidFill>
              <a:latin typeface="Calibri" panose="020F0502020204030204" charset="0"/>
              <a:ea typeface="MS PGothic" charset="0"/>
              <a:cs typeface="MS PGothic" charset="0"/>
            </a:endParaRPr>
          </a:p>
        </p:txBody>
      </p:sp>
      <p:sp>
        <p:nvSpPr>
          <p:cNvPr id="3" name="Rectangle 8"/>
          <p:cNvSpPr/>
          <p:nvPr/>
        </p:nvSpPr>
        <p:spPr>
          <a:xfrm>
            <a:off x="0" y="6669088"/>
            <a:ext cx="12192000" cy="215900"/>
          </a:xfrm>
          <a:prstGeom prst="rect">
            <a:avLst/>
          </a:prstGeom>
          <a:solidFill>
            <a:srgbClr val="0031B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CN" altLang="en-US">
              <a:solidFill>
                <a:srgbClr val="FFFFFF"/>
              </a:solidFill>
              <a:ea typeface="MS PGothic" charset="0"/>
              <a:cs typeface="MS PGothic" charset="0"/>
            </a:endParaRPr>
          </a:p>
        </p:txBody>
      </p:sp>
      <p:sp>
        <p:nvSpPr>
          <p:cNvPr id="4" name="TextBox 11"/>
          <p:cNvSpPr txBox="1"/>
          <p:nvPr/>
        </p:nvSpPr>
        <p:spPr>
          <a:xfrm>
            <a:off x="9840384" y="6669088"/>
            <a:ext cx="2133600" cy="203200"/>
          </a:xfrm>
          <a:prstGeom prst="rect">
            <a:avLst/>
          </a:prstGeom>
          <a:noFill/>
        </p:spPr>
        <p:txBody>
          <a:bodyPr lIns="108000" tIns="1080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de-DE" altLang="zh-CN" sz="1200">
                <a:solidFill>
                  <a:srgbClr val="FFFFFF"/>
                </a:solidFill>
                <a:latin typeface="Calibri" panose="020F0502020204030204" charset="0"/>
              </a:rPr>
              <a:t> </a:t>
            </a:r>
            <a:fld id="{477D0B05-BC85-48E6-89ED-2487897A79B2}" type="slidenum">
              <a:rPr lang="de-DE" altLang="zh-CN" sz="1200" smtClean="0">
                <a:solidFill>
                  <a:srgbClr val="FFFFFF"/>
                </a:solidFill>
                <a:latin typeface="Calibri" panose="020F0502020204030204" charset="0"/>
              </a:rPr>
              <a:t>‹#›</a:t>
            </a:fld>
            <a:endParaRPr lang="de-DE" altLang="zh-CN" sz="1200">
              <a:solidFill>
                <a:srgbClr val="FFFFFF"/>
              </a:solidFill>
              <a:latin typeface="Calibri" panose="020F0502020204030204" charset="0"/>
            </a:endParaRPr>
          </a:p>
        </p:txBody>
      </p:sp>
    </p:spTree>
    <p:extLst>
      <p:ext uri="{BB962C8B-B14F-4D97-AF65-F5344CB8AC3E}">
        <p14:creationId xmlns:p14="http://schemas.microsoft.com/office/powerpoint/2010/main" val="1386101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FC3C6C-1E17-48EB-AAC7-072CB6EBB61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06C1C36-3BF9-4B39-A838-3A5BCB341255}"/>
              </a:ext>
            </a:extLst>
          </p:cNvPr>
          <p:cNvSpPr>
            <a:spLocks noGrp="1"/>
          </p:cNvSpPr>
          <p:nvPr>
            <p:ph type="dt" sz="half" idx="10"/>
          </p:nvPr>
        </p:nvSpPr>
        <p:spPr/>
        <p:txBody>
          <a:bodyPr/>
          <a:lstStyle/>
          <a:p>
            <a:r>
              <a:rPr kumimoji="1" lang="en-US" altLang="zh-CN"/>
              <a:t>8/25/2023</a:t>
            </a:r>
            <a:endParaRPr kumimoji="1" lang="zh-CN" altLang="en-US"/>
          </a:p>
        </p:txBody>
      </p:sp>
      <p:sp>
        <p:nvSpPr>
          <p:cNvPr id="4" name="页脚占位符 3">
            <a:extLst>
              <a:ext uri="{FF2B5EF4-FFF2-40B4-BE49-F238E27FC236}">
                <a16:creationId xmlns:a16="http://schemas.microsoft.com/office/drawing/2014/main" id="{681FAAB5-310A-4490-A593-9B70EFEF3CBE}"/>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BD636BB5-57E1-4D3E-A583-6F7DC2A6D469}"/>
              </a:ext>
            </a:extLst>
          </p:cNvPr>
          <p:cNvSpPr>
            <a:spLocks noGrp="1"/>
          </p:cNvSpPr>
          <p:nvPr>
            <p:ph type="sldNum" sz="quarter" idx="12"/>
          </p:nvPr>
        </p:nvSpPr>
        <p:spPr/>
        <p:txBody>
          <a:bodyPr/>
          <a:lstStyle/>
          <a:p>
            <a:fld id="{C079329D-8B8F-B64A-BFB9-3BCDC19C7ED7}" type="slidenum">
              <a:rPr kumimoji="1" lang="zh-CN" altLang="en-US" smtClean="0"/>
              <a:t>‹#›</a:t>
            </a:fld>
            <a:endParaRPr kumimoji="1" lang="zh-CN" altLang="en-US"/>
          </a:p>
        </p:txBody>
      </p:sp>
    </p:spTree>
    <p:extLst>
      <p:ext uri="{BB962C8B-B14F-4D97-AF65-F5344CB8AC3E}">
        <p14:creationId xmlns:p14="http://schemas.microsoft.com/office/powerpoint/2010/main" val="1100663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09601" y="804672"/>
            <a:ext cx="4011084" cy="630428"/>
          </a:xfrm>
          <a:prstGeom prst="rect">
            <a:avLst/>
          </a:prstGeom>
        </p:spPr>
        <p:txBody>
          <a:bodyPr anchor="b"/>
          <a:lstStyle>
            <a:lvl1pPr algn="l">
              <a:defRPr sz="2000" b="1">
                <a:latin typeface="等线" panose="02010600030101010101" pitchFamily="2" charset="-122"/>
                <a:ea typeface="等线" panose="02010600030101010101" pitchFamily="2" charset="-122"/>
              </a:defRPr>
            </a:lvl1pPr>
          </a:lstStyle>
          <a:p>
            <a:r>
              <a:rPr lang="zh-CN" altLang="en-US"/>
              <a:t>单击此处编辑母版标题样式</a:t>
            </a:r>
            <a:endParaRPr lang="de-DE"/>
          </a:p>
        </p:txBody>
      </p:sp>
      <p:sp>
        <p:nvSpPr>
          <p:cNvPr id="3" name="Content Placeholder 2"/>
          <p:cNvSpPr>
            <a:spLocks noGrp="1"/>
          </p:cNvSpPr>
          <p:nvPr>
            <p:ph idx="1" hasCustomPrompt="1"/>
          </p:nvPr>
        </p:nvSpPr>
        <p:spPr>
          <a:xfrm>
            <a:off x="4766733" y="804672"/>
            <a:ext cx="6815667" cy="5321492"/>
          </a:xfrm>
        </p:spPr>
        <p:txBody>
          <a:bodyPr/>
          <a:lstStyle>
            <a:lvl1pPr>
              <a:defRPr sz="3200">
                <a:latin typeface="等线" panose="02010600030101010101" pitchFamily="2" charset="-122"/>
                <a:ea typeface="等线" panose="02010600030101010101" pitchFamily="2" charset="-122"/>
              </a:defRPr>
            </a:lvl1pPr>
            <a:lvl2pPr>
              <a:defRPr sz="2800">
                <a:latin typeface="等线" panose="02010600030101010101" pitchFamily="2" charset="-122"/>
                <a:ea typeface="等线" panose="02010600030101010101" pitchFamily="2" charset="-122"/>
              </a:defRPr>
            </a:lvl2pPr>
            <a:lvl3pPr>
              <a:defRPr sz="2400">
                <a:latin typeface="等线" panose="02010600030101010101" pitchFamily="2" charset="-122"/>
                <a:ea typeface="等线" panose="02010600030101010101" pitchFamily="2" charset="-122"/>
              </a:defRPr>
            </a:lvl3pPr>
            <a:lvl4pPr>
              <a:defRPr sz="2000">
                <a:latin typeface="等线" panose="02010600030101010101" pitchFamily="2" charset="-122"/>
                <a:ea typeface="等线" panose="02010600030101010101" pitchFamily="2" charset="-122"/>
              </a:defRPr>
            </a:lvl4pPr>
            <a:lvl5pPr>
              <a:defRPr sz="2000">
                <a:latin typeface="等线" panose="02010600030101010101" pitchFamily="2" charset="-122"/>
                <a:ea typeface="等线" panose="02010600030101010101" pitchFamily="2" charset="-122"/>
              </a:defRPr>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de-DE"/>
          </a:p>
        </p:txBody>
      </p:sp>
      <p:sp>
        <p:nvSpPr>
          <p:cNvPr id="4" name="Text Placeholder 3"/>
          <p:cNvSpPr>
            <a:spLocks noGrp="1"/>
          </p:cNvSpPr>
          <p:nvPr>
            <p:ph type="body" sz="half" idx="2" hasCustomPrompt="1"/>
          </p:nvPr>
        </p:nvSpPr>
        <p:spPr>
          <a:xfrm>
            <a:off x="609601" y="1435101"/>
            <a:ext cx="4011084" cy="4691063"/>
          </a:xfrm>
        </p:spPr>
        <p:txBody>
          <a:bodyPr/>
          <a:lstStyle>
            <a:lvl1pPr marL="0" indent="0">
              <a:buNone/>
              <a:defRPr sz="1400">
                <a:latin typeface="等线" panose="02010600030101010101" pitchFamily="2" charset="-122"/>
                <a:ea typeface="等线" panose="02010600030101010101" pitchFamily="2"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Tree>
    <p:extLst>
      <p:ext uri="{BB962C8B-B14F-4D97-AF65-F5344CB8AC3E}">
        <p14:creationId xmlns:p14="http://schemas.microsoft.com/office/powerpoint/2010/main" val="2300905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atin typeface="等线" panose="02010600030101010101" pitchFamily="2" charset="-122"/>
                <a:ea typeface="等线" panose="02010600030101010101" pitchFamily="2" charset="-122"/>
              </a:defRPr>
            </a:lvl1pPr>
          </a:lstStyle>
          <a:p>
            <a:r>
              <a:rPr lang="zh-CN" altLang="en-US"/>
              <a:t>单击此处编辑母版标题样式</a:t>
            </a:r>
            <a:endParaRPr lang="de-DE"/>
          </a:p>
        </p:txBody>
      </p:sp>
      <p:sp>
        <p:nvSpPr>
          <p:cNvPr id="3" name="Picture Placeholder 2"/>
          <p:cNvSpPr>
            <a:spLocks noGrp="1"/>
          </p:cNvSpPr>
          <p:nvPr>
            <p:ph type="pic" idx="1"/>
          </p:nvPr>
        </p:nvSpPr>
        <p:spPr>
          <a:xfrm>
            <a:off x="2389717" y="768095"/>
            <a:ext cx="7315200" cy="3959479"/>
          </a:xfrm>
        </p:spPr>
        <p:txBody>
          <a:bodyPr rtlCol="0">
            <a:normAutofit/>
          </a:bodyPr>
          <a:lstStyle>
            <a:lvl1pPr marL="0" indent="0">
              <a:buNone/>
              <a:defRPr sz="3200">
                <a:latin typeface="等线" panose="02010600030101010101" pitchFamily="2" charset="-122"/>
                <a:ea typeface="等线" panose="02010600030101010101"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de-DE" noProof="0"/>
          </a:p>
        </p:txBody>
      </p:sp>
      <p:sp>
        <p:nvSpPr>
          <p:cNvPr id="4" name="Text Placeholder 3"/>
          <p:cNvSpPr>
            <a:spLocks noGrp="1"/>
          </p:cNvSpPr>
          <p:nvPr>
            <p:ph type="body" sz="half" idx="2" hasCustomPrompt="1"/>
          </p:nvPr>
        </p:nvSpPr>
        <p:spPr>
          <a:xfrm>
            <a:off x="2389717" y="5367338"/>
            <a:ext cx="7315200" cy="804862"/>
          </a:xfrm>
        </p:spPr>
        <p:txBody>
          <a:bodyPr/>
          <a:lstStyle>
            <a:lvl1pPr marL="0" indent="0">
              <a:buNone/>
              <a:defRPr sz="1400">
                <a:latin typeface="等线" panose="02010600030101010101" pitchFamily="2" charset="-122"/>
                <a:ea typeface="等线" panose="02010600030101010101" pitchFamily="2"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Tree>
    <p:extLst>
      <p:ext uri="{BB962C8B-B14F-4D97-AF65-F5344CB8AC3E}">
        <p14:creationId xmlns:p14="http://schemas.microsoft.com/office/powerpoint/2010/main" val="3193381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65175"/>
          </a:xfrm>
          <a:prstGeom prst="rect">
            <a:avLst/>
          </a:prstGeom>
        </p:spPr>
        <p:txBody>
          <a:bodyPr/>
          <a:lstStyle>
            <a:lvl1pPr>
              <a:defRPr kumimoji="1" lang="de-DE" sz="4000" b="1" kern="1200" dirty="0">
                <a:solidFill>
                  <a:schemeClr val="bg1"/>
                </a:solidFill>
                <a:effectLst>
                  <a:innerShdw blurRad="63500" dist="50800" dir="10800000">
                    <a:prstClr val="black">
                      <a:alpha val="50000"/>
                    </a:prstClr>
                  </a:innerShdw>
                </a:effectLst>
                <a:latin typeface="等线" panose="02010600030101010101" pitchFamily="2" charset="-122"/>
                <a:ea typeface="等线" panose="02010600030101010101" pitchFamily="2" charset="-122"/>
                <a:cs typeface="等线" panose="02010600030101010101" pitchFamily="2" charset="-122"/>
              </a:defRPr>
            </a:lvl1pPr>
          </a:lstStyle>
          <a:p>
            <a:r>
              <a:rPr lang="zh-CN" altLang="en-US" dirty="0"/>
              <a:t>单击此处编辑母版标题样式</a:t>
            </a:r>
            <a:endParaRPr lang="de-DE" dirty="0"/>
          </a:p>
        </p:txBody>
      </p:sp>
      <p:sp>
        <p:nvSpPr>
          <p:cNvPr id="3" name="Vertical Text Placeholder 2"/>
          <p:cNvSpPr>
            <a:spLocks noGrp="1"/>
          </p:cNvSpPr>
          <p:nvPr>
            <p:ph type="body" orient="vert" idx="1" hasCustomPrompt="1"/>
          </p:nvPr>
        </p:nvSpPr>
        <p:spPr/>
        <p:txBody>
          <a:bodyPr vert="eaVert"/>
          <a:lstStyle>
            <a:lvl1pPr>
              <a:defRPr>
                <a:latin typeface="等线" panose="02010600030101010101" pitchFamily="2" charset="-122"/>
                <a:ea typeface="等线" panose="02010600030101010101" pitchFamily="2" charset="-122"/>
              </a:defRPr>
            </a:lvl1pPr>
            <a:lvl2pPr>
              <a:defRPr>
                <a:latin typeface="等线" panose="02010600030101010101" pitchFamily="2" charset="-122"/>
                <a:ea typeface="等线" panose="02010600030101010101" pitchFamily="2" charset="-122"/>
              </a:defRPr>
            </a:lvl2pPr>
            <a:lvl3pPr>
              <a:defRPr>
                <a:latin typeface="等线" panose="02010600030101010101" pitchFamily="2" charset="-122"/>
                <a:ea typeface="等线" panose="02010600030101010101" pitchFamily="2" charset="-122"/>
              </a:defRPr>
            </a:lvl3pPr>
            <a:lvl4pPr>
              <a:defRPr>
                <a:latin typeface="等线" panose="02010600030101010101" pitchFamily="2" charset="-122"/>
                <a:ea typeface="等线" panose="02010600030101010101" pitchFamily="2" charset="-122"/>
              </a:defRPr>
            </a:lvl4pPr>
            <a:lvl5pPr>
              <a:defRPr>
                <a:latin typeface="等线" panose="02010600030101010101" pitchFamily="2" charset="-122"/>
                <a:ea typeface="等线" panose="02010600030101010101" pitchFamily="2" charset="-122"/>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de-DE"/>
          </a:p>
        </p:txBody>
      </p:sp>
    </p:spTree>
    <p:extLst>
      <p:ext uri="{BB962C8B-B14F-4D97-AF65-F5344CB8AC3E}">
        <p14:creationId xmlns:p14="http://schemas.microsoft.com/office/powerpoint/2010/main" val="968729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804672"/>
            <a:ext cx="2743200" cy="5321492"/>
          </a:xfrm>
          <a:prstGeom prst="rect">
            <a:avLst/>
          </a:prstGeom>
        </p:spPr>
        <p:txBody>
          <a:bodyPr vert="eaVert"/>
          <a:lstStyle>
            <a:lvl1pPr>
              <a:defRPr>
                <a:solidFill>
                  <a:schemeClr val="tx1"/>
                </a:solidFill>
                <a:latin typeface="等线" panose="02010600030101010101" pitchFamily="2" charset="-122"/>
                <a:ea typeface="等线" panose="02010600030101010101" pitchFamily="2" charset="-122"/>
              </a:defRPr>
            </a:lvl1pPr>
          </a:lstStyle>
          <a:p>
            <a:r>
              <a:rPr lang="zh-CN" altLang="en-US"/>
              <a:t>单击此处编辑母版标题样式</a:t>
            </a:r>
            <a:endParaRPr lang="de-DE"/>
          </a:p>
        </p:txBody>
      </p:sp>
      <p:sp>
        <p:nvSpPr>
          <p:cNvPr id="3" name="Vertical Text Placeholder 2"/>
          <p:cNvSpPr>
            <a:spLocks noGrp="1"/>
          </p:cNvSpPr>
          <p:nvPr>
            <p:ph type="body" orient="vert" idx="1" hasCustomPrompt="1"/>
          </p:nvPr>
        </p:nvSpPr>
        <p:spPr>
          <a:xfrm>
            <a:off x="609600" y="804672"/>
            <a:ext cx="8026400" cy="5321492"/>
          </a:xfrm>
        </p:spPr>
        <p:txBody>
          <a:bodyPr vert="eaVert"/>
          <a:lstStyle>
            <a:lvl1pPr>
              <a:defRPr>
                <a:latin typeface="等线" panose="02010600030101010101" pitchFamily="2" charset="-122"/>
                <a:ea typeface="等线" panose="02010600030101010101" pitchFamily="2" charset="-122"/>
              </a:defRPr>
            </a:lvl1pPr>
            <a:lvl2pPr>
              <a:defRPr>
                <a:latin typeface="等线" panose="02010600030101010101" pitchFamily="2" charset="-122"/>
                <a:ea typeface="等线" panose="02010600030101010101" pitchFamily="2" charset="-122"/>
              </a:defRPr>
            </a:lvl2pPr>
            <a:lvl3pPr>
              <a:defRPr>
                <a:latin typeface="等线" panose="02010600030101010101" pitchFamily="2" charset="-122"/>
                <a:ea typeface="等线" panose="02010600030101010101" pitchFamily="2" charset="-122"/>
              </a:defRPr>
            </a:lvl3pPr>
            <a:lvl4pPr>
              <a:defRPr>
                <a:latin typeface="等线" panose="02010600030101010101" pitchFamily="2" charset="-122"/>
                <a:ea typeface="等线" panose="02010600030101010101" pitchFamily="2" charset="-122"/>
              </a:defRPr>
            </a:lvl4pPr>
            <a:lvl5pPr>
              <a:defRPr>
                <a:latin typeface="等线" panose="02010600030101010101" pitchFamily="2" charset="-122"/>
                <a:ea typeface="等线" panose="02010600030101010101" pitchFamily="2" charset="-122"/>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de-DE"/>
          </a:p>
        </p:txBody>
      </p:sp>
    </p:spTree>
    <p:extLst>
      <p:ext uri="{BB962C8B-B14F-4D97-AF65-F5344CB8AC3E}">
        <p14:creationId xmlns:p14="http://schemas.microsoft.com/office/powerpoint/2010/main" val="4074956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标题幻灯片">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463887-D1FF-8494-81C7-E3D2CD5DDE20}"/>
              </a:ext>
            </a:extLst>
          </p:cNvPr>
          <p:cNvSpPr/>
          <p:nvPr/>
        </p:nvSpPr>
        <p:spPr>
          <a:xfrm>
            <a:off x="0" y="6596480"/>
            <a:ext cx="12192000" cy="261520"/>
          </a:xfrm>
          <a:prstGeom prst="rect">
            <a:avLst/>
          </a:prstGeom>
          <a:solidFill>
            <a:srgbClr val="283B6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CN" altLang="en-US" dirty="0">
              <a:solidFill>
                <a:srgbClr val="FFFFFF"/>
              </a:solidFill>
              <a:ea typeface="ＭＳ Ｐゴシック" charset="0"/>
              <a:cs typeface="MS PGothic" charset="0"/>
            </a:endParaRPr>
          </a:p>
        </p:txBody>
      </p:sp>
      <p:sp>
        <p:nvSpPr>
          <p:cNvPr id="2" name="Rectangle 1">
            <a:extLst>
              <a:ext uri="{FF2B5EF4-FFF2-40B4-BE49-F238E27FC236}">
                <a16:creationId xmlns:a16="http://schemas.microsoft.com/office/drawing/2014/main" id="{282FD810-6D2C-59C5-6832-84A06F87954E}"/>
              </a:ext>
            </a:extLst>
          </p:cNvPr>
          <p:cNvSpPr/>
          <p:nvPr/>
        </p:nvSpPr>
        <p:spPr>
          <a:xfrm>
            <a:off x="0" y="-12699"/>
            <a:ext cx="12192000" cy="744535"/>
          </a:xfrm>
          <a:prstGeom prst="rect">
            <a:avLst/>
          </a:prstGeom>
          <a:solidFill>
            <a:srgbClr val="283B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N" dirty="0"/>
          </a:p>
        </p:txBody>
      </p:sp>
      <p:sp>
        <p:nvSpPr>
          <p:cNvPr id="10" name="Title 9">
            <a:extLst>
              <a:ext uri="{FF2B5EF4-FFF2-40B4-BE49-F238E27FC236}">
                <a16:creationId xmlns:a16="http://schemas.microsoft.com/office/drawing/2014/main" id="{72A97E19-70F5-2C44-6909-E5768AF1FD76}"/>
              </a:ext>
            </a:extLst>
          </p:cNvPr>
          <p:cNvSpPr>
            <a:spLocks noGrp="1"/>
          </p:cNvSpPr>
          <p:nvPr>
            <p:ph type="title"/>
          </p:nvPr>
        </p:nvSpPr>
        <p:spPr>
          <a:xfrm>
            <a:off x="506896" y="0"/>
            <a:ext cx="10008704" cy="731836"/>
          </a:xfrm>
        </p:spPr>
        <p:txBody>
          <a:bodyPr/>
          <a:lstStyle>
            <a:lvl1pPr algn="l">
              <a:defRPr/>
            </a:lvl1pPr>
          </a:lstStyle>
          <a:p>
            <a:r>
              <a:rPr lang="zh-CN" altLang="en-US" dirty="0"/>
              <a:t>单击此处编辑母版标题样式</a:t>
            </a:r>
            <a:endParaRPr lang="en-CN" dirty="0"/>
          </a:p>
        </p:txBody>
      </p:sp>
      <p:pic>
        <p:nvPicPr>
          <p:cNvPr id="6" name="Picture 5">
            <a:extLst>
              <a:ext uri="{FF2B5EF4-FFF2-40B4-BE49-F238E27FC236}">
                <a16:creationId xmlns:a16="http://schemas.microsoft.com/office/drawing/2014/main" id="{E3F2E631-FB4F-B022-C89D-46E9361079CC}"/>
              </a:ext>
            </a:extLst>
          </p:cNvPr>
          <p:cNvPicPr>
            <a:picLocks noChangeAspect="1"/>
          </p:cNvPicPr>
          <p:nvPr/>
        </p:nvPicPr>
        <p:blipFill rotWithShape="1">
          <a:blip r:embed="rId2"/>
          <a:srcRect l="21594" t="9926" r="20206" b="43367"/>
          <a:stretch/>
        </p:blipFill>
        <p:spPr>
          <a:xfrm>
            <a:off x="10537144" y="21222"/>
            <a:ext cx="1527191" cy="689391"/>
          </a:xfrm>
          <a:prstGeom prst="rect">
            <a:avLst/>
          </a:prstGeom>
        </p:spPr>
      </p:pic>
      <p:sp>
        <p:nvSpPr>
          <p:cNvPr id="8" name="Slide Number Placeholder 6">
            <a:extLst>
              <a:ext uri="{FF2B5EF4-FFF2-40B4-BE49-F238E27FC236}">
                <a16:creationId xmlns:a16="http://schemas.microsoft.com/office/drawing/2014/main" id="{D546A221-DFA8-0431-A88F-A00D01DE6A53}"/>
              </a:ext>
            </a:extLst>
          </p:cNvPr>
          <p:cNvSpPr>
            <a:spLocks noGrp="1"/>
          </p:cNvSpPr>
          <p:nvPr>
            <p:ph type="sldNum" sz="quarter" idx="4"/>
          </p:nvPr>
        </p:nvSpPr>
        <p:spPr>
          <a:xfrm>
            <a:off x="8968408" y="6567142"/>
            <a:ext cx="2743200" cy="290858"/>
          </a:xfrm>
          <a:prstGeom prst="rect">
            <a:avLst/>
          </a:prstGeom>
        </p:spPr>
        <p:txBody>
          <a:bodyPr vert="horz" lIns="91440" tIns="45720" rIns="91440" bIns="45720" rtlCol="0" anchor="ctr"/>
          <a:lstStyle>
            <a:lvl1pPr algn="r">
              <a:defRPr sz="1400" b="1" i="0">
                <a:solidFill>
                  <a:schemeClr val="bg1"/>
                </a:solidFill>
                <a:latin typeface="MiSans VF Bold" pitchFamily="2" charset="-122"/>
                <a:ea typeface="MiSans VF Bold" pitchFamily="2" charset="-122"/>
                <a:cs typeface="MiSans VF Bold" pitchFamily="2" charset="-122"/>
              </a:defRPr>
            </a:lvl1pPr>
          </a:lstStyle>
          <a:p>
            <a:fld id="{8B80FCF1-5380-5140-9600-F1CFBEB352AB}" type="slidenum">
              <a:rPr lang="en-CN" smtClean="0"/>
              <a:pPr/>
              <a:t>‹#›</a:t>
            </a:fld>
            <a:endParaRPr lang="en-CN" dirty="0"/>
          </a:p>
        </p:txBody>
      </p:sp>
    </p:spTree>
    <p:extLst>
      <p:ext uri="{BB962C8B-B14F-4D97-AF65-F5344CB8AC3E}">
        <p14:creationId xmlns:p14="http://schemas.microsoft.com/office/powerpoint/2010/main" val="1415431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标题幻灯片">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463887-D1FF-8494-81C7-E3D2CD5DDE20}"/>
              </a:ext>
            </a:extLst>
          </p:cNvPr>
          <p:cNvSpPr/>
          <p:nvPr/>
        </p:nvSpPr>
        <p:spPr>
          <a:xfrm>
            <a:off x="0" y="6596480"/>
            <a:ext cx="12192000" cy="261520"/>
          </a:xfrm>
          <a:prstGeom prst="rect">
            <a:avLst/>
          </a:prstGeom>
          <a:solidFill>
            <a:srgbClr val="283B6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CN" altLang="en-US" dirty="0">
              <a:solidFill>
                <a:srgbClr val="FFFFFF"/>
              </a:solidFill>
              <a:ea typeface="ＭＳ Ｐゴシック" charset="0"/>
              <a:cs typeface="MS PGothic" charset="0"/>
            </a:endParaRPr>
          </a:p>
        </p:txBody>
      </p:sp>
      <p:sp>
        <p:nvSpPr>
          <p:cNvPr id="2" name="Rectangle 1">
            <a:extLst>
              <a:ext uri="{FF2B5EF4-FFF2-40B4-BE49-F238E27FC236}">
                <a16:creationId xmlns:a16="http://schemas.microsoft.com/office/drawing/2014/main" id="{282FD810-6D2C-59C5-6832-84A06F87954E}"/>
              </a:ext>
            </a:extLst>
          </p:cNvPr>
          <p:cNvSpPr/>
          <p:nvPr/>
        </p:nvSpPr>
        <p:spPr>
          <a:xfrm>
            <a:off x="0" y="-12699"/>
            <a:ext cx="12192000" cy="744535"/>
          </a:xfrm>
          <a:prstGeom prst="rect">
            <a:avLst/>
          </a:prstGeom>
          <a:solidFill>
            <a:srgbClr val="283B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N" dirty="0"/>
          </a:p>
        </p:txBody>
      </p:sp>
      <p:sp>
        <p:nvSpPr>
          <p:cNvPr id="3" name="Title 9">
            <a:extLst>
              <a:ext uri="{FF2B5EF4-FFF2-40B4-BE49-F238E27FC236}">
                <a16:creationId xmlns:a16="http://schemas.microsoft.com/office/drawing/2014/main" id="{9F48A88D-53CB-986E-5486-235D77B493E3}"/>
              </a:ext>
            </a:extLst>
          </p:cNvPr>
          <p:cNvSpPr>
            <a:spLocks noGrp="1"/>
          </p:cNvSpPr>
          <p:nvPr>
            <p:ph type="title"/>
          </p:nvPr>
        </p:nvSpPr>
        <p:spPr>
          <a:xfrm>
            <a:off x="506896" y="0"/>
            <a:ext cx="10008704" cy="731836"/>
          </a:xfrm>
        </p:spPr>
        <p:txBody>
          <a:bodyPr/>
          <a:lstStyle>
            <a:lvl1pPr algn="l">
              <a:defRPr/>
            </a:lvl1pPr>
          </a:lstStyle>
          <a:p>
            <a:r>
              <a:rPr lang="zh-CN" altLang="en-US"/>
              <a:t>单击此处编辑母版标题样式</a:t>
            </a:r>
            <a:endParaRPr lang="en-CN" dirty="0"/>
          </a:p>
        </p:txBody>
      </p:sp>
      <p:sp>
        <p:nvSpPr>
          <p:cNvPr id="4" name="Slide Number Placeholder 6">
            <a:extLst>
              <a:ext uri="{FF2B5EF4-FFF2-40B4-BE49-F238E27FC236}">
                <a16:creationId xmlns:a16="http://schemas.microsoft.com/office/drawing/2014/main" id="{0BFB10E4-FA72-F540-B86D-48E605D903B9}"/>
              </a:ext>
            </a:extLst>
          </p:cNvPr>
          <p:cNvSpPr>
            <a:spLocks noGrp="1"/>
          </p:cNvSpPr>
          <p:nvPr>
            <p:ph type="sldNum" sz="quarter" idx="4"/>
          </p:nvPr>
        </p:nvSpPr>
        <p:spPr>
          <a:xfrm>
            <a:off x="8968408" y="6567142"/>
            <a:ext cx="2743200" cy="290858"/>
          </a:xfrm>
          <a:prstGeom prst="rect">
            <a:avLst/>
          </a:prstGeom>
        </p:spPr>
        <p:txBody>
          <a:bodyPr vert="horz" lIns="91440" tIns="45720" rIns="91440" bIns="45720" rtlCol="0" anchor="ctr"/>
          <a:lstStyle>
            <a:lvl1pPr algn="r">
              <a:defRPr sz="1400" b="1" i="0">
                <a:solidFill>
                  <a:schemeClr val="bg1"/>
                </a:solidFill>
                <a:latin typeface="MiSans VF Bold" pitchFamily="2" charset="-122"/>
                <a:ea typeface="MiSans VF Bold" pitchFamily="2" charset="-122"/>
                <a:cs typeface="MiSans VF Bold" pitchFamily="2" charset="-122"/>
              </a:defRPr>
            </a:lvl1pPr>
          </a:lstStyle>
          <a:p>
            <a:fld id="{8B80FCF1-5380-5140-9600-F1CFBEB352AB}" type="slidenum">
              <a:rPr lang="en-CN" smtClean="0"/>
              <a:pPr/>
              <a:t>‹#›</a:t>
            </a:fld>
            <a:endParaRPr lang="en-CN" dirty="0"/>
          </a:p>
        </p:txBody>
      </p:sp>
    </p:spTree>
    <p:extLst>
      <p:ext uri="{BB962C8B-B14F-4D97-AF65-F5344CB8AC3E}">
        <p14:creationId xmlns:p14="http://schemas.microsoft.com/office/powerpoint/2010/main" val="31976774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C33142-A2E7-248F-2F75-6DD679B5BEB8}"/>
              </a:ext>
            </a:extLst>
          </p:cNvPr>
          <p:cNvSpPr/>
          <p:nvPr/>
        </p:nvSpPr>
        <p:spPr>
          <a:xfrm>
            <a:off x="0" y="6596480"/>
            <a:ext cx="12192000" cy="261520"/>
          </a:xfrm>
          <a:prstGeom prst="rect">
            <a:avLst/>
          </a:prstGeom>
          <a:solidFill>
            <a:srgbClr val="283B6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CN" altLang="en-US">
              <a:solidFill>
                <a:srgbClr val="FFFFFF"/>
              </a:solidFill>
              <a:ea typeface="ＭＳ Ｐゴシック" charset="0"/>
              <a:cs typeface="MS PGothic" charset="0"/>
            </a:endParaRPr>
          </a:p>
        </p:txBody>
      </p:sp>
      <p:sp>
        <p:nvSpPr>
          <p:cNvPr id="2" name="Rectangle 1">
            <a:extLst>
              <a:ext uri="{FF2B5EF4-FFF2-40B4-BE49-F238E27FC236}">
                <a16:creationId xmlns:a16="http://schemas.microsoft.com/office/drawing/2014/main" id="{1E3D3EA2-B6E2-5E95-F6E2-7DA1AE8F3EAC}"/>
              </a:ext>
            </a:extLst>
          </p:cNvPr>
          <p:cNvSpPr/>
          <p:nvPr/>
        </p:nvSpPr>
        <p:spPr>
          <a:xfrm>
            <a:off x="0" y="-12699"/>
            <a:ext cx="12192000" cy="744535"/>
          </a:xfrm>
          <a:prstGeom prst="rect">
            <a:avLst/>
          </a:prstGeom>
          <a:solidFill>
            <a:srgbClr val="283B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N" dirty="0"/>
          </a:p>
        </p:txBody>
      </p:sp>
      <p:sp>
        <p:nvSpPr>
          <p:cNvPr id="3" name="Content Placeholder 2"/>
          <p:cNvSpPr>
            <a:spLocks noGrp="1"/>
          </p:cNvSpPr>
          <p:nvPr>
            <p:ph idx="1"/>
          </p:nvPr>
        </p:nvSpPr>
        <p:spPr/>
        <p:txBody>
          <a:bodyPr/>
          <a:lstStyle>
            <a:lvl1pPr>
              <a:defRPr b="0" i="0">
                <a:latin typeface="MiSans VF Regular" pitchFamily="2" charset="-122"/>
                <a:ea typeface="MiSans VF Regular" pitchFamily="2" charset="-122"/>
                <a:cs typeface="MiSans VF Regular" pitchFamily="2" charset="-122"/>
              </a:defRPr>
            </a:lvl1pPr>
            <a:lvl2pPr>
              <a:defRPr b="0" i="0">
                <a:latin typeface="MiSans VF Regular" pitchFamily="2" charset="-122"/>
                <a:ea typeface="MiSans VF Regular" pitchFamily="2" charset="-122"/>
                <a:cs typeface="MiSans VF Regular" pitchFamily="2" charset="-122"/>
              </a:defRPr>
            </a:lvl2pPr>
            <a:lvl3pPr>
              <a:defRPr b="0" i="0">
                <a:latin typeface="MiSans VF Regular" pitchFamily="2" charset="-122"/>
                <a:ea typeface="MiSans VF Regular" pitchFamily="2" charset="-122"/>
                <a:cs typeface="MiSans VF Regular" pitchFamily="2" charset="-122"/>
              </a:defRPr>
            </a:lvl3pPr>
            <a:lvl4pPr>
              <a:defRPr b="0" i="0">
                <a:latin typeface="MiSans VF Regular" pitchFamily="2" charset="-122"/>
                <a:ea typeface="MiSans VF Regular" pitchFamily="2" charset="-122"/>
                <a:cs typeface="MiSans VF Regular" pitchFamily="2" charset="-122"/>
              </a:defRPr>
            </a:lvl4pPr>
            <a:lvl5pPr>
              <a:defRPr b="0" i="0">
                <a:latin typeface="MiSans VF Regular" pitchFamily="2" charset="-122"/>
                <a:ea typeface="MiSans VF Regular" pitchFamily="2" charset="-122"/>
                <a:cs typeface="MiSans VF Regular" pitchFamily="2"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de-DE" dirty="0"/>
          </a:p>
        </p:txBody>
      </p:sp>
      <p:pic>
        <p:nvPicPr>
          <p:cNvPr id="8" name="Picture 7">
            <a:extLst>
              <a:ext uri="{FF2B5EF4-FFF2-40B4-BE49-F238E27FC236}">
                <a16:creationId xmlns:a16="http://schemas.microsoft.com/office/drawing/2014/main" id="{42050B02-22C1-029B-20CC-499D87866BA4}"/>
              </a:ext>
            </a:extLst>
          </p:cNvPr>
          <p:cNvPicPr>
            <a:picLocks noChangeAspect="1"/>
          </p:cNvPicPr>
          <p:nvPr/>
        </p:nvPicPr>
        <p:blipFill rotWithShape="1">
          <a:blip r:embed="rId2"/>
          <a:srcRect l="21594" t="9926" r="20206" b="43367"/>
          <a:stretch/>
        </p:blipFill>
        <p:spPr>
          <a:xfrm>
            <a:off x="10537144" y="21222"/>
            <a:ext cx="1527191" cy="689391"/>
          </a:xfrm>
          <a:prstGeom prst="rect">
            <a:avLst/>
          </a:prstGeom>
        </p:spPr>
      </p:pic>
      <p:sp>
        <p:nvSpPr>
          <p:cNvPr id="9" name="Slide Number Placeholder 6">
            <a:extLst>
              <a:ext uri="{FF2B5EF4-FFF2-40B4-BE49-F238E27FC236}">
                <a16:creationId xmlns:a16="http://schemas.microsoft.com/office/drawing/2014/main" id="{38931819-B82E-8C23-049D-D4F516C2C7EE}"/>
              </a:ext>
            </a:extLst>
          </p:cNvPr>
          <p:cNvSpPr>
            <a:spLocks noGrp="1"/>
          </p:cNvSpPr>
          <p:nvPr>
            <p:ph type="sldNum" sz="quarter" idx="4"/>
          </p:nvPr>
        </p:nvSpPr>
        <p:spPr>
          <a:xfrm>
            <a:off x="8952123" y="6596480"/>
            <a:ext cx="2743200" cy="261521"/>
          </a:xfrm>
          <a:prstGeom prst="rect">
            <a:avLst/>
          </a:prstGeom>
        </p:spPr>
        <p:txBody>
          <a:bodyPr vert="horz" lIns="91440" tIns="45720" rIns="91440" bIns="45720" rtlCol="0" anchor="ctr"/>
          <a:lstStyle>
            <a:lvl1pPr algn="r">
              <a:defRPr sz="1400" b="1" i="0">
                <a:solidFill>
                  <a:schemeClr val="bg1"/>
                </a:solidFill>
                <a:latin typeface="MiSans VF Bold" pitchFamily="2" charset="-122"/>
                <a:ea typeface="MiSans VF Bold" pitchFamily="2" charset="-122"/>
                <a:cs typeface="MiSans VF Bold" pitchFamily="2" charset="-122"/>
              </a:defRPr>
            </a:lvl1pPr>
          </a:lstStyle>
          <a:p>
            <a:fld id="{8B80FCF1-5380-5140-9600-F1CFBEB352AB}" type="slidenum">
              <a:rPr lang="en-CN" smtClean="0"/>
              <a:pPr/>
              <a:t>‹#›</a:t>
            </a:fld>
            <a:endParaRPr lang="en-CN" dirty="0"/>
          </a:p>
        </p:txBody>
      </p:sp>
      <p:sp>
        <p:nvSpPr>
          <p:cNvPr id="10" name="Title 9">
            <a:extLst>
              <a:ext uri="{FF2B5EF4-FFF2-40B4-BE49-F238E27FC236}">
                <a16:creationId xmlns:a16="http://schemas.microsoft.com/office/drawing/2014/main" id="{8045377B-A8B2-3F3F-BBC6-92455D397508}"/>
              </a:ext>
            </a:extLst>
          </p:cNvPr>
          <p:cNvSpPr>
            <a:spLocks noGrp="1"/>
          </p:cNvSpPr>
          <p:nvPr>
            <p:ph type="title"/>
          </p:nvPr>
        </p:nvSpPr>
        <p:spPr>
          <a:xfrm>
            <a:off x="506896" y="0"/>
            <a:ext cx="10008704" cy="731836"/>
          </a:xfrm>
        </p:spPr>
        <p:txBody>
          <a:bodyPr/>
          <a:lstStyle>
            <a:lvl1pPr algn="l">
              <a:defRPr/>
            </a:lvl1pPr>
          </a:lstStyle>
          <a:p>
            <a:r>
              <a:rPr lang="zh-CN" altLang="en-US"/>
              <a:t>单击此处编辑母版标题样式</a:t>
            </a:r>
            <a:endParaRPr lang="en-CN" dirty="0"/>
          </a:p>
        </p:txBody>
      </p:sp>
      <p:sp>
        <p:nvSpPr>
          <p:cNvPr id="11" name="Rectangle 6">
            <a:extLst>
              <a:ext uri="{FF2B5EF4-FFF2-40B4-BE49-F238E27FC236}">
                <a16:creationId xmlns:a16="http://schemas.microsoft.com/office/drawing/2014/main" id="{3FD7714C-C8D5-4A7B-8F64-78EA471F6243}"/>
              </a:ext>
            </a:extLst>
          </p:cNvPr>
          <p:cNvSpPr/>
          <p:nvPr userDrawn="1"/>
        </p:nvSpPr>
        <p:spPr>
          <a:xfrm>
            <a:off x="0" y="-10511"/>
            <a:ext cx="12192000" cy="840828"/>
          </a:xfrm>
          <a:prstGeom prst="rect">
            <a:avLst/>
          </a:prstGeom>
          <a:solidFill>
            <a:srgbClr val="0E4D9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N" sz="1350" dirty="0"/>
          </a:p>
        </p:txBody>
      </p:sp>
      <p:pic>
        <p:nvPicPr>
          <p:cNvPr id="12" name="Picture 5">
            <a:extLst>
              <a:ext uri="{FF2B5EF4-FFF2-40B4-BE49-F238E27FC236}">
                <a16:creationId xmlns:a16="http://schemas.microsoft.com/office/drawing/2014/main" id="{511C07F2-36EA-4E22-99B8-1FCFCAA6A653}"/>
              </a:ext>
            </a:extLst>
          </p:cNvPr>
          <p:cNvPicPr>
            <a:picLocks noChangeAspect="1"/>
          </p:cNvPicPr>
          <p:nvPr userDrawn="1"/>
        </p:nvPicPr>
        <p:blipFill rotWithShape="1">
          <a:blip r:embed="rId2"/>
          <a:srcRect l="21594" t="9926" r="20206" b="43367"/>
          <a:stretch/>
        </p:blipFill>
        <p:spPr>
          <a:xfrm>
            <a:off x="10689544" y="76200"/>
            <a:ext cx="1527191" cy="689391"/>
          </a:xfrm>
          <a:prstGeom prst="rect">
            <a:avLst/>
          </a:prstGeom>
        </p:spPr>
      </p:pic>
    </p:spTree>
    <p:extLst>
      <p:ext uri="{BB962C8B-B14F-4D97-AF65-F5344CB8AC3E}">
        <p14:creationId xmlns:p14="http://schemas.microsoft.com/office/powerpoint/2010/main" val="11419700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两栏内容">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713B03-9CCD-AAE4-B249-C4A38F1912CD}"/>
              </a:ext>
            </a:extLst>
          </p:cNvPr>
          <p:cNvSpPr/>
          <p:nvPr/>
        </p:nvSpPr>
        <p:spPr>
          <a:xfrm>
            <a:off x="0" y="-12699"/>
            <a:ext cx="12192000" cy="744535"/>
          </a:xfrm>
          <a:prstGeom prst="rect">
            <a:avLst/>
          </a:prstGeom>
          <a:solidFill>
            <a:srgbClr val="283B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N" dirty="0"/>
          </a:p>
        </p:txBody>
      </p:sp>
      <p:sp>
        <p:nvSpPr>
          <p:cNvPr id="3" name="Content Placeholder 2"/>
          <p:cNvSpPr>
            <a:spLocks noGrp="1"/>
          </p:cNvSpPr>
          <p:nvPr>
            <p:ph sz="half" idx="1"/>
          </p:nvPr>
        </p:nvSpPr>
        <p:spPr>
          <a:xfrm>
            <a:off x="609600" y="1600201"/>
            <a:ext cx="5384800" cy="4525963"/>
          </a:xfrm>
        </p:spPr>
        <p:txBody>
          <a:bodyPr/>
          <a:lstStyle>
            <a:lvl1pPr>
              <a:defRPr sz="2800" b="0" i="0">
                <a:latin typeface="MiSans VF Regular" pitchFamily="2" charset="-122"/>
                <a:ea typeface="MiSans VF Regular" pitchFamily="2" charset="-122"/>
                <a:cs typeface="MiSans VF Regular" pitchFamily="2" charset="-122"/>
              </a:defRPr>
            </a:lvl1pPr>
            <a:lvl2pPr>
              <a:defRPr sz="2400" b="0" i="0">
                <a:latin typeface="MiSans VF Regular" pitchFamily="2" charset="-122"/>
                <a:ea typeface="MiSans VF Regular" pitchFamily="2" charset="-122"/>
                <a:cs typeface="MiSans VF Regular" pitchFamily="2" charset="-122"/>
              </a:defRPr>
            </a:lvl2pPr>
            <a:lvl3pPr>
              <a:defRPr sz="2000" b="0" i="0">
                <a:latin typeface="MiSans VF Regular" pitchFamily="2" charset="-122"/>
                <a:ea typeface="MiSans VF Regular" pitchFamily="2" charset="-122"/>
                <a:cs typeface="MiSans VF Regular" pitchFamily="2" charset="-122"/>
              </a:defRPr>
            </a:lvl3pPr>
            <a:lvl4pPr>
              <a:defRPr sz="1800" b="0" i="0">
                <a:latin typeface="MiSans VF Regular" pitchFamily="2" charset="-122"/>
                <a:ea typeface="MiSans VF Regular" pitchFamily="2" charset="-122"/>
                <a:cs typeface="MiSans VF Regular" pitchFamily="2" charset="-122"/>
              </a:defRPr>
            </a:lvl4pPr>
            <a:lvl5pPr>
              <a:defRPr sz="1800" b="0" i="0">
                <a:latin typeface="MiSans VF Regular" pitchFamily="2" charset="-122"/>
                <a:ea typeface="MiSans VF Regular" pitchFamily="2" charset="-122"/>
                <a:cs typeface="MiSans VF Regular" pitchFamily="2" charset="-122"/>
              </a:defRPr>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de-DE" dirty="0"/>
          </a:p>
        </p:txBody>
      </p:sp>
      <p:sp>
        <p:nvSpPr>
          <p:cNvPr id="4" name="Content Placeholder 3"/>
          <p:cNvSpPr>
            <a:spLocks noGrp="1"/>
          </p:cNvSpPr>
          <p:nvPr>
            <p:ph sz="half" idx="2"/>
          </p:nvPr>
        </p:nvSpPr>
        <p:spPr>
          <a:xfrm>
            <a:off x="6197600" y="1600201"/>
            <a:ext cx="5384800" cy="4525963"/>
          </a:xfrm>
        </p:spPr>
        <p:txBody>
          <a:bodyPr/>
          <a:lstStyle>
            <a:lvl1pPr>
              <a:defRPr sz="2800" b="0" i="0">
                <a:latin typeface="MiSans VF Regular" pitchFamily="2" charset="-122"/>
                <a:ea typeface="MiSans VF Regular" pitchFamily="2" charset="-122"/>
                <a:cs typeface="MiSans VF Regular" pitchFamily="2" charset="-122"/>
              </a:defRPr>
            </a:lvl1pPr>
            <a:lvl2pPr>
              <a:defRPr sz="2400" b="0" i="0">
                <a:latin typeface="MiSans VF Regular" pitchFamily="2" charset="-122"/>
                <a:ea typeface="MiSans VF Regular" pitchFamily="2" charset="-122"/>
                <a:cs typeface="MiSans VF Regular" pitchFamily="2" charset="-122"/>
              </a:defRPr>
            </a:lvl2pPr>
            <a:lvl3pPr>
              <a:defRPr sz="2000" b="0" i="0">
                <a:latin typeface="MiSans VF Regular" pitchFamily="2" charset="-122"/>
                <a:ea typeface="MiSans VF Regular" pitchFamily="2" charset="-122"/>
                <a:cs typeface="MiSans VF Regular" pitchFamily="2" charset="-122"/>
              </a:defRPr>
            </a:lvl3pPr>
            <a:lvl4pPr>
              <a:defRPr sz="1800" b="0" i="0">
                <a:latin typeface="MiSans VF Regular" pitchFamily="2" charset="-122"/>
                <a:ea typeface="MiSans VF Regular" pitchFamily="2" charset="-122"/>
                <a:cs typeface="MiSans VF Regular" pitchFamily="2" charset="-122"/>
              </a:defRPr>
            </a:lvl4pPr>
            <a:lvl5pPr>
              <a:defRPr sz="1800" b="0" i="0">
                <a:latin typeface="MiSans VF Regular" pitchFamily="2" charset="-122"/>
                <a:ea typeface="MiSans VF Regular" pitchFamily="2" charset="-122"/>
                <a:cs typeface="MiSans VF Regular" pitchFamily="2" charset="-122"/>
              </a:defRPr>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de-DE" dirty="0"/>
          </a:p>
        </p:txBody>
      </p:sp>
      <p:sp>
        <p:nvSpPr>
          <p:cNvPr id="5" name="Rectangle 4">
            <a:extLst>
              <a:ext uri="{FF2B5EF4-FFF2-40B4-BE49-F238E27FC236}">
                <a16:creationId xmlns:a16="http://schemas.microsoft.com/office/drawing/2014/main" id="{98A14775-AA1F-F714-70F8-F7F1EFCBEC1B}"/>
              </a:ext>
            </a:extLst>
          </p:cNvPr>
          <p:cNvSpPr/>
          <p:nvPr/>
        </p:nvSpPr>
        <p:spPr>
          <a:xfrm>
            <a:off x="0" y="6596480"/>
            <a:ext cx="12192000" cy="261520"/>
          </a:xfrm>
          <a:prstGeom prst="rect">
            <a:avLst/>
          </a:prstGeom>
          <a:solidFill>
            <a:srgbClr val="283B6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CN" altLang="en-US">
              <a:solidFill>
                <a:srgbClr val="FFFFFF"/>
              </a:solidFill>
              <a:ea typeface="ＭＳ Ｐゴシック" charset="0"/>
              <a:cs typeface="MS PGothic" charset="0"/>
            </a:endParaRPr>
          </a:p>
        </p:txBody>
      </p:sp>
      <p:pic>
        <p:nvPicPr>
          <p:cNvPr id="10" name="Picture 9">
            <a:extLst>
              <a:ext uri="{FF2B5EF4-FFF2-40B4-BE49-F238E27FC236}">
                <a16:creationId xmlns:a16="http://schemas.microsoft.com/office/drawing/2014/main" id="{6646BC95-D772-CEA9-E0B5-6F0BC412D37A}"/>
              </a:ext>
            </a:extLst>
          </p:cNvPr>
          <p:cNvPicPr>
            <a:picLocks noChangeAspect="1"/>
          </p:cNvPicPr>
          <p:nvPr/>
        </p:nvPicPr>
        <p:blipFill rotWithShape="1">
          <a:blip r:embed="rId2"/>
          <a:srcRect l="21594" t="9926" r="20206" b="43367"/>
          <a:stretch/>
        </p:blipFill>
        <p:spPr>
          <a:xfrm>
            <a:off x="10537144" y="21222"/>
            <a:ext cx="1527191" cy="689391"/>
          </a:xfrm>
          <a:prstGeom prst="rect">
            <a:avLst/>
          </a:prstGeom>
        </p:spPr>
      </p:pic>
      <p:sp>
        <p:nvSpPr>
          <p:cNvPr id="11" name="Slide Number Placeholder 6">
            <a:extLst>
              <a:ext uri="{FF2B5EF4-FFF2-40B4-BE49-F238E27FC236}">
                <a16:creationId xmlns:a16="http://schemas.microsoft.com/office/drawing/2014/main" id="{E6C1F23D-5A7A-9E79-5FC1-3BB8ED21B310}"/>
              </a:ext>
            </a:extLst>
          </p:cNvPr>
          <p:cNvSpPr>
            <a:spLocks noGrp="1"/>
          </p:cNvSpPr>
          <p:nvPr>
            <p:ph type="sldNum" sz="quarter" idx="4"/>
          </p:nvPr>
        </p:nvSpPr>
        <p:spPr>
          <a:xfrm>
            <a:off x="8952123" y="6596480"/>
            <a:ext cx="2743200" cy="261521"/>
          </a:xfrm>
          <a:prstGeom prst="rect">
            <a:avLst/>
          </a:prstGeom>
        </p:spPr>
        <p:txBody>
          <a:bodyPr vert="horz" lIns="91440" tIns="45720" rIns="91440" bIns="45720" rtlCol="0" anchor="ctr"/>
          <a:lstStyle>
            <a:lvl1pPr algn="r">
              <a:defRPr sz="1400" b="1" i="0">
                <a:solidFill>
                  <a:schemeClr val="bg1"/>
                </a:solidFill>
                <a:latin typeface="MiSans VF Bold" pitchFamily="2" charset="-122"/>
                <a:ea typeface="MiSans VF Bold" pitchFamily="2" charset="-122"/>
                <a:cs typeface="MiSans VF Bold" pitchFamily="2" charset="-122"/>
              </a:defRPr>
            </a:lvl1pPr>
          </a:lstStyle>
          <a:p>
            <a:fld id="{8B80FCF1-5380-5140-9600-F1CFBEB352AB}" type="slidenum">
              <a:rPr lang="en-CN" smtClean="0"/>
              <a:pPr/>
              <a:t>‹#›</a:t>
            </a:fld>
            <a:endParaRPr lang="en-CN" dirty="0"/>
          </a:p>
        </p:txBody>
      </p:sp>
      <p:sp>
        <p:nvSpPr>
          <p:cNvPr id="12" name="Title 9">
            <a:extLst>
              <a:ext uri="{FF2B5EF4-FFF2-40B4-BE49-F238E27FC236}">
                <a16:creationId xmlns:a16="http://schemas.microsoft.com/office/drawing/2014/main" id="{C24777A7-22E9-47F8-13D3-9218C50E4CBA}"/>
              </a:ext>
            </a:extLst>
          </p:cNvPr>
          <p:cNvSpPr>
            <a:spLocks noGrp="1"/>
          </p:cNvSpPr>
          <p:nvPr>
            <p:ph type="title"/>
          </p:nvPr>
        </p:nvSpPr>
        <p:spPr>
          <a:xfrm>
            <a:off x="506896" y="0"/>
            <a:ext cx="10008704" cy="731836"/>
          </a:xfrm>
        </p:spPr>
        <p:txBody>
          <a:bodyPr/>
          <a:lstStyle>
            <a:lvl1pPr algn="l">
              <a:defRPr/>
            </a:lvl1pPr>
          </a:lstStyle>
          <a:p>
            <a:r>
              <a:rPr lang="zh-CN" altLang="en-US"/>
              <a:t>单击此处编辑母版标题样式</a:t>
            </a:r>
            <a:endParaRPr lang="en-CN" dirty="0"/>
          </a:p>
        </p:txBody>
      </p:sp>
    </p:spTree>
    <p:extLst>
      <p:ext uri="{BB962C8B-B14F-4D97-AF65-F5344CB8AC3E}">
        <p14:creationId xmlns:p14="http://schemas.microsoft.com/office/powerpoint/2010/main" val="445565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2E01178-954F-11F7-16DA-A30776C7D3C7}"/>
              </a:ext>
            </a:extLst>
          </p:cNvPr>
          <p:cNvSpPr>
            <a:spLocks noGrp="1"/>
          </p:cNvSpPr>
          <p:nvPr>
            <p:ph type="sldNum" sz="quarter" idx="4"/>
          </p:nvPr>
        </p:nvSpPr>
        <p:spPr>
          <a:xfrm>
            <a:off x="8952123" y="6596480"/>
            <a:ext cx="2743200" cy="261521"/>
          </a:xfrm>
          <a:prstGeom prst="rect">
            <a:avLst/>
          </a:prstGeom>
        </p:spPr>
        <p:txBody>
          <a:bodyPr vert="horz" lIns="91440" tIns="45720" rIns="91440" bIns="45720" rtlCol="0" anchor="ctr"/>
          <a:lstStyle>
            <a:lvl1pPr algn="r">
              <a:defRPr sz="1400" b="1" i="0">
                <a:solidFill>
                  <a:srgbClr val="283B68"/>
                </a:solidFill>
                <a:latin typeface="MiSans VF Bold" pitchFamily="2" charset="-122"/>
                <a:ea typeface="MiSans VF Bold" pitchFamily="2" charset="-122"/>
                <a:cs typeface="MiSans VF Bold" pitchFamily="2" charset="-122"/>
              </a:defRPr>
            </a:lvl1pPr>
          </a:lstStyle>
          <a:p>
            <a:fld id="{8B80FCF1-5380-5140-9600-F1CFBEB352AB}" type="slidenum">
              <a:rPr lang="en-CN" smtClean="0"/>
              <a:pPr/>
              <a:t>‹#›</a:t>
            </a:fld>
            <a:endParaRPr lang="en-CN" dirty="0"/>
          </a:p>
        </p:txBody>
      </p:sp>
    </p:spTree>
    <p:extLst>
      <p:ext uri="{BB962C8B-B14F-4D97-AF65-F5344CB8AC3E}">
        <p14:creationId xmlns:p14="http://schemas.microsoft.com/office/powerpoint/2010/main" val="247004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5BDE0531-9553-48FB-9810-8BBCA7A5301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FFAA1F-F4DF-4FE0-B8C6-79B30D65A746}"/>
              </a:ext>
            </a:extLst>
          </p:cNvPr>
          <p:cNvSpPr>
            <a:spLocks noGrp="1"/>
          </p:cNvSpPr>
          <p:nvPr>
            <p:ph type="dt" sz="half" idx="10"/>
          </p:nvPr>
        </p:nvSpPr>
        <p:spPr>
          <a:xfrm>
            <a:off x="838200" y="6445560"/>
            <a:ext cx="2743200" cy="365125"/>
          </a:xfrm>
        </p:spPr>
        <p:txBody>
          <a:bodyPr/>
          <a:lstStyle>
            <a:lvl1pPr>
              <a:defRPr sz="1200" b="1">
                <a:solidFill>
                  <a:schemeClr val="tx1"/>
                </a:solidFill>
              </a:defRPr>
            </a:lvl1pPr>
          </a:lstStyle>
          <a:p>
            <a:endParaRPr lang="zh-CN" altLang="en-US" dirty="0"/>
          </a:p>
        </p:txBody>
      </p:sp>
      <p:sp>
        <p:nvSpPr>
          <p:cNvPr id="5" name="页脚占位符 4">
            <a:extLst>
              <a:ext uri="{FF2B5EF4-FFF2-40B4-BE49-F238E27FC236}">
                <a16:creationId xmlns:a16="http://schemas.microsoft.com/office/drawing/2014/main" id="{6DC7E68F-B206-4361-A239-35AB7E52ABBD}"/>
              </a:ext>
            </a:extLst>
          </p:cNvPr>
          <p:cNvSpPr>
            <a:spLocks noGrp="1"/>
          </p:cNvSpPr>
          <p:nvPr>
            <p:ph type="ftr" sz="quarter" idx="11"/>
          </p:nvPr>
        </p:nvSpPr>
        <p:spPr>
          <a:xfrm>
            <a:off x="4038600" y="6467862"/>
            <a:ext cx="4114800" cy="365125"/>
          </a:xfrm>
        </p:spPr>
        <p:txBody>
          <a:bodyPr/>
          <a:lstStyle>
            <a:lvl1pPr>
              <a:defRPr sz="1200" b="1">
                <a:solidFill>
                  <a:schemeClr val="tx1"/>
                </a:solidFill>
              </a:defRPr>
            </a:lvl1pPr>
          </a:lstStyle>
          <a:p>
            <a:endParaRPr lang="zh-CN" altLang="en-US" dirty="0"/>
          </a:p>
        </p:txBody>
      </p:sp>
      <p:sp>
        <p:nvSpPr>
          <p:cNvPr id="6" name="灯片编号占位符 5">
            <a:extLst>
              <a:ext uri="{FF2B5EF4-FFF2-40B4-BE49-F238E27FC236}">
                <a16:creationId xmlns:a16="http://schemas.microsoft.com/office/drawing/2014/main" id="{F4B58052-24D1-42F7-8042-51E43528E459}"/>
              </a:ext>
            </a:extLst>
          </p:cNvPr>
          <p:cNvSpPr>
            <a:spLocks noGrp="1"/>
          </p:cNvSpPr>
          <p:nvPr>
            <p:ph type="sldNum" sz="quarter" idx="12"/>
          </p:nvPr>
        </p:nvSpPr>
        <p:spPr>
          <a:xfrm>
            <a:off x="8610600" y="6456711"/>
            <a:ext cx="2743200" cy="365125"/>
          </a:xfrm>
        </p:spPr>
        <p:txBody>
          <a:bodyPr/>
          <a:lstStyle>
            <a:lvl1pPr>
              <a:defRPr sz="1200" b="1">
                <a:solidFill>
                  <a:schemeClr val="tx1"/>
                </a:solidFill>
                <a:latin typeface="Arial" panose="020B0604020202020204" pitchFamily="34" charset="0"/>
                <a:cs typeface="Arial" panose="020B0604020202020204" pitchFamily="34" charset="0"/>
              </a:defRPr>
            </a:lvl1pPr>
          </a:lstStyle>
          <a:p>
            <a:fld id="{0D4B9DCB-804D-43F6-8F57-6CE9BBD9EE9B}" type="slidenum">
              <a:rPr lang="zh-CN" altLang="en-US" smtClean="0"/>
              <a:pPr/>
              <a:t>‹#›</a:t>
            </a:fld>
            <a:endParaRPr lang="zh-CN" altLang="en-US" dirty="0"/>
          </a:p>
        </p:txBody>
      </p:sp>
    </p:spTree>
    <p:extLst>
      <p:ext uri="{BB962C8B-B14F-4D97-AF65-F5344CB8AC3E}">
        <p14:creationId xmlns:p14="http://schemas.microsoft.com/office/powerpoint/2010/main" val="55400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5BDE0531-9553-48FB-9810-8BBCA7A5301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FFAA1F-F4DF-4FE0-B8C6-79B30D65A746}"/>
              </a:ext>
            </a:extLst>
          </p:cNvPr>
          <p:cNvSpPr>
            <a:spLocks noGrp="1"/>
          </p:cNvSpPr>
          <p:nvPr>
            <p:ph type="dt" sz="half" idx="10"/>
          </p:nvPr>
        </p:nvSpPr>
        <p:spPr>
          <a:xfrm>
            <a:off x="838200" y="6445560"/>
            <a:ext cx="2743200" cy="365125"/>
          </a:xfrm>
        </p:spPr>
        <p:txBody>
          <a:bodyPr/>
          <a:lstStyle>
            <a:lvl1pPr>
              <a:defRPr sz="1200" b="1">
                <a:solidFill>
                  <a:schemeClr val="tx1"/>
                </a:solidFill>
              </a:defRPr>
            </a:lvl1pPr>
          </a:lstStyle>
          <a:p>
            <a:endParaRPr lang="zh-CN" altLang="en-US" dirty="0"/>
          </a:p>
        </p:txBody>
      </p:sp>
      <p:sp>
        <p:nvSpPr>
          <p:cNvPr id="5" name="页脚占位符 4">
            <a:extLst>
              <a:ext uri="{FF2B5EF4-FFF2-40B4-BE49-F238E27FC236}">
                <a16:creationId xmlns:a16="http://schemas.microsoft.com/office/drawing/2014/main" id="{6DC7E68F-B206-4361-A239-35AB7E52ABBD}"/>
              </a:ext>
            </a:extLst>
          </p:cNvPr>
          <p:cNvSpPr>
            <a:spLocks noGrp="1"/>
          </p:cNvSpPr>
          <p:nvPr>
            <p:ph type="ftr" sz="quarter" idx="11"/>
          </p:nvPr>
        </p:nvSpPr>
        <p:spPr>
          <a:xfrm>
            <a:off x="4038600" y="6467862"/>
            <a:ext cx="4114800" cy="365125"/>
          </a:xfrm>
        </p:spPr>
        <p:txBody>
          <a:bodyPr/>
          <a:lstStyle>
            <a:lvl1pPr>
              <a:defRPr sz="1200" b="1">
                <a:solidFill>
                  <a:schemeClr val="tx1"/>
                </a:solidFill>
              </a:defRPr>
            </a:lvl1pPr>
          </a:lstStyle>
          <a:p>
            <a:endParaRPr lang="zh-CN" altLang="en-US" dirty="0"/>
          </a:p>
        </p:txBody>
      </p:sp>
      <p:sp>
        <p:nvSpPr>
          <p:cNvPr id="6" name="灯片编号占位符 5">
            <a:extLst>
              <a:ext uri="{FF2B5EF4-FFF2-40B4-BE49-F238E27FC236}">
                <a16:creationId xmlns:a16="http://schemas.microsoft.com/office/drawing/2014/main" id="{F4B58052-24D1-42F7-8042-51E43528E459}"/>
              </a:ext>
            </a:extLst>
          </p:cNvPr>
          <p:cNvSpPr>
            <a:spLocks noGrp="1"/>
          </p:cNvSpPr>
          <p:nvPr>
            <p:ph type="sldNum" sz="quarter" idx="12"/>
          </p:nvPr>
        </p:nvSpPr>
        <p:spPr>
          <a:xfrm>
            <a:off x="8610600" y="6456711"/>
            <a:ext cx="2743200" cy="365125"/>
          </a:xfrm>
        </p:spPr>
        <p:txBody>
          <a:bodyPr/>
          <a:lstStyle>
            <a:lvl1pPr>
              <a:defRPr sz="1200" b="1">
                <a:solidFill>
                  <a:schemeClr val="tx1"/>
                </a:solidFill>
                <a:latin typeface="Arial" panose="020B0604020202020204" pitchFamily="34" charset="0"/>
                <a:cs typeface="Arial" panose="020B0604020202020204" pitchFamily="34" charset="0"/>
              </a:defRPr>
            </a:lvl1pPr>
          </a:lstStyle>
          <a:p>
            <a:fld id="{0D4B9DCB-804D-43F6-8F57-6CE9BBD9EE9B}" type="slidenum">
              <a:rPr lang="zh-CN" altLang="en-US" smtClean="0"/>
              <a:pPr/>
              <a:t>‹#›</a:t>
            </a:fld>
            <a:endParaRPr lang="zh-CN" altLang="en-US" dirty="0"/>
          </a:p>
        </p:txBody>
      </p:sp>
    </p:spTree>
    <p:extLst>
      <p:ext uri="{BB962C8B-B14F-4D97-AF65-F5344CB8AC3E}">
        <p14:creationId xmlns:p14="http://schemas.microsoft.com/office/powerpoint/2010/main" val="1743682635"/>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996071" y="3061252"/>
            <a:ext cx="3260034" cy="768626"/>
          </a:xfrm>
          <a:prstGeom prst="rect">
            <a:avLst/>
          </a:prstGeom>
          <a:effectLst/>
        </p:spPr>
        <p:txBody>
          <a:bodyPr vert="horz" lIns="91440" tIns="45720" rIns="91440" bIns="45720" rtlCol="0" anchor="ctr">
            <a:normAutofit/>
          </a:bodyPr>
          <a:lstStyle/>
          <a:p>
            <a:r>
              <a:rPr kumimoji="1" lang="zh-CN" altLang="en-US" dirty="0"/>
              <a:t>谢谢！</a:t>
            </a:r>
          </a:p>
        </p:txBody>
      </p:sp>
    </p:spTree>
  </p:cSld>
  <p:clrMap bg1="lt1" tx1="dk1" bg2="lt2" tx2="dk2" accent1="accent1" accent2="accent2" accent3="accent3" accent4="accent4" accent5="accent5" accent6="accent6" hlink="hlink" folHlink="folHlink"/>
  <p:hf hdr="0" ftr="0" dt="0"/>
  <p:txStyles>
    <p:titleStyle>
      <a:lvl1pPr algn="l" defTabSz="914400" rtl="0" eaLnBrk="1" latinLnBrk="0" hangingPunct="1">
        <a:lnSpc>
          <a:spcPct val="90000"/>
        </a:lnSpc>
        <a:spcBef>
          <a:spcPct val="0"/>
        </a:spcBef>
        <a:buNone/>
        <a:defRPr sz="4400" kern="1200">
          <a:solidFill>
            <a:srgbClr val="0E75BC"/>
          </a:solidFill>
          <a:effectLst>
            <a:innerShdw blurRad="63500" dist="50800" dir="10800000">
              <a:prstClr val="black">
                <a:alpha val="50000"/>
              </a:prstClr>
            </a:innerShdw>
          </a:effectLst>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kumimoji="1" lang="zh-CN" altLang="en-US"/>
              <a:t>编辑母版文本样式
第二级
第三级
第四级
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zh-CN"/>
              <a:t>8/25/2023</a:t>
            </a:r>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79329D-8B8F-B64A-BFB9-3BCDC19C7ED7}"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09600" y="1219201"/>
            <a:ext cx="109728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de-DE" altLang="zh-CN" dirty="0"/>
          </a:p>
        </p:txBody>
      </p:sp>
      <p:sp>
        <p:nvSpPr>
          <p:cNvPr id="4" name="Title Placeholder 3">
            <a:extLst>
              <a:ext uri="{FF2B5EF4-FFF2-40B4-BE49-F238E27FC236}">
                <a16:creationId xmlns:a16="http://schemas.microsoft.com/office/drawing/2014/main" id="{B3EF8756-0108-8C67-4AE7-B69CB40E3F8B}"/>
              </a:ext>
            </a:extLst>
          </p:cNvPr>
          <p:cNvSpPr>
            <a:spLocks noGrp="1"/>
          </p:cNvSpPr>
          <p:nvPr>
            <p:ph type="title"/>
          </p:nvPr>
        </p:nvSpPr>
        <p:spPr>
          <a:xfrm>
            <a:off x="720521" y="0"/>
            <a:ext cx="10515600" cy="731836"/>
          </a:xfrm>
          <a:prstGeom prst="rect">
            <a:avLst/>
          </a:prstGeom>
        </p:spPr>
        <p:txBody>
          <a:bodyPr vert="horz" lIns="91440" tIns="45720" rIns="91440" bIns="45720" rtlCol="0" anchor="ctr">
            <a:normAutofit/>
          </a:bodyPr>
          <a:lstStyle/>
          <a:p>
            <a:r>
              <a:rPr lang="zh-CN" altLang="en-US"/>
              <a:t>单击此处编辑母版标题样式</a:t>
            </a:r>
            <a:endParaRPr lang="en-CN" dirty="0"/>
          </a:p>
        </p:txBody>
      </p:sp>
      <p:sp>
        <p:nvSpPr>
          <p:cNvPr id="3" name="Slide Number Placeholder 2">
            <a:extLst>
              <a:ext uri="{FF2B5EF4-FFF2-40B4-BE49-F238E27FC236}">
                <a16:creationId xmlns:a16="http://schemas.microsoft.com/office/drawing/2014/main" id="{E6887D92-0C58-4D5E-A98A-F6FFFCE9E7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32EB58-913D-F746-9CBB-4918084D3088}" type="slidenum">
              <a:rPr lang="en-CN" smtClean="0"/>
              <a:t>‹#›</a:t>
            </a:fld>
            <a:endParaRPr lang="en-CN"/>
          </a:p>
        </p:txBody>
      </p:sp>
    </p:spTree>
    <p:extLst>
      <p:ext uri="{BB962C8B-B14F-4D97-AF65-F5344CB8AC3E}">
        <p14:creationId xmlns:p14="http://schemas.microsoft.com/office/powerpoint/2010/main" val="85784718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Lst>
  <p:hf hdr="0" ftr="0" dt="0"/>
  <p:txStyles>
    <p:titleStyle>
      <a:lvl1pPr algn="ctr" defTabSz="457200" rtl="0" eaLnBrk="1" fontAlgn="base" hangingPunct="1">
        <a:spcBef>
          <a:spcPct val="0"/>
        </a:spcBef>
        <a:spcAft>
          <a:spcPct val="0"/>
        </a:spcAft>
        <a:defRPr kumimoji="1" lang="en-US" altLang="zh-CN" sz="4000" b="1" i="0" kern="1200" dirty="0" smtClean="0">
          <a:solidFill>
            <a:schemeClr val="bg1"/>
          </a:solidFill>
          <a:effectLst/>
          <a:latin typeface="MISANS VF HEAVY" pitchFamily="2" charset="-122"/>
          <a:ea typeface="MISANS VF HEAVY" pitchFamily="2" charset="-122"/>
          <a:cs typeface="MISANS VF HEAVY" pitchFamily="2" charset="-122"/>
        </a:defRPr>
      </a:lvl1pPr>
      <a:lvl2pPr algn="r" defTabSz="457200" rtl="0" eaLnBrk="1" fontAlgn="base" hangingPunct="1">
        <a:spcBef>
          <a:spcPct val="0"/>
        </a:spcBef>
        <a:spcAft>
          <a:spcPct val="0"/>
        </a:spcAft>
        <a:defRPr sz="4400" b="1">
          <a:solidFill>
            <a:schemeClr val="bg1"/>
          </a:solidFill>
          <a:latin typeface="楷体" panose="02010609060101010101" pitchFamily="49" charset="-122"/>
          <a:ea typeface="楷体" panose="02010609060101010101" pitchFamily="49" charset="-122"/>
          <a:cs typeface="楷体" charset="0"/>
        </a:defRPr>
      </a:lvl2pPr>
      <a:lvl3pPr algn="r" defTabSz="457200" rtl="0" eaLnBrk="1" fontAlgn="base" hangingPunct="1">
        <a:spcBef>
          <a:spcPct val="0"/>
        </a:spcBef>
        <a:spcAft>
          <a:spcPct val="0"/>
        </a:spcAft>
        <a:defRPr sz="4400" b="1">
          <a:solidFill>
            <a:schemeClr val="bg1"/>
          </a:solidFill>
          <a:latin typeface="楷体" panose="02010609060101010101" pitchFamily="49" charset="-122"/>
          <a:ea typeface="楷体" panose="02010609060101010101" pitchFamily="49" charset="-122"/>
          <a:cs typeface="楷体" charset="0"/>
        </a:defRPr>
      </a:lvl3pPr>
      <a:lvl4pPr algn="r" defTabSz="457200" rtl="0" eaLnBrk="1" fontAlgn="base" hangingPunct="1">
        <a:spcBef>
          <a:spcPct val="0"/>
        </a:spcBef>
        <a:spcAft>
          <a:spcPct val="0"/>
        </a:spcAft>
        <a:defRPr sz="4400" b="1">
          <a:solidFill>
            <a:schemeClr val="bg1"/>
          </a:solidFill>
          <a:latin typeface="楷体" panose="02010609060101010101" pitchFamily="49" charset="-122"/>
          <a:ea typeface="楷体" panose="02010609060101010101" pitchFamily="49" charset="-122"/>
          <a:cs typeface="楷体" charset="0"/>
        </a:defRPr>
      </a:lvl4pPr>
      <a:lvl5pPr algn="r" defTabSz="457200" rtl="0" eaLnBrk="1" fontAlgn="base" hangingPunct="1">
        <a:spcBef>
          <a:spcPct val="0"/>
        </a:spcBef>
        <a:spcAft>
          <a:spcPct val="0"/>
        </a:spcAft>
        <a:defRPr sz="4400" b="1">
          <a:solidFill>
            <a:schemeClr val="bg1"/>
          </a:solidFill>
          <a:latin typeface="楷体" panose="02010609060101010101" pitchFamily="49" charset="-122"/>
          <a:ea typeface="楷体" panose="02010609060101010101" pitchFamily="49" charset="-122"/>
          <a:cs typeface="楷体" charset="0"/>
        </a:defRPr>
      </a:lvl5pPr>
      <a:lvl6pPr marL="457200" algn="r" defTabSz="457200" rtl="0" eaLnBrk="1" fontAlgn="base" hangingPunct="1">
        <a:spcBef>
          <a:spcPct val="0"/>
        </a:spcBef>
        <a:spcAft>
          <a:spcPct val="0"/>
        </a:spcAft>
        <a:defRPr sz="4400">
          <a:solidFill>
            <a:schemeClr val="bg1"/>
          </a:solidFill>
          <a:latin typeface="Calibri" charset="0"/>
          <a:ea typeface="ＭＳ Ｐゴシック" charset="-128"/>
          <a:cs typeface="ＭＳ Ｐゴシック" charset="-128"/>
        </a:defRPr>
      </a:lvl6pPr>
      <a:lvl7pPr marL="914400" algn="r" defTabSz="457200" rtl="0" eaLnBrk="1" fontAlgn="base" hangingPunct="1">
        <a:spcBef>
          <a:spcPct val="0"/>
        </a:spcBef>
        <a:spcAft>
          <a:spcPct val="0"/>
        </a:spcAft>
        <a:defRPr sz="4400">
          <a:solidFill>
            <a:schemeClr val="bg1"/>
          </a:solidFill>
          <a:latin typeface="Calibri" charset="0"/>
          <a:ea typeface="ＭＳ Ｐゴシック" charset="-128"/>
          <a:cs typeface="ＭＳ Ｐゴシック" charset="-128"/>
        </a:defRPr>
      </a:lvl7pPr>
      <a:lvl8pPr marL="1371600" algn="r" defTabSz="457200" rtl="0" eaLnBrk="1" fontAlgn="base" hangingPunct="1">
        <a:spcBef>
          <a:spcPct val="0"/>
        </a:spcBef>
        <a:spcAft>
          <a:spcPct val="0"/>
        </a:spcAft>
        <a:defRPr sz="4400">
          <a:solidFill>
            <a:schemeClr val="bg1"/>
          </a:solidFill>
          <a:latin typeface="Calibri" charset="0"/>
          <a:ea typeface="ＭＳ Ｐゴシック" charset="-128"/>
          <a:cs typeface="ＭＳ Ｐゴシック" charset="-128"/>
        </a:defRPr>
      </a:lvl8pPr>
      <a:lvl9pPr marL="1828800" algn="r" defTabSz="457200" rtl="0" eaLnBrk="1" fontAlgn="base" hangingPunct="1">
        <a:spcBef>
          <a:spcPct val="0"/>
        </a:spcBef>
        <a:spcAft>
          <a:spcPct val="0"/>
        </a:spcAft>
        <a:defRPr sz="4400">
          <a:solidFill>
            <a:schemeClr val="bg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kumimoji="1" lang="zh-CN" altLang="en-US"/>
              <a:t>编辑母版文本样式
第二级
第三级
第四级
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zh-CN"/>
              <a:t>8/25/2023</a:t>
            </a:r>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79329D-8B8F-B64A-BFB9-3BCDC19C7ED7}" type="slidenum">
              <a:rPr kumimoji="1" lang="zh-CN" altLang="en-US" smtClean="0"/>
              <a:t>‹#›</a:t>
            </a:fld>
            <a:endParaRPr kumimoji="1" lang="zh-CN" altLang="en-US"/>
          </a:p>
        </p:txBody>
      </p:sp>
    </p:spTree>
    <p:extLst>
      <p:ext uri="{BB962C8B-B14F-4D97-AF65-F5344CB8AC3E}">
        <p14:creationId xmlns:p14="http://schemas.microsoft.com/office/powerpoint/2010/main" val="4680732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ChangeArrowheads="1"/>
          </p:cNvSpPr>
          <p:nvPr/>
        </p:nvSpPr>
        <p:spPr bwMode="auto">
          <a:xfrm>
            <a:off x="0" y="1"/>
            <a:ext cx="12192000" cy="765175"/>
          </a:xfrm>
          <a:prstGeom prst="rect">
            <a:avLst/>
          </a:prstGeom>
          <a:gradFill rotWithShape="1">
            <a:gsLst>
              <a:gs pos="0">
                <a:srgbClr val="0031B3"/>
              </a:gs>
              <a:gs pos="5000">
                <a:srgbClr val="0031B3"/>
              </a:gs>
              <a:gs pos="100000">
                <a:srgbClr val="9BC1FF"/>
              </a:gs>
            </a:gsLst>
            <a:lin ang="5400000" scaled="1"/>
          </a:gradFill>
          <a:ln>
            <a:noFill/>
          </a:ln>
          <a:effectLst>
            <a:outerShdw blurRad="63500" dist="23000" dir="5400000" rotWithShape="0">
              <a:srgbClr val="000000">
                <a:alpha val="34998"/>
              </a:srgbClr>
            </a:outerShdw>
          </a:effectLst>
        </p:spPr>
        <p:txBody>
          <a:bodyPr anchor="ctr"/>
          <a:lstStyle/>
          <a:p>
            <a:pPr algn="ctr" eaLnBrk="1" hangingPunct="1">
              <a:defRPr/>
            </a:pPr>
            <a:endParaRPr lang="en-US" altLang="zh-CN">
              <a:solidFill>
                <a:srgbClr val="FFFFFF"/>
              </a:solidFill>
              <a:latin typeface="Calibri" panose="020F0502020204030204" charset="0"/>
              <a:ea typeface="MS PGothic" charset="0"/>
              <a:cs typeface="MS PGothic" charset="0"/>
            </a:endParaRPr>
          </a:p>
        </p:txBody>
      </p:sp>
      <p:sp>
        <p:nvSpPr>
          <p:cNvPr id="1027" name="Text Placeholder 2"/>
          <p:cNvSpPr>
            <a:spLocks noGrp="1"/>
          </p:cNvSpPr>
          <p:nvPr>
            <p:ph type="body" idx="1"/>
          </p:nvPr>
        </p:nvSpPr>
        <p:spPr bwMode="auto">
          <a:xfrm>
            <a:off x="609600" y="1219201"/>
            <a:ext cx="109728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de-DE" altLang="zh-CN" dirty="0"/>
          </a:p>
        </p:txBody>
      </p:sp>
      <p:sp>
        <p:nvSpPr>
          <p:cNvPr id="9" name="Rectangle 8"/>
          <p:cNvSpPr/>
          <p:nvPr/>
        </p:nvSpPr>
        <p:spPr>
          <a:xfrm>
            <a:off x="0" y="6669088"/>
            <a:ext cx="12192000" cy="215900"/>
          </a:xfrm>
          <a:prstGeom prst="rect">
            <a:avLst/>
          </a:prstGeom>
          <a:solidFill>
            <a:srgbClr val="0E4D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CN" altLang="en-US">
              <a:solidFill>
                <a:srgbClr val="FFFFFF"/>
              </a:solidFill>
              <a:ea typeface="MS PGothic" charset="0"/>
              <a:cs typeface="MS PGothic" charset="0"/>
            </a:endParaRPr>
          </a:p>
        </p:txBody>
      </p:sp>
      <p:sp>
        <p:nvSpPr>
          <p:cNvPr id="12" name="TextBox 11"/>
          <p:cNvSpPr txBox="1"/>
          <p:nvPr/>
        </p:nvSpPr>
        <p:spPr>
          <a:xfrm>
            <a:off x="9840384" y="6669088"/>
            <a:ext cx="2133600" cy="203200"/>
          </a:xfrm>
          <a:prstGeom prst="rect">
            <a:avLst/>
          </a:prstGeom>
          <a:noFill/>
        </p:spPr>
        <p:txBody>
          <a:bodyPr lIns="108000" tIns="1080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de-DE" altLang="zh-CN" sz="1200">
                <a:solidFill>
                  <a:srgbClr val="FFFFFF"/>
                </a:solidFill>
                <a:latin typeface="Calibri" panose="020F0502020204030204" charset="0"/>
              </a:rPr>
              <a:t> </a:t>
            </a:r>
            <a:fld id="{222D797F-6281-4E3F-ACFD-EAA4784CE755}" type="slidenum">
              <a:rPr lang="de-DE" altLang="zh-CN" sz="1200" smtClean="0">
                <a:solidFill>
                  <a:srgbClr val="FFFFFF"/>
                </a:solidFill>
                <a:latin typeface="Calibri" panose="020F0502020204030204" charset="0"/>
              </a:rPr>
              <a:t>‹#›</a:t>
            </a:fld>
            <a:endParaRPr lang="de-DE" altLang="zh-CN" sz="1200">
              <a:solidFill>
                <a:srgbClr val="FFFFFF"/>
              </a:solidFill>
              <a:latin typeface="Calibri" panose="020F0502020204030204" charset="0"/>
            </a:endParaRPr>
          </a:p>
        </p:txBody>
      </p:sp>
      <p:sp>
        <p:nvSpPr>
          <p:cNvPr id="2" name="Rectangle 1"/>
          <p:cNvSpPr/>
          <p:nvPr userDrawn="1"/>
        </p:nvSpPr>
        <p:spPr>
          <a:xfrm>
            <a:off x="0" y="-18078"/>
            <a:ext cx="12192000" cy="840828"/>
          </a:xfrm>
          <a:prstGeom prst="rect">
            <a:avLst/>
          </a:prstGeom>
          <a:solidFill>
            <a:srgbClr val="0E4D9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Placeholder 3"/>
          <p:cNvSpPr>
            <a:spLocks noGrp="1"/>
          </p:cNvSpPr>
          <p:nvPr>
            <p:ph type="title"/>
          </p:nvPr>
        </p:nvSpPr>
        <p:spPr>
          <a:xfrm>
            <a:off x="819912" y="0"/>
            <a:ext cx="10515600" cy="80467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22998771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hdr="0" ftr="0" dt="0"/>
  <p:txStyles>
    <p:titleStyle>
      <a:lvl1pPr algn="ctr" defTabSz="457200" rtl="0" eaLnBrk="1" fontAlgn="base" hangingPunct="1">
        <a:spcBef>
          <a:spcPct val="0"/>
        </a:spcBef>
        <a:spcAft>
          <a:spcPct val="0"/>
        </a:spcAft>
        <a:defRPr kumimoji="1" lang="en-US" altLang="zh-CN" sz="4000" b="1" kern="1200" dirty="0" smtClean="0">
          <a:solidFill>
            <a:schemeClr val="bg1"/>
          </a:solidFill>
          <a:effectLst/>
          <a:latin typeface="+mj-ea"/>
          <a:ea typeface="+mj-ea"/>
          <a:cs typeface="等线" panose="02010600030101010101" pitchFamily="2" charset="-122"/>
        </a:defRPr>
      </a:lvl1pPr>
      <a:lvl2pPr algn="r" defTabSz="457200" rtl="0" eaLnBrk="1" fontAlgn="base" hangingPunct="1">
        <a:spcBef>
          <a:spcPct val="0"/>
        </a:spcBef>
        <a:spcAft>
          <a:spcPct val="0"/>
        </a:spcAft>
        <a:defRPr sz="4400" b="1">
          <a:solidFill>
            <a:schemeClr val="bg1"/>
          </a:solidFill>
          <a:latin typeface="楷体" panose="02010609060101010101" pitchFamily="49" charset="-122"/>
          <a:ea typeface="楷体" panose="02010609060101010101" pitchFamily="49" charset="-122"/>
          <a:cs typeface="楷体" charset="0"/>
        </a:defRPr>
      </a:lvl2pPr>
      <a:lvl3pPr algn="r" defTabSz="457200" rtl="0" eaLnBrk="1" fontAlgn="base" hangingPunct="1">
        <a:spcBef>
          <a:spcPct val="0"/>
        </a:spcBef>
        <a:spcAft>
          <a:spcPct val="0"/>
        </a:spcAft>
        <a:defRPr sz="4400" b="1">
          <a:solidFill>
            <a:schemeClr val="bg1"/>
          </a:solidFill>
          <a:latin typeface="楷体" panose="02010609060101010101" pitchFamily="49" charset="-122"/>
          <a:ea typeface="楷体" panose="02010609060101010101" pitchFamily="49" charset="-122"/>
          <a:cs typeface="楷体" charset="0"/>
        </a:defRPr>
      </a:lvl3pPr>
      <a:lvl4pPr algn="r" defTabSz="457200" rtl="0" eaLnBrk="1" fontAlgn="base" hangingPunct="1">
        <a:spcBef>
          <a:spcPct val="0"/>
        </a:spcBef>
        <a:spcAft>
          <a:spcPct val="0"/>
        </a:spcAft>
        <a:defRPr sz="4400" b="1">
          <a:solidFill>
            <a:schemeClr val="bg1"/>
          </a:solidFill>
          <a:latin typeface="楷体" panose="02010609060101010101" pitchFamily="49" charset="-122"/>
          <a:ea typeface="楷体" panose="02010609060101010101" pitchFamily="49" charset="-122"/>
          <a:cs typeface="楷体" charset="0"/>
        </a:defRPr>
      </a:lvl4pPr>
      <a:lvl5pPr algn="r" defTabSz="457200" rtl="0" eaLnBrk="1" fontAlgn="base" hangingPunct="1">
        <a:spcBef>
          <a:spcPct val="0"/>
        </a:spcBef>
        <a:spcAft>
          <a:spcPct val="0"/>
        </a:spcAft>
        <a:defRPr sz="4400" b="1">
          <a:solidFill>
            <a:schemeClr val="bg1"/>
          </a:solidFill>
          <a:latin typeface="楷体" panose="02010609060101010101" pitchFamily="49" charset="-122"/>
          <a:ea typeface="楷体" panose="02010609060101010101" pitchFamily="49" charset="-122"/>
          <a:cs typeface="楷体" charset="0"/>
        </a:defRPr>
      </a:lvl5pPr>
      <a:lvl6pPr marL="457200" algn="r" defTabSz="457200" rtl="0" eaLnBrk="1" fontAlgn="base" hangingPunct="1">
        <a:spcBef>
          <a:spcPct val="0"/>
        </a:spcBef>
        <a:spcAft>
          <a:spcPct val="0"/>
        </a:spcAft>
        <a:defRPr sz="4400">
          <a:solidFill>
            <a:schemeClr val="bg1"/>
          </a:solidFill>
          <a:latin typeface="Calibri" panose="020F0502020204030204" charset="0"/>
          <a:ea typeface="MS PGothic" panose="020B0600070205080204" pitchFamily="34" charset="-128"/>
          <a:cs typeface="MS PGothic" panose="020B0600070205080204" pitchFamily="34" charset="-128"/>
        </a:defRPr>
      </a:lvl6pPr>
      <a:lvl7pPr marL="914400" algn="r" defTabSz="457200" rtl="0" eaLnBrk="1" fontAlgn="base" hangingPunct="1">
        <a:spcBef>
          <a:spcPct val="0"/>
        </a:spcBef>
        <a:spcAft>
          <a:spcPct val="0"/>
        </a:spcAft>
        <a:defRPr sz="4400">
          <a:solidFill>
            <a:schemeClr val="bg1"/>
          </a:solidFill>
          <a:latin typeface="Calibri" panose="020F0502020204030204" charset="0"/>
          <a:ea typeface="MS PGothic" panose="020B0600070205080204" pitchFamily="34" charset="-128"/>
          <a:cs typeface="MS PGothic" panose="020B0600070205080204" pitchFamily="34" charset="-128"/>
        </a:defRPr>
      </a:lvl7pPr>
      <a:lvl8pPr marL="1371600" algn="r" defTabSz="457200" rtl="0" eaLnBrk="1" fontAlgn="base" hangingPunct="1">
        <a:spcBef>
          <a:spcPct val="0"/>
        </a:spcBef>
        <a:spcAft>
          <a:spcPct val="0"/>
        </a:spcAft>
        <a:defRPr sz="4400">
          <a:solidFill>
            <a:schemeClr val="bg1"/>
          </a:solidFill>
          <a:latin typeface="Calibri" panose="020F0502020204030204" charset="0"/>
          <a:ea typeface="MS PGothic" panose="020B0600070205080204" pitchFamily="34" charset="-128"/>
          <a:cs typeface="MS PGothic" panose="020B0600070205080204" pitchFamily="34" charset="-128"/>
        </a:defRPr>
      </a:lvl8pPr>
      <a:lvl9pPr marL="1828800" algn="r" defTabSz="457200" rtl="0" eaLnBrk="1" fontAlgn="base" hangingPunct="1">
        <a:spcBef>
          <a:spcPct val="0"/>
        </a:spcBef>
        <a:spcAft>
          <a:spcPct val="0"/>
        </a:spcAft>
        <a:defRPr sz="4400">
          <a:solidFill>
            <a:schemeClr val="bg1"/>
          </a:solidFill>
          <a:latin typeface="Calibri" panose="020F0502020204030204" charset="0"/>
          <a:ea typeface="MS PGothic" panose="020B0600070205080204" pitchFamily="34" charset="-128"/>
          <a:cs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2.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43.jpg"/><Relationship Id="rId11" Type="http://schemas.openxmlformats.org/officeDocument/2006/relationships/image" Target="../media/image50.png"/><Relationship Id="rId5" Type="http://schemas.openxmlformats.org/officeDocument/2006/relationships/image" Target="../media/image42.png"/><Relationship Id="rId15" Type="http://schemas.openxmlformats.org/officeDocument/2006/relationships/image" Target="../media/image54.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14.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1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95.png"/><Relationship Id="rId11" Type="http://schemas.openxmlformats.org/officeDocument/2006/relationships/image" Target="../media/image80.png"/><Relationship Id="rId5" Type="http://schemas.openxmlformats.org/officeDocument/2006/relationships/image" Target="../media/image75.png"/><Relationship Id="rId10" Type="http://schemas.openxmlformats.org/officeDocument/2006/relationships/image" Target="../media/image79.png"/><Relationship Id="rId4" Type="http://schemas.openxmlformats.org/officeDocument/2006/relationships/image" Target="../media/image74.png"/><Relationship Id="rId9" Type="http://schemas.openxmlformats.org/officeDocument/2006/relationships/image" Target="../media/image78.png"/></Relationships>
</file>

<file path=ppt/slides/_rels/slide15.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010.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1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gif"/><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2.tiff"/><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tiff"/><Relationship Id="rId4" Type="http://schemas.openxmlformats.org/officeDocument/2006/relationships/image" Target="../media/image23.tiff"/></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png"/><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28.wmf"/></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49.png"/><Relationship Id="rId2" Type="http://schemas.openxmlformats.org/officeDocument/2006/relationships/image" Target="../media/image35.png"/><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9FFEEC7-1E99-4FCB-8098-49D617D11546}"/>
              </a:ext>
            </a:extLst>
          </p:cNvPr>
          <p:cNvSpPr/>
          <p:nvPr/>
        </p:nvSpPr>
        <p:spPr>
          <a:xfrm>
            <a:off x="1181100" y="2513737"/>
            <a:ext cx="10058400" cy="1754326"/>
          </a:xfrm>
          <a:prstGeom prst="rect">
            <a:avLst/>
          </a:prstGeom>
        </p:spPr>
        <p:txBody>
          <a:bodyPr wrap="square">
            <a:spAutoFit/>
          </a:bodyPr>
          <a:lstStyle/>
          <a:p>
            <a:pPr algn="ctr"/>
            <a:r>
              <a:rPr lang="en-US" altLang="zh-CN" sz="5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STCF</a:t>
            </a:r>
            <a:r>
              <a:rPr lang="zh-CN" altLang="en-US" sz="5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上的科学问题和物理模拟研究目标</a:t>
            </a:r>
          </a:p>
        </p:txBody>
      </p:sp>
      <p:sp>
        <p:nvSpPr>
          <p:cNvPr id="5" name="矩形 4">
            <a:extLst>
              <a:ext uri="{FF2B5EF4-FFF2-40B4-BE49-F238E27FC236}">
                <a16:creationId xmlns:a16="http://schemas.microsoft.com/office/drawing/2014/main" id="{4332EB5E-4A97-42E8-8E12-1861EF9BE0D3}"/>
              </a:ext>
            </a:extLst>
          </p:cNvPr>
          <p:cNvSpPr/>
          <p:nvPr/>
        </p:nvSpPr>
        <p:spPr>
          <a:xfrm>
            <a:off x="1181100" y="5257800"/>
            <a:ext cx="9829799" cy="941155"/>
          </a:xfrm>
          <a:prstGeom prst="rect">
            <a:avLst/>
          </a:prstGeom>
        </p:spPr>
        <p:txBody>
          <a:bodyPr wrap="square">
            <a:spAutoFit/>
          </a:bodyPr>
          <a:lstStyle/>
          <a:p>
            <a:pPr algn="ctr">
              <a:lnSpc>
                <a:spcPct val="120000"/>
              </a:lnSpc>
            </a:pPr>
            <a:r>
              <a:rPr lang="zh-CN" altLang="en-US" sz="2400" b="1" dirty="0">
                <a:solidFill>
                  <a:srgbClr val="0F34A6"/>
                </a:solidFill>
                <a:latin typeface="微软雅黑" panose="020B0503020204020204" pitchFamily="34" charset="-122"/>
                <a:ea typeface="微软雅黑" panose="020B0503020204020204" pitchFamily="34" charset="-122"/>
                <a:cs typeface="Times New Roman" panose="02020603050405020304" pitchFamily="18" charset="0"/>
              </a:rPr>
              <a:t>周小蓉</a:t>
            </a:r>
            <a:r>
              <a:rPr lang="en-US" altLang="zh-CN" sz="2400" b="1" baseline="30000" dirty="0">
                <a:solidFill>
                  <a:srgbClr val="0F34A6"/>
                </a:solidFill>
                <a:latin typeface="微软雅黑" panose="020B0503020204020204" pitchFamily="34" charset="-122"/>
                <a:ea typeface="微软雅黑" panose="020B0503020204020204" pitchFamily="34" charset="-122"/>
                <a:cs typeface="Times New Roman" panose="02020603050405020304" pitchFamily="18" charset="0"/>
              </a:rPr>
              <a:t>  </a:t>
            </a:r>
          </a:p>
          <a:p>
            <a:pPr algn="ctr">
              <a:lnSpc>
                <a:spcPct val="120000"/>
              </a:lnSpc>
            </a:pPr>
            <a:r>
              <a:rPr lang="zh-CN" altLang="en-US" sz="2400" b="1" dirty="0">
                <a:latin typeface="微软雅黑" panose="020B0503020204020204" pitchFamily="34" charset="-122"/>
                <a:ea typeface="微软雅黑" panose="020B0503020204020204" pitchFamily="34" charset="-122"/>
                <a:cs typeface="Times New Roman" panose="02020603050405020304" pitchFamily="18" charset="0"/>
              </a:rPr>
              <a:t>中国科学技术大学</a:t>
            </a:r>
            <a:endParaRPr lang="en-US" altLang="zh-CN" sz="2400" b="1"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灯片编号占位符 1">
            <a:extLst>
              <a:ext uri="{FF2B5EF4-FFF2-40B4-BE49-F238E27FC236}">
                <a16:creationId xmlns:a16="http://schemas.microsoft.com/office/drawing/2014/main" id="{0A196B50-BB4A-6DCA-3358-98FFB340EC5E}"/>
              </a:ext>
            </a:extLst>
          </p:cNvPr>
          <p:cNvSpPr>
            <a:spLocks noGrp="1"/>
          </p:cNvSpPr>
          <p:nvPr>
            <p:ph type="sldNum" sz="quarter" idx="12"/>
          </p:nvPr>
        </p:nvSpPr>
        <p:spPr/>
        <p:txBody>
          <a:bodyPr/>
          <a:lstStyle/>
          <a:p>
            <a:fld id="{C079329D-8B8F-B64A-BFB9-3BCDC19C7ED7}" type="slidenum">
              <a:rPr kumimoji="1" lang="zh-CN" altLang="en-US" smtClean="0">
                <a:latin typeface="微软雅黑" panose="020B0503020204020204" pitchFamily="34" charset="-122"/>
                <a:ea typeface="微软雅黑" panose="020B0503020204020204" pitchFamily="34" charset="-122"/>
                <a:cs typeface="Times New Roman" panose="02020603050405020304" pitchFamily="18" charset="0"/>
              </a:rPr>
              <a:t>1</a:t>
            </a:fld>
            <a:endParaRPr kumimoji="1" lang="zh-CN" altLang="en-US">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7" name="图片 6">
            <a:extLst>
              <a:ext uri="{FF2B5EF4-FFF2-40B4-BE49-F238E27FC236}">
                <a16:creationId xmlns:a16="http://schemas.microsoft.com/office/drawing/2014/main" id="{58DFA751-3D55-9733-830D-67D1C5C8BBCE}"/>
              </a:ext>
            </a:extLst>
          </p:cNvPr>
          <p:cNvPicPr>
            <a:picLocks noChangeAspect="1"/>
          </p:cNvPicPr>
          <p:nvPr/>
        </p:nvPicPr>
        <p:blipFill>
          <a:blip r:embed="rId2"/>
          <a:stretch>
            <a:fillRect/>
          </a:stretch>
        </p:blipFill>
        <p:spPr>
          <a:xfrm>
            <a:off x="5638800" y="136525"/>
            <a:ext cx="6438947" cy="1543061"/>
          </a:xfrm>
          <a:prstGeom prst="rect">
            <a:avLst/>
          </a:prstGeom>
        </p:spPr>
      </p:pic>
      <p:pic>
        <p:nvPicPr>
          <p:cNvPr id="8" name="图片 7">
            <a:extLst>
              <a:ext uri="{FF2B5EF4-FFF2-40B4-BE49-F238E27FC236}">
                <a16:creationId xmlns:a16="http://schemas.microsoft.com/office/drawing/2014/main" id="{87DF0567-91D2-43DD-A541-1D5D42D43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1" y="95985"/>
            <a:ext cx="1522112" cy="1428015"/>
          </a:xfrm>
          <a:prstGeom prst="rect">
            <a:avLst/>
          </a:prstGeom>
        </p:spPr>
      </p:pic>
    </p:spTree>
    <p:extLst>
      <p:ext uri="{BB962C8B-B14F-4D97-AF65-F5344CB8AC3E}">
        <p14:creationId xmlns:p14="http://schemas.microsoft.com/office/powerpoint/2010/main" val="1105971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50056A10-F78E-40D6-B7AD-EF31F5FDC4AC}"/>
              </a:ext>
            </a:extLst>
          </p:cNvPr>
          <p:cNvSpPr>
            <a:spLocks noGrp="1"/>
          </p:cNvSpPr>
          <p:nvPr>
            <p:ph type="title"/>
          </p:nvPr>
        </p:nvSpPr>
        <p:spPr/>
        <p:txBody>
          <a:bodyPr>
            <a:normAutofit/>
          </a:bodyPr>
          <a:lstStyle/>
          <a:p>
            <a:r>
              <a:rPr lang="zh-CN" altLang="en-US" sz="3600" dirty="0">
                <a:latin typeface="Times New Roman" panose="02020603050405020304" pitchFamily="18" charset="0"/>
                <a:cs typeface="Times New Roman" panose="02020603050405020304" pitchFamily="18" charset="0"/>
              </a:rPr>
              <a:t>探测器设计</a:t>
            </a:r>
            <a:endParaRPr lang="zh-CN" altLang="en-US" sz="36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图片 4">
            <a:extLst>
              <a:ext uri="{FF2B5EF4-FFF2-40B4-BE49-F238E27FC236}">
                <a16:creationId xmlns:a16="http://schemas.microsoft.com/office/drawing/2014/main" id="{4B346833-63B5-4E86-8DB7-4C52E1DAA392}"/>
              </a:ext>
            </a:extLst>
          </p:cNvPr>
          <p:cNvPicPr>
            <a:picLocks noChangeAspect="1"/>
          </p:cNvPicPr>
          <p:nvPr/>
        </p:nvPicPr>
        <p:blipFill>
          <a:blip r:embed="rId3"/>
          <a:stretch>
            <a:fillRect/>
          </a:stretch>
        </p:blipFill>
        <p:spPr>
          <a:xfrm>
            <a:off x="3749032" y="1510128"/>
            <a:ext cx="4566478" cy="3730379"/>
          </a:xfrm>
          <a:prstGeom prst="rect">
            <a:avLst/>
          </a:prstGeom>
        </p:spPr>
      </p:pic>
      <p:grpSp>
        <p:nvGrpSpPr>
          <p:cNvPr id="2" name="组合 1">
            <a:extLst>
              <a:ext uri="{FF2B5EF4-FFF2-40B4-BE49-F238E27FC236}">
                <a16:creationId xmlns:a16="http://schemas.microsoft.com/office/drawing/2014/main" id="{A83DF74B-1559-4267-888D-D247EA94D02F}"/>
              </a:ext>
            </a:extLst>
          </p:cNvPr>
          <p:cNvGrpSpPr/>
          <p:nvPr/>
        </p:nvGrpSpPr>
        <p:grpSpPr>
          <a:xfrm>
            <a:off x="5105400" y="5083625"/>
            <a:ext cx="1862393" cy="1545775"/>
            <a:chOff x="13972801" y="9504865"/>
            <a:chExt cx="3684104" cy="3240000"/>
          </a:xfrm>
        </p:grpSpPr>
        <p:pic>
          <p:nvPicPr>
            <p:cNvPr id="31" name="图片 30">
              <a:extLst>
                <a:ext uri="{FF2B5EF4-FFF2-40B4-BE49-F238E27FC236}">
                  <a16:creationId xmlns:a16="http://schemas.microsoft.com/office/drawing/2014/main" id="{01E6F242-B193-45EB-A03C-426D539774E1}"/>
                </a:ext>
              </a:extLst>
            </p:cNvPr>
            <p:cNvPicPr>
              <a:picLocks noChangeAspect="1"/>
            </p:cNvPicPr>
            <p:nvPr/>
          </p:nvPicPr>
          <p:blipFill>
            <a:blip r:embed="rId4"/>
            <a:stretch>
              <a:fillRect/>
            </a:stretch>
          </p:blipFill>
          <p:spPr>
            <a:xfrm>
              <a:off x="13972801" y="9560703"/>
              <a:ext cx="3684104" cy="3184162"/>
            </a:xfrm>
            <a:prstGeom prst="rect">
              <a:avLst/>
            </a:prstGeom>
          </p:spPr>
        </p:pic>
        <p:pic>
          <p:nvPicPr>
            <p:cNvPr id="32" name="图片 31">
              <a:extLst>
                <a:ext uri="{FF2B5EF4-FFF2-40B4-BE49-F238E27FC236}">
                  <a16:creationId xmlns:a16="http://schemas.microsoft.com/office/drawing/2014/main" id="{D61B7B23-9313-468A-B854-51D6FB885BD4}"/>
                </a:ext>
              </a:extLst>
            </p:cNvPr>
            <p:cNvPicPr>
              <a:picLocks noChangeAspect="1"/>
            </p:cNvPicPr>
            <p:nvPr/>
          </p:nvPicPr>
          <p:blipFill>
            <a:blip r:embed="rId5"/>
            <a:stretch>
              <a:fillRect/>
            </a:stretch>
          </p:blipFill>
          <p:spPr>
            <a:xfrm>
              <a:off x="16590961" y="9504865"/>
              <a:ext cx="1065944" cy="998868"/>
            </a:xfrm>
            <a:prstGeom prst="rect">
              <a:avLst/>
            </a:prstGeom>
          </p:spPr>
        </p:pic>
      </p:grpSp>
      <p:grpSp>
        <p:nvGrpSpPr>
          <p:cNvPr id="33" name="Group 31">
            <a:extLst>
              <a:ext uri="{FF2B5EF4-FFF2-40B4-BE49-F238E27FC236}">
                <a16:creationId xmlns:a16="http://schemas.microsoft.com/office/drawing/2014/main" id="{7AC5E74B-A399-A01E-FC4D-0C1D70F4869C}"/>
              </a:ext>
            </a:extLst>
          </p:cNvPr>
          <p:cNvGrpSpPr/>
          <p:nvPr/>
        </p:nvGrpSpPr>
        <p:grpSpPr>
          <a:xfrm>
            <a:off x="7790241" y="889463"/>
            <a:ext cx="3739772" cy="1733517"/>
            <a:chOff x="8058725" y="926964"/>
            <a:chExt cx="3739772" cy="1733517"/>
          </a:xfrm>
        </p:grpSpPr>
        <p:pic>
          <p:nvPicPr>
            <p:cNvPr id="34" name="Picture 28">
              <a:extLst>
                <a:ext uri="{FF2B5EF4-FFF2-40B4-BE49-F238E27FC236}">
                  <a16:creationId xmlns:a16="http://schemas.microsoft.com/office/drawing/2014/main" id="{2F2FA1C8-26A9-5D43-2FF4-C6552E6E9555}"/>
                </a:ext>
              </a:extLst>
            </p:cNvPr>
            <p:cNvPicPr>
              <a:picLocks noChangeAspect="1"/>
            </p:cNvPicPr>
            <p:nvPr/>
          </p:nvPicPr>
          <p:blipFill rotWithShape="1">
            <a:blip r:embed="rId6">
              <a:extLst>
                <a:ext uri="{28A0092B-C50C-407E-A947-70E740481C1C}">
                  <a14:useLocalDpi xmlns:a14="http://schemas.microsoft.com/office/drawing/2010/main" val="0"/>
                </a:ext>
              </a:extLst>
            </a:blip>
            <a:srcRect t="7376" b="17186"/>
            <a:stretch/>
          </p:blipFill>
          <p:spPr>
            <a:xfrm>
              <a:off x="10386479" y="1038598"/>
              <a:ext cx="1412018" cy="1419719"/>
            </a:xfrm>
            <a:prstGeom prst="rect">
              <a:avLst/>
            </a:prstGeom>
          </p:spPr>
        </p:pic>
        <p:grpSp>
          <p:nvGrpSpPr>
            <p:cNvPr id="35" name="组合 34">
              <a:extLst>
                <a:ext uri="{FF2B5EF4-FFF2-40B4-BE49-F238E27FC236}">
                  <a16:creationId xmlns:a16="http://schemas.microsoft.com/office/drawing/2014/main" id="{2CC9418E-987A-406D-8EE2-B32AE46D8946}"/>
                </a:ext>
              </a:extLst>
            </p:cNvPr>
            <p:cNvGrpSpPr/>
            <p:nvPr/>
          </p:nvGrpSpPr>
          <p:grpSpPr>
            <a:xfrm>
              <a:off x="8058725" y="926964"/>
              <a:ext cx="2923420" cy="1733517"/>
              <a:chOff x="14833600" y="449772"/>
              <a:chExt cx="6249214" cy="3604242"/>
            </a:xfrm>
          </p:grpSpPr>
          <p:pic>
            <p:nvPicPr>
              <p:cNvPr id="36" name="图片 35">
                <a:extLst>
                  <a:ext uri="{FF2B5EF4-FFF2-40B4-BE49-F238E27FC236}">
                    <a16:creationId xmlns:a16="http://schemas.microsoft.com/office/drawing/2014/main" id="{2CF06658-5293-4926-8B4E-F42DC6683986}"/>
                  </a:ext>
                </a:extLst>
              </p:cNvPr>
              <p:cNvPicPr preferRelativeResize="0">
                <a:picLocks/>
              </p:cNvPicPr>
              <p:nvPr/>
            </p:nvPicPr>
            <p:blipFill>
              <a:blip r:embed="rId7"/>
              <a:stretch>
                <a:fillRect/>
              </a:stretch>
            </p:blipFill>
            <p:spPr>
              <a:xfrm>
                <a:off x="14833600" y="449772"/>
                <a:ext cx="4975895" cy="3604242"/>
              </a:xfrm>
              <a:prstGeom prst="rect">
                <a:avLst/>
              </a:prstGeom>
            </p:spPr>
          </p:pic>
          <p:sp>
            <p:nvSpPr>
              <p:cNvPr id="37" name="文本框 36">
                <a:extLst>
                  <a:ext uri="{FF2B5EF4-FFF2-40B4-BE49-F238E27FC236}">
                    <a16:creationId xmlns:a16="http://schemas.microsoft.com/office/drawing/2014/main" id="{03ECF964-23CD-4171-924B-19702129E978}"/>
                  </a:ext>
                </a:extLst>
              </p:cNvPr>
              <p:cNvSpPr txBox="1"/>
              <p:nvPr/>
            </p:nvSpPr>
            <p:spPr>
              <a:xfrm>
                <a:off x="16762814" y="865679"/>
                <a:ext cx="4320000" cy="1749097"/>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2438338" eaLnBrk="1" fontAlgn="auto" latinLnBrk="0" hangingPunct="0">
                  <a:lnSpc>
                    <a:spcPct val="12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srgbClr val="0523B7"/>
                    </a:solidFill>
                    <a:effectLst>
                      <a:glow rad="190500">
                        <a:schemeClr val="bg1"/>
                      </a:glow>
                    </a:effectLst>
                    <a:uLnTx/>
                    <a:uFillTx/>
                    <a:latin typeface="微软雅黑" panose="020B0503020204020204" pitchFamily="34" charset="-122"/>
                    <a:ea typeface="微软雅黑" panose="020B0503020204020204" pitchFamily="34" charset="-122"/>
                  </a:rPr>
                  <a:t>晶体量能器</a:t>
                </a:r>
                <a:endParaRPr kumimoji="0" lang="en-US" altLang="zh-CN" sz="2000" b="1" i="0" u="none" strike="noStrike" kern="0" cap="none" spc="0" normalizeH="0" baseline="0" noProof="0" dirty="0">
                  <a:ln>
                    <a:noFill/>
                  </a:ln>
                  <a:solidFill>
                    <a:srgbClr val="0523B7"/>
                  </a:solidFill>
                  <a:effectLst>
                    <a:glow rad="190500">
                      <a:schemeClr val="bg1"/>
                    </a:glow>
                  </a:effectLst>
                  <a:uLnTx/>
                  <a:uFillTx/>
                  <a:latin typeface="微软雅黑" panose="020B0503020204020204" pitchFamily="34" charset="-122"/>
                  <a:ea typeface="微软雅黑" panose="020B0503020204020204" pitchFamily="34" charset="-122"/>
                </a:endParaRPr>
              </a:p>
              <a:p>
                <a:pPr marL="0" marR="0" lvl="0" indent="0" algn="ctr" defTabSz="2438338" eaLnBrk="1" fontAlgn="auto" latinLnBrk="0" hangingPunct="0">
                  <a:lnSpc>
                    <a:spcPct val="12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srgbClr val="C00000"/>
                    </a:solidFill>
                    <a:effectLst>
                      <a:glow rad="190500">
                        <a:schemeClr val="bg1"/>
                      </a:glow>
                    </a:effectLst>
                    <a:uLnTx/>
                    <a:uFillTx/>
                    <a:latin typeface="微软雅黑" panose="020B0503020204020204" pitchFamily="34" charset="-122"/>
                    <a:ea typeface="微软雅黑" panose="020B0503020204020204" pitchFamily="34" charset="-122"/>
                  </a:rPr>
                  <a:t>纯碘化铯</a:t>
                </a:r>
                <a:r>
                  <a:rPr kumimoji="0" lang="en-US" altLang="zh-CN" sz="2000" b="1" i="0" u="none" strike="noStrike" kern="0" cap="none" spc="0" normalizeH="0" baseline="0" noProof="0" dirty="0">
                    <a:ln>
                      <a:noFill/>
                    </a:ln>
                    <a:solidFill>
                      <a:srgbClr val="C00000"/>
                    </a:solidFill>
                    <a:effectLst>
                      <a:glow rad="190500">
                        <a:schemeClr val="bg1"/>
                      </a:glow>
                    </a:effectLst>
                    <a:uLnTx/>
                    <a:uFillTx/>
                    <a:latin typeface="微软雅黑" panose="020B0503020204020204" pitchFamily="34" charset="-122"/>
                    <a:ea typeface="微软雅黑" panose="020B0503020204020204" pitchFamily="34" charset="-122"/>
                  </a:rPr>
                  <a:t>+APD</a:t>
                </a:r>
                <a:endParaRPr kumimoji="0" lang="zh-CN" altLang="en-US" sz="2000" b="1" i="0" u="none" strike="noStrike" kern="0" cap="none" spc="0" normalizeH="0" baseline="0" noProof="0" dirty="0">
                  <a:ln>
                    <a:noFill/>
                  </a:ln>
                  <a:solidFill>
                    <a:srgbClr val="C00000"/>
                  </a:solidFill>
                  <a:effectLst>
                    <a:glow rad="190500">
                      <a:schemeClr val="bg1"/>
                    </a:glow>
                  </a:effectLst>
                  <a:uLnTx/>
                  <a:uFillTx/>
                  <a:latin typeface="微软雅黑" panose="020B0503020204020204" pitchFamily="34" charset="-122"/>
                  <a:ea typeface="微软雅黑" panose="020B0503020204020204" pitchFamily="34" charset="-122"/>
                </a:endParaRPr>
              </a:p>
            </p:txBody>
          </p:sp>
        </p:grpSp>
      </p:grpSp>
      <p:grpSp>
        <p:nvGrpSpPr>
          <p:cNvPr id="38" name="Group 32">
            <a:extLst>
              <a:ext uri="{FF2B5EF4-FFF2-40B4-BE49-F238E27FC236}">
                <a16:creationId xmlns:a16="http://schemas.microsoft.com/office/drawing/2014/main" id="{A1C94C5B-68BA-A397-1A84-5D5675403B42}"/>
              </a:ext>
            </a:extLst>
          </p:cNvPr>
          <p:cNvGrpSpPr/>
          <p:nvPr/>
        </p:nvGrpSpPr>
        <p:grpSpPr>
          <a:xfrm>
            <a:off x="35948" y="3787786"/>
            <a:ext cx="4002652" cy="2790716"/>
            <a:chOff x="35948" y="3836908"/>
            <a:chExt cx="4002652" cy="2790716"/>
          </a:xfrm>
        </p:grpSpPr>
        <p:pic>
          <p:nvPicPr>
            <p:cNvPr id="39" name="Picture 1">
              <a:extLst>
                <a:ext uri="{FF2B5EF4-FFF2-40B4-BE49-F238E27FC236}">
                  <a16:creationId xmlns:a16="http://schemas.microsoft.com/office/drawing/2014/main" id="{F8CB3E6A-6FC1-8203-63BF-734AE71014C6}"/>
                </a:ext>
              </a:extLst>
            </p:cNvPr>
            <p:cNvPicPr>
              <a:picLocks noChangeAspect="1"/>
            </p:cNvPicPr>
            <p:nvPr/>
          </p:nvPicPr>
          <p:blipFill rotWithShape="1">
            <a:blip r:embed="rId8">
              <a:extLst>
                <a:ext uri="{28A0092B-C50C-407E-A947-70E740481C1C}">
                  <a14:useLocalDpi xmlns:a14="http://schemas.microsoft.com/office/drawing/2010/main" val="0"/>
                </a:ext>
              </a:extLst>
            </a:blip>
            <a:srcRect t="11390" b="10064"/>
            <a:stretch/>
          </p:blipFill>
          <p:spPr>
            <a:xfrm>
              <a:off x="35948" y="3986940"/>
              <a:ext cx="2546723" cy="1367898"/>
            </a:xfrm>
            <a:prstGeom prst="rect">
              <a:avLst/>
            </a:prstGeom>
          </p:spPr>
        </p:pic>
        <p:pic>
          <p:nvPicPr>
            <p:cNvPr id="40" name="Picture 19">
              <a:extLst>
                <a:ext uri="{FF2B5EF4-FFF2-40B4-BE49-F238E27FC236}">
                  <a16:creationId xmlns:a16="http://schemas.microsoft.com/office/drawing/2014/main" id="{0108AF8A-71AD-0B4D-AB25-5A1F1C046B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47" y="5323347"/>
              <a:ext cx="1301052" cy="1304277"/>
            </a:xfrm>
            <a:prstGeom prst="rect">
              <a:avLst/>
            </a:prstGeom>
          </p:spPr>
        </p:pic>
        <p:pic>
          <p:nvPicPr>
            <p:cNvPr id="41" name="Picture 26">
              <a:extLst>
                <a:ext uri="{FF2B5EF4-FFF2-40B4-BE49-F238E27FC236}">
                  <a16:creationId xmlns:a16="http://schemas.microsoft.com/office/drawing/2014/main" id="{5DC3B2A4-C9DA-AAF4-F421-291355DCBDB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75838" y="5342955"/>
              <a:ext cx="1301052" cy="1277300"/>
            </a:xfrm>
            <a:prstGeom prst="rect">
              <a:avLst/>
            </a:prstGeom>
          </p:spPr>
        </p:pic>
        <p:pic>
          <p:nvPicPr>
            <p:cNvPr id="42" name="Picture 27">
              <a:extLst>
                <a:ext uri="{FF2B5EF4-FFF2-40B4-BE49-F238E27FC236}">
                  <a16:creationId xmlns:a16="http://schemas.microsoft.com/office/drawing/2014/main" id="{63CEC689-CBC0-10CE-9F70-9AA0E46097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99194" y="5342955"/>
              <a:ext cx="1328555" cy="1277300"/>
            </a:xfrm>
            <a:prstGeom prst="rect">
              <a:avLst/>
            </a:prstGeom>
          </p:spPr>
        </p:pic>
        <p:pic>
          <p:nvPicPr>
            <p:cNvPr id="43" name="Picture 17">
              <a:extLst>
                <a:ext uri="{FF2B5EF4-FFF2-40B4-BE49-F238E27FC236}">
                  <a16:creationId xmlns:a16="http://schemas.microsoft.com/office/drawing/2014/main" id="{78FB1F07-F25A-7FC9-9970-BC581CE02924}"/>
                </a:ext>
              </a:extLst>
            </p:cNvPr>
            <p:cNvPicPr>
              <a:picLocks noChangeAspect="1"/>
            </p:cNvPicPr>
            <p:nvPr/>
          </p:nvPicPr>
          <p:blipFill rotWithShape="1">
            <a:blip r:embed="rId12">
              <a:extLst>
                <a:ext uri="{28A0092B-C50C-407E-A947-70E740481C1C}">
                  <a14:useLocalDpi xmlns:a14="http://schemas.microsoft.com/office/drawing/2010/main" val="0"/>
                </a:ext>
              </a:extLst>
            </a:blip>
            <a:srcRect b="13104"/>
            <a:stretch/>
          </p:blipFill>
          <p:spPr>
            <a:xfrm>
              <a:off x="2549145" y="3836908"/>
              <a:ext cx="1489455" cy="1725692"/>
            </a:xfrm>
            <a:prstGeom prst="rect">
              <a:avLst/>
            </a:prstGeom>
          </p:spPr>
        </p:pic>
        <p:sp>
          <p:nvSpPr>
            <p:cNvPr id="44" name="文本框 43">
              <a:extLst>
                <a:ext uri="{FF2B5EF4-FFF2-40B4-BE49-F238E27FC236}">
                  <a16:creationId xmlns:a16="http://schemas.microsoft.com/office/drawing/2014/main" id="{AC1F673F-911F-4A23-8C06-07AE63CAE2C3}"/>
                </a:ext>
              </a:extLst>
            </p:cNvPr>
            <p:cNvSpPr txBox="1"/>
            <p:nvPr/>
          </p:nvSpPr>
          <p:spPr>
            <a:xfrm>
              <a:off x="378118" y="4552317"/>
              <a:ext cx="3058476" cy="1210588"/>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2438338" eaLnBrk="1" fontAlgn="auto" latinLnBrk="0" hangingPunct="0">
                <a:lnSpc>
                  <a:spcPct val="12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srgbClr val="0523B7"/>
                  </a:solidFill>
                  <a:effectLst>
                    <a:glow rad="190500">
                      <a:schemeClr val="bg1"/>
                    </a:glow>
                  </a:effectLst>
                  <a:uLnTx/>
                  <a:uFillTx/>
                  <a:latin typeface="微软雅黑" panose="020B0503020204020204" pitchFamily="34" charset="-122"/>
                  <a:ea typeface="微软雅黑" panose="020B0503020204020204" pitchFamily="34" charset="-122"/>
                </a:rPr>
                <a:t>内径迹室</a:t>
              </a:r>
              <a:endParaRPr kumimoji="0" lang="en-US" altLang="zh-CN" sz="2000" b="1" i="0" u="none" strike="noStrike" kern="0" cap="none" spc="0" normalizeH="0" baseline="0" noProof="0" dirty="0">
                <a:ln>
                  <a:noFill/>
                </a:ln>
                <a:solidFill>
                  <a:srgbClr val="0523B7"/>
                </a:solidFill>
                <a:effectLst>
                  <a:glow rad="190500">
                    <a:schemeClr val="bg1"/>
                  </a:glow>
                </a:effectLst>
                <a:uLnTx/>
                <a:uFillTx/>
                <a:latin typeface="微软雅黑" panose="020B0503020204020204" pitchFamily="34" charset="-122"/>
                <a:ea typeface="微软雅黑" panose="020B0503020204020204" pitchFamily="34" charset="-122"/>
              </a:endParaRPr>
            </a:p>
            <a:p>
              <a:pPr marL="0" marR="0" lvl="0" indent="0" algn="ctr" defTabSz="2438338" eaLnBrk="1" fontAlgn="auto" latinLnBrk="0" hangingPunct="0">
                <a:lnSpc>
                  <a:spcPct val="12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C00000"/>
                  </a:solidFill>
                  <a:effectLst>
                    <a:glow rad="190500">
                      <a:schemeClr val="bg1"/>
                    </a:glow>
                  </a:effectLst>
                  <a:uLnTx/>
                  <a:uFillTx/>
                  <a:latin typeface="微软雅黑" panose="020B0503020204020204" pitchFamily="34" charset="-122"/>
                  <a:ea typeface="微软雅黑" panose="020B0503020204020204" pitchFamily="34" charset="-122"/>
                  <a:sym typeface="Symbol" panose="05050102010706020507" pitchFamily="18" charset="2"/>
                </a:rPr>
                <a:t></a:t>
              </a:r>
              <a:r>
                <a:rPr kumimoji="0" lang="en-US" altLang="zh-CN" sz="2000" b="1" i="0" u="none" strike="noStrike" kern="0" cap="none" spc="0" normalizeH="0" baseline="0" noProof="0" dirty="0" err="1">
                  <a:ln>
                    <a:noFill/>
                  </a:ln>
                  <a:solidFill>
                    <a:srgbClr val="C00000"/>
                  </a:solidFill>
                  <a:effectLst>
                    <a:glow rad="190500">
                      <a:schemeClr val="bg1"/>
                    </a:glow>
                  </a:effectLst>
                  <a:uLnTx/>
                  <a:uFillTx/>
                  <a:latin typeface="微软雅黑" panose="020B0503020204020204" pitchFamily="34" charset="-122"/>
                  <a:ea typeface="微软雅黑" panose="020B0503020204020204" pitchFamily="34" charset="-122"/>
                  <a:sym typeface="Symbol" panose="05050102010706020507" pitchFamily="18" charset="2"/>
                </a:rPr>
                <a:t>R</a:t>
              </a:r>
              <a:r>
                <a:rPr kumimoji="0" lang="en-US" altLang="zh-CN" sz="2000" b="1" i="0" u="none" strike="noStrike" kern="0" cap="none" spc="0" normalizeH="0" baseline="0" noProof="0" dirty="0" err="1">
                  <a:ln>
                    <a:noFill/>
                  </a:ln>
                  <a:solidFill>
                    <a:srgbClr val="C00000"/>
                  </a:solidFill>
                  <a:effectLst>
                    <a:glow rad="190500">
                      <a:schemeClr val="bg1"/>
                    </a:glow>
                  </a:effectLst>
                  <a:uLnTx/>
                  <a:uFillTx/>
                  <a:latin typeface="微软雅黑" panose="020B0503020204020204" pitchFamily="34" charset="-122"/>
                  <a:ea typeface="微软雅黑" panose="020B0503020204020204" pitchFamily="34" charset="-122"/>
                </a:rPr>
                <a:t>well</a:t>
              </a:r>
              <a:r>
                <a:rPr kumimoji="0" lang="zh-CN" altLang="en-US" sz="2000" b="1" i="0" u="none" strike="noStrike" kern="0" cap="none" spc="0" normalizeH="0" baseline="0" noProof="0" dirty="0">
                  <a:ln>
                    <a:noFill/>
                  </a:ln>
                  <a:solidFill>
                    <a:srgbClr val="C00000"/>
                  </a:solidFill>
                  <a:effectLst>
                    <a:glow rad="190500">
                      <a:schemeClr val="bg1"/>
                    </a:glow>
                  </a:effectLst>
                  <a:uLnTx/>
                  <a:uFillTx/>
                  <a:latin typeface="微软雅黑" panose="020B0503020204020204" pitchFamily="34" charset="-122"/>
                  <a:ea typeface="微软雅黑" panose="020B0503020204020204" pitchFamily="34" charset="-122"/>
                </a:rPr>
                <a:t> 微结构气体探测器</a:t>
              </a:r>
              <a:endParaRPr kumimoji="0" lang="en-US" altLang="zh-CN" sz="2000" b="1" i="0" u="none" strike="noStrike" kern="0" cap="none" spc="0" normalizeH="0" baseline="0" noProof="0" dirty="0">
                <a:ln>
                  <a:noFill/>
                </a:ln>
                <a:solidFill>
                  <a:srgbClr val="C00000"/>
                </a:solidFill>
                <a:effectLst>
                  <a:glow rad="190500">
                    <a:schemeClr val="bg1"/>
                  </a:glow>
                </a:effectLst>
                <a:uLnTx/>
                <a:uFillTx/>
                <a:latin typeface="微软雅黑" panose="020B0503020204020204" pitchFamily="34" charset="-122"/>
                <a:ea typeface="微软雅黑" panose="020B0503020204020204" pitchFamily="34" charset="-122"/>
              </a:endParaRPr>
            </a:p>
            <a:p>
              <a:pPr marL="0" marR="0" lvl="0" indent="0" algn="ctr" defTabSz="2438338" eaLnBrk="1" fontAlgn="auto" latinLnBrk="0" hangingPunct="0">
                <a:lnSpc>
                  <a:spcPct val="12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srgbClr val="C00000"/>
                  </a:solidFill>
                  <a:effectLst>
                    <a:glow rad="190500">
                      <a:schemeClr val="bg1"/>
                    </a:glow>
                  </a:effectLst>
                  <a:uLnTx/>
                  <a:uFillTx/>
                  <a:latin typeface="微软雅黑" panose="020B0503020204020204" pitchFamily="34" charset="-122"/>
                  <a:ea typeface="微软雅黑" panose="020B0503020204020204" pitchFamily="34" charset="-122"/>
                </a:rPr>
                <a:t>单片有源像素探测器</a:t>
              </a:r>
            </a:p>
          </p:txBody>
        </p:sp>
      </p:grpSp>
      <p:grpSp>
        <p:nvGrpSpPr>
          <p:cNvPr id="45" name="组合 44">
            <a:extLst>
              <a:ext uri="{FF2B5EF4-FFF2-40B4-BE49-F238E27FC236}">
                <a16:creationId xmlns:a16="http://schemas.microsoft.com/office/drawing/2014/main" id="{EE45C2F2-067F-4D89-9A1E-64AF4C19C879}"/>
              </a:ext>
            </a:extLst>
          </p:cNvPr>
          <p:cNvGrpSpPr/>
          <p:nvPr/>
        </p:nvGrpSpPr>
        <p:grpSpPr>
          <a:xfrm>
            <a:off x="375035" y="1047697"/>
            <a:ext cx="3799578" cy="2287798"/>
            <a:chOff x="802859" y="2579608"/>
            <a:chExt cx="7590630" cy="4114141"/>
          </a:xfrm>
        </p:grpSpPr>
        <p:pic>
          <p:nvPicPr>
            <p:cNvPr id="46" name="图片 45">
              <a:extLst>
                <a:ext uri="{FF2B5EF4-FFF2-40B4-BE49-F238E27FC236}">
                  <a16:creationId xmlns:a16="http://schemas.microsoft.com/office/drawing/2014/main" id="{04C01677-03EB-4E8E-AA00-4C247B42D996}"/>
                </a:ext>
              </a:extLst>
            </p:cNvPr>
            <p:cNvPicPr preferRelativeResize="0">
              <a:picLocks/>
            </p:cNvPicPr>
            <p:nvPr/>
          </p:nvPicPr>
          <p:blipFill>
            <a:blip r:embed="rId13"/>
            <a:stretch>
              <a:fillRect/>
            </a:stretch>
          </p:blipFill>
          <p:spPr>
            <a:xfrm>
              <a:off x="2633488" y="2579608"/>
              <a:ext cx="5760001" cy="3117377"/>
            </a:xfrm>
            <a:prstGeom prst="rect">
              <a:avLst/>
            </a:prstGeom>
          </p:spPr>
        </p:pic>
        <p:sp>
          <p:nvSpPr>
            <p:cNvPr id="47" name="文本框 46">
              <a:extLst>
                <a:ext uri="{FF2B5EF4-FFF2-40B4-BE49-F238E27FC236}">
                  <a16:creationId xmlns:a16="http://schemas.microsoft.com/office/drawing/2014/main" id="{9F6DC266-74C0-49A0-A4E9-32BAFA705B69}"/>
                </a:ext>
              </a:extLst>
            </p:cNvPr>
            <p:cNvSpPr txBox="1"/>
            <p:nvPr/>
          </p:nvSpPr>
          <p:spPr>
            <a:xfrm>
              <a:off x="802859" y="4516752"/>
              <a:ext cx="6543568" cy="2176997"/>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2438338" eaLnBrk="1" fontAlgn="auto" latinLnBrk="0" hangingPunct="0">
                <a:lnSpc>
                  <a:spcPct val="12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srgbClr val="0523B7"/>
                  </a:solidFill>
                  <a:effectLst>
                    <a:glow rad="190500">
                      <a:schemeClr val="bg1"/>
                    </a:glow>
                  </a:effectLst>
                  <a:uLnTx/>
                  <a:uFillTx/>
                  <a:latin typeface="微软雅黑" panose="020B0503020204020204" pitchFamily="34" charset="-122"/>
                  <a:ea typeface="微软雅黑" panose="020B0503020204020204" pitchFamily="34" charset="-122"/>
                </a:rPr>
                <a:t>缪子探测系统</a:t>
              </a:r>
              <a:endParaRPr kumimoji="0" lang="en-US" altLang="zh-CN" sz="2000" b="1" i="0" u="none" strike="noStrike" kern="0" cap="none" spc="0" normalizeH="0" baseline="0" noProof="0" dirty="0">
                <a:ln>
                  <a:noFill/>
                </a:ln>
                <a:solidFill>
                  <a:srgbClr val="0523B7"/>
                </a:solidFill>
                <a:effectLst>
                  <a:glow rad="190500">
                    <a:schemeClr val="bg1"/>
                  </a:glow>
                </a:effectLst>
                <a:uLnTx/>
                <a:uFillTx/>
                <a:latin typeface="微软雅黑" panose="020B0503020204020204" pitchFamily="34" charset="-122"/>
                <a:ea typeface="微软雅黑" panose="020B0503020204020204" pitchFamily="34" charset="-122"/>
              </a:endParaRPr>
            </a:p>
            <a:p>
              <a:pPr marL="0" marR="0" lvl="0" indent="0" algn="ctr" defTabSz="2438338" eaLnBrk="1" fontAlgn="auto" latinLnBrk="0" hangingPunct="0">
                <a:lnSpc>
                  <a:spcPct val="12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srgbClr val="C00000"/>
                  </a:solidFill>
                  <a:effectLst>
                    <a:glow rad="190500">
                      <a:schemeClr val="bg1"/>
                    </a:glow>
                  </a:effectLst>
                  <a:uLnTx/>
                  <a:uFillTx/>
                  <a:latin typeface="微软雅黑" panose="020B0503020204020204" pitchFamily="34" charset="-122"/>
                  <a:ea typeface="微软雅黑" panose="020B0503020204020204" pitchFamily="34" charset="-122"/>
                </a:rPr>
                <a:t>窄气隙高阻性气体探测器</a:t>
              </a:r>
              <a:endParaRPr kumimoji="0" lang="en-US" altLang="zh-CN" sz="2000" b="1" i="0" u="none" strike="noStrike" kern="0" cap="none" spc="0" normalizeH="0" baseline="0" noProof="0" dirty="0">
                <a:ln>
                  <a:noFill/>
                </a:ln>
                <a:solidFill>
                  <a:srgbClr val="C00000"/>
                </a:solidFill>
                <a:effectLst>
                  <a:glow rad="190500">
                    <a:schemeClr val="bg1"/>
                  </a:glow>
                </a:effectLst>
                <a:uLnTx/>
                <a:uFillTx/>
                <a:latin typeface="微软雅黑" panose="020B0503020204020204" pitchFamily="34" charset="-122"/>
                <a:ea typeface="微软雅黑" panose="020B0503020204020204" pitchFamily="34" charset="-122"/>
              </a:endParaRPr>
            </a:p>
            <a:p>
              <a:pPr marL="0" marR="0" lvl="0" indent="0" algn="ctr" defTabSz="2438338" eaLnBrk="1" fontAlgn="auto" latinLnBrk="0" hangingPunct="0">
                <a:lnSpc>
                  <a:spcPct val="12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C00000"/>
                  </a:solidFill>
                  <a:effectLst>
                    <a:glow rad="190500">
                      <a:schemeClr val="bg1"/>
                    </a:glow>
                  </a:effectLst>
                  <a:uLnTx/>
                  <a:uFillTx/>
                  <a:latin typeface="微软雅黑" panose="020B0503020204020204" pitchFamily="34" charset="-122"/>
                  <a:ea typeface="微软雅黑" panose="020B0503020204020204" pitchFamily="34" charset="-122"/>
                </a:rPr>
                <a:t>+</a:t>
              </a:r>
              <a:r>
                <a:rPr kumimoji="0" lang="zh-CN" altLang="en-US" sz="2000" b="1" i="0" u="none" strike="noStrike" kern="0" cap="none" spc="0" normalizeH="0" baseline="0" noProof="0" dirty="0">
                  <a:ln>
                    <a:noFill/>
                  </a:ln>
                  <a:solidFill>
                    <a:srgbClr val="C00000"/>
                  </a:solidFill>
                  <a:effectLst>
                    <a:glow rad="190500">
                      <a:schemeClr val="bg1"/>
                    </a:glow>
                  </a:effectLst>
                  <a:uLnTx/>
                  <a:uFillTx/>
                  <a:latin typeface="微软雅黑" panose="020B0503020204020204" pitchFamily="34" charset="-122"/>
                  <a:ea typeface="微软雅黑" panose="020B0503020204020204" pitchFamily="34" charset="-122"/>
                </a:rPr>
                <a:t> 塑料闪烁体探测器</a:t>
              </a:r>
              <a:endParaRPr kumimoji="0" lang="en-US" altLang="zh-CN" sz="2000" b="1" i="0" u="none" strike="noStrike" kern="0" cap="none" spc="0" normalizeH="0" baseline="0" noProof="0" dirty="0">
                <a:ln>
                  <a:noFill/>
                </a:ln>
                <a:solidFill>
                  <a:srgbClr val="C00000"/>
                </a:solidFill>
                <a:effectLst>
                  <a:glow rad="190500">
                    <a:schemeClr val="bg1"/>
                  </a:glow>
                </a:effectLst>
                <a:uLnTx/>
                <a:uFillTx/>
                <a:latin typeface="微软雅黑" panose="020B0503020204020204" pitchFamily="34" charset="-122"/>
                <a:ea typeface="微软雅黑" panose="020B0503020204020204" pitchFamily="34" charset="-122"/>
              </a:endParaRPr>
            </a:p>
          </p:txBody>
        </p:sp>
      </p:grpSp>
      <p:sp>
        <p:nvSpPr>
          <p:cNvPr id="48" name="文本框 47">
            <a:extLst>
              <a:ext uri="{FF2B5EF4-FFF2-40B4-BE49-F238E27FC236}">
                <a16:creationId xmlns:a16="http://schemas.microsoft.com/office/drawing/2014/main" id="{76871FCD-FF46-4E5E-A3DD-469603706969}"/>
              </a:ext>
            </a:extLst>
          </p:cNvPr>
          <p:cNvSpPr txBox="1"/>
          <p:nvPr/>
        </p:nvSpPr>
        <p:spPr>
          <a:xfrm>
            <a:off x="5460707" y="6207249"/>
            <a:ext cx="2624842" cy="410369"/>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srgbClr val="0523B7"/>
                </a:solidFill>
                <a:effectLst>
                  <a:glow rad="190500">
                    <a:schemeClr val="bg1"/>
                  </a:glow>
                </a:effectLst>
                <a:uLnTx/>
                <a:uFillTx/>
                <a:latin typeface="微软雅黑" panose="020B0503020204020204" pitchFamily="34" charset="-122"/>
                <a:ea typeface="微软雅黑" panose="020B0503020204020204" pitchFamily="34" charset="-122"/>
              </a:rPr>
              <a:t>超低物质量主漂移室</a:t>
            </a:r>
          </a:p>
        </p:txBody>
      </p:sp>
      <p:grpSp>
        <p:nvGrpSpPr>
          <p:cNvPr id="49" name="Group 30">
            <a:extLst>
              <a:ext uri="{FF2B5EF4-FFF2-40B4-BE49-F238E27FC236}">
                <a16:creationId xmlns:a16="http://schemas.microsoft.com/office/drawing/2014/main" id="{1D71F6BF-355E-AD87-140F-224D33159A27}"/>
              </a:ext>
            </a:extLst>
          </p:cNvPr>
          <p:cNvGrpSpPr/>
          <p:nvPr/>
        </p:nvGrpSpPr>
        <p:grpSpPr>
          <a:xfrm>
            <a:off x="8331997" y="2896623"/>
            <a:ext cx="3901746" cy="1843901"/>
            <a:chOff x="8317792" y="2544627"/>
            <a:chExt cx="3901746" cy="1843901"/>
          </a:xfrm>
        </p:grpSpPr>
        <p:pic>
          <p:nvPicPr>
            <p:cNvPr id="50" name="Picture 29">
              <a:extLst>
                <a:ext uri="{FF2B5EF4-FFF2-40B4-BE49-F238E27FC236}">
                  <a16:creationId xmlns:a16="http://schemas.microsoft.com/office/drawing/2014/main" id="{176E137A-EEE8-D42E-3432-F8E4859CDC8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27384" y="2675067"/>
              <a:ext cx="1867885" cy="1400914"/>
            </a:xfrm>
            <a:prstGeom prst="rect">
              <a:avLst/>
            </a:prstGeom>
          </p:spPr>
        </p:pic>
        <p:grpSp>
          <p:nvGrpSpPr>
            <p:cNvPr id="51" name="组合 50">
              <a:extLst>
                <a:ext uri="{FF2B5EF4-FFF2-40B4-BE49-F238E27FC236}">
                  <a16:creationId xmlns:a16="http://schemas.microsoft.com/office/drawing/2014/main" id="{4D98701C-EBA5-42CB-8319-CA3B3FBB093C}"/>
                </a:ext>
              </a:extLst>
            </p:cNvPr>
            <p:cNvGrpSpPr/>
            <p:nvPr/>
          </p:nvGrpSpPr>
          <p:grpSpPr>
            <a:xfrm>
              <a:off x="8317792" y="2544627"/>
              <a:ext cx="3901746" cy="1843901"/>
              <a:chOff x="16837400" y="4548763"/>
              <a:chExt cx="8120553" cy="3942197"/>
            </a:xfrm>
          </p:grpSpPr>
          <p:pic>
            <p:nvPicPr>
              <p:cNvPr id="52" name="图片 51">
                <a:extLst>
                  <a:ext uri="{FF2B5EF4-FFF2-40B4-BE49-F238E27FC236}">
                    <a16:creationId xmlns:a16="http://schemas.microsoft.com/office/drawing/2014/main" id="{4D4D7788-6079-41FA-A465-3688FFEEE246}"/>
                  </a:ext>
                </a:extLst>
              </p:cNvPr>
              <p:cNvPicPr preferRelativeResize="0">
                <a:picLocks/>
              </p:cNvPicPr>
              <p:nvPr/>
            </p:nvPicPr>
            <p:blipFill>
              <a:blip r:embed="rId15"/>
              <a:stretch>
                <a:fillRect/>
              </a:stretch>
            </p:blipFill>
            <p:spPr>
              <a:xfrm>
                <a:off x="16837400" y="4548763"/>
                <a:ext cx="3731920" cy="3304814"/>
              </a:xfrm>
              <a:prstGeom prst="rect">
                <a:avLst/>
              </a:prstGeom>
            </p:spPr>
          </p:pic>
          <p:sp>
            <p:nvSpPr>
              <p:cNvPr id="53" name="文本框 52">
                <a:extLst>
                  <a:ext uri="{FF2B5EF4-FFF2-40B4-BE49-F238E27FC236}">
                    <a16:creationId xmlns:a16="http://schemas.microsoft.com/office/drawing/2014/main" id="{C500287C-EF02-403B-9091-21C1DAB0D723}"/>
                  </a:ext>
                </a:extLst>
              </p:cNvPr>
              <p:cNvSpPr txBox="1"/>
              <p:nvPr/>
            </p:nvSpPr>
            <p:spPr>
              <a:xfrm>
                <a:off x="17029619" y="7482003"/>
                <a:ext cx="7928334" cy="1008957"/>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2438338" eaLnBrk="1" fontAlgn="auto" latinLnBrk="0" hangingPunct="0">
                  <a:lnSpc>
                    <a:spcPct val="12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srgbClr val="0523B7"/>
                    </a:solidFill>
                    <a:effectLst>
                      <a:glow rad="190500">
                        <a:schemeClr val="bg1"/>
                      </a:glow>
                    </a:effectLst>
                    <a:uLnTx/>
                    <a:uFillTx/>
                    <a:latin typeface="微软雅黑" panose="020B0503020204020204" pitchFamily="34" charset="-122"/>
                    <a:ea typeface="微软雅黑" panose="020B0503020204020204" pitchFamily="34" charset="-122"/>
                  </a:rPr>
                  <a:t>粒子鉴别系统</a:t>
                </a:r>
                <a:endParaRPr kumimoji="0" lang="en-US" altLang="zh-CN" sz="2000" b="1" i="0" u="none" strike="noStrike" kern="0" cap="none" spc="0" normalizeH="0" baseline="0" noProof="0" dirty="0">
                  <a:ln>
                    <a:noFill/>
                  </a:ln>
                  <a:solidFill>
                    <a:srgbClr val="0523B7"/>
                  </a:solidFill>
                  <a:effectLst>
                    <a:glow rad="190500">
                      <a:schemeClr val="bg1"/>
                    </a:glow>
                  </a:effectLst>
                  <a:uLnTx/>
                  <a:uFillTx/>
                  <a:latin typeface="微软雅黑" panose="020B0503020204020204" pitchFamily="34" charset="-122"/>
                  <a:ea typeface="微软雅黑" panose="020B0503020204020204" pitchFamily="34" charset="-122"/>
                </a:endParaRPr>
              </a:p>
            </p:txBody>
          </p:sp>
        </p:grpSp>
      </p:grpSp>
      <p:sp>
        <p:nvSpPr>
          <p:cNvPr id="4" name="文本框 3">
            <a:extLst>
              <a:ext uri="{FF2B5EF4-FFF2-40B4-BE49-F238E27FC236}">
                <a16:creationId xmlns:a16="http://schemas.microsoft.com/office/drawing/2014/main" id="{22D15D42-ED5B-1E03-CCD8-A1E9E99F95C7}"/>
              </a:ext>
            </a:extLst>
          </p:cNvPr>
          <p:cNvSpPr txBox="1"/>
          <p:nvPr/>
        </p:nvSpPr>
        <p:spPr>
          <a:xfrm>
            <a:off x="8627948" y="5204637"/>
            <a:ext cx="3657796" cy="479298"/>
          </a:xfrm>
          <a:prstGeom prst="rect">
            <a:avLst/>
          </a:prstGeom>
          <a:noFill/>
        </p:spPr>
        <p:txBody>
          <a:bodyPr wrap="none" rtlCol="0">
            <a:spAutoFit/>
          </a:bodyPr>
          <a:lstStyle/>
          <a:p>
            <a:pPr algn="l">
              <a:lnSpc>
                <a:spcPct val="150000"/>
              </a:lnSpc>
            </a:pPr>
            <a:r>
              <a:rPr lang="en-US" altLang="zh-CN" sz="1900" spc="120" dirty="0">
                <a:solidFill>
                  <a:srgbClr val="1034A6"/>
                </a:solidFill>
                <a:latin typeface="Microsoft YaHei" panose="020B0503020204020204" pitchFamily="34" charset="-122"/>
                <a:ea typeface="Microsoft YaHei" panose="020B0503020204020204" pitchFamily="34" charset="-122"/>
              </a:rPr>
              <a:t>STCF</a:t>
            </a:r>
            <a:r>
              <a:rPr lang="zh-CN" altLang="en-US" sz="1900" spc="120" dirty="0">
                <a:solidFill>
                  <a:srgbClr val="1034A6"/>
                </a:solidFill>
                <a:latin typeface="Microsoft YaHei" panose="020B0503020204020204" pitchFamily="34" charset="-122"/>
                <a:ea typeface="Microsoft YaHei" panose="020B0503020204020204" pitchFamily="34" charset="-122"/>
              </a:rPr>
              <a:t>探测器几何优化（竹君）</a:t>
            </a:r>
          </a:p>
        </p:txBody>
      </p:sp>
      <p:sp>
        <p:nvSpPr>
          <p:cNvPr id="6" name="箭头: 直角上 5">
            <a:extLst>
              <a:ext uri="{FF2B5EF4-FFF2-40B4-BE49-F238E27FC236}">
                <a16:creationId xmlns:a16="http://schemas.microsoft.com/office/drawing/2014/main" id="{0FD6611E-8BE2-09C2-F1FF-76A526A90864}"/>
              </a:ext>
            </a:extLst>
          </p:cNvPr>
          <p:cNvSpPr/>
          <p:nvPr/>
        </p:nvSpPr>
        <p:spPr>
          <a:xfrm rot="5400000">
            <a:off x="7522634" y="4757224"/>
            <a:ext cx="671329" cy="1096984"/>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32672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787B5B26-32A0-1299-C672-E591179B6295}"/>
              </a:ext>
            </a:extLst>
          </p:cNvPr>
          <p:cNvSpPr>
            <a:spLocks noGrp="1"/>
          </p:cNvSpPr>
          <p:nvPr>
            <p:ph type="title"/>
          </p:nvPr>
        </p:nvSpPr>
        <p:spPr/>
        <p:txBody>
          <a:bodyPr>
            <a:normAutofit/>
          </a:bodyPr>
          <a:lstStyle/>
          <a:p>
            <a:r>
              <a:rPr lang="zh-CN" altLang="en-US" sz="3600" dirty="0">
                <a:cs typeface="Times New Roman" panose="02020603050405020304" pitchFamily="18" charset="0"/>
              </a:rPr>
              <a:t>离线数据分析软件</a:t>
            </a:r>
            <a:r>
              <a:rPr lang="en-US" altLang="zh-CN" sz="3600" dirty="0">
                <a:cs typeface="Times New Roman" panose="02020603050405020304" pitchFamily="18" charset="0"/>
              </a:rPr>
              <a:t>OSCAR</a:t>
            </a:r>
            <a:endParaRPr lang="zh-CN" altLang="en-US" sz="3600" dirty="0">
              <a:cs typeface="Times New Roman" panose="02020603050405020304" pitchFamily="18" charset="0"/>
            </a:endParaRPr>
          </a:p>
        </p:txBody>
      </p:sp>
      <p:pic>
        <p:nvPicPr>
          <p:cNvPr id="59" name="图片 58">
            <a:extLst>
              <a:ext uri="{FF2B5EF4-FFF2-40B4-BE49-F238E27FC236}">
                <a16:creationId xmlns:a16="http://schemas.microsoft.com/office/drawing/2014/main" id="{2EDF7C18-02AD-FA62-E9DF-58391A7781C3}"/>
              </a:ext>
            </a:extLst>
          </p:cNvPr>
          <p:cNvPicPr>
            <a:picLocks noChangeAspect="1"/>
          </p:cNvPicPr>
          <p:nvPr/>
        </p:nvPicPr>
        <p:blipFill>
          <a:blip r:embed="rId2"/>
          <a:stretch>
            <a:fillRect/>
          </a:stretch>
        </p:blipFill>
        <p:spPr>
          <a:xfrm>
            <a:off x="4844648" y="3037734"/>
            <a:ext cx="5354016" cy="1264401"/>
          </a:xfrm>
          <a:prstGeom prst="rect">
            <a:avLst/>
          </a:prstGeom>
        </p:spPr>
      </p:pic>
      <p:grpSp>
        <p:nvGrpSpPr>
          <p:cNvPr id="62" name="Group 61">
            <a:extLst>
              <a:ext uri="{FF2B5EF4-FFF2-40B4-BE49-F238E27FC236}">
                <a16:creationId xmlns:a16="http://schemas.microsoft.com/office/drawing/2014/main" id="{111864BB-C5C4-4F3C-B640-62E65ABAA7A5}"/>
              </a:ext>
            </a:extLst>
          </p:cNvPr>
          <p:cNvGrpSpPr/>
          <p:nvPr/>
        </p:nvGrpSpPr>
        <p:grpSpPr>
          <a:xfrm>
            <a:off x="1561050" y="2951544"/>
            <a:ext cx="3141443" cy="3421293"/>
            <a:chOff x="610279" y="3166730"/>
            <a:chExt cx="3141443" cy="3536087"/>
          </a:xfrm>
        </p:grpSpPr>
        <p:grpSp>
          <p:nvGrpSpPr>
            <p:cNvPr id="4" name="组合 3">
              <a:extLst>
                <a:ext uri="{FF2B5EF4-FFF2-40B4-BE49-F238E27FC236}">
                  <a16:creationId xmlns:a16="http://schemas.microsoft.com/office/drawing/2014/main" id="{C2CD511D-3043-0AF7-70A3-71D8289177FA}"/>
                </a:ext>
              </a:extLst>
            </p:cNvPr>
            <p:cNvGrpSpPr/>
            <p:nvPr/>
          </p:nvGrpSpPr>
          <p:grpSpPr>
            <a:xfrm>
              <a:off x="610279" y="3166730"/>
              <a:ext cx="3141443" cy="3199512"/>
              <a:chOff x="5196947" y="1191765"/>
              <a:chExt cx="3825618" cy="5296717"/>
            </a:xfrm>
          </p:grpSpPr>
          <p:grpSp>
            <p:nvGrpSpPr>
              <p:cNvPr id="5" name="组合 4">
                <a:extLst>
                  <a:ext uri="{FF2B5EF4-FFF2-40B4-BE49-F238E27FC236}">
                    <a16:creationId xmlns:a16="http://schemas.microsoft.com/office/drawing/2014/main" id="{EEF7787F-4B11-DA41-A2B1-E3FA31DAA603}"/>
                  </a:ext>
                </a:extLst>
              </p:cNvPr>
              <p:cNvGrpSpPr/>
              <p:nvPr/>
            </p:nvGrpSpPr>
            <p:grpSpPr>
              <a:xfrm>
                <a:off x="5196947" y="1191765"/>
                <a:ext cx="3825618" cy="5296717"/>
                <a:chOff x="1638076" y="1027134"/>
                <a:chExt cx="3825618" cy="5296717"/>
              </a:xfrm>
            </p:grpSpPr>
            <p:sp>
              <p:nvSpPr>
                <p:cNvPr id="7" name="圆角矩形 6">
                  <a:extLst>
                    <a:ext uri="{FF2B5EF4-FFF2-40B4-BE49-F238E27FC236}">
                      <a16:creationId xmlns:a16="http://schemas.microsoft.com/office/drawing/2014/main" id="{6441310F-A566-17A3-3067-C389434B6360}"/>
                    </a:ext>
                  </a:extLst>
                </p:cNvPr>
                <p:cNvSpPr/>
                <p:nvPr/>
              </p:nvSpPr>
              <p:spPr>
                <a:xfrm>
                  <a:off x="1638076" y="1027134"/>
                  <a:ext cx="3368850" cy="5296717"/>
                </a:xfrm>
                <a:prstGeom prst="roundRect">
                  <a:avLst/>
                </a:prstGeom>
                <a:noFill/>
                <a:ln w="15875" cap="flat" cmpd="sng">
                  <a:solidFill>
                    <a:schemeClr val="tx1"/>
                  </a:solidFill>
                  <a:prstDash val="sysDash"/>
                  <a:round/>
                  <a:headEnd type="none" w="med" len="med"/>
                  <a:tailEnd type="none" w="med" len="med"/>
                </a:ln>
                <a:effectLst/>
              </p:spPr>
              <p:txBody>
                <a:bodyPr vert="horz" wrap="none" lIns="90000" tIns="46800" rIns="90000" bIns="46800" numCol="1" anchor="ctr" anchorCtr="0"/>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文本框 7">
                  <a:extLst>
                    <a:ext uri="{FF2B5EF4-FFF2-40B4-BE49-F238E27FC236}">
                      <a16:creationId xmlns:a16="http://schemas.microsoft.com/office/drawing/2014/main" id="{0AB1D211-C26F-39BF-A584-81D151F5869E}"/>
                    </a:ext>
                  </a:extLst>
                </p:cNvPr>
                <p:cNvSpPr txBox="1"/>
                <p:nvPr/>
              </p:nvSpPr>
              <p:spPr>
                <a:xfrm>
                  <a:off x="2619251" y="1645236"/>
                  <a:ext cx="1890044" cy="631935"/>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Applications</a:t>
                  </a:r>
                  <a:endParaRPr kumimoji="0" lang="zh-CN" altLang="en-US" sz="18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9" name="组合 8">
                  <a:extLst>
                    <a:ext uri="{FF2B5EF4-FFF2-40B4-BE49-F238E27FC236}">
                      <a16:creationId xmlns:a16="http://schemas.microsoft.com/office/drawing/2014/main" id="{E8A12AF7-1C96-E118-AF01-A59EDDF9D628}"/>
                    </a:ext>
                  </a:extLst>
                </p:cNvPr>
                <p:cNvGrpSpPr/>
                <p:nvPr/>
              </p:nvGrpSpPr>
              <p:grpSpPr>
                <a:xfrm>
                  <a:off x="2037121" y="2089422"/>
                  <a:ext cx="1413036" cy="526614"/>
                  <a:chOff x="5892800" y="1825764"/>
                  <a:chExt cx="1413036" cy="526614"/>
                </a:xfrm>
              </p:grpSpPr>
              <p:sp>
                <p:nvSpPr>
                  <p:cNvPr id="57" name="矩形 56">
                    <a:extLst>
                      <a:ext uri="{FF2B5EF4-FFF2-40B4-BE49-F238E27FC236}">
                        <a16:creationId xmlns:a16="http://schemas.microsoft.com/office/drawing/2014/main" id="{6CEC2171-C9CC-9229-692B-2D529F9E37C0}"/>
                      </a:ext>
                    </a:extLst>
                  </p:cNvPr>
                  <p:cNvSpPr/>
                  <p:nvPr/>
                </p:nvSpPr>
                <p:spPr>
                  <a:xfrm>
                    <a:off x="5892800" y="1866900"/>
                    <a:ext cx="1274708" cy="297418"/>
                  </a:xfrm>
                  <a:prstGeom prst="rect">
                    <a:avLst/>
                  </a:prstGeom>
                  <a:solidFill>
                    <a:srgbClr val="CCECFF"/>
                  </a:solidFill>
                  <a:ln w="9525" cap="flat" cmpd="sng">
                    <a:solidFill>
                      <a:srgbClr val="CCECFF"/>
                    </a:solidFill>
                    <a:prstDash val="solid"/>
                    <a:round/>
                    <a:headEnd type="none" w="med" len="med"/>
                    <a:tailEnd type="none" w="med" len="med"/>
                  </a:ln>
                  <a:effectLst/>
                </p:spPr>
                <p:txBody>
                  <a:bodyPr vert="horz" wrap="none" lIns="90000" tIns="46800" rIns="90000" bIns="46800" numCol="1" anchor="ctr" anchorCtr="0"/>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8" name="文本框 57">
                    <a:extLst>
                      <a:ext uri="{FF2B5EF4-FFF2-40B4-BE49-F238E27FC236}">
                        <a16:creationId xmlns:a16="http://schemas.microsoft.com/office/drawing/2014/main" id="{1067DF96-9E11-ED50-2631-BF061182606A}"/>
                      </a:ext>
                    </a:extLst>
                  </p:cNvPr>
                  <p:cNvSpPr txBox="1"/>
                  <p:nvPr/>
                </p:nvSpPr>
                <p:spPr>
                  <a:xfrm>
                    <a:off x="6026650" y="1825764"/>
                    <a:ext cx="1279186" cy="52661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Generator</a:t>
                    </a:r>
                    <a:endParaRPr kumimoji="0" lang="zh-CN" altLang="zh-CN" sz="16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0" name="组合 9">
                  <a:extLst>
                    <a:ext uri="{FF2B5EF4-FFF2-40B4-BE49-F238E27FC236}">
                      <a16:creationId xmlns:a16="http://schemas.microsoft.com/office/drawing/2014/main" id="{5EDC989B-579D-AFF4-163C-45AB4AA91C40}"/>
                    </a:ext>
                  </a:extLst>
                </p:cNvPr>
                <p:cNvGrpSpPr/>
                <p:nvPr/>
              </p:nvGrpSpPr>
              <p:grpSpPr>
                <a:xfrm>
                  <a:off x="2024420" y="2611045"/>
                  <a:ext cx="1477300" cy="526614"/>
                  <a:chOff x="5892800" y="1825764"/>
                  <a:chExt cx="1477300" cy="526614"/>
                </a:xfrm>
              </p:grpSpPr>
              <p:sp>
                <p:nvSpPr>
                  <p:cNvPr id="55" name="矩形 54">
                    <a:extLst>
                      <a:ext uri="{FF2B5EF4-FFF2-40B4-BE49-F238E27FC236}">
                        <a16:creationId xmlns:a16="http://schemas.microsoft.com/office/drawing/2014/main" id="{6666CC1B-A1C5-5CDB-6BF8-EF8AA2A227D7}"/>
                      </a:ext>
                    </a:extLst>
                  </p:cNvPr>
                  <p:cNvSpPr/>
                  <p:nvPr/>
                </p:nvSpPr>
                <p:spPr>
                  <a:xfrm>
                    <a:off x="5892800" y="1866900"/>
                    <a:ext cx="1274708" cy="297418"/>
                  </a:xfrm>
                  <a:prstGeom prst="rect">
                    <a:avLst/>
                  </a:prstGeom>
                  <a:solidFill>
                    <a:srgbClr val="CCECFF"/>
                  </a:solidFill>
                  <a:ln w="9525" cap="flat" cmpd="sng">
                    <a:solidFill>
                      <a:srgbClr val="CCECFF"/>
                    </a:solidFill>
                    <a:prstDash val="solid"/>
                    <a:round/>
                    <a:headEnd type="none" w="med" len="med"/>
                    <a:tailEnd type="none" w="med" len="med"/>
                  </a:ln>
                  <a:effectLst/>
                </p:spPr>
                <p:txBody>
                  <a:bodyPr vert="horz" wrap="none" lIns="90000" tIns="46800" rIns="90000" bIns="46800" numCol="1" anchor="ctr" anchorCtr="0"/>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6" name="文本框 55">
                    <a:extLst>
                      <a:ext uri="{FF2B5EF4-FFF2-40B4-BE49-F238E27FC236}">
                        <a16:creationId xmlns:a16="http://schemas.microsoft.com/office/drawing/2014/main" id="{01EF2DFE-65AB-A45C-69F6-8209BCEF76F1}"/>
                      </a:ext>
                    </a:extLst>
                  </p:cNvPr>
                  <p:cNvSpPr txBox="1"/>
                  <p:nvPr/>
                </p:nvSpPr>
                <p:spPr>
                  <a:xfrm>
                    <a:off x="6026650" y="1825764"/>
                    <a:ext cx="1343450" cy="52661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Simulation</a:t>
                    </a:r>
                    <a:endParaRPr kumimoji="0" lang="zh-CN" altLang="zh-CN" sz="1600" b="0" i="0" u="none" strike="noStrike" kern="1200" cap="none" spc="0" normalizeH="0" baseline="0" noProof="0" dirty="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1" name="组合 10">
                  <a:extLst>
                    <a:ext uri="{FF2B5EF4-FFF2-40B4-BE49-F238E27FC236}">
                      <a16:creationId xmlns:a16="http://schemas.microsoft.com/office/drawing/2014/main" id="{A56B6B5A-A47F-FD31-D6D3-440B62608568}"/>
                    </a:ext>
                  </a:extLst>
                </p:cNvPr>
                <p:cNvGrpSpPr/>
                <p:nvPr/>
              </p:nvGrpSpPr>
              <p:grpSpPr>
                <a:xfrm>
                  <a:off x="3404217" y="2138535"/>
                  <a:ext cx="1793608" cy="526614"/>
                  <a:chOff x="5807388" y="1846332"/>
                  <a:chExt cx="1793608" cy="526614"/>
                </a:xfrm>
              </p:grpSpPr>
              <p:sp>
                <p:nvSpPr>
                  <p:cNvPr id="53" name="矩形 52">
                    <a:extLst>
                      <a:ext uri="{FF2B5EF4-FFF2-40B4-BE49-F238E27FC236}">
                        <a16:creationId xmlns:a16="http://schemas.microsoft.com/office/drawing/2014/main" id="{D706E8B3-134D-AA00-98BE-DCCAF4162566}"/>
                      </a:ext>
                    </a:extLst>
                  </p:cNvPr>
                  <p:cNvSpPr/>
                  <p:nvPr/>
                </p:nvSpPr>
                <p:spPr>
                  <a:xfrm>
                    <a:off x="5892800" y="1866900"/>
                    <a:ext cx="1274708" cy="297418"/>
                  </a:xfrm>
                  <a:prstGeom prst="rect">
                    <a:avLst/>
                  </a:prstGeom>
                  <a:solidFill>
                    <a:srgbClr val="CCECFF"/>
                  </a:solidFill>
                  <a:ln w="9525" cap="flat" cmpd="sng">
                    <a:solidFill>
                      <a:srgbClr val="CCECFF"/>
                    </a:solidFill>
                    <a:prstDash val="solid"/>
                    <a:round/>
                    <a:headEnd type="none" w="med" len="med"/>
                    <a:tailEnd type="none" w="med" len="med"/>
                  </a:ln>
                  <a:effectLst/>
                </p:spPr>
                <p:txBody>
                  <a:bodyPr vert="horz" wrap="none" lIns="90000" tIns="46800" rIns="90000" bIns="46800" numCol="1" anchor="ctr" anchorCtr="0"/>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4" name="文本框 53">
                    <a:extLst>
                      <a:ext uri="{FF2B5EF4-FFF2-40B4-BE49-F238E27FC236}">
                        <a16:creationId xmlns:a16="http://schemas.microsoft.com/office/drawing/2014/main" id="{3EE45453-334C-B351-5259-F5E08FC44BE1}"/>
                      </a:ext>
                    </a:extLst>
                  </p:cNvPr>
                  <p:cNvSpPr txBox="1"/>
                  <p:nvPr/>
                </p:nvSpPr>
                <p:spPr>
                  <a:xfrm>
                    <a:off x="5807388" y="1846332"/>
                    <a:ext cx="1793608" cy="52661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Reconstruction</a:t>
                    </a:r>
                    <a:endParaRPr kumimoji="0" lang="zh-CN" altLang="zh-CN" sz="16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2" name="组合 11">
                  <a:extLst>
                    <a:ext uri="{FF2B5EF4-FFF2-40B4-BE49-F238E27FC236}">
                      <a16:creationId xmlns:a16="http://schemas.microsoft.com/office/drawing/2014/main" id="{2C561D52-98F6-E5A1-DBB3-F33DB93BCC82}"/>
                    </a:ext>
                  </a:extLst>
                </p:cNvPr>
                <p:cNvGrpSpPr/>
                <p:nvPr/>
              </p:nvGrpSpPr>
              <p:grpSpPr>
                <a:xfrm>
                  <a:off x="3430703" y="2612672"/>
                  <a:ext cx="1274708" cy="526614"/>
                  <a:chOff x="5892800" y="1825764"/>
                  <a:chExt cx="1274708" cy="526614"/>
                </a:xfrm>
              </p:grpSpPr>
              <p:sp>
                <p:nvSpPr>
                  <p:cNvPr id="51" name="矩形 50">
                    <a:extLst>
                      <a:ext uri="{FF2B5EF4-FFF2-40B4-BE49-F238E27FC236}">
                        <a16:creationId xmlns:a16="http://schemas.microsoft.com/office/drawing/2014/main" id="{672ADA58-D3E4-21D0-70E7-2BA7A0509357}"/>
                      </a:ext>
                    </a:extLst>
                  </p:cNvPr>
                  <p:cNvSpPr/>
                  <p:nvPr/>
                </p:nvSpPr>
                <p:spPr>
                  <a:xfrm>
                    <a:off x="5892800" y="1866900"/>
                    <a:ext cx="1274708" cy="297418"/>
                  </a:xfrm>
                  <a:prstGeom prst="rect">
                    <a:avLst/>
                  </a:prstGeom>
                  <a:solidFill>
                    <a:srgbClr val="CCECFF"/>
                  </a:solidFill>
                  <a:ln w="9525" cap="flat" cmpd="sng">
                    <a:solidFill>
                      <a:srgbClr val="CCECFF"/>
                    </a:solidFill>
                    <a:prstDash val="solid"/>
                    <a:round/>
                    <a:headEnd type="none" w="med" len="med"/>
                    <a:tailEnd type="none" w="med" len="med"/>
                  </a:ln>
                  <a:effectLst/>
                </p:spPr>
                <p:txBody>
                  <a:bodyPr vert="horz" wrap="none" lIns="90000" tIns="46800" rIns="90000" bIns="46800" numCol="1" anchor="ctr" anchorCtr="0"/>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2" name="文本框 51">
                    <a:extLst>
                      <a:ext uri="{FF2B5EF4-FFF2-40B4-BE49-F238E27FC236}">
                        <a16:creationId xmlns:a16="http://schemas.microsoft.com/office/drawing/2014/main" id="{35611732-7422-9572-64FC-E24AFE05B4C8}"/>
                      </a:ext>
                    </a:extLst>
                  </p:cNvPr>
                  <p:cNvSpPr txBox="1"/>
                  <p:nvPr/>
                </p:nvSpPr>
                <p:spPr>
                  <a:xfrm>
                    <a:off x="6026650" y="1825764"/>
                    <a:ext cx="1070153" cy="52661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Analysis</a:t>
                    </a:r>
                    <a:endParaRPr kumimoji="0" lang="zh-CN" altLang="zh-CN" sz="16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3" name="文本框 12">
                  <a:extLst>
                    <a:ext uri="{FF2B5EF4-FFF2-40B4-BE49-F238E27FC236}">
                      <a16:creationId xmlns:a16="http://schemas.microsoft.com/office/drawing/2014/main" id="{EEE1AEB1-044E-62D7-FB92-8CD195562E82}"/>
                    </a:ext>
                  </a:extLst>
                </p:cNvPr>
                <p:cNvSpPr txBox="1"/>
                <p:nvPr/>
              </p:nvSpPr>
              <p:spPr>
                <a:xfrm>
                  <a:off x="2635300" y="3092800"/>
                  <a:ext cx="1996239" cy="631935"/>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Core Software</a:t>
                  </a:r>
                  <a:r>
                    <a:rPr kumimoji="0" lang="en-US" altLang="en-US" sz="1800" b="0" i="0" u="none" strike="noStrike" kern="1200" cap="none" spc="0" normalizeH="0" baseline="0" noProof="0" dirty="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t>
                  </a:r>
                </a:p>
              </p:txBody>
            </p:sp>
            <p:grpSp>
              <p:nvGrpSpPr>
                <p:cNvPr id="14" name="组合 13">
                  <a:extLst>
                    <a:ext uri="{FF2B5EF4-FFF2-40B4-BE49-F238E27FC236}">
                      <a16:creationId xmlns:a16="http://schemas.microsoft.com/office/drawing/2014/main" id="{992D32B3-B35E-9EE2-FBBA-CBD59072E8E1}"/>
                    </a:ext>
                  </a:extLst>
                </p:cNvPr>
                <p:cNvGrpSpPr/>
                <p:nvPr/>
              </p:nvGrpSpPr>
              <p:grpSpPr>
                <a:xfrm>
                  <a:off x="1970538" y="3581057"/>
                  <a:ext cx="889593" cy="486619"/>
                  <a:chOff x="5892801" y="1846332"/>
                  <a:chExt cx="889593" cy="486619"/>
                </a:xfrm>
              </p:grpSpPr>
              <p:sp>
                <p:nvSpPr>
                  <p:cNvPr id="49" name="矩形 48">
                    <a:extLst>
                      <a:ext uri="{FF2B5EF4-FFF2-40B4-BE49-F238E27FC236}">
                        <a16:creationId xmlns:a16="http://schemas.microsoft.com/office/drawing/2014/main" id="{90FE6D7C-2A71-5445-2093-09EC8D13ADAC}"/>
                      </a:ext>
                    </a:extLst>
                  </p:cNvPr>
                  <p:cNvSpPr/>
                  <p:nvPr/>
                </p:nvSpPr>
                <p:spPr>
                  <a:xfrm>
                    <a:off x="5892801" y="1846332"/>
                    <a:ext cx="822773" cy="317986"/>
                  </a:xfrm>
                  <a:prstGeom prst="rect">
                    <a:avLst/>
                  </a:prstGeom>
                  <a:solidFill>
                    <a:srgbClr val="CCECFF"/>
                  </a:solidFill>
                  <a:ln w="9525" cap="flat" cmpd="sng">
                    <a:solidFill>
                      <a:srgbClr val="CCECFF"/>
                    </a:solidFill>
                    <a:prstDash val="solid"/>
                    <a:round/>
                    <a:headEnd type="none" w="med" len="med"/>
                    <a:tailEnd type="none" w="med" len="med"/>
                  </a:ln>
                  <a:effectLst/>
                </p:spPr>
                <p:txBody>
                  <a:bodyPr vert="horz" wrap="none" lIns="90000" tIns="46800" rIns="90000" bIns="46800" numCol="1" anchor="ctr" anchorCtr="0"/>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0" name="文本框 49">
                    <a:extLst>
                      <a:ext uri="{FF2B5EF4-FFF2-40B4-BE49-F238E27FC236}">
                        <a16:creationId xmlns:a16="http://schemas.microsoft.com/office/drawing/2014/main" id="{B8453DA0-7FEF-3B66-2D15-B1E69C81F44F}"/>
                      </a:ext>
                    </a:extLst>
                  </p:cNvPr>
                  <p:cNvSpPr txBox="1"/>
                  <p:nvPr/>
                </p:nvSpPr>
                <p:spPr>
                  <a:xfrm>
                    <a:off x="5905501" y="1859000"/>
                    <a:ext cx="876893" cy="47395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SNiPER</a:t>
                    </a:r>
                    <a:endParaRPr kumimoji="0" lang="zh-CN" altLang="zh-CN" sz="16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5" name="组合 14">
                  <a:extLst>
                    <a:ext uri="{FF2B5EF4-FFF2-40B4-BE49-F238E27FC236}">
                      <a16:creationId xmlns:a16="http://schemas.microsoft.com/office/drawing/2014/main" id="{FC8546D9-32EC-5DE4-FD0D-951342E6E16D}"/>
                    </a:ext>
                  </a:extLst>
                </p:cNvPr>
                <p:cNvGrpSpPr/>
                <p:nvPr/>
              </p:nvGrpSpPr>
              <p:grpSpPr>
                <a:xfrm>
                  <a:off x="2930809" y="3581057"/>
                  <a:ext cx="878767" cy="526614"/>
                  <a:chOff x="5892800" y="1825764"/>
                  <a:chExt cx="878767" cy="507617"/>
                </a:xfrm>
              </p:grpSpPr>
              <p:sp>
                <p:nvSpPr>
                  <p:cNvPr id="47" name="矩形 46">
                    <a:extLst>
                      <a:ext uri="{FF2B5EF4-FFF2-40B4-BE49-F238E27FC236}">
                        <a16:creationId xmlns:a16="http://schemas.microsoft.com/office/drawing/2014/main" id="{3CB81264-3CCC-7E0D-70FE-23E4D2BF6B21}"/>
                      </a:ext>
                    </a:extLst>
                  </p:cNvPr>
                  <p:cNvSpPr/>
                  <p:nvPr/>
                </p:nvSpPr>
                <p:spPr>
                  <a:xfrm>
                    <a:off x="5892800" y="1825764"/>
                    <a:ext cx="878767" cy="338554"/>
                  </a:xfrm>
                  <a:prstGeom prst="rect">
                    <a:avLst/>
                  </a:prstGeom>
                  <a:solidFill>
                    <a:srgbClr val="CCECFF"/>
                  </a:solidFill>
                  <a:ln w="9525" cap="flat" cmpd="sng">
                    <a:solidFill>
                      <a:srgbClr val="CCECFF"/>
                    </a:solidFill>
                    <a:prstDash val="solid"/>
                    <a:round/>
                    <a:headEnd type="none" w="med" len="med"/>
                    <a:tailEnd type="none" w="med" len="med"/>
                  </a:ln>
                  <a:effectLst/>
                </p:spPr>
                <p:txBody>
                  <a:bodyPr vert="horz" wrap="none" lIns="90000" tIns="46800" rIns="90000" bIns="46800" numCol="1" anchor="ctr" anchorCtr="0"/>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8" name="文本框 47">
                    <a:extLst>
                      <a:ext uri="{FF2B5EF4-FFF2-40B4-BE49-F238E27FC236}">
                        <a16:creationId xmlns:a16="http://schemas.microsoft.com/office/drawing/2014/main" id="{621AB082-51D2-C2DF-E9D1-1FB358C79C04}"/>
                      </a:ext>
                    </a:extLst>
                  </p:cNvPr>
                  <p:cNvSpPr txBox="1"/>
                  <p:nvPr/>
                </p:nvSpPr>
                <p:spPr>
                  <a:xfrm>
                    <a:off x="6026650" y="1825764"/>
                    <a:ext cx="724628" cy="50761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EDM</a:t>
                    </a:r>
                    <a:endParaRPr kumimoji="0" lang="zh-CN" altLang="zh-CN" sz="16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6" name="组合 15">
                  <a:extLst>
                    <a:ext uri="{FF2B5EF4-FFF2-40B4-BE49-F238E27FC236}">
                      <a16:creationId xmlns:a16="http://schemas.microsoft.com/office/drawing/2014/main" id="{0D64F2FD-6E40-6EAB-D294-277D595DA753}"/>
                    </a:ext>
                  </a:extLst>
                </p:cNvPr>
                <p:cNvGrpSpPr/>
                <p:nvPr/>
              </p:nvGrpSpPr>
              <p:grpSpPr>
                <a:xfrm>
                  <a:off x="1954784" y="4102928"/>
                  <a:ext cx="999342" cy="473952"/>
                  <a:chOff x="5892800" y="1825764"/>
                  <a:chExt cx="999342" cy="473952"/>
                </a:xfrm>
              </p:grpSpPr>
              <p:sp>
                <p:nvSpPr>
                  <p:cNvPr id="45" name="矩形 44">
                    <a:extLst>
                      <a:ext uri="{FF2B5EF4-FFF2-40B4-BE49-F238E27FC236}">
                        <a16:creationId xmlns:a16="http://schemas.microsoft.com/office/drawing/2014/main" id="{D078664E-2D8E-7298-5B18-6DACF62B7AFE}"/>
                      </a:ext>
                    </a:extLst>
                  </p:cNvPr>
                  <p:cNvSpPr/>
                  <p:nvPr/>
                </p:nvSpPr>
                <p:spPr>
                  <a:xfrm>
                    <a:off x="5892800" y="1825764"/>
                    <a:ext cx="878767" cy="338554"/>
                  </a:xfrm>
                  <a:prstGeom prst="rect">
                    <a:avLst/>
                  </a:prstGeom>
                  <a:solidFill>
                    <a:srgbClr val="CCECFF"/>
                  </a:solidFill>
                  <a:ln w="9525" cap="flat" cmpd="sng">
                    <a:solidFill>
                      <a:srgbClr val="CCECFF"/>
                    </a:solidFill>
                    <a:prstDash val="solid"/>
                    <a:round/>
                    <a:headEnd type="none" w="med" len="med"/>
                    <a:tailEnd type="none" w="med" len="med"/>
                  </a:ln>
                  <a:effectLst/>
                </p:spPr>
                <p:txBody>
                  <a:bodyPr vert="horz" wrap="none" lIns="90000" tIns="46800" rIns="90000" bIns="46800" numCol="1" anchor="ctr" anchorCtr="0"/>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6" name="文本框 45">
                    <a:extLst>
                      <a:ext uri="{FF2B5EF4-FFF2-40B4-BE49-F238E27FC236}">
                        <a16:creationId xmlns:a16="http://schemas.microsoft.com/office/drawing/2014/main" id="{C8E0BB8D-1BC0-83A5-CCDD-94D2279EB5DA}"/>
                      </a:ext>
                    </a:extLst>
                  </p:cNvPr>
                  <p:cNvSpPr txBox="1"/>
                  <p:nvPr/>
                </p:nvSpPr>
                <p:spPr>
                  <a:xfrm>
                    <a:off x="6026650" y="1825764"/>
                    <a:ext cx="865492" cy="47395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Service</a:t>
                    </a:r>
                    <a:endParaRPr kumimoji="0" lang="zh-CN" altLang="zh-CN" sz="16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7" name="组合 16">
                  <a:extLst>
                    <a:ext uri="{FF2B5EF4-FFF2-40B4-BE49-F238E27FC236}">
                      <a16:creationId xmlns:a16="http://schemas.microsoft.com/office/drawing/2014/main" id="{34323AC1-12CB-1D8E-E6C1-4FA7E576A55B}"/>
                    </a:ext>
                  </a:extLst>
                </p:cNvPr>
                <p:cNvGrpSpPr/>
                <p:nvPr/>
              </p:nvGrpSpPr>
              <p:grpSpPr>
                <a:xfrm>
                  <a:off x="3901767" y="3581055"/>
                  <a:ext cx="741891" cy="579273"/>
                  <a:chOff x="5892800" y="1825764"/>
                  <a:chExt cx="741891" cy="558377"/>
                </a:xfrm>
              </p:grpSpPr>
              <p:sp>
                <p:nvSpPr>
                  <p:cNvPr id="43" name="矩形 42">
                    <a:extLst>
                      <a:ext uri="{FF2B5EF4-FFF2-40B4-BE49-F238E27FC236}">
                        <a16:creationId xmlns:a16="http://schemas.microsoft.com/office/drawing/2014/main" id="{EA3921A3-62B5-BEA5-DABB-35ACF15864E7}"/>
                      </a:ext>
                    </a:extLst>
                  </p:cNvPr>
                  <p:cNvSpPr/>
                  <p:nvPr/>
                </p:nvSpPr>
                <p:spPr>
                  <a:xfrm>
                    <a:off x="5892800" y="1849463"/>
                    <a:ext cx="741891" cy="314855"/>
                  </a:xfrm>
                  <a:prstGeom prst="rect">
                    <a:avLst/>
                  </a:prstGeom>
                  <a:solidFill>
                    <a:srgbClr val="CCECFF"/>
                  </a:solidFill>
                  <a:ln w="9525" cap="flat" cmpd="sng">
                    <a:solidFill>
                      <a:srgbClr val="CCECFF"/>
                    </a:solidFill>
                    <a:prstDash val="solid"/>
                    <a:round/>
                    <a:headEnd type="none" w="med" len="med"/>
                    <a:tailEnd type="none" w="med" len="med"/>
                  </a:ln>
                  <a:effectLst/>
                </p:spPr>
                <p:txBody>
                  <a:bodyPr vert="horz" wrap="none" lIns="90000" tIns="46800" rIns="90000" bIns="46800" numCol="1" anchor="ctr" anchorCtr="0"/>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4" name="文本框 43">
                    <a:extLst>
                      <a:ext uri="{FF2B5EF4-FFF2-40B4-BE49-F238E27FC236}">
                        <a16:creationId xmlns:a16="http://schemas.microsoft.com/office/drawing/2014/main" id="{5FBF5E17-8043-F661-D78C-151F434A36A6}"/>
                      </a:ext>
                    </a:extLst>
                  </p:cNvPr>
                  <p:cNvSpPr txBox="1"/>
                  <p:nvPr/>
                </p:nvSpPr>
                <p:spPr>
                  <a:xfrm>
                    <a:off x="6026650" y="1825764"/>
                    <a:ext cx="576265" cy="55837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IO</a:t>
                    </a:r>
                    <a:endParaRPr kumimoji="0" lang="zh-CN" altLang="en-US" sz="16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8" name="组合 17">
                  <a:extLst>
                    <a:ext uri="{FF2B5EF4-FFF2-40B4-BE49-F238E27FC236}">
                      <a16:creationId xmlns:a16="http://schemas.microsoft.com/office/drawing/2014/main" id="{05D89B5B-A25A-B313-7FCF-44685A926958}"/>
                    </a:ext>
                  </a:extLst>
                </p:cNvPr>
                <p:cNvGrpSpPr/>
                <p:nvPr/>
              </p:nvGrpSpPr>
              <p:grpSpPr>
                <a:xfrm>
                  <a:off x="2978794" y="4091012"/>
                  <a:ext cx="1604500" cy="473952"/>
                  <a:chOff x="5892800" y="1825764"/>
                  <a:chExt cx="1604500" cy="473952"/>
                </a:xfrm>
              </p:grpSpPr>
              <p:sp>
                <p:nvSpPr>
                  <p:cNvPr id="41" name="矩形 40">
                    <a:extLst>
                      <a:ext uri="{FF2B5EF4-FFF2-40B4-BE49-F238E27FC236}">
                        <a16:creationId xmlns:a16="http://schemas.microsoft.com/office/drawing/2014/main" id="{0BC90366-31AF-15C2-98D5-D85A961E2F9E}"/>
                      </a:ext>
                    </a:extLst>
                  </p:cNvPr>
                  <p:cNvSpPr/>
                  <p:nvPr/>
                </p:nvSpPr>
                <p:spPr>
                  <a:xfrm>
                    <a:off x="5892800" y="1837680"/>
                    <a:ext cx="1490312" cy="326638"/>
                  </a:xfrm>
                  <a:prstGeom prst="rect">
                    <a:avLst/>
                  </a:prstGeom>
                  <a:solidFill>
                    <a:srgbClr val="CCECFF"/>
                  </a:solidFill>
                  <a:ln w="9525" cap="flat" cmpd="sng">
                    <a:solidFill>
                      <a:srgbClr val="CCECFF"/>
                    </a:solidFill>
                    <a:prstDash val="solid"/>
                    <a:round/>
                    <a:headEnd type="none" w="med" len="med"/>
                    <a:tailEnd type="none" w="med" len="med"/>
                  </a:ln>
                  <a:effectLst/>
                </p:spPr>
                <p:txBody>
                  <a:bodyPr vert="horz" wrap="none" lIns="90000" tIns="46800" rIns="90000" bIns="46800" numCol="1" anchor="ctr" anchorCtr="0"/>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2" name="文本框 41">
                    <a:extLst>
                      <a:ext uri="{FF2B5EF4-FFF2-40B4-BE49-F238E27FC236}">
                        <a16:creationId xmlns:a16="http://schemas.microsoft.com/office/drawing/2014/main" id="{B49197A8-9D5B-1E4C-866E-CD4D6315301C}"/>
                      </a:ext>
                    </a:extLst>
                  </p:cNvPr>
                  <p:cNvSpPr txBox="1"/>
                  <p:nvPr/>
                </p:nvSpPr>
                <p:spPr>
                  <a:xfrm>
                    <a:off x="6026650" y="1825764"/>
                    <a:ext cx="1470650" cy="47395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User Interface</a:t>
                    </a:r>
                    <a:endParaRPr kumimoji="0" lang="zh-CN" altLang="zh-CN" sz="1600" b="0" i="0" u="none" strike="noStrike" kern="1200" cap="none" spc="0" normalizeH="0" baseline="0" noProof="0" dirty="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9" name="文本框 18">
                  <a:extLst>
                    <a:ext uri="{FF2B5EF4-FFF2-40B4-BE49-F238E27FC236}">
                      <a16:creationId xmlns:a16="http://schemas.microsoft.com/office/drawing/2014/main" id="{2E0D146D-ACC0-2F55-0E04-5D62F5CC00EF}"/>
                    </a:ext>
                  </a:extLst>
                </p:cNvPr>
                <p:cNvSpPr txBox="1"/>
                <p:nvPr/>
              </p:nvSpPr>
              <p:spPr>
                <a:xfrm>
                  <a:off x="1989620" y="4628279"/>
                  <a:ext cx="3474074" cy="57927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External Libraries and Tools</a:t>
                  </a:r>
                  <a:endParaRPr kumimoji="0" lang="zh-CN" altLang="zh-CN" sz="1800" b="0" i="0" u="none" strike="noStrike" kern="1200" cap="none" spc="0" normalizeH="0" baseline="0" noProof="0" dirty="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20" name="组合 19">
                  <a:extLst>
                    <a:ext uri="{FF2B5EF4-FFF2-40B4-BE49-F238E27FC236}">
                      <a16:creationId xmlns:a16="http://schemas.microsoft.com/office/drawing/2014/main" id="{8096A30B-3C8E-49EA-2B6D-C217CCF92664}"/>
                    </a:ext>
                  </a:extLst>
                </p:cNvPr>
                <p:cNvGrpSpPr/>
                <p:nvPr/>
              </p:nvGrpSpPr>
              <p:grpSpPr>
                <a:xfrm>
                  <a:off x="2987691" y="5129395"/>
                  <a:ext cx="1009717" cy="526614"/>
                  <a:chOff x="5892800" y="1825764"/>
                  <a:chExt cx="1009717" cy="526614"/>
                </a:xfrm>
              </p:grpSpPr>
              <p:sp>
                <p:nvSpPr>
                  <p:cNvPr id="39" name="矩形 38">
                    <a:extLst>
                      <a:ext uri="{FF2B5EF4-FFF2-40B4-BE49-F238E27FC236}">
                        <a16:creationId xmlns:a16="http://schemas.microsoft.com/office/drawing/2014/main" id="{9694A291-9B00-15D0-C545-9A95F9173EB2}"/>
                      </a:ext>
                    </a:extLst>
                  </p:cNvPr>
                  <p:cNvSpPr/>
                  <p:nvPr/>
                </p:nvSpPr>
                <p:spPr>
                  <a:xfrm>
                    <a:off x="5892800" y="1825764"/>
                    <a:ext cx="878767" cy="338554"/>
                  </a:xfrm>
                  <a:prstGeom prst="rect">
                    <a:avLst/>
                  </a:prstGeom>
                  <a:solidFill>
                    <a:srgbClr val="CCECFF"/>
                  </a:solidFill>
                  <a:ln w="9525" cap="flat" cmpd="sng">
                    <a:solidFill>
                      <a:srgbClr val="CCECFF"/>
                    </a:solidFill>
                    <a:prstDash val="solid"/>
                    <a:round/>
                    <a:headEnd type="none" w="med" len="med"/>
                    <a:tailEnd type="none" w="med" len="med"/>
                  </a:ln>
                  <a:effectLst/>
                </p:spPr>
                <p:txBody>
                  <a:bodyPr vert="horz" wrap="none" lIns="90000" tIns="46800" rIns="90000" bIns="46800" numCol="1" anchor="ctr" anchorCtr="0"/>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0" name="文本框 39">
                    <a:extLst>
                      <a:ext uri="{FF2B5EF4-FFF2-40B4-BE49-F238E27FC236}">
                        <a16:creationId xmlns:a16="http://schemas.microsoft.com/office/drawing/2014/main" id="{7F19C3D8-06D5-C96E-6ADF-EAFB0F291E21}"/>
                      </a:ext>
                    </a:extLst>
                  </p:cNvPr>
                  <p:cNvSpPr txBox="1"/>
                  <p:nvPr/>
                </p:nvSpPr>
                <p:spPr>
                  <a:xfrm>
                    <a:off x="5924114" y="1825764"/>
                    <a:ext cx="978403" cy="52661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Geant4</a:t>
                    </a:r>
                    <a:endParaRPr kumimoji="0" lang="zh-CN" altLang="zh-CN" sz="16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21" name="组合 20">
                  <a:extLst>
                    <a:ext uri="{FF2B5EF4-FFF2-40B4-BE49-F238E27FC236}">
                      <a16:creationId xmlns:a16="http://schemas.microsoft.com/office/drawing/2014/main" id="{FBBFD35F-97E0-2415-F17F-7B38EC70A7C0}"/>
                    </a:ext>
                  </a:extLst>
                </p:cNvPr>
                <p:cNvGrpSpPr/>
                <p:nvPr/>
              </p:nvGrpSpPr>
              <p:grpSpPr>
                <a:xfrm>
                  <a:off x="2002616" y="5112171"/>
                  <a:ext cx="990196" cy="473952"/>
                  <a:chOff x="5892800" y="1825764"/>
                  <a:chExt cx="990196" cy="473952"/>
                </a:xfrm>
              </p:grpSpPr>
              <p:sp>
                <p:nvSpPr>
                  <p:cNvPr id="37" name="矩形 36">
                    <a:extLst>
                      <a:ext uri="{FF2B5EF4-FFF2-40B4-BE49-F238E27FC236}">
                        <a16:creationId xmlns:a16="http://schemas.microsoft.com/office/drawing/2014/main" id="{C5D971D0-0BDC-386A-5184-4CD35AB67530}"/>
                      </a:ext>
                    </a:extLst>
                  </p:cNvPr>
                  <p:cNvSpPr/>
                  <p:nvPr/>
                </p:nvSpPr>
                <p:spPr>
                  <a:xfrm>
                    <a:off x="5892800" y="1825764"/>
                    <a:ext cx="878767" cy="338554"/>
                  </a:xfrm>
                  <a:prstGeom prst="rect">
                    <a:avLst/>
                  </a:prstGeom>
                  <a:solidFill>
                    <a:srgbClr val="CCECFF"/>
                  </a:solidFill>
                  <a:ln w="9525" cap="flat" cmpd="sng">
                    <a:solidFill>
                      <a:srgbClr val="CCECFF"/>
                    </a:solidFill>
                    <a:prstDash val="solid"/>
                    <a:round/>
                    <a:headEnd type="none" w="med" len="med"/>
                    <a:tailEnd type="none" w="med" len="med"/>
                  </a:ln>
                  <a:effectLst/>
                </p:spPr>
                <p:txBody>
                  <a:bodyPr vert="horz" wrap="none" lIns="90000" tIns="46800" rIns="90000" bIns="46800" numCol="1" anchor="ctr" anchorCtr="0"/>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8" name="文本框 37">
                    <a:extLst>
                      <a:ext uri="{FF2B5EF4-FFF2-40B4-BE49-F238E27FC236}">
                        <a16:creationId xmlns:a16="http://schemas.microsoft.com/office/drawing/2014/main" id="{6CB59F80-094C-5C83-B218-A3545DF858AF}"/>
                      </a:ext>
                    </a:extLst>
                  </p:cNvPr>
                  <p:cNvSpPr txBox="1"/>
                  <p:nvPr/>
                </p:nvSpPr>
                <p:spPr>
                  <a:xfrm>
                    <a:off x="5924114" y="1825764"/>
                    <a:ext cx="958882" cy="47395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DD4hep</a:t>
                    </a:r>
                    <a:endParaRPr kumimoji="0" lang="zh-CN" altLang="zh-CN" sz="16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22" name="组合 21">
                  <a:extLst>
                    <a:ext uri="{FF2B5EF4-FFF2-40B4-BE49-F238E27FC236}">
                      <a16:creationId xmlns:a16="http://schemas.microsoft.com/office/drawing/2014/main" id="{39E87A30-B087-7707-8E11-BF0AD9BE1ED7}"/>
                    </a:ext>
                  </a:extLst>
                </p:cNvPr>
                <p:cNvGrpSpPr/>
                <p:nvPr/>
              </p:nvGrpSpPr>
              <p:grpSpPr>
                <a:xfrm>
                  <a:off x="3897772" y="5129395"/>
                  <a:ext cx="878767" cy="789918"/>
                  <a:chOff x="5892800" y="1825764"/>
                  <a:chExt cx="878767" cy="789918"/>
                </a:xfrm>
              </p:grpSpPr>
              <p:sp>
                <p:nvSpPr>
                  <p:cNvPr id="35" name="矩形 34">
                    <a:extLst>
                      <a:ext uri="{FF2B5EF4-FFF2-40B4-BE49-F238E27FC236}">
                        <a16:creationId xmlns:a16="http://schemas.microsoft.com/office/drawing/2014/main" id="{48E131C9-19D0-C437-41C2-81563981ADFC}"/>
                      </a:ext>
                    </a:extLst>
                  </p:cNvPr>
                  <p:cNvSpPr/>
                  <p:nvPr/>
                </p:nvSpPr>
                <p:spPr>
                  <a:xfrm>
                    <a:off x="5892800" y="1825764"/>
                    <a:ext cx="878767" cy="338554"/>
                  </a:xfrm>
                  <a:prstGeom prst="rect">
                    <a:avLst/>
                  </a:prstGeom>
                  <a:solidFill>
                    <a:srgbClr val="CCECFF"/>
                  </a:solidFill>
                  <a:ln w="9525" cap="flat" cmpd="sng">
                    <a:solidFill>
                      <a:srgbClr val="CCECFF"/>
                    </a:solidFill>
                    <a:prstDash val="solid"/>
                    <a:round/>
                    <a:headEnd type="none" w="med" len="med"/>
                    <a:tailEnd type="none" w="med" len="med"/>
                  </a:ln>
                  <a:effectLst/>
                </p:spPr>
                <p:txBody>
                  <a:bodyPr vert="horz" wrap="none" lIns="90000" tIns="46800" rIns="90000" bIns="46800" numCol="1" anchor="ctr" anchorCtr="0"/>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6" name="文本框 35">
                    <a:extLst>
                      <a:ext uri="{FF2B5EF4-FFF2-40B4-BE49-F238E27FC236}">
                        <a16:creationId xmlns:a16="http://schemas.microsoft.com/office/drawing/2014/main" id="{BCE05A2E-C6BB-8901-8345-00DBC79928B7}"/>
                      </a:ext>
                    </a:extLst>
                  </p:cNvPr>
                  <p:cNvSpPr txBox="1"/>
                  <p:nvPr/>
                </p:nvSpPr>
                <p:spPr>
                  <a:xfrm>
                    <a:off x="5924114" y="1825764"/>
                    <a:ext cx="813943" cy="7899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PODIO</a:t>
                    </a:r>
                    <a:endParaRPr kumimoji="0" lang="zh-CN" altLang="zh-CN" sz="16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23" name="组合 22">
                  <a:extLst>
                    <a:ext uri="{FF2B5EF4-FFF2-40B4-BE49-F238E27FC236}">
                      <a16:creationId xmlns:a16="http://schemas.microsoft.com/office/drawing/2014/main" id="{7F2D836D-2FDB-CB20-3E1D-94227A943A6F}"/>
                    </a:ext>
                  </a:extLst>
                </p:cNvPr>
                <p:cNvGrpSpPr/>
                <p:nvPr/>
              </p:nvGrpSpPr>
              <p:grpSpPr>
                <a:xfrm>
                  <a:off x="1948563" y="5612194"/>
                  <a:ext cx="878767" cy="526614"/>
                  <a:chOff x="5892800" y="1825764"/>
                  <a:chExt cx="878767" cy="526614"/>
                </a:xfrm>
              </p:grpSpPr>
              <p:sp>
                <p:nvSpPr>
                  <p:cNvPr id="33" name="矩形 32">
                    <a:extLst>
                      <a:ext uri="{FF2B5EF4-FFF2-40B4-BE49-F238E27FC236}">
                        <a16:creationId xmlns:a16="http://schemas.microsoft.com/office/drawing/2014/main" id="{D6CDE0B5-CFAE-6B9D-CCA3-0E96D265BB9A}"/>
                      </a:ext>
                    </a:extLst>
                  </p:cNvPr>
                  <p:cNvSpPr/>
                  <p:nvPr/>
                </p:nvSpPr>
                <p:spPr>
                  <a:xfrm>
                    <a:off x="5892800" y="1825764"/>
                    <a:ext cx="878767" cy="338554"/>
                  </a:xfrm>
                  <a:prstGeom prst="rect">
                    <a:avLst/>
                  </a:prstGeom>
                  <a:solidFill>
                    <a:srgbClr val="CCECFF"/>
                  </a:solidFill>
                  <a:ln w="9525" cap="flat" cmpd="sng">
                    <a:solidFill>
                      <a:srgbClr val="CCECFF"/>
                    </a:solidFill>
                    <a:prstDash val="solid"/>
                    <a:round/>
                    <a:headEnd type="none" w="med" len="med"/>
                    <a:tailEnd type="none" w="med" len="med"/>
                  </a:ln>
                  <a:effectLst/>
                </p:spPr>
                <p:txBody>
                  <a:bodyPr vert="horz" wrap="none" lIns="90000" tIns="46800" rIns="90000" bIns="46800" numCol="1" anchor="ctr" anchorCtr="0"/>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4" name="文本框 33">
                    <a:extLst>
                      <a:ext uri="{FF2B5EF4-FFF2-40B4-BE49-F238E27FC236}">
                        <a16:creationId xmlns:a16="http://schemas.microsoft.com/office/drawing/2014/main" id="{DF38D033-D241-E9CB-D419-31E81FF05BFF}"/>
                      </a:ext>
                    </a:extLst>
                  </p:cNvPr>
                  <p:cNvSpPr txBox="1"/>
                  <p:nvPr/>
                </p:nvSpPr>
                <p:spPr>
                  <a:xfrm>
                    <a:off x="5924114" y="1825764"/>
                    <a:ext cx="834727" cy="52661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ROOT</a:t>
                    </a:r>
                    <a:endParaRPr kumimoji="0" lang="zh-CN" altLang="zh-CN" sz="16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24" name="组合 23">
                  <a:extLst>
                    <a:ext uri="{FF2B5EF4-FFF2-40B4-BE49-F238E27FC236}">
                      <a16:creationId xmlns:a16="http://schemas.microsoft.com/office/drawing/2014/main" id="{33EDB4F8-D1A1-6ED5-896D-ADFD6FEE9FD3}"/>
                    </a:ext>
                  </a:extLst>
                </p:cNvPr>
                <p:cNvGrpSpPr/>
                <p:nvPr/>
              </p:nvGrpSpPr>
              <p:grpSpPr>
                <a:xfrm>
                  <a:off x="2952056" y="5612194"/>
                  <a:ext cx="891185" cy="473952"/>
                  <a:chOff x="5892800" y="1825764"/>
                  <a:chExt cx="891185" cy="473952"/>
                </a:xfrm>
              </p:grpSpPr>
              <p:sp>
                <p:nvSpPr>
                  <p:cNvPr id="31" name="矩形 30">
                    <a:extLst>
                      <a:ext uri="{FF2B5EF4-FFF2-40B4-BE49-F238E27FC236}">
                        <a16:creationId xmlns:a16="http://schemas.microsoft.com/office/drawing/2014/main" id="{CD8A37DF-EC49-17C5-C77F-D722A91531D7}"/>
                      </a:ext>
                    </a:extLst>
                  </p:cNvPr>
                  <p:cNvSpPr/>
                  <p:nvPr/>
                </p:nvSpPr>
                <p:spPr>
                  <a:xfrm>
                    <a:off x="5892800" y="1825764"/>
                    <a:ext cx="878767" cy="338554"/>
                  </a:xfrm>
                  <a:prstGeom prst="rect">
                    <a:avLst/>
                  </a:prstGeom>
                  <a:solidFill>
                    <a:srgbClr val="CCECFF"/>
                  </a:solidFill>
                  <a:ln w="9525" cap="flat" cmpd="sng">
                    <a:solidFill>
                      <a:srgbClr val="CCECFF"/>
                    </a:solidFill>
                    <a:prstDash val="solid"/>
                    <a:round/>
                    <a:headEnd type="none" w="med" len="med"/>
                    <a:tailEnd type="none" w="med" len="med"/>
                  </a:ln>
                  <a:effectLst/>
                </p:spPr>
                <p:txBody>
                  <a:bodyPr vert="horz" wrap="none" lIns="90000" tIns="46800" rIns="90000" bIns="46800" numCol="1" anchor="ctr" anchorCtr="0"/>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2" name="文本框 31">
                    <a:extLst>
                      <a:ext uri="{FF2B5EF4-FFF2-40B4-BE49-F238E27FC236}">
                        <a16:creationId xmlns:a16="http://schemas.microsoft.com/office/drawing/2014/main" id="{2732CCAD-350D-7BB6-FD24-5D1C8F89C23A}"/>
                      </a:ext>
                    </a:extLst>
                  </p:cNvPr>
                  <p:cNvSpPr txBox="1"/>
                  <p:nvPr/>
                </p:nvSpPr>
                <p:spPr>
                  <a:xfrm>
                    <a:off x="5924114" y="1825764"/>
                    <a:ext cx="859871" cy="47395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Python</a:t>
                    </a:r>
                    <a:endParaRPr kumimoji="0" lang="zh-CN" altLang="zh-CN" sz="16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25" name="组合 24">
                  <a:extLst>
                    <a:ext uri="{FF2B5EF4-FFF2-40B4-BE49-F238E27FC236}">
                      <a16:creationId xmlns:a16="http://schemas.microsoft.com/office/drawing/2014/main" id="{D9F23347-9546-56AD-16D7-1182DD43DFBF}"/>
                    </a:ext>
                  </a:extLst>
                </p:cNvPr>
                <p:cNvGrpSpPr/>
                <p:nvPr/>
              </p:nvGrpSpPr>
              <p:grpSpPr>
                <a:xfrm>
                  <a:off x="3901767" y="5607064"/>
                  <a:ext cx="930852" cy="552175"/>
                  <a:chOff x="5892800" y="1825764"/>
                  <a:chExt cx="930852" cy="552175"/>
                </a:xfrm>
              </p:grpSpPr>
              <p:sp>
                <p:nvSpPr>
                  <p:cNvPr id="29" name="矩形 28">
                    <a:extLst>
                      <a:ext uri="{FF2B5EF4-FFF2-40B4-BE49-F238E27FC236}">
                        <a16:creationId xmlns:a16="http://schemas.microsoft.com/office/drawing/2014/main" id="{CE99F3B4-5FD8-8598-9C71-BBCEB36F64FD}"/>
                      </a:ext>
                    </a:extLst>
                  </p:cNvPr>
                  <p:cNvSpPr/>
                  <p:nvPr/>
                </p:nvSpPr>
                <p:spPr>
                  <a:xfrm>
                    <a:off x="5892800" y="1825764"/>
                    <a:ext cx="878767" cy="338554"/>
                  </a:xfrm>
                  <a:prstGeom prst="rect">
                    <a:avLst/>
                  </a:prstGeom>
                  <a:solidFill>
                    <a:srgbClr val="CCECFF"/>
                  </a:solidFill>
                  <a:ln w="9525" cap="flat" cmpd="sng">
                    <a:solidFill>
                      <a:srgbClr val="CCECFF"/>
                    </a:solidFill>
                    <a:prstDash val="solid"/>
                    <a:round/>
                    <a:headEnd type="none" w="med" len="med"/>
                    <a:tailEnd type="none" w="med" len="med"/>
                  </a:ln>
                  <a:effectLst/>
                </p:spPr>
                <p:txBody>
                  <a:bodyPr vert="horz" wrap="none" lIns="90000" tIns="46800" rIns="90000" bIns="46800" numCol="1" anchor="ctr" anchorCtr="0"/>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0" name="文本框 29">
                    <a:extLst>
                      <a:ext uri="{FF2B5EF4-FFF2-40B4-BE49-F238E27FC236}">
                        <a16:creationId xmlns:a16="http://schemas.microsoft.com/office/drawing/2014/main" id="{DD9DB06D-DECC-7D16-1205-777FC23DA770}"/>
                      </a:ext>
                    </a:extLst>
                  </p:cNvPr>
                  <p:cNvSpPr txBox="1"/>
                  <p:nvPr/>
                </p:nvSpPr>
                <p:spPr>
                  <a:xfrm>
                    <a:off x="5924114" y="1851325"/>
                    <a:ext cx="899538" cy="52661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cmake</a:t>
                    </a:r>
                    <a:endParaRPr kumimoji="0" lang="zh-CN" altLang="zh-CN" sz="16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26" name="矩形 25">
                  <a:extLst>
                    <a:ext uri="{FF2B5EF4-FFF2-40B4-BE49-F238E27FC236}">
                      <a16:creationId xmlns:a16="http://schemas.microsoft.com/office/drawing/2014/main" id="{8E3B24C6-BAAB-EF21-B899-131DE799E634}"/>
                    </a:ext>
                  </a:extLst>
                </p:cNvPr>
                <p:cNvSpPr/>
                <p:nvPr/>
              </p:nvSpPr>
              <p:spPr>
                <a:xfrm>
                  <a:off x="1783462" y="1692800"/>
                  <a:ext cx="3136900" cy="1408349"/>
                </a:xfrm>
                <a:prstGeom prst="rect">
                  <a:avLst/>
                </a:prstGeom>
                <a:noFill/>
                <a:ln w="15875" cap="flat" cmpd="sng">
                  <a:solidFill>
                    <a:schemeClr val="tx1"/>
                  </a:solidFill>
                  <a:prstDash val="solid"/>
                  <a:round/>
                  <a:headEnd type="none" w="med" len="med"/>
                  <a:tailEnd type="none" w="med" len="med"/>
                </a:ln>
                <a:effectLst/>
              </p:spPr>
              <p:txBody>
                <a:bodyPr vert="horz" wrap="none" lIns="90000" tIns="46800" rIns="90000" bIns="46800" numCol="1" anchor="ctr" anchorCtr="0"/>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7" name="矩形 26">
                  <a:extLst>
                    <a:ext uri="{FF2B5EF4-FFF2-40B4-BE49-F238E27FC236}">
                      <a16:creationId xmlns:a16="http://schemas.microsoft.com/office/drawing/2014/main" id="{03411E48-18ED-1C81-E35D-17D817FCE484}"/>
                    </a:ext>
                  </a:extLst>
                </p:cNvPr>
                <p:cNvSpPr/>
                <p:nvPr/>
              </p:nvSpPr>
              <p:spPr>
                <a:xfrm>
                  <a:off x="1783462" y="3177552"/>
                  <a:ext cx="3136900" cy="1441723"/>
                </a:xfrm>
                <a:prstGeom prst="rect">
                  <a:avLst/>
                </a:prstGeom>
                <a:noFill/>
                <a:ln w="15875" cap="flat" cmpd="sng">
                  <a:solidFill>
                    <a:schemeClr val="tx1"/>
                  </a:solidFill>
                  <a:prstDash val="solid"/>
                  <a:round/>
                  <a:headEnd type="none" w="med" len="med"/>
                  <a:tailEnd type="none" w="med" len="med"/>
                </a:ln>
                <a:effectLst/>
              </p:spPr>
              <p:txBody>
                <a:bodyPr vert="horz" wrap="none" lIns="90000" tIns="46800" rIns="90000" bIns="46800" numCol="1" anchor="ctr" anchorCtr="0"/>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8" name="矩形 27">
                  <a:extLst>
                    <a:ext uri="{FF2B5EF4-FFF2-40B4-BE49-F238E27FC236}">
                      <a16:creationId xmlns:a16="http://schemas.microsoft.com/office/drawing/2014/main" id="{0BFC19C9-C737-3DC2-68B5-E2E035032549}"/>
                    </a:ext>
                  </a:extLst>
                </p:cNvPr>
                <p:cNvSpPr/>
                <p:nvPr/>
              </p:nvSpPr>
              <p:spPr>
                <a:xfrm>
                  <a:off x="1761616" y="4654971"/>
                  <a:ext cx="3136900" cy="1441723"/>
                </a:xfrm>
                <a:prstGeom prst="rect">
                  <a:avLst/>
                </a:prstGeom>
                <a:noFill/>
                <a:ln w="15875" cap="flat" cmpd="sng">
                  <a:solidFill>
                    <a:schemeClr val="tx1"/>
                  </a:solidFill>
                  <a:prstDash val="solid"/>
                  <a:round/>
                  <a:headEnd type="none" w="med" len="med"/>
                  <a:tailEnd type="none" w="med" len="med"/>
                </a:ln>
                <a:effectLst/>
              </p:spPr>
              <p:txBody>
                <a:bodyPr vert="horz" wrap="none" lIns="90000" tIns="46800" rIns="90000" bIns="46800" numCol="1" anchor="ctr" anchorCtr="0"/>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6" name="文本框 5">
                <a:extLst>
                  <a:ext uri="{FF2B5EF4-FFF2-40B4-BE49-F238E27FC236}">
                    <a16:creationId xmlns:a16="http://schemas.microsoft.com/office/drawing/2014/main" id="{9CA2C2F1-2561-1F8F-32C1-601907AF3E09}"/>
                  </a:ext>
                </a:extLst>
              </p:cNvPr>
              <p:cNvSpPr txBox="1"/>
              <p:nvPr/>
            </p:nvSpPr>
            <p:spPr>
              <a:xfrm>
                <a:off x="5890512" y="1256667"/>
                <a:ext cx="2002926" cy="6845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OSCAR</a:t>
                </a:r>
                <a:endParaRPr kumimoji="0" lang="zh-CN" altLang="zh-CN" sz="2800" b="1" i="0" u="none" strike="noStrike" kern="1200" cap="none" spc="0" normalizeH="0" baseline="0" noProof="0" dirty="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60" name="文本框 59">
              <a:extLst>
                <a:ext uri="{FF2B5EF4-FFF2-40B4-BE49-F238E27FC236}">
                  <a16:creationId xmlns:a16="http://schemas.microsoft.com/office/drawing/2014/main" id="{0E5FFE51-009F-CDD6-53EF-C07075EEB366}"/>
                </a:ext>
              </a:extLst>
            </p:cNvPr>
            <p:cNvSpPr txBox="1"/>
            <p:nvPr/>
          </p:nvSpPr>
          <p:spPr>
            <a:xfrm>
              <a:off x="610280" y="6440381"/>
              <a:ext cx="2738250" cy="262436"/>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50" b="0" i="0" u="sng" strike="noStrike" kern="1200" cap="none" spc="0" normalizeH="0" baseline="0" noProof="0" dirty="0">
                  <a:ln>
                    <a:noFill/>
                  </a:ln>
                  <a:solidFill>
                    <a:srgbClr val="0F34A6"/>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W.H. Huang et al 2023 JINST 18 P03004</a:t>
              </a:r>
            </a:p>
          </p:txBody>
        </p:sp>
      </p:grpSp>
      <p:pic>
        <p:nvPicPr>
          <p:cNvPr id="61" name="图片 60"/>
          <p:cNvPicPr>
            <a:picLocks noChangeAspect="1"/>
          </p:cNvPicPr>
          <p:nvPr/>
        </p:nvPicPr>
        <p:blipFill>
          <a:blip r:embed="rId3"/>
          <a:stretch/>
        </p:blipFill>
        <p:spPr>
          <a:xfrm>
            <a:off x="4678710" y="4302135"/>
            <a:ext cx="5627179" cy="1845570"/>
          </a:xfrm>
          <a:prstGeom prst="rect">
            <a:avLst/>
          </a:prstGeom>
        </p:spPr>
      </p:pic>
      <p:sp>
        <p:nvSpPr>
          <p:cNvPr id="63" name="内容占位符 2">
            <a:extLst>
              <a:ext uri="{FF2B5EF4-FFF2-40B4-BE49-F238E27FC236}">
                <a16:creationId xmlns:a16="http://schemas.microsoft.com/office/drawing/2014/main" id="{B8FC1326-313C-481A-BDF9-50444E4E8BF6}"/>
              </a:ext>
            </a:extLst>
          </p:cNvPr>
          <p:cNvSpPr>
            <a:spLocks noGrp="1"/>
          </p:cNvSpPr>
          <p:nvPr/>
        </p:nvSpPr>
        <p:spPr bwMode="auto">
          <a:xfrm>
            <a:off x="556671" y="1295400"/>
            <a:ext cx="11706546" cy="1846084"/>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Century Gothic" pitchFamily="34"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ts val="1200"/>
              </a:spcBef>
              <a:spcAft>
                <a:spcPct val="0"/>
              </a:spcAft>
              <a:buClrTx/>
              <a:buSzTx/>
              <a:buFont typeface="Wingdings" panose="05000000000000000000" pitchFamily="2" charset="2"/>
              <a:buChar char="p"/>
              <a:tabLst/>
              <a:defRPr/>
            </a:pP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Offline Software System of Super Tau-Charm Facility (</a:t>
            </a:r>
            <a:r>
              <a:rPr kumimoji="0" lang="en-US" altLang="zh-CN"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OSCAR</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p>
          <a:p>
            <a:pPr marL="742950" marR="0" lvl="1" indent="-285750" algn="l" defTabSz="457200" rtl="0" eaLnBrk="0" fontAlgn="base" latinLnBrk="0" hangingPunct="0">
              <a:lnSpc>
                <a:spcPct val="100000"/>
              </a:lnSpc>
              <a:spcBef>
                <a:spcPts val="1200"/>
              </a:spcBef>
              <a:spcAft>
                <a:spcPct val="0"/>
              </a:spcAft>
              <a:buClrTx/>
              <a:buSzTx/>
              <a:buFont typeface="Arial" charset="0"/>
              <a:buChar char="–"/>
              <a:tabLst/>
              <a:defRPr/>
            </a:pP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External Interface+</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Framework</a:t>
            </a:r>
            <a:r>
              <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+Offline</a:t>
            </a:r>
          </a:p>
          <a:p>
            <a:pPr marL="342900" marR="0" lvl="0" indent="-342900" algn="l" defTabSz="457200" rtl="0" eaLnBrk="0" fontAlgn="base" latinLnBrk="0" hangingPunct="0">
              <a:lnSpc>
                <a:spcPct val="100000"/>
              </a:lnSpc>
              <a:spcBef>
                <a:spcPts val="1200"/>
              </a:spcBef>
              <a:spcAft>
                <a:spcPct val="0"/>
              </a:spcAft>
              <a:buClrTx/>
              <a:buSzTx/>
              <a:buFont typeface="Wingdings" panose="05000000000000000000" pitchFamily="2" charset="2"/>
              <a:buChar char="p"/>
              <a:tabLst/>
              <a:defRPr/>
            </a:pPr>
            <a:r>
              <a:rPr kumimoji="0" lang="en-US" altLang="zh-CN" sz="1800" b="1" i="0" u="none" strike="noStrike" kern="1200" cap="none" spc="0" normalizeH="0" baseline="0" noProof="0" dirty="0" err="1">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SNiPER</a:t>
            </a:r>
            <a:r>
              <a:rPr kumimoji="0" lang="en-US" altLang="zh-CN"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framework </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provides common functionalities for whole data processing</a:t>
            </a:r>
          </a:p>
          <a:p>
            <a:pPr marL="342900" marR="0" lvl="0" indent="-342900" algn="l" defTabSz="457200" rtl="0" eaLnBrk="0" fontAlgn="base" latinLnBrk="0" hangingPunct="0">
              <a:lnSpc>
                <a:spcPct val="100000"/>
              </a:lnSpc>
              <a:spcBef>
                <a:spcPts val="1200"/>
              </a:spcBef>
              <a:spcAft>
                <a:spcPct val="0"/>
              </a:spcAft>
              <a:buClrTx/>
              <a:buSzTx/>
              <a:buFont typeface="Wingdings" panose="05000000000000000000" pitchFamily="2" charset="2"/>
              <a:buChar char="p"/>
              <a:tabLst/>
              <a:defRPr/>
            </a:pP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Offline including Generator, Simulation, Calibration, Reconstruction and Analysis</a:t>
            </a:r>
          </a:p>
          <a:p>
            <a:pPr marL="342900" marR="0" lvl="0" indent="-342900" algn="l" defTabSz="457200" rtl="0" eaLnBrk="0" fontAlgn="base" latinLnBrk="0" hangingPunct="0">
              <a:lnSpc>
                <a:spcPct val="100000"/>
              </a:lnSpc>
              <a:spcBef>
                <a:spcPts val="1200"/>
              </a:spcBef>
              <a:spcAft>
                <a:spcPct val="0"/>
              </a:spcAft>
              <a:buClrTx/>
              <a:buSzTx/>
              <a:buFont typeface="Arial" charset="0"/>
              <a:buChar char="•"/>
              <a:tabLst/>
              <a:defRPr/>
            </a:pPr>
            <a:endParaRPr kumimoji="0" lang="zh-CN" altLang="en-US"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013474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D7454C5-0536-47C3-9FBD-601FE1D202C9}"/>
              </a:ext>
            </a:extLst>
          </p:cNvPr>
          <p:cNvSpPr txBox="1">
            <a:spLocks/>
          </p:cNvSpPr>
          <p:nvPr/>
        </p:nvSpPr>
        <p:spPr>
          <a:xfrm>
            <a:off x="838200" y="17728"/>
            <a:ext cx="11353800" cy="8482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chemeClr val="bg1"/>
                </a:solidFill>
                <a:latin typeface="微软雅黑" panose="020B0503020204020204" pitchFamily="34" charset="-122"/>
                <a:ea typeface="微软雅黑" panose="020B0503020204020204" pitchFamily="34" charset="-122"/>
                <a:cs typeface="Times New Roman" panose="02020503050405090304" pitchFamily="18" charset="0"/>
              </a:rPr>
              <a:t>Tracking System: MDC+ITK</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5AFE2E1A-4A93-4DFA-8E63-2B500D994351}"/>
              </a:ext>
            </a:extLst>
          </p:cNvPr>
          <p:cNvPicPr>
            <a:picLocks noChangeAspect="1"/>
          </p:cNvPicPr>
          <p:nvPr/>
        </p:nvPicPr>
        <p:blipFill>
          <a:blip r:embed="rId2"/>
          <a:stretch>
            <a:fillRect/>
          </a:stretch>
        </p:blipFill>
        <p:spPr>
          <a:xfrm>
            <a:off x="223283" y="3082908"/>
            <a:ext cx="5655966" cy="3392291"/>
          </a:xfrm>
          <a:prstGeom prst="rect">
            <a:avLst/>
          </a:prstGeom>
        </p:spPr>
      </p:pic>
      <p:pic>
        <p:nvPicPr>
          <p:cNvPr id="3" name="图片 2">
            <a:extLst>
              <a:ext uri="{FF2B5EF4-FFF2-40B4-BE49-F238E27FC236}">
                <a16:creationId xmlns:a16="http://schemas.microsoft.com/office/drawing/2014/main" id="{2978F17F-E1DF-49C4-A5A8-F0DEAC50D0DA}"/>
              </a:ext>
            </a:extLst>
          </p:cNvPr>
          <p:cNvPicPr>
            <a:picLocks noChangeAspect="1"/>
          </p:cNvPicPr>
          <p:nvPr/>
        </p:nvPicPr>
        <p:blipFill>
          <a:blip r:embed="rId3"/>
          <a:stretch>
            <a:fillRect/>
          </a:stretch>
        </p:blipFill>
        <p:spPr>
          <a:xfrm>
            <a:off x="6028369" y="3082908"/>
            <a:ext cx="5929423" cy="3302044"/>
          </a:xfrm>
          <a:prstGeom prst="rect">
            <a:avLst/>
          </a:prstGeom>
        </p:spPr>
      </p:pic>
      <p:sp>
        <p:nvSpPr>
          <p:cNvPr id="25" name="矩形 24">
            <a:extLst>
              <a:ext uri="{FF2B5EF4-FFF2-40B4-BE49-F238E27FC236}">
                <a16:creationId xmlns:a16="http://schemas.microsoft.com/office/drawing/2014/main" id="{9D3015BB-1E18-4059-BC89-0B16E690842C}"/>
              </a:ext>
            </a:extLst>
          </p:cNvPr>
          <p:cNvSpPr/>
          <p:nvPr/>
        </p:nvSpPr>
        <p:spPr>
          <a:xfrm>
            <a:off x="594841" y="954374"/>
            <a:ext cx="10867057" cy="401328"/>
          </a:xfrm>
          <a:prstGeom prst="rect">
            <a:avLst/>
          </a:prstGeom>
        </p:spPr>
        <p:txBody>
          <a:bodyPr wrap="square">
            <a:spAutoFit/>
          </a:bodyPr>
          <a:lstStyle/>
          <a:p>
            <a:pPr marL="285750" indent="-285750">
              <a:lnSpc>
                <a:spcPct val="120000"/>
              </a:lnSpc>
              <a:buFont typeface="Arial" panose="020B0604020202020204" pitchFamily="34" charset="0"/>
              <a:buChar char="•"/>
            </a:pPr>
            <a:r>
              <a:rPr lang="en-US" altLang="zh-CN" dirty="0">
                <a:solidFill>
                  <a:srgbClr val="000000"/>
                </a:solidFill>
                <a:latin typeface="微软雅黑" panose="020B0503020204020204" pitchFamily="34" charset="-122"/>
                <a:ea typeface="微软雅黑" panose="020B0503020204020204" pitchFamily="34" charset="-122"/>
              </a:rPr>
              <a:t>Tracking reconstruction algorithms: Hough transform + DAF in Genfit2 + GNN </a:t>
            </a:r>
            <a:endParaRPr lang="zh-CN" altLang="en-US"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F6EC372E-A64D-4B14-BF5C-8C3B8A3F0555}"/>
              </a:ext>
            </a:extLst>
          </p:cNvPr>
          <p:cNvPicPr>
            <a:picLocks noChangeAspect="1"/>
          </p:cNvPicPr>
          <p:nvPr/>
        </p:nvPicPr>
        <p:blipFill>
          <a:blip r:embed="rId4"/>
          <a:stretch>
            <a:fillRect/>
          </a:stretch>
        </p:blipFill>
        <p:spPr>
          <a:xfrm>
            <a:off x="342318" y="1443082"/>
            <a:ext cx="1500097" cy="1405579"/>
          </a:xfrm>
          <a:prstGeom prst="rect">
            <a:avLst/>
          </a:prstGeom>
        </p:spPr>
      </p:pic>
      <p:pic>
        <p:nvPicPr>
          <p:cNvPr id="7" name="图片 6">
            <a:extLst>
              <a:ext uri="{FF2B5EF4-FFF2-40B4-BE49-F238E27FC236}">
                <a16:creationId xmlns:a16="http://schemas.microsoft.com/office/drawing/2014/main" id="{EC55D1D8-7046-4C42-B4FC-8B2379AC7055}"/>
              </a:ext>
            </a:extLst>
          </p:cNvPr>
          <p:cNvPicPr>
            <a:picLocks noChangeAspect="1"/>
          </p:cNvPicPr>
          <p:nvPr/>
        </p:nvPicPr>
        <p:blipFill>
          <a:blip r:embed="rId5"/>
          <a:stretch>
            <a:fillRect/>
          </a:stretch>
        </p:blipFill>
        <p:spPr>
          <a:xfrm>
            <a:off x="2006650" y="1443082"/>
            <a:ext cx="1499486" cy="1405579"/>
          </a:xfrm>
          <a:prstGeom prst="rect">
            <a:avLst/>
          </a:prstGeom>
        </p:spPr>
      </p:pic>
      <p:pic>
        <p:nvPicPr>
          <p:cNvPr id="9" name="图片 8">
            <a:extLst>
              <a:ext uri="{FF2B5EF4-FFF2-40B4-BE49-F238E27FC236}">
                <a16:creationId xmlns:a16="http://schemas.microsoft.com/office/drawing/2014/main" id="{7BF2E53F-8F5D-4DE0-BA47-32F884239C69}"/>
              </a:ext>
            </a:extLst>
          </p:cNvPr>
          <p:cNvPicPr>
            <a:picLocks noChangeAspect="1"/>
          </p:cNvPicPr>
          <p:nvPr/>
        </p:nvPicPr>
        <p:blipFill>
          <a:blip r:embed="rId6"/>
          <a:stretch>
            <a:fillRect/>
          </a:stretch>
        </p:blipFill>
        <p:spPr>
          <a:xfrm>
            <a:off x="3638473" y="1443082"/>
            <a:ext cx="1321760" cy="1405579"/>
          </a:xfrm>
          <a:prstGeom prst="rect">
            <a:avLst/>
          </a:prstGeom>
        </p:spPr>
      </p:pic>
      <p:pic>
        <p:nvPicPr>
          <p:cNvPr id="16" name="图片 15">
            <a:extLst>
              <a:ext uri="{FF2B5EF4-FFF2-40B4-BE49-F238E27FC236}">
                <a16:creationId xmlns:a16="http://schemas.microsoft.com/office/drawing/2014/main" id="{ABD73C30-8CFD-454D-9268-D407662DE19C}"/>
              </a:ext>
            </a:extLst>
          </p:cNvPr>
          <p:cNvPicPr>
            <a:picLocks noChangeAspect="1"/>
          </p:cNvPicPr>
          <p:nvPr/>
        </p:nvPicPr>
        <p:blipFill>
          <a:blip r:embed="rId7"/>
          <a:stretch>
            <a:fillRect/>
          </a:stretch>
        </p:blipFill>
        <p:spPr>
          <a:xfrm>
            <a:off x="5062724" y="1565165"/>
            <a:ext cx="3514725" cy="1057275"/>
          </a:xfrm>
          <a:prstGeom prst="rect">
            <a:avLst/>
          </a:prstGeom>
        </p:spPr>
      </p:pic>
      <p:pic>
        <p:nvPicPr>
          <p:cNvPr id="18" name="图片 17">
            <a:extLst>
              <a:ext uri="{FF2B5EF4-FFF2-40B4-BE49-F238E27FC236}">
                <a16:creationId xmlns:a16="http://schemas.microsoft.com/office/drawing/2014/main" id="{7A7EC69C-20FC-4B78-AA8E-7EC1DC55A917}"/>
              </a:ext>
            </a:extLst>
          </p:cNvPr>
          <p:cNvPicPr>
            <a:picLocks noChangeAspect="1"/>
          </p:cNvPicPr>
          <p:nvPr/>
        </p:nvPicPr>
        <p:blipFill>
          <a:blip r:embed="rId8"/>
          <a:stretch>
            <a:fillRect/>
          </a:stretch>
        </p:blipFill>
        <p:spPr>
          <a:xfrm>
            <a:off x="8685866" y="1444144"/>
            <a:ext cx="2816410" cy="1279838"/>
          </a:xfrm>
          <a:prstGeom prst="rect">
            <a:avLst/>
          </a:prstGeom>
        </p:spPr>
      </p:pic>
      <p:sp>
        <p:nvSpPr>
          <p:cNvPr id="28" name="椭圆 27">
            <a:extLst>
              <a:ext uri="{FF2B5EF4-FFF2-40B4-BE49-F238E27FC236}">
                <a16:creationId xmlns:a16="http://schemas.microsoft.com/office/drawing/2014/main" id="{7875317D-8BA0-4E79-980D-AF62595074BB}"/>
              </a:ext>
            </a:extLst>
          </p:cNvPr>
          <p:cNvSpPr/>
          <p:nvPr/>
        </p:nvSpPr>
        <p:spPr>
          <a:xfrm>
            <a:off x="1764781" y="4400439"/>
            <a:ext cx="393628" cy="288519"/>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30" name="直接箭头连接符 29">
            <a:extLst>
              <a:ext uri="{FF2B5EF4-FFF2-40B4-BE49-F238E27FC236}">
                <a16:creationId xmlns:a16="http://schemas.microsoft.com/office/drawing/2014/main" id="{7E0C0F47-128A-4138-8EF7-1515AFE2E50D}"/>
              </a:ext>
            </a:extLst>
          </p:cNvPr>
          <p:cNvCxnSpPr>
            <a:cxnSpLocks/>
          </p:cNvCxnSpPr>
          <p:nvPr/>
        </p:nvCxnSpPr>
        <p:spPr>
          <a:xfrm>
            <a:off x="1964118" y="4688958"/>
            <a:ext cx="0" cy="149919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F07E964B-4522-41A3-BFF3-BE43BE786639}"/>
              </a:ext>
            </a:extLst>
          </p:cNvPr>
          <p:cNvSpPr/>
          <p:nvPr/>
        </p:nvSpPr>
        <p:spPr>
          <a:xfrm>
            <a:off x="705659" y="6264018"/>
            <a:ext cx="6838141" cy="396583"/>
          </a:xfrm>
          <a:prstGeom prst="rect">
            <a:avLst/>
          </a:prstGeom>
        </p:spPr>
        <p:txBody>
          <a:bodyPr wrap="square">
            <a:spAutoFit/>
          </a:bodyPr>
          <a:lstStyle/>
          <a:p>
            <a:pPr>
              <a:lnSpc>
                <a:spcPct val="120000"/>
              </a:lnSpc>
            </a:pPr>
            <a:r>
              <a:rPr lang="en-US" altLang="zh-CN" dirty="0">
                <a:latin typeface="微软雅黑" panose="020B0503020204020204" pitchFamily="34" charset="-122"/>
                <a:ea typeface="微软雅黑" panose="020B0503020204020204" pitchFamily="34" charset="-122"/>
              </a:rPr>
              <a:t>Circling tracking at z=0, difficult to distinguish the charge</a:t>
            </a:r>
            <a:endParaRPr lang="zh-CN" altLang="en-US" dirty="0">
              <a:latin typeface="微软雅黑" panose="020B0503020204020204" pitchFamily="34" charset="-122"/>
              <a:ea typeface="微软雅黑" panose="020B0503020204020204" pitchFamily="34" charset="-122"/>
            </a:endParaRPr>
          </a:p>
        </p:txBody>
      </p:sp>
      <p:sp>
        <p:nvSpPr>
          <p:cNvPr id="35" name="页脚占位符 34">
            <a:extLst>
              <a:ext uri="{FF2B5EF4-FFF2-40B4-BE49-F238E27FC236}">
                <a16:creationId xmlns:a16="http://schemas.microsoft.com/office/drawing/2014/main" id="{E52E736F-0B5D-4417-9EE7-E1810EFE442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sp>
        <p:nvSpPr>
          <p:cNvPr id="36" name="灯片编号占位符 35">
            <a:extLst>
              <a:ext uri="{FF2B5EF4-FFF2-40B4-BE49-F238E27FC236}">
                <a16:creationId xmlns:a16="http://schemas.microsoft.com/office/drawing/2014/main" id="{BE5270EA-C0DE-4A6E-90A5-50EEEAA8741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5D8BEF-1F48-4914-8E97-EB46A792FE08}" type="slidenum">
              <a:rPr lang="zh-CN" altLang="en-US" smtClean="0">
                <a:latin typeface="微软雅黑" panose="020B0503020204020204" pitchFamily="34" charset="-122"/>
                <a:ea typeface="微软雅黑" panose="020B0503020204020204" pitchFamily="34" charset="-122"/>
              </a:rPr>
              <a:pPr/>
              <a:t>12</a:t>
            </a:fld>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49473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D7454C5-0536-47C3-9FBD-601FE1D202C9}"/>
              </a:ext>
            </a:extLst>
          </p:cNvPr>
          <p:cNvSpPr txBox="1">
            <a:spLocks/>
          </p:cNvSpPr>
          <p:nvPr/>
        </p:nvSpPr>
        <p:spPr>
          <a:xfrm>
            <a:off x="762000" y="17729"/>
            <a:ext cx="11430000" cy="8209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chemeClr val="bg1"/>
                </a:solidFill>
                <a:latin typeface="微软雅黑" panose="020B0503020204020204" pitchFamily="34" charset="-122"/>
                <a:ea typeface="微软雅黑" panose="020B0503020204020204" pitchFamily="34" charset="-122"/>
                <a:cs typeface="Times New Roman" panose="02020503050405090304" pitchFamily="18" charset="0"/>
              </a:rPr>
              <a:t>Subdetector PID performance </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26" name="Rectangle 3">
            <a:extLst>
              <a:ext uri="{FF2B5EF4-FFF2-40B4-BE49-F238E27FC236}">
                <a16:creationId xmlns:a16="http://schemas.microsoft.com/office/drawing/2014/main" id="{EBE98D55-0F86-4AE6-9CD5-C0E46A66BD7A}"/>
              </a:ext>
            </a:extLst>
          </p:cNvPr>
          <p:cNvSpPr>
            <a:spLocks noChangeArrowheads="1"/>
          </p:cNvSpPr>
          <p:nvPr/>
        </p:nvSpPr>
        <p:spPr bwMode="auto">
          <a:xfrm>
            <a:off x="1486086" y="6522256"/>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br>
            <a:endParaRPr kumimoji="0" lang="zh-CN"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BB609FEC-3AF8-47AE-BBE8-FF3CF6C7F957}"/>
              </a:ext>
            </a:extLst>
          </p:cNvPr>
          <p:cNvSpPr txBox="1"/>
          <p:nvPr/>
        </p:nvSpPr>
        <p:spPr>
          <a:xfrm>
            <a:off x="379420" y="914358"/>
            <a:ext cx="1289135" cy="499624"/>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altLang="zh-CN" sz="2000" b="1" dirty="0">
                <a:latin typeface="微软雅黑" panose="020B0503020204020204" pitchFamily="34" charset="-122"/>
                <a:ea typeface="微软雅黑" panose="020B0503020204020204" pitchFamily="34" charset="-122"/>
              </a:rPr>
              <a:t>dE/dx</a:t>
            </a:r>
            <a:endParaRPr lang="zh-CN" altLang="en-US" sz="2000" b="1" dirty="0">
              <a:latin typeface="微软雅黑" panose="020B0503020204020204" pitchFamily="34" charset="-122"/>
              <a:ea typeface="微软雅黑" panose="020B0503020204020204" pitchFamily="34" charset="-122"/>
            </a:endParaRPr>
          </a:p>
        </p:txBody>
      </p:sp>
      <p:grpSp>
        <p:nvGrpSpPr>
          <p:cNvPr id="8" name="组合 7">
            <a:extLst>
              <a:ext uri="{FF2B5EF4-FFF2-40B4-BE49-F238E27FC236}">
                <a16:creationId xmlns:a16="http://schemas.microsoft.com/office/drawing/2014/main" id="{E4E4EEA3-150C-4351-B88D-B6BEB6F7A547}"/>
              </a:ext>
            </a:extLst>
          </p:cNvPr>
          <p:cNvGrpSpPr/>
          <p:nvPr/>
        </p:nvGrpSpPr>
        <p:grpSpPr>
          <a:xfrm>
            <a:off x="276919" y="1372119"/>
            <a:ext cx="2474414" cy="1800000"/>
            <a:chOff x="240886" y="1873478"/>
            <a:chExt cx="2474414" cy="1800000"/>
          </a:xfrm>
        </p:grpSpPr>
        <p:pic>
          <p:nvPicPr>
            <p:cNvPr id="9" name="图片 8">
              <a:extLst>
                <a:ext uri="{FF2B5EF4-FFF2-40B4-BE49-F238E27FC236}">
                  <a16:creationId xmlns:a16="http://schemas.microsoft.com/office/drawing/2014/main" id="{3545C49B-3117-43DA-87D2-66DDF053F957}"/>
                </a:ext>
              </a:extLst>
            </p:cNvPr>
            <p:cNvPicPr>
              <a:picLocks noChangeAspect="1"/>
            </p:cNvPicPr>
            <p:nvPr/>
          </p:nvPicPr>
          <p:blipFill rotWithShape="1">
            <a:blip r:embed="rId2">
              <a:extLst>
                <a:ext uri="{28A0092B-C50C-407E-A947-70E740481C1C}">
                  <a14:useLocalDpi xmlns:a14="http://schemas.microsoft.com/office/drawing/2010/main" val="0"/>
                </a:ext>
              </a:extLst>
            </a:blip>
            <a:srcRect t="11090"/>
            <a:stretch/>
          </p:blipFill>
          <p:spPr>
            <a:xfrm>
              <a:off x="240886" y="1873478"/>
              <a:ext cx="2474414" cy="1800000"/>
            </a:xfrm>
            <a:prstGeom prst="rect">
              <a:avLst/>
            </a:prstGeom>
          </p:spPr>
        </p:pic>
        <p:sp>
          <p:nvSpPr>
            <p:cNvPr id="11" name="文本框 10">
              <a:extLst>
                <a:ext uri="{FF2B5EF4-FFF2-40B4-BE49-F238E27FC236}">
                  <a16:creationId xmlns:a16="http://schemas.microsoft.com/office/drawing/2014/main" id="{F4754A11-365A-45A4-9B2D-C2D24BD6DA79}"/>
                </a:ext>
              </a:extLst>
            </p:cNvPr>
            <p:cNvSpPr txBox="1"/>
            <p:nvPr/>
          </p:nvSpPr>
          <p:spPr>
            <a:xfrm>
              <a:off x="1117606" y="1949874"/>
              <a:ext cx="736099" cy="418191"/>
            </a:xfrm>
            <a:prstGeom prst="rect">
              <a:avLst/>
            </a:prstGeom>
            <a:noFill/>
          </p:spPr>
          <p:txBody>
            <a:bodyPr wrap="none" rtlCol="0">
              <a:spAutoFit/>
            </a:bodyPr>
            <a:lstStyle/>
            <a:p>
              <a:pPr algn="l">
                <a:lnSpc>
                  <a:spcPct val="150000"/>
                </a:lnSpc>
              </a:pPr>
              <a:r>
                <a:rPr lang="en-US" altLang="zh-CN" sz="1600" b="1" dirty="0">
                  <a:solidFill>
                    <a:srgbClr val="FF0000"/>
                  </a:solidFill>
                  <a:latin typeface="微软雅黑" panose="020B0503020204020204" pitchFamily="34" charset="-122"/>
                  <a:ea typeface="微软雅黑" panose="020B0503020204020204" pitchFamily="34" charset="-122"/>
                </a:rPr>
                <a:t>ITKM</a:t>
              </a:r>
              <a:endParaRPr lang="zh-CN" altLang="en-US" sz="1600" b="1" dirty="0" err="1">
                <a:solidFill>
                  <a:srgbClr val="FF0000"/>
                </a:solidFill>
                <a:latin typeface="微软雅黑" panose="020B0503020204020204" pitchFamily="34" charset="-122"/>
                <a:ea typeface="微软雅黑" panose="020B0503020204020204" pitchFamily="34" charset="-122"/>
              </a:endParaRPr>
            </a:p>
          </p:txBody>
        </p:sp>
      </p:grpSp>
      <p:grpSp>
        <p:nvGrpSpPr>
          <p:cNvPr id="12" name="组合 11">
            <a:extLst>
              <a:ext uri="{FF2B5EF4-FFF2-40B4-BE49-F238E27FC236}">
                <a16:creationId xmlns:a16="http://schemas.microsoft.com/office/drawing/2014/main" id="{2B0A9DA8-4AFA-4EF0-A13B-552154D2A7B2}"/>
              </a:ext>
            </a:extLst>
          </p:cNvPr>
          <p:cNvGrpSpPr/>
          <p:nvPr/>
        </p:nvGrpSpPr>
        <p:grpSpPr>
          <a:xfrm>
            <a:off x="5314941" y="1370542"/>
            <a:ext cx="2654912" cy="1893968"/>
            <a:chOff x="5278908" y="1871901"/>
            <a:chExt cx="2654912" cy="1893968"/>
          </a:xfrm>
        </p:grpSpPr>
        <p:pic>
          <p:nvPicPr>
            <p:cNvPr id="13" name="图片 12">
              <a:extLst>
                <a:ext uri="{FF2B5EF4-FFF2-40B4-BE49-F238E27FC236}">
                  <a16:creationId xmlns:a16="http://schemas.microsoft.com/office/drawing/2014/main" id="{65835AD2-DB23-40B6-8A00-DE615EF91C3B}"/>
                </a:ext>
              </a:extLst>
            </p:cNvPr>
            <p:cNvPicPr>
              <a:picLocks noChangeAspect="1"/>
            </p:cNvPicPr>
            <p:nvPr/>
          </p:nvPicPr>
          <p:blipFill>
            <a:blip r:embed="rId3"/>
            <a:srcRect l="1643" t="973" r="3522" b="3849"/>
            <a:stretch/>
          </p:blipFill>
          <p:spPr>
            <a:xfrm>
              <a:off x="5278908" y="1871901"/>
              <a:ext cx="2592066" cy="1893968"/>
            </a:xfrm>
            <a:prstGeom prst="rect">
              <a:avLst/>
            </a:prstGeom>
          </p:spPr>
        </p:pic>
        <p:sp>
          <p:nvSpPr>
            <p:cNvPr id="14" name="文本框 13">
              <a:extLst>
                <a:ext uri="{FF2B5EF4-FFF2-40B4-BE49-F238E27FC236}">
                  <a16:creationId xmlns:a16="http://schemas.microsoft.com/office/drawing/2014/main" id="{E469E9D6-475E-49F6-AD36-E516DFB8C6FC}"/>
                </a:ext>
              </a:extLst>
            </p:cNvPr>
            <p:cNvSpPr txBox="1"/>
            <p:nvPr/>
          </p:nvSpPr>
          <p:spPr>
            <a:xfrm>
              <a:off x="6221000" y="1901064"/>
              <a:ext cx="1218603" cy="418191"/>
            </a:xfrm>
            <a:prstGeom prst="rect">
              <a:avLst/>
            </a:prstGeom>
            <a:noFill/>
          </p:spPr>
          <p:txBody>
            <a:bodyPr wrap="none" rtlCol="0">
              <a:spAutoFit/>
            </a:bodyPr>
            <a:lstStyle/>
            <a:p>
              <a:pPr algn="l">
                <a:lnSpc>
                  <a:spcPct val="150000"/>
                </a:lnSpc>
              </a:pPr>
              <a:r>
                <a:rPr lang="en-US" altLang="zh-CN" sz="1600" b="1" dirty="0">
                  <a:solidFill>
                    <a:srgbClr val="FF0000"/>
                  </a:solidFill>
                  <a:latin typeface="微软雅黑" panose="020B0503020204020204" pitchFamily="34" charset="-122"/>
                  <a:ea typeface="微软雅黑" panose="020B0503020204020204" pitchFamily="34" charset="-122"/>
                </a:rPr>
                <a:t>dE/dx PID</a:t>
              </a:r>
              <a:endParaRPr lang="zh-CN" altLang="en-US" sz="1600" b="1" dirty="0" err="1">
                <a:solidFill>
                  <a:srgbClr val="FF0000"/>
                </a:solidFill>
                <a:latin typeface="微软雅黑" panose="020B0503020204020204" pitchFamily="34" charset="-122"/>
                <a:ea typeface="微软雅黑" panose="020B0503020204020204" pitchFamily="34" charset="-122"/>
              </a:endParaRPr>
            </a:p>
          </p:txBody>
        </p:sp>
        <p:cxnSp>
          <p:nvCxnSpPr>
            <p:cNvPr id="15" name="直接连接符 14">
              <a:extLst>
                <a:ext uri="{FF2B5EF4-FFF2-40B4-BE49-F238E27FC236}">
                  <a16:creationId xmlns:a16="http://schemas.microsoft.com/office/drawing/2014/main" id="{648C9056-8F10-41F5-9A99-D707F78ADA5B}"/>
                </a:ext>
              </a:extLst>
            </p:cNvPr>
            <p:cNvCxnSpPr>
              <a:cxnSpLocks/>
            </p:cNvCxnSpPr>
            <p:nvPr/>
          </p:nvCxnSpPr>
          <p:spPr bwMode="auto">
            <a:xfrm>
              <a:off x="5518427" y="3049052"/>
              <a:ext cx="2296998" cy="0"/>
            </a:xfrm>
            <a:prstGeom prst="line">
              <a:avLst/>
            </a:prstGeom>
            <a:solidFill>
              <a:srgbClr val="FFFFFF"/>
            </a:solidFill>
            <a:ln w="19050" cap="flat" cmpd="sng" algn="ctr">
              <a:solidFill>
                <a:srgbClr val="FF00FF"/>
              </a:solidFill>
              <a:prstDash val="dash"/>
              <a:round/>
              <a:headEnd type="none" w="med" len="med"/>
              <a:tailEnd type="none" w="med" len="med"/>
            </a:ln>
            <a:effectLst/>
          </p:spPr>
        </p:cxnSp>
        <p:sp>
          <p:nvSpPr>
            <p:cNvPr id="16" name="文本框 15">
              <a:extLst>
                <a:ext uri="{FF2B5EF4-FFF2-40B4-BE49-F238E27FC236}">
                  <a16:creationId xmlns:a16="http://schemas.microsoft.com/office/drawing/2014/main" id="{437EEF7D-8A60-47C8-AAC9-A061FF936D8C}"/>
                </a:ext>
              </a:extLst>
            </p:cNvPr>
            <p:cNvSpPr txBox="1"/>
            <p:nvPr/>
          </p:nvSpPr>
          <p:spPr>
            <a:xfrm>
              <a:off x="7563206" y="2702050"/>
              <a:ext cx="370614" cy="336695"/>
            </a:xfrm>
            <a:prstGeom prst="rect">
              <a:avLst/>
            </a:prstGeom>
            <a:noFill/>
          </p:spPr>
          <p:txBody>
            <a:bodyPr wrap="none" rtlCol="0">
              <a:spAutoFit/>
            </a:bodyPr>
            <a:lstStyle/>
            <a:p>
              <a:pPr algn="l">
                <a:lnSpc>
                  <a:spcPct val="150000"/>
                </a:lnSpc>
              </a:pPr>
              <a:r>
                <a:rPr lang="en-US" altLang="zh-CN" sz="1200" dirty="0">
                  <a:solidFill>
                    <a:srgbClr val="FF00FF"/>
                  </a:solidFill>
                  <a:latin typeface="微软雅黑" panose="020B0503020204020204" pitchFamily="34" charset="-122"/>
                  <a:ea typeface="微软雅黑" panose="020B0503020204020204" pitchFamily="34" charset="-122"/>
                </a:rPr>
                <a:t>3σ</a:t>
              </a:r>
              <a:endParaRPr lang="zh-CN" altLang="en-US" sz="1200" dirty="0" err="1">
                <a:solidFill>
                  <a:srgbClr val="FF00FF"/>
                </a:solidFill>
                <a:latin typeface="微软雅黑" panose="020B0503020204020204" pitchFamily="34" charset="-122"/>
                <a:ea typeface="微软雅黑" panose="020B0503020204020204" pitchFamily="34" charset="-122"/>
              </a:endParaRPr>
            </a:p>
          </p:txBody>
        </p:sp>
      </p:grpSp>
      <p:grpSp>
        <p:nvGrpSpPr>
          <p:cNvPr id="17" name="组合 16">
            <a:extLst>
              <a:ext uri="{FF2B5EF4-FFF2-40B4-BE49-F238E27FC236}">
                <a16:creationId xmlns:a16="http://schemas.microsoft.com/office/drawing/2014/main" id="{C2E69087-BB95-4BDB-AD0F-6AE2243F703C}"/>
              </a:ext>
            </a:extLst>
          </p:cNvPr>
          <p:cNvGrpSpPr/>
          <p:nvPr/>
        </p:nvGrpSpPr>
        <p:grpSpPr>
          <a:xfrm>
            <a:off x="2751333" y="1372119"/>
            <a:ext cx="2474414" cy="1800000"/>
            <a:chOff x="2715300" y="1873478"/>
            <a:chExt cx="2474414" cy="1800000"/>
          </a:xfrm>
        </p:grpSpPr>
        <p:pic>
          <p:nvPicPr>
            <p:cNvPr id="18" name="图片 17">
              <a:extLst>
                <a:ext uri="{FF2B5EF4-FFF2-40B4-BE49-F238E27FC236}">
                  <a16:creationId xmlns:a16="http://schemas.microsoft.com/office/drawing/2014/main" id="{ADE8A913-3C19-44E8-9356-14187CD21177}"/>
                </a:ext>
              </a:extLst>
            </p:cNvPr>
            <p:cNvPicPr>
              <a:picLocks noChangeAspect="1"/>
            </p:cNvPicPr>
            <p:nvPr/>
          </p:nvPicPr>
          <p:blipFill>
            <a:blip r:embed="rId4"/>
            <a:stretch>
              <a:fillRect/>
            </a:stretch>
          </p:blipFill>
          <p:spPr>
            <a:xfrm>
              <a:off x="2715300" y="1873478"/>
              <a:ext cx="2474414" cy="1800000"/>
            </a:xfrm>
            <a:prstGeom prst="rect">
              <a:avLst/>
            </a:prstGeom>
          </p:spPr>
        </p:pic>
        <p:sp>
          <p:nvSpPr>
            <p:cNvPr id="19" name="文本框 18">
              <a:extLst>
                <a:ext uri="{FF2B5EF4-FFF2-40B4-BE49-F238E27FC236}">
                  <a16:creationId xmlns:a16="http://schemas.microsoft.com/office/drawing/2014/main" id="{58D01ACF-4D12-440A-A1E2-1DB668861598}"/>
                </a:ext>
              </a:extLst>
            </p:cNvPr>
            <p:cNvSpPr txBox="1"/>
            <p:nvPr/>
          </p:nvSpPr>
          <p:spPr>
            <a:xfrm>
              <a:off x="3708400" y="1949873"/>
              <a:ext cx="696024" cy="418191"/>
            </a:xfrm>
            <a:prstGeom prst="rect">
              <a:avLst/>
            </a:prstGeom>
            <a:noFill/>
          </p:spPr>
          <p:txBody>
            <a:bodyPr wrap="none" rtlCol="0">
              <a:spAutoFit/>
            </a:bodyPr>
            <a:lstStyle/>
            <a:p>
              <a:pPr algn="l">
                <a:lnSpc>
                  <a:spcPct val="150000"/>
                </a:lnSpc>
              </a:pPr>
              <a:r>
                <a:rPr lang="en-US" altLang="zh-CN" sz="1600" b="1" dirty="0">
                  <a:solidFill>
                    <a:srgbClr val="FF0000"/>
                  </a:solidFill>
                  <a:latin typeface="微软雅黑" panose="020B0503020204020204" pitchFamily="34" charset="-122"/>
                  <a:ea typeface="微软雅黑" panose="020B0503020204020204" pitchFamily="34" charset="-122"/>
                </a:rPr>
                <a:t>MDC</a:t>
              </a:r>
              <a:endParaRPr lang="zh-CN" altLang="en-US" sz="1600" b="1" dirty="0" err="1">
                <a:solidFill>
                  <a:srgbClr val="FF0000"/>
                </a:solidFill>
                <a:latin typeface="微软雅黑" panose="020B0503020204020204" pitchFamily="34" charset="-122"/>
                <a:ea typeface="微软雅黑" panose="020B0503020204020204" pitchFamily="34" charset="-122"/>
              </a:endParaRPr>
            </a:p>
          </p:txBody>
        </p:sp>
        <p:grpSp>
          <p:nvGrpSpPr>
            <p:cNvPr id="20" name="组合 19">
              <a:extLst>
                <a:ext uri="{FF2B5EF4-FFF2-40B4-BE49-F238E27FC236}">
                  <a16:creationId xmlns:a16="http://schemas.microsoft.com/office/drawing/2014/main" id="{9012C56B-55F4-44B1-BDC7-522B60D900ED}"/>
                </a:ext>
              </a:extLst>
            </p:cNvPr>
            <p:cNvGrpSpPr/>
            <p:nvPr/>
          </p:nvGrpSpPr>
          <p:grpSpPr>
            <a:xfrm>
              <a:off x="4657933" y="1891010"/>
              <a:ext cx="333742" cy="477054"/>
              <a:chOff x="4657933" y="1891010"/>
              <a:chExt cx="333742" cy="477054"/>
            </a:xfrm>
          </p:grpSpPr>
          <p:cxnSp>
            <p:nvCxnSpPr>
              <p:cNvPr id="22" name="直接连接符 21">
                <a:extLst>
                  <a:ext uri="{FF2B5EF4-FFF2-40B4-BE49-F238E27FC236}">
                    <a16:creationId xmlns:a16="http://schemas.microsoft.com/office/drawing/2014/main" id="{F145505C-0627-4B25-BF39-8B099D9A78E9}"/>
                  </a:ext>
                </a:extLst>
              </p:cNvPr>
              <p:cNvCxnSpPr>
                <a:cxnSpLocks/>
              </p:cNvCxnSpPr>
              <p:nvPr/>
            </p:nvCxnSpPr>
            <p:spPr bwMode="auto">
              <a:xfrm>
                <a:off x="4657933" y="1980511"/>
                <a:ext cx="80233" cy="0"/>
              </a:xfrm>
              <a:prstGeom prst="line">
                <a:avLst/>
              </a:prstGeom>
              <a:solidFill>
                <a:srgbClr val="FFFFFF"/>
              </a:solidFill>
              <a:ln w="12700" cap="flat" cmpd="sng" algn="ctr">
                <a:solidFill>
                  <a:srgbClr val="00FF00"/>
                </a:solidFill>
                <a:prstDash val="solid"/>
                <a:round/>
                <a:headEnd type="none" w="med" len="med"/>
                <a:tailEnd type="none" w="med" len="med"/>
              </a:ln>
              <a:effectLst/>
            </p:spPr>
          </p:cxnSp>
          <p:cxnSp>
            <p:nvCxnSpPr>
              <p:cNvPr id="23" name="直接连接符 22">
                <a:extLst>
                  <a:ext uri="{FF2B5EF4-FFF2-40B4-BE49-F238E27FC236}">
                    <a16:creationId xmlns:a16="http://schemas.microsoft.com/office/drawing/2014/main" id="{C3E2BD77-FE11-4A3C-B5D7-5BC8A06908A0}"/>
                  </a:ext>
                </a:extLst>
              </p:cNvPr>
              <p:cNvCxnSpPr>
                <a:cxnSpLocks/>
              </p:cNvCxnSpPr>
              <p:nvPr/>
            </p:nvCxnSpPr>
            <p:spPr bwMode="auto">
              <a:xfrm>
                <a:off x="4657933" y="2056205"/>
                <a:ext cx="80233" cy="0"/>
              </a:xfrm>
              <a:prstGeom prst="line">
                <a:avLst/>
              </a:prstGeom>
              <a:solidFill>
                <a:srgbClr val="FFFFFF"/>
              </a:solidFill>
              <a:ln w="12700" cap="flat" cmpd="sng" algn="ctr">
                <a:solidFill>
                  <a:srgbClr val="FF0000"/>
                </a:solidFill>
                <a:prstDash val="solid"/>
                <a:round/>
                <a:headEnd type="none" w="med" len="med"/>
                <a:tailEnd type="none" w="med" len="med"/>
              </a:ln>
              <a:effectLst/>
            </p:spPr>
          </p:cxnSp>
          <p:cxnSp>
            <p:nvCxnSpPr>
              <p:cNvPr id="24" name="直接连接符 23">
                <a:extLst>
                  <a:ext uri="{FF2B5EF4-FFF2-40B4-BE49-F238E27FC236}">
                    <a16:creationId xmlns:a16="http://schemas.microsoft.com/office/drawing/2014/main" id="{BD1EE307-0EE2-4EC5-8964-56B4357CA1E8}"/>
                  </a:ext>
                </a:extLst>
              </p:cNvPr>
              <p:cNvCxnSpPr>
                <a:cxnSpLocks/>
              </p:cNvCxnSpPr>
              <p:nvPr/>
            </p:nvCxnSpPr>
            <p:spPr bwMode="auto">
              <a:xfrm>
                <a:off x="4657933" y="2131899"/>
                <a:ext cx="80233" cy="0"/>
              </a:xfrm>
              <a:prstGeom prst="line">
                <a:avLst/>
              </a:prstGeom>
              <a:solidFill>
                <a:srgbClr val="FFFFFF"/>
              </a:solidFill>
              <a:ln w="12700" cap="flat" cmpd="sng" algn="ctr">
                <a:solidFill>
                  <a:srgbClr val="FF00FF"/>
                </a:solidFill>
                <a:prstDash val="solid"/>
                <a:round/>
                <a:headEnd type="none" w="med" len="med"/>
                <a:tailEnd type="none" w="med" len="med"/>
              </a:ln>
              <a:effectLst/>
            </p:spPr>
          </p:cxnSp>
          <p:cxnSp>
            <p:nvCxnSpPr>
              <p:cNvPr id="25" name="直接连接符 24">
                <a:extLst>
                  <a:ext uri="{FF2B5EF4-FFF2-40B4-BE49-F238E27FC236}">
                    <a16:creationId xmlns:a16="http://schemas.microsoft.com/office/drawing/2014/main" id="{4D4FB1C3-4040-42C3-ACA3-5C7661DA9153}"/>
                  </a:ext>
                </a:extLst>
              </p:cNvPr>
              <p:cNvCxnSpPr>
                <a:cxnSpLocks/>
              </p:cNvCxnSpPr>
              <p:nvPr/>
            </p:nvCxnSpPr>
            <p:spPr bwMode="auto">
              <a:xfrm>
                <a:off x="4657933" y="2207593"/>
                <a:ext cx="80233" cy="0"/>
              </a:xfrm>
              <a:prstGeom prst="line">
                <a:avLst/>
              </a:prstGeom>
              <a:solidFill>
                <a:srgbClr val="FFFFFF"/>
              </a:solidFill>
              <a:ln w="12700" cap="flat" cmpd="sng" algn="ctr">
                <a:solidFill>
                  <a:srgbClr val="0000FF"/>
                </a:solidFill>
                <a:prstDash val="solid"/>
                <a:round/>
                <a:headEnd type="none" w="med" len="med"/>
                <a:tailEnd type="none" w="med" len="med"/>
              </a:ln>
              <a:effectLst/>
            </p:spPr>
          </p:cxnSp>
          <p:cxnSp>
            <p:nvCxnSpPr>
              <p:cNvPr id="27" name="直接连接符 26">
                <a:extLst>
                  <a:ext uri="{FF2B5EF4-FFF2-40B4-BE49-F238E27FC236}">
                    <a16:creationId xmlns:a16="http://schemas.microsoft.com/office/drawing/2014/main" id="{0ECEC1F2-B2D0-4725-BB88-DCE283777CFA}"/>
                  </a:ext>
                </a:extLst>
              </p:cNvPr>
              <p:cNvCxnSpPr>
                <a:cxnSpLocks/>
              </p:cNvCxnSpPr>
              <p:nvPr/>
            </p:nvCxnSpPr>
            <p:spPr bwMode="auto">
              <a:xfrm>
                <a:off x="4657933" y="2283288"/>
                <a:ext cx="80233" cy="0"/>
              </a:xfrm>
              <a:prstGeom prst="line">
                <a:avLst/>
              </a:prstGeom>
              <a:solidFill>
                <a:srgbClr val="FFFFFF"/>
              </a:solidFill>
              <a:ln w="12700" cap="flat" cmpd="sng" algn="ctr">
                <a:solidFill>
                  <a:srgbClr val="00FFFF"/>
                </a:solidFill>
                <a:prstDash val="solid"/>
                <a:round/>
                <a:headEnd type="none" w="med" len="med"/>
                <a:tailEnd type="none" w="med" len="med"/>
              </a:ln>
              <a:effectLst/>
            </p:spPr>
          </p:cxnSp>
          <p:sp>
            <p:nvSpPr>
              <p:cNvPr id="28" name="文本框 27">
                <a:extLst>
                  <a:ext uri="{FF2B5EF4-FFF2-40B4-BE49-F238E27FC236}">
                    <a16:creationId xmlns:a16="http://schemas.microsoft.com/office/drawing/2014/main" id="{6B9D36D5-3ABE-4A56-93B4-7F959F9D9701}"/>
                  </a:ext>
                </a:extLst>
              </p:cNvPr>
              <p:cNvSpPr txBox="1"/>
              <p:nvPr/>
            </p:nvSpPr>
            <p:spPr>
              <a:xfrm>
                <a:off x="4702813" y="1891010"/>
                <a:ext cx="288862" cy="477054"/>
              </a:xfrm>
              <a:prstGeom prst="rect">
                <a:avLst/>
              </a:prstGeom>
              <a:noFill/>
            </p:spPr>
            <p:txBody>
              <a:bodyPr wrap="none" rtlCol="0">
                <a:spAutoFit/>
              </a:bodyPr>
              <a:lstStyle/>
              <a:p>
                <a:pPr algn="l"/>
                <a:r>
                  <a:rPr lang="en-US" altLang="zh-CN" sz="500" b="1" dirty="0">
                    <a:solidFill>
                      <a:srgbClr val="00FF00"/>
                    </a:solidFill>
                    <a:latin typeface="微软雅黑" panose="020B0503020204020204" pitchFamily="34" charset="-122"/>
                    <a:ea typeface="微软雅黑" panose="020B0503020204020204" pitchFamily="34" charset="-122"/>
                  </a:rPr>
                  <a:t>e</a:t>
                </a:r>
              </a:p>
              <a:p>
                <a:pPr algn="l"/>
                <a:r>
                  <a:rPr lang="en-US" altLang="zh-CN" sz="500" b="1" dirty="0">
                    <a:solidFill>
                      <a:srgbClr val="FF0000"/>
                    </a:solidFill>
                    <a:latin typeface="微软雅黑" panose="020B0503020204020204" pitchFamily="34" charset="-122"/>
                    <a:ea typeface="微软雅黑" panose="020B0503020204020204" pitchFamily="34" charset="-122"/>
                  </a:rPr>
                  <a:t>mu</a:t>
                </a:r>
              </a:p>
              <a:p>
                <a:pPr algn="l"/>
                <a:r>
                  <a:rPr lang="en-US" altLang="zh-CN" sz="500" b="1" dirty="0">
                    <a:solidFill>
                      <a:srgbClr val="FF00FF"/>
                    </a:solidFill>
                    <a:latin typeface="微软雅黑" panose="020B0503020204020204" pitchFamily="34" charset="-122"/>
                    <a:ea typeface="微软雅黑" panose="020B0503020204020204" pitchFamily="34" charset="-122"/>
                  </a:rPr>
                  <a:t>pi</a:t>
                </a:r>
              </a:p>
              <a:p>
                <a:pPr algn="l"/>
                <a:r>
                  <a:rPr lang="en-US" altLang="zh-CN" sz="500" b="1" dirty="0">
                    <a:solidFill>
                      <a:srgbClr val="0000FF"/>
                    </a:solidFill>
                    <a:latin typeface="微软雅黑" panose="020B0503020204020204" pitchFamily="34" charset="-122"/>
                    <a:ea typeface="微软雅黑" panose="020B0503020204020204" pitchFamily="34" charset="-122"/>
                  </a:rPr>
                  <a:t>K</a:t>
                </a:r>
              </a:p>
              <a:p>
                <a:pPr algn="l"/>
                <a:r>
                  <a:rPr lang="en-US" altLang="zh-CN" sz="500" b="1" dirty="0">
                    <a:solidFill>
                      <a:srgbClr val="00FFFF"/>
                    </a:solidFill>
                    <a:latin typeface="微软雅黑" panose="020B0503020204020204" pitchFamily="34" charset="-122"/>
                    <a:ea typeface="微软雅黑" panose="020B0503020204020204" pitchFamily="34" charset="-122"/>
                  </a:rPr>
                  <a:t>p</a:t>
                </a:r>
                <a:endParaRPr lang="zh-CN" altLang="en-US" sz="500" b="1" dirty="0" err="1">
                  <a:solidFill>
                    <a:srgbClr val="00FFFF"/>
                  </a:solidFill>
                  <a:latin typeface="微软雅黑" panose="020B0503020204020204" pitchFamily="34" charset="-122"/>
                  <a:ea typeface="微软雅黑" panose="020B0503020204020204" pitchFamily="34" charset="-122"/>
                </a:endParaRPr>
              </a:p>
            </p:txBody>
          </p:sp>
        </p:grpSp>
        <p:sp>
          <p:nvSpPr>
            <p:cNvPr id="21" name="矩形 20">
              <a:extLst>
                <a:ext uri="{FF2B5EF4-FFF2-40B4-BE49-F238E27FC236}">
                  <a16:creationId xmlns:a16="http://schemas.microsoft.com/office/drawing/2014/main" id="{1DA70EC0-AF6C-43E5-981E-CCD58D6CC90D}"/>
                </a:ext>
              </a:extLst>
            </p:cNvPr>
            <p:cNvSpPr/>
            <p:nvPr/>
          </p:nvSpPr>
          <p:spPr bwMode="auto">
            <a:xfrm>
              <a:off x="4595813" y="1949873"/>
              <a:ext cx="440742" cy="399139"/>
            </a:xfrm>
            <a:prstGeom prst="rect">
              <a:avLst/>
            </a:prstGeom>
            <a:noFill/>
            <a:ln w="9525" cap="flat" cmpd="sng" algn="ctr">
              <a:solidFill>
                <a:srgbClr val="C1C1C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50000"/>
                </a:lnSpc>
                <a:spcBef>
                  <a:spcPct val="0"/>
                </a:spcBef>
                <a:spcAft>
                  <a:spcPct val="0"/>
                </a:spcAft>
                <a:buClrTx/>
                <a:buSzTx/>
                <a:buFontTx/>
                <a:buNone/>
                <a:tabLst/>
              </a:pPr>
              <a:endParaRPr kumimoji="0" lang="zh-CN" altLang="en-US" sz="2000" b="0" u="none" strike="noStrike" cap="none" normalizeH="0" baseline="0" dirty="0">
                <a:ln>
                  <a:noFill/>
                </a:ln>
                <a:effectLst/>
                <a:latin typeface="微软雅黑" panose="020B0503020204020204" pitchFamily="34" charset="-122"/>
                <a:ea typeface="微软雅黑" panose="020B0503020204020204" pitchFamily="34" charset="-122"/>
              </a:endParaRPr>
            </a:p>
          </p:txBody>
        </p:sp>
      </p:grpSp>
      <p:grpSp>
        <p:nvGrpSpPr>
          <p:cNvPr id="29" name="组合 28">
            <a:extLst>
              <a:ext uri="{FF2B5EF4-FFF2-40B4-BE49-F238E27FC236}">
                <a16:creationId xmlns:a16="http://schemas.microsoft.com/office/drawing/2014/main" id="{040FCB12-753F-4B18-AA44-C0DF3A227715}"/>
              </a:ext>
            </a:extLst>
          </p:cNvPr>
          <p:cNvGrpSpPr/>
          <p:nvPr/>
        </p:nvGrpSpPr>
        <p:grpSpPr>
          <a:xfrm>
            <a:off x="8683744" y="1645342"/>
            <a:ext cx="2686567" cy="1800000"/>
            <a:chOff x="8639407" y="1369239"/>
            <a:chExt cx="2686567" cy="1800000"/>
          </a:xfrm>
        </p:grpSpPr>
        <p:pic>
          <p:nvPicPr>
            <p:cNvPr id="30" name="图片 29">
              <a:extLst>
                <a:ext uri="{FF2B5EF4-FFF2-40B4-BE49-F238E27FC236}">
                  <a16:creationId xmlns:a16="http://schemas.microsoft.com/office/drawing/2014/main" id="{F8A8F795-5AF5-4AFC-8773-4372EE3C356C}"/>
                </a:ext>
              </a:extLst>
            </p:cNvPr>
            <p:cNvPicPr>
              <a:picLocks noChangeAspect="1"/>
            </p:cNvPicPr>
            <p:nvPr/>
          </p:nvPicPr>
          <p:blipFill>
            <a:blip r:embed="rId5"/>
            <a:stretch>
              <a:fillRect/>
            </a:stretch>
          </p:blipFill>
          <p:spPr>
            <a:xfrm>
              <a:off x="8639407" y="1369239"/>
              <a:ext cx="2686567" cy="1800000"/>
            </a:xfrm>
            <a:prstGeom prst="rect">
              <a:avLst/>
            </a:prstGeom>
          </p:spPr>
        </p:pic>
        <p:pic>
          <p:nvPicPr>
            <p:cNvPr id="31" name="图片 30">
              <a:extLst>
                <a:ext uri="{FF2B5EF4-FFF2-40B4-BE49-F238E27FC236}">
                  <a16:creationId xmlns:a16="http://schemas.microsoft.com/office/drawing/2014/main" id="{BEA60F63-DC2F-4801-B0EA-084C268029CF}"/>
                </a:ext>
              </a:extLst>
            </p:cNvPr>
            <p:cNvPicPr>
              <a:picLocks noChangeAspect="1"/>
            </p:cNvPicPr>
            <p:nvPr/>
          </p:nvPicPr>
          <p:blipFill>
            <a:blip r:embed="rId6"/>
            <a:stretch>
              <a:fillRect/>
            </a:stretch>
          </p:blipFill>
          <p:spPr>
            <a:xfrm>
              <a:off x="8974653" y="1731980"/>
              <a:ext cx="1644361" cy="1071066"/>
            </a:xfrm>
            <a:prstGeom prst="rect">
              <a:avLst/>
            </a:prstGeom>
          </p:spPr>
        </p:pic>
      </p:grpSp>
      <p:sp>
        <p:nvSpPr>
          <p:cNvPr id="32" name="文本框 31">
            <a:extLst>
              <a:ext uri="{FF2B5EF4-FFF2-40B4-BE49-F238E27FC236}">
                <a16:creationId xmlns:a16="http://schemas.microsoft.com/office/drawing/2014/main" id="{CC5B3261-298E-4A63-A93F-6EC9766A199C}"/>
              </a:ext>
            </a:extLst>
          </p:cNvPr>
          <p:cNvSpPr txBox="1"/>
          <p:nvPr/>
        </p:nvSpPr>
        <p:spPr>
          <a:xfrm>
            <a:off x="8534083" y="1128554"/>
            <a:ext cx="3115276" cy="499624"/>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altLang="zh-CN" sz="2000" b="1" dirty="0">
                <a:latin typeface="微软雅黑" panose="020B0503020204020204" pitchFamily="34" charset="-122"/>
                <a:ea typeface="微软雅黑" panose="020B0503020204020204" pitchFamily="34" charset="-122"/>
              </a:rPr>
              <a:t>Electron ID</a:t>
            </a:r>
            <a:r>
              <a:rPr lang="zh-CN" altLang="en-US" sz="2000" b="1" dirty="0">
                <a:latin typeface="微软雅黑" panose="020B0503020204020204" pitchFamily="34" charset="-122"/>
                <a:ea typeface="微软雅黑" panose="020B0503020204020204" pitchFamily="34" charset="-122"/>
              </a:rPr>
              <a:t>（</a:t>
            </a:r>
            <a:r>
              <a:rPr lang="en-US" altLang="zh-CN" sz="2000" b="1" dirty="0">
                <a:latin typeface="微软雅黑" panose="020B0503020204020204" pitchFamily="34" charset="-122"/>
                <a:ea typeface="微软雅黑" panose="020B0503020204020204" pitchFamily="34" charset="-122"/>
              </a:rPr>
              <a:t>ECAL</a:t>
            </a:r>
            <a:r>
              <a:rPr lang="zh-CN" altLang="en-US" sz="2000" b="1" dirty="0">
                <a:latin typeface="微软雅黑" panose="020B0503020204020204" pitchFamily="34" charset="-122"/>
                <a:ea typeface="微软雅黑" panose="020B0503020204020204" pitchFamily="34" charset="-122"/>
              </a:rPr>
              <a:t>）</a:t>
            </a:r>
          </a:p>
        </p:txBody>
      </p:sp>
      <p:sp>
        <p:nvSpPr>
          <p:cNvPr id="33" name="文本框 32">
            <a:extLst>
              <a:ext uri="{FF2B5EF4-FFF2-40B4-BE49-F238E27FC236}">
                <a16:creationId xmlns:a16="http://schemas.microsoft.com/office/drawing/2014/main" id="{02BB9E22-16A8-4F8D-8003-F1D4197AB7FE}"/>
              </a:ext>
            </a:extLst>
          </p:cNvPr>
          <p:cNvSpPr txBox="1"/>
          <p:nvPr/>
        </p:nvSpPr>
        <p:spPr>
          <a:xfrm>
            <a:off x="471317" y="3080140"/>
            <a:ext cx="6854633" cy="787523"/>
          </a:xfrm>
          <a:prstGeom prst="rect">
            <a:avLst/>
          </a:prstGeom>
          <a:noFill/>
        </p:spPr>
        <p:txBody>
          <a:bodyPr wrap="none" rtlCol="0">
            <a:spAutoFit/>
          </a:bodyPr>
          <a:lstStyle/>
          <a:p>
            <a:pPr marL="285750" indent="-285750" algn="l">
              <a:lnSpc>
                <a:spcPct val="150000"/>
              </a:lnSpc>
              <a:buFont typeface="Wingdings" panose="05000000000000000000" pitchFamily="2" charset="2"/>
              <a:buChar char="Ø"/>
            </a:pPr>
            <a:r>
              <a:rPr lang="en-US" altLang="zh-CN" sz="1600" b="1" dirty="0">
                <a:solidFill>
                  <a:srgbClr val="0000FF"/>
                </a:solidFill>
                <a:latin typeface="微软雅黑" panose="020B0503020204020204" pitchFamily="34" charset="-122"/>
                <a:ea typeface="微软雅黑" panose="020B0503020204020204" pitchFamily="34" charset="-122"/>
              </a:rPr>
              <a:t>pi/K</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&gt;3σ at p&lt;750 MeV/c, &gt;2σ at p&gt;2 GeV/c</a:t>
            </a:r>
          </a:p>
          <a:p>
            <a:pPr marL="285750" indent="-285750">
              <a:lnSpc>
                <a:spcPct val="150000"/>
              </a:lnSpc>
              <a:buFont typeface="Wingdings" panose="05000000000000000000" pitchFamily="2" charset="2"/>
              <a:buChar char="Ø"/>
            </a:pPr>
            <a:r>
              <a:rPr lang="en-US" altLang="zh-CN" sz="1600" b="1" dirty="0">
                <a:solidFill>
                  <a:srgbClr val="0000FF"/>
                </a:solidFill>
                <a:latin typeface="微软雅黑" panose="020B0503020204020204" pitchFamily="34" charset="-122"/>
                <a:ea typeface="微软雅黑" panose="020B0503020204020204" pitchFamily="34" charset="-122"/>
              </a:rPr>
              <a:t>mu/pi</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&gt;3σ at p&lt;150 MeV/c;  </a:t>
            </a:r>
            <a:r>
              <a:rPr lang="en-US" altLang="zh-CN" sz="1600" b="1" dirty="0">
                <a:solidFill>
                  <a:srgbClr val="0000FF"/>
                </a:solidFill>
                <a:latin typeface="微软雅黑" panose="020B0503020204020204" pitchFamily="34" charset="-122"/>
                <a:ea typeface="微软雅黑" panose="020B0503020204020204" pitchFamily="34" charset="-122"/>
              </a:rPr>
              <a:t>e/pi</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&gt;3σ except 120-250 MeV/c</a:t>
            </a:r>
            <a:endParaRPr lang="zh-CN" altLang="en-US" sz="1600" dirty="0">
              <a:latin typeface="微软雅黑" panose="020B0503020204020204" pitchFamily="34" charset="-122"/>
              <a:ea typeface="微软雅黑" panose="020B0503020204020204" pitchFamily="34" charset="-122"/>
            </a:endParaRPr>
          </a:p>
        </p:txBody>
      </p:sp>
      <p:sp>
        <p:nvSpPr>
          <p:cNvPr id="34" name="文本框 33">
            <a:extLst>
              <a:ext uri="{FF2B5EF4-FFF2-40B4-BE49-F238E27FC236}">
                <a16:creationId xmlns:a16="http://schemas.microsoft.com/office/drawing/2014/main" id="{0C5211AE-CCD7-4603-B1B5-D7E5D0E48F83}"/>
              </a:ext>
            </a:extLst>
          </p:cNvPr>
          <p:cNvSpPr txBox="1"/>
          <p:nvPr/>
        </p:nvSpPr>
        <p:spPr>
          <a:xfrm>
            <a:off x="347283" y="3926395"/>
            <a:ext cx="1972463" cy="499624"/>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altLang="zh-CN" sz="2000" b="1" dirty="0">
                <a:latin typeface="微软雅黑" panose="020B0503020204020204" pitchFamily="34" charset="-122"/>
                <a:ea typeface="微软雅黑" panose="020B0503020204020204" pitchFamily="34" charset="-122"/>
              </a:rPr>
              <a:t>PID</a:t>
            </a:r>
            <a:r>
              <a:rPr lang="zh-CN" altLang="en-US" sz="2000" b="1" dirty="0">
                <a:latin typeface="微软雅黑" panose="020B0503020204020204" pitchFamily="34" charset="-122"/>
                <a:ea typeface="微软雅黑" panose="020B0503020204020204" pitchFamily="34" charset="-122"/>
              </a:rPr>
              <a:t> </a:t>
            </a:r>
            <a:r>
              <a:rPr lang="en-US" altLang="zh-CN" sz="2000" b="1" dirty="0">
                <a:latin typeface="微软雅黑" panose="020B0503020204020204" pitchFamily="34" charset="-122"/>
                <a:ea typeface="微软雅黑" panose="020B0503020204020204" pitchFamily="34" charset="-122"/>
              </a:rPr>
              <a:t>system</a:t>
            </a:r>
            <a:endParaRPr lang="zh-CN" altLang="en-US" sz="2000" b="1" dirty="0">
              <a:latin typeface="微软雅黑" panose="020B0503020204020204" pitchFamily="34" charset="-122"/>
              <a:ea typeface="微软雅黑" panose="020B0503020204020204" pitchFamily="34" charset="-122"/>
            </a:endParaRPr>
          </a:p>
        </p:txBody>
      </p:sp>
      <p:sp>
        <p:nvSpPr>
          <p:cNvPr id="35" name="文本框 34">
            <a:extLst>
              <a:ext uri="{FF2B5EF4-FFF2-40B4-BE49-F238E27FC236}">
                <a16:creationId xmlns:a16="http://schemas.microsoft.com/office/drawing/2014/main" id="{FD62F802-B39B-4FC4-8816-CF92614188CB}"/>
              </a:ext>
            </a:extLst>
          </p:cNvPr>
          <p:cNvSpPr txBox="1"/>
          <p:nvPr/>
        </p:nvSpPr>
        <p:spPr>
          <a:xfrm>
            <a:off x="2334534" y="4051107"/>
            <a:ext cx="3794629" cy="418191"/>
          </a:xfrm>
          <a:prstGeom prst="rect">
            <a:avLst/>
          </a:prstGeom>
          <a:noFill/>
        </p:spPr>
        <p:txBody>
          <a:bodyPr wrap="none" rtlCol="0">
            <a:spAutoFit/>
          </a:bodyPr>
          <a:lstStyle/>
          <a:p>
            <a:pPr algn="l">
              <a:lnSpc>
                <a:spcPct val="150000"/>
              </a:lnSpc>
            </a:pPr>
            <a:r>
              <a:rPr lang="en-US" altLang="zh-CN" sz="1600" dirty="0">
                <a:latin typeface="微软雅黑" panose="020B0503020204020204" pitchFamily="34" charset="-122"/>
                <a:ea typeface="微软雅黑" panose="020B0503020204020204" pitchFamily="34" charset="-122"/>
              </a:rPr>
              <a:t>Pion efficiency with kaon mis-ID=2%</a:t>
            </a:r>
            <a:endParaRPr lang="zh-CN" altLang="en-US" sz="1600" dirty="0" err="1">
              <a:latin typeface="微软雅黑" panose="020B0503020204020204" pitchFamily="34" charset="-122"/>
              <a:ea typeface="微软雅黑" panose="020B0503020204020204" pitchFamily="34" charset="-122"/>
            </a:endParaRPr>
          </a:p>
        </p:txBody>
      </p:sp>
      <p:grpSp>
        <p:nvGrpSpPr>
          <p:cNvPr id="36" name="组合 35">
            <a:extLst>
              <a:ext uri="{FF2B5EF4-FFF2-40B4-BE49-F238E27FC236}">
                <a16:creationId xmlns:a16="http://schemas.microsoft.com/office/drawing/2014/main" id="{2A38A93A-4D27-4319-BB12-8AE845608630}"/>
              </a:ext>
            </a:extLst>
          </p:cNvPr>
          <p:cNvGrpSpPr/>
          <p:nvPr/>
        </p:nvGrpSpPr>
        <p:grpSpPr>
          <a:xfrm>
            <a:off x="64164" y="4147055"/>
            <a:ext cx="7767128" cy="2170840"/>
            <a:chOff x="64164" y="4022964"/>
            <a:chExt cx="7767128" cy="2170840"/>
          </a:xfrm>
        </p:grpSpPr>
        <p:pic>
          <p:nvPicPr>
            <p:cNvPr id="37" name="图片 36">
              <a:extLst>
                <a:ext uri="{FF2B5EF4-FFF2-40B4-BE49-F238E27FC236}">
                  <a16:creationId xmlns:a16="http://schemas.microsoft.com/office/drawing/2014/main" id="{97CEE7B6-5B11-45A6-9B4C-163A97EB3641}"/>
                </a:ext>
              </a:extLst>
            </p:cNvPr>
            <p:cNvPicPr>
              <a:picLocks noChangeAspect="1"/>
            </p:cNvPicPr>
            <p:nvPr/>
          </p:nvPicPr>
          <p:blipFill>
            <a:blip r:embed="rId7">
              <a:extLst>
                <a:ext uri="{28A0092B-C50C-407E-A947-70E740481C1C}">
                  <a14:useLocalDpi xmlns:a14="http://schemas.microsoft.com/office/drawing/2010/main" val="0"/>
                </a:ext>
              </a:extLst>
            </a:blip>
            <a:srcRect l="6242" t="8072" b="5535"/>
            <a:stretch/>
          </p:blipFill>
          <p:spPr>
            <a:xfrm>
              <a:off x="343876" y="4263374"/>
              <a:ext cx="2371423" cy="1745981"/>
            </a:xfrm>
            <a:prstGeom prst="rect">
              <a:avLst/>
            </a:prstGeom>
          </p:spPr>
        </p:pic>
        <p:pic>
          <p:nvPicPr>
            <p:cNvPr id="38" name="图片 37">
              <a:extLst>
                <a:ext uri="{FF2B5EF4-FFF2-40B4-BE49-F238E27FC236}">
                  <a16:creationId xmlns:a16="http://schemas.microsoft.com/office/drawing/2014/main" id="{9BA89266-7731-41F3-BBC0-AD94C5625D8C}"/>
                </a:ext>
              </a:extLst>
            </p:cNvPr>
            <p:cNvPicPr>
              <a:picLocks noChangeAspect="1"/>
            </p:cNvPicPr>
            <p:nvPr/>
          </p:nvPicPr>
          <p:blipFill>
            <a:blip r:embed="rId8"/>
            <a:srcRect l="6771" b="11433"/>
            <a:stretch/>
          </p:blipFill>
          <p:spPr>
            <a:xfrm>
              <a:off x="2717043" y="4263374"/>
              <a:ext cx="2678738" cy="1745981"/>
            </a:xfrm>
            <a:prstGeom prst="rect">
              <a:avLst/>
            </a:prstGeom>
          </p:spPr>
        </p:pic>
        <p:pic>
          <p:nvPicPr>
            <p:cNvPr id="39" name="图片 38">
              <a:extLst>
                <a:ext uri="{FF2B5EF4-FFF2-40B4-BE49-F238E27FC236}">
                  <a16:creationId xmlns:a16="http://schemas.microsoft.com/office/drawing/2014/main" id="{FCF5A05E-A1A8-4E00-93A7-74BAC649F001}"/>
                </a:ext>
              </a:extLst>
            </p:cNvPr>
            <p:cNvPicPr>
              <a:picLocks noChangeAspect="1"/>
            </p:cNvPicPr>
            <p:nvPr/>
          </p:nvPicPr>
          <p:blipFill>
            <a:blip r:embed="rId9"/>
            <a:srcRect l="2628" t="17996" r="10129" b="13787"/>
            <a:stretch/>
          </p:blipFill>
          <p:spPr>
            <a:xfrm>
              <a:off x="5395781" y="4292604"/>
              <a:ext cx="2435511" cy="1716751"/>
            </a:xfrm>
            <a:prstGeom prst="rect">
              <a:avLst/>
            </a:prstGeom>
          </p:spPr>
        </p:pic>
        <p:sp>
          <p:nvSpPr>
            <p:cNvPr id="40" name="文本框 39">
              <a:extLst>
                <a:ext uri="{FF2B5EF4-FFF2-40B4-BE49-F238E27FC236}">
                  <a16:creationId xmlns:a16="http://schemas.microsoft.com/office/drawing/2014/main" id="{A3565DFF-BBC9-42C3-89FC-4AF0F81F0EF2}"/>
                </a:ext>
              </a:extLst>
            </p:cNvPr>
            <p:cNvSpPr txBox="1"/>
            <p:nvPr/>
          </p:nvSpPr>
          <p:spPr>
            <a:xfrm>
              <a:off x="400796" y="4217473"/>
              <a:ext cx="702436" cy="418191"/>
            </a:xfrm>
            <a:prstGeom prst="rect">
              <a:avLst/>
            </a:prstGeom>
            <a:noFill/>
          </p:spPr>
          <p:txBody>
            <a:bodyPr wrap="none" rtlCol="0">
              <a:spAutoFit/>
            </a:bodyPr>
            <a:lstStyle/>
            <a:p>
              <a:pPr algn="l">
                <a:lnSpc>
                  <a:spcPct val="150000"/>
                </a:lnSpc>
              </a:pPr>
              <a:r>
                <a:rPr lang="en-US" altLang="zh-CN" sz="1600" b="1" dirty="0">
                  <a:solidFill>
                    <a:srgbClr val="FF0000"/>
                  </a:solidFill>
                  <a:latin typeface="微软雅黑" panose="020B0503020204020204" pitchFamily="34" charset="-122"/>
                  <a:ea typeface="微软雅黑" panose="020B0503020204020204" pitchFamily="34" charset="-122"/>
                </a:rPr>
                <a:t>RICH</a:t>
              </a:r>
              <a:endParaRPr lang="zh-CN" altLang="en-US" sz="1600" b="1" dirty="0" err="1">
                <a:solidFill>
                  <a:srgbClr val="FF0000"/>
                </a:solidFill>
                <a:latin typeface="微软雅黑" panose="020B0503020204020204" pitchFamily="34" charset="-122"/>
                <a:ea typeface="微软雅黑" panose="020B0503020204020204" pitchFamily="34" charset="-122"/>
              </a:endParaRPr>
            </a:p>
          </p:txBody>
        </p:sp>
        <p:sp>
          <p:nvSpPr>
            <p:cNvPr id="41" name="文本框 40">
              <a:extLst>
                <a:ext uri="{FF2B5EF4-FFF2-40B4-BE49-F238E27FC236}">
                  <a16:creationId xmlns:a16="http://schemas.microsoft.com/office/drawing/2014/main" id="{042073B6-2EE7-4057-B501-FDF5535386EB}"/>
                </a:ext>
              </a:extLst>
            </p:cNvPr>
            <p:cNvSpPr txBox="1"/>
            <p:nvPr/>
          </p:nvSpPr>
          <p:spPr>
            <a:xfrm>
              <a:off x="2837403" y="4226806"/>
              <a:ext cx="738792" cy="416011"/>
            </a:xfrm>
            <a:prstGeom prst="rect">
              <a:avLst/>
            </a:prstGeom>
            <a:noFill/>
          </p:spPr>
          <p:txBody>
            <a:bodyPr wrap="none" rtlCol="0">
              <a:spAutoFit/>
            </a:bodyPr>
            <a:lstStyle/>
            <a:p>
              <a:pPr algn="l">
                <a:lnSpc>
                  <a:spcPct val="150000"/>
                </a:lnSpc>
              </a:pPr>
              <a:r>
                <a:rPr lang="en-US" altLang="zh-CN" sz="1600" b="1" dirty="0">
                  <a:solidFill>
                    <a:srgbClr val="FF0000"/>
                  </a:solidFill>
                  <a:latin typeface="微软雅黑" panose="020B0503020204020204" pitchFamily="34" charset="-122"/>
                  <a:ea typeface="微软雅黑" panose="020B0503020204020204" pitchFamily="34" charset="-122"/>
                </a:rPr>
                <a:t>BTOF</a:t>
              </a:r>
              <a:endParaRPr lang="zh-CN" altLang="en-US" sz="1600" b="1" dirty="0" err="1">
                <a:solidFill>
                  <a:srgbClr val="FF0000"/>
                </a:solidFill>
                <a:latin typeface="微软雅黑" panose="020B0503020204020204" pitchFamily="34" charset="-122"/>
                <a:ea typeface="微软雅黑" panose="020B0503020204020204" pitchFamily="34" charset="-122"/>
              </a:endParaRPr>
            </a:p>
          </p:txBody>
        </p:sp>
        <p:sp>
          <p:nvSpPr>
            <p:cNvPr id="42" name="文本框 41">
              <a:extLst>
                <a:ext uri="{FF2B5EF4-FFF2-40B4-BE49-F238E27FC236}">
                  <a16:creationId xmlns:a16="http://schemas.microsoft.com/office/drawing/2014/main" id="{017A5E82-EC9D-4005-B566-408D0C6F02D4}"/>
                </a:ext>
              </a:extLst>
            </p:cNvPr>
            <p:cNvSpPr txBox="1"/>
            <p:nvPr/>
          </p:nvSpPr>
          <p:spPr>
            <a:xfrm>
              <a:off x="5395494" y="4199467"/>
              <a:ext cx="740524" cy="418191"/>
            </a:xfrm>
            <a:prstGeom prst="rect">
              <a:avLst/>
            </a:prstGeom>
            <a:noFill/>
          </p:spPr>
          <p:txBody>
            <a:bodyPr wrap="none" rtlCol="0">
              <a:spAutoFit/>
            </a:bodyPr>
            <a:lstStyle/>
            <a:p>
              <a:pPr algn="l">
                <a:lnSpc>
                  <a:spcPct val="150000"/>
                </a:lnSpc>
              </a:pPr>
              <a:r>
                <a:rPr lang="en-US" altLang="zh-CN" sz="1600" b="1" dirty="0">
                  <a:solidFill>
                    <a:srgbClr val="FF0000"/>
                  </a:solidFill>
                  <a:latin typeface="微软雅黑" panose="020B0503020204020204" pitchFamily="34" charset="-122"/>
                  <a:ea typeface="微软雅黑" panose="020B0503020204020204" pitchFamily="34" charset="-122"/>
                </a:rPr>
                <a:t>DTOF</a:t>
              </a:r>
              <a:endParaRPr lang="zh-CN" altLang="en-US" sz="1600" b="1" dirty="0" err="1">
                <a:solidFill>
                  <a:srgbClr val="FF0000"/>
                </a:solidFill>
                <a:latin typeface="微软雅黑" panose="020B0503020204020204" pitchFamily="34" charset="-122"/>
                <a:ea typeface="微软雅黑" panose="020B0503020204020204" pitchFamily="34" charset="-122"/>
              </a:endParaRPr>
            </a:p>
          </p:txBody>
        </p:sp>
        <p:sp>
          <p:nvSpPr>
            <p:cNvPr id="43" name="文本框 42">
              <a:extLst>
                <a:ext uri="{FF2B5EF4-FFF2-40B4-BE49-F238E27FC236}">
                  <a16:creationId xmlns:a16="http://schemas.microsoft.com/office/drawing/2014/main" id="{DDCADD33-D814-4F58-9256-720E8388ED67}"/>
                </a:ext>
              </a:extLst>
            </p:cNvPr>
            <p:cNvSpPr txBox="1"/>
            <p:nvPr/>
          </p:nvSpPr>
          <p:spPr>
            <a:xfrm rot="16200000">
              <a:off x="-242683" y="4864550"/>
              <a:ext cx="930063" cy="316369"/>
            </a:xfrm>
            <a:prstGeom prst="rect">
              <a:avLst/>
            </a:prstGeom>
            <a:noFill/>
          </p:spPr>
          <p:txBody>
            <a:bodyPr wrap="none" rtlCol="0">
              <a:spAutoFit/>
            </a:bodyPr>
            <a:lstStyle/>
            <a:p>
              <a:pPr algn="l">
                <a:lnSpc>
                  <a:spcPct val="150000"/>
                </a:lnSpc>
              </a:pPr>
              <a:r>
                <a:rPr lang="en-US" altLang="zh-CN" sz="1100" dirty="0">
                  <a:latin typeface="微软雅黑" panose="020B0503020204020204" pitchFamily="34" charset="-122"/>
                  <a:ea typeface="微软雅黑" panose="020B0503020204020204" pitchFamily="34" charset="-122"/>
                </a:rPr>
                <a:t>theta (deg)</a:t>
              </a:r>
              <a:endParaRPr lang="zh-CN" altLang="en-US" sz="1100" dirty="0" err="1">
                <a:latin typeface="微软雅黑" panose="020B0503020204020204" pitchFamily="34" charset="-122"/>
                <a:ea typeface="微软雅黑" panose="020B0503020204020204" pitchFamily="34" charset="-122"/>
              </a:endParaRPr>
            </a:p>
          </p:txBody>
        </p:sp>
        <p:sp>
          <p:nvSpPr>
            <p:cNvPr id="44" name="文本框 43">
              <a:extLst>
                <a:ext uri="{FF2B5EF4-FFF2-40B4-BE49-F238E27FC236}">
                  <a16:creationId xmlns:a16="http://schemas.microsoft.com/office/drawing/2014/main" id="{1F7F5830-7FFC-48CF-92F9-5744F1D62EDD}"/>
                </a:ext>
              </a:extLst>
            </p:cNvPr>
            <p:cNvSpPr txBox="1"/>
            <p:nvPr/>
          </p:nvSpPr>
          <p:spPr>
            <a:xfrm>
              <a:off x="6260191" y="5877435"/>
              <a:ext cx="1555234" cy="316369"/>
            </a:xfrm>
            <a:prstGeom prst="rect">
              <a:avLst/>
            </a:prstGeom>
            <a:noFill/>
          </p:spPr>
          <p:txBody>
            <a:bodyPr wrap="none" rtlCol="0">
              <a:spAutoFit/>
            </a:bodyPr>
            <a:lstStyle/>
            <a:p>
              <a:pPr algn="l">
                <a:lnSpc>
                  <a:spcPct val="150000"/>
                </a:lnSpc>
              </a:pPr>
              <a:r>
                <a:rPr lang="en-US" altLang="zh-CN" sz="1100" dirty="0">
                  <a:latin typeface="微软雅黑" panose="020B0503020204020204" pitchFamily="34" charset="-122"/>
                  <a:ea typeface="微软雅黑" panose="020B0503020204020204" pitchFamily="34" charset="-122"/>
                </a:rPr>
                <a:t>momentum (MeV/c)</a:t>
              </a:r>
              <a:endParaRPr lang="zh-CN" altLang="en-US" sz="1100" dirty="0" err="1">
                <a:latin typeface="微软雅黑" panose="020B0503020204020204" pitchFamily="34" charset="-122"/>
                <a:ea typeface="微软雅黑" panose="020B0503020204020204" pitchFamily="34" charset="-122"/>
              </a:endParaRPr>
            </a:p>
          </p:txBody>
        </p:sp>
        <p:cxnSp>
          <p:nvCxnSpPr>
            <p:cNvPr id="45" name="直接连接符 44">
              <a:extLst>
                <a:ext uri="{FF2B5EF4-FFF2-40B4-BE49-F238E27FC236}">
                  <a16:creationId xmlns:a16="http://schemas.microsoft.com/office/drawing/2014/main" id="{64C2C78F-F198-45F7-AB5C-47056FBCA6F2}"/>
                </a:ext>
              </a:extLst>
            </p:cNvPr>
            <p:cNvCxnSpPr>
              <a:cxnSpLocks/>
            </p:cNvCxnSpPr>
            <p:nvPr/>
          </p:nvCxnSpPr>
          <p:spPr bwMode="auto">
            <a:xfrm>
              <a:off x="4006627" y="4345568"/>
              <a:ext cx="0" cy="1581589"/>
            </a:xfrm>
            <a:prstGeom prst="line">
              <a:avLst/>
            </a:prstGeom>
            <a:solidFill>
              <a:srgbClr val="FFFFFF"/>
            </a:solidFill>
            <a:ln w="19050" cap="flat" cmpd="sng" algn="ctr">
              <a:solidFill>
                <a:srgbClr val="FF00FF"/>
              </a:solidFill>
              <a:prstDash val="dash"/>
              <a:round/>
              <a:headEnd type="none" w="med" len="med"/>
              <a:tailEnd type="none" w="med" len="med"/>
            </a:ln>
            <a:effectLst/>
          </p:spPr>
        </p:cxnSp>
        <p:cxnSp>
          <p:nvCxnSpPr>
            <p:cNvPr id="46" name="直接连接符 45">
              <a:extLst>
                <a:ext uri="{FF2B5EF4-FFF2-40B4-BE49-F238E27FC236}">
                  <a16:creationId xmlns:a16="http://schemas.microsoft.com/office/drawing/2014/main" id="{433B4111-1AF4-4CF0-99C2-9AA3AEA3920D}"/>
                </a:ext>
              </a:extLst>
            </p:cNvPr>
            <p:cNvCxnSpPr>
              <a:cxnSpLocks/>
            </p:cNvCxnSpPr>
            <p:nvPr/>
          </p:nvCxnSpPr>
          <p:spPr bwMode="auto">
            <a:xfrm>
              <a:off x="6561371" y="4310743"/>
              <a:ext cx="0" cy="1581589"/>
            </a:xfrm>
            <a:prstGeom prst="line">
              <a:avLst/>
            </a:prstGeom>
            <a:solidFill>
              <a:srgbClr val="FFFFFF"/>
            </a:solidFill>
            <a:ln w="19050" cap="flat" cmpd="sng" algn="ctr">
              <a:solidFill>
                <a:srgbClr val="FF00FF"/>
              </a:solidFill>
              <a:prstDash val="dash"/>
              <a:round/>
              <a:headEnd type="none" w="med" len="med"/>
              <a:tailEnd type="none" w="med" len="med"/>
            </a:ln>
            <a:effectLst/>
          </p:spPr>
        </p:cxnSp>
        <p:sp>
          <p:nvSpPr>
            <p:cNvPr id="47" name="文本框 46">
              <a:extLst>
                <a:ext uri="{FF2B5EF4-FFF2-40B4-BE49-F238E27FC236}">
                  <a16:creationId xmlns:a16="http://schemas.microsoft.com/office/drawing/2014/main" id="{710CBE37-5527-415C-BBE1-292FFFFE6C0D}"/>
                </a:ext>
              </a:extLst>
            </p:cNvPr>
            <p:cNvSpPr txBox="1"/>
            <p:nvPr/>
          </p:nvSpPr>
          <p:spPr>
            <a:xfrm>
              <a:off x="6259391" y="4022964"/>
              <a:ext cx="696024" cy="306174"/>
            </a:xfrm>
            <a:prstGeom prst="rect">
              <a:avLst/>
            </a:prstGeom>
            <a:noFill/>
          </p:spPr>
          <p:txBody>
            <a:bodyPr wrap="none" rtlCol="0">
              <a:spAutoFit/>
            </a:bodyPr>
            <a:lstStyle/>
            <a:p>
              <a:pPr algn="l">
                <a:lnSpc>
                  <a:spcPct val="150000"/>
                </a:lnSpc>
              </a:pPr>
              <a:r>
                <a:rPr lang="en-US" altLang="zh-CN" sz="1050" dirty="0">
                  <a:solidFill>
                    <a:srgbClr val="FF00FF"/>
                  </a:solidFill>
                  <a:latin typeface="微软雅黑" panose="020B0503020204020204" pitchFamily="34" charset="-122"/>
                  <a:ea typeface="微软雅黑" panose="020B0503020204020204" pitchFamily="34" charset="-122"/>
                </a:rPr>
                <a:t>2 GeV/c</a:t>
              </a:r>
              <a:endParaRPr lang="zh-CN" altLang="en-US" sz="1050" dirty="0" err="1">
                <a:solidFill>
                  <a:srgbClr val="FF00FF"/>
                </a:solidFill>
                <a:latin typeface="微软雅黑" panose="020B0503020204020204" pitchFamily="34" charset="-122"/>
                <a:ea typeface="微软雅黑" panose="020B0503020204020204" pitchFamily="34" charset="-122"/>
              </a:endParaRPr>
            </a:p>
          </p:txBody>
        </p:sp>
        <p:cxnSp>
          <p:nvCxnSpPr>
            <p:cNvPr id="48" name="直接连接符 47">
              <a:extLst>
                <a:ext uri="{FF2B5EF4-FFF2-40B4-BE49-F238E27FC236}">
                  <a16:creationId xmlns:a16="http://schemas.microsoft.com/office/drawing/2014/main" id="{5D278C0F-686D-4256-A14C-C4CEAB069001}"/>
                </a:ext>
              </a:extLst>
            </p:cNvPr>
            <p:cNvCxnSpPr>
              <a:cxnSpLocks/>
            </p:cNvCxnSpPr>
            <p:nvPr/>
          </p:nvCxnSpPr>
          <p:spPr bwMode="auto">
            <a:xfrm>
              <a:off x="2049375" y="4345569"/>
              <a:ext cx="0" cy="1581589"/>
            </a:xfrm>
            <a:prstGeom prst="line">
              <a:avLst/>
            </a:prstGeom>
            <a:solidFill>
              <a:srgbClr val="FFFFFF"/>
            </a:solidFill>
            <a:ln w="19050" cap="flat" cmpd="sng" algn="ctr">
              <a:solidFill>
                <a:srgbClr val="FF00FF"/>
              </a:solidFill>
              <a:prstDash val="dash"/>
              <a:round/>
              <a:headEnd type="none" w="med" len="med"/>
              <a:tailEnd type="none" w="med" len="med"/>
            </a:ln>
            <a:effectLst/>
          </p:spPr>
        </p:cxnSp>
      </p:grpSp>
      <p:sp>
        <p:nvSpPr>
          <p:cNvPr id="49" name="文本框 48">
            <a:extLst>
              <a:ext uri="{FF2B5EF4-FFF2-40B4-BE49-F238E27FC236}">
                <a16:creationId xmlns:a16="http://schemas.microsoft.com/office/drawing/2014/main" id="{DE9C4E9B-DF1C-4EC9-896D-920EAF2B805D}"/>
              </a:ext>
            </a:extLst>
          </p:cNvPr>
          <p:cNvSpPr txBox="1"/>
          <p:nvPr/>
        </p:nvSpPr>
        <p:spPr>
          <a:xfrm>
            <a:off x="498717" y="6170014"/>
            <a:ext cx="6386685" cy="418191"/>
          </a:xfrm>
          <a:prstGeom prst="rect">
            <a:avLst/>
          </a:prstGeom>
          <a:noFill/>
        </p:spPr>
        <p:txBody>
          <a:bodyPr wrap="none" rtlCol="0">
            <a:spAutoFit/>
          </a:bodyPr>
          <a:lstStyle/>
          <a:p>
            <a:pPr marL="285750" indent="-285750" algn="l">
              <a:lnSpc>
                <a:spcPct val="150000"/>
              </a:lnSpc>
              <a:buFont typeface="Wingdings" panose="05000000000000000000" pitchFamily="2" charset="2"/>
              <a:buChar char="Ø"/>
            </a:pPr>
            <a:r>
              <a:rPr lang="en-US" altLang="zh-CN" sz="1600" b="1" dirty="0">
                <a:solidFill>
                  <a:srgbClr val="C00000"/>
                </a:solidFill>
                <a:latin typeface="微软雅黑" panose="020B0503020204020204" pitchFamily="34" charset="-122"/>
                <a:ea typeface="微软雅黑" panose="020B0503020204020204" pitchFamily="34" charset="-122"/>
              </a:rPr>
              <a:t>&gt;97% pion efficiency with kaon mis-ID=2% at p&lt;2 GeV/c</a:t>
            </a:r>
            <a:endParaRPr lang="zh-CN" altLang="en-US" sz="1600" b="1" dirty="0" err="1">
              <a:solidFill>
                <a:srgbClr val="C00000"/>
              </a:solidFill>
              <a:latin typeface="微软雅黑" panose="020B0503020204020204" pitchFamily="34" charset="-122"/>
              <a:ea typeface="微软雅黑" panose="020B0503020204020204" pitchFamily="34" charset="-122"/>
            </a:endParaRPr>
          </a:p>
        </p:txBody>
      </p:sp>
      <p:sp>
        <p:nvSpPr>
          <p:cNvPr id="50" name="文本框 49">
            <a:extLst>
              <a:ext uri="{FF2B5EF4-FFF2-40B4-BE49-F238E27FC236}">
                <a16:creationId xmlns:a16="http://schemas.microsoft.com/office/drawing/2014/main" id="{2BCAA293-C559-48C3-BADB-B4EA10BDEF70}"/>
              </a:ext>
            </a:extLst>
          </p:cNvPr>
          <p:cNvSpPr txBox="1"/>
          <p:nvPr/>
        </p:nvSpPr>
        <p:spPr>
          <a:xfrm>
            <a:off x="8506022" y="3851786"/>
            <a:ext cx="3730508" cy="499624"/>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altLang="zh-CN" sz="2000" b="1" dirty="0">
                <a:latin typeface="微软雅黑" panose="020B0503020204020204" pitchFamily="34" charset="-122"/>
                <a:ea typeface="微软雅黑" panose="020B0503020204020204" pitchFamily="34" charset="-122"/>
              </a:rPr>
              <a:t>Muon ID</a:t>
            </a:r>
            <a:r>
              <a:rPr lang="zh-CN" altLang="en-US" sz="2000" b="1" dirty="0">
                <a:latin typeface="微软雅黑" panose="020B0503020204020204" pitchFamily="34" charset="-122"/>
                <a:ea typeface="微软雅黑" panose="020B0503020204020204" pitchFamily="34" charset="-122"/>
              </a:rPr>
              <a:t>（</a:t>
            </a:r>
            <a:r>
              <a:rPr lang="en-US" altLang="zh-CN" sz="2000" b="1" dirty="0">
                <a:latin typeface="微软雅黑" panose="020B0503020204020204" pitchFamily="34" charset="-122"/>
                <a:ea typeface="微软雅黑" panose="020B0503020204020204" pitchFamily="34" charset="-122"/>
              </a:rPr>
              <a:t>MUD&amp;ECAL</a:t>
            </a:r>
            <a:r>
              <a:rPr lang="zh-CN" altLang="en-US" sz="2000" b="1" dirty="0">
                <a:latin typeface="微软雅黑" panose="020B0503020204020204" pitchFamily="34" charset="-122"/>
                <a:ea typeface="微软雅黑" panose="020B0503020204020204" pitchFamily="34" charset="-122"/>
              </a:rPr>
              <a:t>）</a:t>
            </a:r>
          </a:p>
        </p:txBody>
      </p:sp>
      <p:grpSp>
        <p:nvGrpSpPr>
          <p:cNvPr id="51" name="组合 50">
            <a:extLst>
              <a:ext uri="{FF2B5EF4-FFF2-40B4-BE49-F238E27FC236}">
                <a16:creationId xmlns:a16="http://schemas.microsoft.com/office/drawing/2014/main" id="{238B9898-2E99-498F-A7EB-3528AE36196E}"/>
              </a:ext>
            </a:extLst>
          </p:cNvPr>
          <p:cNvGrpSpPr/>
          <p:nvPr/>
        </p:nvGrpSpPr>
        <p:grpSpPr>
          <a:xfrm>
            <a:off x="8505285" y="4337161"/>
            <a:ext cx="2951347" cy="1895081"/>
            <a:chOff x="8481222" y="4298722"/>
            <a:chExt cx="2951347" cy="1895081"/>
          </a:xfrm>
        </p:grpSpPr>
        <p:pic>
          <p:nvPicPr>
            <p:cNvPr id="52" name="图片 51">
              <a:extLst>
                <a:ext uri="{FF2B5EF4-FFF2-40B4-BE49-F238E27FC236}">
                  <a16:creationId xmlns:a16="http://schemas.microsoft.com/office/drawing/2014/main" id="{778E34C2-A55E-4CDB-B077-0E1CDAFE6F87}"/>
                </a:ext>
              </a:extLst>
            </p:cNvPr>
            <p:cNvPicPr>
              <a:picLocks noChangeAspect="1"/>
            </p:cNvPicPr>
            <p:nvPr/>
          </p:nvPicPr>
          <p:blipFill>
            <a:blip r:embed="rId10"/>
            <a:srcRect t="6913"/>
            <a:stretch/>
          </p:blipFill>
          <p:spPr>
            <a:xfrm>
              <a:off x="8737600" y="4298722"/>
              <a:ext cx="2694969" cy="1710633"/>
            </a:xfrm>
            <a:prstGeom prst="rect">
              <a:avLst/>
            </a:prstGeom>
          </p:spPr>
        </p:pic>
        <p:sp>
          <p:nvSpPr>
            <p:cNvPr id="53" name="文本框 52">
              <a:extLst>
                <a:ext uri="{FF2B5EF4-FFF2-40B4-BE49-F238E27FC236}">
                  <a16:creationId xmlns:a16="http://schemas.microsoft.com/office/drawing/2014/main" id="{A25C737B-3E5B-4EEB-8089-8C2E0CDCBB72}"/>
                </a:ext>
              </a:extLst>
            </p:cNvPr>
            <p:cNvSpPr txBox="1"/>
            <p:nvPr/>
          </p:nvSpPr>
          <p:spPr>
            <a:xfrm rot="16200000">
              <a:off x="8174375" y="4864550"/>
              <a:ext cx="930063" cy="316369"/>
            </a:xfrm>
            <a:prstGeom prst="rect">
              <a:avLst/>
            </a:prstGeom>
            <a:noFill/>
          </p:spPr>
          <p:txBody>
            <a:bodyPr wrap="none" rtlCol="0">
              <a:spAutoFit/>
            </a:bodyPr>
            <a:lstStyle/>
            <a:p>
              <a:pPr algn="l">
                <a:lnSpc>
                  <a:spcPct val="150000"/>
                </a:lnSpc>
              </a:pPr>
              <a:r>
                <a:rPr lang="en-US" altLang="zh-CN" sz="1100" dirty="0">
                  <a:latin typeface="微软雅黑" panose="020B0503020204020204" pitchFamily="34" charset="-122"/>
                  <a:ea typeface="微软雅黑" panose="020B0503020204020204" pitchFamily="34" charset="-122"/>
                </a:rPr>
                <a:t>theta (deg)</a:t>
              </a:r>
              <a:endParaRPr lang="zh-CN" altLang="en-US" sz="1100" dirty="0" err="1">
                <a:latin typeface="微软雅黑" panose="020B0503020204020204" pitchFamily="34" charset="-122"/>
                <a:ea typeface="微软雅黑" panose="020B0503020204020204" pitchFamily="34" charset="-122"/>
              </a:endParaRPr>
            </a:p>
          </p:txBody>
        </p:sp>
        <p:sp>
          <p:nvSpPr>
            <p:cNvPr id="54" name="文本框 53">
              <a:extLst>
                <a:ext uri="{FF2B5EF4-FFF2-40B4-BE49-F238E27FC236}">
                  <a16:creationId xmlns:a16="http://schemas.microsoft.com/office/drawing/2014/main" id="{6540D010-2F18-4B5B-B2E8-ACBF76A42E16}"/>
                </a:ext>
              </a:extLst>
            </p:cNvPr>
            <p:cNvSpPr txBox="1"/>
            <p:nvPr/>
          </p:nvSpPr>
          <p:spPr>
            <a:xfrm>
              <a:off x="9849489" y="5877434"/>
              <a:ext cx="1555234" cy="316369"/>
            </a:xfrm>
            <a:prstGeom prst="rect">
              <a:avLst/>
            </a:prstGeom>
            <a:noFill/>
          </p:spPr>
          <p:txBody>
            <a:bodyPr wrap="none" rtlCol="0">
              <a:spAutoFit/>
            </a:bodyPr>
            <a:lstStyle/>
            <a:p>
              <a:pPr algn="l">
                <a:lnSpc>
                  <a:spcPct val="150000"/>
                </a:lnSpc>
              </a:pPr>
              <a:r>
                <a:rPr lang="en-US" altLang="zh-CN" sz="1100" dirty="0">
                  <a:latin typeface="微软雅黑" panose="020B0503020204020204" pitchFamily="34" charset="-122"/>
                  <a:ea typeface="微软雅黑" panose="020B0503020204020204" pitchFamily="34" charset="-122"/>
                </a:rPr>
                <a:t>momentum (MeV/c)</a:t>
              </a:r>
              <a:endParaRPr lang="zh-CN" altLang="en-US" sz="1100" dirty="0" err="1">
                <a:latin typeface="微软雅黑" panose="020B0503020204020204" pitchFamily="34" charset="-122"/>
                <a:ea typeface="微软雅黑" panose="020B0503020204020204" pitchFamily="34" charset="-122"/>
              </a:endParaRPr>
            </a:p>
          </p:txBody>
        </p:sp>
      </p:grpSp>
      <p:sp>
        <p:nvSpPr>
          <p:cNvPr id="55" name="文本框 54">
            <a:extLst>
              <a:ext uri="{FF2B5EF4-FFF2-40B4-BE49-F238E27FC236}">
                <a16:creationId xmlns:a16="http://schemas.microsoft.com/office/drawing/2014/main" id="{23AEC335-60D6-4CD1-B6A8-48C4DE501B31}"/>
              </a:ext>
            </a:extLst>
          </p:cNvPr>
          <p:cNvSpPr txBox="1"/>
          <p:nvPr/>
        </p:nvSpPr>
        <p:spPr>
          <a:xfrm>
            <a:off x="8480472" y="6120825"/>
            <a:ext cx="3756058" cy="584775"/>
          </a:xfrm>
          <a:prstGeom prst="rect">
            <a:avLst/>
          </a:prstGeom>
          <a:noFill/>
        </p:spPr>
        <p:txBody>
          <a:bodyPr wrap="square" rtlCol="0">
            <a:spAutoFit/>
          </a:bodyPr>
          <a:lstStyle/>
          <a:p>
            <a:pPr marL="285750" indent="-285750" algn="l">
              <a:buFont typeface="Wingdings" panose="05000000000000000000" pitchFamily="2" charset="2"/>
              <a:buChar char="Ø"/>
            </a:pPr>
            <a:r>
              <a:rPr lang="en-US" altLang="zh-CN" sz="1600" b="1" dirty="0">
                <a:solidFill>
                  <a:srgbClr val="C00000"/>
                </a:solidFill>
                <a:latin typeface="微软雅黑" panose="020B0503020204020204" pitchFamily="34" charset="-122"/>
                <a:ea typeface="微软雅黑" panose="020B0503020204020204" pitchFamily="34" charset="-122"/>
              </a:rPr>
              <a:t>&gt;95% muon efficiency with pion mis-ID=3% at p&gt;1 GeV/c</a:t>
            </a:r>
            <a:endParaRPr lang="zh-CN" altLang="en-US" sz="1600" b="1" dirty="0" err="1">
              <a:solidFill>
                <a:srgbClr val="C00000"/>
              </a:solidFill>
              <a:latin typeface="微软雅黑" panose="020B0503020204020204" pitchFamily="34" charset="-122"/>
              <a:ea typeface="微软雅黑" panose="020B0503020204020204" pitchFamily="34" charset="-122"/>
            </a:endParaRPr>
          </a:p>
        </p:txBody>
      </p:sp>
      <p:sp>
        <p:nvSpPr>
          <p:cNvPr id="3" name="页脚占位符 2">
            <a:extLst>
              <a:ext uri="{FF2B5EF4-FFF2-40B4-BE49-F238E27FC236}">
                <a16:creationId xmlns:a16="http://schemas.microsoft.com/office/drawing/2014/main" id="{F19E8CC5-7093-4414-83E8-AD4B60050132}"/>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sp>
        <p:nvSpPr>
          <p:cNvPr id="5" name="灯片编号占位符 4">
            <a:extLst>
              <a:ext uri="{FF2B5EF4-FFF2-40B4-BE49-F238E27FC236}">
                <a16:creationId xmlns:a16="http://schemas.microsoft.com/office/drawing/2014/main" id="{A19454D8-9222-45BC-A589-E80AD35E82B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5D8BEF-1F48-4914-8E97-EB46A792FE08}" type="slidenum">
              <a:rPr lang="zh-CN" altLang="en-US" smtClean="0">
                <a:latin typeface="微软雅黑" panose="020B0503020204020204" pitchFamily="34" charset="-122"/>
                <a:ea typeface="微软雅黑" panose="020B0503020204020204" pitchFamily="34" charset="-122"/>
              </a:rPr>
              <a:pPr/>
              <a:t>13</a:t>
            </a:fld>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94012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D01D5-A7EB-A240-31D9-01A2A0DA5260}"/>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D13C4065-420F-CB44-FDC8-90EB5C390801}"/>
              </a:ext>
            </a:extLst>
          </p:cNvPr>
          <p:cNvSpPr>
            <a:spLocks noGrp="1"/>
          </p:cNvSpPr>
          <p:nvPr>
            <p:ph type="title"/>
          </p:nvPr>
        </p:nvSpPr>
        <p:spPr/>
        <p:txBody>
          <a:bodyPr>
            <a:normAutofit/>
          </a:bodyPr>
          <a:lstStyle/>
          <a:p>
            <a:r>
              <a:rPr lang="en-US" altLang="zh-CN" sz="3600" dirty="0"/>
              <a:t>OSCAR</a:t>
            </a:r>
            <a:r>
              <a:rPr lang="zh-CN" altLang="en-US" sz="3600" dirty="0"/>
              <a:t>全模拟</a:t>
            </a:r>
          </a:p>
        </p:txBody>
      </p:sp>
      <p:sp>
        <p:nvSpPr>
          <p:cNvPr id="4" name="矩形 3">
            <a:extLst>
              <a:ext uri="{FF2B5EF4-FFF2-40B4-BE49-F238E27FC236}">
                <a16:creationId xmlns:a16="http://schemas.microsoft.com/office/drawing/2014/main" id="{48537B85-6F4A-441F-460F-BBE058D9FE23}"/>
              </a:ext>
            </a:extLst>
          </p:cNvPr>
          <p:cNvSpPr/>
          <p:nvPr/>
        </p:nvSpPr>
        <p:spPr>
          <a:xfrm>
            <a:off x="438912" y="1066800"/>
            <a:ext cx="10896600" cy="400110"/>
          </a:xfrm>
          <a:prstGeom prst="rect">
            <a:avLst/>
          </a:prstGeom>
        </p:spPr>
        <p:txBody>
          <a:bodyPr wrap="square">
            <a:spAutoFit/>
          </a:bodyPr>
          <a:lstStyle/>
          <a:p>
            <a:pPr marL="342900" indent="-342900">
              <a:buFont typeface="Arial" panose="020B0604020202020204" pitchFamily="34" charset="0"/>
              <a:buChar char="•"/>
            </a:pPr>
            <a:r>
              <a:rPr lang="zh-CN" altLang="en-US" sz="2000" b="1" dirty="0">
                <a:solidFill>
                  <a:srgbClr val="C00000"/>
                </a:solidFill>
                <a:latin typeface="微软雅黑" panose="020B0503020204020204" pitchFamily="34" charset="-122"/>
                <a:ea typeface="微软雅黑" panose="020B0503020204020204" pitchFamily="34" charset="-122"/>
              </a:rPr>
              <a:t>全模拟链条过程</a:t>
            </a:r>
          </a:p>
        </p:txBody>
      </p:sp>
      <p:pic>
        <p:nvPicPr>
          <p:cNvPr id="6" name="图片 5">
            <a:extLst>
              <a:ext uri="{FF2B5EF4-FFF2-40B4-BE49-F238E27FC236}">
                <a16:creationId xmlns:a16="http://schemas.microsoft.com/office/drawing/2014/main" id="{7A28E048-C5B8-8325-E1B9-F21FD80BBF5A}"/>
              </a:ext>
            </a:extLst>
          </p:cNvPr>
          <p:cNvPicPr>
            <a:picLocks noChangeAspect="1"/>
          </p:cNvPicPr>
          <p:nvPr/>
        </p:nvPicPr>
        <p:blipFill>
          <a:blip r:embed="rId3"/>
          <a:stretch>
            <a:fillRect/>
          </a:stretch>
        </p:blipFill>
        <p:spPr>
          <a:xfrm>
            <a:off x="0" y="1562100"/>
            <a:ext cx="2504147" cy="1866900"/>
          </a:xfrm>
          <a:prstGeom prst="rect">
            <a:avLst/>
          </a:prstGeom>
        </p:spPr>
      </p:pic>
      <p:pic>
        <p:nvPicPr>
          <p:cNvPr id="8" name="图片 7">
            <a:extLst>
              <a:ext uri="{FF2B5EF4-FFF2-40B4-BE49-F238E27FC236}">
                <a16:creationId xmlns:a16="http://schemas.microsoft.com/office/drawing/2014/main" id="{BB4F1C27-1ED4-CF5C-FB80-6C5AECADF48C}"/>
              </a:ext>
            </a:extLst>
          </p:cNvPr>
          <p:cNvPicPr>
            <a:picLocks noChangeAspect="1"/>
          </p:cNvPicPr>
          <p:nvPr/>
        </p:nvPicPr>
        <p:blipFill>
          <a:blip r:embed="rId4"/>
          <a:stretch>
            <a:fillRect/>
          </a:stretch>
        </p:blipFill>
        <p:spPr>
          <a:xfrm>
            <a:off x="7315200" y="1671885"/>
            <a:ext cx="2438400" cy="1826122"/>
          </a:xfrm>
          <a:prstGeom prst="rect">
            <a:avLst/>
          </a:prstGeom>
        </p:spPr>
      </p:pic>
      <p:pic>
        <p:nvPicPr>
          <p:cNvPr id="11" name="图片 10">
            <a:extLst>
              <a:ext uri="{FF2B5EF4-FFF2-40B4-BE49-F238E27FC236}">
                <a16:creationId xmlns:a16="http://schemas.microsoft.com/office/drawing/2014/main" id="{FDCB0A53-4392-5BAC-621A-4BCBF7CD66B4}"/>
              </a:ext>
            </a:extLst>
          </p:cNvPr>
          <p:cNvPicPr>
            <a:picLocks noChangeAspect="1"/>
          </p:cNvPicPr>
          <p:nvPr/>
        </p:nvPicPr>
        <p:blipFill>
          <a:blip r:embed="rId5"/>
          <a:stretch>
            <a:fillRect/>
          </a:stretch>
        </p:blipFill>
        <p:spPr>
          <a:xfrm>
            <a:off x="2438400" y="1639831"/>
            <a:ext cx="2593739" cy="1865369"/>
          </a:xfrm>
          <a:prstGeom prst="rect">
            <a:avLst/>
          </a:prstGeom>
        </p:spPr>
      </p:pic>
      <p:sp>
        <p:nvSpPr>
          <p:cNvPr id="13" name="矩形 12">
            <a:extLst>
              <a:ext uri="{FF2B5EF4-FFF2-40B4-BE49-F238E27FC236}">
                <a16:creationId xmlns:a16="http://schemas.microsoft.com/office/drawing/2014/main" id="{6123D071-2D60-1A3C-6D54-04915A123D4C}"/>
              </a:ext>
            </a:extLst>
          </p:cNvPr>
          <p:cNvSpPr/>
          <p:nvPr/>
        </p:nvSpPr>
        <p:spPr>
          <a:xfrm>
            <a:off x="677161" y="3426568"/>
            <a:ext cx="1905000" cy="369332"/>
          </a:xfrm>
          <a:prstGeom prst="rect">
            <a:avLst/>
          </a:prstGeom>
        </p:spPr>
        <p:txBody>
          <a:bodyPr wrap="square">
            <a:spAutoFit/>
          </a:bodyPr>
          <a:lstStyle/>
          <a:p>
            <a:pPr marL="342900" indent="-342900">
              <a:buFont typeface="Wingdings" panose="05000000000000000000" pitchFamily="2" charset="2"/>
              <a:buChar char="ü"/>
            </a:pPr>
            <a:r>
              <a:rPr lang="zh-CN" altLang="en-US" b="1" dirty="0">
                <a:solidFill>
                  <a:srgbClr val="0000CC"/>
                </a:solidFill>
                <a:latin typeface="微软雅黑" panose="020B0503020204020204" pitchFamily="34" charset="-122"/>
                <a:ea typeface="微软雅黑" panose="020B0503020204020204" pitchFamily="34" charset="-122"/>
              </a:rPr>
              <a:t>带电径迹重建</a:t>
            </a:r>
          </a:p>
        </p:txBody>
      </p:sp>
      <p:sp>
        <p:nvSpPr>
          <p:cNvPr id="14" name="矩形 13">
            <a:extLst>
              <a:ext uri="{FF2B5EF4-FFF2-40B4-BE49-F238E27FC236}">
                <a16:creationId xmlns:a16="http://schemas.microsoft.com/office/drawing/2014/main" id="{93A7A7DF-DF0B-B8AE-D770-084286CFCE77}"/>
              </a:ext>
            </a:extLst>
          </p:cNvPr>
          <p:cNvSpPr/>
          <p:nvPr/>
        </p:nvSpPr>
        <p:spPr>
          <a:xfrm>
            <a:off x="7543800" y="3434395"/>
            <a:ext cx="2291834" cy="369332"/>
          </a:xfrm>
          <a:prstGeom prst="rect">
            <a:avLst/>
          </a:prstGeom>
        </p:spPr>
        <p:txBody>
          <a:bodyPr wrap="square">
            <a:spAutoFit/>
          </a:bodyPr>
          <a:lstStyle/>
          <a:p>
            <a:pPr marL="342900" indent="-342900">
              <a:buFont typeface="Wingdings" panose="05000000000000000000" pitchFamily="2" charset="2"/>
              <a:buChar char="ü"/>
            </a:pPr>
            <a:r>
              <a:rPr lang="zh-CN" altLang="en-US" b="1" dirty="0">
                <a:solidFill>
                  <a:srgbClr val="0000CC"/>
                </a:solidFill>
                <a:latin typeface="微软雅黑" panose="020B0503020204020204" pitchFamily="34" charset="-122"/>
                <a:ea typeface="微软雅黑" panose="020B0503020204020204" pitchFamily="34" charset="-122"/>
              </a:rPr>
              <a:t>运动学拟合</a:t>
            </a:r>
          </a:p>
        </p:txBody>
      </p:sp>
      <p:sp>
        <p:nvSpPr>
          <p:cNvPr id="15" name="矩形 14">
            <a:extLst>
              <a:ext uri="{FF2B5EF4-FFF2-40B4-BE49-F238E27FC236}">
                <a16:creationId xmlns:a16="http://schemas.microsoft.com/office/drawing/2014/main" id="{BFA1E8DA-6EEF-75D2-408E-3A02B69250B1}"/>
              </a:ext>
            </a:extLst>
          </p:cNvPr>
          <p:cNvSpPr/>
          <p:nvPr/>
        </p:nvSpPr>
        <p:spPr>
          <a:xfrm>
            <a:off x="5257800" y="3421704"/>
            <a:ext cx="2291834" cy="369332"/>
          </a:xfrm>
          <a:prstGeom prst="rect">
            <a:avLst/>
          </a:prstGeom>
        </p:spPr>
        <p:txBody>
          <a:bodyPr wrap="square">
            <a:spAutoFit/>
          </a:bodyPr>
          <a:lstStyle/>
          <a:p>
            <a:pPr marL="342900" indent="-342900">
              <a:buFont typeface="Wingdings" panose="05000000000000000000" pitchFamily="2" charset="2"/>
              <a:buChar char="ü"/>
            </a:pPr>
            <a:r>
              <a:rPr lang="zh-CN" altLang="en-US" b="1" dirty="0">
                <a:solidFill>
                  <a:srgbClr val="0000CC"/>
                </a:solidFill>
                <a:latin typeface="微软雅黑" panose="020B0503020204020204" pitchFamily="34" charset="-122"/>
                <a:ea typeface="微软雅黑" panose="020B0503020204020204" pitchFamily="34" charset="-122"/>
              </a:rPr>
              <a:t>粒子鉴别系统</a:t>
            </a:r>
          </a:p>
        </p:txBody>
      </p:sp>
      <p:sp>
        <p:nvSpPr>
          <p:cNvPr id="17" name="矩形 16">
            <a:extLst>
              <a:ext uri="{FF2B5EF4-FFF2-40B4-BE49-F238E27FC236}">
                <a16:creationId xmlns:a16="http://schemas.microsoft.com/office/drawing/2014/main" id="{300E9AA9-69D7-E255-7FB5-A0F3EFD5E963}"/>
              </a:ext>
            </a:extLst>
          </p:cNvPr>
          <p:cNvSpPr/>
          <p:nvPr/>
        </p:nvSpPr>
        <p:spPr>
          <a:xfrm>
            <a:off x="2965966" y="3426568"/>
            <a:ext cx="2291834" cy="369332"/>
          </a:xfrm>
          <a:prstGeom prst="rect">
            <a:avLst/>
          </a:prstGeom>
        </p:spPr>
        <p:txBody>
          <a:bodyPr wrap="square">
            <a:spAutoFit/>
          </a:bodyPr>
          <a:lstStyle/>
          <a:p>
            <a:pPr marL="342900" indent="-342900">
              <a:buFont typeface="Wingdings" panose="05000000000000000000" pitchFamily="2" charset="2"/>
              <a:buChar char="ü"/>
            </a:pPr>
            <a:r>
              <a:rPr lang="zh-CN" altLang="en-US" b="1" dirty="0">
                <a:solidFill>
                  <a:srgbClr val="0000CC"/>
                </a:solidFill>
                <a:latin typeface="微软雅黑" panose="020B0503020204020204" pitchFamily="34" charset="-122"/>
                <a:ea typeface="微软雅黑" panose="020B0503020204020204" pitchFamily="34" charset="-122"/>
              </a:rPr>
              <a:t>中性粒子重建</a:t>
            </a:r>
          </a:p>
        </p:txBody>
      </p:sp>
      <mc:AlternateContent xmlns:mc="http://schemas.openxmlformats.org/markup-compatibility/2006" xmlns:a14="http://schemas.microsoft.com/office/drawing/2010/main">
        <mc:Choice Requires="a14">
          <p:sp>
            <p:nvSpPr>
              <p:cNvPr id="18" name="矩形 17">
                <a:extLst>
                  <a:ext uri="{FF2B5EF4-FFF2-40B4-BE49-F238E27FC236}">
                    <a16:creationId xmlns:a16="http://schemas.microsoft.com/office/drawing/2014/main" id="{44F4D423-139B-8BD3-E75C-6D63C9DA86EB}"/>
                  </a:ext>
                </a:extLst>
              </p:cNvPr>
              <p:cNvSpPr/>
              <p:nvPr/>
            </p:nvSpPr>
            <p:spPr>
              <a:xfrm>
                <a:off x="447621" y="4085056"/>
                <a:ext cx="5239512" cy="2985433"/>
              </a:xfrm>
              <a:prstGeom prst="rect">
                <a:avLst/>
              </a:prstGeom>
            </p:spPr>
            <p:txBody>
              <a:bodyPr wrap="square">
                <a:spAutoFit/>
              </a:bodyPr>
              <a:lstStyle/>
              <a:p>
                <a:pPr>
                  <a:spcBef>
                    <a:spcPts val="600"/>
                  </a:spcBef>
                </a:pPr>
                <a:r>
                  <a:rPr lang="en-US" altLang="zh-CN" sz="2000" b="1" dirty="0">
                    <a:solidFill>
                      <a:srgbClr val="C00000"/>
                    </a:solidFill>
                    <a:latin typeface="微软雅黑" panose="020B0503020204020204" pitchFamily="34" charset="-122"/>
                    <a:ea typeface="微软雅黑" panose="020B0503020204020204" pitchFamily="34" charset="-122"/>
                  </a:rPr>
                  <a:t>OSCAR</a:t>
                </a:r>
                <a:r>
                  <a:rPr lang="zh-CN" altLang="en-US" sz="2000" b="1" dirty="0">
                    <a:solidFill>
                      <a:srgbClr val="C00000"/>
                    </a:solidFill>
                    <a:latin typeface="微软雅黑" panose="020B0503020204020204" pitchFamily="34" charset="-122"/>
                    <a:ea typeface="微软雅黑" panose="020B0503020204020204" pitchFamily="34" charset="-122"/>
                  </a:rPr>
                  <a:t>下的产生子移植：</a:t>
                </a:r>
                <a:endParaRPr lang="en-US" altLang="zh-CN" sz="2000" b="1" dirty="0">
                  <a:solidFill>
                    <a:srgbClr val="C00000"/>
                  </a:solidFill>
                  <a:latin typeface="微软雅黑" panose="020B0503020204020204" pitchFamily="34" charset="-122"/>
                  <a:ea typeface="微软雅黑" panose="020B0503020204020204" pitchFamily="34" charset="-122"/>
                </a:endParaRPr>
              </a:p>
              <a:p>
                <a:pPr marL="342900" indent="-342900">
                  <a:spcBef>
                    <a:spcPts val="600"/>
                  </a:spcBef>
                  <a:spcAft>
                    <a:spcPts val="600"/>
                  </a:spcAft>
                  <a:buFont typeface="Arial" panose="020B0604020202020204" pitchFamily="34" charset="0"/>
                  <a:buChar char="•"/>
                </a:pPr>
                <a:r>
                  <a:rPr lang="en-US" altLang="zh-CN" dirty="0" err="1">
                    <a:latin typeface="微软雅黑" panose="020B0503020204020204" pitchFamily="34" charset="-122"/>
                    <a:ea typeface="微软雅黑" panose="020B0503020204020204" pitchFamily="34" charset="-122"/>
                  </a:rPr>
                  <a:t>Babayaga</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巴巴散射，</a:t>
                </a:r>
                <a14:m>
                  <m:oMath xmlns:m="http://schemas.openxmlformats.org/officeDocument/2006/math">
                    <m:sSup>
                      <m:sSupPr>
                        <m:ctrlPr>
                          <a:rPr lang="en-US" altLang="zh-CN" i="1" smtClean="0">
                            <a:latin typeface="Cambria Math" panose="02040503050406030204" pitchFamily="18" charset="0"/>
                            <a:ea typeface="微软雅黑" panose="020B0503020204020204" pitchFamily="34" charset="-122"/>
                          </a:rPr>
                        </m:ctrlPr>
                      </m:sSupPr>
                      <m:e>
                        <m:r>
                          <a:rPr lang="zh-CN" altLang="en-US" i="1" smtClean="0">
                            <a:latin typeface="Cambria Math" panose="02040503050406030204" pitchFamily="18" charset="0"/>
                            <a:ea typeface="微软雅黑" panose="020B0503020204020204" pitchFamily="34" charset="-122"/>
                          </a:rPr>
                          <m:t>𝜇</m:t>
                        </m:r>
                      </m:e>
                      <m:sup>
                        <m:r>
                          <a:rPr lang="en-US" altLang="zh-CN" i="1">
                            <a:latin typeface="Cambria Math" panose="02040503050406030204" pitchFamily="18" charset="0"/>
                            <a:ea typeface="微软雅黑" panose="020B0503020204020204" pitchFamily="34" charset="-122"/>
                          </a:rPr>
                          <m:t>+</m:t>
                        </m:r>
                      </m:sup>
                    </m:sSup>
                    <m:sSup>
                      <m:sSupPr>
                        <m:ctrlPr>
                          <a:rPr lang="en-US" altLang="zh-CN" i="1" smtClean="0">
                            <a:latin typeface="Cambria Math" panose="02040503050406030204" pitchFamily="18" charset="0"/>
                            <a:ea typeface="微软雅黑" panose="020B0503020204020204" pitchFamily="34" charset="-122"/>
                          </a:rPr>
                        </m:ctrlPr>
                      </m:sSupPr>
                      <m:e>
                        <m:r>
                          <a:rPr lang="zh-CN" altLang="en-US" i="1" smtClean="0">
                            <a:latin typeface="Cambria Math" panose="02040503050406030204" pitchFamily="18" charset="0"/>
                            <a:ea typeface="微软雅黑" panose="020B0503020204020204" pitchFamily="34" charset="-122"/>
                          </a:rPr>
                          <m:t>𝜇</m:t>
                        </m:r>
                      </m:e>
                      <m:sup>
                        <m:r>
                          <a:rPr lang="en-US" altLang="zh-CN" i="1">
                            <a:latin typeface="Cambria Math" panose="02040503050406030204" pitchFamily="18" charset="0"/>
                            <a:ea typeface="微软雅黑" panose="020B0503020204020204" pitchFamily="34" charset="-122"/>
                          </a:rPr>
                          <m:t>−</m:t>
                        </m:r>
                      </m:sup>
                    </m:sSup>
                  </m:oMath>
                </a14:m>
                <a:r>
                  <a:rPr lang="zh-CN" altLang="en-US" dirty="0">
                    <a:latin typeface="微软雅黑" panose="020B0503020204020204" pitchFamily="34" charset="-122"/>
                    <a:ea typeface="微软雅黑" panose="020B0503020204020204" pitchFamily="34" charset="-122"/>
                  </a:rPr>
                  <a:t>和</a:t>
                </a:r>
                <a14:m>
                  <m:oMath xmlns:m="http://schemas.openxmlformats.org/officeDocument/2006/math">
                    <m:r>
                      <a:rPr lang="zh-CN" altLang="en-US" i="1" dirty="0" smtClean="0">
                        <a:latin typeface="Cambria Math" panose="02040503050406030204" pitchFamily="18" charset="0"/>
                        <a:ea typeface="微软雅黑" panose="020B0503020204020204" pitchFamily="34" charset="-122"/>
                      </a:rPr>
                      <m:t>𝛾𝛾</m:t>
                    </m:r>
                  </m:oMath>
                </a14:m>
                <a:r>
                  <a:rPr lang="zh-CN" altLang="en-US" dirty="0">
                    <a:latin typeface="微软雅黑" panose="020B0503020204020204" pitchFamily="34" charset="-122"/>
                    <a:ea typeface="微软雅黑" panose="020B0503020204020204" pitchFamily="34" charset="-122"/>
                  </a:rPr>
                  <a:t>过程</a:t>
                </a:r>
                <a:r>
                  <a:rPr lang="en-US" altLang="zh-CN" dirty="0">
                    <a:latin typeface="微软雅黑" panose="020B0503020204020204" pitchFamily="34" charset="-122"/>
                    <a:ea typeface="微软雅黑" panose="020B0503020204020204" pitchFamily="34" charset="-122"/>
                  </a:rPr>
                  <a:t>)</a:t>
                </a:r>
              </a:p>
              <a:p>
                <a:pPr marL="342900" indent="-342900">
                  <a:spcBef>
                    <a:spcPts val="600"/>
                  </a:spcBef>
                  <a:buFont typeface="Arial" panose="020B0604020202020204" pitchFamily="34" charset="0"/>
                  <a:buChar char="•"/>
                </a:pPr>
                <a:r>
                  <a:rPr lang="en-US" altLang="zh-CN" dirty="0" err="1">
                    <a:latin typeface="微软雅黑" panose="020B0503020204020204" pitchFamily="34" charset="-122"/>
                    <a:ea typeface="微软雅黑" panose="020B0503020204020204" pitchFamily="34" charset="-122"/>
                  </a:rPr>
                  <a:t>Madgraph</a:t>
                </a:r>
                <a:r>
                  <a:rPr lang="en-US" altLang="zh-CN" dirty="0">
                    <a:latin typeface="微软雅黑" panose="020B0503020204020204" pitchFamily="34" charset="-122"/>
                    <a:ea typeface="微软雅黑" panose="020B0503020204020204" pitchFamily="34" charset="-122"/>
                  </a:rPr>
                  <a:t> + Pythia (</a:t>
                </a:r>
                <a14:m>
                  <m:oMath xmlns:m="http://schemas.openxmlformats.org/officeDocument/2006/math">
                    <m:r>
                      <a:rPr lang="zh-CN" altLang="en-US" i="1" dirty="0" smtClean="0">
                        <a:latin typeface="Cambria Math" panose="02040503050406030204" pitchFamily="18" charset="0"/>
                        <a:ea typeface="微软雅黑" panose="020B0503020204020204" pitchFamily="34" charset="-122"/>
                      </a:rPr>
                      <m:t>𝜏𝜏</m:t>
                    </m:r>
                  </m:oMath>
                </a14:m>
                <a:r>
                  <a:rPr lang="zh-CN" altLang="en-US" dirty="0">
                    <a:latin typeface="微软雅黑" panose="020B0503020204020204" pitchFamily="34" charset="-122"/>
                    <a:ea typeface="微软雅黑" panose="020B0503020204020204" pitchFamily="34" charset="-122"/>
                  </a:rPr>
                  <a:t>过程</a:t>
                </a:r>
                <a:r>
                  <a:rPr lang="en-US" altLang="zh-CN" dirty="0">
                    <a:latin typeface="微软雅黑" panose="020B0503020204020204" pitchFamily="34" charset="-122"/>
                    <a:ea typeface="微软雅黑" panose="020B0503020204020204" pitchFamily="34" charset="-122"/>
                  </a:rPr>
                  <a:t>)</a:t>
                </a:r>
              </a:p>
              <a:p>
                <a:pPr marL="342900" indent="-342900">
                  <a:spcBef>
                    <a:spcPts val="600"/>
                  </a:spcBef>
                  <a:buFont typeface="Arial" panose="020B0604020202020204" pitchFamily="34" charset="0"/>
                  <a:buChar char="•"/>
                </a:pPr>
                <a:r>
                  <a:rPr lang="en-US" altLang="zh-CN" dirty="0" err="1">
                    <a:latin typeface="微软雅黑" panose="020B0503020204020204" pitchFamily="34" charset="-122"/>
                    <a:ea typeface="微软雅黑" panose="020B0503020204020204" pitchFamily="34" charset="-122"/>
                  </a:rPr>
                  <a:t>Ekhara</a:t>
                </a:r>
                <a:r>
                  <a:rPr lang="en-US" altLang="zh-CN" dirty="0">
                    <a:latin typeface="微软雅黑" panose="020B0503020204020204" pitchFamily="34" charset="-122"/>
                    <a:ea typeface="微软雅黑" panose="020B0503020204020204" pitchFamily="34" charset="-122"/>
                  </a:rPr>
                  <a:t>, Diag36, </a:t>
                </a:r>
                <a:r>
                  <a:rPr lang="en-US" altLang="zh-CN" dirty="0" err="1">
                    <a:latin typeface="微软雅黑" panose="020B0503020204020204" pitchFamily="34" charset="-122"/>
                    <a:ea typeface="微软雅黑" panose="020B0503020204020204" pitchFamily="34" charset="-122"/>
                  </a:rPr>
                  <a:t>Gluga</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双光子过程</a:t>
                </a:r>
                <a:r>
                  <a:rPr lang="en-US" altLang="zh-CN" dirty="0">
                    <a:latin typeface="微软雅黑" panose="020B0503020204020204" pitchFamily="34" charset="-122"/>
                    <a:ea typeface="微软雅黑" panose="020B0503020204020204" pitchFamily="34" charset="-122"/>
                  </a:rPr>
                  <a:t>)</a:t>
                </a:r>
              </a:p>
              <a:p>
                <a:pPr marL="342900" indent="-342900">
                  <a:spcBef>
                    <a:spcPts val="600"/>
                  </a:spcBef>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KKMC + </a:t>
                </a:r>
                <a:r>
                  <a:rPr lang="en-US" altLang="zh-CN" dirty="0" err="1">
                    <a:latin typeface="微软雅黑" panose="020B0503020204020204" pitchFamily="34" charset="-122"/>
                    <a:ea typeface="微软雅黑" panose="020B0503020204020204" pitchFamily="34" charset="-122"/>
                  </a:rPr>
                  <a:t>EvtGen</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粲偶素衰变</a:t>
                </a:r>
                <a:r>
                  <a:rPr lang="en-US" altLang="zh-CN" dirty="0">
                    <a:latin typeface="微软雅黑" panose="020B0503020204020204" pitchFamily="34" charset="-122"/>
                    <a:ea typeface="微软雅黑" panose="020B0503020204020204" pitchFamily="34" charset="-122"/>
                  </a:rPr>
                  <a:t>)</a:t>
                </a:r>
              </a:p>
              <a:p>
                <a:pPr marL="342900" indent="-342900">
                  <a:spcBef>
                    <a:spcPts val="600"/>
                  </a:spcBef>
                  <a:buFont typeface="Arial" panose="020B0604020202020204" pitchFamily="34" charset="0"/>
                  <a:buChar char="•"/>
                </a:pPr>
                <a:r>
                  <a:rPr lang="en-US" altLang="zh-CN" dirty="0" err="1">
                    <a:latin typeface="微软雅黑" panose="020B0503020204020204" pitchFamily="34" charset="-122"/>
                    <a:ea typeface="微软雅黑" panose="020B0503020204020204" pitchFamily="34" charset="-122"/>
                  </a:rPr>
                  <a:t>LundArlw</a:t>
                </a:r>
                <a:r>
                  <a:rPr lang="en-US" altLang="zh-CN" dirty="0">
                    <a:latin typeface="微软雅黑" panose="020B0503020204020204" pitchFamily="34" charset="-122"/>
                    <a:ea typeface="微软雅黑" panose="020B0503020204020204" pitchFamily="34" charset="-122"/>
                  </a:rPr>
                  <a:t>, Pythia (</a:t>
                </a:r>
                <a:r>
                  <a:rPr lang="zh-CN" altLang="en-US" dirty="0">
                    <a:latin typeface="微软雅黑" panose="020B0503020204020204" pitchFamily="34" charset="-122"/>
                    <a:ea typeface="微软雅黑" panose="020B0503020204020204" pitchFamily="34" charset="-122"/>
                  </a:rPr>
                  <a:t>强子末态</a:t>
                </a:r>
                <a:r>
                  <a:rPr lang="en-US" altLang="zh-CN" dirty="0">
                    <a:latin typeface="微软雅黑" panose="020B0503020204020204" pitchFamily="34" charset="-122"/>
                    <a:ea typeface="微软雅黑" panose="020B0503020204020204" pitchFamily="34" charset="-122"/>
                  </a:rPr>
                  <a:t>)</a:t>
                </a:r>
              </a:p>
              <a:p>
                <a:pPr marL="342900" indent="-342900">
                  <a:spcBef>
                    <a:spcPts val="600"/>
                  </a:spcBef>
                  <a:buFont typeface="Arial" panose="020B0604020202020204" pitchFamily="34" charset="0"/>
                  <a:buChar char="•"/>
                </a:pPr>
                <a:r>
                  <a:rPr lang="en-US" altLang="zh-CN" dirty="0" err="1">
                    <a:latin typeface="微软雅黑" panose="020B0503020204020204" pitchFamily="34" charset="-122"/>
                    <a:ea typeface="微软雅黑" panose="020B0503020204020204" pitchFamily="34" charset="-122"/>
                  </a:rPr>
                  <a:t>Phokhara</a:t>
                </a:r>
                <a:r>
                  <a:rPr lang="en-US" altLang="zh-CN" dirty="0">
                    <a:latin typeface="微软雅黑" panose="020B0503020204020204" pitchFamily="34" charset="-122"/>
                    <a:ea typeface="微软雅黑" panose="020B0503020204020204" pitchFamily="34" charset="-122"/>
                  </a:rPr>
                  <a:t>, </a:t>
                </a:r>
                <a:r>
                  <a:rPr lang="en-US" altLang="zh-CN" dirty="0" err="1">
                    <a:latin typeface="微软雅黑" panose="020B0503020204020204" pitchFamily="34" charset="-122"/>
                    <a:ea typeface="微软雅黑" panose="020B0503020204020204" pitchFamily="34" charset="-122"/>
                  </a:rPr>
                  <a:t>Conexc</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初态辐射过程）</a:t>
                </a:r>
                <a:endParaRPr lang="en-US" altLang="zh-CN" dirty="0">
                  <a:latin typeface="微软雅黑" panose="020B0503020204020204" pitchFamily="34" charset="-122"/>
                  <a:ea typeface="微软雅黑" panose="020B0503020204020204" pitchFamily="34" charset="-122"/>
                </a:endParaRPr>
              </a:p>
              <a:p>
                <a:pPr marL="342900" indent="-342900">
                  <a:spcBef>
                    <a:spcPts val="600"/>
                  </a:spcBef>
                  <a:buFont typeface="Arial" panose="020B0604020202020204" pitchFamily="34" charset="0"/>
                  <a:buChar char="•"/>
                </a:pPr>
                <a:endParaRPr lang="zh-CN" altLang="en-US" sz="2000" b="1" dirty="0">
                  <a:solidFill>
                    <a:srgbClr val="C00000"/>
                  </a:solidFill>
                  <a:latin typeface="微软雅黑" panose="020B0503020204020204" pitchFamily="34" charset="-122"/>
                  <a:ea typeface="微软雅黑" panose="020B0503020204020204" pitchFamily="34" charset="-122"/>
                </a:endParaRPr>
              </a:p>
            </p:txBody>
          </p:sp>
        </mc:Choice>
        <mc:Fallback xmlns="">
          <p:sp>
            <p:nvSpPr>
              <p:cNvPr id="18" name="矩形 17">
                <a:extLst>
                  <a:ext uri="{FF2B5EF4-FFF2-40B4-BE49-F238E27FC236}">
                    <a16:creationId xmlns:a16="http://schemas.microsoft.com/office/drawing/2014/main" id="{44F4D423-139B-8BD3-E75C-6D63C9DA86EB}"/>
                  </a:ext>
                </a:extLst>
              </p:cNvPr>
              <p:cNvSpPr>
                <a:spLocks noRot="1" noChangeAspect="1" noMove="1" noResize="1" noEditPoints="1" noAdjustHandles="1" noChangeArrowheads="1" noChangeShapeType="1" noTextEdit="1"/>
              </p:cNvSpPr>
              <p:nvPr/>
            </p:nvSpPr>
            <p:spPr>
              <a:xfrm>
                <a:off x="447621" y="4085056"/>
                <a:ext cx="5239512" cy="2985433"/>
              </a:xfrm>
              <a:prstGeom prst="rect">
                <a:avLst/>
              </a:prstGeom>
              <a:blipFill>
                <a:blip r:embed="rId6"/>
                <a:stretch>
                  <a:fillRect l="-1163" t="-1020"/>
                </a:stretch>
              </a:blipFill>
            </p:spPr>
            <p:txBody>
              <a:bodyPr/>
              <a:lstStyle/>
              <a:p>
                <a:r>
                  <a:rPr lang="zh-CN" altLang="en-US">
                    <a:noFill/>
                  </a:rPr>
                  <a:t> </a:t>
                </a:r>
              </a:p>
            </p:txBody>
          </p:sp>
        </mc:Fallback>
      </mc:AlternateContent>
      <p:sp>
        <p:nvSpPr>
          <p:cNvPr id="19" name="矩形 18">
            <a:extLst>
              <a:ext uri="{FF2B5EF4-FFF2-40B4-BE49-F238E27FC236}">
                <a16:creationId xmlns:a16="http://schemas.microsoft.com/office/drawing/2014/main" id="{754FC97A-7E4B-6F39-2AF1-76CB967D5BC1}"/>
              </a:ext>
            </a:extLst>
          </p:cNvPr>
          <p:cNvSpPr/>
          <p:nvPr/>
        </p:nvSpPr>
        <p:spPr>
          <a:xfrm>
            <a:off x="5271477" y="4122627"/>
            <a:ext cx="4617034" cy="400110"/>
          </a:xfrm>
          <a:prstGeom prst="rect">
            <a:avLst/>
          </a:prstGeom>
        </p:spPr>
        <p:txBody>
          <a:bodyPr wrap="square">
            <a:spAutoFit/>
          </a:bodyPr>
          <a:lstStyle/>
          <a:p>
            <a:pPr marL="342900" indent="-342900">
              <a:buFont typeface="Arial" panose="020B0604020202020204" pitchFamily="34" charset="0"/>
              <a:buChar char="•"/>
            </a:pPr>
            <a:r>
              <a:rPr lang="zh-CN" altLang="en-US" sz="2000" b="1" dirty="0">
                <a:solidFill>
                  <a:srgbClr val="C00000"/>
                </a:solidFill>
                <a:latin typeface="微软雅黑" panose="020B0503020204020204" pitchFamily="34" charset="-122"/>
                <a:ea typeface="微软雅黑" panose="020B0503020204020204" pitchFamily="34" charset="-122"/>
              </a:rPr>
              <a:t>模拟</a:t>
            </a:r>
            <a:r>
              <a:rPr lang="en-US" altLang="zh-CN" sz="2000" b="1" dirty="0">
                <a:solidFill>
                  <a:srgbClr val="C00000"/>
                </a:solidFill>
                <a:latin typeface="微软雅黑" panose="020B0503020204020204" pitchFamily="34" charset="-122"/>
                <a:ea typeface="微软雅黑" panose="020B0503020204020204" pitchFamily="34" charset="-122"/>
              </a:rPr>
              <a:t>/</a:t>
            </a:r>
            <a:r>
              <a:rPr lang="zh-CN" altLang="en-US" sz="2000" b="1" dirty="0">
                <a:solidFill>
                  <a:srgbClr val="C00000"/>
                </a:solidFill>
                <a:latin typeface="微软雅黑" panose="020B0503020204020204" pitchFamily="34" charset="-122"/>
                <a:ea typeface="微软雅黑" panose="020B0503020204020204" pitchFamily="34" charset="-122"/>
              </a:rPr>
              <a:t>重建加速和事例大小优化</a:t>
            </a:r>
          </a:p>
        </p:txBody>
      </p:sp>
      <p:pic>
        <p:nvPicPr>
          <p:cNvPr id="5" name="图片 4">
            <a:extLst>
              <a:ext uri="{FF2B5EF4-FFF2-40B4-BE49-F238E27FC236}">
                <a16:creationId xmlns:a16="http://schemas.microsoft.com/office/drawing/2014/main" id="{1E866BEC-A8FF-71DF-E49E-74AFD19B60AF}"/>
              </a:ext>
            </a:extLst>
          </p:cNvPr>
          <p:cNvPicPr>
            <a:picLocks noChangeAspect="1"/>
          </p:cNvPicPr>
          <p:nvPr/>
        </p:nvPicPr>
        <p:blipFill>
          <a:blip r:embed="rId7"/>
          <a:stretch>
            <a:fillRect/>
          </a:stretch>
        </p:blipFill>
        <p:spPr>
          <a:xfrm>
            <a:off x="9888511" y="4648200"/>
            <a:ext cx="2309115" cy="1723220"/>
          </a:xfrm>
          <a:prstGeom prst="rect">
            <a:avLst/>
          </a:prstGeom>
        </p:spPr>
      </p:pic>
      <p:pic>
        <p:nvPicPr>
          <p:cNvPr id="10" name="图片 9">
            <a:extLst>
              <a:ext uri="{FF2B5EF4-FFF2-40B4-BE49-F238E27FC236}">
                <a16:creationId xmlns:a16="http://schemas.microsoft.com/office/drawing/2014/main" id="{44143875-230A-AFD4-42A8-B22083CE16D8}"/>
              </a:ext>
            </a:extLst>
          </p:cNvPr>
          <p:cNvPicPr>
            <a:picLocks noChangeAspect="1"/>
          </p:cNvPicPr>
          <p:nvPr/>
        </p:nvPicPr>
        <p:blipFill>
          <a:blip r:embed="rId8"/>
          <a:stretch>
            <a:fillRect/>
          </a:stretch>
        </p:blipFill>
        <p:spPr>
          <a:xfrm>
            <a:off x="4955417" y="4583835"/>
            <a:ext cx="2570771" cy="1923878"/>
          </a:xfrm>
          <a:prstGeom prst="rect">
            <a:avLst/>
          </a:prstGeom>
        </p:spPr>
      </p:pic>
      <p:pic>
        <p:nvPicPr>
          <p:cNvPr id="16" name="图片 15">
            <a:extLst>
              <a:ext uri="{FF2B5EF4-FFF2-40B4-BE49-F238E27FC236}">
                <a16:creationId xmlns:a16="http://schemas.microsoft.com/office/drawing/2014/main" id="{90044C61-0036-6510-6284-6BB1C0AA06BC}"/>
              </a:ext>
            </a:extLst>
          </p:cNvPr>
          <p:cNvPicPr>
            <a:picLocks noChangeAspect="1"/>
          </p:cNvPicPr>
          <p:nvPr/>
        </p:nvPicPr>
        <p:blipFill>
          <a:blip r:embed="rId9"/>
          <a:stretch>
            <a:fillRect/>
          </a:stretch>
        </p:blipFill>
        <p:spPr>
          <a:xfrm>
            <a:off x="7617527" y="4613381"/>
            <a:ext cx="2291834" cy="1864509"/>
          </a:xfrm>
          <a:prstGeom prst="rect">
            <a:avLst/>
          </a:prstGeom>
        </p:spPr>
      </p:pic>
      <p:pic>
        <p:nvPicPr>
          <p:cNvPr id="7" name="图片 6">
            <a:extLst>
              <a:ext uri="{FF2B5EF4-FFF2-40B4-BE49-F238E27FC236}">
                <a16:creationId xmlns:a16="http://schemas.microsoft.com/office/drawing/2014/main" id="{AEBCF010-10D0-E3D8-6D85-B6CB6777F90A}"/>
              </a:ext>
            </a:extLst>
          </p:cNvPr>
          <p:cNvPicPr>
            <a:picLocks noChangeAspect="1"/>
          </p:cNvPicPr>
          <p:nvPr/>
        </p:nvPicPr>
        <p:blipFill>
          <a:blip r:embed="rId10"/>
          <a:stretch>
            <a:fillRect/>
          </a:stretch>
        </p:blipFill>
        <p:spPr>
          <a:xfrm>
            <a:off x="9753600" y="1712658"/>
            <a:ext cx="2402826" cy="1792542"/>
          </a:xfrm>
          <a:prstGeom prst="rect">
            <a:avLst/>
          </a:prstGeom>
        </p:spPr>
      </p:pic>
      <p:pic>
        <p:nvPicPr>
          <p:cNvPr id="9" name="图片 8">
            <a:extLst>
              <a:ext uri="{FF2B5EF4-FFF2-40B4-BE49-F238E27FC236}">
                <a16:creationId xmlns:a16="http://schemas.microsoft.com/office/drawing/2014/main" id="{BABA6CA4-5A73-3AA8-CCD0-7A3B27BED4A7}"/>
              </a:ext>
            </a:extLst>
          </p:cNvPr>
          <p:cNvPicPr>
            <a:picLocks noChangeAspect="1"/>
          </p:cNvPicPr>
          <p:nvPr/>
        </p:nvPicPr>
        <p:blipFill rotWithShape="1">
          <a:blip r:embed="rId11">
            <a:extLst>
              <a:ext uri="{28A0092B-C50C-407E-A947-70E740481C1C}">
                <a14:useLocalDpi xmlns:a14="http://schemas.microsoft.com/office/drawing/2010/main" val="0"/>
              </a:ext>
            </a:extLst>
          </a:blip>
          <a:srcRect r="6268"/>
          <a:stretch/>
        </p:blipFill>
        <p:spPr>
          <a:xfrm>
            <a:off x="4953000" y="1602878"/>
            <a:ext cx="2371362" cy="1826122"/>
          </a:xfrm>
          <a:prstGeom prst="rect">
            <a:avLst/>
          </a:prstGeom>
        </p:spPr>
      </p:pic>
      <p:sp>
        <p:nvSpPr>
          <p:cNvPr id="12" name="矩形 11">
            <a:extLst>
              <a:ext uri="{FF2B5EF4-FFF2-40B4-BE49-F238E27FC236}">
                <a16:creationId xmlns:a16="http://schemas.microsoft.com/office/drawing/2014/main" id="{9CF8E521-58AD-D3E4-913F-5E1BCFEEDB05}"/>
              </a:ext>
            </a:extLst>
          </p:cNvPr>
          <p:cNvSpPr/>
          <p:nvPr/>
        </p:nvSpPr>
        <p:spPr>
          <a:xfrm>
            <a:off x="10087884" y="3440668"/>
            <a:ext cx="2291834" cy="369332"/>
          </a:xfrm>
          <a:prstGeom prst="rect">
            <a:avLst/>
          </a:prstGeom>
        </p:spPr>
        <p:txBody>
          <a:bodyPr wrap="square">
            <a:spAutoFit/>
          </a:bodyPr>
          <a:lstStyle/>
          <a:p>
            <a:pPr marL="342900" indent="-342900">
              <a:buFont typeface="Wingdings" panose="05000000000000000000" pitchFamily="2" charset="2"/>
              <a:buChar char="ü"/>
            </a:pPr>
            <a:r>
              <a:rPr lang="zh-CN" altLang="en-US" b="1" dirty="0">
                <a:solidFill>
                  <a:srgbClr val="0000CC"/>
                </a:solidFill>
                <a:latin typeface="微软雅黑" panose="020B0503020204020204" pitchFamily="34" charset="-122"/>
                <a:ea typeface="微软雅黑" panose="020B0503020204020204" pitchFamily="34" charset="-122"/>
              </a:rPr>
              <a:t>本底混入</a:t>
            </a:r>
          </a:p>
        </p:txBody>
      </p:sp>
    </p:spTree>
    <p:extLst>
      <p:ext uri="{BB962C8B-B14F-4D97-AF65-F5344CB8AC3E}">
        <p14:creationId xmlns:p14="http://schemas.microsoft.com/office/powerpoint/2010/main" val="121911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9008B-E57E-D88D-22EF-60DE170DEE67}"/>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BC83E038-DA74-0117-BF5C-4F9A344EEBE6}"/>
              </a:ext>
            </a:extLst>
          </p:cNvPr>
          <p:cNvSpPr>
            <a:spLocks noGrp="1"/>
          </p:cNvSpPr>
          <p:nvPr>
            <p:ph type="title"/>
          </p:nvPr>
        </p:nvSpPr>
        <p:spPr>
          <a:xfrm>
            <a:off x="819912" y="0"/>
            <a:ext cx="10505157" cy="804672"/>
          </a:xfrm>
        </p:spPr>
        <p:txBody>
          <a:bodyPr>
            <a:noAutofit/>
          </a:bodyPr>
          <a:lstStyle/>
          <a:p>
            <a:r>
              <a:rPr lang="zh-CN" altLang="en-US" sz="3600" dirty="0"/>
              <a:t>基本对称性检验全模拟物理过程</a:t>
            </a:r>
          </a:p>
        </p:txBody>
      </p:sp>
      <mc:AlternateContent xmlns:mc="http://schemas.openxmlformats.org/markup-compatibility/2006" xmlns:a14="http://schemas.microsoft.com/office/drawing/2010/main">
        <mc:Choice Requires="a14">
          <p:graphicFrame>
            <p:nvGraphicFramePr>
              <p:cNvPr id="5" name="表格 4">
                <a:extLst>
                  <a:ext uri="{FF2B5EF4-FFF2-40B4-BE49-F238E27FC236}">
                    <a16:creationId xmlns:a16="http://schemas.microsoft.com/office/drawing/2014/main" id="{0C708F80-D765-7B16-C61E-53EFED36A51A}"/>
                  </a:ext>
                </a:extLst>
              </p:cNvPr>
              <p:cNvGraphicFramePr>
                <a:graphicFrameLocks noGrp="1"/>
              </p:cNvGraphicFramePr>
              <p:nvPr/>
            </p:nvGraphicFramePr>
            <p:xfrm>
              <a:off x="1371600" y="1295401"/>
              <a:ext cx="9677401" cy="5029199"/>
            </p:xfrm>
            <a:graphic>
              <a:graphicData uri="http://schemas.openxmlformats.org/drawingml/2006/table">
                <a:tbl>
                  <a:tblPr firstRow="1" bandRow="1">
                    <a:tableStyleId>{5C22544A-7EE6-4342-B048-85BDC9FD1C3A}</a:tableStyleId>
                  </a:tblPr>
                  <a:tblGrid>
                    <a:gridCol w="3104072">
                      <a:extLst>
                        <a:ext uri="{9D8B030D-6E8A-4147-A177-3AD203B41FA5}">
                          <a16:colId xmlns:a16="http://schemas.microsoft.com/office/drawing/2014/main" val="966002272"/>
                        </a:ext>
                      </a:extLst>
                    </a:gridCol>
                    <a:gridCol w="3411889">
                      <a:extLst>
                        <a:ext uri="{9D8B030D-6E8A-4147-A177-3AD203B41FA5}">
                          <a16:colId xmlns:a16="http://schemas.microsoft.com/office/drawing/2014/main" val="2608258929"/>
                        </a:ext>
                      </a:extLst>
                    </a:gridCol>
                    <a:gridCol w="3161440">
                      <a:extLst>
                        <a:ext uri="{9D8B030D-6E8A-4147-A177-3AD203B41FA5}">
                          <a16:colId xmlns:a16="http://schemas.microsoft.com/office/drawing/2014/main" val="614982852"/>
                        </a:ext>
                      </a:extLst>
                    </a:gridCol>
                  </a:tblGrid>
                  <a:tr h="718432">
                    <a:tc>
                      <a:txBody>
                        <a:bodyPr/>
                        <a:lstStyle/>
                        <a:p>
                          <a:pPr algn="ctr"/>
                          <a:r>
                            <a:rPr lang="zh-CN" altLang="en-US" sz="2400" dirty="0">
                              <a:latin typeface="微软雅黑" panose="020B0503020204020204" pitchFamily="34" charset="-122"/>
                              <a:ea typeface="微软雅黑" panose="020B0503020204020204" pitchFamily="34" charset="-122"/>
                              <a:cs typeface="Times New Roman" panose="02020603050405020304" pitchFamily="18" charset="0"/>
                            </a:rPr>
                            <a:t>物理目标</a:t>
                          </a:r>
                        </a:p>
                      </a:txBody>
                      <a:tcPr anchor="ctr">
                        <a:solidFill>
                          <a:srgbClr val="0E3272"/>
                        </a:solidFill>
                      </a:tcPr>
                    </a:tc>
                    <a:tc>
                      <a:txBody>
                        <a:bodyPr/>
                        <a:lstStyle/>
                        <a:p>
                          <a:pPr algn="ctr"/>
                          <a:r>
                            <a:rPr lang="zh-CN" altLang="en-US" sz="2400" dirty="0">
                              <a:latin typeface="微软雅黑" panose="020B0503020204020204" pitchFamily="34" charset="-122"/>
                              <a:ea typeface="微软雅黑" panose="020B0503020204020204" pitchFamily="34" charset="-122"/>
                              <a:cs typeface="Times New Roman" panose="02020603050405020304" pitchFamily="18" charset="0"/>
                            </a:rPr>
                            <a:t>物理过程</a:t>
                          </a:r>
                        </a:p>
                      </a:txBody>
                      <a:tcPr anchor="ctr">
                        <a:solidFill>
                          <a:srgbClr val="0E3272"/>
                        </a:solidFill>
                      </a:tcPr>
                    </a:tc>
                    <a:tc>
                      <a:txBody>
                        <a:bodyPr/>
                        <a:lstStyle/>
                        <a:p>
                          <a:pPr algn="ctr"/>
                          <a:r>
                            <a:rPr lang="zh-CN" altLang="en-US" sz="2400" dirty="0">
                              <a:latin typeface="微软雅黑" panose="020B0503020204020204" pitchFamily="34" charset="-122"/>
                              <a:ea typeface="微软雅黑" panose="020B0503020204020204" pitchFamily="34" charset="-122"/>
                              <a:cs typeface="Times New Roman" panose="02020603050405020304" pitchFamily="18" charset="0"/>
                            </a:rPr>
                            <a:t>性能检验</a:t>
                          </a:r>
                        </a:p>
                      </a:txBody>
                      <a:tcPr anchor="ctr">
                        <a:solidFill>
                          <a:srgbClr val="0E3272"/>
                        </a:solidFill>
                      </a:tcPr>
                    </a:tc>
                    <a:extLst>
                      <a:ext uri="{0D108BD9-81ED-4DB2-BD59-A6C34878D82A}">
                        <a16:rowId xmlns:a16="http://schemas.microsoft.com/office/drawing/2014/main" val="3552864495"/>
                      </a:ext>
                    </a:extLst>
                  </a:tr>
                  <a:tr h="628023">
                    <a:tc>
                      <a:txBody>
                        <a:bodyPr/>
                        <a:lstStyle/>
                        <a:p>
                          <a:pPr algn="ctr"/>
                          <a:r>
                            <a:rPr lang="zh-CN" altLang="en-US" sz="1800" b="1"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超子</a:t>
                          </a:r>
                          <a:r>
                            <a:rPr lang="en-US" altLang="zh-CN" sz="1800" b="1"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CP</a:t>
                          </a:r>
                          <a:r>
                            <a:rPr lang="zh-CN" altLang="en-US" sz="1800" b="1"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破坏和</a:t>
                          </a:r>
                          <a:r>
                            <a:rPr lang="en-US" altLang="zh-CN" sz="1800" b="1"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EDM</a:t>
                          </a:r>
                          <a:r>
                            <a:rPr lang="zh-CN" altLang="en-US" sz="1800" b="1"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研究</a:t>
                          </a:r>
                        </a:p>
                      </a:txBody>
                      <a:tcPr anchor="ctr"/>
                    </a:tc>
                    <a:tc>
                      <a:txBody>
                        <a:bodyPr/>
                        <a:lstStyle/>
                        <a:p>
                          <a:pPr algn="ctr"/>
                          <a14:m>
                            <m:oMath xmlns:m="http://schemas.openxmlformats.org/officeDocument/2006/math">
                              <m:r>
                                <a:rPr lang="en-US" altLang="zh-CN" sz="1800" b="0" i="1" kern="1200" dirty="0" smtClean="0">
                                  <a:solidFill>
                                    <a:schemeClr val="tx1"/>
                                  </a:solidFill>
                                  <a:latin typeface="Cambria Math" panose="02040503050406030204" pitchFamily="18" charset="0"/>
                                  <a:ea typeface="+mn-ea"/>
                                  <a:cs typeface="+mn-cs"/>
                                </a:rPr>
                                <m:t>𝐽</m:t>
                              </m:r>
                              <m:r>
                                <a:rPr lang="en-US" altLang="zh-CN" sz="1800" b="0" i="1" kern="1200" dirty="0" smtClean="0">
                                  <a:solidFill>
                                    <a:schemeClr val="tx1"/>
                                  </a:solidFill>
                                  <a:latin typeface="Cambria Math" panose="02040503050406030204" pitchFamily="18" charset="0"/>
                                  <a:ea typeface="+mn-ea"/>
                                  <a:cs typeface="+mn-cs"/>
                                </a:rPr>
                                <m:t>/</m:t>
                              </m:r>
                              <m:r>
                                <a:rPr lang="zh-CN" altLang="en-US" sz="1800" b="0" i="1" kern="1200" dirty="0" smtClean="0">
                                  <a:solidFill>
                                    <a:schemeClr val="tx1"/>
                                  </a:solidFill>
                                  <a:latin typeface="Cambria Math" panose="02040503050406030204" pitchFamily="18" charset="0"/>
                                  <a:ea typeface="+mn-ea"/>
                                  <a:cs typeface="+mn-cs"/>
                                </a:rPr>
                                <m:t>𝜓</m:t>
                              </m:r>
                              <m:r>
                                <a:rPr lang="zh-CN" altLang="en-US" sz="1800" b="0" i="1" kern="1200" dirty="0" smtClean="0">
                                  <a:solidFill>
                                    <a:schemeClr val="tx1"/>
                                  </a:solidFill>
                                  <a:latin typeface="Cambria Math" panose="02040503050406030204" pitchFamily="18" charset="0"/>
                                  <a:ea typeface="+mn-ea"/>
                                  <a:cs typeface="+mn-cs"/>
                                </a:rPr>
                                <m:t>→</m:t>
                              </m:r>
                              <m:r>
                                <a:rPr lang="zh-CN" altLang="en-US" sz="1800" b="0" i="1" kern="1200" smtClean="0">
                                  <a:solidFill>
                                    <a:schemeClr val="tx1"/>
                                  </a:solidFill>
                                  <a:latin typeface="Cambria Math" panose="02040503050406030204" pitchFamily="18" charset="0"/>
                                  <a:ea typeface="+mn-ea"/>
                                  <a:cs typeface="+mn-cs"/>
                                </a:rPr>
                                <m:t>𝛬</m:t>
                              </m:r>
                              <m:acc>
                                <m:accPr>
                                  <m:chr m:val="̅"/>
                                  <m:ctrlPr>
                                    <a:rPr lang="zh-CN" altLang="en-US" sz="1800" b="0" i="1" kern="1200">
                                      <a:solidFill>
                                        <a:schemeClr val="tx1"/>
                                      </a:solidFill>
                                      <a:latin typeface="Cambria Math" panose="02040503050406030204" pitchFamily="18" charset="0"/>
                                      <a:ea typeface="+mn-ea"/>
                                      <a:cs typeface="+mn-cs"/>
                                    </a:rPr>
                                  </m:ctrlPr>
                                </m:accPr>
                                <m:e>
                                  <m:r>
                                    <a:rPr lang="zh-CN" altLang="en-US" sz="1800" b="0" i="1" kern="1200" smtClean="0">
                                      <a:solidFill>
                                        <a:schemeClr val="tx1"/>
                                      </a:solidFill>
                                      <a:latin typeface="Cambria Math" panose="02040503050406030204" pitchFamily="18" charset="0"/>
                                      <a:ea typeface="+mn-ea"/>
                                      <a:cs typeface="+mn-cs"/>
                                    </a:rPr>
                                    <m:t>𝛬</m:t>
                                  </m:r>
                                </m:e>
                              </m:acc>
                            </m:oMath>
                          </a14:m>
                          <a:r>
                            <a:rPr lang="en-US" altLang="zh-CN" sz="1800" b="0" i="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800" b="0" i="1" kern="1200" dirty="0">
                              <a:solidFill>
                                <a:schemeClr val="tx1"/>
                              </a:solidFill>
                              <a:latin typeface="Times New Roman" panose="02020603050405020304" pitchFamily="18" charset="0"/>
                              <a:ea typeface="+mn-ea"/>
                              <a:cs typeface="Times New Roman" panose="02020603050405020304" pitchFamily="18" charset="0"/>
                            </a:rPr>
                            <a:t> </a:t>
                          </a:r>
                          <a14:m>
                            <m:oMath xmlns:m="http://schemas.openxmlformats.org/officeDocument/2006/math">
                              <m:sSup>
                                <m:sSupPr>
                                  <m:ctrlPr>
                                    <a:rPr lang="en-US" altLang="zh-CN" sz="1800" b="0" i="1" kern="1200" smtClean="0">
                                      <a:solidFill>
                                        <a:schemeClr val="tx1"/>
                                      </a:solidFill>
                                      <a:latin typeface="Cambria Math" panose="02040503050406030204" pitchFamily="18" charset="0"/>
                                      <a:ea typeface="+mn-ea"/>
                                      <a:cs typeface="+mn-cs"/>
                                    </a:rPr>
                                  </m:ctrlPr>
                                </m:sSupPr>
                                <m:e>
                                  <m:r>
                                    <a:rPr lang="en-US" altLang="zh-CN" sz="1800" b="0" i="1" kern="1200" smtClean="0">
                                      <a:solidFill>
                                        <a:schemeClr val="tx1"/>
                                      </a:solidFill>
                                      <a:latin typeface="Cambria Math" panose="02040503050406030204" pitchFamily="18" charset="0"/>
                                      <a:ea typeface="+mn-ea"/>
                                      <a:cs typeface="+mn-cs"/>
                                    </a:rPr>
                                    <m:t>𝛯</m:t>
                                  </m:r>
                                </m:e>
                                <m:sup>
                                  <m:r>
                                    <a:rPr lang="en-US" altLang="zh-CN" sz="1800" b="0" i="1" kern="1200" smtClean="0">
                                      <a:solidFill>
                                        <a:schemeClr val="tx1"/>
                                      </a:solidFill>
                                      <a:latin typeface="Cambria Math" panose="02040503050406030204" pitchFamily="18" charset="0"/>
                                      <a:ea typeface="+mn-ea"/>
                                      <a:cs typeface="+mn-cs"/>
                                    </a:rPr>
                                    <m:t>+</m:t>
                                  </m:r>
                                </m:sup>
                              </m:sSup>
                              <m:sSup>
                                <m:sSupPr>
                                  <m:ctrlPr>
                                    <a:rPr lang="en-US" altLang="zh-CN" sz="1800" b="0" i="1" kern="1200" smtClean="0">
                                      <a:solidFill>
                                        <a:schemeClr val="tx1"/>
                                      </a:solidFill>
                                      <a:latin typeface="Cambria Math" panose="02040503050406030204" pitchFamily="18" charset="0"/>
                                      <a:ea typeface="+mn-ea"/>
                                      <a:cs typeface="+mn-cs"/>
                                    </a:rPr>
                                  </m:ctrlPr>
                                </m:sSupPr>
                                <m:e>
                                  <m:acc>
                                    <m:accPr>
                                      <m:chr m:val="̅"/>
                                      <m:ctrlPr>
                                        <a:rPr lang="en-US" altLang="zh-CN" sz="1800" b="0" i="1" kern="1200" smtClean="0">
                                          <a:solidFill>
                                            <a:schemeClr val="tx1"/>
                                          </a:solidFill>
                                          <a:latin typeface="Cambria Math" panose="02040503050406030204" pitchFamily="18" charset="0"/>
                                          <a:ea typeface="+mn-ea"/>
                                          <a:cs typeface="+mn-cs"/>
                                        </a:rPr>
                                      </m:ctrlPr>
                                    </m:accPr>
                                    <m:e>
                                      <m:r>
                                        <a:rPr lang="en-US" altLang="zh-CN" sz="1800" b="0" i="1" kern="1200" smtClean="0">
                                          <a:solidFill>
                                            <a:schemeClr val="tx1"/>
                                          </a:solidFill>
                                          <a:latin typeface="Cambria Math" panose="02040503050406030204" pitchFamily="18" charset="0"/>
                                          <a:ea typeface="+mn-ea"/>
                                          <a:cs typeface="+mn-cs"/>
                                        </a:rPr>
                                        <m:t>𝛯</m:t>
                                      </m:r>
                                    </m:e>
                                  </m:acc>
                                </m:e>
                                <m:sup>
                                  <m:r>
                                    <a:rPr lang="en-US" altLang="zh-CN" sz="1800" b="0" i="1" kern="1200" smtClean="0">
                                      <a:solidFill>
                                        <a:schemeClr val="tx1"/>
                                      </a:solidFill>
                                      <a:latin typeface="Cambria Math" panose="02040503050406030204" pitchFamily="18" charset="0"/>
                                      <a:ea typeface="+mn-ea"/>
                                      <a:cs typeface="+mn-cs"/>
                                    </a:rPr>
                                    <m:t>−</m:t>
                                  </m:r>
                                </m:sup>
                              </m:sSup>
                            </m:oMath>
                          </a14:m>
                          <a:endParaRPr lang="en-US" altLang="zh-CN" sz="1800" b="0" i="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径迹重建和分辨</a:t>
                          </a:r>
                          <a:r>
                            <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顶点拟合</a:t>
                          </a:r>
                          <a:endPar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3236688754"/>
                      </a:ext>
                    </a:extLst>
                  </a:tr>
                  <a:tr h="396162">
                    <a:tc rowSpan="3">
                      <a:txBody>
                        <a:bodyPr/>
                        <a:lstStyle/>
                        <a:p>
                          <a:pPr algn="ctr"/>
                          <a:r>
                            <a:rPr lang="zh-CN" altLang="en-US" sz="1800" b="1"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陶轻子物理</a:t>
                          </a:r>
                          <a:endParaRPr lang="en-US" altLang="zh-CN" sz="1800" b="1"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en-US" altLang="zh-CN" sz="1800" b="1"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(EDM, </a:t>
                          </a:r>
                          <a:r>
                            <a:rPr lang="zh-CN" altLang="en-US" sz="1800" b="1"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量子关联</a:t>
                          </a:r>
                          <a:r>
                            <a:rPr lang="en-US" altLang="zh-CN" sz="1800" b="1"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1800" b="1"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稀有衰变</a:t>
                          </a:r>
                          <a:r>
                            <a:rPr lang="en-US" altLang="zh-CN" sz="1800" b="1"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800" b="1"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en-US" altLang="zh-CN" sz="1800" b="0" i="1" kern="1200" smtClean="0">
                                    <a:solidFill>
                                      <a:schemeClr val="tx1"/>
                                    </a:solidFill>
                                    <a:latin typeface="Cambria Math" panose="02040503050406030204" pitchFamily="18" charset="0"/>
                                    <a:ea typeface="+mn-ea"/>
                                    <a:cs typeface="+mn-cs"/>
                                  </a:rPr>
                                  <m:t>𝜏</m:t>
                                </m:r>
                                <m:r>
                                  <a:rPr lang="en-US" altLang="zh-CN" sz="1800" b="0" i="1" kern="1200" smtClean="0">
                                    <a:solidFill>
                                      <a:schemeClr val="tx1"/>
                                    </a:solidFill>
                                    <a:latin typeface="Cambria Math" panose="02040503050406030204" pitchFamily="18" charset="0"/>
                                    <a:ea typeface="+mn-ea"/>
                                    <a:cs typeface="+mn-cs"/>
                                  </a:rPr>
                                  <m:t>→</m:t>
                                </m:r>
                                <m:r>
                                  <a:rPr lang="en-US" altLang="zh-CN" sz="1800" b="0" i="1" kern="1200" smtClean="0">
                                    <a:solidFill>
                                      <a:schemeClr val="tx1"/>
                                    </a:solidFill>
                                    <a:latin typeface="Cambria Math" panose="02040503050406030204" pitchFamily="18" charset="0"/>
                                    <a:ea typeface="+mn-ea"/>
                                    <a:cs typeface="+mn-cs"/>
                                  </a:rPr>
                                  <m:t>𝜋</m:t>
                                </m:r>
                                <m:r>
                                  <a:rPr lang="en-US" altLang="zh-CN" sz="1800" b="0" i="1" kern="1200" smtClean="0">
                                    <a:solidFill>
                                      <a:schemeClr val="tx1"/>
                                    </a:solidFill>
                                    <a:latin typeface="Cambria Math" panose="02040503050406030204" pitchFamily="18" charset="0"/>
                                    <a:ea typeface="+mn-ea"/>
                                    <a:cs typeface="+mn-cs"/>
                                  </a:rPr>
                                  <m:t>(</m:t>
                                </m:r>
                                <m:r>
                                  <a:rPr lang="en-US" altLang="zh-CN" sz="1800" b="0" i="1" kern="1200" smtClean="0">
                                    <a:solidFill>
                                      <a:schemeClr val="tx1"/>
                                    </a:solidFill>
                                    <a:latin typeface="Cambria Math" panose="02040503050406030204" pitchFamily="18" charset="0"/>
                                    <a:ea typeface="+mn-ea"/>
                                    <a:cs typeface="+mn-cs"/>
                                  </a:rPr>
                                  <m:t>𝜋</m:t>
                                </m:r>
                                <m:sSup>
                                  <m:sSupPr>
                                    <m:ctrlPr>
                                      <a:rPr lang="en-US" altLang="zh-CN" sz="1800" b="0" i="1" kern="1200" smtClean="0">
                                        <a:solidFill>
                                          <a:schemeClr val="tx1"/>
                                        </a:solidFill>
                                        <a:latin typeface="Cambria Math" panose="02040503050406030204" pitchFamily="18" charset="0"/>
                                        <a:ea typeface="+mn-ea"/>
                                        <a:cs typeface="+mn-cs"/>
                                      </a:rPr>
                                    </m:ctrlPr>
                                  </m:sSupPr>
                                  <m:e>
                                    <m:r>
                                      <a:rPr lang="en-US" altLang="zh-CN" sz="1800" b="0" i="1" kern="1200" smtClean="0">
                                        <a:solidFill>
                                          <a:schemeClr val="tx1"/>
                                        </a:solidFill>
                                        <a:latin typeface="Cambria Math" panose="02040503050406030204" pitchFamily="18" charset="0"/>
                                        <a:ea typeface="+mn-ea"/>
                                        <a:cs typeface="+mn-cs"/>
                                      </a:rPr>
                                      <m:t>𝜋</m:t>
                                    </m:r>
                                  </m:e>
                                  <m:sup>
                                    <m:r>
                                      <a:rPr lang="en-US" altLang="zh-CN" sz="1800" b="0" i="1" kern="1200" smtClean="0">
                                        <a:solidFill>
                                          <a:schemeClr val="tx1"/>
                                        </a:solidFill>
                                        <a:latin typeface="Cambria Math" panose="02040503050406030204" pitchFamily="18" charset="0"/>
                                        <a:ea typeface="+mn-ea"/>
                                        <a:cs typeface="+mn-cs"/>
                                      </a:rPr>
                                      <m:t>0</m:t>
                                    </m:r>
                                  </m:sup>
                                </m:sSup>
                                <m:r>
                                  <a:rPr lang="en-US" altLang="zh-CN" sz="1800" b="0" i="1" kern="1200" smtClean="0">
                                    <a:solidFill>
                                      <a:schemeClr val="tx1"/>
                                    </a:solidFill>
                                    <a:latin typeface="Cambria Math" panose="02040503050406030204" pitchFamily="18" charset="0"/>
                                    <a:ea typeface="+mn-ea"/>
                                    <a:cs typeface="+mn-cs"/>
                                  </a:rPr>
                                  <m:t>)</m:t>
                                </m:r>
                                <m:r>
                                  <a:rPr lang="en-US" altLang="zh-CN" sz="1800" b="0" i="1" kern="1200" smtClean="0">
                                    <a:solidFill>
                                      <a:schemeClr val="tx1"/>
                                    </a:solidFill>
                                    <a:latin typeface="Cambria Math" panose="02040503050406030204" pitchFamily="18" charset="0"/>
                                    <a:ea typeface="+mn-ea"/>
                                    <a:cs typeface="+mn-cs"/>
                                  </a:rPr>
                                  <m:t>𝜈</m:t>
                                </m:r>
                              </m:oMath>
                            </m:oMathPara>
                          </a14:m>
                          <a:endParaRPr lang="en-US" altLang="zh-CN" sz="1800" b="0" i="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粒子鉴别</a:t>
                          </a:r>
                          <a:r>
                            <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sSup>
                                <m:sSupPr>
                                  <m:ctrlPr>
                                    <a:rPr lang="en-US" altLang="zh-CN"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ctrlPr>
                                </m:sSupPr>
                                <m:e>
                                  <m:r>
                                    <a:rPr lang="zh-CN" altLang="en-US"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𝜋</m:t>
                                  </m:r>
                                </m:e>
                                <m:sup>
                                  <m:r>
                                    <a:rPr lang="en-US" altLang="zh-CN"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0</m:t>
                                  </m:r>
                                </m:sup>
                              </m:sSup>
                            </m:oMath>
                          </a14:m>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重建</a:t>
                          </a:r>
                          <a:endPar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1614803868"/>
                      </a:ext>
                    </a:extLst>
                  </a:tr>
                  <a:tr h="396162">
                    <a:tc vMerge="1">
                      <a:txBody>
                        <a:bodyPr/>
                        <a:lstStyle/>
                        <a:p>
                          <a:endParaRPr lang="zh-CN" altLang="en-US"/>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sz="1800" b="0" i="1" kern="1200" smtClean="0">
                                    <a:solidFill>
                                      <a:schemeClr val="tx1"/>
                                    </a:solidFill>
                                    <a:latin typeface="Cambria Math" panose="02040503050406030204" pitchFamily="18" charset="0"/>
                                    <a:ea typeface="+mn-ea"/>
                                    <a:cs typeface="+mn-cs"/>
                                  </a:rPr>
                                  <m:t>𝜏</m:t>
                                </m:r>
                                <m:r>
                                  <a:rPr lang="en-US" altLang="zh-CN" sz="1800" b="0" i="1" kern="1200" smtClean="0">
                                    <a:solidFill>
                                      <a:schemeClr val="tx1"/>
                                    </a:solidFill>
                                    <a:latin typeface="Cambria Math" panose="02040503050406030204" pitchFamily="18" charset="0"/>
                                    <a:ea typeface="+mn-ea"/>
                                    <a:cs typeface="+mn-cs"/>
                                  </a:rPr>
                                  <m:t>→3</m:t>
                                </m:r>
                                <m:r>
                                  <a:rPr lang="en-US" altLang="zh-CN" sz="1800" b="0" i="1" kern="1200" smtClean="0">
                                    <a:solidFill>
                                      <a:schemeClr val="tx1"/>
                                    </a:solidFill>
                                    <a:latin typeface="Cambria Math" panose="02040503050406030204" pitchFamily="18" charset="0"/>
                                    <a:ea typeface="+mn-ea"/>
                                    <a:cs typeface="+mn-cs"/>
                                  </a:rPr>
                                  <m:t>𝜇</m:t>
                                </m:r>
                              </m:oMath>
                            </m:oMathPara>
                          </a14:m>
                          <a:endParaRPr lang="en-US" altLang="zh-CN" sz="1800" b="0" i="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14:m>
                            <m:oMath xmlns:m="http://schemas.openxmlformats.org/officeDocument/2006/math">
                              <m:r>
                                <a:rPr lang="zh-CN" altLang="en-US"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𝜋</m:t>
                              </m:r>
                              <m:r>
                                <a:rPr lang="en-US" altLang="zh-CN"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m:t>
                              </m:r>
                              <m:r>
                                <a:rPr lang="zh-CN" altLang="en-US"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𝜇</m:t>
                              </m:r>
                            </m:oMath>
                          </a14:m>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鉴别</a:t>
                          </a:r>
                          <a:endPar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4194411315"/>
                      </a:ext>
                    </a:extLst>
                  </a:tr>
                  <a:tr h="396162">
                    <a:tc vMerge="1">
                      <a:txBody>
                        <a:bodyPr/>
                        <a:lstStyle/>
                        <a:p>
                          <a:endParaRPr lang="zh-CN" altLang="en-US"/>
                        </a:p>
                      </a:txBody>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Radiative decay</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光子重建</a:t>
                          </a:r>
                          <a:endPar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2415998449"/>
                      </a:ext>
                    </a:extLst>
                  </a:tr>
                  <a:tr h="807457">
                    <a:tc>
                      <a:txBody>
                        <a:bodyPr/>
                        <a:lstStyle/>
                        <a:p>
                          <a:pPr algn="ctr"/>
                          <a:r>
                            <a:rPr lang="zh-CN" altLang="en-US" sz="1800" b="1"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中性粲介子混合、衰变强相位</a:t>
                          </a:r>
                        </a:p>
                      </a:txBody>
                      <a:tcPr anchor="ctr"/>
                    </a:tc>
                    <a:tc>
                      <a:txBody>
                        <a:bodyPr/>
                        <a:lstStyle/>
                        <a:p>
                          <a:pPr algn="ctr"/>
                          <a14:m>
                            <m:oMath xmlns:m="http://schemas.openxmlformats.org/officeDocument/2006/math">
                              <m:r>
                                <m:rPr>
                                  <m:sty m:val="p"/>
                                </m:rPr>
                                <a:rPr lang="en-US" altLang="zh-CN" sz="1800" b="0" i="0" kern="1200" smtClean="0">
                                  <a:solidFill>
                                    <a:schemeClr val="tx1"/>
                                  </a:solidFill>
                                  <a:latin typeface="Cambria Math" panose="02040503050406030204" pitchFamily="18" charset="0"/>
                                  <a:ea typeface="+mn-ea"/>
                                  <a:cs typeface="+mn-cs"/>
                                </a:rPr>
                                <m:t>C</m:t>
                              </m:r>
                            </m:oMath>
                          </a14:m>
                          <a:r>
                            <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-even correlated </a:t>
                          </a:r>
                          <a14:m>
                            <m:oMath xmlns:m="http://schemas.openxmlformats.org/officeDocument/2006/math">
                              <m:r>
                                <a:rPr lang="en-US" altLang="zh-CN" sz="1800" b="0" i="1" kern="1200" smtClean="0">
                                  <a:solidFill>
                                    <a:schemeClr val="tx1"/>
                                  </a:solidFill>
                                  <a:latin typeface="Cambria Math" panose="02040503050406030204" pitchFamily="18" charset="0"/>
                                  <a:ea typeface="+mn-ea"/>
                                  <a:cs typeface="+mn-cs"/>
                                </a:rPr>
                                <m:t>𝐷</m:t>
                              </m:r>
                              <m:acc>
                                <m:accPr>
                                  <m:chr m:val="̅"/>
                                  <m:ctrlPr>
                                    <a:rPr lang="en-US" altLang="zh-CN" sz="1800" b="0" i="1" kern="1200" smtClean="0">
                                      <a:solidFill>
                                        <a:schemeClr val="tx1"/>
                                      </a:solidFill>
                                      <a:latin typeface="Cambria Math" panose="02040503050406030204" pitchFamily="18" charset="0"/>
                                      <a:ea typeface="+mn-ea"/>
                                      <a:cs typeface="+mn-cs"/>
                                    </a:rPr>
                                  </m:ctrlPr>
                                </m:accPr>
                                <m:e>
                                  <m:r>
                                    <a:rPr lang="en-US" altLang="zh-CN" sz="1800" b="0" i="1" kern="1200" smtClean="0">
                                      <a:solidFill>
                                        <a:schemeClr val="tx1"/>
                                      </a:solidFill>
                                      <a:latin typeface="Cambria Math" panose="02040503050406030204" pitchFamily="18" charset="0"/>
                                      <a:ea typeface="+mn-ea"/>
                                      <a:cs typeface="+mn-cs"/>
                                    </a:rPr>
                                    <m:t>𝐷</m:t>
                                  </m:r>
                                </m:e>
                              </m:acc>
                            </m:oMath>
                          </a14:m>
                          <a:endParaRPr lang="zh-CN" altLang="en-US" sz="1800" b="0" i="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D</a:t>
                          </a:r>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介子标记，光子</a:t>
                          </a:r>
                          <a:r>
                            <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14:m>
                            <m:oMath xmlns:m="http://schemas.openxmlformats.org/officeDocument/2006/math">
                              <m:sSup>
                                <m:sSupPr>
                                  <m:ctrlPr>
                                    <a:rPr lang="en-US" altLang="zh-CN"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ctrlPr>
                                </m:sSupPr>
                                <m:e>
                                  <m:r>
                                    <a:rPr lang="zh-CN" altLang="en-US"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𝜋</m:t>
                                  </m:r>
                                </m:e>
                                <m:sup>
                                  <m:r>
                                    <a:rPr lang="en-US" altLang="zh-CN"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0</m:t>
                                  </m:r>
                                </m:sup>
                              </m:sSup>
                            </m:oMath>
                          </a14:m>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重建</a:t>
                          </a:r>
                        </a:p>
                      </a:txBody>
                      <a:tcPr anchor="ctr"/>
                    </a:tc>
                    <a:extLst>
                      <a:ext uri="{0D108BD9-81ED-4DB2-BD59-A6C34878D82A}">
                        <a16:rowId xmlns:a16="http://schemas.microsoft.com/office/drawing/2014/main" val="844243497"/>
                      </a:ext>
                    </a:extLst>
                  </a:tr>
                  <a:tr h="510230">
                    <a:tc>
                      <a:txBody>
                        <a:bodyPr/>
                        <a:lstStyle/>
                        <a:p>
                          <a:pPr algn="ctr"/>
                          <a14:m>
                            <m:oMath xmlns:m="http://schemas.openxmlformats.org/officeDocument/2006/math">
                              <m:sSubSup>
                                <m:sSubSupPr>
                                  <m:ctrlPr>
                                    <a:rPr lang="en-US" altLang="zh-CN" sz="1800" b="1" i="1" smtClean="0">
                                      <a:solidFill>
                                        <a:schemeClr val="tx1"/>
                                      </a:solidFill>
                                      <a:latin typeface="Cambria Math" panose="02040503050406030204" pitchFamily="18" charset="0"/>
                                    </a:rPr>
                                  </m:ctrlPr>
                                </m:sSubSupPr>
                                <m:e>
                                  <m:r>
                                    <a:rPr lang="en-US" altLang="zh-CN" sz="1800" b="1" i="0" smtClean="0">
                                      <a:solidFill>
                                        <a:schemeClr val="tx1"/>
                                      </a:solidFill>
                                      <a:latin typeface="Cambria Math" panose="02040503050406030204" pitchFamily="18" charset="0"/>
                                    </a:rPr>
                                    <m:t>𝚲</m:t>
                                  </m:r>
                                </m:e>
                                <m:sub>
                                  <m:r>
                                    <a:rPr lang="en-US" altLang="zh-CN" sz="1800" b="1" i="0" smtClean="0">
                                      <a:solidFill>
                                        <a:schemeClr val="tx1"/>
                                      </a:solidFill>
                                      <a:latin typeface="Cambria Math" panose="02040503050406030204" pitchFamily="18" charset="0"/>
                                    </a:rPr>
                                    <m:t>𝐜</m:t>
                                  </m:r>
                                </m:sub>
                                <m:sup>
                                  <m:r>
                                    <a:rPr lang="en-US" altLang="zh-CN" sz="1800" b="1" i="0" smtClean="0">
                                      <a:solidFill>
                                        <a:schemeClr val="tx1"/>
                                      </a:solidFill>
                                      <a:latin typeface="Cambria Math" panose="02040503050406030204" pitchFamily="18" charset="0"/>
                                    </a:rPr>
                                    <m:t>+</m:t>
                                  </m:r>
                                </m:sup>
                              </m:sSubSup>
                            </m:oMath>
                          </a14:m>
                          <a:r>
                            <a:rPr lang="zh-CN" altLang="en-US" sz="1800" b="1"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衰变中的</a:t>
                          </a:r>
                          <a:r>
                            <a:rPr lang="en-US" altLang="zh-CN" sz="1800" b="1"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CP</a:t>
                          </a:r>
                          <a:r>
                            <a:rPr lang="zh-CN" altLang="en-US" sz="1800" b="1"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破坏研究 </a:t>
                          </a:r>
                        </a:p>
                      </a:txBody>
                      <a:tcPr anchor="ctr"/>
                    </a:tc>
                    <a:tc>
                      <a:txBody>
                        <a:bodyPr/>
                        <a:lstStyle/>
                        <a:p>
                          <a:pPr algn="ctr"/>
                          <a14:m>
                            <m:oMathPara xmlns:m="http://schemas.openxmlformats.org/officeDocument/2006/math">
                              <m:oMathParaPr>
                                <m:jc m:val="centerGroup"/>
                              </m:oMathParaPr>
                              <m:oMath xmlns:m="http://schemas.openxmlformats.org/officeDocument/2006/math">
                                <m:sSubSup>
                                  <m:sSubSupPr>
                                    <m:ctrlPr>
                                      <a:rPr lang="en-US" altLang="zh-CN" sz="1800" b="0" i="1" kern="1200" smtClean="0">
                                        <a:solidFill>
                                          <a:schemeClr val="tx1"/>
                                        </a:solidFill>
                                        <a:latin typeface="Cambria Math" panose="02040503050406030204" pitchFamily="18" charset="0"/>
                                        <a:ea typeface="+mn-ea"/>
                                        <a:cs typeface="+mn-cs"/>
                                      </a:rPr>
                                    </m:ctrlPr>
                                  </m:sSubSupPr>
                                  <m:e>
                                    <m:r>
                                      <m:rPr>
                                        <m:sty m:val="p"/>
                                      </m:rPr>
                                      <a:rPr lang="el-GR" altLang="zh-CN" sz="1800" b="0" i="1" kern="1200" smtClean="0">
                                        <a:solidFill>
                                          <a:schemeClr val="tx1"/>
                                        </a:solidFill>
                                        <a:latin typeface="Cambria Math" panose="02040503050406030204" pitchFamily="18" charset="0"/>
                                        <a:ea typeface="Cambria Math" panose="02040503050406030204" pitchFamily="18" charset="0"/>
                                        <a:cs typeface="+mn-cs"/>
                                      </a:rPr>
                                      <m:t>Λ</m:t>
                                    </m:r>
                                  </m:e>
                                  <m:sub>
                                    <m:r>
                                      <a:rPr lang="en-US" altLang="zh-CN" sz="1800" b="0" i="1" kern="1200" smtClean="0">
                                        <a:solidFill>
                                          <a:schemeClr val="tx1"/>
                                        </a:solidFill>
                                        <a:latin typeface="Cambria Math" panose="02040503050406030204" pitchFamily="18" charset="0"/>
                                        <a:ea typeface="+mn-ea"/>
                                        <a:cs typeface="+mn-cs"/>
                                      </a:rPr>
                                      <m:t>𝑐</m:t>
                                    </m:r>
                                  </m:sub>
                                  <m:sup>
                                    <m:r>
                                      <a:rPr lang="en-US" altLang="zh-CN" sz="1800" b="0" i="1" kern="1200" smtClean="0">
                                        <a:solidFill>
                                          <a:schemeClr val="tx1"/>
                                        </a:solidFill>
                                        <a:latin typeface="Cambria Math" panose="02040503050406030204" pitchFamily="18" charset="0"/>
                                        <a:ea typeface="+mn-ea"/>
                                        <a:cs typeface="+mn-cs"/>
                                      </a:rPr>
                                      <m:t>+</m:t>
                                    </m:r>
                                  </m:sup>
                                </m:sSubSup>
                                <m:r>
                                  <a:rPr lang="en-US" altLang="zh-CN" sz="1800" b="0" i="1" kern="1200" smtClean="0">
                                    <a:solidFill>
                                      <a:schemeClr val="tx1"/>
                                    </a:solidFill>
                                    <a:latin typeface="Cambria Math" panose="02040503050406030204" pitchFamily="18" charset="0"/>
                                    <a:ea typeface="Cambria Math" panose="02040503050406030204" pitchFamily="18" charset="0"/>
                                    <a:cs typeface="+mn-cs"/>
                                  </a:rPr>
                                  <m:t>→</m:t>
                                </m:r>
                                <m:r>
                                  <a:rPr lang="en-US" altLang="zh-CN" sz="1800" b="0" i="1" kern="1200" smtClean="0">
                                    <a:solidFill>
                                      <a:schemeClr val="tx1"/>
                                    </a:solidFill>
                                    <a:latin typeface="Cambria Math" panose="02040503050406030204" pitchFamily="18" charset="0"/>
                                    <a:ea typeface="+mn-ea"/>
                                    <a:cs typeface="+mn-cs"/>
                                  </a:rPr>
                                  <m:t>𝛬</m:t>
                                </m:r>
                                <m:sSup>
                                  <m:sSupPr>
                                    <m:ctrlPr>
                                      <a:rPr lang="en-US" altLang="zh-CN" sz="1800" b="0" i="1" kern="1200" smtClean="0">
                                        <a:solidFill>
                                          <a:schemeClr val="tx1"/>
                                        </a:solidFill>
                                        <a:latin typeface="Cambria Math" panose="02040503050406030204" pitchFamily="18" charset="0"/>
                                        <a:ea typeface="+mn-ea"/>
                                        <a:cs typeface="+mn-cs"/>
                                      </a:rPr>
                                    </m:ctrlPr>
                                  </m:sSupPr>
                                  <m:e>
                                    <m:r>
                                      <a:rPr lang="en-US" altLang="zh-CN" sz="1800" b="0" i="1" kern="1200" smtClean="0">
                                        <a:solidFill>
                                          <a:schemeClr val="tx1"/>
                                        </a:solidFill>
                                        <a:latin typeface="Cambria Math" panose="02040503050406030204" pitchFamily="18" charset="0"/>
                                        <a:ea typeface="+mn-ea"/>
                                        <a:cs typeface="+mn-cs"/>
                                      </a:rPr>
                                      <m:t>𝐾</m:t>
                                    </m:r>
                                  </m:e>
                                  <m:sup>
                                    <m:r>
                                      <a:rPr lang="en-US" altLang="zh-CN" sz="1800" b="0" i="1" kern="1200" smtClean="0">
                                        <a:solidFill>
                                          <a:schemeClr val="tx1"/>
                                        </a:solidFill>
                                        <a:latin typeface="Cambria Math" panose="02040503050406030204" pitchFamily="18" charset="0"/>
                                        <a:ea typeface="+mn-ea"/>
                                        <a:cs typeface="+mn-cs"/>
                                      </a:rPr>
                                      <m:t>+</m:t>
                                    </m:r>
                                  </m:sup>
                                </m:sSup>
                                <m:r>
                                  <a:rPr lang="en-US" altLang="zh-CN" sz="1800" b="0" i="1" kern="1200" smtClean="0">
                                    <a:solidFill>
                                      <a:schemeClr val="tx1"/>
                                    </a:solidFill>
                                    <a:latin typeface="Cambria Math" panose="02040503050406030204" pitchFamily="18" charset="0"/>
                                    <a:ea typeface="+mn-ea"/>
                                    <a:cs typeface="+mn-cs"/>
                                  </a:rPr>
                                  <m:t>, </m:t>
                                </m:r>
                                <m:sSup>
                                  <m:sSupPr>
                                    <m:ctrlPr>
                                      <a:rPr lang="en-US" altLang="zh-CN" sz="1800" b="0" i="1" kern="1200" smtClean="0">
                                        <a:solidFill>
                                          <a:schemeClr val="tx1"/>
                                        </a:solidFill>
                                        <a:latin typeface="Cambria Math" panose="02040503050406030204" pitchFamily="18" charset="0"/>
                                        <a:ea typeface="+mn-ea"/>
                                        <a:cs typeface="+mn-cs"/>
                                      </a:rPr>
                                    </m:ctrlPr>
                                  </m:sSupPr>
                                  <m:e>
                                    <m:r>
                                      <a:rPr lang="en-US" altLang="zh-CN" sz="1800" b="0" i="1" kern="1200" smtClean="0">
                                        <a:solidFill>
                                          <a:schemeClr val="tx1"/>
                                        </a:solidFill>
                                        <a:latin typeface="Cambria Math" panose="02040503050406030204" pitchFamily="18" charset="0"/>
                                        <a:ea typeface="+mn-ea"/>
                                        <a:cs typeface="+mn-cs"/>
                                      </a:rPr>
                                      <m:t>𝛴</m:t>
                                    </m:r>
                                  </m:e>
                                  <m:sup>
                                    <m:r>
                                      <a:rPr lang="en-US" altLang="zh-CN" sz="1800" b="0" i="1" kern="1200" smtClean="0">
                                        <a:solidFill>
                                          <a:schemeClr val="tx1"/>
                                        </a:solidFill>
                                        <a:latin typeface="Cambria Math" panose="02040503050406030204" pitchFamily="18" charset="0"/>
                                        <a:ea typeface="+mn-ea"/>
                                        <a:cs typeface="+mn-cs"/>
                                      </a:rPr>
                                      <m:t>0</m:t>
                                    </m:r>
                                  </m:sup>
                                </m:sSup>
                                <m:sSup>
                                  <m:sSupPr>
                                    <m:ctrlPr>
                                      <a:rPr lang="en-US" altLang="zh-CN" sz="1800" b="0" i="1" kern="1200" smtClean="0">
                                        <a:solidFill>
                                          <a:schemeClr val="tx1"/>
                                        </a:solidFill>
                                        <a:latin typeface="Cambria Math" panose="02040503050406030204" pitchFamily="18" charset="0"/>
                                        <a:ea typeface="+mn-ea"/>
                                        <a:cs typeface="+mn-cs"/>
                                      </a:rPr>
                                    </m:ctrlPr>
                                  </m:sSupPr>
                                  <m:e>
                                    <m:r>
                                      <a:rPr lang="en-US" altLang="zh-CN" sz="1800" b="0" i="1" kern="1200" smtClean="0">
                                        <a:solidFill>
                                          <a:schemeClr val="tx1"/>
                                        </a:solidFill>
                                        <a:latin typeface="Cambria Math" panose="02040503050406030204" pitchFamily="18" charset="0"/>
                                        <a:ea typeface="+mn-ea"/>
                                        <a:cs typeface="+mn-cs"/>
                                      </a:rPr>
                                      <m:t>𝐾</m:t>
                                    </m:r>
                                  </m:e>
                                  <m:sup>
                                    <m:r>
                                      <a:rPr lang="en-US" altLang="zh-CN" sz="1800" b="0" i="1" kern="1200" smtClean="0">
                                        <a:solidFill>
                                          <a:schemeClr val="tx1"/>
                                        </a:solidFill>
                                        <a:latin typeface="Cambria Math" panose="02040503050406030204" pitchFamily="18" charset="0"/>
                                        <a:ea typeface="+mn-ea"/>
                                        <a:cs typeface="+mn-cs"/>
                                      </a:rPr>
                                      <m:t>+</m:t>
                                    </m:r>
                                  </m:sup>
                                </m:sSup>
                                <m:r>
                                  <a:rPr lang="en-US" altLang="zh-CN" sz="1800" b="0" i="1" kern="1200" smtClean="0">
                                    <a:solidFill>
                                      <a:schemeClr val="tx1"/>
                                    </a:solidFill>
                                    <a:latin typeface="Cambria Math" panose="02040503050406030204" pitchFamily="18" charset="0"/>
                                    <a:ea typeface="+mn-ea"/>
                                    <a:cs typeface="+mn-cs"/>
                                  </a:rPr>
                                  <m:t>, </m:t>
                                </m:r>
                                <m:sSup>
                                  <m:sSupPr>
                                    <m:ctrlPr>
                                      <a:rPr lang="en-US" altLang="zh-CN" sz="1800" b="0" i="1" kern="1200" smtClean="0">
                                        <a:solidFill>
                                          <a:schemeClr val="tx1"/>
                                        </a:solidFill>
                                        <a:latin typeface="Cambria Math" panose="02040503050406030204" pitchFamily="18" charset="0"/>
                                        <a:ea typeface="+mn-ea"/>
                                        <a:cs typeface="+mn-cs"/>
                                      </a:rPr>
                                    </m:ctrlPr>
                                  </m:sSupPr>
                                  <m:e>
                                    <m:r>
                                      <a:rPr lang="en-US" altLang="zh-CN" sz="1800" b="0" i="1" kern="1200" smtClean="0">
                                        <a:solidFill>
                                          <a:schemeClr val="tx1"/>
                                        </a:solidFill>
                                        <a:latin typeface="Cambria Math" panose="02040503050406030204" pitchFamily="18" charset="0"/>
                                        <a:ea typeface="+mn-ea"/>
                                        <a:cs typeface="+mn-cs"/>
                                      </a:rPr>
                                      <m:t>𝛴</m:t>
                                    </m:r>
                                  </m:e>
                                  <m:sup>
                                    <m:r>
                                      <a:rPr lang="en-US" altLang="zh-CN" sz="1800" b="0" i="1" kern="1200" smtClean="0">
                                        <a:solidFill>
                                          <a:schemeClr val="tx1"/>
                                        </a:solidFill>
                                        <a:latin typeface="Cambria Math" panose="02040503050406030204" pitchFamily="18" charset="0"/>
                                        <a:ea typeface="+mn-ea"/>
                                        <a:cs typeface="+mn-cs"/>
                                      </a:rPr>
                                      <m:t>+</m:t>
                                    </m:r>
                                  </m:sup>
                                </m:sSup>
                                <m:sSubSup>
                                  <m:sSubSupPr>
                                    <m:ctrlPr>
                                      <a:rPr lang="en-US" altLang="zh-CN" sz="1800" b="0" i="1" kern="1200" smtClean="0">
                                        <a:solidFill>
                                          <a:schemeClr val="tx1"/>
                                        </a:solidFill>
                                        <a:latin typeface="Cambria Math" panose="02040503050406030204" pitchFamily="18" charset="0"/>
                                        <a:ea typeface="+mn-ea"/>
                                        <a:cs typeface="+mn-cs"/>
                                      </a:rPr>
                                    </m:ctrlPr>
                                  </m:sSubSupPr>
                                  <m:e>
                                    <m:r>
                                      <a:rPr lang="en-US" altLang="zh-CN" sz="1800" b="0" i="1" kern="1200" smtClean="0">
                                        <a:solidFill>
                                          <a:schemeClr val="tx1"/>
                                        </a:solidFill>
                                        <a:latin typeface="Cambria Math" panose="02040503050406030204" pitchFamily="18" charset="0"/>
                                        <a:ea typeface="+mn-ea"/>
                                        <a:cs typeface="+mn-cs"/>
                                      </a:rPr>
                                      <m:t>𝐾</m:t>
                                    </m:r>
                                  </m:e>
                                  <m:sub>
                                    <m:r>
                                      <a:rPr lang="en-US" altLang="zh-CN" sz="1800" b="0" i="1" kern="1200" smtClean="0">
                                        <a:solidFill>
                                          <a:schemeClr val="tx1"/>
                                        </a:solidFill>
                                        <a:latin typeface="Cambria Math" panose="02040503050406030204" pitchFamily="18" charset="0"/>
                                        <a:ea typeface="+mn-ea"/>
                                        <a:cs typeface="+mn-cs"/>
                                      </a:rPr>
                                      <m:t>𝑆</m:t>
                                    </m:r>
                                  </m:sub>
                                  <m:sup>
                                    <m:r>
                                      <a:rPr lang="en-US" altLang="zh-CN" sz="1800" b="0" i="1" kern="1200" smtClean="0">
                                        <a:solidFill>
                                          <a:schemeClr val="tx1"/>
                                        </a:solidFill>
                                        <a:latin typeface="Cambria Math" panose="02040503050406030204" pitchFamily="18" charset="0"/>
                                        <a:ea typeface="+mn-ea"/>
                                        <a:cs typeface="+mn-cs"/>
                                      </a:rPr>
                                      <m:t>0</m:t>
                                    </m:r>
                                  </m:sup>
                                </m:sSubSup>
                              </m:oMath>
                            </m:oMathPara>
                          </a14:m>
                          <a:endParaRPr lang="zh-CN" altLang="en-US" sz="1800" b="0" i="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zh-CN" altLang="en-US"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𝜋</m:t>
                              </m:r>
                              <m:r>
                                <a:rPr lang="en-US" altLang="zh-CN"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m:t>
                              </m:r>
                              <m:r>
                                <a:rPr lang="en-US" altLang="zh-CN"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𝐾</m:t>
                              </m:r>
                            </m:oMath>
                          </a14:m>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鉴别，光子重建</a:t>
                          </a:r>
                        </a:p>
                      </a:txBody>
                      <a:tcPr anchor="ctr"/>
                    </a:tc>
                    <a:extLst>
                      <a:ext uri="{0D108BD9-81ED-4DB2-BD59-A6C34878D82A}">
                        <a16:rowId xmlns:a16="http://schemas.microsoft.com/office/drawing/2014/main" val="150513073"/>
                      </a:ext>
                    </a:extLst>
                  </a:tr>
                  <a:tr h="727984">
                    <a:tc>
                      <a:txBody>
                        <a:bodyPr/>
                        <a:lstStyle/>
                        <a:p>
                          <a:pPr algn="ctr"/>
                          <a14:m>
                            <m:oMath xmlns:m="http://schemas.openxmlformats.org/officeDocument/2006/math">
                              <m:sSup>
                                <m:sSupPr>
                                  <m:ctrlPr>
                                    <a:rPr lang="en-US" altLang="zh-CN" sz="1800" b="1" i="1"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ctrlPr>
                                </m:sSupPr>
                                <m:e>
                                  <m:r>
                                    <a:rPr lang="en-US" altLang="zh-CN" sz="1800" b="1" i="1"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𝑲</m:t>
                                  </m:r>
                                </m:e>
                                <m:sup>
                                  <m:r>
                                    <a:rPr lang="en-US" altLang="zh-CN" sz="1800" b="1" i="1"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𝟎</m:t>
                                  </m:r>
                                </m:sup>
                              </m:sSup>
                              <m:r>
                                <a:rPr lang="en-US" altLang="zh-CN" sz="1800" b="1" i="1"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m:t>
                              </m:r>
                              <m:sSup>
                                <m:sSupPr>
                                  <m:ctrlPr>
                                    <a:rPr lang="en-US" altLang="zh-CN" sz="1800" b="1" i="1"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ctrlPr>
                                </m:sSupPr>
                                <m:e>
                                  <m:acc>
                                    <m:accPr>
                                      <m:chr m:val="̅"/>
                                      <m:ctrlPr>
                                        <a:rPr lang="en-US" altLang="zh-CN" sz="1800" b="1" i="1"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en-US" altLang="zh-CN" sz="1800" b="1" i="1"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𝑲</m:t>
                                      </m:r>
                                    </m:e>
                                  </m:acc>
                                </m:e>
                                <m:sup>
                                  <m:r>
                                    <a:rPr lang="en-US" altLang="zh-CN" sz="1800" b="1" i="1"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𝟎</m:t>
                                  </m:r>
                                </m:sup>
                              </m:sSup>
                            </m:oMath>
                          </a14:m>
                          <a:r>
                            <a:rPr lang="zh-CN" altLang="en-US" sz="1800" b="1"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系统</a:t>
                          </a:r>
                          <a:r>
                            <a:rPr lang="en-US" altLang="zh-CN" sz="1800" b="1"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CPT</a:t>
                          </a:r>
                          <a:r>
                            <a:rPr lang="zh-CN" altLang="en-US" sz="1800" b="1"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对称性检验</a:t>
                          </a:r>
                        </a:p>
                      </a:txBody>
                      <a:tcPr anchor="ctr"/>
                    </a:tc>
                    <a:tc>
                      <a:txBody>
                        <a:bodyPr/>
                        <a:lstStyle/>
                        <a:p>
                          <a:pPr algn="ctr"/>
                          <a14:m>
                            <m:oMath xmlns:m="http://schemas.openxmlformats.org/officeDocument/2006/math">
                              <m:r>
                                <a:rPr lang="en-US" altLang="zh-CN" sz="1800" b="0" i="1" kern="1200" smtClean="0">
                                  <a:solidFill>
                                    <a:schemeClr val="tx1"/>
                                  </a:solidFill>
                                  <a:latin typeface="Cambria Math" panose="02040503050406030204" pitchFamily="18" charset="0"/>
                                  <a:ea typeface="+mn-ea"/>
                                  <a:cs typeface="+mn-cs"/>
                                </a:rPr>
                                <m:t>𝐽</m:t>
                              </m:r>
                              <m:r>
                                <a:rPr lang="en-US" altLang="zh-CN" sz="1800" b="0" i="1" kern="1200" smtClean="0">
                                  <a:solidFill>
                                    <a:schemeClr val="tx1"/>
                                  </a:solidFill>
                                  <a:latin typeface="Cambria Math" panose="02040503050406030204" pitchFamily="18" charset="0"/>
                                  <a:ea typeface="+mn-ea"/>
                                  <a:cs typeface="+mn-cs"/>
                                </a:rPr>
                                <m:t>/</m:t>
                              </m:r>
                              <m:r>
                                <a:rPr lang="en-US" altLang="zh-CN" sz="1800" b="0" i="1" kern="1200" smtClean="0">
                                  <a:solidFill>
                                    <a:schemeClr val="tx1"/>
                                  </a:solidFill>
                                  <a:latin typeface="Cambria Math" panose="02040503050406030204" pitchFamily="18" charset="0"/>
                                  <a:ea typeface="+mn-ea"/>
                                  <a:cs typeface="+mn-cs"/>
                                </a:rPr>
                                <m:t>𝜓</m:t>
                              </m:r>
                            </m:oMath>
                          </a14:m>
                          <a:r>
                            <a:rPr lang="zh-CN" altLang="en-US" sz="1800" b="0" i="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en-US" altLang="zh-CN" sz="1800" b="0" i="1" kern="1200" dirty="0" smtClean="0">
                                  <a:solidFill>
                                    <a:schemeClr val="tx1"/>
                                  </a:solidFill>
                                  <a:latin typeface="Cambria Math" panose="02040503050406030204" pitchFamily="18" charset="0"/>
                                  <a:ea typeface="+mn-ea"/>
                                  <a:cs typeface="+mn-cs"/>
                                </a:rPr>
                                <m:t>→</m:t>
                              </m:r>
                              <m:sSubSup>
                                <m:sSubSupPr>
                                  <m:ctrlPr>
                                    <a:rPr lang="en-US" altLang="zh-CN" sz="1800" b="0" i="1" kern="1200" dirty="0" smtClean="0">
                                      <a:solidFill>
                                        <a:schemeClr val="tx1"/>
                                      </a:solidFill>
                                      <a:latin typeface="Cambria Math" panose="02040503050406030204" pitchFamily="18" charset="0"/>
                                      <a:ea typeface="+mn-ea"/>
                                      <a:cs typeface="+mn-cs"/>
                                    </a:rPr>
                                  </m:ctrlPr>
                                </m:sSubSupPr>
                                <m:e>
                                  <m:r>
                                    <a:rPr lang="en-US" altLang="zh-CN" sz="1800" b="0" i="1" kern="1200" dirty="0" smtClean="0">
                                      <a:solidFill>
                                        <a:schemeClr val="tx1"/>
                                      </a:solidFill>
                                      <a:latin typeface="Cambria Math" panose="02040503050406030204" pitchFamily="18" charset="0"/>
                                      <a:ea typeface="+mn-ea"/>
                                      <a:cs typeface="+mn-cs"/>
                                    </a:rPr>
                                    <m:t>𝐾</m:t>
                                  </m:r>
                                </m:e>
                                <m:sub>
                                  <m:r>
                                    <a:rPr lang="en-US" altLang="zh-CN" sz="1800" b="0" i="1" kern="1200" dirty="0" smtClean="0">
                                      <a:solidFill>
                                        <a:schemeClr val="tx1"/>
                                      </a:solidFill>
                                      <a:latin typeface="Cambria Math" panose="02040503050406030204" pitchFamily="18" charset="0"/>
                                      <a:ea typeface="+mn-ea"/>
                                      <a:cs typeface="+mn-cs"/>
                                    </a:rPr>
                                    <m:t>𝑆</m:t>
                                  </m:r>
                                </m:sub>
                                <m:sup>
                                  <m:r>
                                    <a:rPr lang="en-US" altLang="zh-CN" sz="1800" b="0" i="1" kern="1200" dirty="0" smtClean="0">
                                      <a:solidFill>
                                        <a:schemeClr val="tx1"/>
                                      </a:solidFill>
                                      <a:latin typeface="Cambria Math" panose="02040503050406030204" pitchFamily="18" charset="0"/>
                                      <a:ea typeface="+mn-ea"/>
                                      <a:cs typeface="+mn-cs"/>
                                    </a:rPr>
                                    <m:t>0</m:t>
                                  </m:r>
                                </m:sup>
                              </m:sSubSup>
                              <m:r>
                                <a:rPr lang="en-US" altLang="zh-CN" sz="1800" b="0" i="1" kern="1200" dirty="0" smtClean="0">
                                  <a:solidFill>
                                    <a:schemeClr val="tx1"/>
                                  </a:solidFill>
                                  <a:latin typeface="Cambria Math" panose="02040503050406030204" pitchFamily="18" charset="0"/>
                                  <a:ea typeface="+mn-ea"/>
                                  <a:cs typeface="+mn-cs"/>
                                </a:rPr>
                                <m:t>𝐾</m:t>
                              </m:r>
                              <m:r>
                                <a:rPr lang="en-US" altLang="zh-CN" sz="1800" b="0" i="1" kern="1200" dirty="0" smtClean="0">
                                  <a:solidFill>
                                    <a:schemeClr val="tx1"/>
                                  </a:solidFill>
                                  <a:latin typeface="Cambria Math" panose="02040503050406030204" pitchFamily="18" charset="0"/>
                                  <a:ea typeface="+mn-ea"/>
                                  <a:cs typeface="+mn-cs"/>
                                </a:rPr>
                                <m:t>𝜋</m:t>
                              </m:r>
                            </m:oMath>
                          </a14:m>
                          <a:endParaRPr lang="zh-CN" altLang="en-US" sz="1800" b="0" i="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顶点拟合</a:t>
                          </a:r>
                        </a:p>
                      </a:txBody>
                      <a:tcPr anchor="ctr"/>
                    </a:tc>
                    <a:extLst>
                      <a:ext uri="{0D108BD9-81ED-4DB2-BD59-A6C34878D82A}">
                        <a16:rowId xmlns:a16="http://schemas.microsoft.com/office/drawing/2014/main" val="1840265577"/>
                      </a:ext>
                    </a:extLst>
                  </a:tr>
                  <a:tr h="448587">
                    <a:tc>
                      <a:txBody>
                        <a:bodyPr/>
                        <a:lstStyle/>
                        <a:p>
                          <a:pPr algn="ctr"/>
                          <a:r>
                            <a:rPr lang="zh-CN" altLang="en-US" sz="1800" b="1"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轻子味破坏</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altLang="zh-CN" sz="1800" b="0" i="1" kern="1200" smtClean="0">
                                    <a:solidFill>
                                      <a:schemeClr val="tx1"/>
                                    </a:solidFill>
                                    <a:latin typeface="Cambria Math" panose="02040503050406030204" pitchFamily="18" charset="0"/>
                                    <a:ea typeface="+mn-ea"/>
                                    <a:cs typeface="+mn-cs"/>
                                  </a:rPr>
                                  <m:t>𝐽</m:t>
                                </m:r>
                                <m:r>
                                  <a:rPr lang="en-US" altLang="zh-CN" sz="1800" b="0" i="1" kern="1200" smtClean="0">
                                    <a:solidFill>
                                      <a:schemeClr val="tx1"/>
                                    </a:solidFill>
                                    <a:latin typeface="Cambria Math" panose="02040503050406030204" pitchFamily="18" charset="0"/>
                                    <a:ea typeface="+mn-ea"/>
                                    <a:cs typeface="+mn-cs"/>
                                  </a:rPr>
                                  <m:t>/</m:t>
                                </m:r>
                                <m:r>
                                  <a:rPr lang="en-US" altLang="zh-CN" sz="1800" b="0" i="1" kern="1200" smtClean="0">
                                    <a:solidFill>
                                      <a:schemeClr val="tx1"/>
                                    </a:solidFill>
                                    <a:latin typeface="Cambria Math" panose="02040503050406030204" pitchFamily="18" charset="0"/>
                                    <a:ea typeface="+mn-ea"/>
                                    <a:cs typeface="+mn-cs"/>
                                  </a:rPr>
                                  <m:t>𝜓</m:t>
                                </m:r>
                                <m:r>
                                  <a:rPr lang="en-US" altLang="zh-CN" sz="1800" b="0" i="1" kern="1200" smtClean="0">
                                    <a:solidFill>
                                      <a:schemeClr val="tx1"/>
                                    </a:solidFill>
                                    <a:latin typeface="Cambria Math" panose="02040503050406030204" pitchFamily="18" charset="0"/>
                                    <a:ea typeface="+mn-ea"/>
                                    <a:cs typeface="+mn-cs"/>
                                  </a:rPr>
                                  <m:t>→</m:t>
                                </m:r>
                                <m:r>
                                  <a:rPr lang="en-US" altLang="zh-CN" sz="1800" b="0" i="1" kern="1200" smtClean="0">
                                    <a:solidFill>
                                      <a:schemeClr val="tx1"/>
                                    </a:solidFill>
                                    <a:latin typeface="Cambria Math" panose="02040503050406030204" pitchFamily="18" charset="0"/>
                                    <a:ea typeface="+mn-ea"/>
                                    <a:cs typeface="+mn-cs"/>
                                  </a:rPr>
                                  <m:t>𝛾</m:t>
                                </m:r>
                                <m:r>
                                  <a:rPr lang="en-US" altLang="zh-CN" sz="1800" b="0" i="1" kern="1200" smtClean="0">
                                    <a:solidFill>
                                      <a:schemeClr val="tx1"/>
                                    </a:solidFill>
                                    <a:latin typeface="Cambria Math" panose="02040503050406030204" pitchFamily="18" charset="0"/>
                                    <a:ea typeface="+mn-ea"/>
                                    <a:cs typeface="+mn-cs"/>
                                  </a:rPr>
                                  <m:t>𝑙𝑙</m:t>
                                </m:r>
                                <m:r>
                                  <a:rPr lang="en-US" altLang="zh-CN" sz="1800" b="0" i="1" kern="1200" smtClean="0">
                                    <a:solidFill>
                                      <a:schemeClr val="tx1"/>
                                    </a:solidFill>
                                    <a:latin typeface="Cambria Math" panose="02040503050406030204" pitchFamily="18" charset="0"/>
                                    <a:ea typeface="+mn-ea"/>
                                    <a:cs typeface="+mn-cs"/>
                                  </a:rPr>
                                  <m:t>′</m:t>
                                </m:r>
                              </m:oMath>
                            </m:oMathPara>
                          </a14:m>
                          <a:endParaRPr lang="zh-CN" altLang="en-US" sz="1800" b="0" i="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pPr algn="ctr"/>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轻子鉴别</a:t>
                          </a:r>
                        </a:p>
                      </a:txBody>
                      <a:tcPr anchor="ctr"/>
                    </a:tc>
                    <a:extLst>
                      <a:ext uri="{0D108BD9-81ED-4DB2-BD59-A6C34878D82A}">
                        <a16:rowId xmlns:a16="http://schemas.microsoft.com/office/drawing/2014/main" val="2374944210"/>
                      </a:ext>
                    </a:extLst>
                  </a:tr>
                </a:tbl>
              </a:graphicData>
            </a:graphic>
          </p:graphicFrame>
        </mc:Choice>
        <mc:Fallback xmlns="">
          <p:graphicFrame>
            <p:nvGraphicFramePr>
              <p:cNvPr id="5" name="表格 4">
                <a:extLst>
                  <a:ext uri="{FF2B5EF4-FFF2-40B4-BE49-F238E27FC236}">
                    <a16:creationId xmlns:a16="http://schemas.microsoft.com/office/drawing/2014/main" id="{0C708F80-D765-7B16-C61E-53EFED36A51A}"/>
                  </a:ext>
                </a:extLst>
              </p:cNvPr>
              <p:cNvGraphicFramePr>
                <a:graphicFrameLocks noGrp="1"/>
              </p:cNvGraphicFramePr>
              <p:nvPr>
                <p:extLst>
                  <p:ext uri="{D42A27DB-BD31-4B8C-83A1-F6EECF244321}">
                    <p14:modId xmlns:p14="http://schemas.microsoft.com/office/powerpoint/2010/main" val="833149845"/>
                  </p:ext>
                </p:extLst>
              </p:nvPr>
            </p:nvGraphicFramePr>
            <p:xfrm>
              <a:off x="1371600" y="1295401"/>
              <a:ext cx="9677401" cy="5029199"/>
            </p:xfrm>
            <a:graphic>
              <a:graphicData uri="http://schemas.openxmlformats.org/drawingml/2006/table">
                <a:tbl>
                  <a:tblPr firstRow="1" bandRow="1">
                    <a:tableStyleId>{5C22544A-7EE6-4342-B048-85BDC9FD1C3A}</a:tableStyleId>
                  </a:tblPr>
                  <a:tblGrid>
                    <a:gridCol w="3104072">
                      <a:extLst>
                        <a:ext uri="{9D8B030D-6E8A-4147-A177-3AD203B41FA5}">
                          <a16:colId xmlns:a16="http://schemas.microsoft.com/office/drawing/2014/main" val="966002272"/>
                        </a:ext>
                      </a:extLst>
                    </a:gridCol>
                    <a:gridCol w="3411889">
                      <a:extLst>
                        <a:ext uri="{9D8B030D-6E8A-4147-A177-3AD203B41FA5}">
                          <a16:colId xmlns:a16="http://schemas.microsoft.com/office/drawing/2014/main" val="2608258929"/>
                        </a:ext>
                      </a:extLst>
                    </a:gridCol>
                    <a:gridCol w="3161440">
                      <a:extLst>
                        <a:ext uri="{9D8B030D-6E8A-4147-A177-3AD203B41FA5}">
                          <a16:colId xmlns:a16="http://schemas.microsoft.com/office/drawing/2014/main" val="614982852"/>
                        </a:ext>
                      </a:extLst>
                    </a:gridCol>
                  </a:tblGrid>
                  <a:tr h="718432">
                    <a:tc>
                      <a:txBody>
                        <a:bodyPr/>
                        <a:lstStyle/>
                        <a:p>
                          <a:pPr algn="ctr"/>
                          <a:r>
                            <a:rPr lang="zh-CN" altLang="en-US" sz="2400" dirty="0">
                              <a:latin typeface="微软雅黑" panose="020B0503020204020204" pitchFamily="34" charset="-122"/>
                              <a:ea typeface="微软雅黑" panose="020B0503020204020204" pitchFamily="34" charset="-122"/>
                              <a:cs typeface="Times New Roman" panose="02020603050405020304" pitchFamily="18" charset="0"/>
                            </a:rPr>
                            <a:t>物理目标</a:t>
                          </a:r>
                        </a:p>
                      </a:txBody>
                      <a:tcPr anchor="ctr">
                        <a:solidFill>
                          <a:srgbClr val="0E3272"/>
                        </a:solidFill>
                      </a:tcPr>
                    </a:tc>
                    <a:tc>
                      <a:txBody>
                        <a:bodyPr/>
                        <a:lstStyle/>
                        <a:p>
                          <a:pPr algn="ctr"/>
                          <a:r>
                            <a:rPr lang="zh-CN" altLang="en-US" sz="2400" dirty="0">
                              <a:latin typeface="微软雅黑" panose="020B0503020204020204" pitchFamily="34" charset="-122"/>
                              <a:ea typeface="微软雅黑" panose="020B0503020204020204" pitchFamily="34" charset="-122"/>
                              <a:cs typeface="Times New Roman" panose="02020603050405020304" pitchFamily="18" charset="0"/>
                            </a:rPr>
                            <a:t>物理过程</a:t>
                          </a:r>
                        </a:p>
                      </a:txBody>
                      <a:tcPr anchor="ctr">
                        <a:solidFill>
                          <a:srgbClr val="0E3272"/>
                        </a:solidFill>
                      </a:tcPr>
                    </a:tc>
                    <a:tc>
                      <a:txBody>
                        <a:bodyPr/>
                        <a:lstStyle/>
                        <a:p>
                          <a:pPr algn="ctr"/>
                          <a:r>
                            <a:rPr lang="zh-CN" altLang="en-US" sz="2400" dirty="0">
                              <a:latin typeface="微软雅黑" panose="020B0503020204020204" pitchFamily="34" charset="-122"/>
                              <a:ea typeface="微软雅黑" panose="020B0503020204020204" pitchFamily="34" charset="-122"/>
                              <a:cs typeface="Times New Roman" panose="02020603050405020304" pitchFamily="18" charset="0"/>
                            </a:rPr>
                            <a:t>性能检验</a:t>
                          </a:r>
                        </a:p>
                      </a:txBody>
                      <a:tcPr anchor="ctr">
                        <a:solidFill>
                          <a:srgbClr val="0E3272"/>
                        </a:solidFill>
                      </a:tcPr>
                    </a:tc>
                    <a:extLst>
                      <a:ext uri="{0D108BD9-81ED-4DB2-BD59-A6C34878D82A}">
                        <a16:rowId xmlns:a16="http://schemas.microsoft.com/office/drawing/2014/main" val="3552864495"/>
                      </a:ext>
                    </a:extLst>
                  </a:tr>
                  <a:tr h="628023">
                    <a:tc>
                      <a:txBody>
                        <a:bodyPr/>
                        <a:lstStyle/>
                        <a:p>
                          <a:pPr algn="ctr"/>
                          <a:r>
                            <a:rPr lang="zh-CN" altLang="en-US" sz="1800" b="1"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超子</a:t>
                          </a:r>
                          <a:r>
                            <a:rPr lang="en-US" altLang="zh-CN" sz="1800" b="1"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CP</a:t>
                          </a:r>
                          <a:r>
                            <a:rPr lang="zh-CN" altLang="en-US" sz="1800" b="1"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破坏和</a:t>
                          </a:r>
                          <a:r>
                            <a:rPr lang="en-US" altLang="zh-CN" sz="1800" b="1"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EDM</a:t>
                          </a:r>
                          <a:r>
                            <a:rPr lang="zh-CN" altLang="en-US" sz="1800" b="1"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研究</a:t>
                          </a:r>
                        </a:p>
                      </a:txBody>
                      <a:tcPr anchor="ctr"/>
                    </a:tc>
                    <a:tc>
                      <a:txBody>
                        <a:bodyPr/>
                        <a:lstStyle/>
                        <a:p>
                          <a:endParaRPr lang="zh-CN"/>
                        </a:p>
                      </a:txBody>
                      <a:tcPr anchor="ctr">
                        <a:blipFill>
                          <a:blip r:embed="rId2"/>
                          <a:stretch>
                            <a:fillRect l="-91250" t="-115534" r="-93393" b="-596117"/>
                          </a:stretch>
                        </a:blipFill>
                      </a:tcPr>
                    </a:tc>
                    <a:tc>
                      <a:txBody>
                        <a:bodyPr/>
                        <a:lstStyle/>
                        <a:p>
                          <a:pPr algn="ctr"/>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径迹重建和分辨</a:t>
                          </a:r>
                          <a:r>
                            <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顶点拟合</a:t>
                          </a:r>
                          <a:endPar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3236688754"/>
                      </a:ext>
                    </a:extLst>
                  </a:tr>
                  <a:tr h="396162">
                    <a:tc rowSpan="3">
                      <a:txBody>
                        <a:bodyPr/>
                        <a:lstStyle/>
                        <a:p>
                          <a:pPr algn="ctr"/>
                          <a:r>
                            <a:rPr lang="zh-CN" altLang="en-US" sz="1800" b="1"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陶轻子物理</a:t>
                          </a:r>
                          <a:endParaRPr lang="en-US" altLang="zh-CN" sz="1800" b="1"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en-US" altLang="zh-CN" sz="1800" b="1"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(EDM, </a:t>
                          </a:r>
                          <a:r>
                            <a:rPr lang="zh-CN" altLang="en-US" sz="1800" b="1"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量子关联</a:t>
                          </a:r>
                          <a:r>
                            <a:rPr lang="en-US" altLang="zh-CN" sz="1800" b="1"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1800" b="1"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稀有衰变</a:t>
                          </a:r>
                          <a:r>
                            <a:rPr lang="en-US" altLang="zh-CN" sz="1800" b="1"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800" b="1"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tc>
                      <a:txBody>
                        <a:bodyPr/>
                        <a:lstStyle/>
                        <a:p>
                          <a:endParaRPr lang="zh-CN"/>
                        </a:p>
                      </a:txBody>
                      <a:tcPr anchor="ctr">
                        <a:blipFill>
                          <a:blip r:embed="rId2"/>
                          <a:stretch>
                            <a:fillRect l="-91250" t="-341538" r="-93393" b="-844615"/>
                          </a:stretch>
                        </a:blipFill>
                      </a:tcPr>
                    </a:tc>
                    <a:tc>
                      <a:txBody>
                        <a:bodyPr/>
                        <a:lstStyle/>
                        <a:p>
                          <a:endParaRPr lang="zh-CN"/>
                        </a:p>
                      </a:txBody>
                      <a:tcPr anchor="ctr">
                        <a:blipFill>
                          <a:blip r:embed="rId2"/>
                          <a:stretch>
                            <a:fillRect l="-206358" t="-341538" r="-771" b="-844615"/>
                          </a:stretch>
                        </a:blipFill>
                      </a:tcPr>
                    </a:tc>
                    <a:extLst>
                      <a:ext uri="{0D108BD9-81ED-4DB2-BD59-A6C34878D82A}">
                        <a16:rowId xmlns:a16="http://schemas.microsoft.com/office/drawing/2014/main" val="1614803868"/>
                      </a:ext>
                    </a:extLst>
                  </a:tr>
                  <a:tr h="396162">
                    <a:tc vMerge="1">
                      <a:txBody>
                        <a:bodyPr/>
                        <a:lstStyle/>
                        <a:p>
                          <a:endParaRPr lang="zh-CN" altLang="en-US"/>
                        </a:p>
                      </a:txBody>
                      <a:tcPr/>
                    </a:tc>
                    <a:tc>
                      <a:txBody>
                        <a:bodyPr/>
                        <a:lstStyle/>
                        <a:p>
                          <a:endParaRPr lang="zh-CN"/>
                        </a:p>
                      </a:txBody>
                      <a:tcPr anchor="ctr">
                        <a:blipFill>
                          <a:blip r:embed="rId2"/>
                          <a:stretch>
                            <a:fillRect l="-91250" t="-441538" r="-93393" b="-744615"/>
                          </a:stretch>
                        </a:blipFill>
                      </a:tcPr>
                    </a:tc>
                    <a:tc>
                      <a:txBody>
                        <a:bodyPr/>
                        <a:lstStyle/>
                        <a:p>
                          <a:endParaRPr lang="zh-CN"/>
                        </a:p>
                      </a:txBody>
                      <a:tcPr anchor="ctr">
                        <a:blipFill>
                          <a:blip r:embed="rId2"/>
                          <a:stretch>
                            <a:fillRect l="-206358" t="-441538" r="-771" b="-744615"/>
                          </a:stretch>
                        </a:blipFill>
                      </a:tcPr>
                    </a:tc>
                    <a:extLst>
                      <a:ext uri="{0D108BD9-81ED-4DB2-BD59-A6C34878D82A}">
                        <a16:rowId xmlns:a16="http://schemas.microsoft.com/office/drawing/2014/main" val="4194411315"/>
                      </a:ext>
                    </a:extLst>
                  </a:tr>
                  <a:tr h="396162">
                    <a:tc vMerge="1">
                      <a:txBody>
                        <a:bodyPr/>
                        <a:lstStyle/>
                        <a:p>
                          <a:endParaRPr lang="zh-CN" altLang="en-US"/>
                        </a:p>
                      </a:txBody>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Radiative decay</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光子重建</a:t>
                          </a:r>
                          <a:endPar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tc>
                    <a:extLst>
                      <a:ext uri="{0D108BD9-81ED-4DB2-BD59-A6C34878D82A}">
                        <a16:rowId xmlns:a16="http://schemas.microsoft.com/office/drawing/2014/main" val="2415998449"/>
                      </a:ext>
                    </a:extLst>
                  </a:tr>
                  <a:tr h="807457">
                    <a:tc>
                      <a:txBody>
                        <a:bodyPr/>
                        <a:lstStyle/>
                        <a:p>
                          <a:pPr algn="ctr"/>
                          <a:r>
                            <a:rPr lang="zh-CN" altLang="en-US" sz="1800" b="1"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中性粲介子混合、衰变强相位</a:t>
                          </a:r>
                        </a:p>
                      </a:txBody>
                      <a:tcPr anchor="ctr"/>
                    </a:tc>
                    <a:tc>
                      <a:txBody>
                        <a:bodyPr/>
                        <a:lstStyle/>
                        <a:p>
                          <a:endParaRPr lang="zh-CN"/>
                        </a:p>
                      </a:txBody>
                      <a:tcPr anchor="ctr">
                        <a:blipFill>
                          <a:blip r:embed="rId2"/>
                          <a:stretch>
                            <a:fillRect l="-91250" t="-313534" r="-93393" b="-215038"/>
                          </a:stretch>
                        </a:blipFill>
                      </a:tcPr>
                    </a:tc>
                    <a:tc>
                      <a:txBody>
                        <a:bodyPr/>
                        <a:lstStyle/>
                        <a:p>
                          <a:endParaRPr lang="zh-CN"/>
                        </a:p>
                      </a:txBody>
                      <a:tcPr anchor="ctr">
                        <a:blipFill>
                          <a:blip r:embed="rId2"/>
                          <a:stretch>
                            <a:fillRect l="-206358" t="-313534" r="-771" b="-215038"/>
                          </a:stretch>
                        </a:blipFill>
                      </a:tcPr>
                    </a:tc>
                    <a:extLst>
                      <a:ext uri="{0D108BD9-81ED-4DB2-BD59-A6C34878D82A}">
                        <a16:rowId xmlns:a16="http://schemas.microsoft.com/office/drawing/2014/main" val="844243497"/>
                      </a:ext>
                    </a:extLst>
                  </a:tr>
                  <a:tr h="510230">
                    <a:tc>
                      <a:txBody>
                        <a:bodyPr/>
                        <a:lstStyle/>
                        <a:p>
                          <a:endParaRPr lang="zh-CN"/>
                        </a:p>
                      </a:txBody>
                      <a:tcPr anchor="ctr">
                        <a:blipFill>
                          <a:blip r:embed="rId2"/>
                          <a:stretch>
                            <a:fillRect l="-393" t="-654762" r="-212770" b="-240476"/>
                          </a:stretch>
                        </a:blipFill>
                      </a:tcPr>
                    </a:tc>
                    <a:tc>
                      <a:txBody>
                        <a:bodyPr/>
                        <a:lstStyle/>
                        <a:p>
                          <a:endParaRPr lang="zh-CN"/>
                        </a:p>
                      </a:txBody>
                      <a:tcPr anchor="ctr">
                        <a:blipFill>
                          <a:blip r:embed="rId2"/>
                          <a:stretch>
                            <a:fillRect l="-91250" t="-654762" r="-93393" b="-240476"/>
                          </a:stretch>
                        </a:blipFill>
                      </a:tcPr>
                    </a:tc>
                    <a:tc>
                      <a:txBody>
                        <a:bodyPr/>
                        <a:lstStyle/>
                        <a:p>
                          <a:endParaRPr lang="zh-CN"/>
                        </a:p>
                      </a:txBody>
                      <a:tcPr anchor="ctr">
                        <a:blipFill>
                          <a:blip r:embed="rId2"/>
                          <a:stretch>
                            <a:fillRect l="-206358" t="-654762" r="-771" b="-240476"/>
                          </a:stretch>
                        </a:blipFill>
                      </a:tcPr>
                    </a:tc>
                    <a:extLst>
                      <a:ext uri="{0D108BD9-81ED-4DB2-BD59-A6C34878D82A}">
                        <a16:rowId xmlns:a16="http://schemas.microsoft.com/office/drawing/2014/main" val="150513073"/>
                      </a:ext>
                    </a:extLst>
                  </a:tr>
                  <a:tr h="727984">
                    <a:tc>
                      <a:txBody>
                        <a:bodyPr/>
                        <a:lstStyle/>
                        <a:p>
                          <a:endParaRPr lang="zh-CN"/>
                        </a:p>
                      </a:txBody>
                      <a:tcPr anchor="ctr">
                        <a:blipFill>
                          <a:blip r:embed="rId2"/>
                          <a:stretch>
                            <a:fillRect l="-393" t="-532773" r="-212770" b="-69748"/>
                          </a:stretch>
                        </a:blipFill>
                      </a:tcPr>
                    </a:tc>
                    <a:tc>
                      <a:txBody>
                        <a:bodyPr/>
                        <a:lstStyle/>
                        <a:p>
                          <a:endParaRPr lang="zh-CN"/>
                        </a:p>
                      </a:txBody>
                      <a:tcPr anchor="ctr">
                        <a:blipFill>
                          <a:blip r:embed="rId2"/>
                          <a:stretch>
                            <a:fillRect l="-91250" t="-532773" r="-93393" b="-69748"/>
                          </a:stretch>
                        </a:blipFill>
                      </a:tcPr>
                    </a:tc>
                    <a:tc>
                      <a:txBody>
                        <a:bodyPr/>
                        <a:lstStyle/>
                        <a:p>
                          <a:pPr algn="ctr"/>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顶点拟合</a:t>
                          </a:r>
                        </a:p>
                      </a:txBody>
                      <a:tcPr anchor="ctr"/>
                    </a:tc>
                    <a:extLst>
                      <a:ext uri="{0D108BD9-81ED-4DB2-BD59-A6C34878D82A}">
                        <a16:rowId xmlns:a16="http://schemas.microsoft.com/office/drawing/2014/main" val="1840265577"/>
                      </a:ext>
                    </a:extLst>
                  </a:tr>
                  <a:tr h="448587">
                    <a:tc>
                      <a:txBody>
                        <a:bodyPr/>
                        <a:lstStyle/>
                        <a:p>
                          <a:pPr algn="ctr"/>
                          <a:r>
                            <a:rPr lang="zh-CN" altLang="en-US" sz="1800" b="1"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轻子味破坏</a:t>
                          </a:r>
                        </a:p>
                      </a:txBody>
                      <a:tcPr anchor="ctr"/>
                    </a:tc>
                    <a:tc>
                      <a:txBody>
                        <a:bodyPr/>
                        <a:lstStyle/>
                        <a:p>
                          <a:endParaRPr lang="zh-CN"/>
                        </a:p>
                      </a:txBody>
                      <a:tcPr anchor="ctr">
                        <a:blipFill>
                          <a:blip r:embed="rId2"/>
                          <a:stretch>
                            <a:fillRect l="-91250" t="-1017568" r="-93393" b="-12162"/>
                          </a:stretch>
                        </a:blipFill>
                      </a:tcPr>
                    </a:tc>
                    <a:tc>
                      <a:txBody>
                        <a:bodyPr/>
                        <a:lstStyle/>
                        <a:p>
                          <a:pPr algn="ctr"/>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轻子鉴别</a:t>
                          </a:r>
                        </a:p>
                      </a:txBody>
                      <a:tcPr anchor="ctr"/>
                    </a:tc>
                    <a:extLst>
                      <a:ext uri="{0D108BD9-81ED-4DB2-BD59-A6C34878D82A}">
                        <a16:rowId xmlns:a16="http://schemas.microsoft.com/office/drawing/2014/main" val="2374944210"/>
                      </a:ext>
                    </a:extLst>
                  </a:tr>
                </a:tbl>
              </a:graphicData>
            </a:graphic>
          </p:graphicFrame>
        </mc:Fallback>
      </mc:AlternateContent>
    </p:spTree>
    <p:extLst>
      <p:ext uri="{BB962C8B-B14F-4D97-AF65-F5344CB8AC3E}">
        <p14:creationId xmlns:p14="http://schemas.microsoft.com/office/powerpoint/2010/main" val="1784139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6180D-5230-201B-E515-E033E257F32E}"/>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2B9681E3-1A2A-2301-AB4B-3B8D381D4290}"/>
              </a:ext>
            </a:extLst>
          </p:cNvPr>
          <p:cNvSpPr>
            <a:spLocks noGrp="1"/>
          </p:cNvSpPr>
          <p:nvPr>
            <p:ph type="title"/>
          </p:nvPr>
        </p:nvSpPr>
        <p:spPr>
          <a:xfrm>
            <a:off x="819912" y="0"/>
            <a:ext cx="10505157" cy="804672"/>
          </a:xfrm>
        </p:spPr>
        <p:txBody>
          <a:bodyPr>
            <a:noAutofit/>
          </a:bodyPr>
          <a:lstStyle/>
          <a:p>
            <a:r>
              <a:rPr lang="zh-CN" altLang="en-US" sz="3600" dirty="0"/>
              <a:t>色禁闭之谜全模拟物理过程</a:t>
            </a:r>
          </a:p>
        </p:txBody>
      </p:sp>
      <mc:AlternateContent xmlns:mc="http://schemas.openxmlformats.org/markup-compatibility/2006" xmlns:a14="http://schemas.microsoft.com/office/drawing/2010/main">
        <mc:Choice Requires="a14">
          <p:graphicFrame>
            <p:nvGraphicFramePr>
              <p:cNvPr id="6" name="表格 5">
                <a:extLst>
                  <a:ext uri="{FF2B5EF4-FFF2-40B4-BE49-F238E27FC236}">
                    <a16:creationId xmlns:a16="http://schemas.microsoft.com/office/drawing/2014/main" id="{60C1B719-5BDB-298B-8A2E-61AB303853CE}"/>
                  </a:ext>
                </a:extLst>
              </p:cNvPr>
              <p:cNvGraphicFramePr>
                <a:graphicFrameLocks noGrp="1"/>
              </p:cNvGraphicFramePr>
              <p:nvPr>
                <p:extLst>
                  <p:ext uri="{D42A27DB-BD31-4B8C-83A1-F6EECF244321}">
                    <p14:modId xmlns:p14="http://schemas.microsoft.com/office/powerpoint/2010/main" val="2177747088"/>
                  </p:ext>
                </p:extLst>
              </p:nvPr>
            </p:nvGraphicFramePr>
            <p:xfrm>
              <a:off x="1600200" y="1453744"/>
              <a:ext cx="8991600" cy="4812345"/>
            </p:xfrm>
            <a:graphic>
              <a:graphicData uri="http://schemas.openxmlformats.org/drawingml/2006/table">
                <a:tbl>
                  <a:tblPr firstRow="1" bandRow="1">
                    <a:tableStyleId>{5C22544A-7EE6-4342-B048-85BDC9FD1C3A}</a:tableStyleId>
                  </a:tblPr>
                  <a:tblGrid>
                    <a:gridCol w="2367306">
                      <a:extLst>
                        <a:ext uri="{9D8B030D-6E8A-4147-A177-3AD203B41FA5}">
                          <a16:colId xmlns:a16="http://schemas.microsoft.com/office/drawing/2014/main" val="3220333266"/>
                        </a:ext>
                      </a:extLst>
                    </a:gridCol>
                    <a:gridCol w="2877480">
                      <a:extLst>
                        <a:ext uri="{9D8B030D-6E8A-4147-A177-3AD203B41FA5}">
                          <a16:colId xmlns:a16="http://schemas.microsoft.com/office/drawing/2014/main" val="1219385921"/>
                        </a:ext>
                      </a:extLst>
                    </a:gridCol>
                    <a:gridCol w="3746814">
                      <a:extLst>
                        <a:ext uri="{9D8B030D-6E8A-4147-A177-3AD203B41FA5}">
                          <a16:colId xmlns:a16="http://schemas.microsoft.com/office/drawing/2014/main" val="2748820804"/>
                        </a:ext>
                      </a:extLst>
                    </a:gridCol>
                  </a:tblGrid>
                  <a:tr h="687266">
                    <a:tc>
                      <a:txBody>
                        <a:bodyPr/>
                        <a:lstStyle/>
                        <a:p>
                          <a:pPr algn="ctr"/>
                          <a:r>
                            <a:rPr lang="zh-CN" altLang="en-US" sz="2400" dirty="0">
                              <a:latin typeface="微软雅黑" panose="020B0503020204020204" pitchFamily="34" charset="-122"/>
                              <a:ea typeface="微软雅黑" panose="020B0503020204020204" pitchFamily="34" charset="-122"/>
                              <a:cs typeface="Times New Roman" panose="02020603050405020304" pitchFamily="18" charset="0"/>
                            </a:rPr>
                            <a:t>物理目标</a:t>
                          </a:r>
                        </a:p>
                      </a:txBody>
                      <a:tcPr anchor="ctr">
                        <a:solidFill>
                          <a:srgbClr val="0E3272"/>
                        </a:solidFill>
                      </a:tcPr>
                    </a:tc>
                    <a:tc>
                      <a:txBody>
                        <a:bodyPr/>
                        <a:lstStyle/>
                        <a:p>
                          <a:pPr algn="ctr"/>
                          <a:r>
                            <a:rPr lang="zh-CN" altLang="en-US" sz="2400" dirty="0">
                              <a:latin typeface="微软雅黑" panose="020B0503020204020204" pitchFamily="34" charset="-122"/>
                              <a:ea typeface="微软雅黑" panose="020B0503020204020204" pitchFamily="34" charset="-122"/>
                              <a:cs typeface="Times New Roman" panose="02020603050405020304" pitchFamily="18" charset="0"/>
                            </a:rPr>
                            <a:t>物理过程</a:t>
                          </a:r>
                        </a:p>
                      </a:txBody>
                      <a:tcPr anchor="ctr">
                        <a:solidFill>
                          <a:srgbClr val="0E3272"/>
                        </a:solidFill>
                      </a:tcPr>
                    </a:tc>
                    <a:tc>
                      <a:txBody>
                        <a:bodyPr/>
                        <a:lstStyle/>
                        <a:p>
                          <a:pPr algn="ctr"/>
                          <a:r>
                            <a:rPr lang="zh-CN" altLang="en-US" sz="2400" dirty="0">
                              <a:latin typeface="微软雅黑" panose="020B0503020204020204" pitchFamily="34" charset="-122"/>
                              <a:ea typeface="微软雅黑" panose="020B0503020204020204" pitchFamily="34" charset="-122"/>
                              <a:cs typeface="Times New Roman" panose="02020603050405020304" pitchFamily="18" charset="0"/>
                            </a:rPr>
                            <a:t>性能检验</a:t>
                          </a:r>
                        </a:p>
                      </a:txBody>
                      <a:tcPr anchor="ctr">
                        <a:solidFill>
                          <a:srgbClr val="0E3272"/>
                        </a:solidFill>
                      </a:tcPr>
                    </a:tc>
                    <a:extLst>
                      <a:ext uri="{0D108BD9-81ED-4DB2-BD59-A6C34878D82A}">
                        <a16:rowId xmlns:a16="http://schemas.microsoft.com/office/drawing/2014/main" val="3310214368"/>
                      </a:ext>
                    </a:extLst>
                  </a:tr>
                  <a:tr h="468224">
                    <a:tc rowSpan="4">
                      <a:txBody>
                        <a:bodyPr/>
                        <a:lstStyle/>
                        <a:p>
                          <a:pPr algn="ctr"/>
                          <a:r>
                            <a:rPr lang="zh-CN" altLang="en-US"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（类）粲偶素态、</a:t>
                          </a:r>
                          <a:endParaRPr lang="en-US" altLang="zh-CN"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zh-CN" altLang="en-US"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多夸克态</a:t>
                          </a:r>
                          <a:r>
                            <a:rPr lang="en-US" altLang="zh-CN"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CN" sz="1800" b="0" i="1"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𝑋</m:t>
                              </m:r>
                              <m:r>
                                <a:rPr lang="en-US" altLang="zh-CN" sz="1800" b="0" i="1"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(3872)</m:t>
                              </m:r>
                            </m:oMath>
                          </a14:m>
                          <a:r>
                            <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扫描</a:t>
                          </a:r>
                          <a:endParaRPr lang="en-US" altLang="zh-CN"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能量刻度和分辨</a:t>
                          </a:r>
                          <a:endParaRPr lang="en-US" altLang="zh-CN"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extLst>
                      <a:ext uri="{0D108BD9-81ED-4DB2-BD59-A6C34878D82A}">
                        <a16:rowId xmlns:a16="http://schemas.microsoft.com/office/drawing/2014/main" val="1083795498"/>
                      </a:ext>
                    </a:extLst>
                  </a:tr>
                  <a:tr h="463931">
                    <a:tc vMerge="1">
                      <a:txBody>
                        <a:bodyPr/>
                        <a:lstStyle/>
                        <a:p>
                          <a:endParaRPr lang="zh-CN"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p>
                                  <m:sSupPr>
                                    <m:ctrlPr>
                                      <a:rPr lang="en-US" altLang="zh-CN" sz="1800" b="0" i="1" smtClean="0">
                                        <a:solidFill>
                                          <a:schemeClr val="tx1"/>
                                        </a:solidFill>
                                        <a:latin typeface="Cambria Math" panose="02040503050406030204" pitchFamily="18" charset="0"/>
                                      </a:rPr>
                                    </m:ctrlPr>
                                  </m:sSupPr>
                                  <m:e>
                                    <m:r>
                                      <a:rPr lang="en-US" altLang="zh-CN" sz="1800" b="0" i="1" smtClean="0">
                                        <a:solidFill>
                                          <a:schemeClr val="tx1"/>
                                        </a:solidFill>
                                        <a:latin typeface="Cambria Math" panose="02040503050406030204" pitchFamily="18" charset="0"/>
                                      </a:rPr>
                                      <m:t>𝑒</m:t>
                                    </m:r>
                                  </m:e>
                                  <m:sup>
                                    <m:r>
                                      <a:rPr lang="en-US" altLang="zh-CN" sz="1800" b="0" i="1" smtClean="0">
                                        <a:solidFill>
                                          <a:schemeClr val="tx1"/>
                                        </a:solidFill>
                                        <a:latin typeface="Cambria Math" panose="02040503050406030204" pitchFamily="18" charset="0"/>
                                      </a:rPr>
                                      <m:t>+</m:t>
                                    </m:r>
                                  </m:sup>
                                </m:sSup>
                                <m:sSup>
                                  <m:sSupPr>
                                    <m:ctrlPr>
                                      <a:rPr lang="en-US" altLang="zh-CN" sz="1800" b="0" i="1" smtClean="0">
                                        <a:solidFill>
                                          <a:schemeClr val="tx1"/>
                                        </a:solidFill>
                                        <a:latin typeface="Cambria Math" panose="02040503050406030204" pitchFamily="18" charset="0"/>
                                      </a:rPr>
                                    </m:ctrlPr>
                                  </m:sSupPr>
                                  <m:e>
                                    <m:r>
                                      <a:rPr lang="en-US" altLang="zh-CN" sz="1800" b="0" i="1" smtClean="0">
                                        <a:solidFill>
                                          <a:schemeClr val="tx1"/>
                                        </a:solidFill>
                                        <a:latin typeface="Cambria Math" panose="02040503050406030204" pitchFamily="18" charset="0"/>
                                      </a:rPr>
                                      <m:t>𝑒</m:t>
                                    </m:r>
                                  </m:e>
                                  <m:sup>
                                    <m:r>
                                      <a:rPr lang="en-US" altLang="zh-CN" sz="1800" b="0" i="1" smtClean="0">
                                        <a:solidFill>
                                          <a:schemeClr val="tx1"/>
                                        </a:solidFill>
                                        <a:latin typeface="Cambria Math" panose="02040503050406030204" pitchFamily="18" charset="0"/>
                                      </a:rPr>
                                      <m:t>−</m:t>
                                    </m:r>
                                  </m:sup>
                                </m:sSup>
                                <m:r>
                                  <a:rPr lang="en-US" altLang="zh-CN" sz="1800" b="0" i="1" smtClean="0">
                                    <a:solidFill>
                                      <a:schemeClr val="tx1"/>
                                    </a:solidFill>
                                    <a:latin typeface="Cambria Math" panose="02040503050406030204" pitchFamily="18" charset="0"/>
                                  </a:rPr>
                                  <m:t>→</m:t>
                                </m:r>
                                <m:r>
                                  <a:rPr lang="zh-CN" altLang="en-US" sz="1800" b="0" i="1" smtClean="0">
                                    <a:solidFill>
                                      <a:schemeClr val="tx1"/>
                                    </a:solidFill>
                                    <a:latin typeface="Cambria Math" panose="02040503050406030204" pitchFamily="18" charset="0"/>
                                  </a:rPr>
                                  <m:t>𝜋</m:t>
                                </m:r>
                                <m:sSub>
                                  <m:sSubPr>
                                    <m:ctrlPr>
                                      <a:rPr lang="en-US" altLang="zh-CN" sz="1800" b="0" i="1" smtClean="0">
                                        <a:solidFill>
                                          <a:schemeClr val="tx1"/>
                                        </a:solidFill>
                                        <a:latin typeface="Cambria Math" panose="02040503050406030204" pitchFamily="18" charset="0"/>
                                      </a:rPr>
                                    </m:ctrlPr>
                                  </m:sSubPr>
                                  <m:e>
                                    <m:r>
                                      <a:rPr lang="en-US" altLang="zh-CN" sz="1800" b="0" i="1" smtClean="0">
                                        <a:solidFill>
                                          <a:schemeClr val="tx1"/>
                                        </a:solidFill>
                                        <a:latin typeface="Cambria Math" panose="02040503050406030204" pitchFamily="18" charset="0"/>
                                      </a:rPr>
                                      <m:t>𝑍</m:t>
                                    </m:r>
                                  </m:e>
                                  <m:sub>
                                    <m:r>
                                      <a:rPr lang="en-US" altLang="zh-CN" sz="1800" b="0" i="1" smtClean="0">
                                        <a:solidFill>
                                          <a:schemeClr val="tx1"/>
                                        </a:solidFill>
                                        <a:latin typeface="Cambria Math" panose="02040503050406030204" pitchFamily="18" charset="0"/>
                                      </a:rPr>
                                      <m:t>𝑐</m:t>
                                    </m:r>
                                  </m:sub>
                                </m:sSub>
                                <m:r>
                                  <a:rPr lang="en-US" altLang="zh-CN" sz="1800" b="0" i="1" smtClean="0">
                                    <a:solidFill>
                                      <a:schemeClr val="tx1"/>
                                    </a:solidFill>
                                    <a:latin typeface="Cambria Math" panose="02040503050406030204" pitchFamily="18" charset="0"/>
                                  </a:rPr>
                                  <m:t>(3900)</m:t>
                                </m:r>
                              </m:oMath>
                            </m:oMathPara>
                          </a14:m>
                          <a:endParaRPr lang="en-US" altLang="zh-CN"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径迹重建</a:t>
                          </a:r>
                          <a:endParaRPr lang="en-US" altLang="zh-CN"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extLst>
                      <a:ext uri="{0D108BD9-81ED-4DB2-BD59-A6C34878D82A}">
                        <a16:rowId xmlns:a16="http://schemas.microsoft.com/office/drawing/2014/main" val="1137905543"/>
                      </a:ext>
                    </a:extLst>
                  </a:tr>
                  <a:tr h="469126">
                    <a:tc vMerge="1">
                      <a:txBody>
                        <a:bodyPr/>
                        <a:lstStyle/>
                        <a:p>
                          <a:endParaRPr lang="zh-CN" altLang="en-US"/>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altLang="zh-CN" sz="1800" b="0" i="1" smtClean="0">
                                        <a:solidFill>
                                          <a:schemeClr val="tx1"/>
                                        </a:solidFill>
                                        <a:latin typeface="Cambria Math" panose="02040503050406030204" pitchFamily="18" charset="0"/>
                                      </a:rPr>
                                    </m:ctrlPr>
                                  </m:sSupPr>
                                  <m:e>
                                    <m:r>
                                      <a:rPr lang="en-US" altLang="zh-CN" sz="1800" b="0" i="1" smtClean="0">
                                        <a:solidFill>
                                          <a:schemeClr val="tx1"/>
                                        </a:solidFill>
                                        <a:latin typeface="Cambria Math" panose="02040503050406030204" pitchFamily="18" charset="0"/>
                                      </a:rPr>
                                      <m:t>𝑒</m:t>
                                    </m:r>
                                  </m:e>
                                  <m:sup>
                                    <m:r>
                                      <a:rPr lang="en-US" altLang="zh-CN" sz="1800" b="0" i="1" smtClean="0">
                                        <a:solidFill>
                                          <a:schemeClr val="tx1"/>
                                        </a:solidFill>
                                        <a:latin typeface="Cambria Math" panose="02040503050406030204" pitchFamily="18" charset="0"/>
                                      </a:rPr>
                                      <m:t>+</m:t>
                                    </m:r>
                                  </m:sup>
                                </m:sSup>
                                <m:sSup>
                                  <m:sSupPr>
                                    <m:ctrlPr>
                                      <a:rPr lang="en-US" altLang="zh-CN" sz="1800" b="0" i="1" smtClean="0">
                                        <a:solidFill>
                                          <a:schemeClr val="tx1"/>
                                        </a:solidFill>
                                        <a:latin typeface="Cambria Math" panose="02040503050406030204" pitchFamily="18" charset="0"/>
                                      </a:rPr>
                                    </m:ctrlPr>
                                  </m:sSupPr>
                                  <m:e>
                                    <m:r>
                                      <a:rPr lang="en-US" altLang="zh-CN" sz="1800" b="0" i="1" smtClean="0">
                                        <a:solidFill>
                                          <a:schemeClr val="tx1"/>
                                        </a:solidFill>
                                        <a:latin typeface="Cambria Math" panose="02040503050406030204" pitchFamily="18" charset="0"/>
                                      </a:rPr>
                                      <m:t>𝑒</m:t>
                                    </m:r>
                                  </m:e>
                                  <m:sup>
                                    <m:r>
                                      <a:rPr lang="en-US" altLang="zh-CN" sz="1800" b="0" i="1" smtClean="0">
                                        <a:solidFill>
                                          <a:schemeClr val="tx1"/>
                                        </a:solidFill>
                                        <a:latin typeface="Cambria Math" panose="02040503050406030204" pitchFamily="18" charset="0"/>
                                      </a:rPr>
                                      <m:t>−</m:t>
                                    </m:r>
                                  </m:sup>
                                </m:sSup>
                                <m:r>
                                  <a:rPr lang="en-US" altLang="zh-CN" sz="1800" b="0" i="1" smtClean="0">
                                    <a:solidFill>
                                      <a:schemeClr val="tx1"/>
                                    </a:solidFill>
                                    <a:latin typeface="Cambria Math" panose="02040503050406030204" pitchFamily="18" charset="0"/>
                                  </a:rPr>
                                  <m:t>→</m:t>
                                </m:r>
                                <m:sSub>
                                  <m:sSubPr>
                                    <m:ctrlPr>
                                      <a:rPr lang="en-US" altLang="zh-CN" sz="1800" b="0" i="1" smtClean="0">
                                        <a:solidFill>
                                          <a:schemeClr val="tx1"/>
                                        </a:solidFill>
                                        <a:latin typeface="Cambria Math" panose="02040503050406030204" pitchFamily="18" charset="0"/>
                                      </a:rPr>
                                    </m:ctrlPr>
                                  </m:sSubPr>
                                  <m:e>
                                    <m:r>
                                      <a:rPr lang="en-US" altLang="zh-CN" sz="1800" b="0" i="1" smtClean="0">
                                        <a:solidFill>
                                          <a:schemeClr val="tx1"/>
                                        </a:solidFill>
                                        <a:latin typeface="Cambria Math" panose="02040503050406030204" pitchFamily="18" charset="0"/>
                                      </a:rPr>
                                      <m:t>𝑃</m:t>
                                    </m:r>
                                  </m:e>
                                  <m:sub>
                                    <m:r>
                                      <a:rPr lang="en-US" altLang="zh-CN" sz="1800" b="0" i="1" smtClean="0">
                                        <a:solidFill>
                                          <a:schemeClr val="tx1"/>
                                        </a:solidFill>
                                        <a:latin typeface="Cambria Math" panose="02040503050406030204" pitchFamily="18" charset="0"/>
                                      </a:rPr>
                                      <m:t>𝑐</m:t>
                                    </m:r>
                                  </m:sub>
                                </m:sSub>
                                <m:acc>
                                  <m:accPr>
                                    <m:chr m:val="̅"/>
                                    <m:ctrlPr>
                                      <a:rPr lang="en-US" altLang="zh-CN" sz="1800" b="0" i="1" smtClean="0">
                                        <a:solidFill>
                                          <a:schemeClr val="tx1"/>
                                        </a:solidFill>
                                        <a:latin typeface="Cambria Math" panose="02040503050406030204" pitchFamily="18" charset="0"/>
                                      </a:rPr>
                                    </m:ctrlPr>
                                  </m:accPr>
                                  <m:e>
                                    <m:r>
                                      <a:rPr lang="en-US" altLang="zh-CN" sz="1800" b="0" i="1" smtClean="0">
                                        <a:solidFill>
                                          <a:schemeClr val="tx1"/>
                                        </a:solidFill>
                                        <a:latin typeface="Cambria Math" panose="02040503050406030204" pitchFamily="18" charset="0"/>
                                      </a:rPr>
                                      <m:t>𝑝</m:t>
                                    </m:r>
                                  </m:e>
                                </m:acc>
                                <m:r>
                                  <a:rPr lang="en-US" altLang="zh-CN" sz="1800" b="0" i="1" smtClean="0">
                                    <a:solidFill>
                                      <a:schemeClr val="tx1"/>
                                    </a:solidFill>
                                    <a:latin typeface="Cambria Math" panose="02040503050406030204" pitchFamily="18" charset="0"/>
                                  </a:rPr>
                                  <m:t>→</m:t>
                                </m:r>
                                <m:f>
                                  <m:fPr>
                                    <m:type m:val="lin"/>
                                    <m:ctrlPr>
                                      <a:rPr lang="zh-CN" altLang="en-US" sz="1800" b="0" i="1" smtClean="0">
                                        <a:solidFill>
                                          <a:schemeClr val="tx1"/>
                                        </a:solidFill>
                                        <a:latin typeface="Cambria Math" panose="02040503050406030204" pitchFamily="18" charset="0"/>
                                      </a:rPr>
                                    </m:ctrlPr>
                                  </m:fPr>
                                  <m:num>
                                    <m:r>
                                      <a:rPr lang="en-US" altLang="zh-CN" sz="1800" b="0" i="1" smtClean="0">
                                        <a:solidFill>
                                          <a:schemeClr val="tx1"/>
                                        </a:solidFill>
                                        <a:latin typeface="Cambria Math" panose="02040503050406030204" pitchFamily="18" charset="0"/>
                                      </a:rPr>
                                      <m:t>𝐽</m:t>
                                    </m:r>
                                  </m:num>
                                  <m:den>
                                    <m:r>
                                      <a:rPr lang="en-US" altLang="zh-CN" sz="1800" b="0" i="1" smtClean="0">
                                        <a:solidFill>
                                          <a:schemeClr val="tx1"/>
                                        </a:solidFill>
                                        <a:latin typeface="Cambria Math" panose="02040503050406030204" pitchFamily="18" charset="0"/>
                                      </a:rPr>
                                      <m:t>𝜓</m:t>
                                    </m:r>
                                    <m:r>
                                      <a:rPr lang="en-US" altLang="zh-CN" sz="1800" b="0" i="1" smtClean="0">
                                        <a:solidFill>
                                          <a:schemeClr val="tx1"/>
                                        </a:solidFill>
                                        <a:latin typeface="Cambria Math" panose="02040503050406030204" pitchFamily="18" charset="0"/>
                                      </a:rPr>
                                      <m:t>𝑝</m:t>
                                    </m:r>
                                    <m:acc>
                                      <m:accPr>
                                        <m:chr m:val="̅"/>
                                        <m:ctrlPr>
                                          <a:rPr lang="en-US" altLang="zh-CN" sz="1800" b="0" i="1" smtClean="0">
                                            <a:solidFill>
                                              <a:schemeClr val="tx1"/>
                                            </a:solidFill>
                                            <a:latin typeface="Cambria Math" panose="02040503050406030204" pitchFamily="18" charset="0"/>
                                          </a:rPr>
                                        </m:ctrlPr>
                                      </m:accPr>
                                      <m:e>
                                        <m:r>
                                          <a:rPr lang="en-US" altLang="zh-CN" sz="1800" b="0" i="1" smtClean="0">
                                            <a:solidFill>
                                              <a:schemeClr val="tx1"/>
                                            </a:solidFill>
                                            <a:latin typeface="Cambria Math" panose="02040503050406030204" pitchFamily="18" charset="0"/>
                                          </a:rPr>
                                          <m:t>𝑝</m:t>
                                        </m:r>
                                      </m:e>
                                    </m:acc>
                                  </m:den>
                                </m:f>
                              </m:oMath>
                            </m:oMathPara>
                          </a14:m>
                          <a:endPar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径迹重建</a:t>
                          </a:r>
                          <a:r>
                            <a:rPr lang="en-US" altLang="zh-CN"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低能质子重建</a:t>
                          </a:r>
                          <a:endParaRPr lang="en-US" altLang="zh-CN"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extLst>
                      <a:ext uri="{0D108BD9-81ED-4DB2-BD59-A6C34878D82A}">
                        <a16:rowId xmlns:a16="http://schemas.microsoft.com/office/drawing/2014/main" val="3682873645"/>
                      </a:ext>
                    </a:extLst>
                  </a:tr>
                  <a:tr h="425451">
                    <a:tc vMerge="1">
                      <a:txBody>
                        <a:bodyPr/>
                        <a:lstStyle/>
                        <a:p>
                          <a:endParaRPr lang="zh-CN" altLang="en-US"/>
                        </a:p>
                      </a:txBody>
                      <a:tcPr/>
                    </a:tc>
                    <a:tc>
                      <a:txBody>
                        <a:bodyPr/>
                        <a:lstStyle/>
                        <a:p>
                          <a:pPr algn="ctr"/>
                          <a14:m>
                            <m:oMathPara xmlns:m="http://schemas.openxmlformats.org/officeDocument/2006/math">
                              <m:oMathParaPr>
                                <m:jc m:val="centerGroup"/>
                              </m:oMathParaPr>
                              <m:oMath xmlns:m="http://schemas.openxmlformats.org/officeDocument/2006/math">
                                <m:f>
                                  <m:fPr>
                                    <m:type m:val="lin"/>
                                    <m:ctrlPr>
                                      <a:rPr lang="zh-CN" altLang="en-US" sz="1800" b="0" i="1" smtClean="0">
                                        <a:solidFill>
                                          <a:schemeClr val="tx1"/>
                                        </a:solidFill>
                                        <a:latin typeface="Cambria Math" panose="02040503050406030204" pitchFamily="18" charset="0"/>
                                      </a:rPr>
                                    </m:ctrlPr>
                                  </m:fPr>
                                  <m:num>
                                    <m:sSup>
                                      <m:sSupPr>
                                        <m:ctrlPr>
                                          <a:rPr lang="en-US" altLang="zh-CN" sz="1800" b="0" i="1" smtClean="0">
                                            <a:solidFill>
                                              <a:schemeClr val="tx1"/>
                                            </a:solidFill>
                                            <a:latin typeface="Cambria Math" panose="02040503050406030204" pitchFamily="18" charset="0"/>
                                          </a:rPr>
                                        </m:ctrlPr>
                                      </m:sSupPr>
                                      <m:e>
                                        <m:r>
                                          <a:rPr lang="en-US" altLang="zh-CN" sz="1800" b="0" i="1" smtClean="0">
                                            <a:solidFill>
                                              <a:schemeClr val="tx1"/>
                                            </a:solidFill>
                                            <a:latin typeface="Cambria Math" panose="02040503050406030204" pitchFamily="18" charset="0"/>
                                          </a:rPr>
                                          <m:t>𝑒</m:t>
                                        </m:r>
                                      </m:e>
                                      <m:sup>
                                        <m:r>
                                          <a:rPr lang="en-US" altLang="zh-CN" sz="1800" b="0" i="1" smtClean="0">
                                            <a:solidFill>
                                              <a:schemeClr val="tx1"/>
                                            </a:solidFill>
                                            <a:latin typeface="Cambria Math" panose="02040503050406030204" pitchFamily="18" charset="0"/>
                                          </a:rPr>
                                          <m:t>+</m:t>
                                        </m:r>
                                      </m:sup>
                                    </m:sSup>
                                    <m:sSup>
                                      <m:sSupPr>
                                        <m:ctrlPr>
                                          <a:rPr lang="en-US" altLang="zh-CN" sz="1800" b="0" i="1" smtClean="0">
                                            <a:solidFill>
                                              <a:schemeClr val="tx1"/>
                                            </a:solidFill>
                                            <a:latin typeface="Cambria Math" panose="02040503050406030204" pitchFamily="18" charset="0"/>
                                          </a:rPr>
                                        </m:ctrlPr>
                                      </m:sSupPr>
                                      <m:e>
                                        <m:r>
                                          <a:rPr lang="en-US" altLang="zh-CN" sz="1800" b="0" i="1" smtClean="0">
                                            <a:solidFill>
                                              <a:schemeClr val="tx1"/>
                                            </a:solidFill>
                                            <a:latin typeface="Cambria Math" panose="02040503050406030204" pitchFamily="18" charset="0"/>
                                          </a:rPr>
                                          <m:t>𝑒</m:t>
                                        </m:r>
                                      </m:e>
                                      <m:sup>
                                        <m:r>
                                          <a:rPr lang="en-US" altLang="zh-CN" sz="1800" b="0" i="1" smtClean="0">
                                            <a:solidFill>
                                              <a:schemeClr val="tx1"/>
                                            </a:solidFill>
                                            <a:latin typeface="Cambria Math" panose="02040503050406030204" pitchFamily="18" charset="0"/>
                                          </a:rPr>
                                          <m:t>−</m:t>
                                        </m:r>
                                      </m:sup>
                                    </m:sSup>
                                    <m:r>
                                      <a:rPr lang="en-US" altLang="zh-CN" sz="1800" b="0" i="1" smtClean="0">
                                        <a:solidFill>
                                          <a:schemeClr val="tx1"/>
                                        </a:solidFill>
                                        <a:latin typeface="Cambria Math" panose="02040503050406030204" pitchFamily="18" charset="0"/>
                                      </a:rPr>
                                      <m:t>→</m:t>
                                    </m:r>
                                    <m:r>
                                      <a:rPr lang="en-US" altLang="zh-CN" sz="1800" b="0" i="1" smtClean="0">
                                        <a:solidFill>
                                          <a:schemeClr val="tx1"/>
                                        </a:solidFill>
                                        <a:latin typeface="Cambria Math" panose="02040503050406030204" pitchFamily="18" charset="0"/>
                                      </a:rPr>
                                      <m:t>𝐽</m:t>
                                    </m:r>
                                  </m:num>
                                  <m:den>
                                    <m:r>
                                      <a:rPr lang="en-US" altLang="zh-CN" sz="1800" b="0" i="1" smtClean="0">
                                        <a:solidFill>
                                          <a:schemeClr val="tx1"/>
                                        </a:solidFill>
                                        <a:latin typeface="Cambria Math" panose="02040503050406030204" pitchFamily="18" charset="0"/>
                                      </a:rPr>
                                      <m:t>𝜓</m:t>
                                    </m:r>
                                    <m:sSub>
                                      <m:sSubPr>
                                        <m:ctrlPr>
                                          <a:rPr lang="en-US" altLang="zh-CN" sz="1800" b="0" i="1" smtClean="0">
                                            <a:solidFill>
                                              <a:schemeClr val="tx1"/>
                                            </a:solidFill>
                                            <a:latin typeface="Cambria Math" panose="02040503050406030204" pitchFamily="18" charset="0"/>
                                          </a:rPr>
                                        </m:ctrlPr>
                                      </m:sSubPr>
                                      <m:e>
                                        <m:r>
                                          <a:rPr lang="en-US" altLang="zh-CN" sz="1800" b="0" i="1" smtClean="0">
                                            <a:solidFill>
                                              <a:schemeClr val="tx1"/>
                                            </a:solidFill>
                                            <a:latin typeface="Cambria Math" panose="02040503050406030204" pitchFamily="18" charset="0"/>
                                          </a:rPr>
                                          <m:t>𝜂</m:t>
                                        </m:r>
                                      </m:e>
                                      <m:sub>
                                        <m:r>
                                          <a:rPr lang="en-US" altLang="zh-CN" sz="1800" b="0" i="1" smtClean="0">
                                            <a:solidFill>
                                              <a:schemeClr val="tx1"/>
                                            </a:solidFill>
                                            <a:latin typeface="Cambria Math" panose="02040503050406030204" pitchFamily="18" charset="0"/>
                                          </a:rPr>
                                          <m:t>𝑐</m:t>
                                        </m:r>
                                      </m:sub>
                                    </m:sSub>
                                  </m:den>
                                </m:f>
                              </m:oMath>
                            </m:oMathPara>
                          </a14:m>
                          <a:endPar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径迹分辨</a:t>
                          </a:r>
                        </a:p>
                      </a:txBody>
                      <a:tcPr anchor="ctr" anchorCtr="1"/>
                    </a:tc>
                    <a:extLst>
                      <a:ext uri="{0D108BD9-81ED-4DB2-BD59-A6C34878D82A}">
                        <a16:rowId xmlns:a16="http://schemas.microsoft.com/office/drawing/2014/main" val="2984810716"/>
                      </a:ext>
                    </a:extLst>
                  </a:tr>
                  <a:tr h="468224">
                    <a:tc>
                      <a:txBody>
                        <a:bodyPr/>
                        <a:lstStyle/>
                        <a:p>
                          <a:pPr algn="ctr"/>
                          <a:r>
                            <a:rPr lang="zh-CN" altLang="en-US"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极化碎裂函数</a:t>
                          </a:r>
                        </a:p>
                      </a:txBody>
                      <a:tcPr anchor="ctr" anchorCtr="1"/>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lang="en-US" altLang="zh-CN" sz="1800" b="0" i="1" smtClean="0">
                                      <a:solidFill>
                                        <a:schemeClr val="tx1"/>
                                      </a:solidFill>
                                      <a:latin typeface="Cambria Math" panose="02040503050406030204" pitchFamily="18" charset="0"/>
                                    </a:rPr>
                                  </m:ctrlPr>
                                </m:sSupPr>
                                <m:e>
                                  <m:r>
                                    <a:rPr lang="en-US" altLang="zh-CN" sz="1800" b="0" i="1" smtClean="0">
                                      <a:solidFill>
                                        <a:schemeClr val="tx1"/>
                                      </a:solidFill>
                                      <a:latin typeface="Cambria Math" panose="02040503050406030204" pitchFamily="18" charset="0"/>
                                    </a:rPr>
                                    <m:t>𝑒</m:t>
                                  </m:r>
                                </m:e>
                                <m:sup>
                                  <m:r>
                                    <a:rPr lang="en-US" altLang="zh-CN" sz="1800" b="0" i="1" smtClean="0">
                                      <a:solidFill>
                                        <a:schemeClr val="tx1"/>
                                      </a:solidFill>
                                      <a:latin typeface="Cambria Math" panose="02040503050406030204" pitchFamily="18" charset="0"/>
                                    </a:rPr>
                                    <m:t>+</m:t>
                                  </m:r>
                                </m:sup>
                              </m:sSup>
                              <m:sSup>
                                <m:sSupPr>
                                  <m:ctrlPr>
                                    <a:rPr lang="en-US" altLang="zh-CN" sz="1800" b="0" i="1" smtClean="0">
                                      <a:solidFill>
                                        <a:schemeClr val="tx1"/>
                                      </a:solidFill>
                                      <a:latin typeface="Cambria Math" panose="02040503050406030204" pitchFamily="18" charset="0"/>
                                    </a:rPr>
                                  </m:ctrlPr>
                                </m:sSupPr>
                                <m:e>
                                  <m:r>
                                    <a:rPr lang="en-US" altLang="zh-CN" sz="1800" b="0" i="1" smtClean="0">
                                      <a:solidFill>
                                        <a:schemeClr val="tx1"/>
                                      </a:solidFill>
                                      <a:latin typeface="Cambria Math" panose="02040503050406030204" pitchFamily="18" charset="0"/>
                                    </a:rPr>
                                    <m:t>𝑒</m:t>
                                  </m:r>
                                </m:e>
                                <m:sup>
                                  <m:r>
                                    <a:rPr lang="en-US" altLang="zh-CN" sz="1800" b="0" i="1" smtClean="0">
                                      <a:solidFill>
                                        <a:schemeClr val="tx1"/>
                                      </a:solidFill>
                                      <a:latin typeface="Cambria Math" panose="02040503050406030204" pitchFamily="18" charset="0"/>
                                    </a:rPr>
                                    <m:t>−</m:t>
                                  </m:r>
                                </m:sup>
                              </m:sSup>
                              <m:r>
                                <a:rPr lang="en-US" altLang="zh-CN" sz="1800" b="0" i="1" smtClean="0">
                                  <a:solidFill>
                                    <a:schemeClr val="tx1"/>
                                  </a:solidFill>
                                  <a:latin typeface="Cambria Math" panose="02040503050406030204" pitchFamily="18" charset="0"/>
                                </a:rPr>
                                <m:t>→</m:t>
                              </m:r>
                              <m:r>
                                <a:rPr lang="en-US" altLang="zh-CN" sz="1800" b="0" i="1" smtClean="0">
                                  <a:solidFill>
                                    <a:schemeClr val="tx1"/>
                                  </a:solidFill>
                                  <a:latin typeface="Cambria Math" panose="02040503050406030204" pitchFamily="18" charset="0"/>
                                </a:rPr>
                                <m:t>𝐾𝐾</m:t>
                              </m:r>
                            </m:oMath>
                          </a14:m>
                          <a:r>
                            <a:rPr lang="en-US" altLang="zh-CN"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en-US" altLang="zh-CN" sz="1800" b="0" i="1" smtClean="0">
                                  <a:solidFill>
                                    <a:schemeClr val="tx1"/>
                                  </a:solidFill>
                                  <a:latin typeface="Cambria Math" panose="02040503050406030204" pitchFamily="18" charset="0"/>
                                </a:rPr>
                                <m:t>𝜋𝜋</m:t>
                              </m:r>
                            </m:oMath>
                          </a14:m>
                          <a:r>
                            <a:rPr lang="en-US" altLang="zh-CN"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m:rPr>
                                  <m:sty m:val="p"/>
                                </m:rPr>
                                <a:rPr lang="en-US" altLang="zh-CN" sz="1800" b="0" i="0" smtClean="0">
                                  <a:solidFill>
                                    <a:schemeClr val="tx1"/>
                                  </a:solidFill>
                                  <a:latin typeface="Cambria Math" panose="02040503050406030204" pitchFamily="18" charset="0"/>
                                </a:rPr>
                                <m:t>K</m:t>
                              </m:r>
                              <m:r>
                                <a:rPr lang="en-US" altLang="zh-CN" sz="1800" b="0" i="1" smtClean="0">
                                  <a:solidFill>
                                    <a:schemeClr val="tx1"/>
                                  </a:solidFill>
                                  <a:latin typeface="Cambria Math" panose="02040503050406030204" pitchFamily="18" charset="0"/>
                                </a:rPr>
                                <m:t>𝜋</m:t>
                              </m:r>
                            </m:oMath>
                          </a14:m>
                          <a:endPar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tc>
                      <a:txBody>
                        <a:bodyPr/>
                        <a:lstStyle/>
                        <a:p>
                          <a:pPr algn="ctr"/>
                          <a14:m>
                            <m:oMath xmlns:m="http://schemas.openxmlformats.org/officeDocument/2006/math">
                              <m:r>
                                <a:rPr lang="zh-CN" altLang="en-US"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𝜋</m:t>
                              </m:r>
                              <m:r>
                                <a:rPr lang="en-US" altLang="zh-CN"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m:t>
                              </m:r>
                            </m:oMath>
                          </a14:m>
                          <a:r>
                            <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K</a:t>
                          </a:r>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鉴别</a:t>
                          </a:r>
                          <a:endPar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extLst>
                      <a:ext uri="{0D108BD9-81ED-4DB2-BD59-A6C34878D82A}">
                        <a16:rowId xmlns:a16="http://schemas.microsoft.com/office/drawing/2014/main" val="500465212"/>
                      </a:ext>
                    </a:extLst>
                  </a:tr>
                  <a:tr h="468224">
                    <a:tc>
                      <a:txBody>
                        <a:bodyPr/>
                        <a:lstStyle/>
                        <a:p>
                          <a:pPr algn="ctr"/>
                          <a:r>
                            <a:rPr lang="zh-CN" altLang="en-US"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电磁形状因子</a:t>
                          </a:r>
                        </a:p>
                      </a:txBody>
                      <a:tcPr anchor="ctr" anchorCtr="1"/>
                    </a:tc>
                    <a:tc>
                      <a:txBody>
                        <a:bodyPr/>
                        <a:lstStyle/>
                        <a:p>
                          <a:pPr algn="ctr"/>
                          <a14:m>
                            <m:oMathPara xmlns:m="http://schemas.openxmlformats.org/officeDocument/2006/math">
                              <m:oMathParaPr>
                                <m:jc m:val="centerGroup"/>
                              </m:oMathParaPr>
                              <m:oMath xmlns:m="http://schemas.openxmlformats.org/officeDocument/2006/math">
                                <m:sSup>
                                  <m:sSupPr>
                                    <m:ctrlPr>
                                      <a:rPr lang="en-US" altLang="zh-CN" sz="1800" b="0" i="1" smtClean="0">
                                        <a:solidFill>
                                          <a:schemeClr val="tx1"/>
                                        </a:solidFill>
                                        <a:latin typeface="Cambria Math" panose="02040503050406030204" pitchFamily="18" charset="0"/>
                                      </a:rPr>
                                    </m:ctrlPr>
                                  </m:sSupPr>
                                  <m:e>
                                    <m:r>
                                      <a:rPr lang="en-US" altLang="zh-CN" sz="1800" b="0" i="1" smtClean="0">
                                        <a:solidFill>
                                          <a:schemeClr val="tx1"/>
                                        </a:solidFill>
                                        <a:latin typeface="Cambria Math" panose="02040503050406030204" pitchFamily="18" charset="0"/>
                                      </a:rPr>
                                      <m:t>𝑒</m:t>
                                    </m:r>
                                  </m:e>
                                  <m:sup>
                                    <m:r>
                                      <a:rPr lang="en-US" altLang="zh-CN" sz="1800" b="0" i="1" smtClean="0">
                                        <a:solidFill>
                                          <a:schemeClr val="tx1"/>
                                        </a:solidFill>
                                        <a:latin typeface="Cambria Math" panose="02040503050406030204" pitchFamily="18" charset="0"/>
                                      </a:rPr>
                                      <m:t>+</m:t>
                                    </m:r>
                                  </m:sup>
                                </m:sSup>
                                <m:sSup>
                                  <m:sSupPr>
                                    <m:ctrlPr>
                                      <a:rPr lang="en-US" altLang="zh-CN" sz="1800" b="0" i="1" smtClean="0">
                                        <a:solidFill>
                                          <a:schemeClr val="tx1"/>
                                        </a:solidFill>
                                        <a:latin typeface="Cambria Math" panose="02040503050406030204" pitchFamily="18" charset="0"/>
                                      </a:rPr>
                                    </m:ctrlPr>
                                  </m:sSupPr>
                                  <m:e>
                                    <m:r>
                                      <a:rPr lang="en-US" altLang="zh-CN" sz="1800" b="0" i="1" smtClean="0">
                                        <a:solidFill>
                                          <a:schemeClr val="tx1"/>
                                        </a:solidFill>
                                        <a:latin typeface="Cambria Math" panose="02040503050406030204" pitchFamily="18" charset="0"/>
                                      </a:rPr>
                                      <m:t>𝑒</m:t>
                                    </m:r>
                                  </m:e>
                                  <m:sup>
                                    <m:r>
                                      <a:rPr lang="en-US" altLang="zh-CN" sz="1800" b="0" i="1" smtClean="0">
                                        <a:solidFill>
                                          <a:schemeClr val="tx1"/>
                                        </a:solidFill>
                                        <a:latin typeface="Cambria Math" panose="02040503050406030204" pitchFamily="18" charset="0"/>
                                      </a:rPr>
                                      <m:t>−</m:t>
                                    </m:r>
                                  </m:sup>
                                </m:sSup>
                                <m:r>
                                  <a:rPr lang="en-US" altLang="zh-CN" sz="1800" b="0" i="1" smtClean="0">
                                    <a:solidFill>
                                      <a:schemeClr val="tx1"/>
                                    </a:solidFill>
                                    <a:latin typeface="Cambria Math" panose="02040503050406030204" pitchFamily="18" charset="0"/>
                                  </a:rPr>
                                  <m:t>→</m:t>
                                </m:r>
                                <m:r>
                                  <a:rPr lang="en-US" altLang="zh-CN" sz="1800" b="0" i="1" smtClean="0">
                                    <a:solidFill>
                                      <a:schemeClr val="tx1"/>
                                    </a:solidFill>
                                    <a:latin typeface="Cambria Math" panose="02040503050406030204" pitchFamily="18" charset="0"/>
                                  </a:rPr>
                                  <m:t>𝑝</m:t>
                                </m:r>
                                <m:acc>
                                  <m:accPr>
                                    <m:chr m:val="̅"/>
                                    <m:ctrlPr>
                                      <a:rPr lang="en-US" altLang="zh-CN" sz="1800" b="0" i="1" smtClean="0">
                                        <a:solidFill>
                                          <a:schemeClr val="tx1"/>
                                        </a:solidFill>
                                        <a:latin typeface="Cambria Math" panose="02040503050406030204" pitchFamily="18" charset="0"/>
                                      </a:rPr>
                                    </m:ctrlPr>
                                  </m:accPr>
                                  <m:e>
                                    <m:r>
                                      <a:rPr lang="en-US" altLang="zh-CN" sz="1800" b="0" i="1" smtClean="0">
                                        <a:solidFill>
                                          <a:schemeClr val="tx1"/>
                                        </a:solidFill>
                                        <a:latin typeface="Cambria Math" panose="02040503050406030204" pitchFamily="18" charset="0"/>
                                      </a:rPr>
                                      <m:t>𝑝</m:t>
                                    </m:r>
                                  </m:e>
                                </m:acc>
                              </m:oMath>
                            </m:oMathPara>
                          </a14:m>
                          <a:endPar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tc>
                      <a:txBody>
                        <a:bodyPr/>
                        <a:lstStyle/>
                        <a:p>
                          <a:pPr algn="ctr"/>
                          <a:r>
                            <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质子鉴别</a:t>
                          </a:r>
                        </a:p>
                      </a:txBody>
                      <a:tcPr anchor="ctr" anchorCtr="1"/>
                    </a:tc>
                    <a:extLst>
                      <a:ext uri="{0D108BD9-81ED-4DB2-BD59-A6C34878D82A}">
                        <a16:rowId xmlns:a16="http://schemas.microsoft.com/office/drawing/2014/main" val="1212166672"/>
                      </a:ext>
                    </a:extLst>
                  </a:tr>
                  <a:tr h="425451">
                    <a:tc rowSpan="3">
                      <a:txBody>
                        <a:bodyPr/>
                        <a:lstStyle/>
                        <a:p>
                          <a:pPr algn="ctr"/>
                          <a:r>
                            <a:rPr lang="zh-CN" altLang="en-US"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跃迁形状因子、</a:t>
                          </a:r>
                          <a:endParaRPr lang="en-US" altLang="zh-CN"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zh-CN" altLang="en-US"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超子衰变</a:t>
                          </a:r>
                        </a:p>
                      </a:txBody>
                      <a:tcPr anchor="ctr" anchorCtr="1"/>
                    </a:tc>
                    <a:tc>
                      <a:txBody>
                        <a:bodyPr/>
                        <a:lstStyle/>
                        <a:p>
                          <a:pPr algn="ctr"/>
                          <a14:m>
                            <m:oMathPara xmlns:m="http://schemas.openxmlformats.org/officeDocument/2006/math">
                              <m:oMathParaPr>
                                <m:jc m:val="centerGroup"/>
                              </m:oMathParaPr>
                              <m:oMath xmlns:m="http://schemas.openxmlformats.org/officeDocument/2006/math">
                                <m:r>
                                  <a:rPr lang="en-US" altLang="zh-CN" sz="1800" b="0" i="1" smtClean="0">
                                    <a:solidFill>
                                      <a:schemeClr val="tx1"/>
                                    </a:solidFill>
                                    <a:latin typeface="Cambria Math" panose="02040503050406030204" pitchFamily="18" charset="0"/>
                                    <a:ea typeface="Cambria Math" panose="02040503050406030204" pitchFamily="18" charset="0"/>
                                  </a:rPr>
                                  <m:t>𝐽</m:t>
                                </m:r>
                                <m:r>
                                  <a:rPr lang="en-US" altLang="zh-CN" sz="1800" b="0" i="1" smtClean="0">
                                    <a:solidFill>
                                      <a:schemeClr val="tx1"/>
                                    </a:solidFill>
                                    <a:latin typeface="Cambria Math" panose="02040503050406030204" pitchFamily="18" charset="0"/>
                                    <a:ea typeface="Cambria Math" panose="02040503050406030204" pitchFamily="18" charset="0"/>
                                  </a:rPr>
                                  <m:t>/</m:t>
                                </m:r>
                                <m:r>
                                  <a:rPr lang="zh-CN" altLang="en-US" sz="1800" b="0" i="1" smtClean="0">
                                    <a:solidFill>
                                      <a:schemeClr val="tx1"/>
                                    </a:solidFill>
                                    <a:latin typeface="Cambria Math" panose="02040503050406030204" pitchFamily="18" charset="0"/>
                                    <a:ea typeface="Cambria Math" panose="02040503050406030204" pitchFamily="18" charset="0"/>
                                  </a:rPr>
                                  <m:t>𝜓</m:t>
                                </m:r>
                                <m:r>
                                  <a:rPr lang="en-US" altLang="zh-CN" sz="1800" b="0" i="1" smtClean="0">
                                    <a:solidFill>
                                      <a:schemeClr val="tx1"/>
                                    </a:solidFill>
                                    <a:latin typeface="Cambria Math" panose="02040503050406030204" pitchFamily="18" charset="0"/>
                                  </a:rPr>
                                  <m:t>→</m:t>
                                </m:r>
                                <m:sSup>
                                  <m:sSupPr>
                                    <m:ctrlPr>
                                      <a:rPr lang="en-US" altLang="zh-CN" sz="1800" b="0" i="1" smtClean="0">
                                        <a:solidFill>
                                          <a:schemeClr val="tx1"/>
                                        </a:solidFill>
                                        <a:latin typeface="Cambria Math" panose="02040503050406030204" pitchFamily="18" charset="0"/>
                                      </a:rPr>
                                    </m:ctrlPr>
                                  </m:sSupPr>
                                  <m:e>
                                    <m:r>
                                      <a:rPr lang="en-US" altLang="zh-CN" sz="1800" b="0" i="1" smtClean="0">
                                        <a:solidFill>
                                          <a:schemeClr val="tx1"/>
                                        </a:solidFill>
                                        <a:latin typeface="Cambria Math" panose="02040503050406030204" pitchFamily="18" charset="0"/>
                                      </a:rPr>
                                      <m:t>𝑙</m:t>
                                    </m:r>
                                  </m:e>
                                  <m:sup>
                                    <m:r>
                                      <a:rPr lang="en-US" altLang="zh-CN" sz="1800" b="0" i="1" smtClean="0">
                                        <a:solidFill>
                                          <a:schemeClr val="tx1"/>
                                        </a:solidFill>
                                        <a:latin typeface="Cambria Math" panose="02040503050406030204" pitchFamily="18" charset="0"/>
                                      </a:rPr>
                                      <m:t>+</m:t>
                                    </m:r>
                                  </m:sup>
                                </m:sSup>
                                <m:sSup>
                                  <m:sSupPr>
                                    <m:ctrlPr>
                                      <a:rPr lang="en-US" altLang="zh-CN" sz="1800" b="0" i="1" smtClean="0">
                                        <a:solidFill>
                                          <a:schemeClr val="tx1"/>
                                        </a:solidFill>
                                        <a:latin typeface="Cambria Math" panose="02040503050406030204" pitchFamily="18" charset="0"/>
                                      </a:rPr>
                                    </m:ctrlPr>
                                  </m:sSupPr>
                                  <m:e>
                                    <m:r>
                                      <a:rPr lang="en-US" altLang="zh-CN" sz="1800" b="0" i="1" smtClean="0">
                                        <a:solidFill>
                                          <a:schemeClr val="tx1"/>
                                        </a:solidFill>
                                        <a:latin typeface="Cambria Math" panose="02040503050406030204" pitchFamily="18" charset="0"/>
                                      </a:rPr>
                                      <m:t>𝑙</m:t>
                                    </m:r>
                                  </m:e>
                                  <m:sup>
                                    <m:r>
                                      <a:rPr lang="en-US" altLang="zh-CN" sz="1800" b="0" i="1" smtClean="0">
                                        <a:solidFill>
                                          <a:schemeClr val="tx1"/>
                                        </a:solidFill>
                                        <a:latin typeface="Cambria Math" panose="02040503050406030204" pitchFamily="18" charset="0"/>
                                      </a:rPr>
                                      <m:t>−</m:t>
                                    </m:r>
                                  </m:sup>
                                </m:sSup>
                                <m:sSup>
                                  <m:sSupPr>
                                    <m:ctrlPr>
                                      <a:rPr lang="en-US" altLang="zh-CN" sz="1800" b="0" i="1" smtClean="0">
                                        <a:solidFill>
                                          <a:schemeClr val="tx1"/>
                                        </a:solidFill>
                                        <a:latin typeface="Cambria Math" panose="02040503050406030204" pitchFamily="18" charset="0"/>
                                      </a:rPr>
                                    </m:ctrlPr>
                                  </m:sSupPr>
                                  <m:e>
                                    <m:r>
                                      <a:rPr lang="zh-CN" altLang="en-US" sz="1800" b="0" i="1" smtClean="0">
                                        <a:solidFill>
                                          <a:schemeClr val="tx1"/>
                                        </a:solidFill>
                                        <a:latin typeface="Cambria Math" panose="02040503050406030204" pitchFamily="18" charset="0"/>
                                      </a:rPr>
                                      <m:t>𝜋</m:t>
                                    </m:r>
                                  </m:e>
                                  <m:sup>
                                    <m:r>
                                      <a:rPr lang="en-US" altLang="zh-CN" sz="1800" b="0" i="1" smtClean="0">
                                        <a:solidFill>
                                          <a:schemeClr val="tx1"/>
                                        </a:solidFill>
                                        <a:latin typeface="Cambria Math" panose="02040503050406030204" pitchFamily="18" charset="0"/>
                                      </a:rPr>
                                      <m:t>0</m:t>
                                    </m:r>
                                  </m:sup>
                                </m:sSup>
                                <m:r>
                                  <a:rPr lang="en-US" altLang="zh-CN" sz="1800" b="0" i="1" smtClean="0">
                                    <a:solidFill>
                                      <a:schemeClr val="tx1"/>
                                    </a:solidFill>
                                    <a:latin typeface="Cambria Math" panose="02040503050406030204" pitchFamily="18" charset="0"/>
                                  </a:rPr>
                                  <m:t>/</m:t>
                                </m:r>
                                <m:r>
                                  <a:rPr lang="zh-CN" altLang="en-US" sz="1800" b="0" i="1" smtClean="0">
                                    <a:solidFill>
                                      <a:schemeClr val="tx1"/>
                                    </a:solidFill>
                                    <a:latin typeface="Cambria Math" panose="02040503050406030204" pitchFamily="18" charset="0"/>
                                  </a:rPr>
                                  <m:t>𝜂</m:t>
                                </m:r>
                              </m:oMath>
                            </m:oMathPara>
                          </a14:m>
                          <a:endPar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zh-CN" altLang="en-US"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𝜋</m:t>
                              </m:r>
                              <m:r>
                                <a:rPr lang="en-US" altLang="zh-CN"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m:t>
                              </m:r>
                              <m:r>
                                <a:rPr lang="zh-CN" altLang="en-US"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𝜇</m:t>
                              </m:r>
                            </m:oMath>
                          </a14:m>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鉴别</a:t>
                          </a:r>
                          <a:endPar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extLst>
                      <a:ext uri="{0D108BD9-81ED-4DB2-BD59-A6C34878D82A}">
                        <a16:rowId xmlns:a16="http://schemas.microsoft.com/office/drawing/2014/main" val="3491211369"/>
                      </a:ext>
                    </a:extLst>
                  </a:tr>
                  <a:tr h="468224">
                    <a:tc vMerge="1">
                      <a:txBody>
                        <a:bodyPr/>
                        <a:lstStyle/>
                        <a:p>
                          <a:endParaRPr lang="zh-CN"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lang="en-US" altLang="zh-CN" sz="1800" b="0" i="1" smtClean="0">
                                      <a:solidFill>
                                        <a:schemeClr val="tx1"/>
                                      </a:solidFill>
                                      <a:latin typeface="Cambria Math" panose="02040503050406030204" pitchFamily="18" charset="0"/>
                                    </a:rPr>
                                  </m:ctrlPr>
                                </m:sSupPr>
                                <m:e>
                                  <m:r>
                                    <m:rPr>
                                      <m:sty m:val="p"/>
                                    </m:rPr>
                                    <a:rPr lang="en-US" altLang="zh-CN" sz="1800" b="0" i="0" smtClean="0">
                                      <a:solidFill>
                                        <a:schemeClr val="tx1"/>
                                      </a:solidFill>
                                      <a:latin typeface="Cambria Math" panose="02040503050406030204" pitchFamily="18" charset="0"/>
                                    </a:rPr>
                                    <m:t>Σ</m:t>
                                  </m:r>
                                </m:e>
                                <m:sup>
                                  <m:r>
                                    <a:rPr lang="en-US" altLang="zh-CN" sz="1800" b="0" i="1" smtClean="0">
                                      <a:solidFill>
                                        <a:schemeClr val="tx1"/>
                                      </a:solidFill>
                                      <a:latin typeface="Cambria Math" panose="02040503050406030204" pitchFamily="18" charset="0"/>
                                    </a:rPr>
                                    <m:t>+</m:t>
                                  </m:r>
                                </m:sup>
                              </m:sSup>
                              <m:r>
                                <a:rPr lang="en-US" altLang="zh-CN" sz="1800" b="0" i="1" smtClean="0">
                                  <a:solidFill>
                                    <a:schemeClr val="tx1"/>
                                  </a:solidFill>
                                  <a:latin typeface="Cambria Math" panose="02040503050406030204" pitchFamily="18" charset="0"/>
                                </a:rPr>
                                <m:t>→</m:t>
                              </m:r>
                              <m:sSup>
                                <m:sSupPr>
                                  <m:ctrlPr>
                                    <a:rPr lang="en-US" altLang="zh-CN" sz="1800" b="0" i="1" smtClean="0">
                                      <a:solidFill>
                                        <a:schemeClr val="tx1"/>
                                      </a:solidFill>
                                      <a:latin typeface="Cambria Math" panose="02040503050406030204" pitchFamily="18" charset="0"/>
                                    </a:rPr>
                                  </m:ctrlPr>
                                </m:sSupPr>
                                <m:e>
                                  <m:r>
                                    <a:rPr lang="zh-CN" altLang="en-US" sz="1800" b="0" i="1" smtClean="0">
                                      <a:solidFill>
                                        <a:schemeClr val="tx1"/>
                                      </a:solidFill>
                                      <a:latin typeface="Cambria Math" panose="02040503050406030204" pitchFamily="18" charset="0"/>
                                    </a:rPr>
                                    <m:t>𝜋</m:t>
                                  </m:r>
                                </m:e>
                                <m:sup>
                                  <m:r>
                                    <a:rPr lang="en-US" altLang="zh-CN" sz="1800" b="0" i="1" smtClean="0">
                                      <a:solidFill>
                                        <a:schemeClr val="tx1"/>
                                      </a:solidFill>
                                      <a:latin typeface="Cambria Math" panose="02040503050406030204" pitchFamily="18" charset="0"/>
                                    </a:rPr>
                                    <m:t>0</m:t>
                                  </m:r>
                                </m:sup>
                              </m:sSup>
                              <m:r>
                                <a:rPr lang="en-US" altLang="zh-CN" sz="1800" b="0" i="1" smtClean="0">
                                  <a:solidFill>
                                    <a:schemeClr val="tx1"/>
                                  </a:solidFill>
                                  <a:latin typeface="Cambria Math" panose="02040503050406030204" pitchFamily="18" charset="0"/>
                                </a:rPr>
                                <m:t>𝑝</m:t>
                              </m:r>
                            </m:oMath>
                          </a14:m>
                          <a:r>
                            <a:rPr lang="en-US" altLang="zh-CN" sz="1800" b="0" dirty="0">
                              <a:solidFill>
                                <a:schemeClr val="tx1"/>
                              </a:solidFill>
                            </a:rPr>
                            <a:t>, </a:t>
                          </a:r>
                          <a14:m>
                            <m:oMath xmlns:m="http://schemas.openxmlformats.org/officeDocument/2006/math">
                              <m:sSup>
                                <m:sSupPr>
                                  <m:ctrlPr>
                                    <a:rPr lang="en-US" altLang="zh-CN" sz="1800" b="0" i="1" smtClean="0">
                                      <a:solidFill>
                                        <a:schemeClr val="tx1"/>
                                      </a:solidFill>
                                      <a:latin typeface="Cambria Math" panose="02040503050406030204" pitchFamily="18" charset="0"/>
                                    </a:rPr>
                                  </m:ctrlPr>
                                </m:sSupPr>
                                <m:e>
                                  <m:r>
                                    <m:rPr>
                                      <m:sty m:val="p"/>
                                    </m:rPr>
                                    <a:rPr lang="en-US" altLang="zh-CN" sz="1800" b="0" i="0" smtClean="0">
                                      <a:solidFill>
                                        <a:schemeClr val="tx1"/>
                                      </a:solidFill>
                                      <a:latin typeface="Cambria Math" panose="02040503050406030204" pitchFamily="18" charset="0"/>
                                    </a:rPr>
                                    <m:t>Σ</m:t>
                                  </m:r>
                                </m:e>
                                <m:sup>
                                  <m:r>
                                    <a:rPr lang="en-US" altLang="zh-CN" sz="1800" b="0" i="1" smtClean="0">
                                      <a:solidFill>
                                        <a:schemeClr val="tx1"/>
                                      </a:solidFill>
                                      <a:latin typeface="Cambria Math" panose="02040503050406030204" pitchFamily="18" charset="0"/>
                                    </a:rPr>
                                    <m:t>+</m:t>
                                  </m:r>
                                </m:sup>
                              </m:sSup>
                              <m:r>
                                <a:rPr lang="en-US" altLang="zh-CN" sz="1800" b="0" i="1" smtClean="0">
                                  <a:solidFill>
                                    <a:schemeClr val="tx1"/>
                                  </a:solidFill>
                                  <a:latin typeface="Cambria Math" panose="02040503050406030204" pitchFamily="18" charset="0"/>
                                </a:rPr>
                                <m:t>→</m:t>
                              </m:r>
                              <m:r>
                                <a:rPr lang="en-US" altLang="zh-CN" sz="1800" b="0" i="1" smtClean="0">
                                  <a:solidFill>
                                    <a:schemeClr val="tx1"/>
                                  </a:solidFill>
                                  <a:latin typeface="Cambria Math" panose="02040503050406030204" pitchFamily="18" charset="0"/>
                                </a:rPr>
                                <m:t>𝛾</m:t>
                              </m:r>
                              <m:r>
                                <a:rPr lang="en-US" altLang="zh-CN" sz="1800" b="0" i="1" smtClean="0">
                                  <a:solidFill>
                                    <a:schemeClr val="tx1"/>
                                  </a:solidFill>
                                  <a:latin typeface="Cambria Math" panose="02040503050406030204" pitchFamily="18" charset="0"/>
                                </a:rPr>
                                <m:t>𝑝</m:t>
                              </m:r>
                            </m:oMath>
                          </a14:m>
                          <a:endPar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tc>
                      <a:txBody>
                        <a:bodyPr/>
                        <a:lstStyle/>
                        <a:p>
                          <a:pPr algn="ctr"/>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光子</a:t>
                          </a:r>
                          <a:r>
                            <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14:m>
                            <m:oMath xmlns:m="http://schemas.openxmlformats.org/officeDocument/2006/math">
                              <m:sSup>
                                <m:sSupPr>
                                  <m:ctrlPr>
                                    <a:rPr lang="en-US" altLang="zh-CN"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ctrlPr>
                                </m:sSupPr>
                                <m:e>
                                  <m:r>
                                    <a:rPr lang="zh-CN" altLang="en-US"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𝜋</m:t>
                                  </m:r>
                                </m:e>
                                <m:sup>
                                  <m:r>
                                    <a:rPr lang="en-US" altLang="zh-CN"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0</m:t>
                                  </m:r>
                                </m:sup>
                              </m:sSup>
                            </m:oMath>
                          </a14:m>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重建</a:t>
                          </a:r>
                          <a:endPar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extLst>
                      <a:ext uri="{0D108BD9-81ED-4DB2-BD59-A6C34878D82A}">
                        <a16:rowId xmlns:a16="http://schemas.microsoft.com/office/drawing/2014/main" val="3148912198"/>
                      </a:ext>
                    </a:extLst>
                  </a:tr>
                  <a:tr h="468224">
                    <a:tc vMerge="1">
                      <a:txBody>
                        <a:bodyPr/>
                        <a:lstStyle/>
                        <a:p>
                          <a:pPr algn="ct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lang="en-US" altLang="zh-CN" sz="1800" b="0" i="0" smtClean="0">
                                  <a:solidFill>
                                    <a:schemeClr val="tx1"/>
                                  </a:solidFill>
                                  <a:latin typeface="Cambria Math" panose="02040503050406030204" pitchFamily="18" charset="0"/>
                                </a:rPr>
                                <m:t>Λ</m:t>
                              </m:r>
                              <m:r>
                                <a:rPr lang="en-US" altLang="zh-CN" sz="1800" b="0" i="1" smtClean="0">
                                  <a:solidFill>
                                    <a:schemeClr val="tx1"/>
                                  </a:solidFill>
                                  <a:latin typeface="Cambria Math" panose="02040503050406030204" pitchFamily="18" charset="0"/>
                                </a:rPr>
                                <m:t>→</m:t>
                              </m:r>
                              <m:r>
                                <a:rPr lang="en-US" altLang="zh-CN" sz="1800" b="0" i="1" smtClean="0">
                                  <a:solidFill>
                                    <a:schemeClr val="tx1"/>
                                  </a:solidFill>
                                  <a:latin typeface="Cambria Math" panose="02040503050406030204" pitchFamily="18" charset="0"/>
                                </a:rPr>
                                <m:t>𝑝𝑒</m:t>
                              </m:r>
                              <m:r>
                                <a:rPr lang="en-US" altLang="zh-CN" sz="1800" b="0" i="1" smtClean="0">
                                  <a:solidFill>
                                    <a:schemeClr val="tx1"/>
                                  </a:solidFill>
                                  <a:latin typeface="Cambria Math" panose="02040503050406030204" pitchFamily="18" charset="0"/>
                                </a:rPr>
                                <m:t>𝜈</m:t>
                              </m:r>
                            </m:oMath>
                          </a14:m>
                          <a:r>
                            <a:rPr lang="en-US" altLang="zh-CN"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sSup>
                                <m:sSupPr>
                                  <m:ctrlPr>
                                    <a:rPr lang="en-US" altLang="zh-CN" sz="1800" b="0" i="1" smtClean="0">
                                      <a:solidFill>
                                        <a:schemeClr val="tx1"/>
                                      </a:solidFill>
                                      <a:latin typeface="Cambria Math" panose="02040503050406030204" pitchFamily="18" charset="0"/>
                                    </a:rPr>
                                  </m:ctrlPr>
                                </m:sSupPr>
                                <m:e>
                                  <m:r>
                                    <m:rPr>
                                      <m:sty m:val="p"/>
                                    </m:rPr>
                                    <a:rPr lang="en-US" altLang="zh-CN" sz="1800" b="0" i="0" smtClean="0">
                                      <a:solidFill>
                                        <a:schemeClr val="tx1"/>
                                      </a:solidFill>
                                      <a:latin typeface="Cambria Math" panose="02040503050406030204" pitchFamily="18" charset="0"/>
                                    </a:rPr>
                                    <m:t>Ξ</m:t>
                                  </m:r>
                                </m:e>
                                <m:sup>
                                  <m:r>
                                    <a:rPr lang="en-US" altLang="zh-CN" sz="1800" b="0" i="1" smtClean="0">
                                      <a:solidFill>
                                        <a:schemeClr val="tx1"/>
                                      </a:solidFill>
                                      <a:latin typeface="Cambria Math" panose="02040503050406030204" pitchFamily="18" charset="0"/>
                                    </a:rPr>
                                    <m:t>−</m:t>
                                  </m:r>
                                </m:sup>
                              </m:sSup>
                              <m:r>
                                <a:rPr lang="en-US" altLang="zh-CN" sz="1800" b="0" i="1" smtClean="0">
                                  <a:solidFill>
                                    <a:schemeClr val="tx1"/>
                                  </a:solidFill>
                                  <a:latin typeface="Cambria Math" panose="02040503050406030204" pitchFamily="18" charset="0"/>
                                </a:rPr>
                                <m:t>→</m:t>
                              </m:r>
                              <m:r>
                                <m:rPr>
                                  <m:sty m:val="p"/>
                                </m:rPr>
                                <a:rPr lang="en-US" altLang="zh-CN" sz="1800" b="0" i="0" smtClean="0">
                                  <a:solidFill>
                                    <a:schemeClr val="tx1"/>
                                  </a:solidFill>
                                  <a:latin typeface="Cambria Math" panose="02040503050406030204" pitchFamily="18" charset="0"/>
                                </a:rPr>
                                <m:t>Λ</m:t>
                              </m:r>
                              <m:r>
                                <a:rPr lang="en-US" altLang="zh-CN" sz="1800" b="0" i="1" smtClean="0">
                                  <a:solidFill>
                                    <a:schemeClr val="tx1"/>
                                  </a:solidFill>
                                  <a:latin typeface="Cambria Math" panose="02040503050406030204" pitchFamily="18" charset="0"/>
                                </a:rPr>
                                <m:t>𝑒</m:t>
                              </m:r>
                              <m:r>
                                <a:rPr lang="en-US" altLang="zh-CN" sz="1800" b="0" i="1" smtClean="0">
                                  <a:solidFill>
                                    <a:schemeClr val="tx1"/>
                                  </a:solidFill>
                                  <a:latin typeface="Cambria Math" panose="02040503050406030204" pitchFamily="18" charset="0"/>
                                </a:rPr>
                                <m:t>𝜈</m:t>
                              </m:r>
                            </m:oMath>
                          </a14:m>
                          <a:endParaRPr lang="en-US" altLang="zh-CN" sz="1800" b="0" dirty="0">
                            <a:solidFill>
                              <a:schemeClr val="tx1"/>
                            </a:solidFill>
                            <a:latin typeface="Times New Roman" panose="02020603050405020304" pitchFamily="18" charset="0"/>
                            <a:cs typeface="Times New Roman" panose="02020603050405020304" pitchFamily="18" charset="0"/>
                          </a:endParaRPr>
                        </a:p>
                      </a:txBody>
                      <a:tcPr anchor="ctr" anchorCtr="1"/>
                    </a:tc>
                    <a:tc>
                      <a:txBody>
                        <a:bodyPr/>
                        <a:lstStyle/>
                        <a:p>
                          <a:pPr algn="ctr"/>
                          <a:r>
                            <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顶点拟合，电子鉴别</a:t>
                          </a:r>
                        </a:p>
                      </a:txBody>
                      <a:tcPr anchor="ctr" anchorCtr="1"/>
                    </a:tc>
                    <a:extLst>
                      <a:ext uri="{0D108BD9-81ED-4DB2-BD59-A6C34878D82A}">
                        <a16:rowId xmlns:a16="http://schemas.microsoft.com/office/drawing/2014/main" val="895480421"/>
                      </a:ext>
                    </a:extLst>
                  </a:tr>
                </a:tbl>
              </a:graphicData>
            </a:graphic>
          </p:graphicFrame>
        </mc:Choice>
        <mc:Fallback xmlns="">
          <p:graphicFrame>
            <p:nvGraphicFramePr>
              <p:cNvPr id="6" name="表格 5">
                <a:extLst>
                  <a:ext uri="{FF2B5EF4-FFF2-40B4-BE49-F238E27FC236}">
                    <a16:creationId xmlns:a16="http://schemas.microsoft.com/office/drawing/2014/main" id="{60C1B719-5BDB-298B-8A2E-61AB303853CE}"/>
                  </a:ext>
                </a:extLst>
              </p:cNvPr>
              <p:cNvGraphicFramePr>
                <a:graphicFrameLocks noGrp="1"/>
              </p:cNvGraphicFramePr>
              <p:nvPr>
                <p:extLst>
                  <p:ext uri="{D42A27DB-BD31-4B8C-83A1-F6EECF244321}">
                    <p14:modId xmlns:p14="http://schemas.microsoft.com/office/powerpoint/2010/main" val="2177747088"/>
                  </p:ext>
                </p:extLst>
              </p:nvPr>
            </p:nvGraphicFramePr>
            <p:xfrm>
              <a:off x="1600200" y="1453744"/>
              <a:ext cx="8991600" cy="4812345"/>
            </p:xfrm>
            <a:graphic>
              <a:graphicData uri="http://schemas.openxmlformats.org/drawingml/2006/table">
                <a:tbl>
                  <a:tblPr firstRow="1" bandRow="1">
                    <a:tableStyleId>{5C22544A-7EE6-4342-B048-85BDC9FD1C3A}</a:tableStyleId>
                  </a:tblPr>
                  <a:tblGrid>
                    <a:gridCol w="2367306">
                      <a:extLst>
                        <a:ext uri="{9D8B030D-6E8A-4147-A177-3AD203B41FA5}">
                          <a16:colId xmlns:a16="http://schemas.microsoft.com/office/drawing/2014/main" val="3220333266"/>
                        </a:ext>
                      </a:extLst>
                    </a:gridCol>
                    <a:gridCol w="2877480">
                      <a:extLst>
                        <a:ext uri="{9D8B030D-6E8A-4147-A177-3AD203B41FA5}">
                          <a16:colId xmlns:a16="http://schemas.microsoft.com/office/drawing/2014/main" val="1219385921"/>
                        </a:ext>
                      </a:extLst>
                    </a:gridCol>
                    <a:gridCol w="3746814">
                      <a:extLst>
                        <a:ext uri="{9D8B030D-6E8A-4147-A177-3AD203B41FA5}">
                          <a16:colId xmlns:a16="http://schemas.microsoft.com/office/drawing/2014/main" val="2748820804"/>
                        </a:ext>
                      </a:extLst>
                    </a:gridCol>
                  </a:tblGrid>
                  <a:tr h="687266">
                    <a:tc>
                      <a:txBody>
                        <a:bodyPr/>
                        <a:lstStyle/>
                        <a:p>
                          <a:pPr algn="ctr"/>
                          <a:r>
                            <a:rPr lang="zh-CN" altLang="en-US" sz="2400" dirty="0">
                              <a:latin typeface="微软雅黑" panose="020B0503020204020204" pitchFamily="34" charset="-122"/>
                              <a:ea typeface="微软雅黑" panose="020B0503020204020204" pitchFamily="34" charset="-122"/>
                              <a:cs typeface="Times New Roman" panose="02020603050405020304" pitchFamily="18" charset="0"/>
                            </a:rPr>
                            <a:t>物理目标</a:t>
                          </a:r>
                        </a:p>
                      </a:txBody>
                      <a:tcPr anchor="ctr">
                        <a:solidFill>
                          <a:srgbClr val="0E3272"/>
                        </a:solidFill>
                      </a:tcPr>
                    </a:tc>
                    <a:tc>
                      <a:txBody>
                        <a:bodyPr/>
                        <a:lstStyle/>
                        <a:p>
                          <a:pPr algn="ctr"/>
                          <a:r>
                            <a:rPr lang="zh-CN" altLang="en-US" sz="2400" dirty="0">
                              <a:latin typeface="微软雅黑" panose="020B0503020204020204" pitchFamily="34" charset="-122"/>
                              <a:ea typeface="微软雅黑" panose="020B0503020204020204" pitchFamily="34" charset="-122"/>
                              <a:cs typeface="Times New Roman" panose="02020603050405020304" pitchFamily="18" charset="0"/>
                            </a:rPr>
                            <a:t>物理过程</a:t>
                          </a:r>
                        </a:p>
                      </a:txBody>
                      <a:tcPr anchor="ctr">
                        <a:solidFill>
                          <a:srgbClr val="0E3272"/>
                        </a:solidFill>
                      </a:tcPr>
                    </a:tc>
                    <a:tc>
                      <a:txBody>
                        <a:bodyPr/>
                        <a:lstStyle/>
                        <a:p>
                          <a:pPr algn="ctr"/>
                          <a:r>
                            <a:rPr lang="zh-CN" altLang="en-US" sz="2400" dirty="0">
                              <a:latin typeface="微软雅黑" panose="020B0503020204020204" pitchFamily="34" charset="-122"/>
                              <a:ea typeface="微软雅黑" panose="020B0503020204020204" pitchFamily="34" charset="-122"/>
                              <a:cs typeface="Times New Roman" panose="02020603050405020304" pitchFamily="18" charset="0"/>
                            </a:rPr>
                            <a:t>性能检验</a:t>
                          </a:r>
                        </a:p>
                      </a:txBody>
                      <a:tcPr anchor="ctr">
                        <a:solidFill>
                          <a:srgbClr val="0E3272"/>
                        </a:solidFill>
                      </a:tcPr>
                    </a:tc>
                    <a:extLst>
                      <a:ext uri="{0D108BD9-81ED-4DB2-BD59-A6C34878D82A}">
                        <a16:rowId xmlns:a16="http://schemas.microsoft.com/office/drawing/2014/main" val="3310214368"/>
                      </a:ext>
                    </a:extLst>
                  </a:tr>
                  <a:tr h="468224">
                    <a:tc rowSpan="4">
                      <a:txBody>
                        <a:bodyPr/>
                        <a:lstStyle/>
                        <a:p>
                          <a:pPr algn="ctr"/>
                          <a:r>
                            <a:rPr lang="zh-CN" altLang="en-US"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（类）粲偶素态、</a:t>
                          </a:r>
                          <a:endParaRPr lang="en-US" altLang="zh-CN"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zh-CN" altLang="en-US"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多夸克态</a:t>
                          </a:r>
                          <a:r>
                            <a:rPr lang="en-US" altLang="zh-CN"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tc>
                      <a:txBody>
                        <a:bodyPr/>
                        <a:lstStyle/>
                        <a:p>
                          <a:endParaRPr lang="zh-CN"/>
                        </a:p>
                      </a:txBody>
                      <a:tcPr anchor="ctr" anchorCtr="1">
                        <a:blipFill>
                          <a:blip r:embed="rId2"/>
                          <a:stretch>
                            <a:fillRect l="-82627" t="-148052" r="-131144" b="-788312"/>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能量刻度和分辨</a:t>
                          </a:r>
                          <a:endParaRPr lang="en-US" altLang="zh-CN"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extLst>
                      <a:ext uri="{0D108BD9-81ED-4DB2-BD59-A6C34878D82A}">
                        <a16:rowId xmlns:a16="http://schemas.microsoft.com/office/drawing/2014/main" val="1083795498"/>
                      </a:ext>
                    </a:extLst>
                  </a:tr>
                  <a:tr h="463931">
                    <a:tc vMerge="1">
                      <a:txBody>
                        <a:bodyPr/>
                        <a:lstStyle/>
                        <a:p>
                          <a:endParaRPr lang="zh-CN" altLang="en-US"/>
                        </a:p>
                      </a:txBody>
                      <a:tcPr/>
                    </a:tc>
                    <a:tc>
                      <a:txBody>
                        <a:bodyPr/>
                        <a:lstStyle/>
                        <a:p>
                          <a:endParaRPr lang="zh-CN"/>
                        </a:p>
                      </a:txBody>
                      <a:tcPr anchor="ctr" anchorCtr="1">
                        <a:blipFill>
                          <a:blip r:embed="rId2"/>
                          <a:stretch>
                            <a:fillRect l="-82627" t="-251316" r="-131144" b="-698684"/>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径迹重建</a:t>
                          </a:r>
                          <a:endParaRPr lang="en-US" altLang="zh-CN"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extLst>
                      <a:ext uri="{0D108BD9-81ED-4DB2-BD59-A6C34878D82A}">
                        <a16:rowId xmlns:a16="http://schemas.microsoft.com/office/drawing/2014/main" val="1137905543"/>
                      </a:ext>
                    </a:extLst>
                  </a:tr>
                  <a:tr h="469126">
                    <a:tc vMerge="1">
                      <a:txBody>
                        <a:bodyPr/>
                        <a:lstStyle/>
                        <a:p>
                          <a:endParaRPr lang="zh-CN" altLang="en-US"/>
                        </a:p>
                      </a:txBody>
                      <a:tcPr/>
                    </a:tc>
                    <a:tc>
                      <a:txBody>
                        <a:bodyPr/>
                        <a:lstStyle/>
                        <a:p>
                          <a:endParaRPr lang="zh-CN"/>
                        </a:p>
                      </a:txBody>
                      <a:tcPr anchor="ctr" anchorCtr="1">
                        <a:blipFill>
                          <a:blip r:embed="rId2"/>
                          <a:stretch>
                            <a:fillRect l="-82627" t="-346753" r="-131144" b="-589610"/>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径迹重建</a:t>
                          </a:r>
                          <a:r>
                            <a:rPr lang="en-US" altLang="zh-CN"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低能质子重建</a:t>
                          </a:r>
                          <a:endParaRPr lang="en-US" altLang="zh-CN"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extLst>
                      <a:ext uri="{0D108BD9-81ED-4DB2-BD59-A6C34878D82A}">
                        <a16:rowId xmlns:a16="http://schemas.microsoft.com/office/drawing/2014/main" val="3682873645"/>
                      </a:ext>
                    </a:extLst>
                  </a:tr>
                  <a:tr h="425451">
                    <a:tc vMerge="1">
                      <a:txBody>
                        <a:bodyPr/>
                        <a:lstStyle/>
                        <a:p>
                          <a:endParaRPr lang="zh-CN" altLang="en-US"/>
                        </a:p>
                      </a:txBody>
                      <a:tcPr/>
                    </a:tc>
                    <a:tc>
                      <a:txBody>
                        <a:bodyPr/>
                        <a:lstStyle/>
                        <a:p>
                          <a:endParaRPr lang="zh-CN"/>
                        </a:p>
                      </a:txBody>
                      <a:tcPr anchor="ctr" anchorCtr="1">
                        <a:blipFill>
                          <a:blip r:embed="rId2"/>
                          <a:stretch>
                            <a:fillRect l="-82627" t="-491429" r="-131144" b="-548571"/>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径迹分辨</a:t>
                          </a:r>
                        </a:p>
                      </a:txBody>
                      <a:tcPr anchor="ctr" anchorCtr="1"/>
                    </a:tc>
                    <a:extLst>
                      <a:ext uri="{0D108BD9-81ED-4DB2-BD59-A6C34878D82A}">
                        <a16:rowId xmlns:a16="http://schemas.microsoft.com/office/drawing/2014/main" val="2984810716"/>
                      </a:ext>
                    </a:extLst>
                  </a:tr>
                  <a:tr h="468224">
                    <a:tc>
                      <a:txBody>
                        <a:bodyPr/>
                        <a:lstStyle/>
                        <a:p>
                          <a:pPr algn="ctr"/>
                          <a:r>
                            <a:rPr lang="zh-CN" altLang="en-US"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极化碎裂函数</a:t>
                          </a:r>
                        </a:p>
                      </a:txBody>
                      <a:tcPr anchor="ctr" anchorCtr="1"/>
                    </a:tc>
                    <a:tc>
                      <a:txBody>
                        <a:bodyPr/>
                        <a:lstStyle/>
                        <a:p>
                          <a:endParaRPr lang="zh-CN"/>
                        </a:p>
                      </a:txBody>
                      <a:tcPr anchor="ctr" anchorCtr="1">
                        <a:blipFill>
                          <a:blip r:embed="rId2"/>
                          <a:stretch>
                            <a:fillRect l="-82627" t="-537662" r="-131144" b="-398701"/>
                          </a:stretch>
                        </a:blipFill>
                      </a:tcPr>
                    </a:tc>
                    <a:tc>
                      <a:txBody>
                        <a:bodyPr/>
                        <a:lstStyle/>
                        <a:p>
                          <a:endParaRPr lang="zh-CN"/>
                        </a:p>
                      </a:txBody>
                      <a:tcPr anchor="ctr" anchorCtr="1">
                        <a:blipFill>
                          <a:blip r:embed="rId2"/>
                          <a:stretch>
                            <a:fillRect l="-140163" t="-537662" r="-650" b="-398701"/>
                          </a:stretch>
                        </a:blipFill>
                      </a:tcPr>
                    </a:tc>
                    <a:extLst>
                      <a:ext uri="{0D108BD9-81ED-4DB2-BD59-A6C34878D82A}">
                        <a16:rowId xmlns:a16="http://schemas.microsoft.com/office/drawing/2014/main" val="500465212"/>
                      </a:ext>
                    </a:extLst>
                  </a:tr>
                  <a:tr h="468224">
                    <a:tc>
                      <a:txBody>
                        <a:bodyPr/>
                        <a:lstStyle/>
                        <a:p>
                          <a:pPr algn="ctr"/>
                          <a:r>
                            <a:rPr lang="zh-CN" altLang="en-US"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电磁形状因子</a:t>
                          </a:r>
                        </a:p>
                      </a:txBody>
                      <a:tcPr anchor="ctr" anchorCtr="1"/>
                    </a:tc>
                    <a:tc>
                      <a:txBody>
                        <a:bodyPr/>
                        <a:lstStyle/>
                        <a:p>
                          <a:endParaRPr lang="zh-CN"/>
                        </a:p>
                      </a:txBody>
                      <a:tcPr anchor="ctr" anchorCtr="1">
                        <a:blipFill>
                          <a:blip r:embed="rId2"/>
                          <a:stretch>
                            <a:fillRect l="-82627" t="-646053" r="-131144" b="-303947"/>
                          </a:stretch>
                        </a:blipFill>
                      </a:tcPr>
                    </a:tc>
                    <a:tc>
                      <a:txBody>
                        <a:bodyPr/>
                        <a:lstStyle/>
                        <a:p>
                          <a:pPr algn="ctr"/>
                          <a:r>
                            <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质子鉴别</a:t>
                          </a:r>
                        </a:p>
                      </a:txBody>
                      <a:tcPr anchor="ctr" anchorCtr="1"/>
                    </a:tc>
                    <a:extLst>
                      <a:ext uri="{0D108BD9-81ED-4DB2-BD59-A6C34878D82A}">
                        <a16:rowId xmlns:a16="http://schemas.microsoft.com/office/drawing/2014/main" val="1212166672"/>
                      </a:ext>
                    </a:extLst>
                  </a:tr>
                  <a:tr h="425451">
                    <a:tc rowSpan="3">
                      <a:txBody>
                        <a:bodyPr/>
                        <a:lstStyle/>
                        <a:p>
                          <a:pPr algn="ctr"/>
                          <a:r>
                            <a:rPr lang="zh-CN" altLang="en-US"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跃迁形状因子、</a:t>
                          </a:r>
                          <a:endParaRPr lang="en-US" altLang="zh-CN"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zh-CN" altLang="en-US"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超子衰变</a:t>
                          </a:r>
                        </a:p>
                      </a:txBody>
                      <a:tcPr anchor="ctr" anchorCtr="1"/>
                    </a:tc>
                    <a:tc>
                      <a:txBody>
                        <a:bodyPr/>
                        <a:lstStyle/>
                        <a:p>
                          <a:endParaRPr lang="zh-CN"/>
                        </a:p>
                      </a:txBody>
                      <a:tcPr anchor="ctr" anchorCtr="1">
                        <a:blipFill>
                          <a:blip r:embed="rId2"/>
                          <a:stretch>
                            <a:fillRect l="-82627" t="-810000" r="-131144" b="-230000"/>
                          </a:stretch>
                        </a:blipFill>
                      </a:tcPr>
                    </a:tc>
                    <a:tc>
                      <a:txBody>
                        <a:bodyPr/>
                        <a:lstStyle/>
                        <a:p>
                          <a:endParaRPr lang="zh-CN"/>
                        </a:p>
                      </a:txBody>
                      <a:tcPr anchor="ctr" anchorCtr="1">
                        <a:blipFill>
                          <a:blip r:embed="rId2"/>
                          <a:stretch>
                            <a:fillRect l="-140163" t="-810000" r="-650" b="-230000"/>
                          </a:stretch>
                        </a:blipFill>
                      </a:tcPr>
                    </a:tc>
                    <a:extLst>
                      <a:ext uri="{0D108BD9-81ED-4DB2-BD59-A6C34878D82A}">
                        <a16:rowId xmlns:a16="http://schemas.microsoft.com/office/drawing/2014/main" val="3491211369"/>
                      </a:ext>
                    </a:extLst>
                  </a:tr>
                  <a:tr h="468224">
                    <a:tc vMerge="1">
                      <a:txBody>
                        <a:bodyPr/>
                        <a:lstStyle/>
                        <a:p>
                          <a:endParaRPr lang="zh-CN" altLang="en-US"/>
                        </a:p>
                      </a:txBody>
                      <a:tcPr/>
                    </a:tc>
                    <a:tc>
                      <a:txBody>
                        <a:bodyPr/>
                        <a:lstStyle/>
                        <a:p>
                          <a:endParaRPr lang="zh-CN"/>
                        </a:p>
                      </a:txBody>
                      <a:tcPr anchor="ctr" anchorCtr="1">
                        <a:blipFill>
                          <a:blip r:embed="rId2"/>
                          <a:stretch>
                            <a:fillRect l="-82627" t="-827273" r="-131144" b="-109091"/>
                          </a:stretch>
                        </a:blipFill>
                      </a:tcPr>
                    </a:tc>
                    <a:tc>
                      <a:txBody>
                        <a:bodyPr/>
                        <a:lstStyle/>
                        <a:p>
                          <a:endParaRPr lang="zh-CN"/>
                        </a:p>
                      </a:txBody>
                      <a:tcPr anchor="ctr" anchorCtr="1">
                        <a:blipFill>
                          <a:blip r:embed="rId2"/>
                          <a:stretch>
                            <a:fillRect l="-140163" t="-827273" r="-650" b="-109091"/>
                          </a:stretch>
                        </a:blipFill>
                      </a:tcPr>
                    </a:tc>
                    <a:extLst>
                      <a:ext uri="{0D108BD9-81ED-4DB2-BD59-A6C34878D82A}">
                        <a16:rowId xmlns:a16="http://schemas.microsoft.com/office/drawing/2014/main" val="3148912198"/>
                      </a:ext>
                    </a:extLst>
                  </a:tr>
                  <a:tr h="468224">
                    <a:tc vMerge="1">
                      <a:txBody>
                        <a:bodyPr/>
                        <a:lstStyle/>
                        <a:p>
                          <a:pPr algn="ct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tc>
                      <a:txBody>
                        <a:bodyPr/>
                        <a:lstStyle/>
                        <a:p>
                          <a:endParaRPr lang="zh-CN"/>
                        </a:p>
                      </a:txBody>
                      <a:tcPr anchor="ctr" anchorCtr="1">
                        <a:blipFill>
                          <a:blip r:embed="rId2"/>
                          <a:stretch>
                            <a:fillRect l="-82627" t="-927273" r="-131144" b="-9091"/>
                          </a:stretch>
                        </a:blipFill>
                      </a:tcPr>
                    </a:tc>
                    <a:tc>
                      <a:txBody>
                        <a:bodyPr/>
                        <a:lstStyle/>
                        <a:p>
                          <a:pPr algn="ctr"/>
                          <a:r>
                            <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顶点拟合，电子鉴别</a:t>
                          </a:r>
                        </a:p>
                      </a:txBody>
                      <a:tcPr anchor="ctr" anchorCtr="1"/>
                    </a:tc>
                    <a:extLst>
                      <a:ext uri="{0D108BD9-81ED-4DB2-BD59-A6C34878D82A}">
                        <a16:rowId xmlns:a16="http://schemas.microsoft.com/office/drawing/2014/main" val="895480421"/>
                      </a:ext>
                    </a:extLst>
                  </a:tr>
                </a:tbl>
              </a:graphicData>
            </a:graphic>
          </p:graphicFrame>
        </mc:Fallback>
      </mc:AlternateContent>
    </p:spTree>
    <p:extLst>
      <p:ext uri="{BB962C8B-B14F-4D97-AF65-F5344CB8AC3E}">
        <p14:creationId xmlns:p14="http://schemas.microsoft.com/office/powerpoint/2010/main" val="2774143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8DA46-5CB4-7624-4338-61892E074448}"/>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9E15A24E-D2BF-DA7C-9B58-D7C86056A0D1}"/>
              </a:ext>
            </a:extLst>
          </p:cNvPr>
          <p:cNvSpPr>
            <a:spLocks noGrp="1"/>
          </p:cNvSpPr>
          <p:nvPr>
            <p:ph type="title"/>
          </p:nvPr>
        </p:nvSpPr>
        <p:spPr>
          <a:xfrm>
            <a:off x="819912" y="0"/>
            <a:ext cx="10505157" cy="804672"/>
          </a:xfrm>
        </p:spPr>
        <p:txBody>
          <a:bodyPr>
            <a:noAutofit/>
          </a:bodyPr>
          <a:lstStyle/>
          <a:p>
            <a:r>
              <a:rPr lang="zh-CN" altLang="en-US" sz="3600" dirty="0"/>
              <a:t>基本物理量精确测量全模拟物理过程</a:t>
            </a:r>
          </a:p>
        </p:txBody>
      </p:sp>
      <mc:AlternateContent xmlns:mc="http://schemas.openxmlformats.org/markup-compatibility/2006" xmlns:a14="http://schemas.microsoft.com/office/drawing/2010/main">
        <mc:Choice Requires="a14">
          <p:graphicFrame>
            <p:nvGraphicFramePr>
              <p:cNvPr id="7" name="表格 6">
                <a:extLst>
                  <a:ext uri="{FF2B5EF4-FFF2-40B4-BE49-F238E27FC236}">
                    <a16:creationId xmlns:a16="http://schemas.microsoft.com/office/drawing/2014/main" id="{0DB97E38-43BC-4FE2-A01A-7AF6D95C87DD}"/>
                  </a:ext>
                </a:extLst>
              </p:cNvPr>
              <p:cNvGraphicFramePr>
                <a:graphicFrameLocks noGrp="1"/>
              </p:cNvGraphicFramePr>
              <p:nvPr/>
            </p:nvGraphicFramePr>
            <p:xfrm>
              <a:off x="1412543" y="1371600"/>
              <a:ext cx="9054506" cy="4648198"/>
            </p:xfrm>
            <a:graphic>
              <a:graphicData uri="http://schemas.openxmlformats.org/drawingml/2006/table">
                <a:tbl>
                  <a:tblPr firstRow="1" bandRow="1">
                    <a:tableStyleId>{5C22544A-7EE6-4342-B048-85BDC9FD1C3A}</a:tableStyleId>
                  </a:tblPr>
                  <a:tblGrid>
                    <a:gridCol w="2634941">
                      <a:extLst>
                        <a:ext uri="{9D8B030D-6E8A-4147-A177-3AD203B41FA5}">
                          <a16:colId xmlns:a16="http://schemas.microsoft.com/office/drawing/2014/main" val="3220333266"/>
                        </a:ext>
                      </a:extLst>
                    </a:gridCol>
                    <a:gridCol w="3416958">
                      <a:extLst>
                        <a:ext uri="{9D8B030D-6E8A-4147-A177-3AD203B41FA5}">
                          <a16:colId xmlns:a16="http://schemas.microsoft.com/office/drawing/2014/main" val="1219385921"/>
                        </a:ext>
                      </a:extLst>
                    </a:gridCol>
                    <a:gridCol w="3002607">
                      <a:extLst>
                        <a:ext uri="{9D8B030D-6E8A-4147-A177-3AD203B41FA5}">
                          <a16:colId xmlns:a16="http://schemas.microsoft.com/office/drawing/2014/main" val="1743189454"/>
                        </a:ext>
                      </a:extLst>
                    </a:gridCol>
                  </a:tblGrid>
                  <a:tr h="611955">
                    <a:tc>
                      <a:txBody>
                        <a:bodyPr/>
                        <a:lstStyle/>
                        <a:p>
                          <a:pPr algn="ctr"/>
                          <a:r>
                            <a:rPr lang="zh-CN" altLang="en-US" sz="2400" dirty="0">
                              <a:latin typeface="微软雅黑" panose="020B0503020204020204" pitchFamily="34" charset="-122"/>
                              <a:ea typeface="微软雅黑" panose="020B0503020204020204" pitchFamily="34" charset="-122"/>
                              <a:cs typeface="Times New Roman" panose="02020603050405020304" pitchFamily="18" charset="0"/>
                            </a:rPr>
                            <a:t>物理目标</a:t>
                          </a:r>
                        </a:p>
                      </a:txBody>
                      <a:tcPr anchor="ctr">
                        <a:solidFill>
                          <a:srgbClr val="0E3272"/>
                        </a:solidFill>
                      </a:tcPr>
                    </a:tc>
                    <a:tc>
                      <a:txBody>
                        <a:bodyPr/>
                        <a:lstStyle/>
                        <a:p>
                          <a:pPr algn="ctr"/>
                          <a:r>
                            <a:rPr lang="zh-CN" altLang="en-US" sz="2400" dirty="0">
                              <a:latin typeface="微软雅黑" panose="020B0503020204020204" pitchFamily="34" charset="-122"/>
                              <a:ea typeface="微软雅黑" panose="020B0503020204020204" pitchFamily="34" charset="-122"/>
                              <a:cs typeface="Times New Roman" panose="02020603050405020304" pitchFamily="18" charset="0"/>
                            </a:rPr>
                            <a:t>物理过程</a:t>
                          </a:r>
                        </a:p>
                      </a:txBody>
                      <a:tcPr anchor="ctr">
                        <a:solidFill>
                          <a:srgbClr val="0E3272"/>
                        </a:solidFill>
                      </a:tcPr>
                    </a:tc>
                    <a:tc>
                      <a:txBody>
                        <a:bodyPr/>
                        <a:lstStyle/>
                        <a:p>
                          <a:pPr algn="ctr"/>
                          <a:r>
                            <a:rPr lang="zh-CN" altLang="en-US" sz="2400" dirty="0">
                              <a:latin typeface="微软雅黑" panose="020B0503020204020204" pitchFamily="34" charset="-122"/>
                              <a:ea typeface="微软雅黑" panose="020B0503020204020204" pitchFamily="34" charset="-122"/>
                              <a:cs typeface="Times New Roman" panose="02020603050405020304" pitchFamily="18" charset="0"/>
                            </a:rPr>
                            <a:t>性能检验</a:t>
                          </a:r>
                        </a:p>
                      </a:txBody>
                      <a:tcPr anchor="ctr">
                        <a:solidFill>
                          <a:srgbClr val="0E3272"/>
                        </a:solidFill>
                      </a:tcPr>
                    </a:tc>
                    <a:extLst>
                      <a:ext uri="{0D108BD9-81ED-4DB2-BD59-A6C34878D82A}">
                        <a16:rowId xmlns:a16="http://schemas.microsoft.com/office/drawing/2014/main" val="3310214368"/>
                      </a:ext>
                    </a:extLst>
                  </a:tr>
                  <a:tr h="421625">
                    <a:tc>
                      <a:txBody>
                        <a:bodyPr/>
                        <a:lstStyle/>
                        <a:p>
                          <a:pPr algn="ctr"/>
                          <a:r>
                            <a:rPr lang="en-US" altLang="zh-CN"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R</a:t>
                          </a:r>
                          <a:r>
                            <a:rPr lang="zh-CN" altLang="en-US"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值测量</a:t>
                          </a:r>
                        </a:p>
                      </a:txBody>
                      <a:tcPr anchor="ctr" anchorCtr="1"/>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altLang="zh-CN" sz="1800" b="0" i="1" smtClean="0">
                                        <a:solidFill>
                                          <a:schemeClr val="tx1"/>
                                        </a:solidFill>
                                        <a:latin typeface="Cambria Math" panose="02040503050406030204" pitchFamily="18" charset="0"/>
                                      </a:rPr>
                                    </m:ctrlPr>
                                  </m:sSupPr>
                                  <m:e>
                                    <m:r>
                                      <a:rPr lang="en-US" altLang="zh-CN" sz="1800" b="0" i="1" smtClean="0">
                                        <a:solidFill>
                                          <a:schemeClr val="tx1"/>
                                        </a:solidFill>
                                        <a:latin typeface="Cambria Math" panose="02040503050406030204" pitchFamily="18" charset="0"/>
                                      </a:rPr>
                                      <m:t>𝑒</m:t>
                                    </m:r>
                                  </m:e>
                                  <m:sup>
                                    <m:r>
                                      <a:rPr lang="en-US" altLang="zh-CN" sz="1800" b="0" i="1" smtClean="0">
                                        <a:solidFill>
                                          <a:schemeClr val="tx1"/>
                                        </a:solidFill>
                                        <a:latin typeface="Cambria Math" panose="02040503050406030204" pitchFamily="18" charset="0"/>
                                      </a:rPr>
                                      <m:t>+</m:t>
                                    </m:r>
                                  </m:sup>
                                </m:sSup>
                                <m:sSup>
                                  <m:sSupPr>
                                    <m:ctrlPr>
                                      <a:rPr lang="en-US" altLang="zh-CN" sz="1800" b="0" i="1" smtClean="0">
                                        <a:solidFill>
                                          <a:schemeClr val="tx1"/>
                                        </a:solidFill>
                                        <a:latin typeface="Cambria Math" panose="02040503050406030204" pitchFamily="18" charset="0"/>
                                      </a:rPr>
                                    </m:ctrlPr>
                                  </m:sSupPr>
                                  <m:e>
                                    <m:r>
                                      <a:rPr lang="en-US" altLang="zh-CN" sz="1800" b="0" i="1" smtClean="0">
                                        <a:solidFill>
                                          <a:schemeClr val="tx1"/>
                                        </a:solidFill>
                                        <a:latin typeface="Cambria Math" panose="02040503050406030204" pitchFamily="18" charset="0"/>
                                      </a:rPr>
                                      <m:t>𝑒</m:t>
                                    </m:r>
                                  </m:e>
                                  <m:sup>
                                    <m:r>
                                      <a:rPr lang="en-US" altLang="zh-CN" sz="1800" b="0" i="1" smtClean="0">
                                        <a:solidFill>
                                          <a:schemeClr val="tx1"/>
                                        </a:solidFill>
                                        <a:latin typeface="Cambria Math" panose="02040503050406030204" pitchFamily="18" charset="0"/>
                                      </a:rPr>
                                      <m:t>−</m:t>
                                    </m:r>
                                  </m:sup>
                                </m:sSup>
                                <m:r>
                                  <a:rPr lang="en-US" altLang="zh-CN" sz="1800" b="0" i="1" smtClean="0">
                                    <a:solidFill>
                                      <a:schemeClr val="tx1"/>
                                    </a:solidFill>
                                    <a:latin typeface="Cambria Math" panose="02040503050406030204" pitchFamily="18" charset="0"/>
                                  </a:rPr>
                                  <m:t>→</m:t>
                                </m:r>
                                <m:r>
                                  <a:rPr lang="en-US" altLang="zh-CN" sz="1800" b="0" i="1" smtClean="0">
                                    <a:solidFill>
                                      <a:schemeClr val="tx1"/>
                                    </a:solidFill>
                                    <a:latin typeface="Cambria Math" panose="02040503050406030204" pitchFamily="18" charset="0"/>
                                  </a:rPr>
                                  <m:t>h𝑎𝑑𝑟𝑜𝑛𝑠</m:t>
                                </m:r>
                              </m:oMath>
                            </m:oMathPara>
                          </a14:m>
                          <a:endParaRPr lang="zh-CN" altLang="en-US" sz="1800" b="0" i="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1800" b="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亮度测量</a:t>
                          </a:r>
                        </a:p>
                      </a:txBody>
                      <a:tcPr anchor="ctr" anchorCtr="1"/>
                    </a:tc>
                    <a:extLst>
                      <a:ext uri="{0D108BD9-81ED-4DB2-BD59-A6C34878D82A}">
                        <a16:rowId xmlns:a16="http://schemas.microsoft.com/office/drawing/2014/main" val="500465212"/>
                      </a:ext>
                    </a:extLst>
                  </a:tr>
                  <a:tr h="421810">
                    <a:tc rowSpan="2">
                      <a:txBody>
                        <a:bodyPr/>
                        <a:lstStyle/>
                        <a:p>
                          <a:pPr algn="ctr"/>
                          <a:r>
                            <a:rPr lang="zh-CN" altLang="en-US"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双光子物理</a:t>
                          </a:r>
                        </a:p>
                      </a:txBody>
                      <a:tcPr anchor="ctr" anchorCtr="1"/>
                    </a:tc>
                    <a:tc>
                      <a:txBody>
                        <a:bodyPr/>
                        <a:lstStyle/>
                        <a:p>
                          <a:pPr algn="ctr"/>
                          <a14:m>
                            <m:oMathPara xmlns:m="http://schemas.openxmlformats.org/officeDocument/2006/math">
                              <m:oMathParaPr>
                                <m:jc m:val="centerGroup"/>
                              </m:oMathParaPr>
                              <m:oMath xmlns:m="http://schemas.openxmlformats.org/officeDocument/2006/math">
                                <m:r>
                                  <a:rPr lang="zh-CN" altLang="en-US" sz="1800" b="0" i="1" smtClean="0">
                                    <a:solidFill>
                                      <a:schemeClr val="tx1"/>
                                    </a:solidFill>
                                    <a:latin typeface="Cambria Math" panose="02040503050406030204" pitchFamily="18" charset="0"/>
                                  </a:rPr>
                                  <m:t>𝛾𝛾</m:t>
                                </m:r>
                                <m:r>
                                  <a:rPr lang="en-US" altLang="zh-CN" sz="1800" b="0" i="1" smtClean="0">
                                    <a:solidFill>
                                      <a:schemeClr val="tx1"/>
                                    </a:solidFill>
                                    <a:latin typeface="Cambria Math" panose="02040503050406030204" pitchFamily="18" charset="0"/>
                                  </a:rPr>
                                  <m:t>→</m:t>
                                </m:r>
                                <m:r>
                                  <a:rPr lang="en-US" altLang="zh-CN" sz="1800" b="0" i="1" smtClean="0">
                                    <a:solidFill>
                                      <a:schemeClr val="tx1"/>
                                    </a:solidFill>
                                    <a:latin typeface="Cambria Math" panose="02040503050406030204" pitchFamily="18" charset="0"/>
                                  </a:rPr>
                                  <m:t>h𝑎𝑑𝑟𝑜𝑛𝑠</m:t>
                                </m:r>
                              </m:oMath>
                            </m:oMathPara>
                          </a14:m>
                          <a:endPar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tc>
                      <a:txBody>
                        <a:bodyPr/>
                        <a:lstStyle/>
                        <a:p>
                          <a:pPr algn="ctr"/>
                          <a:r>
                            <a:rPr lang="zh-CN" altLang="en-US" sz="1800" b="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前向区</a:t>
                          </a:r>
                        </a:p>
                      </a:txBody>
                      <a:tcPr anchor="ctr" anchorCtr="1"/>
                    </a:tc>
                    <a:extLst>
                      <a:ext uri="{0D108BD9-81ED-4DB2-BD59-A6C34878D82A}">
                        <a16:rowId xmlns:a16="http://schemas.microsoft.com/office/drawing/2014/main" val="1212166672"/>
                      </a:ext>
                    </a:extLst>
                  </a:tr>
                  <a:tr h="421625">
                    <a:tc vMerge="1">
                      <a:txBody>
                        <a:bodyPr/>
                        <a:lstStyle/>
                        <a:p>
                          <a:endParaRPr lang="zh-CN" altLang="en-US"/>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CN" sz="1800" b="0" i="1"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zh-CN" altLang="en-US" sz="1800" b="0" i="1"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𝜂</m:t>
                                    </m:r>
                                  </m:e>
                                  <m:sub>
                                    <m:r>
                                      <a:rPr lang="en-US" altLang="zh-CN" sz="1800" b="0" i="1"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𝑐</m:t>
                                    </m:r>
                                  </m:sub>
                                </m:sSub>
                                <m:r>
                                  <a:rPr lang="en-US" altLang="zh-CN"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zh-CN" altLang="en-US"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𝛾𝛾</m:t>
                                </m:r>
                              </m:oMath>
                            </m:oMathPara>
                          </a14:m>
                          <a:endPar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tc>
                      <a:txBody>
                        <a:bodyPr/>
                        <a:lstStyle/>
                        <a:p>
                          <a:pPr algn="ctr"/>
                          <a:r>
                            <a:rPr lang="zh-CN" altLang="en-US" sz="1800" b="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光子鉴别</a:t>
                          </a:r>
                        </a:p>
                      </a:txBody>
                      <a:tcPr anchor="ctr" anchorCtr="1"/>
                    </a:tc>
                    <a:extLst>
                      <a:ext uri="{0D108BD9-81ED-4DB2-BD59-A6C34878D82A}">
                        <a16:rowId xmlns:a16="http://schemas.microsoft.com/office/drawing/2014/main" val="2819014209"/>
                      </a:ext>
                    </a:extLst>
                  </a:tr>
                  <a:tr h="590532">
                    <a:tc>
                      <a:txBody>
                        <a:bodyPr/>
                        <a:lstStyle/>
                        <a:p>
                          <a:pPr algn="ctr"/>
                          <a:r>
                            <a:rPr lang="zh-CN" altLang="en-US"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陶轻子质量</a:t>
                          </a:r>
                        </a:p>
                      </a:txBody>
                      <a:tcPr anchor="ctr" anchorCtr="1"/>
                    </a:tc>
                    <a:tc>
                      <a:txBody>
                        <a:bodyPr/>
                        <a:lstStyle/>
                        <a:p>
                          <a:pPr algn="ctr"/>
                          <a14:m>
                            <m:oMath xmlns:m="http://schemas.openxmlformats.org/officeDocument/2006/math">
                              <m:sSup>
                                <m:sSupPr>
                                  <m:ctrlPr>
                                    <a:rPr lang="en-US" altLang="zh-CN" sz="1800" b="0" i="1" smtClean="0">
                                      <a:solidFill>
                                        <a:schemeClr val="tx1"/>
                                      </a:solidFill>
                                      <a:latin typeface="Cambria Math" panose="02040503050406030204" pitchFamily="18" charset="0"/>
                                    </a:rPr>
                                  </m:ctrlPr>
                                </m:sSupPr>
                                <m:e>
                                  <m:r>
                                    <a:rPr lang="en-US" altLang="zh-CN" sz="1800" b="0" i="1" smtClean="0">
                                      <a:solidFill>
                                        <a:schemeClr val="tx1"/>
                                      </a:solidFill>
                                      <a:latin typeface="Cambria Math" panose="02040503050406030204" pitchFamily="18" charset="0"/>
                                    </a:rPr>
                                    <m:t>𝑒</m:t>
                                  </m:r>
                                </m:e>
                                <m:sup>
                                  <m:r>
                                    <a:rPr lang="en-US" altLang="zh-CN" sz="1800" b="0" i="1" smtClean="0">
                                      <a:solidFill>
                                        <a:schemeClr val="tx1"/>
                                      </a:solidFill>
                                      <a:latin typeface="Cambria Math" panose="02040503050406030204" pitchFamily="18" charset="0"/>
                                    </a:rPr>
                                    <m:t>+</m:t>
                                  </m:r>
                                </m:sup>
                              </m:sSup>
                              <m:sSup>
                                <m:sSupPr>
                                  <m:ctrlPr>
                                    <a:rPr lang="en-US" altLang="zh-CN" sz="1800" b="0" i="1" smtClean="0">
                                      <a:solidFill>
                                        <a:schemeClr val="tx1"/>
                                      </a:solidFill>
                                      <a:latin typeface="Cambria Math" panose="02040503050406030204" pitchFamily="18" charset="0"/>
                                    </a:rPr>
                                  </m:ctrlPr>
                                </m:sSupPr>
                                <m:e>
                                  <m:r>
                                    <a:rPr lang="en-US" altLang="zh-CN" sz="1800" b="0" i="1" smtClean="0">
                                      <a:solidFill>
                                        <a:schemeClr val="tx1"/>
                                      </a:solidFill>
                                      <a:latin typeface="Cambria Math" panose="02040503050406030204" pitchFamily="18" charset="0"/>
                                    </a:rPr>
                                    <m:t>𝑒</m:t>
                                  </m:r>
                                </m:e>
                                <m:sup>
                                  <m:r>
                                    <a:rPr lang="en-US" altLang="zh-CN" sz="1800" b="0" i="1" smtClean="0">
                                      <a:solidFill>
                                        <a:schemeClr val="tx1"/>
                                      </a:solidFill>
                                      <a:latin typeface="Cambria Math" panose="02040503050406030204" pitchFamily="18" charset="0"/>
                                    </a:rPr>
                                    <m:t>−</m:t>
                                  </m:r>
                                </m:sup>
                              </m:sSup>
                              <m:r>
                                <a:rPr lang="en-US" altLang="zh-CN" sz="1800" b="0" i="1" smtClean="0">
                                  <a:solidFill>
                                    <a:schemeClr val="tx1"/>
                                  </a:solidFill>
                                  <a:latin typeface="Cambria Math" panose="02040503050406030204" pitchFamily="18" charset="0"/>
                                  <a:ea typeface="Cambria Math" panose="02040503050406030204" pitchFamily="18" charset="0"/>
                                </a:rPr>
                                <m:t>→</m:t>
                              </m:r>
                              <m:sSup>
                                <m:sSupPr>
                                  <m:ctrlPr>
                                    <a:rPr lang="en-US" altLang="zh-CN" sz="1800" b="0" i="1" smtClean="0">
                                      <a:solidFill>
                                        <a:schemeClr val="tx1"/>
                                      </a:solidFill>
                                      <a:latin typeface="Cambria Math" panose="02040503050406030204" pitchFamily="18" charset="0"/>
                                      <a:ea typeface="Cambria Math" panose="02040503050406030204" pitchFamily="18" charset="0"/>
                                    </a:rPr>
                                  </m:ctrlPr>
                                </m:sSupPr>
                                <m:e>
                                  <m:r>
                                    <a:rPr lang="zh-CN" altLang="en-US" sz="1800" b="0" i="1" smtClean="0">
                                      <a:solidFill>
                                        <a:schemeClr val="tx1"/>
                                      </a:solidFill>
                                      <a:latin typeface="Cambria Math" panose="02040503050406030204" pitchFamily="18" charset="0"/>
                                      <a:ea typeface="Cambria Math" panose="02040503050406030204" pitchFamily="18" charset="0"/>
                                    </a:rPr>
                                    <m:t>𝜏</m:t>
                                  </m:r>
                                </m:e>
                                <m:sup>
                                  <m:r>
                                    <a:rPr lang="en-US" altLang="zh-CN" sz="1800" b="0" i="1" smtClean="0">
                                      <a:solidFill>
                                        <a:schemeClr val="tx1"/>
                                      </a:solidFill>
                                      <a:latin typeface="Cambria Math" panose="02040503050406030204" pitchFamily="18" charset="0"/>
                                      <a:ea typeface="Cambria Math" panose="02040503050406030204" pitchFamily="18" charset="0"/>
                                    </a:rPr>
                                    <m:t>+</m:t>
                                  </m:r>
                                </m:sup>
                              </m:sSup>
                              <m:sSup>
                                <m:sSupPr>
                                  <m:ctrlPr>
                                    <a:rPr lang="en-US" altLang="zh-CN" sz="1800" b="0" i="1" smtClean="0">
                                      <a:solidFill>
                                        <a:schemeClr val="tx1"/>
                                      </a:solidFill>
                                      <a:latin typeface="Cambria Math" panose="02040503050406030204" pitchFamily="18" charset="0"/>
                                      <a:ea typeface="Cambria Math" panose="02040503050406030204" pitchFamily="18" charset="0"/>
                                    </a:rPr>
                                  </m:ctrlPr>
                                </m:sSupPr>
                                <m:e>
                                  <m:r>
                                    <a:rPr lang="zh-CN" altLang="en-US" sz="1800" b="0" i="1" smtClean="0">
                                      <a:solidFill>
                                        <a:schemeClr val="tx1"/>
                                      </a:solidFill>
                                      <a:latin typeface="Cambria Math" panose="02040503050406030204" pitchFamily="18" charset="0"/>
                                      <a:ea typeface="Cambria Math" panose="02040503050406030204" pitchFamily="18" charset="0"/>
                                    </a:rPr>
                                    <m:t>𝜏</m:t>
                                  </m:r>
                                </m:e>
                                <m:sup>
                                  <m:r>
                                    <a:rPr lang="en-US" altLang="zh-CN" sz="1800" b="0" i="1" smtClean="0">
                                      <a:solidFill>
                                        <a:schemeClr val="tx1"/>
                                      </a:solidFill>
                                      <a:latin typeface="Cambria Math" panose="02040503050406030204" pitchFamily="18" charset="0"/>
                                      <a:ea typeface="Cambria Math" panose="02040503050406030204" pitchFamily="18" charset="0"/>
                                    </a:rPr>
                                    <m:t>−</m:t>
                                  </m:r>
                                </m:sup>
                              </m:sSup>
                            </m:oMath>
                          </a14:m>
                          <a:r>
                            <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near threshold</a:t>
                          </a:r>
                          <a:endPar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tc>
                      <a:txBody>
                        <a:bodyPr/>
                        <a:lstStyle/>
                        <a:p>
                          <a:pPr algn="ctr"/>
                          <a:r>
                            <a:rPr lang="zh-CN" altLang="en-US" sz="1800" b="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能量刻度和分辨</a:t>
                          </a:r>
                        </a:p>
                      </a:txBody>
                      <a:tcPr anchor="ctr" anchorCtr="1"/>
                    </a:tc>
                    <a:extLst>
                      <a:ext uri="{0D108BD9-81ED-4DB2-BD59-A6C34878D82A}">
                        <a16:rowId xmlns:a16="http://schemas.microsoft.com/office/drawing/2014/main" val="1883125151"/>
                      </a:ext>
                    </a:extLst>
                  </a:tr>
                  <a:tr h="606803">
                    <a:tc rowSpan="3">
                      <a:txBody>
                        <a:bodyPr/>
                        <a:lstStyle/>
                        <a:p>
                          <a:pPr algn="ctr"/>
                          <a:r>
                            <a:rPr lang="en-US" altLang="zh-CN"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CKM</a:t>
                          </a:r>
                          <a:r>
                            <a:rPr lang="zh-CN" altLang="en-US"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矩阵元</a:t>
                          </a:r>
                          <a:r>
                            <a:rPr lang="en-US" altLang="zh-CN"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|V</a:t>
                          </a:r>
                          <a:r>
                            <a:rPr lang="en-US" altLang="zh-CN" sz="1800" b="1" baseline="-25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us</a:t>
                          </a:r>
                          <a:r>
                            <a:rPr lang="en-US" altLang="zh-CN"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800" b="1" dirty="0" err="1">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V</a:t>
                          </a:r>
                          <a:r>
                            <a:rPr lang="en-US" altLang="zh-CN" sz="1800" b="1" baseline="-25000" dirty="0" err="1">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cs</a:t>
                          </a:r>
                          <a:r>
                            <a:rPr lang="en-US" altLang="zh-CN"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800" b="1" dirty="0" err="1">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V</a:t>
                          </a:r>
                          <a:r>
                            <a:rPr lang="en-US" altLang="zh-CN" sz="1800" b="1" baseline="-25000" dirty="0" err="1">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cd</a:t>
                          </a:r>
                          <a:r>
                            <a:rPr lang="en-US" altLang="zh-CN"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CN" sz="1800" b="0" i="1" smtClean="0">
                                  <a:solidFill>
                                    <a:schemeClr val="tx1"/>
                                  </a:solidFill>
                                  <a:latin typeface="Cambria Math" panose="02040503050406030204" pitchFamily="18" charset="0"/>
                                  <a:cs typeface="Times New Roman" panose="02020603050405020304" pitchFamily="18" charset="0"/>
                                </a:rPr>
                                <m:t>𝐷</m:t>
                              </m:r>
                              <m:r>
                                <a:rPr lang="en-US" altLang="zh-CN"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zh-CN" altLang="en-US"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𝜋𝜇𝜈</m:t>
                              </m:r>
                            </m:oMath>
                          </a14:m>
                          <a:r>
                            <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14:m>
                            <m:oMath xmlns:m="http://schemas.openxmlformats.org/officeDocument/2006/math">
                              <m:r>
                                <a:rPr lang="en-US" altLang="zh-CN" sz="1800" b="0" i="1" smtClean="0">
                                  <a:solidFill>
                                    <a:schemeClr val="tx1"/>
                                  </a:solidFill>
                                  <a:latin typeface="Cambria Math" panose="02040503050406030204" pitchFamily="18" charset="0"/>
                                  <a:cs typeface="Times New Roman" panose="02020603050405020304" pitchFamily="18" charset="0"/>
                                </a:rPr>
                                <m:t>𝐷</m:t>
                              </m:r>
                              <m:r>
                                <a:rPr lang="en-US" altLang="zh-CN"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zh-CN" altLang="en-US"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𝜇𝜈</m:t>
                              </m:r>
                            </m:oMath>
                          </a14:m>
                          <a:endPar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D</a:t>
                          </a:r>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介子标记，</a:t>
                          </a:r>
                          <a14:m>
                            <m:oMath xmlns:m="http://schemas.openxmlformats.org/officeDocument/2006/math">
                              <m:r>
                                <a:rPr lang="zh-CN" altLang="en-US"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𝜋</m:t>
                              </m:r>
                              <m:r>
                                <a:rPr lang="en-US" altLang="zh-CN"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m:t>
                              </m:r>
                              <m:r>
                                <a:rPr lang="zh-CN" altLang="en-US"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𝜇</m:t>
                              </m:r>
                            </m:oMath>
                          </a14:m>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鉴别</a:t>
                          </a:r>
                          <a:endPar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extLst>
                      <a:ext uri="{0D108BD9-81ED-4DB2-BD59-A6C34878D82A}">
                        <a16:rowId xmlns:a16="http://schemas.microsoft.com/office/drawing/2014/main" val="2670833230"/>
                      </a:ext>
                    </a:extLst>
                  </a:tr>
                  <a:tr h="421625">
                    <a:tc vMerge="1">
                      <a:txBody>
                        <a:bodyPr/>
                        <a:lstStyle/>
                        <a:p>
                          <a:endParaRPr lang="zh-CN" altLang="en-US"/>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800" b="0" i="1" smtClean="0">
                                    <a:solidFill>
                                      <a:schemeClr val="tx1"/>
                                    </a:solidFill>
                                    <a:latin typeface="Cambria Math" panose="02040503050406030204" pitchFamily="18" charset="0"/>
                                    <a:cs typeface="Times New Roman" panose="02020603050405020304" pitchFamily="18" charset="0"/>
                                  </a:rPr>
                                  <m:t>𝐷</m:t>
                                </m:r>
                                <m:r>
                                  <a:rPr lang="en-US" altLang="zh-CN"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𝑖𝑛𝑐𝑙𝑢𝑠𝑖𝑣𝑒</m:t>
                                </m:r>
                              </m:oMath>
                            </m:oMathPara>
                          </a14:m>
                          <a:endPar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D</a:t>
                          </a:r>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介子标记</a:t>
                          </a:r>
                          <a:endParaRPr lang="zh-CN" altLang="en-US" sz="1800" b="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extLst>
                      <a:ext uri="{0D108BD9-81ED-4DB2-BD59-A6C34878D82A}">
                        <a16:rowId xmlns:a16="http://schemas.microsoft.com/office/drawing/2014/main" val="3636302998"/>
                      </a:ext>
                    </a:extLst>
                  </a:tr>
                  <a:tr h="421625">
                    <a:tc vMerge="1">
                      <a:txBody>
                        <a:bodyPr/>
                        <a:lstStyle/>
                        <a:p>
                          <a:endParaRPr lang="zh-CN" altLang="en-US"/>
                        </a:p>
                      </a:txBody>
                      <a:tcPr/>
                    </a:tc>
                    <a:tc>
                      <a:txBody>
                        <a:bodyPr/>
                        <a:lstStyle/>
                        <a:p>
                          <a:pPr algn="ctr"/>
                          <a14:m>
                            <m:oMathPara xmlns:m="http://schemas.openxmlformats.org/officeDocument/2006/math">
                              <m:oMathParaPr>
                                <m:jc m:val="centerGroup"/>
                              </m:oMathParaPr>
                              <m:oMath xmlns:m="http://schemas.openxmlformats.org/officeDocument/2006/math">
                                <m:r>
                                  <a:rPr lang="zh-CN" altLang="en-US" sz="1800" b="0" i="1" smtClean="0">
                                    <a:solidFill>
                                      <a:schemeClr val="tx1"/>
                                    </a:solidFill>
                                    <a:latin typeface="Cambria Math" panose="02040503050406030204" pitchFamily="18" charset="0"/>
                                    <a:cs typeface="Times New Roman" panose="02020603050405020304" pitchFamily="18" charset="0"/>
                                  </a:rPr>
                                  <m:t>𝜏</m:t>
                                </m:r>
                                <m:r>
                                  <a:rPr lang="zh-CN" altLang="en-US" sz="1800" b="0" i="1" smtClean="0">
                                    <a:solidFill>
                                      <a:schemeClr val="tx1"/>
                                    </a:solidFill>
                                    <a:latin typeface="Cambria Math" panose="02040503050406030204" pitchFamily="18" charset="0"/>
                                    <a:cs typeface="Times New Roman" panose="02020603050405020304" pitchFamily="18" charset="0"/>
                                  </a:rPr>
                                  <m:t>→</m:t>
                                </m:r>
                                <m:r>
                                  <a:rPr lang="en-US" altLang="zh-CN" sz="1800" b="0" i="1" smtClean="0">
                                    <a:solidFill>
                                      <a:schemeClr val="tx1"/>
                                    </a:solidFill>
                                    <a:latin typeface="Cambria Math" panose="02040503050406030204" pitchFamily="18" charset="0"/>
                                    <a:cs typeface="Times New Roman" panose="02020603050405020304" pitchFamily="18" charset="0"/>
                                  </a:rPr>
                                  <m:t>𝐾</m:t>
                                </m:r>
                                <m:r>
                                  <a:rPr lang="zh-CN" altLang="en-US" sz="1800" b="0" i="1" smtClean="0">
                                    <a:solidFill>
                                      <a:schemeClr val="tx1"/>
                                    </a:solidFill>
                                    <a:latin typeface="Cambria Math" panose="02040503050406030204" pitchFamily="18" charset="0"/>
                                    <a:cs typeface="Times New Roman" panose="02020603050405020304" pitchFamily="18" charset="0"/>
                                  </a:rPr>
                                  <m:t>𝜈</m:t>
                                </m:r>
                              </m:oMath>
                            </m:oMathPara>
                          </a14:m>
                          <a:endPar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tc>
                      <a:txBody>
                        <a:bodyPr/>
                        <a:lstStyle/>
                        <a:p>
                          <a:pPr algn="ctr"/>
                          <a14:m>
                            <m:oMath xmlns:m="http://schemas.openxmlformats.org/officeDocument/2006/math">
                              <m:r>
                                <a:rPr lang="zh-CN" altLang="en-US"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𝜋</m:t>
                              </m:r>
                              <m:r>
                                <a:rPr lang="en-US" altLang="zh-CN"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m:t>
                              </m:r>
                            </m:oMath>
                          </a14:m>
                          <a:r>
                            <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K</a:t>
                          </a:r>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鉴别</a:t>
                          </a:r>
                          <a:endParaRPr lang="zh-CN" altLang="en-US" sz="1800" b="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extLst>
                      <a:ext uri="{0D108BD9-81ED-4DB2-BD59-A6C34878D82A}">
                        <a16:rowId xmlns:a16="http://schemas.microsoft.com/office/drawing/2014/main" val="3168889285"/>
                      </a:ext>
                    </a:extLst>
                  </a:tr>
                  <a:tr h="730598">
                    <a:tc>
                      <a:txBody>
                        <a:bodyPr/>
                        <a:lstStyle/>
                        <a:p>
                          <a:pPr algn="ctr"/>
                          <a:r>
                            <a:rPr lang="zh-CN" altLang="en-US" sz="1800" b="1" dirty="0">
                              <a:solidFill>
                                <a:schemeClr val="tx1"/>
                              </a:solidFill>
                              <a:ea typeface="微软雅黑" panose="020B0503020204020204" pitchFamily="34" charset="-122"/>
                              <a:cs typeface="Times New Roman" panose="02020603050405020304" pitchFamily="18" charset="0"/>
                            </a:rPr>
                            <a:t>强相互作用跑动常数</a:t>
                          </a:r>
                          <a14:m>
                            <m:oMath xmlns:m="http://schemas.openxmlformats.org/officeDocument/2006/math">
                              <m:sSub>
                                <m:sSubPr>
                                  <m:ctrlPr>
                                    <a:rPr lang="en-US" altLang="zh-CN" sz="1800" b="1" i="1"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zh-CN" altLang="en-US" sz="1800" b="1" i="1"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𝜶</m:t>
                                  </m:r>
                                </m:e>
                                <m:sub>
                                  <m:r>
                                    <a:rPr lang="en-US" altLang="zh-CN" sz="1800" b="1" i="1"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𝒔</m:t>
                                  </m:r>
                                </m:sub>
                              </m:sSub>
                            </m:oMath>
                          </a14:m>
                          <a:endParaRPr lang="zh-CN" altLang="en-US"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tc>
                      <a:txBody>
                        <a:bodyPr/>
                        <a:lstStyle/>
                        <a:p>
                          <a:pPr algn="ctr"/>
                          <a14:m>
                            <m:oMath xmlns:m="http://schemas.openxmlformats.org/officeDocument/2006/math">
                              <m:sSup>
                                <m:sSupPr>
                                  <m:ctrlPr>
                                    <a:rPr lang="en-US" altLang="zh-CN" sz="1800" b="0" i="1" smtClean="0">
                                      <a:solidFill>
                                        <a:schemeClr val="tx1"/>
                                      </a:solidFill>
                                      <a:latin typeface="Cambria Math" panose="02040503050406030204" pitchFamily="18" charset="0"/>
                                    </a:rPr>
                                  </m:ctrlPr>
                                </m:sSupPr>
                                <m:e>
                                  <m:r>
                                    <a:rPr lang="en-US" altLang="zh-CN" sz="1800" b="0" i="1" smtClean="0">
                                      <a:solidFill>
                                        <a:schemeClr val="tx1"/>
                                      </a:solidFill>
                                      <a:latin typeface="Cambria Math" panose="02040503050406030204" pitchFamily="18" charset="0"/>
                                    </a:rPr>
                                    <m:t>𝑒</m:t>
                                  </m:r>
                                </m:e>
                                <m:sup>
                                  <m:r>
                                    <a:rPr lang="en-US" altLang="zh-CN" sz="1800" b="0" i="1" smtClean="0">
                                      <a:solidFill>
                                        <a:schemeClr val="tx1"/>
                                      </a:solidFill>
                                      <a:latin typeface="Cambria Math" panose="02040503050406030204" pitchFamily="18" charset="0"/>
                                    </a:rPr>
                                    <m:t>+</m:t>
                                  </m:r>
                                </m:sup>
                              </m:sSup>
                              <m:sSup>
                                <m:sSupPr>
                                  <m:ctrlPr>
                                    <a:rPr lang="en-US" altLang="zh-CN" sz="1800" b="0" i="1" smtClean="0">
                                      <a:solidFill>
                                        <a:schemeClr val="tx1"/>
                                      </a:solidFill>
                                      <a:latin typeface="Cambria Math" panose="02040503050406030204" pitchFamily="18" charset="0"/>
                                    </a:rPr>
                                  </m:ctrlPr>
                                </m:sSupPr>
                                <m:e>
                                  <m:r>
                                    <a:rPr lang="en-US" altLang="zh-CN" sz="1800" b="0" i="1" smtClean="0">
                                      <a:solidFill>
                                        <a:schemeClr val="tx1"/>
                                      </a:solidFill>
                                      <a:latin typeface="Cambria Math" panose="02040503050406030204" pitchFamily="18" charset="0"/>
                                    </a:rPr>
                                    <m:t>𝑒</m:t>
                                  </m:r>
                                </m:e>
                                <m:sup>
                                  <m:r>
                                    <a:rPr lang="en-US" altLang="zh-CN" sz="1800" b="0" i="1" smtClean="0">
                                      <a:solidFill>
                                        <a:schemeClr val="tx1"/>
                                      </a:solidFill>
                                      <a:latin typeface="Cambria Math" panose="02040503050406030204" pitchFamily="18" charset="0"/>
                                    </a:rPr>
                                    <m:t>−</m:t>
                                  </m:r>
                                </m:sup>
                              </m:sSup>
                              <m:r>
                                <a:rPr lang="en-US" altLang="zh-CN" sz="1800" b="0" i="1" smtClean="0">
                                  <a:solidFill>
                                    <a:schemeClr val="tx1"/>
                                  </a:solidFill>
                                  <a:latin typeface="Cambria Math" panose="02040503050406030204" pitchFamily="18" charset="0"/>
                                  <a:ea typeface="Cambria Math" panose="02040503050406030204" pitchFamily="18" charset="0"/>
                                </a:rPr>
                                <m:t>→</m:t>
                              </m:r>
                              <m:sSup>
                                <m:sSupPr>
                                  <m:ctrlPr>
                                    <a:rPr lang="en-US" altLang="zh-CN" sz="1800" b="0" i="1" smtClean="0">
                                      <a:solidFill>
                                        <a:schemeClr val="tx1"/>
                                      </a:solidFill>
                                      <a:latin typeface="Cambria Math" panose="02040503050406030204" pitchFamily="18" charset="0"/>
                                      <a:ea typeface="Cambria Math" panose="02040503050406030204" pitchFamily="18" charset="0"/>
                                    </a:rPr>
                                  </m:ctrlPr>
                                </m:sSupPr>
                                <m:e>
                                  <m:r>
                                    <a:rPr lang="zh-CN" altLang="en-US" sz="1800" b="0" i="1" smtClean="0">
                                      <a:solidFill>
                                        <a:schemeClr val="tx1"/>
                                      </a:solidFill>
                                      <a:latin typeface="Cambria Math" panose="02040503050406030204" pitchFamily="18" charset="0"/>
                                      <a:ea typeface="Cambria Math" panose="02040503050406030204" pitchFamily="18" charset="0"/>
                                    </a:rPr>
                                    <m:t>𝜏</m:t>
                                  </m:r>
                                </m:e>
                                <m:sup>
                                  <m:r>
                                    <a:rPr lang="en-US" altLang="zh-CN" sz="1800" b="0" i="1" smtClean="0">
                                      <a:solidFill>
                                        <a:schemeClr val="tx1"/>
                                      </a:solidFill>
                                      <a:latin typeface="Cambria Math" panose="02040503050406030204" pitchFamily="18" charset="0"/>
                                      <a:ea typeface="Cambria Math" panose="02040503050406030204" pitchFamily="18" charset="0"/>
                                    </a:rPr>
                                    <m:t>+</m:t>
                                  </m:r>
                                </m:sup>
                              </m:sSup>
                              <m:sSup>
                                <m:sSupPr>
                                  <m:ctrlPr>
                                    <a:rPr lang="en-US" altLang="zh-CN" sz="1800" b="0" i="1" smtClean="0">
                                      <a:solidFill>
                                        <a:schemeClr val="tx1"/>
                                      </a:solidFill>
                                      <a:latin typeface="Cambria Math" panose="02040503050406030204" pitchFamily="18" charset="0"/>
                                      <a:ea typeface="Cambria Math" panose="02040503050406030204" pitchFamily="18" charset="0"/>
                                    </a:rPr>
                                  </m:ctrlPr>
                                </m:sSupPr>
                                <m:e>
                                  <m:r>
                                    <a:rPr lang="zh-CN" altLang="en-US" sz="1800" b="0" i="1" smtClean="0">
                                      <a:solidFill>
                                        <a:schemeClr val="tx1"/>
                                      </a:solidFill>
                                      <a:latin typeface="Cambria Math" panose="02040503050406030204" pitchFamily="18" charset="0"/>
                                      <a:ea typeface="Cambria Math" panose="02040503050406030204" pitchFamily="18" charset="0"/>
                                    </a:rPr>
                                    <m:t>𝜏</m:t>
                                  </m:r>
                                </m:e>
                                <m:sup>
                                  <m:r>
                                    <a:rPr lang="en-US" altLang="zh-CN" sz="1800" b="0" i="1" smtClean="0">
                                      <a:solidFill>
                                        <a:schemeClr val="tx1"/>
                                      </a:solidFill>
                                      <a:latin typeface="Cambria Math" panose="02040503050406030204" pitchFamily="18" charset="0"/>
                                      <a:ea typeface="Cambria Math" panose="02040503050406030204" pitchFamily="18" charset="0"/>
                                    </a:rPr>
                                    <m:t>−</m:t>
                                  </m:r>
                                </m:sup>
                              </m:sSup>
                              <m:r>
                                <a:rPr lang="en-US" altLang="zh-CN" sz="1800" b="0" i="1" smtClean="0">
                                  <a:solidFill>
                                    <a:schemeClr val="tx1"/>
                                  </a:solidFill>
                                  <a:latin typeface="Cambria Math" panose="02040503050406030204" pitchFamily="18" charset="0"/>
                                  <a:ea typeface="Cambria Math" panose="02040503050406030204" pitchFamily="18" charset="0"/>
                                </a:rPr>
                                <m:t>,</m:t>
                              </m:r>
                              <m:r>
                                <a:rPr lang="zh-CN" altLang="en-US" sz="1800" b="0" i="1" smtClean="0">
                                  <a:solidFill>
                                    <a:schemeClr val="tx1"/>
                                  </a:solidFill>
                                  <a:latin typeface="Cambria Math" panose="02040503050406030204" pitchFamily="18" charset="0"/>
                                  <a:ea typeface="Cambria Math" panose="02040503050406030204" pitchFamily="18" charset="0"/>
                                </a:rPr>
                                <m:t>𝜏</m:t>
                              </m:r>
                              <m:r>
                                <a:rPr lang="zh-CN" altLang="en-US" sz="1800" b="0" i="1" smtClean="0">
                                  <a:solidFill>
                                    <a:schemeClr val="tx1"/>
                                  </a:solidFill>
                                  <a:latin typeface="Cambria Math" panose="02040503050406030204" pitchFamily="18" charset="0"/>
                                  <a:ea typeface="Cambria Math" panose="02040503050406030204" pitchFamily="18" charset="0"/>
                                </a:rPr>
                                <m:t>→</m:t>
                              </m:r>
                              <m:r>
                                <a:rPr lang="en-US" altLang="zh-CN" sz="1800" b="0" i="1" smtClean="0">
                                  <a:solidFill>
                                    <a:schemeClr val="tx1"/>
                                  </a:solidFill>
                                  <a:latin typeface="Cambria Math" panose="02040503050406030204" pitchFamily="18" charset="0"/>
                                  <a:ea typeface="Cambria Math" panose="02040503050406030204" pitchFamily="18" charset="0"/>
                                </a:rPr>
                                <m:t>𝑙</m:t>
                              </m:r>
                              <m:r>
                                <a:rPr lang="zh-CN" altLang="en-US" sz="1800" b="0" i="1" smtClean="0">
                                  <a:solidFill>
                                    <a:schemeClr val="tx1"/>
                                  </a:solidFill>
                                  <a:latin typeface="Cambria Math" panose="02040503050406030204" pitchFamily="18" charset="0"/>
                                  <a:ea typeface="Cambria Math" panose="02040503050406030204" pitchFamily="18" charset="0"/>
                                </a:rPr>
                                <m:t>𝜈𝜈</m:t>
                              </m:r>
                              <m:r>
                                <a:rPr lang="en-US" altLang="zh-CN" sz="1800" b="0" i="1" smtClean="0">
                                  <a:solidFill>
                                    <a:schemeClr val="tx1"/>
                                  </a:solidFill>
                                  <a:latin typeface="Cambria Math" panose="02040503050406030204" pitchFamily="18" charset="0"/>
                                  <a:ea typeface="Cambria Math" panose="02040503050406030204" pitchFamily="18" charset="0"/>
                                </a:rPr>
                                <m:t>, </m:t>
                              </m:r>
                              <m:r>
                                <a:rPr lang="zh-CN" altLang="en-US" sz="1800" b="0" i="1" smtClean="0">
                                  <a:solidFill>
                                    <a:schemeClr val="tx1"/>
                                  </a:solidFill>
                                  <a:latin typeface="Cambria Math" panose="02040503050406030204" pitchFamily="18" charset="0"/>
                                </a:rPr>
                                <m:t>𝜏</m:t>
                              </m:r>
                              <m:r>
                                <a:rPr lang="zh-CN" altLang="en-US" sz="1800" b="0" i="1" smtClean="0">
                                  <a:solidFill>
                                    <a:schemeClr val="tx1"/>
                                  </a:solidFill>
                                  <a:latin typeface="Cambria Math" panose="02040503050406030204" pitchFamily="18" charset="0"/>
                                </a:rPr>
                                <m:t>→</m:t>
                              </m:r>
                              <m:r>
                                <a:rPr lang="zh-CN" altLang="en-US" sz="1800" b="0" i="1" smtClean="0">
                                  <a:solidFill>
                                    <a:schemeClr val="tx1"/>
                                  </a:solidFill>
                                  <a:latin typeface="Cambria Math" panose="02040503050406030204" pitchFamily="18" charset="0"/>
                                </a:rPr>
                                <m:t>𝜋</m:t>
                              </m:r>
                              <m:sSup>
                                <m:sSupPr>
                                  <m:ctrlPr>
                                    <a:rPr lang="en-US" altLang="zh-CN" sz="1800" b="0" i="1" smtClean="0">
                                      <a:solidFill>
                                        <a:schemeClr val="tx1"/>
                                      </a:solidFill>
                                      <a:latin typeface="Cambria Math" panose="02040503050406030204" pitchFamily="18" charset="0"/>
                                    </a:rPr>
                                  </m:ctrlPr>
                                </m:sSupPr>
                                <m:e>
                                  <m:r>
                                    <a:rPr lang="zh-CN" altLang="en-US" sz="1800" b="0" i="1" smtClean="0">
                                      <a:solidFill>
                                        <a:schemeClr val="tx1"/>
                                      </a:solidFill>
                                      <a:latin typeface="Cambria Math" panose="02040503050406030204" pitchFamily="18" charset="0"/>
                                    </a:rPr>
                                    <m:t>𝜋</m:t>
                                  </m:r>
                                </m:e>
                                <m:sup>
                                  <m:r>
                                    <a:rPr lang="en-US" altLang="zh-CN" sz="1800" b="0" i="1" smtClean="0">
                                      <a:solidFill>
                                        <a:schemeClr val="tx1"/>
                                      </a:solidFill>
                                      <a:latin typeface="Cambria Math" panose="02040503050406030204" pitchFamily="18" charset="0"/>
                                    </a:rPr>
                                    <m:t>0</m:t>
                                  </m:r>
                                </m:sup>
                              </m:sSup>
                              <m:sSub>
                                <m:sSubPr>
                                  <m:ctrlPr>
                                    <a:rPr lang="en-US" altLang="zh-CN" sz="1800" b="0" i="1" smtClean="0">
                                      <a:solidFill>
                                        <a:schemeClr val="tx1"/>
                                      </a:solidFill>
                                      <a:latin typeface="Cambria Math" panose="02040503050406030204" pitchFamily="18" charset="0"/>
                                    </a:rPr>
                                  </m:ctrlPr>
                                </m:sSubPr>
                                <m:e>
                                  <m:r>
                                    <a:rPr lang="zh-CN" altLang="en-US" sz="1800" b="0" i="1" smtClean="0">
                                      <a:solidFill>
                                        <a:schemeClr val="tx1"/>
                                      </a:solidFill>
                                      <a:latin typeface="Cambria Math" panose="02040503050406030204" pitchFamily="18" charset="0"/>
                                    </a:rPr>
                                    <m:t>𝜈</m:t>
                                  </m:r>
                                </m:e>
                                <m:sub>
                                  <m:r>
                                    <a:rPr lang="zh-CN" altLang="en-US" sz="1800" b="0" i="1" smtClean="0">
                                      <a:solidFill>
                                        <a:schemeClr val="tx1"/>
                                      </a:solidFill>
                                      <a:latin typeface="Cambria Math" panose="02040503050406030204" pitchFamily="18" charset="0"/>
                                    </a:rPr>
                                    <m:t>𝜏</m:t>
                                  </m:r>
                                </m:sub>
                              </m:sSub>
                            </m:oMath>
                          </a14:m>
                          <a:r>
                            <a:rPr lang="en-US" altLang="zh-CN"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zh-CN" altLang="en-US" sz="1800" b="0" i="1" smtClean="0">
                                  <a:solidFill>
                                    <a:schemeClr val="tx1"/>
                                  </a:solidFill>
                                  <a:latin typeface="Cambria Math" panose="02040503050406030204" pitchFamily="18" charset="0"/>
                                </a:rPr>
                                <m:t>→</m:t>
                              </m:r>
                              <m:r>
                                <a:rPr lang="en-US" altLang="zh-CN" sz="1800" b="0" i="1" smtClean="0">
                                  <a:solidFill>
                                    <a:schemeClr val="tx1"/>
                                  </a:solidFill>
                                  <a:latin typeface="Cambria Math" panose="02040503050406030204" pitchFamily="18" charset="0"/>
                                </a:rPr>
                                <m:t>𝐾</m:t>
                              </m:r>
                              <m:sSup>
                                <m:sSupPr>
                                  <m:ctrlPr>
                                    <a:rPr lang="en-US" altLang="zh-CN" sz="1800" b="0" i="1" smtClean="0">
                                      <a:solidFill>
                                        <a:schemeClr val="tx1"/>
                                      </a:solidFill>
                                      <a:latin typeface="Cambria Math" panose="02040503050406030204" pitchFamily="18" charset="0"/>
                                    </a:rPr>
                                  </m:ctrlPr>
                                </m:sSupPr>
                                <m:e>
                                  <m:r>
                                    <a:rPr lang="zh-CN" altLang="en-US" sz="1800" b="0" i="1" smtClean="0">
                                      <a:solidFill>
                                        <a:schemeClr val="tx1"/>
                                      </a:solidFill>
                                      <a:latin typeface="Cambria Math" panose="02040503050406030204" pitchFamily="18" charset="0"/>
                                    </a:rPr>
                                    <m:t>𝜋</m:t>
                                  </m:r>
                                </m:e>
                                <m:sup>
                                  <m:r>
                                    <a:rPr lang="en-US" altLang="zh-CN" sz="1800" b="0" i="1" smtClean="0">
                                      <a:solidFill>
                                        <a:schemeClr val="tx1"/>
                                      </a:solidFill>
                                      <a:latin typeface="Cambria Math" panose="02040503050406030204" pitchFamily="18" charset="0"/>
                                    </a:rPr>
                                    <m:t>0</m:t>
                                  </m:r>
                                </m:sup>
                              </m:sSup>
                              <m:sSub>
                                <m:sSubPr>
                                  <m:ctrlPr>
                                    <a:rPr lang="en-US" altLang="zh-CN" sz="1800" b="0" i="1" smtClean="0">
                                      <a:solidFill>
                                        <a:schemeClr val="tx1"/>
                                      </a:solidFill>
                                      <a:latin typeface="Cambria Math" panose="02040503050406030204" pitchFamily="18" charset="0"/>
                                    </a:rPr>
                                  </m:ctrlPr>
                                </m:sSubPr>
                                <m:e>
                                  <m:r>
                                    <a:rPr lang="zh-CN" altLang="en-US" sz="1800" b="0" i="1" smtClean="0">
                                      <a:solidFill>
                                        <a:schemeClr val="tx1"/>
                                      </a:solidFill>
                                      <a:latin typeface="Cambria Math" panose="02040503050406030204" pitchFamily="18" charset="0"/>
                                    </a:rPr>
                                    <m:t>𝜈</m:t>
                                  </m:r>
                                </m:e>
                                <m:sub>
                                  <m:r>
                                    <a:rPr lang="zh-CN" altLang="en-US" sz="1800" b="0" i="1" smtClean="0">
                                      <a:solidFill>
                                        <a:schemeClr val="tx1"/>
                                      </a:solidFill>
                                      <a:latin typeface="Cambria Math" panose="02040503050406030204" pitchFamily="18" charset="0"/>
                                    </a:rPr>
                                    <m:t>𝜏</m:t>
                                  </m:r>
                                </m:sub>
                              </m:sSub>
                            </m:oMath>
                          </a14:m>
                          <a:endPar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tc>
                      <a:txBody>
                        <a:bodyPr/>
                        <a:lstStyle/>
                        <a:p>
                          <a:pPr algn="ctr"/>
                          <a14:m>
                            <m:oMath xmlns:m="http://schemas.openxmlformats.org/officeDocument/2006/math">
                              <m:r>
                                <a:rPr lang="zh-CN" altLang="en-US"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𝜋</m:t>
                              </m:r>
                              <m:r>
                                <a:rPr lang="en-US" altLang="zh-CN"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m:t>
                              </m:r>
                              <m:r>
                                <a:rPr lang="en-US" altLang="zh-CN"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𝐾</m:t>
                              </m:r>
                            </m:oMath>
                          </a14:m>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鉴别</a:t>
                          </a:r>
                          <a:endParaRPr lang="zh-CN" altLang="en-US" sz="1800" b="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extLst>
                      <a:ext uri="{0D108BD9-81ED-4DB2-BD59-A6C34878D82A}">
                        <a16:rowId xmlns:a16="http://schemas.microsoft.com/office/drawing/2014/main" val="540918558"/>
                      </a:ext>
                    </a:extLst>
                  </a:tr>
                </a:tbl>
              </a:graphicData>
            </a:graphic>
          </p:graphicFrame>
        </mc:Choice>
        <mc:Fallback xmlns="">
          <p:graphicFrame>
            <p:nvGraphicFramePr>
              <p:cNvPr id="7" name="表格 6">
                <a:extLst>
                  <a:ext uri="{FF2B5EF4-FFF2-40B4-BE49-F238E27FC236}">
                    <a16:creationId xmlns:a16="http://schemas.microsoft.com/office/drawing/2014/main" id="{0DB97E38-43BC-4FE2-A01A-7AF6D95C87DD}"/>
                  </a:ext>
                </a:extLst>
              </p:cNvPr>
              <p:cNvGraphicFramePr>
                <a:graphicFrameLocks noGrp="1"/>
              </p:cNvGraphicFramePr>
              <p:nvPr>
                <p:extLst>
                  <p:ext uri="{D42A27DB-BD31-4B8C-83A1-F6EECF244321}">
                    <p14:modId xmlns:p14="http://schemas.microsoft.com/office/powerpoint/2010/main" val="806125961"/>
                  </p:ext>
                </p:extLst>
              </p:nvPr>
            </p:nvGraphicFramePr>
            <p:xfrm>
              <a:off x="1412543" y="1371600"/>
              <a:ext cx="9054506" cy="4648198"/>
            </p:xfrm>
            <a:graphic>
              <a:graphicData uri="http://schemas.openxmlformats.org/drawingml/2006/table">
                <a:tbl>
                  <a:tblPr firstRow="1" bandRow="1">
                    <a:tableStyleId>{5C22544A-7EE6-4342-B048-85BDC9FD1C3A}</a:tableStyleId>
                  </a:tblPr>
                  <a:tblGrid>
                    <a:gridCol w="2634941">
                      <a:extLst>
                        <a:ext uri="{9D8B030D-6E8A-4147-A177-3AD203B41FA5}">
                          <a16:colId xmlns:a16="http://schemas.microsoft.com/office/drawing/2014/main" val="3220333266"/>
                        </a:ext>
                      </a:extLst>
                    </a:gridCol>
                    <a:gridCol w="3416958">
                      <a:extLst>
                        <a:ext uri="{9D8B030D-6E8A-4147-A177-3AD203B41FA5}">
                          <a16:colId xmlns:a16="http://schemas.microsoft.com/office/drawing/2014/main" val="1219385921"/>
                        </a:ext>
                      </a:extLst>
                    </a:gridCol>
                    <a:gridCol w="3002607">
                      <a:extLst>
                        <a:ext uri="{9D8B030D-6E8A-4147-A177-3AD203B41FA5}">
                          <a16:colId xmlns:a16="http://schemas.microsoft.com/office/drawing/2014/main" val="1743189454"/>
                        </a:ext>
                      </a:extLst>
                    </a:gridCol>
                  </a:tblGrid>
                  <a:tr h="611955">
                    <a:tc>
                      <a:txBody>
                        <a:bodyPr/>
                        <a:lstStyle/>
                        <a:p>
                          <a:pPr algn="ctr"/>
                          <a:r>
                            <a:rPr lang="zh-CN" altLang="en-US" sz="2400" dirty="0">
                              <a:latin typeface="微软雅黑" panose="020B0503020204020204" pitchFamily="34" charset="-122"/>
                              <a:ea typeface="微软雅黑" panose="020B0503020204020204" pitchFamily="34" charset="-122"/>
                              <a:cs typeface="Times New Roman" panose="02020603050405020304" pitchFamily="18" charset="0"/>
                            </a:rPr>
                            <a:t>物理目标</a:t>
                          </a:r>
                        </a:p>
                      </a:txBody>
                      <a:tcPr anchor="ctr">
                        <a:solidFill>
                          <a:srgbClr val="0E3272"/>
                        </a:solidFill>
                      </a:tcPr>
                    </a:tc>
                    <a:tc>
                      <a:txBody>
                        <a:bodyPr/>
                        <a:lstStyle/>
                        <a:p>
                          <a:pPr algn="ctr"/>
                          <a:r>
                            <a:rPr lang="zh-CN" altLang="en-US" sz="2400" dirty="0">
                              <a:latin typeface="微软雅黑" panose="020B0503020204020204" pitchFamily="34" charset="-122"/>
                              <a:ea typeface="微软雅黑" panose="020B0503020204020204" pitchFamily="34" charset="-122"/>
                              <a:cs typeface="Times New Roman" panose="02020603050405020304" pitchFamily="18" charset="0"/>
                            </a:rPr>
                            <a:t>物理过程</a:t>
                          </a:r>
                        </a:p>
                      </a:txBody>
                      <a:tcPr anchor="ctr">
                        <a:solidFill>
                          <a:srgbClr val="0E3272"/>
                        </a:solidFill>
                      </a:tcPr>
                    </a:tc>
                    <a:tc>
                      <a:txBody>
                        <a:bodyPr/>
                        <a:lstStyle/>
                        <a:p>
                          <a:pPr algn="ctr"/>
                          <a:r>
                            <a:rPr lang="zh-CN" altLang="en-US" sz="2400" dirty="0">
                              <a:latin typeface="微软雅黑" panose="020B0503020204020204" pitchFamily="34" charset="-122"/>
                              <a:ea typeface="微软雅黑" panose="020B0503020204020204" pitchFamily="34" charset="-122"/>
                              <a:cs typeface="Times New Roman" panose="02020603050405020304" pitchFamily="18" charset="0"/>
                            </a:rPr>
                            <a:t>性能检验</a:t>
                          </a:r>
                        </a:p>
                      </a:txBody>
                      <a:tcPr anchor="ctr">
                        <a:solidFill>
                          <a:srgbClr val="0E3272"/>
                        </a:solidFill>
                      </a:tcPr>
                    </a:tc>
                    <a:extLst>
                      <a:ext uri="{0D108BD9-81ED-4DB2-BD59-A6C34878D82A}">
                        <a16:rowId xmlns:a16="http://schemas.microsoft.com/office/drawing/2014/main" val="3310214368"/>
                      </a:ext>
                    </a:extLst>
                  </a:tr>
                  <a:tr h="421625">
                    <a:tc>
                      <a:txBody>
                        <a:bodyPr/>
                        <a:lstStyle/>
                        <a:p>
                          <a:pPr algn="ctr"/>
                          <a:r>
                            <a:rPr lang="en-US" altLang="zh-CN"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R</a:t>
                          </a:r>
                          <a:r>
                            <a:rPr lang="zh-CN" altLang="en-US"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值测量</a:t>
                          </a:r>
                        </a:p>
                      </a:txBody>
                      <a:tcPr anchor="ctr" anchorCtr="1"/>
                    </a:tc>
                    <a:tc>
                      <a:txBody>
                        <a:bodyPr/>
                        <a:lstStyle/>
                        <a:p>
                          <a:endParaRPr lang="zh-CN"/>
                        </a:p>
                      </a:txBody>
                      <a:tcPr anchor="ctr" anchorCtr="1">
                        <a:blipFill>
                          <a:blip r:embed="rId2"/>
                          <a:stretch>
                            <a:fillRect l="-77362" t="-145714" r="-88592" b="-858571"/>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1800" b="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亮度测量</a:t>
                          </a:r>
                        </a:p>
                      </a:txBody>
                      <a:tcPr anchor="ctr" anchorCtr="1"/>
                    </a:tc>
                    <a:extLst>
                      <a:ext uri="{0D108BD9-81ED-4DB2-BD59-A6C34878D82A}">
                        <a16:rowId xmlns:a16="http://schemas.microsoft.com/office/drawing/2014/main" val="500465212"/>
                      </a:ext>
                    </a:extLst>
                  </a:tr>
                  <a:tr h="421810">
                    <a:tc rowSpan="2">
                      <a:txBody>
                        <a:bodyPr/>
                        <a:lstStyle/>
                        <a:p>
                          <a:pPr algn="ctr"/>
                          <a:r>
                            <a:rPr lang="zh-CN" altLang="en-US"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双光子物理</a:t>
                          </a:r>
                        </a:p>
                      </a:txBody>
                      <a:tcPr anchor="ctr" anchorCtr="1"/>
                    </a:tc>
                    <a:tc>
                      <a:txBody>
                        <a:bodyPr/>
                        <a:lstStyle/>
                        <a:p>
                          <a:endParaRPr lang="zh-CN"/>
                        </a:p>
                      </a:txBody>
                      <a:tcPr anchor="ctr" anchorCtr="1">
                        <a:blipFill>
                          <a:blip r:embed="rId2"/>
                          <a:stretch>
                            <a:fillRect l="-77362" t="-249275" r="-88592" b="-771014"/>
                          </a:stretch>
                        </a:blipFill>
                      </a:tcPr>
                    </a:tc>
                    <a:tc>
                      <a:txBody>
                        <a:bodyPr/>
                        <a:lstStyle/>
                        <a:p>
                          <a:pPr algn="ctr"/>
                          <a:r>
                            <a:rPr lang="zh-CN" altLang="en-US" sz="1800" b="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前向区</a:t>
                          </a:r>
                        </a:p>
                      </a:txBody>
                      <a:tcPr anchor="ctr" anchorCtr="1"/>
                    </a:tc>
                    <a:extLst>
                      <a:ext uri="{0D108BD9-81ED-4DB2-BD59-A6C34878D82A}">
                        <a16:rowId xmlns:a16="http://schemas.microsoft.com/office/drawing/2014/main" val="1212166672"/>
                      </a:ext>
                    </a:extLst>
                  </a:tr>
                  <a:tr h="421625">
                    <a:tc vMerge="1">
                      <a:txBody>
                        <a:bodyPr/>
                        <a:lstStyle/>
                        <a:p>
                          <a:endParaRPr lang="zh-CN" altLang="en-US"/>
                        </a:p>
                      </a:txBody>
                      <a:tcPr/>
                    </a:tc>
                    <a:tc>
                      <a:txBody>
                        <a:bodyPr/>
                        <a:lstStyle/>
                        <a:p>
                          <a:endParaRPr lang="zh-CN"/>
                        </a:p>
                      </a:txBody>
                      <a:tcPr anchor="ctr" anchorCtr="1">
                        <a:blipFill>
                          <a:blip r:embed="rId2"/>
                          <a:stretch>
                            <a:fillRect l="-77362" t="-349275" r="-88592" b="-671014"/>
                          </a:stretch>
                        </a:blipFill>
                      </a:tcPr>
                    </a:tc>
                    <a:tc>
                      <a:txBody>
                        <a:bodyPr/>
                        <a:lstStyle/>
                        <a:p>
                          <a:pPr algn="ctr"/>
                          <a:r>
                            <a:rPr lang="zh-CN" altLang="en-US" sz="1800" b="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光子鉴别</a:t>
                          </a:r>
                        </a:p>
                      </a:txBody>
                      <a:tcPr anchor="ctr" anchorCtr="1"/>
                    </a:tc>
                    <a:extLst>
                      <a:ext uri="{0D108BD9-81ED-4DB2-BD59-A6C34878D82A}">
                        <a16:rowId xmlns:a16="http://schemas.microsoft.com/office/drawing/2014/main" val="2819014209"/>
                      </a:ext>
                    </a:extLst>
                  </a:tr>
                  <a:tr h="590532">
                    <a:tc>
                      <a:txBody>
                        <a:bodyPr/>
                        <a:lstStyle/>
                        <a:p>
                          <a:pPr algn="ctr"/>
                          <a:r>
                            <a:rPr lang="zh-CN" altLang="en-US"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陶轻子质量</a:t>
                          </a:r>
                        </a:p>
                      </a:txBody>
                      <a:tcPr anchor="ctr" anchorCtr="1"/>
                    </a:tc>
                    <a:tc>
                      <a:txBody>
                        <a:bodyPr/>
                        <a:lstStyle/>
                        <a:p>
                          <a:endParaRPr lang="zh-CN"/>
                        </a:p>
                      </a:txBody>
                      <a:tcPr anchor="ctr" anchorCtr="1">
                        <a:blipFill>
                          <a:blip r:embed="rId2"/>
                          <a:stretch>
                            <a:fillRect l="-77362" t="-319588" r="-88592" b="-377320"/>
                          </a:stretch>
                        </a:blipFill>
                      </a:tcPr>
                    </a:tc>
                    <a:tc>
                      <a:txBody>
                        <a:bodyPr/>
                        <a:lstStyle/>
                        <a:p>
                          <a:pPr algn="ctr"/>
                          <a:r>
                            <a:rPr lang="zh-CN" altLang="en-US" sz="1800" b="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能量刻度和分辨</a:t>
                          </a:r>
                        </a:p>
                      </a:txBody>
                      <a:tcPr anchor="ctr" anchorCtr="1"/>
                    </a:tc>
                    <a:extLst>
                      <a:ext uri="{0D108BD9-81ED-4DB2-BD59-A6C34878D82A}">
                        <a16:rowId xmlns:a16="http://schemas.microsoft.com/office/drawing/2014/main" val="1883125151"/>
                      </a:ext>
                    </a:extLst>
                  </a:tr>
                  <a:tr h="606803">
                    <a:tc rowSpan="3">
                      <a:txBody>
                        <a:bodyPr/>
                        <a:lstStyle/>
                        <a:p>
                          <a:pPr algn="ctr"/>
                          <a:r>
                            <a:rPr lang="en-US" altLang="zh-CN"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CKM</a:t>
                          </a:r>
                          <a:r>
                            <a:rPr lang="zh-CN" altLang="en-US"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矩阵元</a:t>
                          </a:r>
                          <a:r>
                            <a:rPr lang="en-US" altLang="zh-CN"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|V</a:t>
                          </a:r>
                          <a:r>
                            <a:rPr lang="en-US" altLang="zh-CN" sz="1800" b="1" baseline="-25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us</a:t>
                          </a:r>
                          <a:r>
                            <a:rPr lang="en-US" altLang="zh-CN"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800" b="1" dirty="0" err="1">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V</a:t>
                          </a:r>
                          <a:r>
                            <a:rPr lang="en-US" altLang="zh-CN" sz="1800" b="1" baseline="-25000" dirty="0" err="1">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cs</a:t>
                          </a:r>
                          <a:r>
                            <a:rPr lang="en-US" altLang="zh-CN"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800" b="1" dirty="0" err="1">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V</a:t>
                          </a:r>
                          <a:r>
                            <a:rPr lang="en-US" altLang="zh-CN" sz="1800" b="1" baseline="-25000" dirty="0" err="1">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cd</a:t>
                          </a:r>
                          <a:r>
                            <a:rPr lang="en-US" altLang="zh-CN"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tc>
                      <a:txBody>
                        <a:bodyPr/>
                        <a:lstStyle/>
                        <a:p>
                          <a:endParaRPr lang="zh-CN"/>
                        </a:p>
                      </a:txBody>
                      <a:tcPr anchor="ctr" anchorCtr="1">
                        <a:blipFill>
                          <a:blip r:embed="rId2"/>
                          <a:stretch>
                            <a:fillRect l="-77362" t="-407000" r="-88592" b="-266000"/>
                          </a:stretch>
                        </a:blipFill>
                      </a:tcPr>
                    </a:tc>
                    <a:tc>
                      <a:txBody>
                        <a:bodyPr/>
                        <a:lstStyle/>
                        <a:p>
                          <a:endParaRPr lang="zh-CN"/>
                        </a:p>
                      </a:txBody>
                      <a:tcPr anchor="ctr" anchorCtr="1">
                        <a:blipFill>
                          <a:blip r:embed="rId2"/>
                          <a:stretch>
                            <a:fillRect l="-201826" t="-407000" r="-811" b="-266000"/>
                          </a:stretch>
                        </a:blipFill>
                      </a:tcPr>
                    </a:tc>
                    <a:extLst>
                      <a:ext uri="{0D108BD9-81ED-4DB2-BD59-A6C34878D82A}">
                        <a16:rowId xmlns:a16="http://schemas.microsoft.com/office/drawing/2014/main" val="2670833230"/>
                      </a:ext>
                    </a:extLst>
                  </a:tr>
                  <a:tr h="421625">
                    <a:tc vMerge="1">
                      <a:txBody>
                        <a:bodyPr/>
                        <a:lstStyle/>
                        <a:p>
                          <a:endParaRPr lang="zh-CN" altLang="en-US"/>
                        </a:p>
                      </a:txBody>
                      <a:tcPr/>
                    </a:tc>
                    <a:tc>
                      <a:txBody>
                        <a:bodyPr/>
                        <a:lstStyle/>
                        <a:p>
                          <a:endParaRPr lang="zh-CN"/>
                        </a:p>
                      </a:txBody>
                      <a:tcPr anchor="ctr" anchorCtr="1">
                        <a:blipFill>
                          <a:blip r:embed="rId2"/>
                          <a:stretch>
                            <a:fillRect l="-77362" t="-734783" r="-88592" b="-285507"/>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D</a:t>
                          </a:r>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介子标记</a:t>
                          </a:r>
                          <a:endParaRPr lang="zh-CN" altLang="en-US" sz="1800" b="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nchorCtr="1"/>
                    </a:tc>
                    <a:extLst>
                      <a:ext uri="{0D108BD9-81ED-4DB2-BD59-A6C34878D82A}">
                        <a16:rowId xmlns:a16="http://schemas.microsoft.com/office/drawing/2014/main" val="3636302998"/>
                      </a:ext>
                    </a:extLst>
                  </a:tr>
                  <a:tr h="421625">
                    <a:tc vMerge="1">
                      <a:txBody>
                        <a:bodyPr/>
                        <a:lstStyle/>
                        <a:p>
                          <a:endParaRPr lang="zh-CN" altLang="en-US"/>
                        </a:p>
                      </a:txBody>
                      <a:tcPr/>
                    </a:tc>
                    <a:tc>
                      <a:txBody>
                        <a:bodyPr/>
                        <a:lstStyle/>
                        <a:p>
                          <a:endParaRPr lang="zh-CN"/>
                        </a:p>
                      </a:txBody>
                      <a:tcPr anchor="ctr" anchorCtr="1">
                        <a:blipFill>
                          <a:blip r:embed="rId2"/>
                          <a:stretch>
                            <a:fillRect l="-77362" t="-834783" r="-88592" b="-185507"/>
                          </a:stretch>
                        </a:blipFill>
                      </a:tcPr>
                    </a:tc>
                    <a:tc>
                      <a:txBody>
                        <a:bodyPr/>
                        <a:lstStyle/>
                        <a:p>
                          <a:endParaRPr lang="zh-CN"/>
                        </a:p>
                      </a:txBody>
                      <a:tcPr anchor="ctr" anchorCtr="1">
                        <a:blipFill>
                          <a:blip r:embed="rId2"/>
                          <a:stretch>
                            <a:fillRect l="-201826" t="-834783" r="-811" b="-185507"/>
                          </a:stretch>
                        </a:blipFill>
                      </a:tcPr>
                    </a:tc>
                    <a:extLst>
                      <a:ext uri="{0D108BD9-81ED-4DB2-BD59-A6C34878D82A}">
                        <a16:rowId xmlns:a16="http://schemas.microsoft.com/office/drawing/2014/main" val="3168889285"/>
                      </a:ext>
                    </a:extLst>
                  </a:tr>
                  <a:tr h="730598">
                    <a:tc>
                      <a:txBody>
                        <a:bodyPr/>
                        <a:lstStyle/>
                        <a:p>
                          <a:endParaRPr lang="zh-CN"/>
                        </a:p>
                      </a:txBody>
                      <a:tcPr anchor="ctr" anchorCtr="1">
                        <a:blipFill>
                          <a:blip r:embed="rId2"/>
                          <a:stretch>
                            <a:fillRect l="-231" t="-537500" r="-244342" b="-6667"/>
                          </a:stretch>
                        </a:blipFill>
                      </a:tcPr>
                    </a:tc>
                    <a:tc>
                      <a:txBody>
                        <a:bodyPr/>
                        <a:lstStyle/>
                        <a:p>
                          <a:endParaRPr lang="zh-CN"/>
                        </a:p>
                      </a:txBody>
                      <a:tcPr anchor="ctr" anchorCtr="1">
                        <a:blipFill>
                          <a:blip r:embed="rId2"/>
                          <a:stretch>
                            <a:fillRect l="-77362" t="-537500" r="-88592" b="-6667"/>
                          </a:stretch>
                        </a:blipFill>
                      </a:tcPr>
                    </a:tc>
                    <a:tc>
                      <a:txBody>
                        <a:bodyPr/>
                        <a:lstStyle/>
                        <a:p>
                          <a:endParaRPr lang="zh-CN"/>
                        </a:p>
                      </a:txBody>
                      <a:tcPr anchor="ctr" anchorCtr="1">
                        <a:blipFill>
                          <a:blip r:embed="rId2"/>
                          <a:stretch>
                            <a:fillRect l="-201826" t="-537500" r="-811" b="-6667"/>
                          </a:stretch>
                        </a:blipFill>
                      </a:tcPr>
                    </a:tc>
                    <a:extLst>
                      <a:ext uri="{0D108BD9-81ED-4DB2-BD59-A6C34878D82A}">
                        <a16:rowId xmlns:a16="http://schemas.microsoft.com/office/drawing/2014/main" val="540918558"/>
                      </a:ext>
                    </a:extLst>
                  </a:tr>
                </a:tbl>
              </a:graphicData>
            </a:graphic>
          </p:graphicFrame>
        </mc:Fallback>
      </mc:AlternateContent>
    </p:spTree>
    <p:extLst>
      <p:ext uri="{BB962C8B-B14F-4D97-AF65-F5344CB8AC3E}">
        <p14:creationId xmlns:p14="http://schemas.microsoft.com/office/powerpoint/2010/main" val="2408021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ECAC03F-1201-271D-AC88-B026610FAE15}"/>
              </a:ext>
            </a:extLst>
          </p:cNvPr>
          <p:cNvSpPr>
            <a:spLocks noGrp="1"/>
          </p:cNvSpPr>
          <p:nvPr>
            <p:ph type="title"/>
          </p:nvPr>
        </p:nvSpPr>
        <p:spPr/>
        <p:txBody>
          <a:bodyPr/>
          <a:lstStyle/>
          <a:p>
            <a:r>
              <a:rPr lang="zh-CN" altLang="en-US" dirty="0"/>
              <a:t>探测器</a:t>
            </a:r>
            <a:r>
              <a:rPr lang="en-US" altLang="zh-CN" dirty="0"/>
              <a:t>TDR</a:t>
            </a:r>
            <a:r>
              <a:rPr lang="zh-CN" altLang="en-US" dirty="0"/>
              <a:t>的物理需求</a:t>
            </a:r>
          </a:p>
        </p:txBody>
      </p:sp>
      <p:sp>
        <p:nvSpPr>
          <p:cNvPr id="6" name="文本框 5">
            <a:extLst>
              <a:ext uri="{FF2B5EF4-FFF2-40B4-BE49-F238E27FC236}">
                <a16:creationId xmlns:a16="http://schemas.microsoft.com/office/drawing/2014/main" id="{756AEDAC-5C4A-ED8E-108D-CDF1DB37C547}"/>
              </a:ext>
            </a:extLst>
          </p:cNvPr>
          <p:cNvSpPr txBox="1"/>
          <p:nvPr/>
        </p:nvSpPr>
        <p:spPr>
          <a:xfrm>
            <a:off x="1219200" y="2314543"/>
            <a:ext cx="2769989" cy="581057"/>
          </a:xfrm>
          <a:prstGeom prst="rect">
            <a:avLst/>
          </a:prstGeom>
          <a:noFill/>
          <a:ln w="25400">
            <a:solidFill>
              <a:schemeClr val="accent1"/>
            </a:solidFill>
          </a:ln>
        </p:spPr>
        <p:txBody>
          <a:bodyPr wrap="square" rtlCol="0">
            <a:spAutoFit/>
          </a:bodyPr>
          <a:lstStyle/>
          <a:p>
            <a:pPr algn="l">
              <a:lnSpc>
                <a:spcPct val="150000"/>
              </a:lnSpc>
            </a:pPr>
            <a:r>
              <a:rPr lang="zh-CN" altLang="en-US" sz="2400" b="1" spc="120" dirty="0">
                <a:solidFill>
                  <a:srgbClr val="C00000"/>
                </a:solidFill>
                <a:latin typeface="微软雅黑" panose="020B0503020204020204" pitchFamily="34" charset="-122"/>
                <a:ea typeface="微软雅黑" panose="020B0503020204020204" pitchFamily="34" charset="-122"/>
              </a:rPr>
              <a:t>关键物理过程模拟</a:t>
            </a:r>
          </a:p>
        </p:txBody>
      </p:sp>
      <p:sp>
        <p:nvSpPr>
          <p:cNvPr id="12" name="文本框 11">
            <a:extLst>
              <a:ext uri="{FF2B5EF4-FFF2-40B4-BE49-F238E27FC236}">
                <a16:creationId xmlns:a16="http://schemas.microsoft.com/office/drawing/2014/main" id="{CF943F66-43D6-84B0-E647-D55E4C5C7662}"/>
              </a:ext>
            </a:extLst>
          </p:cNvPr>
          <p:cNvSpPr txBox="1"/>
          <p:nvPr/>
        </p:nvSpPr>
        <p:spPr>
          <a:xfrm>
            <a:off x="1219200" y="3627994"/>
            <a:ext cx="3608190" cy="461665"/>
          </a:xfrm>
          <a:prstGeom prst="rect">
            <a:avLst/>
          </a:prstGeom>
          <a:noFill/>
          <a:ln w="25400">
            <a:solidFill>
              <a:schemeClr val="accent1"/>
            </a:solidFill>
          </a:ln>
        </p:spPr>
        <p:txBody>
          <a:bodyPr wrap="square">
            <a:spAutoFit/>
          </a:bodyPr>
          <a:lstStyle/>
          <a:p>
            <a:r>
              <a:rPr lang="zh-CN" altLang="en-US" sz="2400" spc="120" dirty="0">
                <a:solidFill>
                  <a:srgbClr val="1034A6"/>
                </a:solidFill>
                <a:latin typeface="微软雅黑" panose="020B0503020204020204" pitchFamily="34" charset="-122"/>
                <a:ea typeface="微软雅黑" panose="020B0503020204020204" pitchFamily="34" charset="-122"/>
              </a:rPr>
              <a:t>调整性能参数（快模拟）</a:t>
            </a:r>
            <a:endParaRPr lang="zh-CN" altLang="en-US" sz="2400" dirty="0"/>
          </a:p>
        </p:txBody>
      </p:sp>
      <p:sp>
        <p:nvSpPr>
          <p:cNvPr id="14" name="文本框 13">
            <a:extLst>
              <a:ext uri="{FF2B5EF4-FFF2-40B4-BE49-F238E27FC236}">
                <a16:creationId xmlns:a16="http://schemas.microsoft.com/office/drawing/2014/main" id="{F0980424-1D8A-A940-C68A-4D38D14E7CAC}"/>
              </a:ext>
            </a:extLst>
          </p:cNvPr>
          <p:cNvSpPr txBox="1"/>
          <p:nvPr/>
        </p:nvSpPr>
        <p:spPr>
          <a:xfrm>
            <a:off x="1268611" y="4872335"/>
            <a:ext cx="2474155" cy="461665"/>
          </a:xfrm>
          <a:prstGeom prst="rect">
            <a:avLst/>
          </a:prstGeom>
          <a:noFill/>
          <a:ln w="28575">
            <a:solidFill>
              <a:schemeClr val="accent1"/>
            </a:solidFill>
          </a:ln>
        </p:spPr>
        <p:txBody>
          <a:bodyPr wrap="square">
            <a:spAutoFit/>
          </a:bodyPr>
          <a:lstStyle/>
          <a:p>
            <a:r>
              <a:rPr lang="zh-CN" altLang="en-US" sz="2400" spc="120" dirty="0">
                <a:solidFill>
                  <a:srgbClr val="1034A6"/>
                </a:solidFill>
                <a:latin typeface="微软雅黑" panose="020B0503020204020204" pitchFamily="34" charset="-122"/>
                <a:ea typeface="微软雅黑" panose="020B0503020204020204" pitchFamily="34" charset="-122"/>
              </a:rPr>
              <a:t>确定最优化参数</a:t>
            </a:r>
            <a:endParaRPr lang="zh-CN" altLang="en-US" sz="2400" dirty="0"/>
          </a:p>
        </p:txBody>
      </p:sp>
      <p:sp>
        <p:nvSpPr>
          <p:cNvPr id="16" name="文本框 15">
            <a:extLst>
              <a:ext uri="{FF2B5EF4-FFF2-40B4-BE49-F238E27FC236}">
                <a16:creationId xmlns:a16="http://schemas.microsoft.com/office/drawing/2014/main" id="{0576F7EE-4167-98CD-66C1-B6BD0C31F89A}"/>
              </a:ext>
            </a:extLst>
          </p:cNvPr>
          <p:cNvSpPr txBox="1"/>
          <p:nvPr/>
        </p:nvSpPr>
        <p:spPr>
          <a:xfrm>
            <a:off x="1268611" y="6091535"/>
            <a:ext cx="2667000" cy="461665"/>
          </a:xfrm>
          <a:prstGeom prst="rect">
            <a:avLst/>
          </a:prstGeom>
          <a:noFill/>
          <a:ln w="28575">
            <a:solidFill>
              <a:schemeClr val="accent1"/>
            </a:solidFill>
          </a:ln>
        </p:spPr>
        <p:txBody>
          <a:bodyPr wrap="square">
            <a:spAutoFit/>
          </a:bodyPr>
          <a:lstStyle/>
          <a:p>
            <a:r>
              <a:rPr lang="zh-CN" altLang="en-US" sz="2400" spc="120" dirty="0">
                <a:solidFill>
                  <a:srgbClr val="1034A6"/>
                </a:solidFill>
                <a:latin typeface="微软雅黑" panose="020B0503020204020204" pitchFamily="34" charset="-122"/>
                <a:ea typeface="微软雅黑" panose="020B0503020204020204" pitchFamily="34" charset="-122"/>
              </a:rPr>
              <a:t>探测器设计优化</a:t>
            </a:r>
            <a:endParaRPr lang="zh-CN" altLang="en-US" sz="2400" dirty="0"/>
          </a:p>
        </p:txBody>
      </p:sp>
      <p:sp>
        <p:nvSpPr>
          <p:cNvPr id="20" name="文本框 19">
            <a:extLst>
              <a:ext uri="{FF2B5EF4-FFF2-40B4-BE49-F238E27FC236}">
                <a16:creationId xmlns:a16="http://schemas.microsoft.com/office/drawing/2014/main" id="{532E025A-D607-CC9E-C551-15084F2C0669}"/>
              </a:ext>
            </a:extLst>
          </p:cNvPr>
          <p:cNvSpPr txBox="1"/>
          <p:nvPr/>
        </p:nvSpPr>
        <p:spPr>
          <a:xfrm>
            <a:off x="1193757" y="1143000"/>
            <a:ext cx="2768817" cy="461665"/>
          </a:xfrm>
          <a:prstGeom prst="rect">
            <a:avLst/>
          </a:prstGeom>
          <a:noFill/>
          <a:ln w="25400">
            <a:solidFill>
              <a:schemeClr val="accent1"/>
            </a:solidFill>
          </a:ln>
        </p:spPr>
        <p:txBody>
          <a:bodyPr wrap="square">
            <a:spAutoFit/>
          </a:bodyPr>
          <a:lstStyle/>
          <a:p>
            <a:r>
              <a:rPr lang="zh-CN" altLang="en-US" sz="2400" spc="120" dirty="0">
                <a:solidFill>
                  <a:srgbClr val="1034A6"/>
                </a:solidFill>
                <a:latin typeface="微软雅黑" panose="020B0503020204020204" pitchFamily="34" charset="-122"/>
                <a:ea typeface="微软雅黑" panose="020B0503020204020204" pitchFamily="34" charset="-122"/>
              </a:rPr>
              <a:t>探测器模拟和重建</a:t>
            </a:r>
            <a:endParaRPr lang="zh-CN" altLang="en-US" sz="2400" dirty="0"/>
          </a:p>
        </p:txBody>
      </p:sp>
      <p:sp>
        <p:nvSpPr>
          <p:cNvPr id="21" name="箭头: 下 20">
            <a:extLst>
              <a:ext uri="{FF2B5EF4-FFF2-40B4-BE49-F238E27FC236}">
                <a16:creationId xmlns:a16="http://schemas.microsoft.com/office/drawing/2014/main" id="{06E9BDA8-8DE8-2D4D-A484-960610F38914}"/>
              </a:ext>
            </a:extLst>
          </p:cNvPr>
          <p:cNvSpPr/>
          <p:nvPr/>
        </p:nvSpPr>
        <p:spPr>
          <a:xfrm>
            <a:off x="2030611" y="1676400"/>
            <a:ext cx="255389" cy="59201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2" name="箭头: 下 21">
            <a:extLst>
              <a:ext uri="{FF2B5EF4-FFF2-40B4-BE49-F238E27FC236}">
                <a16:creationId xmlns:a16="http://schemas.microsoft.com/office/drawing/2014/main" id="{5DEBBFA2-E04D-18C6-2834-88D136D3D207}"/>
              </a:ext>
            </a:extLst>
          </p:cNvPr>
          <p:cNvSpPr/>
          <p:nvPr/>
        </p:nvSpPr>
        <p:spPr>
          <a:xfrm>
            <a:off x="2031783" y="2989388"/>
            <a:ext cx="255389" cy="59201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3" name="箭头: 下 22">
            <a:extLst>
              <a:ext uri="{FF2B5EF4-FFF2-40B4-BE49-F238E27FC236}">
                <a16:creationId xmlns:a16="http://schemas.microsoft.com/office/drawing/2014/main" id="{7EC8A917-62EB-5CCE-294A-D49502F1F9B3}"/>
              </a:ext>
            </a:extLst>
          </p:cNvPr>
          <p:cNvSpPr/>
          <p:nvPr/>
        </p:nvSpPr>
        <p:spPr>
          <a:xfrm>
            <a:off x="2057400" y="4208588"/>
            <a:ext cx="255389" cy="59201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4" name="箭头: 下 23">
            <a:extLst>
              <a:ext uri="{FF2B5EF4-FFF2-40B4-BE49-F238E27FC236}">
                <a16:creationId xmlns:a16="http://schemas.microsoft.com/office/drawing/2014/main" id="{E353BCFA-D7CC-C76C-CBD6-7598859DF5A3}"/>
              </a:ext>
            </a:extLst>
          </p:cNvPr>
          <p:cNvSpPr/>
          <p:nvPr/>
        </p:nvSpPr>
        <p:spPr>
          <a:xfrm>
            <a:off x="2057400" y="5427788"/>
            <a:ext cx="255389" cy="59201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7" name="箭头: 直角上 26">
            <a:extLst>
              <a:ext uri="{FF2B5EF4-FFF2-40B4-BE49-F238E27FC236}">
                <a16:creationId xmlns:a16="http://schemas.microsoft.com/office/drawing/2014/main" id="{19E4B4DD-1B07-DB92-712C-C33ED409879B}"/>
              </a:ext>
            </a:extLst>
          </p:cNvPr>
          <p:cNvSpPr/>
          <p:nvPr/>
        </p:nvSpPr>
        <p:spPr>
          <a:xfrm flipH="1">
            <a:off x="457200" y="1524000"/>
            <a:ext cx="609600" cy="4895866"/>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9" name="文本框 28">
            <a:extLst>
              <a:ext uri="{FF2B5EF4-FFF2-40B4-BE49-F238E27FC236}">
                <a16:creationId xmlns:a16="http://schemas.microsoft.com/office/drawing/2014/main" id="{C095F6B1-97DD-145C-B736-9E4C137300FB}"/>
              </a:ext>
            </a:extLst>
          </p:cNvPr>
          <p:cNvSpPr txBox="1"/>
          <p:nvPr/>
        </p:nvSpPr>
        <p:spPr>
          <a:xfrm>
            <a:off x="5562600" y="1066800"/>
            <a:ext cx="4800600" cy="1422954"/>
          </a:xfrm>
          <a:prstGeom prst="rect">
            <a:avLst/>
          </a:prstGeom>
          <a:noFill/>
        </p:spPr>
        <p:txBody>
          <a:bodyPr wrap="square" rtlCol="0">
            <a:spAutoFit/>
          </a:bodyPr>
          <a:lstStyle/>
          <a:p>
            <a:pPr algn="l">
              <a:lnSpc>
                <a:spcPct val="150000"/>
              </a:lnSpc>
            </a:pPr>
            <a:r>
              <a:rPr lang="zh-CN" altLang="en-US" sz="2000" b="1" spc="120" dirty="0">
                <a:solidFill>
                  <a:srgbClr val="C00000"/>
                </a:solidFill>
                <a:latin typeface="Microsoft YaHei" panose="020B0503020204020204" pitchFamily="34" charset="-122"/>
                <a:ea typeface="Microsoft YaHei" panose="020B0503020204020204" pitchFamily="34" charset="-122"/>
              </a:rPr>
              <a:t>关键物理过程的选择：</a:t>
            </a:r>
            <a:endParaRPr lang="en-US" altLang="zh-CN" sz="2000" b="1" spc="120" dirty="0">
              <a:solidFill>
                <a:srgbClr val="C00000"/>
              </a:solidFill>
              <a:latin typeface="Microsoft YaHei" panose="020B0503020204020204" pitchFamily="34" charset="-122"/>
              <a:ea typeface="Microsoft YaHei" panose="020B0503020204020204" pitchFamily="34" charset="-122"/>
            </a:endParaRPr>
          </a:p>
          <a:p>
            <a:pPr marL="457200" indent="-457200" algn="l">
              <a:lnSpc>
                <a:spcPct val="150000"/>
              </a:lnSpc>
              <a:buAutoNum type="arabicPeriod"/>
            </a:pPr>
            <a:r>
              <a:rPr lang="zh-CN" altLang="en-US" sz="2000" spc="120" dirty="0">
                <a:latin typeface="Microsoft YaHei" panose="020B0503020204020204" pitchFamily="34" charset="-122"/>
                <a:ea typeface="Microsoft YaHei" panose="020B0503020204020204" pitchFamily="34" charset="-122"/>
              </a:rPr>
              <a:t>物理目标重大，预期敏感度明确</a:t>
            </a:r>
            <a:endParaRPr lang="en-US" altLang="zh-CN" sz="2000" spc="120" dirty="0">
              <a:latin typeface="Microsoft YaHei" panose="020B0503020204020204" pitchFamily="34" charset="-122"/>
              <a:ea typeface="Microsoft YaHei" panose="020B0503020204020204" pitchFamily="34" charset="-122"/>
            </a:endParaRPr>
          </a:p>
          <a:p>
            <a:pPr marL="457200" indent="-457200" algn="l">
              <a:lnSpc>
                <a:spcPct val="150000"/>
              </a:lnSpc>
              <a:buAutoNum type="arabicPeriod"/>
            </a:pPr>
            <a:r>
              <a:rPr lang="zh-CN" altLang="en-US" sz="2000" spc="120" dirty="0">
                <a:latin typeface="Microsoft YaHei" panose="020B0503020204020204" pitchFamily="34" charset="-122"/>
                <a:ea typeface="Microsoft YaHei" panose="020B0503020204020204" pitchFamily="34" charset="-122"/>
              </a:rPr>
              <a:t>针对探测器的性能优化具体</a:t>
            </a:r>
            <a:endParaRPr lang="en-US" altLang="zh-CN" sz="2000" spc="120" dirty="0">
              <a:latin typeface="Microsoft YaHei" panose="020B0503020204020204" pitchFamily="34" charset="-122"/>
              <a:ea typeface="Microsoft YaHei" panose="020B0503020204020204" pitchFamily="34" charset="-122"/>
            </a:endParaRPr>
          </a:p>
        </p:txBody>
      </p:sp>
      <mc:AlternateContent xmlns:mc="http://schemas.openxmlformats.org/markup-compatibility/2006">
        <mc:Choice xmlns:a14="http://schemas.microsoft.com/office/drawing/2010/main" Requires="a14">
          <p:graphicFrame>
            <p:nvGraphicFramePr>
              <p:cNvPr id="32" name="表格 31">
                <a:extLst>
                  <a:ext uri="{FF2B5EF4-FFF2-40B4-BE49-F238E27FC236}">
                    <a16:creationId xmlns:a16="http://schemas.microsoft.com/office/drawing/2014/main" id="{E479E9FE-18EF-F52C-8E62-8D661C48A016}"/>
                  </a:ext>
                </a:extLst>
              </p:cNvPr>
              <p:cNvGraphicFramePr>
                <a:graphicFrameLocks noGrp="1"/>
              </p:cNvGraphicFramePr>
              <p:nvPr>
                <p:extLst>
                  <p:ext uri="{D42A27DB-BD31-4B8C-83A1-F6EECF244321}">
                    <p14:modId xmlns:p14="http://schemas.microsoft.com/office/powerpoint/2010/main" val="2981099833"/>
                  </p:ext>
                </p:extLst>
              </p:nvPr>
            </p:nvGraphicFramePr>
            <p:xfrm>
              <a:off x="5423249" y="2811067"/>
              <a:ext cx="5916812" cy="3387054"/>
            </p:xfrm>
            <a:graphic>
              <a:graphicData uri="http://schemas.openxmlformats.org/drawingml/2006/table">
                <a:tbl>
                  <a:tblPr firstRow="1" bandRow="1">
                    <a:tableStyleId>{5C22544A-7EE6-4342-B048-85BDC9FD1C3A}</a:tableStyleId>
                  </a:tblPr>
                  <a:tblGrid>
                    <a:gridCol w="1948267">
                      <a:extLst>
                        <a:ext uri="{9D8B030D-6E8A-4147-A177-3AD203B41FA5}">
                          <a16:colId xmlns:a16="http://schemas.microsoft.com/office/drawing/2014/main" val="4019559377"/>
                        </a:ext>
                      </a:extLst>
                    </a:gridCol>
                    <a:gridCol w="3968545">
                      <a:extLst>
                        <a:ext uri="{9D8B030D-6E8A-4147-A177-3AD203B41FA5}">
                          <a16:colId xmlns:a16="http://schemas.microsoft.com/office/drawing/2014/main" val="614982852"/>
                        </a:ext>
                      </a:extLst>
                    </a:gridCol>
                  </a:tblGrid>
                  <a:tr h="390444">
                    <a:tc>
                      <a:txBody>
                        <a:bodyPr/>
                        <a:lstStyle/>
                        <a:p>
                          <a:pPr algn="ctr"/>
                          <a:r>
                            <a:rPr lang="zh-CN" altLang="en-US" sz="2400" dirty="0">
                              <a:latin typeface="微软雅黑" panose="020B0503020204020204" pitchFamily="34" charset="-122"/>
                              <a:ea typeface="微软雅黑" panose="020B0503020204020204" pitchFamily="34" charset="-122"/>
                              <a:cs typeface="Times New Roman" panose="02020603050405020304" pitchFamily="18" charset="0"/>
                            </a:rPr>
                            <a:t>性能检验</a:t>
                          </a:r>
                        </a:p>
                      </a:txBody>
                      <a:tcPr anchor="ctr">
                        <a:solidFill>
                          <a:srgbClr val="0E3272"/>
                        </a:solidFill>
                      </a:tcPr>
                    </a:tc>
                    <a:tc>
                      <a:txBody>
                        <a:bodyPr/>
                        <a:lstStyle/>
                        <a:p>
                          <a:pPr algn="ctr"/>
                          <a:r>
                            <a:rPr lang="zh-CN" altLang="en-US" sz="2400" dirty="0">
                              <a:latin typeface="微软雅黑" panose="020B0503020204020204" pitchFamily="34" charset="-122"/>
                              <a:ea typeface="微软雅黑" panose="020B0503020204020204" pitchFamily="34" charset="-122"/>
                              <a:cs typeface="Times New Roman" panose="02020603050405020304" pitchFamily="18" charset="0"/>
                            </a:rPr>
                            <a:t>物理过程</a:t>
                          </a:r>
                        </a:p>
                      </a:txBody>
                      <a:tcPr anchor="ctr">
                        <a:solidFill>
                          <a:srgbClr val="0E3272"/>
                        </a:solidFill>
                      </a:tcPr>
                    </a:tc>
                    <a:extLst>
                      <a:ext uri="{0D108BD9-81ED-4DB2-BD59-A6C34878D82A}">
                        <a16:rowId xmlns:a16="http://schemas.microsoft.com/office/drawing/2014/main" val="3552864495"/>
                      </a:ext>
                    </a:extLst>
                  </a:tr>
                  <a:tr h="478257">
                    <a:tc>
                      <a:txBody>
                        <a:bodyPr/>
                        <a:lstStyle/>
                        <a:p>
                          <a:pPr algn="ctr"/>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径迹重建和分辨</a:t>
                          </a:r>
                          <a:endPar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tx2">
                            <a:lumMod val="20000"/>
                            <a:lumOff val="80000"/>
                          </a:schemeClr>
                        </a:solidFill>
                      </a:tcPr>
                    </a:tc>
                    <a:tc>
                      <a:txBody>
                        <a:bodyPr/>
                        <a:lstStyle/>
                        <a:p>
                          <a:pPr algn="ctr"/>
                          <a14:m>
                            <m:oMath xmlns:m="http://schemas.openxmlformats.org/officeDocument/2006/math">
                              <m:r>
                                <a:rPr lang="en-US" altLang="zh-CN" sz="1800" b="1" i="1" kern="1200" dirty="0" smtClean="0">
                                  <a:solidFill>
                                    <a:srgbClr val="C00000"/>
                                  </a:solidFill>
                                  <a:latin typeface="Cambria Math" panose="02040503050406030204" pitchFamily="18" charset="0"/>
                                  <a:ea typeface="+mn-ea"/>
                                  <a:cs typeface="+mn-cs"/>
                                </a:rPr>
                                <m:t>𝑱</m:t>
                              </m:r>
                              <m:r>
                                <a:rPr lang="en-US" altLang="zh-CN" sz="1800" b="1" i="1" kern="1200" dirty="0" smtClean="0">
                                  <a:solidFill>
                                    <a:srgbClr val="C00000"/>
                                  </a:solidFill>
                                  <a:latin typeface="Cambria Math" panose="02040503050406030204" pitchFamily="18" charset="0"/>
                                  <a:ea typeface="+mn-ea"/>
                                  <a:cs typeface="+mn-cs"/>
                                </a:rPr>
                                <m:t>/</m:t>
                              </m:r>
                              <m:r>
                                <a:rPr lang="zh-CN" altLang="en-US" sz="1800" b="1" i="1" kern="1200" dirty="0" smtClean="0">
                                  <a:solidFill>
                                    <a:srgbClr val="C00000"/>
                                  </a:solidFill>
                                  <a:latin typeface="Cambria Math" panose="02040503050406030204" pitchFamily="18" charset="0"/>
                                  <a:ea typeface="+mn-ea"/>
                                  <a:cs typeface="+mn-cs"/>
                                </a:rPr>
                                <m:t>𝝍</m:t>
                              </m:r>
                              <m:r>
                                <a:rPr lang="zh-CN" altLang="en-US" sz="1800" b="1" i="1" kern="1200" dirty="0" smtClean="0">
                                  <a:solidFill>
                                    <a:srgbClr val="C00000"/>
                                  </a:solidFill>
                                  <a:latin typeface="Cambria Math" panose="02040503050406030204" pitchFamily="18" charset="0"/>
                                  <a:ea typeface="+mn-ea"/>
                                  <a:cs typeface="+mn-cs"/>
                                </a:rPr>
                                <m:t>→</m:t>
                              </m:r>
                              <m:r>
                                <a:rPr lang="zh-CN" altLang="en-US" sz="1800" b="1" i="1" kern="1200" smtClean="0">
                                  <a:solidFill>
                                    <a:srgbClr val="C00000"/>
                                  </a:solidFill>
                                  <a:latin typeface="Cambria Math" panose="02040503050406030204" pitchFamily="18" charset="0"/>
                                  <a:ea typeface="+mn-ea"/>
                                  <a:cs typeface="+mn-cs"/>
                                </a:rPr>
                                <m:t>𝜦</m:t>
                              </m:r>
                              <m:acc>
                                <m:accPr>
                                  <m:chr m:val="̅"/>
                                  <m:ctrlPr>
                                    <a:rPr lang="zh-CN" altLang="en-US" sz="1800" b="1" i="1" kern="1200">
                                      <a:solidFill>
                                        <a:srgbClr val="C00000"/>
                                      </a:solidFill>
                                      <a:latin typeface="Cambria Math" panose="02040503050406030204" pitchFamily="18" charset="0"/>
                                      <a:ea typeface="+mn-ea"/>
                                      <a:cs typeface="+mn-cs"/>
                                    </a:rPr>
                                  </m:ctrlPr>
                                </m:accPr>
                                <m:e>
                                  <m:r>
                                    <a:rPr lang="zh-CN" altLang="en-US" sz="1800" b="1" i="1" kern="1200" smtClean="0">
                                      <a:solidFill>
                                        <a:srgbClr val="C00000"/>
                                      </a:solidFill>
                                      <a:latin typeface="Cambria Math" panose="02040503050406030204" pitchFamily="18" charset="0"/>
                                      <a:ea typeface="+mn-ea"/>
                                      <a:cs typeface="+mn-cs"/>
                                    </a:rPr>
                                    <m:t>𝜦</m:t>
                                  </m:r>
                                </m:e>
                              </m:acc>
                            </m:oMath>
                          </a14:m>
                          <a:r>
                            <a:rPr lang="en-US" altLang="zh-CN" sz="1800" b="1" i="1" kern="12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800" b="1" i="1" kern="1200" dirty="0">
                              <a:solidFill>
                                <a:srgbClr val="C00000"/>
                              </a:solidFill>
                              <a:latin typeface="Times New Roman" panose="02020603050405020304" pitchFamily="18" charset="0"/>
                              <a:ea typeface="+mn-ea"/>
                              <a:cs typeface="Times New Roman" panose="02020603050405020304" pitchFamily="18" charset="0"/>
                            </a:rPr>
                            <a:t> </a:t>
                          </a:r>
                          <a14:m>
                            <m:oMath xmlns:m="http://schemas.openxmlformats.org/officeDocument/2006/math">
                              <m:sSup>
                                <m:sSupPr>
                                  <m:ctrlPr>
                                    <a:rPr lang="en-US" altLang="zh-CN" sz="1800" b="1" i="1" kern="1200" smtClean="0">
                                      <a:solidFill>
                                        <a:srgbClr val="C00000"/>
                                      </a:solidFill>
                                      <a:latin typeface="Cambria Math" panose="02040503050406030204" pitchFamily="18" charset="0"/>
                                      <a:ea typeface="+mn-ea"/>
                                      <a:cs typeface="+mn-cs"/>
                                    </a:rPr>
                                  </m:ctrlPr>
                                </m:sSupPr>
                                <m:e>
                                  <m:r>
                                    <a:rPr lang="en-US" altLang="zh-CN" sz="1800" b="1" i="1" kern="1200" smtClean="0">
                                      <a:solidFill>
                                        <a:srgbClr val="C00000"/>
                                      </a:solidFill>
                                      <a:latin typeface="Cambria Math" panose="02040503050406030204" pitchFamily="18" charset="0"/>
                                      <a:ea typeface="+mn-ea"/>
                                      <a:cs typeface="+mn-cs"/>
                                    </a:rPr>
                                    <m:t>𝜩</m:t>
                                  </m:r>
                                </m:e>
                                <m:sup>
                                  <m:r>
                                    <a:rPr lang="en-US" altLang="zh-CN" sz="1800" b="1" i="1" kern="1200" smtClean="0">
                                      <a:solidFill>
                                        <a:srgbClr val="C00000"/>
                                      </a:solidFill>
                                      <a:latin typeface="Cambria Math" panose="02040503050406030204" pitchFamily="18" charset="0"/>
                                      <a:ea typeface="+mn-ea"/>
                                      <a:cs typeface="+mn-cs"/>
                                    </a:rPr>
                                    <m:t>+</m:t>
                                  </m:r>
                                </m:sup>
                              </m:sSup>
                              <m:sSup>
                                <m:sSupPr>
                                  <m:ctrlPr>
                                    <a:rPr lang="en-US" altLang="zh-CN" sz="1800" b="1" i="1" kern="1200" smtClean="0">
                                      <a:solidFill>
                                        <a:srgbClr val="C00000"/>
                                      </a:solidFill>
                                      <a:latin typeface="Cambria Math" panose="02040503050406030204" pitchFamily="18" charset="0"/>
                                      <a:ea typeface="+mn-ea"/>
                                      <a:cs typeface="+mn-cs"/>
                                    </a:rPr>
                                  </m:ctrlPr>
                                </m:sSupPr>
                                <m:e>
                                  <m:acc>
                                    <m:accPr>
                                      <m:chr m:val="̅"/>
                                      <m:ctrlPr>
                                        <a:rPr lang="en-US" altLang="zh-CN" sz="1800" b="1" i="1" kern="1200" smtClean="0">
                                          <a:solidFill>
                                            <a:srgbClr val="C00000"/>
                                          </a:solidFill>
                                          <a:latin typeface="Cambria Math" panose="02040503050406030204" pitchFamily="18" charset="0"/>
                                          <a:ea typeface="+mn-ea"/>
                                          <a:cs typeface="+mn-cs"/>
                                        </a:rPr>
                                      </m:ctrlPr>
                                    </m:accPr>
                                    <m:e>
                                      <m:r>
                                        <a:rPr lang="en-US" altLang="zh-CN" sz="1800" b="1" i="1" kern="1200" smtClean="0">
                                          <a:solidFill>
                                            <a:srgbClr val="C00000"/>
                                          </a:solidFill>
                                          <a:latin typeface="Cambria Math" panose="02040503050406030204" pitchFamily="18" charset="0"/>
                                          <a:ea typeface="+mn-ea"/>
                                          <a:cs typeface="+mn-cs"/>
                                        </a:rPr>
                                        <m:t>𝜩</m:t>
                                      </m:r>
                                    </m:e>
                                  </m:acc>
                                </m:e>
                                <m:sup>
                                  <m:r>
                                    <a:rPr lang="en-US" altLang="zh-CN" sz="1800" b="1" i="1" kern="1200" smtClean="0">
                                      <a:solidFill>
                                        <a:srgbClr val="C00000"/>
                                      </a:solidFill>
                                      <a:latin typeface="Cambria Math" panose="02040503050406030204" pitchFamily="18" charset="0"/>
                                      <a:ea typeface="+mn-ea"/>
                                      <a:cs typeface="+mn-cs"/>
                                    </a:rPr>
                                    <m:t>−</m:t>
                                  </m:r>
                                </m:sup>
                              </m:sSup>
                            </m:oMath>
                          </a14:m>
                          <a:endParaRPr lang="en-US" altLang="zh-CN" sz="1800" b="1" i="1" kern="12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tx2">
                            <a:lumMod val="20000"/>
                            <a:lumOff val="80000"/>
                          </a:schemeClr>
                        </a:solidFill>
                      </a:tcPr>
                    </a:tc>
                    <a:extLst>
                      <a:ext uri="{0D108BD9-81ED-4DB2-BD59-A6C34878D82A}">
                        <a16:rowId xmlns:a16="http://schemas.microsoft.com/office/drawing/2014/main" val="3236688754"/>
                      </a:ext>
                    </a:extLst>
                  </a:tr>
                  <a:tr h="484419">
                    <a:tc>
                      <a:txBody>
                        <a:bodyPr/>
                        <a:lstStyle/>
                        <a:p>
                          <a:pPr algn="ctr"/>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光子</a:t>
                          </a:r>
                          <a:r>
                            <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14:m>
                            <m:oMath xmlns:m="http://schemas.openxmlformats.org/officeDocument/2006/math">
                              <m:sSup>
                                <m:sSupPr>
                                  <m:ctrlPr>
                                    <a:rPr lang="en-US" altLang="zh-CN"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ctrlPr>
                                </m:sSupPr>
                                <m:e>
                                  <m:r>
                                    <a:rPr lang="zh-CN" altLang="en-US"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𝜋</m:t>
                                  </m:r>
                                </m:e>
                                <m:sup>
                                  <m:r>
                                    <a:rPr lang="en-US" altLang="zh-CN"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0</m:t>
                                  </m:r>
                                </m:sup>
                              </m:sSup>
                            </m:oMath>
                          </a14:m>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重建</a:t>
                          </a:r>
                        </a:p>
                      </a:txBody>
                      <a:tcPr anchor="ctr">
                        <a:solidFill>
                          <a:schemeClr val="tx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lang="en-US" altLang="zh-CN" sz="1800" b="1" i="1" smtClean="0">
                                      <a:solidFill>
                                        <a:srgbClr val="C00000"/>
                                      </a:solidFill>
                                      <a:latin typeface="Cambria Math" panose="02040503050406030204" pitchFamily="18" charset="0"/>
                                    </a:rPr>
                                  </m:ctrlPr>
                                </m:sSupPr>
                                <m:e>
                                  <m:r>
                                    <a:rPr lang="en-US" altLang="zh-CN" sz="1800" b="1" i="0" smtClean="0">
                                      <a:solidFill>
                                        <a:srgbClr val="C00000"/>
                                      </a:solidFill>
                                      <a:latin typeface="Cambria Math" panose="02040503050406030204" pitchFamily="18" charset="0"/>
                                    </a:rPr>
                                    <m:t>𝚺</m:t>
                                  </m:r>
                                </m:e>
                                <m:sup>
                                  <m:r>
                                    <a:rPr lang="en-US" altLang="zh-CN" sz="1800" b="1" i="1" smtClean="0">
                                      <a:solidFill>
                                        <a:srgbClr val="C00000"/>
                                      </a:solidFill>
                                      <a:latin typeface="Cambria Math" panose="02040503050406030204" pitchFamily="18" charset="0"/>
                                    </a:rPr>
                                    <m:t>+</m:t>
                                  </m:r>
                                </m:sup>
                              </m:sSup>
                              <m:r>
                                <a:rPr lang="en-US" altLang="zh-CN" sz="1800" b="1" i="1" smtClean="0">
                                  <a:solidFill>
                                    <a:srgbClr val="C00000"/>
                                  </a:solidFill>
                                  <a:latin typeface="Cambria Math" panose="02040503050406030204" pitchFamily="18" charset="0"/>
                                </a:rPr>
                                <m:t>→</m:t>
                              </m:r>
                              <m:sSup>
                                <m:sSupPr>
                                  <m:ctrlPr>
                                    <a:rPr lang="en-US" altLang="zh-CN" sz="1800" b="1" i="1" smtClean="0">
                                      <a:solidFill>
                                        <a:srgbClr val="C00000"/>
                                      </a:solidFill>
                                      <a:latin typeface="Cambria Math" panose="02040503050406030204" pitchFamily="18" charset="0"/>
                                    </a:rPr>
                                  </m:ctrlPr>
                                </m:sSupPr>
                                <m:e>
                                  <m:r>
                                    <a:rPr lang="zh-CN" altLang="en-US" sz="1800" b="1" i="1" smtClean="0">
                                      <a:solidFill>
                                        <a:srgbClr val="C00000"/>
                                      </a:solidFill>
                                      <a:latin typeface="Cambria Math" panose="02040503050406030204" pitchFamily="18" charset="0"/>
                                    </a:rPr>
                                    <m:t>𝝅</m:t>
                                  </m:r>
                                </m:e>
                                <m:sup>
                                  <m:r>
                                    <a:rPr lang="en-US" altLang="zh-CN" sz="1800" b="1" i="1" smtClean="0">
                                      <a:solidFill>
                                        <a:srgbClr val="C00000"/>
                                      </a:solidFill>
                                      <a:latin typeface="Cambria Math" panose="02040503050406030204" pitchFamily="18" charset="0"/>
                                    </a:rPr>
                                    <m:t>𝟎</m:t>
                                  </m:r>
                                </m:sup>
                              </m:sSup>
                              <m:r>
                                <a:rPr lang="en-US" altLang="zh-CN" sz="1800" b="1" i="1" smtClean="0">
                                  <a:solidFill>
                                    <a:srgbClr val="C00000"/>
                                  </a:solidFill>
                                  <a:latin typeface="Cambria Math" panose="02040503050406030204" pitchFamily="18" charset="0"/>
                                </a:rPr>
                                <m:t>𝒑</m:t>
                              </m:r>
                            </m:oMath>
                          </a14:m>
                          <a:r>
                            <a:rPr lang="en-US" altLang="zh-CN" sz="1800" b="1" dirty="0">
                              <a:solidFill>
                                <a:srgbClr val="C00000"/>
                              </a:solidFill>
                            </a:rPr>
                            <a:t>, </a:t>
                          </a:r>
                          <a14:m>
                            <m:oMath xmlns:m="http://schemas.openxmlformats.org/officeDocument/2006/math">
                              <m:r>
                                <a:rPr lang="en-US" altLang="zh-CN" sz="1800" b="1" i="1" kern="1200" smtClean="0">
                                  <a:solidFill>
                                    <a:srgbClr val="C00000"/>
                                  </a:solidFill>
                                  <a:latin typeface="Cambria Math" panose="02040503050406030204" pitchFamily="18" charset="0"/>
                                  <a:ea typeface="+mn-ea"/>
                                  <a:cs typeface="+mn-cs"/>
                                </a:rPr>
                                <m:t>𝝉</m:t>
                              </m:r>
                              <m:r>
                                <a:rPr lang="en-US" altLang="zh-CN" sz="1800" b="1" i="1" kern="1200" smtClean="0">
                                  <a:solidFill>
                                    <a:srgbClr val="C00000"/>
                                  </a:solidFill>
                                  <a:latin typeface="Cambria Math" panose="02040503050406030204" pitchFamily="18" charset="0"/>
                                  <a:ea typeface="+mn-ea"/>
                                  <a:cs typeface="+mn-cs"/>
                                </a:rPr>
                                <m:t>→</m:t>
                              </m:r>
                              <m:r>
                                <a:rPr lang="zh-CN" altLang="en-US" sz="1800" b="1" i="1" kern="1200" smtClean="0">
                                  <a:solidFill>
                                    <a:srgbClr val="C00000"/>
                                  </a:solidFill>
                                  <a:latin typeface="Cambria Math" panose="02040503050406030204" pitchFamily="18" charset="0"/>
                                  <a:ea typeface="+mn-ea"/>
                                  <a:cs typeface="+mn-cs"/>
                                </a:rPr>
                                <m:t>𝜸𝝁</m:t>
                              </m:r>
                            </m:oMath>
                          </a14:m>
                          <a:r>
                            <a:rPr lang="en-US" altLang="zh-CN" sz="1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800" b="1"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D tag</a:t>
                          </a:r>
                          <a:endParaRPr lang="zh-CN" altLang="en-US" sz="1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tx2">
                            <a:lumMod val="20000"/>
                            <a:lumOff val="80000"/>
                          </a:schemeClr>
                        </a:solidFill>
                      </a:tcPr>
                    </a:tc>
                    <a:extLst>
                      <a:ext uri="{0D108BD9-81ED-4DB2-BD59-A6C34878D82A}">
                        <a16:rowId xmlns:a16="http://schemas.microsoft.com/office/drawing/2014/main" val="473130471"/>
                      </a:ext>
                    </a:extLst>
                  </a:tr>
                  <a:tr h="504138">
                    <a:tc>
                      <a:txBody>
                        <a:bodyPr/>
                        <a:lstStyle/>
                        <a:p>
                          <a:pPr algn="ctr"/>
                          <a14:m>
                            <m:oMath xmlns:m="http://schemas.openxmlformats.org/officeDocument/2006/math">
                              <m:r>
                                <a:rPr lang="zh-CN" altLang="en-US"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𝜋</m:t>
                              </m:r>
                              <m:r>
                                <a:rPr lang="en-US" altLang="zh-CN"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m:t>
                              </m:r>
                              <m:r>
                                <a:rPr lang="zh-CN" altLang="en-US"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𝜇</m:t>
                              </m:r>
                            </m:oMath>
                          </a14:m>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鉴别</a:t>
                          </a:r>
                          <a:endPar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accent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sz="1800" b="1" i="1" kern="1200" smtClean="0">
                                    <a:solidFill>
                                      <a:srgbClr val="C00000"/>
                                    </a:solidFill>
                                    <a:latin typeface="Cambria Math" panose="02040503050406030204" pitchFamily="18" charset="0"/>
                                    <a:ea typeface="+mn-ea"/>
                                    <a:cs typeface="+mn-cs"/>
                                  </a:rPr>
                                  <m:t>𝝉</m:t>
                                </m:r>
                                <m:r>
                                  <a:rPr lang="en-US" altLang="zh-CN" sz="1800" b="1" i="1" kern="1200" smtClean="0">
                                    <a:solidFill>
                                      <a:srgbClr val="C00000"/>
                                    </a:solidFill>
                                    <a:latin typeface="Cambria Math" panose="02040503050406030204" pitchFamily="18" charset="0"/>
                                    <a:ea typeface="+mn-ea"/>
                                    <a:cs typeface="+mn-cs"/>
                                  </a:rPr>
                                  <m:t> </m:t>
                                </m:r>
                                <m:r>
                                  <a:rPr lang="en-US" altLang="zh-CN" sz="1800" b="1" i="0" kern="1200" smtClean="0">
                                    <a:solidFill>
                                      <a:srgbClr val="C00000"/>
                                    </a:solidFill>
                                    <a:latin typeface="Cambria Math" panose="02040503050406030204" pitchFamily="18" charset="0"/>
                                    <a:ea typeface="+mn-ea"/>
                                    <a:cs typeface="+mn-cs"/>
                                  </a:rPr>
                                  <m:t>𝐩𝐚𝐢𝐫</m:t>
                                </m:r>
                                <m:r>
                                  <a:rPr lang="en-US" altLang="zh-CN" sz="1800" b="1" i="0" kern="1200" smtClean="0">
                                    <a:solidFill>
                                      <a:srgbClr val="C00000"/>
                                    </a:solidFill>
                                    <a:latin typeface="Cambria Math" panose="02040503050406030204" pitchFamily="18" charset="0"/>
                                    <a:ea typeface="+mn-ea"/>
                                    <a:cs typeface="+mn-cs"/>
                                  </a:rPr>
                                  <m:t> </m:t>
                                </m:r>
                                <m:r>
                                  <a:rPr lang="en-US" altLang="zh-CN" sz="1800" b="1" i="0" kern="1200" smtClean="0">
                                    <a:solidFill>
                                      <a:srgbClr val="C00000"/>
                                    </a:solidFill>
                                    <a:latin typeface="Cambria Math" panose="02040503050406030204" pitchFamily="18" charset="0"/>
                                    <a:ea typeface="+mn-ea"/>
                                    <a:cs typeface="+mn-cs"/>
                                  </a:rPr>
                                  <m:t>𝐚𝐭</m:t>
                                </m:r>
                                <m:r>
                                  <a:rPr lang="en-US" altLang="zh-CN" sz="1800" b="1" i="0" kern="1200" smtClean="0">
                                    <a:solidFill>
                                      <a:srgbClr val="C00000"/>
                                    </a:solidFill>
                                    <a:latin typeface="Cambria Math" panose="02040503050406030204" pitchFamily="18" charset="0"/>
                                    <a:ea typeface="+mn-ea"/>
                                    <a:cs typeface="+mn-cs"/>
                                  </a:rPr>
                                  <m:t> </m:t>
                                </m:r>
                                <m:r>
                                  <a:rPr lang="en-US" altLang="zh-CN" sz="1800" b="1" i="0" kern="1200" smtClean="0">
                                    <a:solidFill>
                                      <a:srgbClr val="C00000"/>
                                    </a:solidFill>
                                    <a:latin typeface="Cambria Math" panose="02040503050406030204" pitchFamily="18" charset="0"/>
                                    <a:ea typeface="+mn-ea"/>
                                    <a:cs typeface="+mn-cs"/>
                                  </a:rPr>
                                  <m:t>𝟕</m:t>
                                </m:r>
                                <m:r>
                                  <a:rPr lang="en-US" altLang="zh-CN" sz="1800" b="1" i="0" kern="1200" smtClean="0">
                                    <a:solidFill>
                                      <a:srgbClr val="C00000"/>
                                    </a:solidFill>
                                    <a:latin typeface="Cambria Math" panose="02040503050406030204" pitchFamily="18" charset="0"/>
                                    <a:ea typeface="+mn-ea"/>
                                    <a:cs typeface="+mn-cs"/>
                                  </a:rPr>
                                  <m:t> </m:t>
                                </m:r>
                                <m:r>
                                  <a:rPr lang="en-US" altLang="zh-CN" sz="1800" b="1" i="0" kern="1200" smtClean="0">
                                    <a:solidFill>
                                      <a:srgbClr val="C00000"/>
                                    </a:solidFill>
                                    <a:latin typeface="Cambria Math" panose="02040503050406030204" pitchFamily="18" charset="0"/>
                                    <a:ea typeface="+mn-ea"/>
                                    <a:cs typeface="+mn-cs"/>
                                  </a:rPr>
                                  <m:t>𝐆𝐞𝐕</m:t>
                                </m:r>
                                <m:r>
                                  <a:rPr lang="en-US" altLang="zh-CN" sz="1800" b="1" i="1" kern="1200" smtClean="0">
                                    <a:solidFill>
                                      <a:srgbClr val="C00000"/>
                                    </a:solidFill>
                                    <a:latin typeface="Cambria Math" panose="02040503050406030204" pitchFamily="18" charset="0"/>
                                    <a:ea typeface="+mn-ea"/>
                                    <a:cs typeface="+mn-cs"/>
                                  </a:rPr>
                                  <m:t>,</m:t>
                                </m:r>
                                <m:r>
                                  <a:rPr lang="en-US" altLang="zh-CN" sz="1800" b="1" i="1" smtClean="0">
                                    <a:solidFill>
                                      <a:srgbClr val="C00000"/>
                                    </a:solidFill>
                                    <a:latin typeface="Cambria Math" panose="02040503050406030204" pitchFamily="18" charset="0"/>
                                    <a:cs typeface="Times New Roman" panose="02020603050405020304" pitchFamily="18" charset="0"/>
                                  </a:rPr>
                                  <m:t>𝑫</m:t>
                                </m:r>
                                <m:r>
                                  <a:rPr lang="en-US" altLang="zh-CN" sz="18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zh-CN" altLang="en-US" sz="18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𝝅𝝁𝝂</m:t>
                                </m:r>
                                <m:r>
                                  <a:rPr lang="en-US" altLang="zh-CN" sz="18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1800" b="1" i="1" smtClean="0">
                                    <a:solidFill>
                                      <a:srgbClr val="C00000"/>
                                    </a:solidFill>
                                    <a:latin typeface="Cambria Math" panose="02040503050406030204" pitchFamily="18" charset="0"/>
                                    <a:cs typeface="Times New Roman" panose="02020603050405020304" pitchFamily="18" charset="0"/>
                                  </a:rPr>
                                  <m:t>𝑫</m:t>
                                </m:r>
                                <m:r>
                                  <a:rPr lang="en-US" altLang="zh-CN" sz="18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zh-CN" altLang="en-US" sz="18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𝝁𝝂</m:t>
                                </m:r>
                              </m:oMath>
                            </m:oMathPara>
                          </a14:m>
                          <a:endParaRPr lang="zh-CN" altLang="en-US" sz="1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accent2">
                            <a:lumMod val="20000"/>
                            <a:lumOff val="80000"/>
                          </a:schemeClr>
                        </a:solidFill>
                      </a:tcPr>
                    </a:tc>
                    <a:extLst>
                      <a:ext uri="{0D108BD9-81ED-4DB2-BD59-A6C34878D82A}">
                        <a16:rowId xmlns:a16="http://schemas.microsoft.com/office/drawing/2014/main" val="4194411315"/>
                      </a:ext>
                    </a:extLst>
                  </a:tr>
                  <a:tr h="312355">
                    <a:tc>
                      <a:txBody>
                        <a:bodyPr/>
                        <a:lstStyle/>
                        <a:p>
                          <a:pPr algn="ctr"/>
                          <a14:m>
                            <m:oMath xmlns:m="http://schemas.openxmlformats.org/officeDocument/2006/math">
                              <m:r>
                                <a:rPr lang="zh-CN" altLang="en-US"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𝜋</m:t>
                              </m:r>
                              <m:r>
                                <a:rPr lang="en-US" altLang="zh-CN"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m:t>
                              </m:r>
                              <m:r>
                                <a:rPr lang="en-US" altLang="zh-CN"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𝐾</m:t>
                              </m:r>
                            </m:oMath>
                          </a14:m>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鉴别</a:t>
                          </a:r>
                        </a:p>
                      </a:txBody>
                      <a:tcPr anchor="ctr">
                        <a:solidFill>
                          <a:schemeClr val="accent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lang="en-US" altLang="zh-CN" sz="1800" b="1" i="1" smtClean="0">
                                      <a:solidFill>
                                        <a:srgbClr val="C00000"/>
                                      </a:solidFill>
                                      <a:latin typeface="Cambria Math" panose="02040503050406030204" pitchFamily="18" charset="0"/>
                                    </a:rPr>
                                  </m:ctrlPr>
                                </m:sSupPr>
                                <m:e>
                                  <m:r>
                                    <a:rPr lang="en-US" altLang="zh-CN" sz="1800" b="1" i="1" smtClean="0">
                                      <a:solidFill>
                                        <a:srgbClr val="C00000"/>
                                      </a:solidFill>
                                      <a:latin typeface="Cambria Math" panose="02040503050406030204" pitchFamily="18" charset="0"/>
                                    </a:rPr>
                                    <m:t>𝒆</m:t>
                                  </m:r>
                                </m:e>
                                <m:sup>
                                  <m:r>
                                    <a:rPr lang="en-US" altLang="zh-CN" sz="1800" b="1" i="1" smtClean="0">
                                      <a:solidFill>
                                        <a:srgbClr val="C00000"/>
                                      </a:solidFill>
                                      <a:latin typeface="Cambria Math" panose="02040503050406030204" pitchFamily="18" charset="0"/>
                                    </a:rPr>
                                    <m:t>+</m:t>
                                  </m:r>
                                </m:sup>
                              </m:sSup>
                              <m:sSup>
                                <m:sSupPr>
                                  <m:ctrlPr>
                                    <a:rPr lang="en-US" altLang="zh-CN" sz="1800" b="1" i="1" smtClean="0">
                                      <a:solidFill>
                                        <a:srgbClr val="C00000"/>
                                      </a:solidFill>
                                      <a:latin typeface="Cambria Math" panose="02040503050406030204" pitchFamily="18" charset="0"/>
                                    </a:rPr>
                                  </m:ctrlPr>
                                </m:sSupPr>
                                <m:e>
                                  <m:r>
                                    <a:rPr lang="en-US" altLang="zh-CN" sz="1800" b="1" i="1" smtClean="0">
                                      <a:solidFill>
                                        <a:srgbClr val="C00000"/>
                                      </a:solidFill>
                                      <a:latin typeface="Cambria Math" panose="02040503050406030204" pitchFamily="18" charset="0"/>
                                    </a:rPr>
                                    <m:t>𝒆</m:t>
                                  </m:r>
                                </m:e>
                                <m:sup>
                                  <m:r>
                                    <a:rPr lang="en-US" altLang="zh-CN" sz="1800" b="1" i="1" smtClean="0">
                                      <a:solidFill>
                                        <a:srgbClr val="C00000"/>
                                      </a:solidFill>
                                      <a:latin typeface="Cambria Math" panose="02040503050406030204" pitchFamily="18" charset="0"/>
                                    </a:rPr>
                                    <m:t>−</m:t>
                                  </m:r>
                                </m:sup>
                              </m:sSup>
                              <m:r>
                                <a:rPr lang="en-US" altLang="zh-CN" sz="1800" b="1" i="1" smtClean="0">
                                  <a:solidFill>
                                    <a:srgbClr val="C00000"/>
                                  </a:solidFill>
                                  <a:latin typeface="Cambria Math" panose="02040503050406030204" pitchFamily="18" charset="0"/>
                                </a:rPr>
                                <m:t>→</m:t>
                              </m:r>
                              <m:r>
                                <a:rPr lang="en-US" altLang="zh-CN" sz="1800" b="1" i="1" smtClean="0">
                                  <a:solidFill>
                                    <a:srgbClr val="C00000"/>
                                  </a:solidFill>
                                  <a:latin typeface="Cambria Math" panose="02040503050406030204" pitchFamily="18" charset="0"/>
                                </a:rPr>
                                <m:t>𝑲𝑲</m:t>
                              </m:r>
                            </m:oMath>
                          </a14:m>
                          <a:r>
                            <a:rPr lang="en-US" altLang="zh-CN" sz="1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en-US" altLang="zh-CN" sz="1800" b="1" i="1" smtClean="0">
                                  <a:solidFill>
                                    <a:srgbClr val="C00000"/>
                                  </a:solidFill>
                                  <a:latin typeface="Cambria Math" panose="02040503050406030204" pitchFamily="18" charset="0"/>
                                </a:rPr>
                                <m:t>𝝅𝝅</m:t>
                              </m:r>
                            </m:oMath>
                          </a14:m>
                          <a:r>
                            <a:rPr lang="en-US" altLang="zh-CN" sz="1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800" b="1"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D tag</a:t>
                          </a:r>
                          <a:endParaRPr lang="zh-CN" altLang="en-US" sz="1800" b="1" i="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accent2">
                            <a:lumMod val="20000"/>
                            <a:lumOff val="80000"/>
                          </a:schemeClr>
                        </a:solidFill>
                      </a:tcPr>
                    </a:tc>
                    <a:extLst>
                      <a:ext uri="{0D108BD9-81ED-4DB2-BD59-A6C34878D82A}">
                        <a16:rowId xmlns:a16="http://schemas.microsoft.com/office/drawing/2014/main" val="4007982953"/>
                      </a:ext>
                    </a:extLst>
                  </a:tr>
                  <a:tr h="31235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能量刻度和分辨</a:t>
                          </a:r>
                          <a:endParaRPr lang="en-US" altLang="zh-CN"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accent5">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CN" sz="1800" b="1" i="1" smtClean="0">
                                  <a:solidFill>
                                    <a:srgbClr val="C00000"/>
                                  </a:solidFill>
                                  <a:latin typeface="Cambria Math" panose="02040503050406030204" pitchFamily="18" charset="0"/>
                                  <a:ea typeface="微软雅黑" panose="020B0503020204020204" pitchFamily="34" charset="-122"/>
                                  <a:cs typeface="Times New Roman" panose="02020603050405020304" pitchFamily="18" charset="0"/>
                                </a:rPr>
                                <m:t>𝑿</m:t>
                              </m:r>
                              <m:r>
                                <a:rPr lang="en-US" altLang="zh-CN" sz="1800" b="1" i="1" smtClean="0">
                                  <a:solidFill>
                                    <a:srgbClr val="C00000"/>
                                  </a:solidFill>
                                  <a:latin typeface="Cambria Math" panose="02040503050406030204" pitchFamily="18" charset="0"/>
                                  <a:ea typeface="微软雅黑" panose="020B0503020204020204" pitchFamily="34" charset="-122"/>
                                  <a:cs typeface="Times New Roman" panose="02020603050405020304" pitchFamily="18" charset="0"/>
                                </a:rPr>
                                <m:t>(</m:t>
                              </m:r>
                              <m:r>
                                <a:rPr lang="en-US" altLang="zh-CN" sz="1800" b="1" i="1" smtClean="0">
                                  <a:solidFill>
                                    <a:srgbClr val="C00000"/>
                                  </a:solidFill>
                                  <a:latin typeface="Cambria Math" panose="02040503050406030204" pitchFamily="18" charset="0"/>
                                  <a:ea typeface="微软雅黑" panose="020B0503020204020204" pitchFamily="34" charset="-122"/>
                                  <a:cs typeface="Times New Roman" panose="02020603050405020304" pitchFamily="18" charset="0"/>
                                </a:rPr>
                                <m:t>𝟑𝟖𝟕𝟐</m:t>
                              </m:r>
                              <m:r>
                                <a:rPr lang="en-US" altLang="zh-CN" sz="1800" b="1" i="1" smtClean="0">
                                  <a:solidFill>
                                    <a:srgbClr val="C00000"/>
                                  </a:solidFill>
                                  <a:latin typeface="Cambria Math" panose="02040503050406030204" pitchFamily="18" charset="0"/>
                                  <a:ea typeface="微软雅黑" panose="020B0503020204020204" pitchFamily="34" charset="-122"/>
                                  <a:cs typeface="Times New Roman" panose="02020603050405020304" pitchFamily="18" charset="0"/>
                                </a:rPr>
                                <m:t>)</m:t>
                              </m:r>
                            </m:oMath>
                          </a14:m>
                          <a:r>
                            <a:rPr lang="en-US" altLang="zh-CN" sz="1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lineshape, tau</a:t>
                          </a:r>
                          <a:r>
                            <a:rPr lang="en-US" altLang="zh-CN" sz="1800" b="1" baseline="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mass</a:t>
                          </a:r>
                          <a:endParaRPr lang="zh-CN" altLang="en-US" sz="1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accent5">
                            <a:lumMod val="20000"/>
                            <a:lumOff val="80000"/>
                          </a:schemeClr>
                        </a:solidFill>
                      </a:tcPr>
                    </a:tc>
                    <a:extLst>
                      <a:ext uri="{0D108BD9-81ED-4DB2-BD59-A6C34878D82A}">
                        <a16:rowId xmlns:a16="http://schemas.microsoft.com/office/drawing/2014/main" val="1736460067"/>
                      </a:ext>
                    </a:extLst>
                  </a:tr>
                  <a:tr h="312355">
                    <a:tc>
                      <a:txBody>
                        <a:bodyPr/>
                        <a:lstStyle/>
                        <a:p>
                          <a:pPr algn="ctr"/>
                          <a:r>
                            <a:rPr lang="zh-CN" altLang="en-US" sz="1800" b="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亮度测量</a:t>
                          </a:r>
                          <a:endPar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accent5">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800" b="1" i="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Bhabha events</a:t>
                          </a:r>
                          <a:endParaRPr lang="zh-CN" altLang="en-US" sz="1800" b="1" i="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accent5">
                            <a:lumMod val="20000"/>
                            <a:lumOff val="80000"/>
                          </a:schemeClr>
                        </a:solidFill>
                      </a:tcPr>
                    </a:tc>
                    <a:extLst>
                      <a:ext uri="{0D108BD9-81ED-4DB2-BD59-A6C34878D82A}">
                        <a16:rowId xmlns:a16="http://schemas.microsoft.com/office/drawing/2014/main" val="2272892548"/>
                      </a:ext>
                    </a:extLst>
                  </a:tr>
                  <a:tr h="31235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1800" b="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前向区</a:t>
                          </a:r>
                        </a:p>
                      </a:txBody>
                      <a:tcPr anchor="ctr">
                        <a:solidFill>
                          <a:schemeClr val="accent5">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zh-CN" altLang="en-US" sz="1800" b="1" i="1" smtClean="0">
                                    <a:solidFill>
                                      <a:srgbClr val="C00000"/>
                                    </a:solidFill>
                                    <a:latin typeface="Cambria Math" panose="02040503050406030204" pitchFamily="18" charset="0"/>
                                  </a:rPr>
                                  <m:t>𝜸𝜸</m:t>
                                </m:r>
                                <m:r>
                                  <a:rPr lang="en-US" altLang="zh-CN" sz="1800" b="1" i="1" smtClean="0">
                                    <a:solidFill>
                                      <a:srgbClr val="C00000"/>
                                    </a:solidFill>
                                    <a:latin typeface="Cambria Math" panose="02040503050406030204" pitchFamily="18" charset="0"/>
                                  </a:rPr>
                                  <m:t>→</m:t>
                                </m:r>
                                <m:r>
                                  <a:rPr lang="en-US" altLang="zh-CN" sz="1800" b="1" i="1" smtClean="0">
                                    <a:solidFill>
                                      <a:srgbClr val="C00000"/>
                                    </a:solidFill>
                                    <a:latin typeface="Cambria Math" panose="02040503050406030204" pitchFamily="18" charset="0"/>
                                  </a:rPr>
                                  <m:t>𝒉𝒂𝒅𝒓𝒐𝒏𝒔</m:t>
                                </m:r>
                              </m:oMath>
                            </m:oMathPara>
                          </a14:m>
                          <a:endParaRPr lang="zh-CN" altLang="en-US" sz="1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accent5">
                            <a:lumMod val="20000"/>
                            <a:lumOff val="80000"/>
                          </a:schemeClr>
                        </a:solidFill>
                      </a:tcPr>
                    </a:tc>
                    <a:extLst>
                      <a:ext uri="{0D108BD9-81ED-4DB2-BD59-A6C34878D82A}">
                        <a16:rowId xmlns:a16="http://schemas.microsoft.com/office/drawing/2014/main" val="2084358056"/>
                      </a:ext>
                    </a:extLst>
                  </a:tr>
                </a:tbl>
              </a:graphicData>
            </a:graphic>
          </p:graphicFrame>
        </mc:Choice>
        <mc:Fallback>
          <p:graphicFrame>
            <p:nvGraphicFramePr>
              <p:cNvPr id="32" name="表格 31">
                <a:extLst>
                  <a:ext uri="{FF2B5EF4-FFF2-40B4-BE49-F238E27FC236}">
                    <a16:creationId xmlns:a16="http://schemas.microsoft.com/office/drawing/2014/main" id="{E479E9FE-18EF-F52C-8E62-8D661C48A016}"/>
                  </a:ext>
                </a:extLst>
              </p:cNvPr>
              <p:cNvGraphicFramePr>
                <a:graphicFrameLocks noGrp="1"/>
              </p:cNvGraphicFramePr>
              <p:nvPr>
                <p:extLst>
                  <p:ext uri="{D42A27DB-BD31-4B8C-83A1-F6EECF244321}">
                    <p14:modId xmlns:p14="http://schemas.microsoft.com/office/powerpoint/2010/main" val="2981099833"/>
                  </p:ext>
                </p:extLst>
              </p:nvPr>
            </p:nvGraphicFramePr>
            <p:xfrm>
              <a:off x="5423249" y="2811067"/>
              <a:ext cx="5916812" cy="3387054"/>
            </p:xfrm>
            <a:graphic>
              <a:graphicData uri="http://schemas.openxmlformats.org/drawingml/2006/table">
                <a:tbl>
                  <a:tblPr firstRow="1" bandRow="1">
                    <a:tableStyleId>{5C22544A-7EE6-4342-B048-85BDC9FD1C3A}</a:tableStyleId>
                  </a:tblPr>
                  <a:tblGrid>
                    <a:gridCol w="1948267">
                      <a:extLst>
                        <a:ext uri="{9D8B030D-6E8A-4147-A177-3AD203B41FA5}">
                          <a16:colId xmlns:a16="http://schemas.microsoft.com/office/drawing/2014/main" val="4019559377"/>
                        </a:ext>
                      </a:extLst>
                    </a:gridCol>
                    <a:gridCol w="3968545">
                      <a:extLst>
                        <a:ext uri="{9D8B030D-6E8A-4147-A177-3AD203B41FA5}">
                          <a16:colId xmlns:a16="http://schemas.microsoft.com/office/drawing/2014/main" val="614982852"/>
                        </a:ext>
                      </a:extLst>
                    </a:gridCol>
                  </a:tblGrid>
                  <a:tr h="457200">
                    <a:tc>
                      <a:txBody>
                        <a:bodyPr/>
                        <a:lstStyle/>
                        <a:p>
                          <a:pPr algn="ctr"/>
                          <a:r>
                            <a:rPr lang="zh-CN" altLang="en-US" sz="2400" dirty="0">
                              <a:latin typeface="微软雅黑" panose="020B0503020204020204" pitchFamily="34" charset="-122"/>
                              <a:ea typeface="微软雅黑" panose="020B0503020204020204" pitchFamily="34" charset="-122"/>
                              <a:cs typeface="Times New Roman" panose="02020603050405020304" pitchFamily="18" charset="0"/>
                            </a:rPr>
                            <a:t>性能检验</a:t>
                          </a:r>
                        </a:p>
                      </a:txBody>
                      <a:tcPr anchor="ctr">
                        <a:solidFill>
                          <a:srgbClr val="0E3272"/>
                        </a:solidFill>
                      </a:tcPr>
                    </a:tc>
                    <a:tc>
                      <a:txBody>
                        <a:bodyPr/>
                        <a:lstStyle/>
                        <a:p>
                          <a:pPr algn="ctr"/>
                          <a:r>
                            <a:rPr lang="zh-CN" altLang="en-US" sz="2400" dirty="0">
                              <a:latin typeface="微软雅黑" panose="020B0503020204020204" pitchFamily="34" charset="-122"/>
                              <a:ea typeface="微软雅黑" panose="020B0503020204020204" pitchFamily="34" charset="-122"/>
                              <a:cs typeface="Times New Roman" panose="02020603050405020304" pitchFamily="18" charset="0"/>
                            </a:rPr>
                            <a:t>物理过程</a:t>
                          </a:r>
                        </a:p>
                      </a:txBody>
                      <a:tcPr anchor="ctr">
                        <a:solidFill>
                          <a:srgbClr val="0E3272"/>
                        </a:solidFill>
                      </a:tcPr>
                    </a:tc>
                    <a:extLst>
                      <a:ext uri="{0D108BD9-81ED-4DB2-BD59-A6C34878D82A}">
                        <a16:rowId xmlns:a16="http://schemas.microsoft.com/office/drawing/2014/main" val="3552864495"/>
                      </a:ext>
                    </a:extLst>
                  </a:tr>
                  <a:tr h="478257">
                    <a:tc>
                      <a:txBody>
                        <a:bodyPr/>
                        <a:lstStyle/>
                        <a:p>
                          <a:pPr algn="ctr"/>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径迹重建和分辨</a:t>
                          </a:r>
                          <a:endPar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tx2">
                            <a:lumMod val="20000"/>
                            <a:lumOff val="80000"/>
                          </a:schemeClr>
                        </a:solidFill>
                      </a:tcPr>
                    </a:tc>
                    <a:tc>
                      <a:txBody>
                        <a:bodyPr/>
                        <a:lstStyle/>
                        <a:p>
                          <a:endParaRPr lang="zh-CN"/>
                        </a:p>
                      </a:txBody>
                      <a:tcPr anchor="ctr">
                        <a:blipFill>
                          <a:blip r:embed="rId2"/>
                          <a:stretch>
                            <a:fillRect l="-49233" t="-105063" r="-613" b="-529114"/>
                          </a:stretch>
                        </a:blipFill>
                      </a:tcPr>
                    </a:tc>
                    <a:extLst>
                      <a:ext uri="{0D108BD9-81ED-4DB2-BD59-A6C34878D82A}">
                        <a16:rowId xmlns:a16="http://schemas.microsoft.com/office/drawing/2014/main" val="3236688754"/>
                      </a:ext>
                    </a:extLst>
                  </a:tr>
                  <a:tr h="484419">
                    <a:tc>
                      <a:txBody>
                        <a:bodyPr/>
                        <a:lstStyle/>
                        <a:p>
                          <a:endParaRPr lang="zh-CN"/>
                        </a:p>
                      </a:txBody>
                      <a:tcPr anchor="ctr">
                        <a:blipFill>
                          <a:blip r:embed="rId2"/>
                          <a:stretch>
                            <a:fillRect l="-313" t="-205063" r="-205000" b="-429114"/>
                          </a:stretch>
                        </a:blipFill>
                      </a:tcPr>
                    </a:tc>
                    <a:tc>
                      <a:txBody>
                        <a:bodyPr/>
                        <a:lstStyle/>
                        <a:p>
                          <a:endParaRPr lang="zh-CN"/>
                        </a:p>
                      </a:txBody>
                      <a:tcPr anchor="ctr">
                        <a:blipFill>
                          <a:blip r:embed="rId2"/>
                          <a:stretch>
                            <a:fillRect l="-49233" t="-205063" r="-613" b="-429114"/>
                          </a:stretch>
                        </a:blipFill>
                      </a:tcPr>
                    </a:tc>
                    <a:extLst>
                      <a:ext uri="{0D108BD9-81ED-4DB2-BD59-A6C34878D82A}">
                        <a16:rowId xmlns:a16="http://schemas.microsoft.com/office/drawing/2014/main" val="473130471"/>
                      </a:ext>
                    </a:extLst>
                  </a:tr>
                  <a:tr h="504138">
                    <a:tc>
                      <a:txBody>
                        <a:bodyPr/>
                        <a:lstStyle/>
                        <a:p>
                          <a:endParaRPr lang="zh-CN"/>
                        </a:p>
                      </a:txBody>
                      <a:tcPr anchor="ctr">
                        <a:blipFill>
                          <a:blip r:embed="rId2"/>
                          <a:stretch>
                            <a:fillRect l="-313" t="-290361" r="-205000" b="-308434"/>
                          </a:stretch>
                        </a:blipFill>
                      </a:tcPr>
                    </a:tc>
                    <a:tc>
                      <a:txBody>
                        <a:bodyPr/>
                        <a:lstStyle/>
                        <a:p>
                          <a:endParaRPr lang="zh-CN"/>
                        </a:p>
                      </a:txBody>
                      <a:tcPr anchor="ctr">
                        <a:blipFill>
                          <a:blip r:embed="rId2"/>
                          <a:stretch>
                            <a:fillRect l="-49233" t="-290361" r="-613" b="-308434"/>
                          </a:stretch>
                        </a:blipFill>
                      </a:tcPr>
                    </a:tc>
                    <a:extLst>
                      <a:ext uri="{0D108BD9-81ED-4DB2-BD59-A6C34878D82A}">
                        <a16:rowId xmlns:a16="http://schemas.microsoft.com/office/drawing/2014/main" val="4194411315"/>
                      </a:ext>
                    </a:extLst>
                  </a:tr>
                  <a:tr h="365760">
                    <a:tc>
                      <a:txBody>
                        <a:bodyPr/>
                        <a:lstStyle/>
                        <a:p>
                          <a:endParaRPr lang="zh-CN"/>
                        </a:p>
                      </a:txBody>
                      <a:tcPr anchor="ctr">
                        <a:blipFill>
                          <a:blip r:embed="rId2"/>
                          <a:stretch>
                            <a:fillRect l="-313" t="-540000" r="-205000" b="-326667"/>
                          </a:stretch>
                        </a:blipFill>
                      </a:tcPr>
                    </a:tc>
                    <a:tc>
                      <a:txBody>
                        <a:bodyPr/>
                        <a:lstStyle/>
                        <a:p>
                          <a:endParaRPr lang="zh-CN"/>
                        </a:p>
                      </a:txBody>
                      <a:tcPr anchor="ctr">
                        <a:blipFill>
                          <a:blip r:embed="rId2"/>
                          <a:stretch>
                            <a:fillRect l="-49233" t="-540000" r="-613" b="-326667"/>
                          </a:stretch>
                        </a:blipFill>
                      </a:tcPr>
                    </a:tc>
                    <a:extLst>
                      <a:ext uri="{0D108BD9-81ED-4DB2-BD59-A6C34878D82A}">
                        <a16:rowId xmlns:a16="http://schemas.microsoft.com/office/drawing/2014/main" val="4007982953"/>
                      </a:ext>
                    </a:extLst>
                  </a:tr>
                  <a:tr h="36576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能量刻度和分辨</a:t>
                          </a:r>
                          <a:endParaRPr lang="en-US" altLang="zh-CN"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accent5">
                            <a:lumMod val="20000"/>
                            <a:lumOff val="80000"/>
                          </a:schemeClr>
                        </a:solidFill>
                      </a:tcPr>
                    </a:tc>
                    <a:tc>
                      <a:txBody>
                        <a:bodyPr/>
                        <a:lstStyle/>
                        <a:p>
                          <a:endParaRPr lang="zh-CN"/>
                        </a:p>
                      </a:txBody>
                      <a:tcPr anchor="ctr">
                        <a:blipFill>
                          <a:blip r:embed="rId2"/>
                          <a:stretch>
                            <a:fillRect l="-49233" t="-640000" r="-613" b="-226667"/>
                          </a:stretch>
                        </a:blipFill>
                      </a:tcPr>
                    </a:tc>
                    <a:extLst>
                      <a:ext uri="{0D108BD9-81ED-4DB2-BD59-A6C34878D82A}">
                        <a16:rowId xmlns:a16="http://schemas.microsoft.com/office/drawing/2014/main" val="1736460067"/>
                      </a:ext>
                    </a:extLst>
                  </a:tr>
                  <a:tr h="365760">
                    <a:tc>
                      <a:txBody>
                        <a:bodyPr/>
                        <a:lstStyle/>
                        <a:p>
                          <a:pPr algn="ctr"/>
                          <a:r>
                            <a:rPr lang="zh-CN" altLang="en-US" sz="1800" b="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亮度测量</a:t>
                          </a:r>
                          <a:endPar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accent5">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800" b="1" i="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Bhabha events</a:t>
                          </a:r>
                          <a:endParaRPr lang="zh-CN" altLang="en-US" sz="1800" b="1" i="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accent5">
                            <a:lumMod val="20000"/>
                            <a:lumOff val="80000"/>
                          </a:schemeClr>
                        </a:solidFill>
                      </a:tcPr>
                    </a:tc>
                    <a:extLst>
                      <a:ext uri="{0D108BD9-81ED-4DB2-BD59-A6C34878D82A}">
                        <a16:rowId xmlns:a16="http://schemas.microsoft.com/office/drawing/2014/main" val="2272892548"/>
                      </a:ext>
                    </a:extLst>
                  </a:tr>
                  <a:tr h="36576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1800" b="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前向区</a:t>
                          </a:r>
                        </a:p>
                      </a:txBody>
                      <a:tcPr anchor="ctr">
                        <a:solidFill>
                          <a:schemeClr val="accent5">
                            <a:lumMod val="20000"/>
                            <a:lumOff val="80000"/>
                          </a:schemeClr>
                        </a:solidFill>
                      </a:tcPr>
                    </a:tc>
                    <a:tc>
                      <a:txBody>
                        <a:bodyPr/>
                        <a:lstStyle/>
                        <a:p>
                          <a:endParaRPr lang="zh-CN"/>
                        </a:p>
                      </a:txBody>
                      <a:tcPr anchor="ctr">
                        <a:blipFill>
                          <a:blip r:embed="rId2"/>
                          <a:stretch>
                            <a:fillRect l="-49233" t="-840000" r="-613" b="-26667"/>
                          </a:stretch>
                        </a:blipFill>
                      </a:tcPr>
                    </a:tc>
                    <a:extLst>
                      <a:ext uri="{0D108BD9-81ED-4DB2-BD59-A6C34878D82A}">
                        <a16:rowId xmlns:a16="http://schemas.microsoft.com/office/drawing/2014/main" val="2084358056"/>
                      </a:ext>
                    </a:extLst>
                  </a:tr>
                </a:tbl>
              </a:graphicData>
            </a:graphic>
          </p:graphicFrame>
        </mc:Fallback>
      </mc:AlternateContent>
    </p:spTree>
    <p:extLst>
      <p:ext uri="{BB962C8B-B14F-4D97-AF65-F5344CB8AC3E}">
        <p14:creationId xmlns:p14="http://schemas.microsoft.com/office/powerpoint/2010/main" val="2966972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8DFEA-D7C8-6BC2-59B1-51D2E836C122}"/>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36AC4CD2-9B81-7D97-88A4-0DE18CB8072B}"/>
              </a:ext>
            </a:extLst>
          </p:cNvPr>
          <p:cNvSpPr>
            <a:spLocks noGrp="1"/>
          </p:cNvSpPr>
          <p:nvPr>
            <p:ph type="title"/>
          </p:nvPr>
        </p:nvSpPr>
        <p:spPr/>
        <p:txBody>
          <a:bodyPr/>
          <a:lstStyle/>
          <a:p>
            <a:r>
              <a:rPr lang="zh-CN" altLang="en-US" dirty="0"/>
              <a:t>一些例子（</a:t>
            </a:r>
            <a:r>
              <a:rPr lang="en-US" altLang="zh-CN" dirty="0"/>
              <a:t>I</a:t>
            </a:r>
            <a:r>
              <a:rPr lang="zh-CN" altLang="en-US" dirty="0"/>
              <a:t>）</a:t>
            </a:r>
          </a:p>
        </p:txBody>
      </p:sp>
      <mc:AlternateContent xmlns:mc="http://schemas.openxmlformats.org/markup-compatibility/2006">
        <mc:Choice xmlns:a14="http://schemas.microsoft.com/office/drawing/2010/main" Requires="a14">
          <p:sp>
            <p:nvSpPr>
              <p:cNvPr id="16" name="文本框 15">
                <a:extLst>
                  <a:ext uri="{FF2B5EF4-FFF2-40B4-BE49-F238E27FC236}">
                    <a16:creationId xmlns:a16="http://schemas.microsoft.com/office/drawing/2014/main" id="{E21C109A-B9AE-8992-8685-FCA5A005A709}"/>
                  </a:ext>
                </a:extLst>
              </p:cNvPr>
              <p:cNvSpPr txBox="1"/>
              <p:nvPr/>
            </p:nvSpPr>
            <p:spPr>
              <a:xfrm>
                <a:off x="4109434" y="906456"/>
                <a:ext cx="2628900" cy="646331"/>
              </a:xfrm>
              <a:prstGeom prst="rect">
                <a:avLst/>
              </a:prstGeom>
              <a:noFill/>
            </p:spPr>
            <p:txBody>
              <a:bodyPr wrap="square">
                <a:spAutoFit/>
              </a:bodyPr>
              <a:lstStyle/>
              <a:p>
                <a14:m>
                  <m:oMath xmlns:m="http://schemas.openxmlformats.org/officeDocument/2006/math">
                    <m:r>
                      <a:rPr lang="zh-CN" altLang="en-US" b="1" i="1" smtClean="0">
                        <a:latin typeface="Cambria Math" panose="02040503050406030204" pitchFamily="18" charset="0"/>
                        <a:ea typeface="微软雅黑" panose="020B0503020204020204" pitchFamily="34" charset="-122"/>
                      </a:rPr>
                      <m:t>𝝉</m:t>
                    </m:r>
                    <m:r>
                      <a:rPr lang="zh-CN" altLang="en-US" b="1" i="1" smtClean="0">
                        <a:latin typeface="Cambria Math" panose="02040503050406030204" pitchFamily="18" charset="0"/>
                        <a:ea typeface="微软雅黑" panose="020B0503020204020204" pitchFamily="34" charset="-122"/>
                      </a:rPr>
                      <m:t>→</m:t>
                    </m:r>
                    <m:sSub>
                      <m:sSubPr>
                        <m:ctrlPr>
                          <a:rPr lang="en-US" altLang="zh-CN" b="1" i="1" smtClean="0">
                            <a:latin typeface="Cambria Math" panose="02040503050406030204" pitchFamily="18" charset="0"/>
                            <a:ea typeface="微软雅黑" panose="020B0503020204020204" pitchFamily="34" charset="-122"/>
                          </a:rPr>
                        </m:ctrlPr>
                      </m:sSubPr>
                      <m:e>
                        <m:r>
                          <a:rPr lang="en-US" altLang="zh-CN" b="1" i="1" smtClean="0">
                            <a:latin typeface="Cambria Math" panose="02040503050406030204" pitchFamily="18" charset="0"/>
                            <a:ea typeface="微软雅黑" panose="020B0503020204020204" pitchFamily="34" charset="-122"/>
                          </a:rPr>
                          <m:t>𝑲</m:t>
                        </m:r>
                      </m:e>
                      <m:sub>
                        <m:r>
                          <a:rPr lang="en-US" altLang="zh-CN" b="1" i="1" smtClean="0">
                            <a:latin typeface="Cambria Math" panose="02040503050406030204" pitchFamily="18" charset="0"/>
                            <a:ea typeface="微软雅黑" panose="020B0503020204020204" pitchFamily="34" charset="-122"/>
                          </a:rPr>
                          <m:t>𝒔</m:t>
                        </m:r>
                      </m:sub>
                    </m:sSub>
                    <m:r>
                      <a:rPr lang="zh-CN" altLang="en-US" b="1" i="1" smtClean="0">
                        <a:latin typeface="Cambria Math" panose="02040503050406030204" pitchFamily="18" charset="0"/>
                        <a:ea typeface="微软雅黑" panose="020B0503020204020204" pitchFamily="34" charset="-122"/>
                      </a:rPr>
                      <m:t>𝝅𝝂</m:t>
                    </m:r>
                  </m:oMath>
                </a14:m>
                <a:r>
                  <a:rPr lang="en-US" altLang="zh-CN" b="1" dirty="0">
                    <a:latin typeface="微软雅黑" panose="020B0503020204020204" pitchFamily="34" charset="-122"/>
                    <a:ea typeface="微软雅黑" panose="020B0503020204020204" pitchFamily="34" charset="-122"/>
                  </a:rPr>
                  <a:t> arXiv:</a:t>
                </a:r>
                <a:r>
                  <a:rPr lang="zh-CN" altLang="en-US" b="1" dirty="0">
                    <a:latin typeface="微软雅黑" panose="020B0503020204020204" pitchFamily="34" charset="-122"/>
                    <a:ea typeface="微软雅黑" panose="020B0503020204020204" pitchFamily="34" charset="-122"/>
                  </a:rPr>
                  <a:t>2012.06241</a:t>
                </a:r>
              </a:p>
            </p:txBody>
          </p:sp>
        </mc:Choice>
        <mc:Fallback>
          <p:sp>
            <p:nvSpPr>
              <p:cNvPr id="16" name="文本框 15">
                <a:extLst>
                  <a:ext uri="{FF2B5EF4-FFF2-40B4-BE49-F238E27FC236}">
                    <a16:creationId xmlns:a16="http://schemas.microsoft.com/office/drawing/2014/main" id="{E21C109A-B9AE-8992-8685-FCA5A005A709}"/>
                  </a:ext>
                </a:extLst>
              </p:cNvPr>
              <p:cNvSpPr txBox="1">
                <a:spLocks noRot="1" noChangeAspect="1" noMove="1" noResize="1" noEditPoints="1" noAdjustHandles="1" noChangeArrowheads="1" noChangeShapeType="1" noTextEdit="1"/>
              </p:cNvSpPr>
              <p:nvPr/>
            </p:nvSpPr>
            <p:spPr>
              <a:xfrm>
                <a:off x="4109434" y="906456"/>
                <a:ext cx="2628900" cy="646331"/>
              </a:xfrm>
              <a:prstGeom prst="rect">
                <a:avLst/>
              </a:prstGeom>
              <a:blipFill>
                <a:blip r:embed="rId2"/>
                <a:stretch>
                  <a:fillRect l="-1856" b="-14151"/>
                </a:stretch>
              </a:blipFill>
            </p:spPr>
            <p:txBody>
              <a:bodyPr/>
              <a:lstStyle/>
              <a:p>
                <a:r>
                  <a:rPr lang="zh-CN" altLang="en-US">
                    <a:noFill/>
                  </a:rPr>
                  <a:t> </a:t>
                </a:r>
              </a:p>
            </p:txBody>
          </p:sp>
        </mc:Fallback>
      </mc:AlternateContent>
      <p:sp>
        <p:nvSpPr>
          <p:cNvPr id="17" name="文本框 16">
            <a:extLst>
              <a:ext uri="{FF2B5EF4-FFF2-40B4-BE49-F238E27FC236}">
                <a16:creationId xmlns:a16="http://schemas.microsoft.com/office/drawing/2014/main" id="{16658DC0-61E2-CD0D-16AF-34ACEE9DEE69}"/>
              </a:ext>
            </a:extLst>
          </p:cNvPr>
          <p:cNvSpPr txBox="1"/>
          <p:nvPr/>
        </p:nvSpPr>
        <p:spPr>
          <a:xfrm>
            <a:off x="3557502" y="1642646"/>
            <a:ext cx="4443498" cy="338554"/>
          </a:xfrm>
          <a:prstGeom prst="rect">
            <a:avLst/>
          </a:prstGeom>
          <a:noFill/>
        </p:spPr>
        <p:txBody>
          <a:bodyPr wrap="square">
            <a:spAutoFit/>
          </a:bodyPr>
          <a:lstStyle/>
          <a:p>
            <a:r>
              <a:rPr lang="en-US" altLang="zh-CN" sz="1600" b="1" dirty="0">
                <a:solidFill>
                  <a:srgbClr val="C00000"/>
                </a:solidFill>
                <a:latin typeface="微软雅黑" panose="020B0503020204020204" pitchFamily="34" charset="-122"/>
                <a:ea typeface="微软雅黑" panose="020B0503020204020204" pitchFamily="34" charset="-122"/>
              </a:rPr>
              <a:t>Optimization of tracking efficiency</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pic>
        <p:nvPicPr>
          <p:cNvPr id="18" name="图片 17">
            <a:extLst>
              <a:ext uri="{FF2B5EF4-FFF2-40B4-BE49-F238E27FC236}">
                <a16:creationId xmlns:a16="http://schemas.microsoft.com/office/drawing/2014/main" id="{42C18EE5-0B7E-576F-1E73-2A730F6F20FD}"/>
              </a:ext>
            </a:extLst>
          </p:cNvPr>
          <p:cNvPicPr>
            <a:picLocks noChangeAspect="1"/>
          </p:cNvPicPr>
          <p:nvPr/>
        </p:nvPicPr>
        <p:blipFill>
          <a:blip r:embed="rId3"/>
          <a:stretch>
            <a:fillRect/>
          </a:stretch>
        </p:blipFill>
        <p:spPr>
          <a:xfrm>
            <a:off x="3300733" y="4648200"/>
            <a:ext cx="4524408" cy="1457336"/>
          </a:xfrm>
          <a:prstGeom prst="rect">
            <a:avLst/>
          </a:prstGeom>
        </p:spPr>
      </p:pic>
      <p:sp>
        <p:nvSpPr>
          <p:cNvPr id="19" name="文本框 18">
            <a:extLst>
              <a:ext uri="{FF2B5EF4-FFF2-40B4-BE49-F238E27FC236}">
                <a16:creationId xmlns:a16="http://schemas.microsoft.com/office/drawing/2014/main" id="{AEF7F1EC-B1D1-63B7-8E2C-110770F20C11}"/>
              </a:ext>
            </a:extLst>
          </p:cNvPr>
          <p:cNvSpPr txBox="1"/>
          <p:nvPr/>
        </p:nvSpPr>
        <p:spPr>
          <a:xfrm>
            <a:off x="3609774" y="4247121"/>
            <a:ext cx="4035863" cy="338554"/>
          </a:xfrm>
          <a:prstGeom prst="rect">
            <a:avLst/>
          </a:prstGeom>
          <a:noFill/>
        </p:spPr>
        <p:txBody>
          <a:bodyPr wrap="square">
            <a:spAutoFit/>
          </a:bodyPr>
          <a:lstStyle/>
          <a:p>
            <a:r>
              <a:rPr lang="en-US" altLang="zh-CN" sz="1600" b="1" dirty="0">
                <a:solidFill>
                  <a:srgbClr val="C00000"/>
                </a:solidFill>
                <a:latin typeface="微软雅黑" panose="020B0503020204020204" pitchFamily="34" charset="-122"/>
                <a:ea typeface="微软雅黑" panose="020B0503020204020204" pitchFamily="34" charset="-122"/>
              </a:rPr>
              <a:t>Optimization of pi/mu separation</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pic>
        <p:nvPicPr>
          <p:cNvPr id="21" name="图片 20">
            <a:extLst>
              <a:ext uri="{FF2B5EF4-FFF2-40B4-BE49-F238E27FC236}">
                <a16:creationId xmlns:a16="http://schemas.microsoft.com/office/drawing/2014/main" id="{D97EEB25-6D31-16A3-5382-5EDE6C3611D0}"/>
              </a:ext>
            </a:extLst>
          </p:cNvPr>
          <p:cNvPicPr>
            <a:picLocks noChangeAspect="1"/>
          </p:cNvPicPr>
          <p:nvPr/>
        </p:nvPicPr>
        <p:blipFill>
          <a:blip r:embed="rId4"/>
          <a:stretch>
            <a:fillRect/>
          </a:stretch>
        </p:blipFill>
        <p:spPr>
          <a:xfrm>
            <a:off x="3657600" y="1914354"/>
            <a:ext cx="3324426" cy="2290634"/>
          </a:xfrm>
          <a:prstGeom prst="rect">
            <a:avLst/>
          </a:prstGeom>
        </p:spPr>
      </p:pic>
      <p:pic>
        <p:nvPicPr>
          <p:cNvPr id="4" name="图片 3">
            <a:extLst>
              <a:ext uri="{FF2B5EF4-FFF2-40B4-BE49-F238E27FC236}">
                <a16:creationId xmlns:a16="http://schemas.microsoft.com/office/drawing/2014/main" id="{F36070C5-0D19-A8D3-F6D1-3AEE55E99DCC}"/>
              </a:ext>
            </a:extLst>
          </p:cNvPr>
          <p:cNvPicPr>
            <a:picLocks noChangeAspect="1"/>
          </p:cNvPicPr>
          <p:nvPr/>
        </p:nvPicPr>
        <p:blipFill>
          <a:blip r:embed="rId5"/>
          <a:stretch>
            <a:fillRect/>
          </a:stretch>
        </p:blipFill>
        <p:spPr>
          <a:xfrm>
            <a:off x="8189993" y="2108546"/>
            <a:ext cx="3176069" cy="2082454"/>
          </a:xfrm>
          <a:prstGeom prst="rect">
            <a:avLst/>
          </a:prstGeom>
        </p:spPr>
      </p:pic>
      <p:pic>
        <p:nvPicPr>
          <p:cNvPr id="11" name="图片 10">
            <a:extLst>
              <a:ext uri="{FF2B5EF4-FFF2-40B4-BE49-F238E27FC236}">
                <a16:creationId xmlns:a16="http://schemas.microsoft.com/office/drawing/2014/main" id="{361EB5CC-69E9-4610-0A72-463541884335}"/>
              </a:ext>
            </a:extLst>
          </p:cNvPr>
          <p:cNvPicPr>
            <a:picLocks noChangeAspect="1"/>
          </p:cNvPicPr>
          <p:nvPr/>
        </p:nvPicPr>
        <p:blipFill>
          <a:blip r:embed="rId6"/>
          <a:stretch>
            <a:fillRect/>
          </a:stretch>
        </p:blipFill>
        <p:spPr>
          <a:xfrm>
            <a:off x="8305800" y="4545783"/>
            <a:ext cx="3276599" cy="2096495"/>
          </a:xfrm>
          <a:prstGeom prst="rect">
            <a:avLst/>
          </a:prstGeom>
        </p:spPr>
      </p:pic>
      <p:sp>
        <p:nvSpPr>
          <p:cNvPr id="15" name="文本框 14">
            <a:extLst>
              <a:ext uri="{FF2B5EF4-FFF2-40B4-BE49-F238E27FC236}">
                <a16:creationId xmlns:a16="http://schemas.microsoft.com/office/drawing/2014/main" id="{30B5347B-B71C-9836-0B8A-2F25AE3A33AF}"/>
              </a:ext>
            </a:extLst>
          </p:cNvPr>
          <p:cNvSpPr txBox="1"/>
          <p:nvPr/>
        </p:nvSpPr>
        <p:spPr>
          <a:xfrm>
            <a:off x="8000306" y="4247121"/>
            <a:ext cx="4648200" cy="338554"/>
          </a:xfrm>
          <a:prstGeom prst="rect">
            <a:avLst/>
          </a:prstGeom>
          <a:noFill/>
        </p:spPr>
        <p:txBody>
          <a:bodyPr wrap="square">
            <a:spAutoFit/>
          </a:bodyPr>
          <a:lstStyle/>
          <a:p>
            <a:r>
              <a:rPr lang="en-US" altLang="zh-CN" sz="1600" b="1" dirty="0">
                <a:solidFill>
                  <a:srgbClr val="C00000"/>
                </a:solidFill>
                <a:latin typeface="微软雅黑" panose="020B0503020204020204" pitchFamily="34" charset="-122"/>
                <a:ea typeface="微软雅黑" panose="020B0503020204020204" pitchFamily="34" charset="-122"/>
              </a:rPr>
              <a:t>Optimization of momentum resolution</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pic>
        <p:nvPicPr>
          <p:cNvPr id="23" name="图片 22">
            <a:extLst>
              <a:ext uri="{FF2B5EF4-FFF2-40B4-BE49-F238E27FC236}">
                <a16:creationId xmlns:a16="http://schemas.microsoft.com/office/drawing/2014/main" id="{D7E8CD5E-9416-0D6B-4B80-F4A330AE7BF8}"/>
              </a:ext>
            </a:extLst>
          </p:cNvPr>
          <p:cNvPicPr>
            <a:picLocks noChangeAspect="1"/>
          </p:cNvPicPr>
          <p:nvPr/>
        </p:nvPicPr>
        <p:blipFill>
          <a:blip r:embed="rId7"/>
          <a:stretch>
            <a:fillRect/>
          </a:stretch>
        </p:blipFill>
        <p:spPr>
          <a:xfrm>
            <a:off x="242638" y="1772647"/>
            <a:ext cx="3004114" cy="1931216"/>
          </a:xfrm>
          <a:prstGeom prst="rect">
            <a:avLst/>
          </a:prstGeom>
        </p:spPr>
      </p:pic>
      <mc:AlternateContent xmlns:mc="http://schemas.openxmlformats.org/markup-compatibility/2006">
        <mc:Choice xmlns:a14="http://schemas.microsoft.com/office/drawing/2010/main" Requires="a14">
          <p:sp>
            <p:nvSpPr>
              <p:cNvPr id="25" name="文本框 24">
                <a:extLst>
                  <a:ext uri="{FF2B5EF4-FFF2-40B4-BE49-F238E27FC236}">
                    <a16:creationId xmlns:a16="http://schemas.microsoft.com/office/drawing/2014/main" id="{3E401AF7-859D-2F4C-269E-691F29529640}"/>
                  </a:ext>
                </a:extLst>
              </p:cNvPr>
              <p:cNvSpPr txBox="1"/>
              <p:nvPr/>
            </p:nvSpPr>
            <p:spPr>
              <a:xfrm>
                <a:off x="8592312" y="913895"/>
                <a:ext cx="2743200" cy="652551"/>
              </a:xfrm>
              <a:prstGeom prst="rect">
                <a:avLst/>
              </a:prstGeom>
              <a:noFill/>
            </p:spPr>
            <p:txBody>
              <a:bodyPr wrap="square">
                <a:spAutoFit/>
              </a:bodyPr>
              <a:lstStyle/>
              <a:p>
                <a14:m>
                  <m:oMath xmlns:m="http://schemas.openxmlformats.org/officeDocument/2006/math">
                    <m:r>
                      <a:rPr lang="en-US" altLang="zh-CN" b="1" i="1" smtClean="0">
                        <a:latin typeface="Cambria Math" panose="02040503050406030204" pitchFamily="18" charset="0"/>
                        <a:ea typeface="微软雅黑" panose="020B0503020204020204" pitchFamily="34" charset="-122"/>
                      </a:rPr>
                      <m:t>𝑱</m:t>
                    </m:r>
                    <m:r>
                      <a:rPr lang="en-US" altLang="zh-CN" b="1" i="1" smtClean="0">
                        <a:latin typeface="Cambria Math" panose="02040503050406030204" pitchFamily="18" charset="0"/>
                        <a:ea typeface="微软雅黑" panose="020B0503020204020204" pitchFamily="34" charset="-122"/>
                      </a:rPr>
                      <m:t>/</m:t>
                    </m:r>
                    <m:r>
                      <a:rPr lang="zh-CN" altLang="en-US" b="1" i="1" smtClean="0">
                        <a:latin typeface="Cambria Math" panose="02040503050406030204" pitchFamily="18" charset="0"/>
                        <a:ea typeface="微软雅黑" panose="020B0503020204020204" pitchFamily="34" charset="-122"/>
                      </a:rPr>
                      <m:t>𝝍</m:t>
                    </m:r>
                    <m:r>
                      <a:rPr lang="zh-CN" altLang="en-US" b="1" i="1" smtClean="0">
                        <a:latin typeface="Cambria Math" panose="02040503050406030204" pitchFamily="18" charset="0"/>
                        <a:ea typeface="微软雅黑" panose="020B0503020204020204" pitchFamily="34" charset="-122"/>
                      </a:rPr>
                      <m:t>→</m:t>
                    </m:r>
                    <m:r>
                      <a:rPr lang="el-GR" altLang="zh-CN" b="1" i="1" smtClean="0">
                        <a:latin typeface="Cambria Math" panose="02040503050406030204" pitchFamily="18" charset="0"/>
                        <a:ea typeface="Cambria Math" panose="02040503050406030204" pitchFamily="18" charset="0"/>
                      </a:rPr>
                      <m:t>𝜦</m:t>
                    </m:r>
                    <m:acc>
                      <m:accPr>
                        <m:chr m:val="̅"/>
                        <m:ctrlPr>
                          <a:rPr lang="el-GR" altLang="zh-CN" b="1" i="1" smtClean="0">
                            <a:latin typeface="Cambria Math" panose="02040503050406030204" pitchFamily="18" charset="0"/>
                            <a:ea typeface="Cambria Math" panose="02040503050406030204" pitchFamily="18" charset="0"/>
                          </a:rPr>
                        </m:ctrlPr>
                      </m:accPr>
                      <m:e>
                        <m:r>
                          <a:rPr lang="el-GR" altLang="zh-CN" b="1" i="1" smtClean="0">
                            <a:latin typeface="Cambria Math" panose="02040503050406030204" pitchFamily="18" charset="0"/>
                            <a:ea typeface="Cambria Math" panose="02040503050406030204" pitchFamily="18" charset="0"/>
                          </a:rPr>
                          <m:t>𝜦</m:t>
                        </m:r>
                      </m:e>
                    </m:acc>
                    <m:r>
                      <a:rPr lang="en-US" altLang="zh-CN" b="1" i="1" smtClean="0">
                        <a:latin typeface="Cambria Math" panose="02040503050406030204" pitchFamily="18" charset="0"/>
                        <a:ea typeface="Cambria Math" panose="02040503050406030204" pitchFamily="18" charset="0"/>
                      </a:rPr>
                      <m:t>→</m:t>
                    </m:r>
                    <m:r>
                      <a:rPr lang="en-US" altLang="zh-CN" b="1" i="1" smtClean="0">
                        <a:latin typeface="Cambria Math" panose="02040503050406030204" pitchFamily="18" charset="0"/>
                        <a:ea typeface="Cambria Math" panose="02040503050406030204" pitchFamily="18" charset="0"/>
                      </a:rPr>
                      <m:t>𝒑</m:t>
                    </m:r>
                    <m:sSup>
                      <m:sSupPr>
                        <m:ctrlPr>
                          <a:rPr lang="en-US" altLang="zh-CN" b="1" i="1" smtClean="0">
                            <a:latin typeface="Cambria Math" panose="02040503050406030204" pitchFamily="18" charset="0"/>
                            <a:ea typeface="Cambria Math" panose="02040503050406030204" pitchFamily="18" charset="0"/>
                          </a:rPr>
                        </m:ctrlPr>
                      </m:sSupPr>
                      <m:e>
                        <m:r>
                          <a:rPr lang="zh-CN" altLang="en-US" b="1" i="1" smtClean="0">
                            <a:latin typeface="Cambria Math" panose="02040503050406030204" pitchFamily="18" charset="0"/>
                            <a:ea typeface="Cambria Math" panose="02040503050406030204" pitchFamily="18" charset="0"/>
                          </a:rPr>
                          <m:t>𝝅</m:t>
                        </m:r>
                      </m:e>
                      <m:sup>
                        <m:r>
                          <a:rPr lang="en-US" altLang="zh-CN" b="1" i="1" smtClean="0">
                            <a:latin typeface="Cambria Math" panose="02040503050406030204" pitchFamily="18" charset="0"/>
                            <a:ea typeface="Cambria Math" panose="02040503050406030204" pitchFamily="18" charset="0"/>
                          </a:rPr>
                          <m:t>−</m:t>
                        </m:r>
                      </m:sup>
                    </m:sSup>
                    <m:r>
                      <a:rPr lang="en-US" altLang="zh-CN" b="1" i="1" smtClean="0">
                        <a:latin typeface="Cambria Math" panose="02040503050406030204" pitchFamily="18" charset="0"/>
                        <a:ea typeface="Cambria Math" panose="02040503050406030204" pitchFamily="18" charset="0"/>
                      </a:rPr>
                      <m:t>𝒏</m:t>
                    </m:r>
                    <m:sSup>
                      <m:sSupPr>
                        <m:ctrlPr>
                          <a:rPr lang="en-US" altLang="zh-CN" b="1" i="1" smtClean="0">
                            <a:latin typeface="Cambria Math" panose="02040503050406030204" pitchFamily="18" charset="0"/>
                            <a:ea typeface="Cambria Math" panose="02040503050406030204" pitchFamily="18" charset="0"/>
                          </a:rPr>
                        </m:ctrlPr>
                      </m:sSupPr>
                      <m:e>
                        <m:r>
                          <a:rPr lang="zh-CN" altLang="en-US" b="1" i="1" smtClean="0">
                            <a:latin typeface="Cambria Math" panose="02040503050406030204" pitchFamily="18" charset="0"/>
                            <a:ea typeface="Cambria Math" panose="02040503050406030204" pitchFamily="18" charset="0"/>
                          </a:rPr>
                          <m:t>𝝅</m:t>
                        </m:r>
                      </m:e>
                      <m:sup>
                        <m:r>
                          <a:rPr lang="en-US" altLang="zh-CN" b="1" i="1" smtClean="0">
                            <a:latin typeface="Cambria Math" panose="02040503050406030204" pitchFamily="18" charset="0"/>
                            <a:ea typeface="Cambria Math" panose="02040503050406030204" pitchFamily="18" charset="0"/>
                          </a:rPr>
                          <m:t>𝟎</m:t>
                        </m:r>
                      </m:sup>
                    </m:sSup>
                  </m:oMath>
                </a14:m>
                <a:r>
                  <a:rPr lang="en-US" altLang="zh-CN" b="1" dirty="0">
                    <a:latin typeface="微软雅黑" panose="020B0503020204020204" pitchFamily="34" charset="-122"/>
                    <a:ea typeface="微软雅黑" panose="020B0503020204020204" pitchFamily="34" charset="-122"/>
                  </a:rPr>
                  <a:t> </a:t>
                </a:r>
              </a:p>
              <a:p>
                <a:r>
                  <a:rPr lang="en-US" altLang="zh-CN" b="1" dirty="0" err="1">
                    <a:latin typeface="微软雅黑" panose="020B0503020204020204" pitchFamily="34" charset="-122"/>
                    <a:ea typeface="微软雅黑" panose="020B0503020204020204" pitchFamily="34" charset="-122"/>
                  </a:rPr>
                  <a:t>arXiv</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2301.04337</a:t>
                </a:r>
              </a:p>
            </p:txBody>
          </p:sp>
        </mc:Choice>
        <mc:Fallback>
          <p:sp>
            <p:nvSpPr>
              <p:cNvPr id="25" name="文本框 24">
                <a:extLst>
                  <a:ext uri="{FF2B5EF4-FFF2-40B4-BE49-F238E27FC236}">
                    <a16:creationId xmlns:a16="http://schemas.microsoft.com/office/drawing/2014/main" id="{3E401AF7-859D-2F4C-269E-691F29529640}"/>
                  </a:ext>
                </a:extLst>
              </p:cNvPr>
              <p:cNvSpPr txBox="1">
                <a:spLocks noRot="1" noChangeAspect="1" noMove="1" noResize="1" noEditPoints="1" noAdjustHandles="1" noChangeArrowheads="1" noChangeShapeType="1" noTextEdit="1"/>
              </p:cNvSpPr>
              <p:nvPr/>
            </p:nvSpPr>
            <p:spPr>
              <a:xfrm>
                <a:off x="8592312" y="913895"/>
                <a:ext cx="2743200" cy="652551"/>
              </a:xfrm>
              <a:prstGeom prst="rect">
                <a:avLst/>
              </a:prstGeom>
              <a:blipFill>
                <a:blip r:embed="rId8"/>
                <a:stretch>
                  <a:fillRect l="-2000" b="-14019"/>
                </a:stretch>
              </a:blipFill>
            </p:spPr>
            <p:txBody>
              <a:bodyPr/>
              <a:lstStyle/>
              <a:p>
                <a:r>
                  <a:rPr lang="zh-CN" altLang="en-US">
                    <a:noFill/>
                  </a:rPr>
                  <a:t> </a:t>
                </a:r>
              </a:p>
            </p:txBody>
          </p:sp>
        </mc:Fallback>
      </mc:AlternateContent>
      <p:pic>
        <p:nvPicPr>
          <p:cNvPr id="27" name="图片 26">
            <a:extLst>
              <a:ext uri="{FF2B5EF4-FFF2-40B4-BE49-F238E27FC236}">
                <a16:creationId xmlns:a16="http://schemas.microsoft.com/office/drawing/2014/main" id="{890EFE1E-DF7F-6C47-7060-36A3E1D70936}"/>
              </a:ext>
            </a:extLst>
          </p:cNvPr>
          <p:cNvPicPr>
            <a:picLocks noChangeAspect="1"/>
          </p:cNvPicPr>
          <p:nvPr/>
        </p:nvPicPr>
        <p:blipFill>
          <a:blip r:embed="rId9"/>
          <a:stretch>
            <a:fillRect/>
          </a:stretch>
        </p:blipFill>
        <p:spPr>
          <a:xfrm>
            <a:off x="429679" y="3703863"/>
            <a:ext cx="2793943" cy="2984679"/>
          </a:xfrm>
          <a:prstGeom prst="rect">
            <a:avLst/>
          </a:prstGeom>
        </p:spPr>
      </p:pic>
      <p:sp>
        <p:nvSpPr>
          <p:cNvPr id="32" name="文本框 31">
            <a:extLst>
              <a:ext uri="{FF2B5EF4-FFF2-40B4-BE49-F238E27FC236}">
                <a16:creationId xmlns:a16="http://schemas.microsoft.com/office/drawing/2014/main" id="{CE2F910B-C9D9-CBB1-FABF-4C0DFE44EB75}"/>
              </a:ext>
            </a:extLst>
          </p:cNvPr>
          <p:cNvSpPr txBox="1"/>
          <p:nvPr/>
        </p:nvSpPr>
        <p:spPr>
          <a:xfrm>
            <a:off x="178331" y="1187082"/>
            <a:ext cx="3004114" cy="369332"/>
          </a:xfrm>
          <a:prstGeom prst="rect">
            <a:avLst/>
          </a:prstGeom>
          <a:noFill/>
        </p:spPr>
        <p:txBody>
          <a:bodyPr wrap="square">
            <a:spAutoFit/>
          </a:bodyPr>
          <a:lstStyle/>
          <a:p>
            <a:r>
              <a:rPr lang="en-US" altLang="zh-CN" sz="1800" b="1" dirty="0">
                <a:solidFill>
                  <a:srgbClr val="C00000"/>
                </a:solidFill>
                <a:latin typeface="微软雅黑" panose="020B0503020204020204" pitchFamily="34" charset="-122"/>
                <a:ea typeface="微软雅黑" panose="020B0503020204020204" pitchFamily="34" charset="-122"/>
              </a:rPr>
              <a:t>Inputs in fast simulation</a:t>
            </a:r>
            <a:endParaRPr lang="zh-CN" altLang="en-US" sz="1800" b="1" dirty="0">
              <a:solidFill>
                <a:srgbClr val="C00000"/>
              </a:solidFill>
              <a:latin typeface="微软雅黑" panose="020B0503020204020204" pitchFamily="34" charset="-122"/>
              <a:ea typeface="微软雅黑" panose="020B0503020204020204" pitchFamily="34" charset="-122"/>
            </a:endParaRPr>
          </a:p>
        </p:txBody>
      </p:sp>
      <p:sp>
        <p:nvSpPr>
          <p:cNvPr id="33" name="文本框 32">
            <a:extLst>
              <a:ext uri="{FF2B5EF4-FFF2-40B4-BE49-F238E27FC236}">
                <a16:creationId xmlns:a16="http://schemas.microsoft.com/office/drawing/2014/main" id="{FFFB05C6-0C7E-5DC7-791A-2D6367EAAD36}"/>
              </a:ext>
            </a:extLst>
          </p:cNvPr>
          <p:cNvSpPr txBox="1"/>
          <p:nvPr/>
        </p:nvSpPr>
        <p:spPr>
          <a:xfrm>
            <a:off x="7977500" y="1679488"/>
            <a:ext cx="4443498" cy="338554"/>
          </a:xfrm>
          <a:prstGeom prst="rect">
            <a:avLst/>
          </a:prstGeom>
          <a:noFill/>
        </p:spPr>
        <p:txBody>
          <a:bodyPr wrap="square">
            <a:spAutoFit/>
          </a:bodyPr>
          <a:lstStyle/>
          <a:p>
            <a:r>
              <a:rPr lang="en-US" altLang="zh-CN" sz="1600" b="1" dirty="0">
                <a:solidFill>
                  <a:srgbClr val="C00000"/>
                </a:solidFill>
                <a:latin typeface="微软雅黑" panose="020B0503020204020204" pitchFamily="34" charset="-122"/>
                <a:ea typeface="微软雅黑" panose="020B0503020204020204" pitchFamily="34" charset="-122"/>
              </a:rPr>
              <a:t>Optimization of tracking efficiency</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60164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34ED7F85-0786-DB28-BAFD-B5B261293C96}"/>
              </a:ext>
            </a:extLst>
          </p:cNvPr>
          <p:cNvSpPr>
            <a:spLocks noGrp="1"/>
          </p:cNvSpPr>
          <p:nvPr>
            <p:ph idx="1"/>
          </p:nvPr>
        </p:nvSpPr>
        <p:spPr/>
        <p:txBody>
          <a:bodyPr/>
          <a:lstStyle/>
          <a:p>
            <a:endParaRPr lang="zh-CN" altLang="en-US"/>
          </a:p>
        </p:txBody>
      </p:sp>
      <p:sp>
        <p:nvSpPr>
          <p:cNvPr id="3" name="标题 2">
            <a:extLst>
              <a:ext uri="{FF2B5EF4-FFF2-40B4-BE49-F238E27FC236}">
                <a16:creationId xmlns:a16="http://schemas.microsoft.com/office/drawing/2014/main" id="{700EC343-A1FF-40C7-621A-62BD6EA1DF41}"/>
              </a:ext>
            </a:extLst>
          </p:cNvPr>
          <p:cNvSpPr>
            <a:spLocks noGrp="1"/>
          </p:cNvSpPr>
          <p:nvPr>
            <p:ph type="title"/>
          </p:nvPr>
        </p:nvSpPr>
        <p:spPr/>
        <p:txBody>
          <a:bodyPr>
            <a:normAutofit/>
          </a:bodyPr>
          <a:lstStyle/>
          <a:p>
            <a:r>
              <a:rPr lang="zh-CN" altLang="en-US" sz="3600" dirty="0"/>
              <a:t>超级陶粲装置 </a:t>
            </a:r>
            <a:r>
              <a:rPr lang="en-US" altLang="zh-CN" sz="3600" dirty="0"/>
              <a:t>(STCF)</a:t>
            </a:r>
            <a:endParaRPr lang="zh-CN" altLang="en-US" sz="3600" dirty="0"/>
          </a:p>
        </p:txBody>
      </p:sp>
      <p:grpSp>
        <p:nvGrpSpPr>
          <p:cNvPr id="7" name="Group 67">
            <a:extLst>
              <a:ext uri="{FF2B5EF4-FFF2-40B4-BE49-F238E27FC236}">
                <a16:creationId xmlns:a16="http://schemas.microsoft.com/office/drawing/2014/main" id="{C53D6AF3-A431-43C4-9FE4-1E953E17A8DA}"/>
              </a:ext>
            </a:extLst>
          </p:cNvPr>
          <p:cNvGrpSpPr>
            <a:grpSpLocks noChangeAspect="1"/>
          </p:cNvGrpSpPr>
          <p:nvPr/>
        </p:nvGrpSpPr>
        <p:grpSpPr>
          <a:xfrm>
            <a:off x="81326" y="1292871"/>
            <a:ext cx="12110536" cy="5302919"/>
            <a:chOff x="525792" y="2490428"/>
            <a:chExt cx="23137125" cy="10224680"/>
          </a:xfrm>
        </p:grpSpPr>
        <p:grpSp>
          <p:nvGrpSpPr>
            <p:cNvPr id="8" name="Group 49">
              <a:extLst>
                <a:ext uri="{FF2B5EF4-FFF2-40B4-BE49-F238E27FC236}">
                  <a16:creationId xmlns:a16="http://schemas.microsoft.com/office/drawing/2014/main" id="{B8AF1B66-7B10-4F57-A345-BFAC2232552B}"/>
                </a:ext>
              </a:extLst>
            </p:cNvPr>
            <p:cNvGrpSpPr>
              <a:grpSpLocks noChangeAspect="1"/>
            </p:cNvGrpSpPr>
            <p:nvPr/>
          </p:nvGrpSpPr>
          <p:grpSpPr>
            <a:xfrm>
              <a:off x="525792" y="2490428"/>
              <a:ext cx="23137125" cy="10224680"/>
              <a:chOff x="4130566" y="504605"/>
              <a:chExt cx="25417822" cy="11232559"/>
            </a:xfrm>
          </p:grpSpPr>
          <p:grpSp>
            <p:nvGrpSpPr>
              <p:cNvPr id="12" name="Group 50">
                <a:extLst>
                  <a:ext uri="{FF2B5EF4-FFF2-40B4-BE49-F238E27FC236}">
                    <a16:creationId xmlns:a16="http://schemas.microsoft.com/office/drawing/2014/main" id="{F39CF910-5F46-41E7-A496-CB2CCA586E37}"/>
                  </a:ext>
                </a:extLst>
              </p:cNvPr>
              <p:cNvGrpSpPr/>
              <p:nvPr/>
            </p:nvGrpSpPr>
            <p:grpSpPr>
              <a:xfrm>
                <a:off x="4130566" y="504605"/>
                <a:ext cx="21140538" cy="11232559"/>
                <a:chOff x="4778720" y="-246119"/>
                <a:chExt cx="22918612" cy="12999078"/>
              </a:xfrm>
            </p:grpSpPr>
            <p:pic>
              <p:nvPicPr>
                <p:cNvPr id="23" name="图片 5">
                  <a:extLst>
                    <a:ext uri="{FF2B5EF4-FFF2-40B4-BE49-F238E27FC236}">
                      <a16:creationId xmlns:a16="http://schemas.microsoft.com/office/drawing/2014/main" id="{23B5688E-08BB-412A-A064-961C0E040FB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78720" y="-246119"/>
                  <a:ext cx="22918612" cy="12999078"/>
                </a:xfrm>
                <a:prstGeom prst="rect">
                  <a:avLst/>
                </a:prstGeom>
                <a:ln>
                  <a:solidFill>
                    <a:srgbClr val="C00000"/>
                  </a:solidFill>
                </a:ln>
                <a:effectLst>
                  <a:outerShdw blurRad="50800" dist="50800" dir="5400000" algn="ctr" rotWithShape="0">
                    <a:srgbClr val="000000">
                      <a:alpha val="51459"/>
                    </a:srgbClr>
                  </a:outerShdw>
                  <a:softEdge rad="285365"/>
                </a:effectLst>
              </p:spPr>
            </p:pic>
            <p:pic>
              <p:nvPicPr>
                <p:cNvPr id="24" name="Picture 62">
                  <a:extLst>
                    <a:ext uri="{FF2B5EF4-FFF2-40B4-BE49-F238E27FC236}">
                      <a16:creationId xmlns:a16="http://schemas.microsoft.com/office/drawing/2014/main" id="{6A376A95-BE25-4E92-93BD-0CD9628392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95029" y="980277"/>
                  <a:ext cx="18819405" cy="9453063"/>
                </a:xfrm>
                <a:prstGeom prst="rect">
                  <a:avLst/>
                </a:prstGeom>
                <a:effectLst/>
              </p:spPr>
            </p:pic>
          </p:grpSp>
          <p:cxnSp>
            <p:nvCxnSpPr>
              <p:cNvPr id="13" name="Straight Arrow Connector 51">
                <a:extLst>
                  <a:ext uri="{FF2B5EF4-FFF2-40B4-BE49-F238E27FC236}">
                    <a16:creationId xmlns:a16="http://schemas.microsoft.com/office/drawing/2014/main" id="{DDDF70B8-CEB5-40DA-B1A1-FB33F0D21073}"/>
                  </a:ext>
                </a:extLst>
              </p:cNvPr>
              <p:cNvCxnSpPr>
                <a:cxnSpLocks/>
              </p:cNvCxnSpPr>
              <p:nvPr/>
            </p:nvCxnSpPr>
            <p:spPr>
              <a:xfrm flipH="1">
                <a:off x="14151808" y="3274686"/>
                <a:ext cx="1329472" cy="2051324"/>
              </a:xfrm>
              <a:prstGeom prst="straightConnector1">
                <a:avLst/>
              </a:prstGeom>
              <a:ln w="38100">
                <a:solidFill>
                  <a:srgbClr val="C00000"/>
                </a:solidFill>
                <a:tailEnd type="oval"/>
              </a:ln>
              <a:effectLst>
                <a:outerShdw blurRad="50800" dist="38100" dir="2700000" sx="98850" sy="98850" algn="tl" rotWithShape="0">
                  <a:schemeClr val="bg1">
                    <a:alpha val="99893"/>
                  </a:schemeClr>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52">
                <a:extLst>
                  <a:ext uri="{FF2B5EF4-FFF2-40B4-BE49-F238E27FC236}">
                    <a16:creationId xmlns:a16="http://schemas.microsoft.com/office/drawing/2014/main" id="{C5DA9037-AC49-4DB2-97F4-8917A197117F}"/>
                  </a:ext>
                </a:extLst>
              </p:cNvPr>
              <p:cNvCxnSpPr>
                <a:cxnSpLocks/>
              </p:cNvCxnSpPr>
              <p:nvPr/>
            </p:nvCxnSpPr>
            <p:spPr>
              <a:xfrm>
                <a:off x="8334536" y="3752891"/>
                <a:ext cx="2386605" cy="1276428"/>
              </a:xfrm>
              <a:prstGeom prst="straightConnector1">
                <a:avLst/>
              </a:prstGeom>
              <a:ln w="38100">
                <a:solidFill>
                  <a:srgbClr val="C00000"/>
                </a:solidFill>
                <a:tailEnd type="oval"/>
              </a:ln>
              <a:effectLst>
                <a:outerShdw blurRad="50800" dist="38100" dir="2700000" sx="91457" sy="91457" algn="tl" rotWithShape="0">
                  <a:schemeClr val="bg1">
                    <a:alpha val="99893"/>
                  </a:schemeClr>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53">
                <a:extLst>
                  <a:ext uri="{FF2B5EF4-FFF2-40B4-BE49-F238E27FC236}">
                    <a16:creationId xmlns:a16="http://schemas.microsoft.com/office/drawing/2014/main" id="{379F9034-EBFE-4838-9AC4-6FDDB4B9D45F}"/>
                  </a:ext>
                </a:extLst>
              </p:cNvPr>
              <p:cNvCxnSpPr>
                <a:cxnSpLocks/>
              </p:cNvCxnSpPr>
              <p:nvPr/>
            </p:nvCxnSpPr>
            <p:spPr>
              <a:xfrm flipH="1">
                <a:off x="19388133" y="3393523"/>
                <a:ext cx="943276" cy="2132291"/>
              </a:xfrm>
              <a:prstGeom prst="straightConnector1">
                <a:avLst/>
              </a:prstGeom>
              <a:ln w="38100">
                <a:solidFill>
                  <a:srgbClr val="C00000"/>
                </a:solidFill>
                <a:tailEnd type="oval"/>
              </a:ln>
              <a:effectLst>
                <a:outerShdw blurRad="50800" dir="900000" sx="101000" sy="101000" algn="tl" rotWithShape="0">
                  <a:schemeClr val="bg1">
                    <a:alpha val="99893"/>
                  </a:schemeClr>
                </a:outerShdw>
              </a:effectLst>
            </p:spPr>
            <p:style>
              <a:lnRef idx="1">
                <a:schemeClr val="accent1"/>
              </a:lnRef>
              <a:fillRef idx="0">
                <a:schemeClr val="accent1"/>
              </a:fillRef>
              <a:effectRef idx="0">
                <a:schemeClr val="accent1"/>
              </a:effectRef>
              <a:fontRef idx="minor">
                <a:schemeClr val="tx1"/>
              </a:fontRef>
            </p:style>
          </p:cxnSp>
          <p:grpSp>
            <p:nvGrpSpPr>
              <p:cNvPr id="16" name="Group">
                <a:extLst>
                  <a:ext uri="{FF2B5EF4-FFF2-40B4-BE49-F238E27FC236}">
                    <a16:creationId xmlns:a16="http://schemas.microsoft.com/office/drawing/2014/main" id="{499EFC00-187C-4A41-83C5-2F08CB1C13CA}"/>
                  </a:ext>
                </a:extLst>
              </p:cNvPr>
              <p:cNvGrpSpPr/>
              <p:nvPr/>
            </p:nvGrpSpPr>
            <p:grpSpPr>
              <a:xfrm>
                <a:off x="22256580" y="6582755"/>
                <a:ext cx="7291808" cy="5087205"/>
                <a:chOff x="723143" y="71310"/>
                <a:chExt cx="4943169" cy="3738356"/>
              </a:xfrm>
            </p:grpSpPr>
            <p:pic>
              <p:nvPicPr>
                <p:cNvPr id="18" name="Image" descr="Image">
                  <a:extLst>
                    <a:ext uri="{FF2B5EF4-FFF2-40B4-BE49-F238E27FC236}">
                      <a16:creationId xmlns:a16="http://schemas.microsoft.com/office/drawing/2014/main" id="{C876230A-1A4A-4292-A229-8474EBD7C5C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045100" y="71310"/>
                  <a:ext cx="4621212" cy="3738356"/>
                </a:xfrm>
                <a:custGeom>
                  <a:avLst/>
                  <a:gdLst/>
                  <a:ahLst/>
                  <a:cxnLst>
                    <a:cxn ang="0">
                      <a:pos x="wd2" y="hd2"/>
                    </a:cxn>
                    <a:cxn ang="5400000">
                      <a:pos x="wd2" y="hd2"/>
                    </a:cxn>
                    <a:cxn ang="10800000">
                      <a:pos x="wd2" y="hd2"/>
                    </a:cxn>
                    <a:cxn ang="16200000">
                      <a:pos x="wd2" y="hd2"/>
                    </a:cxn>
                  </a:cxnLst>
                  <a:rect l="0" t="0" r="r" b="b"/>
                  <a:pathLst>
                    <a:path w="21600" h="21585" extrusionOk="0">
                      <a:moveTo>
                        <a:pt x="15423" y="5"/>
                      </a:moveTo>
                      <a:cubicBezTo>
                        <a:pt x="15189" y="15"/>
                        <a:pt x="14808" y="41"/>
                        <a:pt x="14210" y="88"/>
                      </a:cubicBezTo>
                      <a:cubicBezTo>
                        <a:pt x="13969" y="107"/>
                        <a:pt x="13396" y="150"/>
                        <a:pt x="12937" y="185"/>
                      </a:cubicBezTo>
                      <a:cubicBezTo>
                        <a:pt x="12478" y="220"/>
                        <a:pt x="11814" y="272"/>
                        <a:pt x="11460" y="299"/>
                      </a:cubicBezTo>
                      <a:cubicBezTo>
                        <a:pt x="11107" y="326"/>
                        <a:pt x="9209" y="460"/>
                        <a:pt x="7244" y="595"/>
                      </a:cubicBezTo>
                      <a:cubicBezTo>
                        <a:pt x="5279" y="731"/>
                        <a:pt x="3614" y="849"/>
                        <a:pt x="3543" y="858"/>
                      </a:cubicBezTo>
                      <a:cubicBezTo>
                        <a:pt x="3472" y="867"/>
                        <a:pt x="3257" y="882"/>
                        <a:pt x="3066" y="891"/>
                      </a:cubicBezTo>
                      <a:cubicBezTo>
                        <a:pt x="2876" y="901"/>
                        <a:pt x="2605" y="916"/>
                        <a:pt x="2463" y="927"/>
                      </a:cubicBezTo>
                      <a:cubicBezTo>
                        <a:pt x="2322" y="938"/>
                        <a:pt x="2131" y="951"/>
                        <a:pt x="2039" y="955"/>
                      </a:cubicBezTo>
                      <a:cubicBezTo>
                        <a:pt x="1947" y="960"/>
                        <a:pt x="1725" y="974"/>
                        <a:pt x="1545" y="989"/>
                      </a:cubicBezTo>
                      <a:lnTo>
                        <a:pt x="1221" y="1015"/>
                      </a:lnTo>
                      <a:lnTo>
                        <a:pt x="1117" y="1396"/>
                      </a:lnTo>
                      <a:cubicBezTo>
                        <a:pt x="1060" y="1606"/>
                        <a:pt x="785" y="2653"/>
                        <a:pt x="506" y="3724"/>
                      </a:cubicBezTo>
                      <a:lnTo>
                        <a:pt x="0" y="5673"/>
                      </a:lnTo>
                      <a:lnTo>
                        <a:pt x="72" y="7256"/>
                      </a:lnTo>
                      <a:cubicBezTo>
                        <a:pt x="112" y="8127"/>
                        <a:pt x="150" y="8920"/>
                        <a:pt x="154" y="9020"/>
                      </a:cubicBezTo>
                      <a:cubicBezTo>
                        <a:pt x="158" y="9119"/>
                        <a:pt x="194" y="9969"/>
                        <a:pt x="236" y="10909"/>
                      </a:cubicBezTo>
                      <a:lnTo>
                        <a:pt x="312" y="12618"/>
                      </a:lnTo>
                      <a:lnTo>
                        <a:pt x="430" y="13094"/>
                      </a:lnTo>
                      <a:cubicBezTo>
                        <a:pt x="496" y="13356"/>
                        <a:pt x="606" y="13783"/>
                        <a:pt x="675" y="14045"/>
                      </a:cubicBezTo>
                      <a:cubicBezTo>
                        <a:pt x="744" y="14307"/>
                        <a:pt x="912" y="14965"/>
                        <a:pt x="1048" y="15507"/>
                      </a:cubicBezTo>
                      <a:cubicBezTo>
                        <a:pt x="1750" y="18306"/>
                        <a:pt x="1912" y="18904"/>
                        <a:pt x="1983" y="18975"/>
                      </a:cubicBezTo>
                      <a:cubicBezTo>
                        <a:pt x="2058" y="19050"/>
                        <a:pt x="2084" y="19082"/>
                        <a:pt x="3350" y="20580"/>
                      </a:cubicBezTo>
                      <a:cubicBezTo>
                        <a:pt x="3997" y="21345"/>
                        <a:pt x="4224" y="21595"/>
                        <a:pt x="4263" y="21585"/>
                      </a:cubicBezTo>
                      <a:cubicBezTo>
                        <a:pt x="4291" y="21578"/>
                        <a:pt x="4360" y="21557"/>
                        <a:pt x="4417" y="21538"/>
                      </a:cubicBezTo>
                      <a:cubicBezTo>
                        <a:pt x="4473" y="21519"/>
                        <a:pt x="4594" y="21488"/>
                        <a:pt x="4686" y="21469"/>
                      </a:cubicBezTo>
                      <a:cubicBezTo>
                        <a:pt x="4777" y="21450"/>
                        <a:pt x="4867" y="21416"/>
                        <a:pt x="4884" y="21398"/>
                      </a:cubicBezTo>
                      <a:cubicBezTo>
                        <a:pt x="4902" y="21379"/>
                        <a:pt x="4925" y="21373"/>
                        <a:pt x="4938" y="21384"/>
                      </a:cubicBezTo>
                      <a:cubicBezTo>
                        <a:pt x="4951" y="21394"/>
                        <a:pt x="5001" y="21386"/>
                        <a:pt x="5049" y="21367"/>
                      </a:cubicBezTo>
                      <a:cubicBezTo>
                        <a:pt x="5150" y="21327"/>
                        <a:pt x="5378" y="21249"/>
                        <a:pt x="5509" y="21208"/>
                      </a:cubicBezTo>
                      <a:cubicBezTo>
                        <a:pt x="5614" y="21176"/>
                        <a:pt x="7431" y="20586"/>
                        <a:pt x="7489" y="20566"/>
                      </a:cubicBezTo>
                      <a:cubicBezTo>
                        <a:pt x="7510" y="20558"/>
                        <a:pt x="7856" y="20450"/>
                        <a:pt x="8259" y="20324"/>
                      </a:cubicBezTo>
                      <a:cubicBezTo>
                        <a:pt x="8662" y="20198"/>
                        <a:pt x="9270" y="20006"/>
                        <a:pt x="9609" y="19897"/>
                      </a:cubicBezTo>
                      <a:cubicBezTo>
                        <a:pt x="9948" y="19789"/>
                        <a:pt x="10770" y="19528"/>
                        <a:pt x="11434" y="19319"/>
                      </a:cubicBezTo>
                      <a:cubicBezTo>
                        <a:pt x="12099" y="19110"/>
                        <a:pt x="12759" y="18900"/>
                        <a:pt x="12900" y="18854"/>
                      </a:cubicBezTo>
                      <a:cubicBezTo>
                        <a:pt x="13041" y="18808"/>
                        <a:pt x="13579" y="18639"/>
                        <a:pt x="14095" y="18477"/>
                      </a:cubicBezTo>
                      <a:cubicBezTo>
                        <a:pt x="14611" y="18315"/>
                        <a:pt x="15049" y="18175"/>
                        <a:pt x="15070" y="18167"/>
                      </a:cubicBezTo>
                      <a:cubicBezTo>
                        <a:pt x="15091" y="18159"/>
                        <a:pt x="15492" y="18034"/>
                        <a:pt x="15959" y="17890"/>
                      </a:cubicBezTo>
                      <a:cubicBezTo>
                        <a:pt x="16425" y="17745"/>
                        <a:pt x="16921" y="17589"/>
                        <a:pt x="17063" y="17541"/>
                      </a:cubicBezTo>
                      <a:cubicBezTo>
                        <a:pt x="17204" y="17494"/>
                        <a:pt x="17350" y="17449"/>
                        <a:pt x="17385" y="17442"/>
                      </a:cubicBezTo>
                      <a:cubicBezTo>
                        <a:pt x="17421" y="17434"/>
                        <a:pt x="17508" y="17405"/>
                        <a:pt x="17578" y="17380"/>
                      </a:cubicBezTo>
                      <a:cubicBezTo>
                        <a:pt x="17649" y="17355"/>
                        <a:pt x="17782" y="17318"/>
                        <a:pt x="17873" y="17297"/>
                      </a:cubicBezTo>
                      <a:cubicBezTo>
                        <a:pt x="17965" y="17276"/>
                        <a:pt x="18051" y="17251"/>
                        <a:pt x="18064" y="17240"/>
                      </a:cubicBezTo>
                      <a:cubicBezTo>
                        <a:pt x="18078" y="17229"/>
                        <a:pt x="18123" y="17215"/>
                        <a:pt x="18164" y="17209"/>
                      </a:cubicBezTo>
                      <a:cubicBezTo>
                        <a:pt x="18206" y="17203"/>
                        <a:pt x="18255" y="17184"/>
                        <a:pt x="18272" y="17167"/>
                      </a:cubicBezTo>
                      <a:cubicBezTo>
                        <a:pt x="18289" y="17149"/>
                        <a:pt x="18357" y="17124"/>
                        <a:pt x="18424" y="17112"/>
                      </a:cubicBezTo>
                      <a:cubicBezTo>
                        <a:pt x="18520" y="17095"/>
                        <a:pt x="18574" y="17060"/>
                        <a:pt x="18667" y="16951"/>
                      </a:cubicBezTo>
                      <a:cubicBezTo>
                        <a:pt x="18733" y="16874"/>
                        <a:pt x="19379" y="16135"/>
                        <a:pt x="20105" y="15308"/>
                      </a:cubicBezTo>
                      <a:cubicBezTo>
                        <a:pt x="20831" y="14481"/>
                        <a:pt x="21429" y="13789"/>
                        <a:pt x="21435" y="13770"/>
                      </a:cubicBezTo>
                      <a:cubicBezTo>
                        <a:pt x="21445" y="13734"/>
                        <a:pt x="21600" y="10472"/>
                        <a:pt x="21600" y="10285"/>
                      </a:cubicBezTo>
                      <a:lnTo>
                        <a:pt x="21600" y="10183"/>
                      </a:lnTo>
                      <a:lnTo>
                        <a:pt x="21144" y="10010"/>
                      </a:lnTo>
                      <a:cubicBezTo>
                        <a:pt x="20893" y="9915"/>
                        <a:pt x="20600" y="9801"/>
                        <a:pt x="20494" y="9759"/>
                      </a:cubicBezTo>
                      <a:cubicBezTo>
                        <a:pt x="20388" y="9718"/>
                        <a:pt x="20082" y="9601"/>
                        <a:pt x="19814" y="9501"/>
                      </a:cubicBezTo>
                      <a:cubicBezTo>
                        <a:pt x="19545" y="9400"/>
                        <a:pt x="19236" y="9281"/>
                        <a:pt x="19127" y="9235"/>
                      </a:cubicBezTo>
                      <a:cubicBezTo>
                        <a:pt x="18915" y="9146"/>
                        <a:pt x="18904" y="9148"/>
                        <a:pt x="18105" y="9204"/>
                      </a:cubicBezTo>
                      <a:cubicBezTo>
                        <a:pt x="17943" y="9216"/>
                        <a:pt x="17791" y="9224"/>
                        <a:pt x="17769" y="9223"/>
                      </a:cubicBezTo>
                      <a:cubicBezTo>
                        <a:pt x="17733" y="9222"/>
                        <a:pt x="17148" y="9286"/>
                        <a:pt x="17090" y="9297"/>
                      </a:cubicBezTo>
                      <a:cubicBezTo>
                        <a:pt x="17076" y="9300"/>
                        <a:pt x="17050" y="9312"/>
                        <a:pt x="17033" y="9325"/>
                      </a:cubicBezTo>
                      <a:cubicBezTo>
                        <a:pt x="17016" y="9339"/>
                        <a:pt x="16995" y="9334"/>
                        <a:pt x="16987" y="9316"/>
                      </a:cubicBezTo>
                      <a:cubicBezTo>
                        <a:pt x="16978" y="9297"/>
                        <a:pt x="16946" y="9283"/>
                        <a:pt x="16916" y="9283"/>
                      </a:cubicBezTo>
                      <a:cubicBezTo>
                        <a:pt x="16865" y="9283"/>
                        <a:pt x="16872" y="9328"/>
                        <a:pt x="16923" y="9337"/>
                      </a:cubicBezTo>
                      <a:cubicBezTo>
                        <a:pt x="16972" y="9346"/>
                        <a:pt x="16976" y="9350"/>
                        <a:pt x="16961" y="9382"/>
                      </a:cubicBezTo>
                      <a:cubicBezTo>
                        <a:pt x="16952" y="9401"/>
                        <a:pt x="16931" y="9405"/>
                        <a:pt x="16914" y="9392"/>
                      </a:cubicBezTo>
                      <a:cubicBezTo>
                        <a:pt x="16897" y="9378"/>
                        <a:pt x="16873" y="9364"/>
                        <a:pt x="16859" y="9363"/>
                      </a:cubicBezTo>
                      <a:cubicBezTo>
                        <a:pt x="16844" y="9362"/>
                        <a:pt x="16835" y="9345"/>
                        <a:pt x="16838" y="9325"/>
                      </a:cubicBezTo>
                      <a:cubicBezTo>
                        <a:pt x="16841" y="9305"/>
                        <a:pt x="16823" y="9293"/>
                        <a:pt x="16799" y="9299"/>
                      </a:cubicBezTo>
                      <a:cubicBezTo>
                        <a:pt x="16775" y="9305"/>
                        <a:pt x="16672" y="9312"/>
                        <a:pt x="16571" y="9313"/>
                      </a:cubicBezTo>
                      <a:cubicBezTo>
                        <a:pt x="16434" y="9315"/>
                        <a:pt x="16383" y="9329"/>
                        <a:pt x="16373" y="9366"/>
                      </a:cubicBezTo>
                      <a:cubicBezTo>
                        <a:pt x="16365" y="9392"/>
                        <a:pt x="16356" y="9538"/>
                        <a:pt x="16354" y="9693"/>
                      </a:cubicBezTo>
                      <a:cubicBezTo>
                        <a:pt x="16350" y="9982"/>
                        <a:pt x="16335" y="10031"/>
                        <a:pt x="16259" y="9987"/>
                      </a:cubicBezTo>
                      <a:cubicBezTo>
                        <a:pt x="16235" y="9973"/>
                        <a:pt x="16163" y="9959"/>
                        <a:pt x="16100" y="9958"/>
                      </a:cubicBezTo>
                      <a:cubicBezTo>
                        <a:pt x="15991" y="9956"/>
                        <a:pt x="15984" y="9951"/>
                        <a:pt x="15985" y="9866"/>
                      </a:cubicBezTo>
                      <a:cubicBezTo>
                        <a:pt x="15985" y="9816"/>
                        <a:pt x="15977" y="9776"/>
                        <a:pt x="15966" y="9776"/>
                      </a:cubicBezTo>
                      <a:cubicBezTo>
                        <a:pt x="15956" y="9776"/>
                        <a:pt x="15915" y="9759"/>
                        <a:pt x="15875" y="9738"/>
                      </a:cubicBezTo>
                      <a:cubicBezTo>
                        <a:pt x="15836" y="9717"/>
                        <a:pt x="15797" y="9696"/>
                        <a:pt x="15790" y="9693"/>
                      </a:cubicBezTo>
                      <a:cubicBezTo>
                        <a:pt x="15783" y="9690"/>
                        <a:pt x="15749" y="9674"/>
                        <a:pt x="15714" y="9655"/>
                      </a:cubicBezTo>
                      <a:cubicBezTo>
                        <a:pt x="15679" y="9636"/>
                        <a:pt x="15627" y="9614"/>
                        <a:pt x="15599" y="9607"/>
                      </a:cubicBezTo>
                      <a:cubicBezTo>
                        <a:pt x="15565" y="9599"/>
                        <a:pt x="15512" y="9512"/>
                        <a:pt x="15447" y="9354"/>
                      </a:cubicBezTo>
                      <a:lnTo>
                        <a:pt x="15349" y="9110"/>
                      </a:lnTo>
                      <a:lnTo>
                        <a:pt x="15376" y="7766"/>
                      </a:lnTo>
                      <a:lnTo>
                        <a:pt x="15406" y="6422"/>
                      </a:lnTo>
                      <a:lnTo>
                        <a:pt x="15562" y="6163"/>
                      </a:lnTo>
                      <a:cubicBezTo>
                        <a:pt x="15705" y="5928"/>
                        <a:pt x="15737" y="5894"/>
                        <a:pt x="15961" y="5751"/>
                      </a:cubicBezTo>
                      <a:cubicBezTo>
                        <a:pt x="16095" y="5665"/>
                        <a:pt x="16216" y="5566"/>
                        <a:pt x="16230" y="5533"/>
                      </a:cubicBezTo>
                      <a:cubicBezTo>
                        <a:pt x="16244" y="5499"/>
                        <a:pt x="16282" y="5474"/>
                        <a:pt x="16313" y="5473"/>
                      </a:cubicBezTo>
                      <a:cubicBezTo>
                        <a:pt x="16344" y="5473"/>
                        <a:pt x="16398" y="5442"/>
                        <a:pt x="16434" y="5407"/>
                      </a:cubicBezTo>
                      <a:cubicBezTo>
                        <a:pt x="16469" y="5372"/>
                        <a:pt x="16520" y="5343"/>
                        <a:pt x="16549" y="5343"/>
                      </a:cubicBezTo>
                      <a:cubicBezTo>
                        <a:pt x="16577" y="5343"/>
                        <a:pt x="16616" y="5313"/>
                        <a:pt x="16634" y="5277"/>
                      </a:cubicBezTo>
                      <a:cubicBezTo>
                        <a:pt x="16652" y="5241"/>
                        <a:pt x="16692" y="5210"/>
                        <a:pt x="16725" y="5210"/>
                      </a:cubicBezTo>
                      <a:cubicBezTo>
                        <a:pt x="16758" y="5210"/>
                        <a:pt x="16812" y="5173"/>
                        <a:pt x="16846" y="5127"/>
                      </a:cubicBezTo>
                      <a:cubicBezTo>
                        <a:pt x="16882" y="5077"/>
                        <a:pt x="16933" y="5047"/>
                        <a:pt x="16977" y="5047"/>
                      </a:cubicBezTo>
                      <a:cubicBezTo>
                        <a:pt x="17024" y="5047"/>
                        <a:pt x="17050" y="5030"/>
                        <a:pt x="17050" y="4999"/>
                      </a:cubicBezTo>
                      <a:cubicBezTo>
                        <a:pt x="17050" y="4973"/>
                        <a:pt x="17071" y="4936"/>
                        <a:pt x="17096" y="4919"/>
                      </a:cubicBezTo>
                      <a:cubicBezTo>
                        <a:pt x="17137" y="4889"/>
                        <a:pt x="17145" y="4710"/>
                        <a:pt x="17196" y="2823"/>
                      </a:cubicBezTo>
                      <a:cubicBezTo>
                        <a:pt x="17267" y="202"/>
                        <a:pt x="17268" y="262"/>
                        <a:pt x="17213" y="235"/>
                      </a:cubicBezTo>
                      <a:cubicBezTo>
                        <a:pt x="17140" y="199"/>
                        <a:pt x="16100" y="54"/>
                        <a:pt x="16059" y="74"/>
                      </a:cubicBezTo>
                      <a:cubicBezTo>
                        <a:pt x="16038" y="84"/>
                        <a:pt x="16004" y="74"/>
                        <a:pt x="15983" y="52"/>
                      </a:cubicBezTo>
                      <a:cubicBezTo>
                        <a:pt x="15959" y="27"/>
                        <a:pt x="15912" y="20"/>
                        <a:pt x="15857" y="33"/>
                      </a:cubicBezTo>
                      <a:cubicBezTo>
                        <a:pt x="15807" y="45"/>
                        <a:pt x="15762" y="40"/>
                        <a:pt x="15753" y="22"/>
                      </a:cubicBezTo>
                      <a:cubicBezTo>
                        <a:pt x="15743" y="0"/>
                        <a:pt x="15656" y="-5"/>
                        <a:pt x="15423" y="5"/>
                      </a:cubicBezTo>
                      <a:close/>
                    </a:path>
                  </a:pathLst>
                </a:custGeom>
                <a:ln w="25400" cap="flat">
                  <a:solidFill>
                    <a:srgbClr val="FFFFFF"/>
                  </a:solidFill>
                  <a:prstDash val="solid"/>
                  <a:miter lim="400000"/>
                </a:ln>
                <a:effectLst>
                  <a:glow rad="64053">
                    <a:schemeClr val="accent3">
                      <a:satMod val="175000"/>
                      <a:alpha val="73000"/>
                    </a:schemeClr>
                  </a:glow>
                </a:effectLst>
              </p:spPr>
            </p:pic>
            <p:sp>
              <p:nvSpPr>
                <p:cNvPr id="19" name="Shape">
                  <a:extLst>
                    <a:ext uri="{FF2B5EF4-FFF2-40B4-BE49-F238E27FC236}">
                      <a16:creationId xmlns:a16="http://schemas.microsoft.com/office/drawing/2014/main" id="{5D6DED40-873C-4651-BC05-1A2BA463863E}"/>
                    </a:ext>
                  </a:extLst>
                </p:cNvPr>
                <p:cNvSpPr/>
                <p:nvPr/>
              </p:nvSpPr>
              <p:spPr>
                <a:xfrm rot="10105591">
                  <a:off x="3329309" y="1248382"/>
                  <a:ext cx="1812142" cy="471978"/>
                </a:xfrm>
                <a:custGeom>
                  <a:avLst/>
                  <a:gdLst/>
                  <a:ahLst/>
                  <a:cxnLst>
                    <a:cxn ang="0">
                      <a:pos x="wd2" y="hd2"/>
                    </a:cxn>
                    <a:cxn ang="5400000">
                      <a:pos x="wd2" y="hd2"/>
                    </a:cxn>
                    <a:cxn ang="10800000">
                      <a:pos x="wd2" y="hd2"/>
                    </a:cxn>
                    <a:cxn ang="16200000">
                      <a:pos x="wd2" y="hd2"/>
                    </a:cxn>
                  </a:cxnLst>
                  <a:rect l="0" t="0" r="r" b="b"/>
                  <a:pathLst>
                    <a:path w="21600" h="21600" extrusionOk="0">
                      <a:moveTo>
                        <a:pt x="40" y="2657"/>
                      </a:moveTo>
                      <a:lnTo>
                        <a:pt x="17547" y="6638"/>
                      </a:lnTo>
                      <a:lnTo>
                        <a:pt x="17078" y="0"/>
                      </a:lnTo>
                      <a:lnTo>
                        <a:pt x="21600" y="10429"/>
                      </a:lnTo>
                      <a:lnTo>
                        <a:pt x="16824" y="21600"/>
                      </a:lnTo>
                      <a:lnTo>
                        <a:pt x="17378" y="15309"/>
                      </a:lnTo>
                      <a:lnTo>
                        <a:pt x="0" y="19711"/>
                      </a:lnTo>
                      <a:lnTo>
                        <a:pt x="40" y="2657"/>
                      </a:lnTo>
                      <a:close/>
                    </a:path>
                  </a:pathLst>
                </a:custGeom>
                <a:gradFill flip="none" rotWithShape="1">
                  <a:gsLst>
                    <a:gs pos="0">
                      <a:srgbClr val="0096FF"/>
                    </a:gs>
                    <a:gs pos="100000">
                      <a:srgbClr val="011993"/>
                    </a:gs>
                  </a:gsLst>
                  <a:lin ang="0" scaled="0"/>
                </a:gradFill>
                <a:ln w="12700" cap="flat">
                  <a:noFill/>
                  <a:miter lim="400000"/>
                </a:ln>
                <a:effectLst>
                  <a:outerShdw blurRad="139700" dist="25400" dir="10015175" rotWithShape="0">
                    <a:srgbClr val="FFFFFF"/>
                  </a:outerShdw>
                </a:effectLst>
              </p:spPr>
              <p:txBody>
                <a:bodyPr wrap="square" lIns="50800" tIns="50800" rIns="50800" bIns="508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0" name="Group">
                  <a:extLst>
                    <a:ext uri="{FF2B5EF4-FFF2-40B4-BE49-F238E27FC236}">
                      <a16:creationId xmlns:a16="http://schemas.microsoft.com/office/drawing/2014/main" id="{BE48D212-E2F8-4096-A9D6-252B2BA9167D}"/>
                    </a:ext>
                  </a:extLst>
                </p:cNvPr>
                <p:cNvSpPr/>
                <p:nvPr/>
              </p:nvSpPr>
              <p:spPr>
                <a:xfrm>
                  <a:off x="4099688" y="1343424"/>
                  <a:ext cx="281895" cy="281893"/>
                </a:xfrm>
                <a:prstGeom prst="ellipse">
                  <a:avLst/>
                </a:prstGeom>
                <a:gradFill flip="none" rotWithShape="1">
                  <a:gsLst>
                    <a:gs pos="54513">
                      <a:srgbClr val="FFFFFF"/>
                    </a:gs>
                    <a:gs pos="74426">
                      <a:srgbClr val="FFC980"/>
                    </a:gs>
                    <a:gs pos="100000">
                      <a:schemeClr val="accent4">
                        <a:hueOff val="-858837"/>
                        <a:lumOff val="-9791"/>
                      </a:schemeClr>
                    </a:gs>
                  </a:gsLst>
                  <a:path path="shape">
                    <a:fillToRect l="27536" t="57492" r="72463" b="42507"/>
                  </a:path>
                </a:gradFill>
                <a:ln w="12700" cap="flat">
                  <a:solidFill>
                    <a:srgbClr val="000000"/>
                  </a:solidFill>
                  <a:prstDash val="solid"/>
                  <a:miter lim="400000"/>
                </a:ln>
                <a:effectLst>
                  <a:outerShdw blurRad="25400" dist="43793" dir="6877683" rotWithShape="0">
                    <a:srgbClr val="FFFFFF">
                      <a:alpha val="52467"/>
                    </a:srgbClr>
                  </a:outerShdw>
                </a:effectLst>
              </p:spPr>
              <p:txBody>
                <a:bodyPr wrap="square" lIns="50800" tIns="50800" rIns="50800" bIns="50800" numCol="1" anchor="ctr">
                  <a:noAutofit/>
                </a:bodyPr>
                <a:lstStyle/>
                <a:p>
                  <a:pPr marL="0" marR="0" lvl="0" indent="0" algn="l" defTabSz="825500" rtl="0" eaLnBrk="1" fontAlgn="auto" latinLnBrk="0" hangingPunct="1">
                    <a:lnSpc>
                      <a:spcPct val="100000"/>
                    </a:lnSpc>
                    <a:spcBef>
                      <a:spcPts val="0"/>
                    </a:spcBef>
                    <a:spcAft>
                      <a:spcPts val="0"/>
                    </a:spcAft>
                    <a:buClrTx/>
                    <a:buSzTx/>
                    <a:buFontTx/>
                    <a:buNone/>
                    <a:tabLst/>
                    <a:defRPr sz="3000">
                      <a:solidFill>
                        <a:srgbClr val="D5D5D5"/>
                      </a:solidFill>
                      <a:latin typeface="Helvetica Neue Medium"/>
                      <a:ea typeface="Helvetica Neue Medium"/>
                      <a:cs typeface="Helvetica Neue Medium"/>
                      <a:sym typeface="Helvetica Neue Medium"/>
                    </a:defRPr>
                  </a:pPr>
                  <a:endParaRPr kumimoji="0" sz="3000" b="0" i="0" u="none" strike="noStrike" kern="1200" cap="none" spc="0" normalizeH="0" baseline="0" noProof="0">
                    <a:ln>
                      <a:noFill/>
                    </a:ln>
                    <a:solidFill>
                      <a:srgbClr val="D5D5D5"/>
                    </a:solidFill>
                    <a:effectLst/>
                    <a:uLnTx/>
                    <a:uFillTx/>
                    <a:latin typeface="微软雅黑" panose="020B0503020204020204" pitchFamily="34" charset="-122"/>
                    <a:ea typeface="微软雅黑" panose="020B0503020204020204" pitchFamily="34" charset="-122"/>
                    <a:sym typeface="Helvetica Neue Medium"/>
                  </a:endParaRPr>
                </a:p>
              </p:txBody>
            </p:sp>
            <p:sp>
              <p:nvSpPr>
                <p:cNvPr id="21" name="Shape">
                  <a:extLst>
                    <a:ext uri="{FF2B5EF4-FFF2-40B4-BE49-F238E27FC236}">
                      <a16:creationId xmlns:a16="http://schemas.microsoft.com/office/drawing/2014/main" id="{008431AB-3CF1-4982-B0A6-96FE4BCA0417}"/>
                    </a:ext>
                  </a:extLst>
                </p:cNvPr>
                <p:cNvSpPr/>
                <p:nvPr/>
              </p:nvSpPr>
              <p:spPr>
                <a:xfrm rot="21060000">
                  <a:off x="723143" y="1729076"/>
                  <a:ext cx="2472493" cy="547516"/>
                </a:xfrm>
                <a:custGeom>
                  <a:avLst/>
                  <a:gdLst/>
                  <a:ahLst/>
                  <a:cxnLst>
                    <a:cxn ang="0">
                      <a:pos x="wd2" y="hd2"/>
                    </a:cxn>
                    <a:cxn ang="5400000">
                      <a:pos x="wd2" y="hd2"/>
                    </a:cxn>
                    <a:cxn ang="10800000">
                      <a:pos x="wd2" y="hd2"/>
                    </a:cxn>
                    <a:cxn ang="16200000">
                      <a:pos x="wd2" y="hd2"/>
                    </a:cxn>
                  </a:cxnLst>
                  <a:rect l="0" t="0" r="r" b="b"/>
                  <a:pathLst>
                    <a:path w="21600" h="21600" extrusionOk="0">
                      <a:moveTo>
                        <a:pt x="177" y="0"/>
                      </a:moveTo>
                      <a:lnTo>
                        <a:pt x="18630" y="5886"/>
                      </a:lnTo>
                      <a:lnTo>
                        <a:pt x="18286" y="164"/>
                      </a:lnTo>
                      <a:lnTo>
                        <a:pt x="21600" y="9154"/>
                      </a:lnTo>
                      <a:lnTo>
                        <a:pt x="18099" y="18784"/>
                      </a:lnTo>
                      <a:lnTo>
                        <a:pt x="18505" y="13360"/>
                      </a:lnTo>
                      <a:lnTo>
                        <a:pt x="0" y="21600"/>
                      </a:lnTo>
                      <a:lnTo>
                        <a:pt x="177" y="0"/>
                      </a:lnTo>
                      <a:close/>
                    </a:path>
                  </a:pathLst>
                </a:custGeom>
                <a:gradFill flip="none" rotWithShape="1">
                  <a:gsLst>
                    <a:gs pos="0">
                      <a:schemeClr val="accent5"/>
                    </a:gs>
                    <a:gs pos="100000">
                      <a:schemeClr val="accent5">
                        <a:lumOff val="-29866"/>
                      </a:schemeClr>
                    </a:gs>
                  </a:gsLst>
                  <a:lin ang="0" scaled="0"/>
                </a:gradFill>
                <a:ln w="12700" cap="flat">
                  <a:noFill/>
                  <a:miter lim="400000"/>
                </a:ln>
                <a:effectLst>
                  <a:outerShdw blurRad="139700" dist="25400" dir="5400000" rotWithShape="0">
                    <a:srgbClr val="FFFFFF"/>
                  </a:outerShdw>
                </a:effectLst>
              </p:spPr>
              <p:txBody>
                <a:bodyPr wrap="square" lIns="50800" tIns="50800" rIns="50800" bIns="508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2" name="Group">
                  <a:extLst>
                    <a:ext uri="{FF2B5EF4-FFF2-40B4-BE49-F238E27FC236}">
                      <a16:creationId xmlns:a16="http://schemas.microsoft.com/office/drawing/2014/main" id="{EC8A7FF6-0D71-4AB2-AEF8-FDE3978B5142}"/>
                    </a:ext>
                  </a:extLst>
                </p:cNvPr>
                <p:cNvSpPr/>
                <p:nvPr/>
              </p:nvSpPr>
              <p:spPr>
                <a:xfrm>
                  <a:off x="2074907" y="1799542"/>
                  <a:ext cx="281895" cy="281893"/>
                </a:xfrm>
                <a:prstGeom prst="ellipse">
                  <a:avLst/>
                </a:prstGeom>
                <a:gradFill flip="none" rotWithShape="1">
                  <a:gsLst>
                    <a:gs pos="54513">
                      <a:srgbClr val="FFFFFF"/>
                    </a:gs>
                    <a:gs pos="74426">
                      <a:srgbClr val="FFC980"/>
                    </a:gs>
                    <a:gs pos="100000">
                      <a:schemeClr val="accent4">
                        <a:hueOff val="-858837"/>
                        <a:lumOff val="-9791"/>
                      </a:schemeClr>
                    </a:gs>
                  </a:gsLst>
                  <a:path path="shape">
                    <a:fillToRect l="141018" t="31811" r="-41018" b="68188"/>
                  </a:path>
                </a:gradFill>
                <a:ln w="12700" cap="flat">
                  <a:solidFill>
                    <a:srgbClr val="000000"/>
                  </a:solidFill>
                  <a:prstDash val="solid"/>
                  <a:miter lim="400000"/>
                </a:ln>
                <a:effectLst>
                  <a:outerShdw blurRad="25400" dist="43793" dir="6877683" rotWithShape="0">
                    <a:srgbClr val="FFFFFF">
                      <a:alpha val="52467"/>
                    </a:srgbClr>
                  </a:outerShdw>
                </a:effectLst>
              </p:spPr>
              <p:txBody>
                <a:bodyPr wrap="square" lIns="50800" tIns="50800" rIns="50800" bIns="50800" numCol="1" anchor="ctr">
                  <a:noAutofit/>
                </a:bodyPr>
                <a:lstStyle/>
                <a:p>
                  <a:pPr marL="0" marR="0" lvl="0" indent="0" algn="l" defTabSz="825500" rtl="0" eaLnBrk="1" fontAlgn="auto" latinLnBrk="0" hangingPunct="1">
                    <a:lnSpc>
                      <a:spcPct val="100000"/>
                    </a:lnSpc>
                    <a:spcBef>
                      <a:spcPts val="0"/>
                    </a:spcBef>
                    <a:spcAft>
                      <a:spcPts val="0"/>
                    </a:spcAft>
                    <a:buClrTx/>
                    <a:buSzTx/>
                    <a:buFontTx/>
                    <a:buNone/>
                    <a:tabLst/>
                    <a:defRPr sz="3000">
                      <a:solidFill>
                        <a:srgbClr val="D5D5D5"/>
                      </a:solidFill>
                      <a:latin typeface="Helvetica Neue Medium"/>
                      <a:ea typeface="Helvetica Neue Medium"/>
                      <a:cs typeface="Helvetica Neue Medium"/>
                      <a:sym typeface="Helvetica Neue Medium"/>
                    </a:defRPr>
                  </a:pPr>
                  <a:endParaRPr kumimoji="0" sz="3000" b="0" i="0" u="none" strike="noStrike" kern="1200" cap="none" spc="0" normalizeH="0" baseline="0" noProof="0">
                    <a:ln>
                      <a:noFill/>
                    </a:ln>
                    <a:solidFill>
                      <a:srgbClr val="D5D5D5"/>
                    </a:solidFill>
                    <a:effectLst/>
                    <a:uLnTx/>
                    <a:uFillTx/>
                    <a:latin typeface="微软雅黑" panose="020B0503020204020204" pitchFamily="34" charset="-122"/>
                    <a:ea typeface="微软雅黑" panose="020B0503020204020204" pitchFamily="34" charset="-122"/>
                    <a:sym typeface="Helvetica Neue Medium"/>
                  </a:endParaRPr>
                </a:p>
              </p:txBody>
            </p:sp>
          </p:grpSp>
          <p:cxnSp>
            <p:nvCxnSpPr>
              <p:cNvPr id="17" name="Straight Arrow Connector 55">
                <a:extLst>
                  <a:ext uri="{FF2B5EF4-FFF2-40B4-BE49-F238E27FC236}">
                    <a16:creationId xmlns:a16="http://schemas.microsoft.com/office/drawing/2014/main" id="{45465A42-10A5-4D9B-8B1D-AE0171F34C8C}"/>
                  </a:ext>
                </a:extLst>
              </p:cNvPr>
              <p:cNvCxnSpPr>
                <a:cxnSpLocks/>
              </p:cNvCxnSpPr>
              <p:nvPr/>
            </p:nvCxnSpPr>
            <p:spPr>
              <a:xfrm flipH="1" flipV="1">
                <a:off x="20844999" y="6176509"/>
                <a:ext cx="1886507" cy="1772588"/>
              </a:xfrm>
              <a:prstGeom prst="straightConnector1">
                <a:avLst/>
              </a:prstGeom>
              <a:ln w="38100">
                <a:solidFill>
                  <a:srgbClr val="C00000"/>
                </a:solidFill>
                <a:tailEnd type="oval"/>
              </a:ln>
              <a:effectLst>
                <a:outerShdw blurRad="50800" dist="38100" dir="2700000" sx="91457" sy="91457" algn="tl" rotWithShape="0">
                  <a:schemeClr val="bg1">
                    <a:alpha val="99893"/>
                  </a:schemeClr>
                </a:outerShdw>
              </a:effectLst>
            </p:spPr>
            <p:style>
              <a:lnRef idx="1">
                <a:schemeClr val="accent1"/>
              </a:lnRef>
              <a:fillRef idx="0">
                <a:schemeClr val="accent1"/>
              </a:fillRef>
              <a:effectRef idx="0">
                <a:schemeClr val="accent1"/>
              </a:effectRef>
              <a:fontRef idx="minor">
                <a:schemeClr val="tx1"/>
              </a:fontRef>
            </p:style>
          </p:cxnSp>
        </p:grpSp>
        <p:sp>
          <p:nvSpPr>
            <p:cNvPr id="9" name="Rectangle 63">
              <a:extLst>
                <a:ext uri="{FF2B5EF4-FFF2-40B4-BE49-F238E27FC236}">
                  <a16:creationId xmlns:a16="http://schemas.microsoft.com/office/drawing/2014/main" id="{A9F37170-04DE-4713-B781-7C3C02799AD1}"/>
                </a:ext>
              </a:extLst>
            </p:cNvPr>
            <p:cNvSpPr/>
            <p:nvPr/>
          </p:nvSpPr>
          <p:spPr>
            <a:xfrm>
              <a:off x="1019034" y="4116495"/>
              <a:ext cx="5505971" cy="1519586"/>
            </a:xfrm>
            <a:prstGeom prst="rect">
              <a:avLst/>
            </a:prstGeom>
            <a:noFill/>
            <a:effectLst>
              <a:glow rad="1905000">
                <a:schemeClr val="accent3">
                  <a:satMod val="175000"/>
                </a:schemeClr>
              </a:glow>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w="25400" cap="sq" cmpd="sng">
                    <a:noFill/>
                    <a:prstDash val="solid"/>
                    <a:miter lim="800000"/>
                  </a:ln>
                  <a:solidFill>
                    <a:srgbClr val="FFFF00"/>
                  </a:solidFill>
                  <a:effectLst>
                    <a:glow rad="190500">
                      <a:srgbClr val="EE822F">
                        <a:lumMod val="75000"/>
                      </a:srgbClr>
                    </a:glow>
                  </a:effectLst>
                  <a:uLnTx/>
                  <a:uFillTx/>
                  <a:latin typeface="微软雅黑" panose="020B0503020204020204" pitchFamily="34" charset="-122"/>
                  <a:ea typeface="微软雅黑" panose="020B0503020204020204" pitchFamily="34" charset="-122"/>
                </a:rPr>
                <a:t>Linear  Accelerator</a:t>
              </a:r>
              <a:endParaRPr kumimoji="0" lang="en-CN" sz="2200" b="1" i="0" u="none" strike="noStrike" kern="1200" cap="none" spc="0" normalizeH="0" baseline="0" noProof="0" dirty="0">
                <a:ln w="25400" cap="sq" cmpd="sng">
                  <a:noFill/>
                  <a:prstDash val="solid"/>
                  <a:miter lim="800000"/>
                </a:ln>
                <a:solidFill>
                  <a:srgbClr val="FFFF00"/>
                </a:solidFill>
                <a:effectLst>
                  <a:glow rad="190500">
                    <a:srgbClr val="EE822F">
                      <a:lumMod val="75000"/>
                    </a:srgbClr>
                  </a:glow>
                </a:effectLst>
                <a:uLnTx/>
                <a:uFillTx/>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1" i="0" u="none" strike="noStrike" kern="1200" cap="none" spc="0" normalizeH="0" baseline="0" noProof="0" dirty="0">
                  <a:ln w="25400" cap="sq" cmpd="sng">
                    <a:noFill/>
                    <a:prstDash val="solid"/>
                    <a:miter lim="800000"/>
                  </a:ln>
                  <a:solidFill>
                    <a:srgbClr val="FFFF00"/>
                  </a:solidFill>
                  <a:effectLst>
                    <a:glow rad="190500">
                      <a:srgbClr val="EE822F">
                        <a:lumMod val="75000"/>
                      </a:srgbClr>
                    </a:glow>
                  </a:effectLst>
                  <a:uLnTx/>
                  <a:uFillTx/>
                  <a:latin typeface="微软雅黑" panose="020B0503020204020204" pitchFamily="34" charset="-122"/>
                  <a:ea typeface="微软雅黑" panose="020B0503020204020204" pitchFamily="34" charset="-122"/>
                </a:rPr>
                <a:t>485</a:t>
              </a:r>
              <a:r>
                <a:rPr kumimoji="0" lang="zh-CN" altLang="en-US" sz="2200" b="1" i="0" u="none" strike="noStrike" kern="1200" cap="none" spc="0" normalizeH="0" baseline="0" noProof="0" dirty="0">
                  <a:ln w="25400" cap="sq" cmpd="sng">
                    <a:noFill/>
                    <a:prstDash val="solid"/>
                    <a:miter lim="800000"/>
                  </a:ln>
                  <a:solidFill>
                    <a:srgbClr val="FFFF00"/>
                  </a:solidFill>
                  <a:effectLst>
                    <a:glow rad="190500">
                      <a:srgbClr val="EE822F">
                        <a:lumMod val="75000"/>
                      </a:srgbClr>
                    </a:glow>
                  </a:effectLst>
                  <a:uLnTx/>
                  <a:uFillTx/>
                  <a:latin typeface="微软雅黑" panose="020B0503020204020204" pitchFamily="34" charset="-122"/>
                  <a:ea typeface="微软雅黑" panose="020B0503020204020204" pitchFamily="34" charset="-122"/>
                </a:rPr>
                <a:t> </a:t>
              </a:r>
              <a:r>
                <a:rPr kumimoji="0" lang="en-US" altLang="zh-CN" sz="2200" b="1" i="0" u="none" strike="noStrike" kern="1200" cap="none" spc="0" normalizeH="0" baseline="0" noProof="0" dirty="0">
                  <a:ln w="25400" cap="sq" cmpd="sng">
                    <a:noFill/>
                    <a:prstDash val="solid"/>
                    <a:miter lim="800000"/>
                  </a:ln>
                  <a:solidFill>
                    <a:srgbClr val="FFFF00"/>
                  </a:solidFill>
                  <a:effectLst>
                    <a:glow rad="190500">
                      <a:srgbClr val="EE822F">
                        <a:lumMod val="75000"/>
                      </a:srgbClr>
                    </a:glow>
                  </a:effectLst>
                  <a:uLnTx/>
                  <a:uFillTx/>
                  <a:latin typeface="微软雅黑" panose="020B0503020204020204" pitchFamily="34" charset="-122"/>
                  <a:ea typeface="微软雅黑" panose="020B0503020204020204" pitchFamily="34" charset="-122"/>
                </a:rPr>
                <a:t>m</a:t>
              </a:r>
              <a:endParaRPr kumimoji="0" lang="en-US" sz="2200" b="1" i="0" u="none" strike="noStrike" kern="1200" cap="none" spc="0" normalizeH="0" baseline="0" noProof="0" dirty="0">
                <a:ln w="25400" cap="sq" cmpd="sng">
                  <a:noFill/>
                  <a:prstDash val="solid"/>
                  <a:miter lim="800000"/>
                </a:ln>
                <a:solidFill>
                  <a:srgbClr val="FFFF00"/>
                </a:solidFill>
                <a:effectLst>
                  <a:glow rad="190500">
                    <a:srgbClr val="EE822F">
                      <a:lumMod val="75000"/>
                    </a:srgbClr>
                  </a:glow>
                </a:effectLst>
                <a:uLnTx/>
                <a:uFillTx/>
                <a:latin typeface="微软雅黑" panose="020B0503020204020204" pitchFamily="34" charset="-122"/>
                <a:ea typeface="微软雅黑" panose="020B0503020204020204" pitchFamily="34" charset="-122"/>
              </a:endParaRPr>
            </a:p>
          </p:txBody>
        </p:sp>
        <p:sp>
          <p:nvSpPr>
            <p:cNvPr id="10" name="Rectangle 64">
              <a:extLst>
                <a:ext uri="{FF2B5EF4-FFF2-40B4-BE49-F238E27FC236}">
                  <a16:creationId xmlns:a16="http://schemas.microsoft.com/office/drawing/2014/main" id="{E6B17E53-7B96-409E-8567-60D05CD91ADD}"/>
                </a:ext>
              </a:extLst>
            </p:cNvPr>
            <p:cNvSpPr/>
            <p:nvPr/>
          </p:nvSpPr>
          <p:spPr>
            <a:xfrm>
              <a:off x="8350395" y="3697983"/>
              <a:ext cx="4551532" cy="1483577"/>
            </a:xfrm>
            <a:prstGeom prst="rect">
              <a:avLst/>
            </a:prstGeom>
            <a:noFill/>
            <a:effectLst>
              <a:glow rad="1905000">
                <a:schemeClr val="accent3">
                  <a:satMod val="175000"/>
                </a:schemeClr>
              </a:glow>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w="25400" cap="sq" cmpd="sng">
                    <a:noFill/>
                    <a:prstDash val="solid"/>
                    <a:miter lim="800000"/>
                  </a:ln>
                  <a:solidFill>
                    <a:srgbClr val="FFFF00"/>
                  </a:solidFill>
                  <a:effectLst>
                    <a:glow rad="190500">
                      <a:srgbClr val="EE822F">
                        <a:lumMod val="75000"/>
                      </a:srgbClr>
                    </a:glow>
                  </a:effectLst>
                  <a:uLnTx/>
                  <a:uFillTx/>
                  <a:latin typeface="微软雅黑" panose="020B0503020204020204" pitchFamily="34" charset="-122"/>
                  <a:ea typeface="微软雅黑" panose="020B0503020204020204" pitchFamily="34" charset="-122"/>
                </a:rPr>
                <a:t>Dumping Rings</a:t>
              </a:r>
              <a:endParaRPr kumimoji="0" lang="en-CN" sz="2200" b="1" i="0" u="none" strike="noStrike" kern="1200" cap="none" spc="0" normalizeH="0" baseline="0" noProof="0" dirty="0">
                <a:ln w="25400" cap="sq" cmpd="sng">
                  <a:noFill/>
                  <a:prstDash val="solid"/>
                  <a:miter lim="800000"/>
                </a:ln>
                <a:solidFill>
                  <a:srgbClr val="FFFF00"/>
                </a:solidFill>
                <a:effectLst>
                  <a:glow rad="190500">
                    <a:srgbClr val="EE822F">
                      <a:lumMod val="75000"/>
                    </a:srgbClr>
                  </a:glow>
                </a:effectLst>
                <a:uLnTx/>
                <a:uFillTx/>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1" i="0" u="none" strike="noStrike" kern="1200" cap="none" spc="0" normalizeH="0" baseline="0" noProof="0" dirty="0">
                  <a:ln w="25400" cap="sq" cmpd="sng">
                    <a:noFill/>
                    <a:prstDash val="solid"/>
                    <a:miter lim="800000"/>
                  </a:ln>
                  <a:solidFill>
                    <a:srgbClr val="FFFF00"/>
                  </a:solidFill>
                  <a:effectLst>
                    <a:glow rad="190500">
                      <a:srgbClr val="EE822F">
                        <a:lumMod val="75000"/>
                      </a:srgbClr>
                    </a:glow>
                  </a:effectLst>
                  <a:uLnTx/>
                  <a:uFillTx/>
                  <a:latin typeface="微软雅黑" panose="020B0503020204020204" pitchFamily="34" charset="-122"/>
                  <a:ea typeface="微软雅黑" panose="020B0503020204020204" pitchFamily="34" charset="-122"/>
                </a:rPr>
                <a:t>150</a:t>
              </a:r>
              <a:r>
                <a:rPr kumimoji="0" lang="zh-CN" altLang="en-US" sz="2200" b="1" i="0" u="none" strike="noStrike" kern="1200" cap="none" spc="0" normalizeH="0" baseline="0" noProof="0" dirty="0">
                  <a:ln w="25400" cap="sq" cmpd="sng">
                    <a:noFill/>
                    <a:prstDash val="solid"/>
                    <a:miter lim="800000"/>
                  </a:ln>
                  <a:solidFill>
                    <a:srgbClr val="FFFF00"/>
                  </a:solidFill>
                  <a:effectLst>
                    <a:glow rad="190500">
                      <a:srgbClr val="EE822F">
                        <a:lumMod val="75000"/>
                      </a:srgbClr>
                    </a:glow>
                  </a:effectLst>
                  <a:uLnTx/>
                  <a:uFillTx/>
                  <a:latin typeface="微软雅黑" panose="020B0503020204020204" pitchFamily="34" charset="-122"/>
                  <a:ea typeface="微软雅黑" panose="020B0503020204020204" pitchFamily="34" charset="-122"/>
                </a:rPr>
                <a:t> </a:t>
              </a:r>
              <a:r>
                <a:rPr kumimoji="0" lang="en-US" altLang="zh-CN" sz="2200" b="1" i="0" u="none" strike="noStrike" kern="1200" cap="none" spc="0" normalizeH="0" baseline="0" noProof="0" dirty="0">
                  <a:ln w="25400" cap="sq" cmpd="sng">
                    <a:noFill/>
                    <a:prstDash val="solid"/>
                    <a:miter lim="800000"/>
                  </a:ln>
                  <a:solidFill>
                    <a:srgbClr val="FFFF00"/>
                  </a:solidFill>
                  <a:effectLst>
                    <a:glow rad="190500">
                      <a:srgbClr val="EE822F">
                        <a:lumMod val="75000"/>
                      </a:srgbClr>
                    </a:glow>
                  </a:effectLst>
                  <a:uLnTx/>
                  <a:uFillTx/>
                  <a:latin typeface="微软雅黑" panose="020B0503020204020204" pitchFamily="34" charset="-122"/>
                  <a:ea typeface="微软雅黑" panose="020B0503020204020204" pitchFamily="34" charset="-122"/>
                </a:rPr>
                <a:t>m</a:t>
              </a:r>
              <a:endParaRPr kumimoji="0" lang="en-US" sz="2200" b="1" i="0" u="none" strike="noStrike" kern="1200" cap="none" spc="0" normalizeH="0" baseline="0" noProof="0" dirty="0">
                <a:ln w="25400" cap="sq" cmpd="sng">
                  <a:noFill/>
                  <a:prstDash val="solid"/>
                  <a:miter lim="800000"/>
                </a:ln>
                <a:solidFill>
                  <a:srgbClr val="FFFF00"/>
                </a:solidFill>
                <a:effectLst>
                  <a:glow rad="190500">
                    <a:srgbClr val="EE822F">
                      <a:lumMod val="75000"/>
                    </a:srgbClr>
                  </a:glow>
                </a:effectLst>
                <a:uLnTx/>
                <a:uFillTx/>
                <a:latin typeface="微软雅黑" panose="020B0503020204020204" pitchFamily="34" charset="-122"/>
                <a:ea typeface="微软雅黑" panose="020B0503020204020204" pitchFamily="34" charset="-122"/>
              </a:endParaRPr>
            </a:p>
          </p:txBody>
        </p:sp>
        <p:sp>
          <p:nvSpPr>
            <p:cNvPr id="11" name="Rectangle 65">
              <a:extLst>
                <a:ext uri="{FF2B5EF4-FFF2-40B4-BE49-F238E27FC236}">
                  <a16:creationId xmlns:a16="http://schemas.microsoft.com/office/drawing/2014/main" id="{9D80BA8E-0898-4DBA-8B6A-8A94A3D64A7A}"/>
                </a:ext>
              </a:extLst>
            </p:cNvPr>
            <p:cNvSpPr/>
            <p:nvPr/>
          </p:nvSpPr>
          <p:spPr>
            <a:xfrm>
              <a:off x="13361987" y="3697983"/>
              <a:ext cx="4119716" cy="1483577"/>
            </a:xfrm>
            <a:prstGeom prst="rect">
              <a:avLst/>
            </a:prstGeom>
            <a:noFill/>
            <a:effectLst>
              <a:glow rad="1905000">
                <a:schemeClr val="accent3">
                  <a:satMod val="175000"/>
                </a:schemeClr>
              </a:glow>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w="25400" cap="sq" cmpd="sng">
                    <a:noFill/>
                    <a:prstDash val="solid"/>
                    <a:miter lim="800000"/>
                  </a:ln>
                  <a:solidFill>
                    <a:srgbClr val="FFFF00"/>
                  </a:solidFill>
                  <a:effectLst>
                    <a:glow rad="190500">
                      <a:srgbClr val="EE822F">
                        <a:lumMod val="75000"/>
                      </a:srgbClr>
                    </a:glow>
                  </a:effectLst>
                  <a:uLnTx/>
                  <a:uFillTx/>
                  <a:latin typeface="微软雅黑" panose="020B0503020204020204" pitchFamily="34" charset="-122"/>
                  <a:ea typeface="微软雅黑" panose="020B0503020204020204" pitchFamily="34" charset="-122"/>
                </a:rPr>
                <a:t>Collider Rings</a:t>
              </a:r>
              <a:endParaRPr kumimoji="0" lang="en-CN" sz="2200" b="1" i="0" u="none" strike="noStrike" kern="1200" cap="none" spc="0" normalizeH="0" baseline="0" noProof="0" dirty="0">
                <a:ln w="25400" cap="sq" cmpd="sng">
                  <a:noFill/>
                  <a:prstDash val="solid"/>
                  <a:miter lim="800000"/>
                </a:ln>
                <a:solidFill>
                  <a:srgbClr val="FFFF00"/>
                </a:solidFill>
                <a:effectLst>
                  <a:glow rad="190500">
                    <a:srgbClr val="EE822F">
                      <a:lumMod val="75000"/>
                    </a:srgbClr>
                  </a:glow>
                </a:effectLst>
                <a:uLnTx/>
                <a:uFillTx/>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1" i="0" u="none" strike="noStrike" kern="1200" cap="none" spc="0" normalizeH="0" baseline="0" noProof="0" dirty="0">
                  <a:ln w="25400" cap="sq" cmpd="sng">
                    <a:noFill/>
                    <a:prstDash val="solid"/>
                    <a:miter lim="800000"/>
                  </a:ln>
                  <a:solidFill>
                    <a:srgbClr val="FFFF00"/>
                  </a:solidFill>
                  <a:effectLst>
                    <a:glow rad="190500">
                      <a:srgbClr val="EE822F">
                        <a:lumMod val="75000"/>
                      </a:srgbClr>
                    </a:glow>
                  </a:effectLst>
                  <a:uLnTx/>
                  <a:uFillTx/>
                  <a:latin typeface="微软雅黑" panose="020B0503020204020204" pitchFamily="34" charset="-122"/>
                  <a:ea typeface="微软雅黑" panose="020B0503020204020204" pitchFamily="34" charset="-122"/>
                </a:rPr>
                <a:t>860</a:t>
              </a:r>
              <a:r>
                <a:rPr kumimoji="0" lang="zh-CN" altLang="en-US" sz="2200" b="1" i="0" u="none" strike="noStrike" kern="1200" cap="none" spc="0" normalizeH="0" baseline="0" noProof="0" dirty="0">
                  <a:ln w="25400" cap="sq" cmpd="sng">
                    <a:noFill/>
                    <a:prstDash val="solid"/>
                    <a:miter lim="800000"/>
                  </a:ln>
                  <a:solidFill>
                    <a:srgbClr val="FFFF00"/>
                  </a:solidFill>
                  <a:effectLst>
                    <a:glow rad="190500">
                      <a:srgbClr val="EE822F">
                        <a:lumMod val="75000"/>
                      </a:srgbClr>
                    </a:glow>
                  </a:effectLst>
                  <a:uLnTx/>
                  <a:uFillTx/>
                  <a:latin typeface="微软雅黑" panose="020B0503020204020204" pitchFamily="34" charset="-122"/>
                  <a:ea typeface="微软雅黑" panose="020B0503020204020204" pitchFamily="34" charset="-122"/>
                </a:rPr>
                <a:t> </a:t>
              </a:r>
              <a:r>
                <a:rPr kumimoji="0" lang="en-US" altLang="zh-CN" sz="2200" b="1" i="0" u="none" strike="noStrike" kern="1200" cap="none" spc="0" normalizeH="0" baseline="0" noProof="0" dirty="0">
                  <a:ln w="25400" cap="sq" cmpd="sng">
                    <a:noFill/>
                    <a:prstDash val="solid"/>
                    <a:miter lim="800000"/>
                  </a:ln>
                  <a:solidFill>
                    <a:srgbClr val="FFFF00"/>
                  </a:solidFill>
                  <a:effectLst>
                    <a:glow rad="190500">
                      <a:srgbClr val="EE822F">
                        <a:lumMod val="75000"/>
                      </a:srgbClr>
                    </a:glow>
                  </a:effectLst>
                  <a:uLnTx/>
                  <a:uFillTx/>
                  <a:latin typeface="微软雅黑" panose="020B0503020204020204" pitchFamily="34" charset="-122"/>
                  <a:ea typeface="微软雅黑" panose="020B0503020204020204" pitchFamily="34" charset="-122"/>
                </a:rPr>
                <a:t>m</a:t>
              </a:r>
              <a:endParaRPr kumimoji="0" lang="en-US" sz="2200" b="1" i="0" u="none" strike="noStrike" kern="1200" cap="none" spc="0" normalizeH="0" baseline="0" noProof="0" dirty="0">
                <a:ln w="25400" cap="sq" cmpd="sng">
                  <a:noFill/>
                  <a:prstDash val="solid"/>
                  <a:miter lim="800000"/>
                </a:ln>
                <a:solidFill>
                  <a:srgbClr val="FFFF00"/>
                </a:solidFill>
                <a:effectLst>
                  <a:glow rad="190500">
                    <a:srgbClr val="EE822F">
                      <a:lumMod val="75000"/>
                    </a:srgbClr>
                  </a:glow>
                </a:effectLst>
                <a:uLnTx/>
                <a:uFillTx/>
                <a:latin typeface="微软雅黑" panose="020B0503020204020204" pitchFamily="34" charset="-122"/>
                <a:ea typeface="微软雅黑" panose="020B0503020204020204" pitchFamily="34" charset="-122"/>
              </a:endParaRPr>
            </a:p>
          </p:txBody>
        </p:sp>
      </p:grpSp>
      <p:sp>
        <p:nvSpPr>
          <p:cNvPr id="30" name="文本框 29">
            <a:extLst>
              <a:ext uri="{FF2B5EF4-FFF2-40B4-BE49-F238E27FC236}">
                <a16:creationId xmlns:a16="http://schemas.microsoft.com/office/drawing/2014/main" id="{FCD47C6F-13F5-4927-BC81-0A2F0E99A5BE}"/>
              </a:ext>
            </a:extLst>
          </p:cNvPr>
          <p:cNvSpPr txBox="1"/>
          <p:nvPr/>
        </p:nvSpPr>
        <p:spPr>
          <a:xfrm>
            <a:off x="14912" y="808523"/>
            <a:ext cx="9318614" cy="985206"/>
          </a:xfrm>
          <a:prstGeom prst="rect">
            <a:avLst/>
          </a:prstGeom>
          <a:solidFill>
            <a:schemeClr val="accent2">
              <a:lumMod val="20000"/>
              <a:lumOff val="80000"/>
            </a:schemeClr>
          </a:solidFill>
          <a:ln w="31750">
            <a:solidFill>
              <a:srgbClr val="C00000"/>
            </a:solidFill>
          </a:ln>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A factory producing massive </a:t>
            </a:r>
            <a:r>
              <a:rPr kumimoji="0"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panose="020B0604020202020204" pitchFamily="34" charset="0"/>
              </a:rPr>
              <a:t>tau lepton </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and </a:t>
            </a:r>
            <a:r>
              <a:rPr kumimoji="0"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panose="020B0604020202020204" pitchFamily="34" charset="0"/>
              </a:rPr>
              <a:t>charm hadrons</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 to </a:t>
            </a:r>
            <a:r>
              <a:rPr kumimoji="0"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panose="020B0604020202020204" pitchFamily="34" charset="0"/>
              </a:rPr>
              <a:t>unravel</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 the mystery of </a:t>
            </a:r>
            <a:r>
              <a:rPr kumimoji="0"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panose="020B0604020202020204" pitchFamily="34" charset="0"/>
              </a:rPr>
              <a:t>how quarks form matter </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and the </a:t>
            </a:r>
            <a:r>
              <a:rPr kumimoji="0"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panose="020B0604020202020204" pitchFamily="34" charset="0"/>
              </a:rPr>
              <a:t>symmetries </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of fundamental interactions</a:t>
            </a:r>
            <a:endPar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32" name="内容占位符 2">
                <a:extLst>
                  <a:ext uri="{FF2B5EF4-FFF2-40B4-BE49-F238E27FC236}">
                    <a16:creationId xmlns:a16="http://schemas.microsoft.com/office/drawing/2014/main" id="{E2562D3D-22E3-4084-8802-889C6A3C8BFC}"/>
                  </a:ext>
                </a:extLst>
              </p:cNvPr>
              <p:cNvSpPr txBox="1">
                <a:spLocks/>
              </p:cNvSpPr>
              <p:nvPr/>
            </p:nvSpPr>
            <p:spPr bwMode="auto">
              <a:xfrm>
                <a:off x="186878" y="5906892"/>
                <a:ext cx="8365898" cy="788117"/>
              </a:xfrm>
              <a:prstGeom prst="rect">
                <a:avLst/>
              </a:prstGeom>
              <a:solidFill>
                <a:schemeClr val="accent2">
                  <a:lumMod val="20000"/>
                  <a:lumOff val="80000"/>
                </a:schemeClr>
              </a:solidFill>
              <a:ln w="31750">
                <a:solidFill>
                  <a:srgbClr val="C00000"/>
                </a:solidFill>
                <a:miter lim="800000"/>
                <a:headEnd/>
                <a:tailEnd/>
              </a:ln>
              <a:effectLst/>
            </p:spPr>
            <p:txBody>
              <a:bodyPr vert="horz" wrap="square" lIns="92075" tIns="46038" rIns="92075" bIns="46038" numCol="1" anchor="ctr" anchorCtr="0" compatLnSpc="1">
                <a:prstTxWarp prst="textNoShape">
                  <a:avLst/>
                </a:prstTxWarp>
              </a:bodyPr>
              <a:lstStyle>
                <a:lvl1pPr marL="342900" indent="-342900" algn="l" rtl="0" eaLnBrk="1" fontAlgn="base" hangingPunct="1">
                  <a:spcBef>
                    <a:spcPct val="20000"/>
                  </a:spcBef>
                  <a:spcAft>
                    <a:spcPct val="0"/>
                  </a:spcAft>
                  <a:buClr>
                    <a:srgbClr val="FF3399"/>
                  </a:buClr>
                  <a:buFont typeface="Wingdings 2" pitchFamily="18" charset="2"/>
                  <a:buChar char="è"/>
                  <a:defRPr sz="32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defRPr>
                </a:lvl1pPr>
                <a:lvl2pPr marL="742950" indent="-285750" algn="l" rtl="0" eaLnBrk="1" fontAlgn="base" hangingPunct="1">
                  <a:spcBef>
                    <a:spcPct val="20000"/>
                  </a:spcBef>
                  <a:spcAft>
                    <a:spcPct val="0"/>
                  </a:spcAft>
                  <a:buClr>
                    <a:srgbClr val="FF3399"/>
                  </a:buClr>
                  <a:buFont typeface="Wingdings 2" pitchFamily="18" charset="2"/>
                  <a:buChar char="è"/>
                  <a:defRPr sz="2800" b="1">
                    <a:solidFill>
                      <a:srgbClr val="000099"/>
                    </a:solidFill>
                    <a:latin typeface="Times New Roman" panose="02020603050405020304" pitchFamily="18" charset="0"/>
                    <a:ea typeface="华文楷体" panose="02010600040101010101" pitchFamily="2" charset="-122"/>
                    <a:cs typeface="Times New Roman" panose="02020603050405020304" pitchFamily="18" charset="0"/>
                  </a:defRPr>
                </a:lvl2pPr>
                <a:lvl3pPr marL="1143000" indent="-228600" algn="l" rtl="0" eaLnBrk="1" fontAlgn="base" hangingPunct="1">
                  <a:spcBef>
                    <a:spcPct val="20000"/>
                  </a:spcBef>
                  <a:spcAft>
                    <a:spcPct val="0"/>
                  </a:spcAft>
                  <a:buClr>
                    <a:srgbClr val="FF3399"/>
                  </a:buClr>
                  <a:buFont typeface="Wingdings 2" pitchFamily="18" charset="2"/>
                  <a:buChar char="è"/>
                  <a:defRPr sz="2400" b="1">
                    <a:solidFill>
                      <a:schemeClr val="accent1"/>
                    </a:solidFill>
                    <a:latin typeface="Times New Roman" panose="02020603050405020304" pitchFamily="18" charset="0"/>
                    <a:ea typeface="华文楷体" panose="02010600040101010101" pitchFamily="2" charset="-122"/>
                    <a:cs typeface="Times New Roman" panose="02020603050405020304" pitchFamily="18" charset="0"/>
                  </a:defRPr>
                </a:lvl3pPr>
                <a:lvl4pPr marL="1600200" indent="-228600" algn="l" rtl="0" eaLnBrk="1" fontAlgn="base" hangingPunct="1">
                  <a:spcBef>
                    <a:spcPct val="20000"/>
                  </a:spcBef>
                  <a:spcAft>
                    <a:spcPct val="0"/>
                  </a:spcAft>
                  <a:buClr>
                    <a:srgbClr val="FF3399"/>
                  </a:buClr>
                  <a:buFont typeface="Wingdings 2" pitchFamily="18" charset="2"/>
                  <a:buChar char="è"/>
                  <a:defRPr sz="20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defRPr>
                </a:lvl4pPr>
                <a:lvl5pPr marL="2057400" indent="-228600" algn="l" rtl="0" eaLnBrk="1" fontAlgn="base" hangingPunct="1">
                  <a:spcBef>
                    <a:spcPct val="20000"/>
                  </a:spcBef>
                  <a:spcAft>
                    <a:spcPct val="0"/>
                  </a:spcAft>
                  <a:buClr>
                    <a:srgbClr val="FF3399"/>
                  </a:buClr>
                  <a:buFont typeface="Wingdings 2" pitchFamily="18" charset="2"/>
                  <a:buChar char="è"/>
                  <a:defRPr sz="2000" b="1">
                    <a:solidFill>
                      <a:srgbClr val="000066"/>
                    </a:solidFill>
                    <a:latin typeface="Times New Roman" panose="02020603050405020304" pitchFamily="18" charset="0"/>
                    <a:ea typeface="华文楷体" panose="02010600040101010101" pitchFamily="2" charset="-122"/>
                    <a:cs typeface="Times New Roman" panose="02020603050405020304" pitchFamily="18" charset="0"/>
                  </a:defRPr>
                </a:lvl5pPr>
                <a:lvl6pPr marL="2514600" indent="-228600" algn="l" rtl="0" eaLnBrk="1" fontAlgn="base" hangingPunct="1">
                  <a:spcBef>
                    <a:spcPct val="20000"/>
                  </a:spcBef>
                  <a:spcAft>
                    <a:spcPct val="0"/>
                  </a:spcAft>
                  <a:buClr>
                    <a:srgbClr val="FF3399"/>
                  </a:buClr>
                  <a:buFont typeface="Wingdings 2" pitchFamily="18" charset="2"/>
                  <a:buChar char="è"/>
                  <a:defRPr sz="2000" b="1">
                    <a:solidFill>
                      <a:srgbClr val="000066"/>
                    </a:solidFill>
                    <a:latin typeface="+mn-lt"/>
                    <a:ea typeface="+mn-ea"/>
                  </a:defRPr>
                </a:lvl6pPr>
                <a:lvl7pPr marL="2971800" indent="-228600" algn="l" rtl="0" eaLnBrk="1" fontAlgn="base" hangingPunct="1">
                  <a:spcBef>
                    <a:spcPct val="20000"/>
                  </a:spcBef>
                  <a:spcAft>
                    <a:spcPct val="0"/>
                  </a:spcAft>
                  <a:buClr>
                    <a:srgbClr val="FF3399"/>
                  </a:buClr>
                  <a:buFont typeface="Wingdings 2" pitchFamily="18" charset="2"/>
                  <a:buChar char="è"/>
                  <a:defRPr sz="2000" b="1">
                    <a:solidFill>
                      <a:srgbClr val="000066"/>
                    </a:solidFill>
                    <a:latin typeface="+mn-lt"/>
                    <a:ea typeface="+mn-ea"/>
                  </a:defRPr>
                </a:lvl7pPr>
                <a:lvl8pPr marL="3429000" indent="-228600" algn="l" rtl="0" eaLnBrk="1" fontAlgn="base" hangingPunct="1">
                  <a:spcBef>
                    <a:spcPct val="20000"/>
                  </a:spcBef>
                  <a:spcAft>
                    <a:spcPct val="0"/>
                  </a:spcAft>
                  <a:buClr>
                    <a:srgbClr val="FF3399"/>
                  </a:buClr>
                  <a:buFont typeface="Wingdings 2" pitchFamily="18" charset="2"/>
                  <a:buChar char="è"/>
                  <a:defRPr sz="2000" b="1">
                    <a:solidFill>
                      <a:srgbClr val="000066"/>
                    </a:solidFill>
                    <a:latin typeface="+mn-lt"/>
                    <a:ea typeface="+mn-ea"/>
                  </a:defRPr>
                </a:lvl8pPr>
                <a:lvl9pPr marL="3886200" indent="-228600" algn="l" rtl="0" eaLnBrk="1" fontAlgn="base" hangingPunct="1">
                  <a:spcBef>
                    <a:spcPct val="20000"/>
                  </a:spcBef>
                  <a:spcAft>
                    <a:spcPct val="0"/>
                  </a:spcAft>
                  <a:buClr>
                    <a:srgbClr val="FF3399"/>
                  </a:buClr>
                  <a:buFont typeface="Wingdings 2" pitchFamily="18" charset="2"/>
                  <a:buChar char="è"/>
                  <a:defRPr sz="2000" b="1">
                    <a:solidFill>
                      <a:srgbClr val="000066"/>
                    </a:solidFill>
                    <a:latin typeface="+mn-lt"/>
                    <a:ea typeface="+mn-ea"/>
                  </a:defRPr>
                </a:lvl9pPr>
              </a:lstStyle>
              <a:p>
                <a:pPr marL="234000" marR="0" lvl="0" indent="-198000" algn="l" defTabSz="914400" rtl="0" eaLnBrk="1" fontAlgn="base" latinLnBrk="0" hangingPunct="1">
                  <a:lnSpc>
                    <a:spcPct val="120000"/>
                  </a:lnSpc>
                  <a:spcBef>
                    <a:spcPts val="0"/>
                  </a:spcBef>
                  <a:spcAft>
                    <a:spcPct val="0"/>
                  </a:spcAft>
                  <a:buClrTx/>
                  <a:buSzPct val="100000"/>
                  <a:buFont typeface="Arial" panose="020B0604020202020204" pitchFamily="34" charset="0"/>
                  <a:buChar char="•"/>
                  <a:tabLst/>
                  <a:defRPr/>
                </a:pPr>
                <a:r>
                  <a:rPr kumimoji="1" lang="en-US" altLang="zh-CN" sz="1800" b="1"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rPr>
                  <a:t>E</a:t>
                </a:r>
                <a:r>
                  <a:rPr kumimoji="1" lang="en-US" altLang="zh-CN" sz="1800" b="1" i="0" u="none" strike="noStrike" kern="1200" cap="none" spc="0" normalizeH="0" baseline="-25000" noProof="0" dirty="0" err="1">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rPr>
                  <a:t>cm</a:t>
                </a:r>
                <a:r>
                  <a:rPr kumimoji="1"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rPr>
                  <a:t>= </a:t>
                </a:r>
                <a:r>
                  <a:rPr kumimoji="1"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rPr>
                  <a:t>2-7 </a:t>
                </a:r>
                <a:r>
                  <a:rPr kumimoji="1"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rPr>
                  <a:t>GeV</a:t>
                </a:r>
                <a:r>
                  <a:rPr kumimoji="1"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rPr>
                  <a:t>，</a:t>
                </a:r>
                <a14:m>
                  <m:oMath xmlns:m="http://schemas.openxmlformats.org/officeDocument/2006/math">
                    <m:r>
                      <a:rPr kumimoji="1" lang="zh-CN" altLang="en-US" sz="1800" b="1" i="1" u="none" strike="noStrike" kern="1200" cap="none" spc="0" normalizeH="0" baseline="0" noProof="0">
                        <a:ln>
                          <a:noFill/>
                        </a:ln>
                        <a:solidFill>
                          <a:prstClr val="black"/>
                        </a:solidFill>
                        <a:effectLst/>
                        <a:uLnTx/>
                        <a:uFillTx/>
                        <a:latin typeface="Cambria Math" panose="02040503050406030204" pitchFamily="18" charset="0"/>
                        <a:sym typeface="Symbol" panose="05050102010706020507" pitchFamily="18" charset="2"/>
                      </a:rPr>
                      <m:t>𝓛</m:t>
                    </m:r>
                    <m:r>
                      <a:rPr kumimoji="1" lang="en-US" altLang="zh-CN" sz="1800" b="1" i="0" u="none" strike="noStrike" kern="1200" cap="none" spc="0" normalizeH="0" baseline="0" noProof="0" smtClean="0">
                        <a:ln>
                          <a:noFill/>
                        </a:ln>
                        <a:solidFill>
                          <a:prstClr val="black"/>
                        </a:solidFill>
                        <a:effectLst/>
                        <a:uLnTx/>
                        <a:uFillTx/>
                        <a:latin typeface="Cambria Math" panose="02040503050406030204" pitchFamily="18" charset="0"/>
                        <a:sym typeface="Symbol" panose="05050102010706020507" pitchFamily="18" charset="2"/>
                      </a:rPr>
                      <m:t>&gt;</m:t>
                    </m:r>
                  </m:oMath>
                </a14:m>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 0.5</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rPr>
                  <a:t></a:t>
                </a:r>
                <a:r>
                  <a:rPr kumimoji="0"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panose="020B0604020202020204" pitchFamily="34" charset="0"/>
                  </a:rPr>
                  <a:t>10</a:t>
                </a:r>
                <a:r>
                  <a:rPr kumimoji="0" lang="en-US" altLang="zh-CN" sz="1800" b="1" i="0" u="none" strike="noStrike" kern="1200" cap="none" spc="0" normalizeH="0" baseline="30000" noProof="0" dirty="0">
                    <a:ln>
                      <a:noFill/>
                    </a:ln>
                    <a:solidFill>
                      <a:srgbClr val="C00000"/>
                    </a:solidFill>
                    <a:effectLst/>
                    <a:uLnTx/>
                    <a:uFillTx/>
                    <a:latin typeface="微软雅黑" panose="020B0503020204020204" pitchFamily="34" charset="-122"/>
                    <a:ea typeface="微软雅黑" panose="020B0503020204020204" pitchFamily="34" charset="-122"/>
                    <a:cs typeface="Arial" panose="020B0604020202020204" pitchFamily="34" charset="0"/>
                  </a:rPr>
                  <a:t>35  </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cm</a:t>
                </a:r>
                <a:r>
                  <a:rPr kumimoji="0" lang="en-US" altLang="zh-CN" sz="1800" b="1" i="0" u="none" strike="noStrike" kern="1200" cap="none" spc="0" normalizeH="0" baseline="3000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-2</a:t>
                </a: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 s</a:t>
                </a:r>
                <a:r>
                  <a:rPr kumimoji="0" lang="en-US" altLang="zh-CN" sz="1800" b="1" i="0" u="none" strike="noStrike" kern="1200" cap="none" spc="0" normalizeH="0" baseline="3000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-1 </a:t>
                </a:r>
                <a:endParaRPr kumimoji="1"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endParaRPr>
              </a:p>
              <a:p>
                <a:pPr marL="234000" marR="0" lvl="0" indent="-198000" algn="l" defTabSz="914400" rtl="0" eaLnBrk="1" fontAlgn="base" latinLnBrk="0" hangingPunct="1">
                  <a:lnSpc>
                    <a:spcPct val="120000"/>
                  </a:lnSpc>
                  <a:spcBef>
                    <a:spcPts val="0"/>
                  </a:spcBef>
                  <a:spcAft>
                    <a:spcPct val="0"/>
                  </a:spcAft>
                  <a:buClrTx/>
                  <a:buSzPct val="100000"/>
                  <a:buFont typeface="Arial" panose="020B0604020202020204" pitchFamily="34" charset="0"/>
                  <a:buChar char="•"/>
                  <a:tabLst/>
                  <a:defRPr/>
                </a:pP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Site: </a:t>
                </a:r>
                <a:r>
                  <a:rPr kumimoji="1"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Hefei’s suburban </a:t>
                </a:r>
                <a:r>
                  <a:rPr kumimoji="1"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panose="020B0604020202020204" pitchFamily="34" charset="0"/>
                  </a:rPr>
                  <a:t>"Future Big Science City"</a:t>
                </a:r>
              </a:p>
            </p:txBody>
          </p:sp>
        </mc:Choice>
        <mc:Fallback xmlns="">
          <p:sp>
            <p:nvSpPr>
              <p:cNvPr id="32" name="内容占位符 2">
                <a:extLst>
                  <a:ext uri="{FF2B5EF4-FFF2-40B4-BE49-F238E27FC236}">
                    <a16:creationId xmlns:a16="http://schemas.microsoft.com/office/drawing/2014/main" id="{E2562D3D-22E3-4084-8802-889C6A3C8BFC}"/>
                  </a:ext>
                </a:extLst>
              </p:cNvPr>
              <p:cNvSpPr txBox="1">
                <a:spLocks noRot="1" noChangeAspect="1" noMove="1" noResize="1" noEditPoints="1" noAdjustHandles="1" noChangeArrowheads="1" noChangeShapeType="1" noTextEdit="1"/>
              </p:cNvSpPr>
              <p:nvPr/>
            </p:nvSpPr>
            <p:spPr bwMode="auto">
              <a:xfrm>
                <a:off x="186878" y="5906892"/>
                <a:ext cx="8365898" cy="788117"/>
              </a:xfrm>
              <a:prstGeom prst="rect">
                <a:avLst/>
              </a:prstGeom>
              <a:blipFill>
                <a:blip r:embed="rId5"/>
                <a:stretch>
                  <a:fillRect b="-5970"/>
                </a:stretch>
              </a:blipFill>
              <a:ln w="31750">
                <a:solidFill>
                  <a:srgbClr val="C00000"/>
                </a:solidFill>
                <a:miter lim="800000"/>
                <a:headEnd/>
                <a:tailEnd/>
              </a:ln>
              <a:effectLst/>
            </p:spPr>
            <p:txBody>
              <a:bodyPr/>
              <a:lstStyle/>
              <a:p>
                <a:r>
                  <a:rPr lang="zh-CN" altLang="en-US">
                    <a:noFill/>
                  </a:rPr>
                  <a:t> </a:t>
                </a:r>
              </a:p>
            </p:txBody>
          </p:sp>
        </mc:Fallback>
      </mc:AlternateContent>
      <p:grpSp>
        <p:nvGrpSpPr>
          <p:cNvPr id="25" name="Group 13">
            <a:extLst>
              <a:ext uri="{FF2B5EF4-FFF2-40B4-BE49-F238E27FC236}">
                <a16:creationId xmlns:a16="http://schemas.microsoft.com/office/drawing/2014/main" id="{2AB50F8A-4129-421F-8910-E8326DB55DAB}"/>
              </a:ext>
            </a:extLst>
          </p:cNvPr>
          <p:cNvGrpSpPr/>
          <p:nvPr/>
        </p:nvGrpSpPr>
        <p:grpSpPr>
          <a:xfrm>
            <a:off x="9374080" y="808523"/>
            <a:ext cx="2783242" cy="2462988"/>
            <a:chOff x="9522520" y="999142"/>
            <a:chExt cx="2545760" cy="2236828"/>
          </a:xfrm>
          <a:effectLst>
            <a:glow rad="63500">
              <a:schemeClr val="accent3">
                <a:satMod val="175000"/>
                <a:alpha val="59000"/>
              </a:schemeClr>
            </a:glow>
          </a:effectLst>
        </p:grpSpPr>
        <p:pic>
          <p:nvPicPr>
            <p:cNvPr id="26" name="Picture 4">
              <a:extLst>
                <a:ext uri="{FF2B5EF4-FFF2-40B4-BE49-F238E27FC236}">
                  <a16:creationId xmlns:a16="http://schemas.microsoft.com/office/drawing/2014/main" id="{95232E3F-AB23-4B80-8D0C-0B086E60D5E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522520" y="999142"/>
              <a:ext cx="2545760" cy="22368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7" name="Group 6">
              <a:extLst>
                <a:ext uri="{FF2B5EF4-FFF2-40B4-BE49-F238E27FC236}">
                  <a16:creationId xmlns:a16="http://schemas.microsoft.com/office/drawing/2014/main" id="{EA53A323-3924-449C-80D9-4C38980E7C42}"/>
                </a:ext>
              </a:extLst>
            </p:cNvPr>
            <p:cNvGrpSpPr/>
            <p:nvPr/>
          </p:nvGrpSpPr>
          <p:grpSpPr>
            <a:xfrm>
              <a:off x="10009700" y="1298170"/>
              <a:ext cx="566240" cy="1271101"/>
              <a:chOff x="9943200" y="1198420"/>
              <a:chExt cx="566240" cy="1271101"/>
            </a:xfrm>
          </p:grpSpPr>
          <p:sp>
            <p:nvSpPr>
              <p:cNvPr id="28" name="Rectangle 7">
                <a:extLst>
                  <a:ext uri="{FF2B5EF4-FFF2-40B4-BE49-F238E27FC236}">
                    <a16:creationId xmlns:a16="http://schemas.microsoft.com/office/drawing/2014/main" id="{67F40493-38BA-4662-B53E-245569FCC4F8}"/>
                  </a:ext>
                </a:extLst>
              </p:cNvPr>
              <p:cNvSpPr/>
              <p:nvPr/>
            </p:nvSpPr>
            <p:spPr>
              <a:xfrm>
                <a:off x="9943200" y="1198420"/>
                <a:ext cx="280800" cy="305706"/>
              </a:xfrm>
              <a:prstGeom prst="rect">
                <a:avLst/>
              </a:prstGeom>
              <a:solidFill>
                <a:srgbClr val="FFD579">
                  <a:alpha val="40000"/>
                </a:srgbClr>
              </a:solidFill>
              <a:ln w="28575">
                <a:solidFill>
                  <a:srgbClr val="FFD579"/>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N"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29" name="Rectangle 12">
                <a:extLst>
                  <a:ext uri="{FF2B5EF4-FFF2-40B4-BE49-F238E27FC236}">
                    <a16:creationId xmlns:a16="http://schemas.microsoft.com/office/drawing/2014/main" id="{4FCA2254-CCA9-461B-AB49-40853256E9C8}"/>
                  </a:ext>
                </a:extLst>
              </p:cNvPr>
              <p:cNvSpPr/>
              <p:nvPr/>
            </p:nvSpPr>
            <p:spPr>
              <a:xfrm>
                <a:off x="10228640" y="2163815"/>
                <a:ext cx="280800" cy="305706"/>
              </a:xfrm>
              <a:prstGeom prst="rect">
                <a:avLst/>
              </a:prstGeom>
              <a:solidFill>
                <a:srgbClr val="FFD579">
                  <a:alpha val="40000"/>
                </a:srgbClr>
              </a:solidFill>
              <a:ln w="28575">
                <a:solidFill>
                  <a:srgbClr val="FFD579"/>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N"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grpSp>
      </p:grpSp>
      <p:sp>
        <p:nvSpPr>
          <p:cNvPr id="31" name="Rectangle 66">
            <a:extLst>
              <a:ext uri="{FF2B5EF4-FFF2-40B4-BE49-F238E27FC236}">
                <a16:creationId xmlns:a16="http://schemas.microsoft.com/office/drawing/2014/main" id="{1D803F1A-FB14-4A6B-958A-092A27E41180}"/>
              </a:ext>
            </a:extLst>
          </p:cNvPr>
          <p:cNvSpPr/>
          <p:nvPr/>
        </p:nvSpPr>
        <p:spPr>
          <a:xfrm>
            <a:off x="9342181" y="3414616"/>
            <a:ext cx="2581030" cy="1200329"/>
          </a:xfrm>
          <a:prstGeom prst="rect">
            <a:avLst/>
          </a:prstGeom>
          <a:noFill/>
          <a:effectLst>
            <a:glow rad="1905000">
              <a:schemeClr val="accent3">
                <a:satMod val="175000"/>
              </a:schemeClr>
            </a:glo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25400" cap="sq" cmpd="sng">
                  <a:noFill/>
                  <a:prstDash val="solid"/>
                  <a:miter lim="800000"/>
                </a:ln>
                <a:solidFill>
                  <a:srgbClr val="FFFF00"/>
                </a:solidFill>
                <a:effectLst>
                  <a:glow rad="190500">
                    <a:srgbClr val="EE822F">
                      <a:lumMod val="75000"/>
                    </a:srgbClr>
                  </a:glow>
                </a:effectLst>
                <a:uLnTx/>
                <a:uFillTx/>
                <a:latin typeface="微软雅黑" panose="020B0503020204020204" pitchFamily="34" charset="-122"/>
                <a:ea typeface="微软雅黑" panose="020B0503020204020204" pitchFamily="34" charset="-122"/>
              </a:rPr>
              <a:t>New generation Spectrometer</a:t>
            </a:r>
          </a:p>
        </p:txBody>
      </p:sp>
    </p:spTree>
    <p:extLst>
      <p:ext uri="{BB962C8B-B14F-4D97-AF65-F5344CB8AC3E}">
        <p14:creationId xmlns:p14="http://schemas.microsoft.com/office/powerpoint/2010/main" val="2576461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D47AE89-DE10-F758-435B-7F39A5020693}"/>
              </a:ext>
            </a:extLst>
          </p:cNvPr>
          <p:cNvSpPr>
            <a:spLocks noGrp="1"/>
          </p:cNvSpPr>
          <p:nvPr>
            <p:ph type="title"/>
          </p:nvPr>
        </p:nvSpPr>
        <p:spPr/>
        <p:txBody>
          <a:bodyPr/>
          <a:lstStyle/>
          <a:p>
            <a:r>
              <a:rPr lang="zh-CN" altLang="en-US" dirty="0"/>
              <a:t>一些例子（</a:t>
            </a:r>
            <a:r>
              <a:rPr lang="en-US" altLang="zh-CN" dirty="0"/>
              <a:t>II</a:t>
            </a:r>
            <a:r>
              <a:rPr lang="zh-CN" altLang="en-US" dirty="0"/>
              <a:t>）</a:t>
            </a:r>
          </a:p>
        </p:txBody>
      </p:sp>
      <p:pic>
        <p:nvPicPr>
          <p:cNvPr id="10" name="图片 9">
            <a:extLst>
              <a:ext uri="{FF2B5EF4-FFF2-40B4-BE49-F238E27FC236}">
                <a16:creationId xmlns:a16="http://schemas.microsoft.com/office/drawing/2014/main" id="{2CEA29C5-2C99-A201-40B8-BB08C4B2980B}"/>
              </a:ext>
            </a:extLst>
          </p:cNvPr>
          <p:cNvPicPr>
            <a:picLocks noChangeAspect="1"/>
          </p:cNvPicPr>
          <p:nvPr/>
        </p:nvPicPr>
        <p:blipFill>
          <a:blip r:embed="rId2"/>
          <a:stretch>
            <a:fillRect/>
          </a:stretch>
        </p:blipFill>
        <p:spPr>
          <a:xfrm>
            <a:off x="5943600" y="1524000"/>
            <a:ext cx="5676944" cy="1905000"/>
          </a:xfrm>
          <a:prstGeom prst="rect">
            <a:avLst/>
          </a:prstGeom>
        </p:spPr>
      </p:pic>
      <p:pic>
        <p:nvPicPr>
          <p:cNvPr id="12" name="图片 11">
            <a:extLst>
              <a:ext uri="{FF2B5EF4-FFF2-40B4-BE49-F238E27FC236}">
                <a16:creationId xmlns:a16="http://schemas.microsoft.com/office/drawing/2014/main" id="{B6757A1C-B3F5-FFF2-21F1-A319DE2BAD59}"/>
              </a:ext>
            </a:extLst>
          </p:cNvPr>
          <p:cNvPicPr>
            <a:picLocks noChangeAspect="1"/>
          </p:cNvPicPr>
          <p:nvPr/>
        </p:nvPicPr>
        <p:blipFill>
          <a:blip r:embed="rId3"/>
          <a:stretch>
            <a:fillRect/>
          </a:stretch>
        </p:blipFill>
        <p:spPr>
          <a:xfrm>
            <a:off x="457200" y="1505024"/>
            <a:ext cx="5410200" cy="1987994"/>
          </a:xfrm>
          <a:prstGeom prst="rect">
            <a:avLst/>
          </a:prstGeom>
        </p:spPr>
      </p:pic>
      <p:sp>
        <p:nvSpPr>
          <p:cNvPr id="14" name="文本框 13">
            <a:extLst>
              <a:ext uri="{FF2B5EF4-FFF2-40B4-BE49-F238E27FC236}">
                <a16:creationId xmlns:a16="http://schemas.microsoft.com/office/drawing/2014/main" id="{413C3B8E-7BEA-3339-766F-AC8C5755249C}"/>
              </a:ext>
            </a:extLst>
          </p:cNvPr>
          <p:cNvSpPr txBox="1"/>
          <p:nvPr/>
        </p:nvSpPr>
        <p:spPr>
          <a:xfrm>
            <a:off x="264511" y="1109246"/>
            <a:ext cx="1981905" cy="338554"/>
          </a:xfrm>
          <a:prstGeom prst="rect">
            <a:avLst/>
          </a:prstGeom>
          <a:noFill/>
        </p:spPr>
        <p:txBody>
          <a:bodyPr wrap="square">
            <a:spAutoFit/>
          </a:bodyPr>
          <a:lstStyle/>
          <a:p>
            <a:r>
              <a:rPr lang="en-US" altLang="zh-CN" sz="1600" b="1" dirty="0" err="1">
                <a:latin typeface="微软雅黑" panose="020B0503020204020204" pitchFamily="34" charset="-122"/>
                <a:ea typeface="微软雅黑" panose="020B0503020204020204" pitchFamily="34" charset="-122"/>
              </a:rPr>
              <a:t>arXiv</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2011.01654</a:t>
            </a:r>
          </a:p>
        </p:txBody>
      </p:sp>
      <p:sp>
        <p:nvSpPr>
          <p:cNvPr id="22" name="文本框 21">
            <a:extLst>
              <a:ext uri="{FF2B5EF4-FFF2-40B4-BE49-F238E27FC236}">
                <a16:creationId xmlns:a16="http://schemas.microsoft.com/office/drawing/2014/main" id="{58837105-B2F0-33D9-796B-F0E648BD3C83}"/>
              </a:ext>
            </a:extLst>
          </p:cNvPr>
          <p:cNvSpPr txBox="1"/>
          <p:nvPr/>
        </p:nvSpPr>
        <p:spPr>
          <a:xfrm>
            <a:off x="2590800" y="1033059"/>
            <a:ext cx="3833311" cy="584775"/>
          </a:xfrm>
          <a:prstGeom prst="rect">
            <a:avLst/>
          </a:prstGeom>
          <a:noFill/>
        </p:spPr>
        <p:txBody>
          <a:bodyPr wrap="square">
            <a:spAutoFit/>
          </a:bodyPr>
          <a:lstStyle/>
          <a:p>
            <a:r>
              <a:rPr lang="en-US" altLang="zh-CN" sz="1600" b="1" dirty="0">
                <a:solidFill>
                  <a:srgbClr val="C00000"/>
                </a:solidFill>
                <a:latin typeface="微软雅黑" panose="020B0503020204020204" pitchFamily="34" charset="-122"/>
                <a:ea typeface="微软雅黑" panose="020B0503020204020204" pitchFamily="34" charset="-122"/>
              </a:rPr>
              <a:t>Pi0 mass resolution </a:t>
            </a:r>
            <a:r>
              <a:rPr lang="en-US" altLang="zh-CN" sz="1600" b="1" dirty="0" err="1">
                <a:solidFill>
                  <a:srgbClr val="C00000"/>
                </a:solidFill>
                <a:latin typeface="微软雅黑" panose="020B0503020204020204" pitchFamily="34" charset="-122"/>
                <a:ea typeface="微软雅黑" panose="020B0503020204020204" pitchFamily="34" charset="-122"/>
              </a:rPr>
              <a:t>w.r.t.</a:t>
            </a:r>
            <a:r>
              <a:rPr lang="en-US" altLang="zh-CN" sz="1600" b="1" dirty="0">
                <a:solidFill>
                  <a:srgbClr val="C00000"/>
                </a:solidFill>
                <a:latin typeface="微软雅黑" panose="020B0503020204020204" pitchFamily="34" charset="-122"/>
                <a:ea typeface="微软雅黑" panose="020B0503020204020204" pitchFamily="34" charset="-122"/>
              </a:rPr>
              <a:t> energy&amp; position resolution of photon</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
        <p:nvSpPr>
          <p:cNvPr id="23" name="文本框 22">
            <a:extLst>
              <a:ext uri="{FF2B5EF4-FFF2-40B4-BE49-F238E27FC236}">
                <a16:creationId xmlns:a16="http://schemas.microsoft.com/office/drawing/2014/main" id="{416121C1-91C1-62FF-750B-2F54F9EA1F79}"/>
              </a:ext>
            </a:extLst>
          </p:cNvPr>
          <p:cNvSpPr txBox="1"/>
          <p:nvPr/>
        </p:nvSpPr>
        <p:spPr>
          <a:xfrm>
            <a:off x="7865868" y="959593"/>
            <a:ext cx="4035863" cy="584775"/>
          </a:xfrm>
          <a:prstGeom prst="rect">
            <a:avLst/>
          </a:prstGeom>
          <a:noFill/>
        </p:spPr>
        <p:txBody>
          <a:bodyPr wrap="square">
            <a:spAutoFit/>
          </a:bodyPr>
          <a:lstStyle/>
          <a:p>
            <a:r>
              <a:rPr lang="en-US" altLang="zh-CN" sz="1600" b="1" dirty="0">
                <a:solidFill>
                  <a:srgbClr val="C00000"/>
                </a:solidFill>
                <a:latin typeface="微软雅黑" panose="020B0503020204020204" pitchFamily="34" charset="-122"/>
                <a:ea typeface="微软雅黑" panose="020B0503020204020204" pitchFamily="34" charset="-122"/>
              </a:rPr>
              <a:t>Pi0 mass resolution </a:t>
            </a:r>
            <a:r>
              <a:rPr lang="en-US" altLang="zh-CN" sz="1600" b="1" dirty="0" err="1">
                <a:solidFill>
                  <a:srgbClr val="C00000"/>
                </a:solidFill>
                <a:latin typeface="微软雅黑" panose="020B0503020204020204" pitchFamily="34" charset="-122"/>
                <a:ea typeface="微软雅黑" panose="020B0503020204020204" pitchFamily="34" charset="-122"/>
              </a:rPr>
              <a:t>w.r.t.</a:t>
            </a:r>
            <a:r>
              <a:rPr lang="en-US" altLang="zh-CN" sz="1600" b="1" dirty="0">
                <a:solidFill>
                  <a:srgbClr val="C00000"/>
                </a:solidFill>
                <a:latin typeface="微软雅黑" panose="020B0503020204020204" pitchFamily="34" charset="-122"/>
                <a:ea typeface="微软雅黑" panose="020B0503020204020204" pitchFamily="34" charset="-122"/>
              </a:rPr>
              <a:t> position resolution of charged particles</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pic>
        <p:nvPicPr>
          <p:cNvPr id="25" name="图片 24">
            <a:extLst>
              <a:ext uri="{FF2B5EF4-FFF2-40B4-BE49-F238E27FC236}">
                <a16:creationId xmlns:a16="http://schemas.microsoft.com/office/drawing/2014/main" id="{F94A0C4A-33A0-9C37-3A5C-C84C32E967A5}"/>
              </a:ext>
            </a:extLst>
          </p:cNvPr>
          <p:cNvPicPr>
            <a:picLocks noChangeAspect="1"/>
          </p:cNvPicPr>
          <p:nvPr/>
        </p:nvPicPr>
        <p:blipFill>
          <a:blip r:embed="rId4"/>
          <a:stretch>
            <a:fillRect/>
          </a:stretch>
        </p:blipFill>
        <p:spPr>
          <a:xfrm>
            <a:off x="954993" y="4383231"/>
            <a:ext cx="3256787" cy="2249095"/>
          </a:xfrm>
          <a:prstGeom prst="rect">
            <a:avLst/>
          </a:prstGeom>
        </p:spPr>
      </p:pic>
      <p:pic>
        <p:nvPicPr>
          <p:cNvPr id="27" name="图片 26">
            <a:extLst>
              <a:ext uri="{FF2B5EF4-FFF2-40B4-BE49-F238E27FC236}">
                <a16:creationId xmlns:a16="http://schemas.microsoft.com/office/drawing/2014/main" id="{D5411725-6D56-D46E-AAE0-7DAFE66EC731}"/>
              </a:ext>
            </a:extLst>
          </p:cNvPr>
          <p:cNvPicPr>
            <a:picLocks noChangeAspect="1"/>
          </p:cNvPicPr>
          <p:nvPr/>
        </p:nvPicPr>
        <p:blipFill>
          <a:blip r:embed="rId5"/>
          <a:stretch>
            <a:fillRect/>
          </a:stretch>
        </p:blipFill>
        <p:spPr>
          <a:xfrm>
            <a:off x="4267200" y="4371962"/>
            <a:ext cx="3352800" cy="2257438"/>
          </a:xfrm>
          <a:prstGeom prst="rect">
            <a:avLst/>
          </a:prstGeom>
        </p:spPr>
      </p:pic>
      <p:pic>
        <p:nvPicPr>
          <p:cNvPr id="29" name="图片 28">
            <a:extLst>
              <a:ext uri="{FF2B5EF4-FFF2-40B4-BE49-F238E27FC236}">
                <a16:creationId xmlns:a16="http://schemas.microsoft.com/office/drawing/2014/main" id="{4D172707-3051-DED0-F141-BAD6DAC8A778}"/>
              </a:ext>
            </a:extLst>
          </p:cNvPr>
          <p:cNvPicPr>
            <a:picLocks noChangeAspect="1"/>
          </p:cNvPicPr>
          <p:nvPr/>
        </p:nvPicPr>
        <p:blipFill>
          <a:blip r:embed="rId6"/>
          <a:stretch>
            <a:fillRect/>
          </a:stretch>
        </p:blipFill>
        <p:spPr>
          <a:xfrm>
            <a:off x="7772400" y="4371963"/>
            <a:ext cx="3276600" cy="2305074"/>
          </a:xfrm>
          <a:prstGeom prst="rect">
            <a:avLst/>
          </a:prstGeom>
        </p:spPr>
      </p:pic>
      <p:sp>
        <p:nvSpPr>
          <p:cNvPr id="31" name="文本框 30">
            <a:extLst>
              <a:ext uri="{FF2B5EF4-FFF2-40B4-BE49-F238E27FC236}">
                <a16:creationId xmlns:a16="http://schemas.microsoft.com/office/drawing/2014/main" id="{44B5DAC8-2D64-7A90-F5B2-A0EE2DF877B3}"/>
              </a:ext>
            </a:extLst>
          </p:cNvPr>
          <p:cNvSpPr txBox="1"/>
          <p:nvPr/>
        </p:nvSpPr>
        <p:spPr>
          <a:xfrm>
            <a:off x="248412" y="3654744"/>
            <a:ext cx="3256788" cy="369332"/>
          </a:xfrm>
          <a:prstGeom prst="rect">
            <a:avLst/>
          </a:prstGeom>
          <a:noFill/>
        </p:spPr>
        <p:txBody>
          <a:bodyPr wrap="square">
            <a:spAutoFit/>
          </a:bodyPr>
          <a:lstStyle/>
          <a:p>
            <a:r>
              <a:rPr lang="el-GR" altLang="zh-CN" b="1" dirty="0">
                <a:latin typeface="微软雅黑" panose="020B0503020204020204" pitchFamily="34" charset="-122"/>
                <a:ea typeface="微软雅黑" panose="020B0503020204020204" pitchFamily="34" charset="-122"/>
              </a:rPr>
              <a:t>τ → γµ</a:t>
            </a:r>
            <a:r>
              <a:rPr lang="en-US" altLang="zh-CN" b="1" dirty="0">
                <a:latin typeface="微软雅黑" panose="020B0503020204020204" pitchFamily="34" charset="-122"/>
                <a:ea typeface="微软雅黑" panose="020B0503020204020204" pitchFamily="34" charset="-122"/>
              </a:rPr>
              <a:t>  </a:t>
            </a:r>
            <a:r>
              <a:rPr lang="en-US" altLang="zh-CN" b="1" dirty="0" err="1">
                <a:latin typeface="微软雅黑" panose="020B0503020204020204" pitchFamily="34" charset="-122"/>
                <a:ea typeface="微软雅黑" panose="020B0503020204020204" pitchFamily="34" charset="-122"/>
              </a:rPr>
              <a:t>arXiv</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2305.00483</a:t>
            </a:r>
          </a:p>
        </p:txBody>
      </p:sp>
      <p:sp>
        <p:nvSpPr>
          <p:cNvPr id="34" name="文本框 33">
            <a:extLst>
              <a:ext uri="{FF2B5EF4-FFF2-40B4-BE49-F238E27FC236}">
                <a16:creationId xmlns:a16="http://schemas.microsoft.com/office/drawing/2014/main" id="{885BAE17-9869-D210-4624-993AF4F67371}"/>
              </a:ext>
            </a:extLst>
          </p:cNvPr>
          <p:cNvSpPr txBox="1"/>
          <p:nvPr/>
        </p:nvSpPr>
        <p:spPr>
          <a:xfrm>
            <a:off x="1447801" y="4054617"/>
            <a:ext cx="2667000" cy="338554"/>
          </a:xfrm>
          <a:prstGeom prst="rect">
            <a:avLst/>
          </a:prstGeom>
          <a:noFill/>
        </p:spPr>
        <p:txBody>
          <a:bodyPr wrap="square">
            <a:spAutoFit/>
          </a:bodyPr>
          <a:lstStyle/>
          <a:p>
            <a:r>
              <a:rPr lang="en-US" altLang="zh-CN" sz="1600" b="1" dirty="0">
                <a:solidFill>
                  <a:srgbClr val="C00000"/>
                </a:solidFill>
                <a:latin typeface="微软雅黑" panose="020B0503020204020204" pitchFamily="34" charset="-122"/>
                <a:ea typeface="微软雅黑" panose="020B0503020204020204" pitchFamily="34" charset="-122"/>
              </a:rPr>
              <a:t>Pi/mu separation power</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
        <p:nvSpPr>
          <p:cNvPr id="35" name="文本框 34">
            <a:extLst>
              <a:ext uri="{FF2B5EF4-FFF2-40B4-BE49-F238E27FC236}">
                <a16:creationId xmlns:a16="http://schemas.microsoft.com/office/drawing/2014/main" id="{FA42EE49-5128-0ABC-B5B7-78BCF32FCA26}"/>
              </a:ext>
            </a:extLst>
          </p:cNvPr>
          <p:cNvSpPr txBox="1"/>
          <p:nvPr/>
        </p:nvSpPr>
        <p:spPr>
          <a:xfrm>
            <a:off x="4762500" y="4097426"/>
            <a:ext cx="3162300" cy="338554"/>
          </a:xfrm>
          <a:prstGeom prst="rect">
            <a:avLst/>
          </a:prstGeom>
          <a:noFill/>
        </p:spPr>
        <p:txBody>
          <a:bodyPr wrap="square">
            <a:spAutoFit/>
          </a:bodyPr>
          <a:lstStyle/>
          <a:p>
            <a:r>
              <a:rPr lang="en-US" altLang="zh-CN" sz="1600" b="1" dirty="0">
                <a:solidFill>
                  <a:srgbClr val="C00000"/>
                </a:solidFill>
                <a:latin typeface="微软雅黑" panose="020B0503020204020204" pitchFamily="34" charset="-122"/>
                <a:ea typeface="微软雅黑" panose="020B0503020204020204" pitchFamily="34" charset="-122"/>
              </a:rPr>
              <a:t>Photon position resolution</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
        <p:nvSpPr>
          <p:cNvPr id="36" name="文本框 35">
            <a:extLst>
              <a:ext uri="{FF2B5EF4-FFF2-40B4-BE49-F238E27FC236}">
                <a16:creationId xmlns:a16="http://schemas.microsoft.com/office/drawing/2014/main" id="{CD8A494C-EF05-B6CA-2582-B490365EAD0E}"/>
              </a:ext>
            </a:extLst>
          </p:cNvPr>
          <p:cNvSpPr txBox="1"/>
          <p:nvPr/>
        </p:nvSpPr>
        <p:spPr>
          <a:xfrm>
            <a:off x="8285944" y="4080549"/>
            <a:ext cx="3162300" cy="338554"/>
          </a:xfrm>
          <a:prstGeom prst="rect">
            <a:avLst/>
          </a:prstGeom>
          <a:noFill/>
        </p:spPr>
        <p:txBody>
          <a:bodyPr wrap="square">
            <a:spAutoFit/>
          </a:bodyPr>
          <a:lstStyle/>
          <a:p>
            <a:r>
              <a:rPr lang="en-US" altLang="zh-CN" sz="1600" b="1" dirty="0">
                <a:solidFill>
                  <a:srgbClr val="C00000"/>
                </a:solidFill>
                <a:latin typeface="微软雅黑" panose="020B0503020204020204" pitchFamily="34" charset="-122"/>
                <a:ea typeface="微软雅黑" panose="020B0503020204020204" pitchFamily="34" charset="-122"/>
              </a:rPr>
              <a:t>Photon energy resolution</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6717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16A6D-7D31-87AA-130C-1E726A23FD7C}"/>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B9E792EA-DA63-5673-B2C0-E0D66387D4D0}"/>
              </a:ext>
            </a:extLst>
          </p:cNvPr>
          <p:cNvSpPr>
            <a:spLocks noGrp="1"/>
          </p:cNvSpPr>
          <p:nvPr>
            <p:ph type="title"/>
          </p:nvPr>
        </p:nvSpPr>
        <p:spPr/>
        <p:txBody>
          <a:bodyPr/>
          <a:lstStyle/>
          <a:p>
            <a:r>
              <a:rPr lang="zh-CN" altLang="en-US" dirty="0"/>
              <a:t>一些例子（</a:t>
            </a:r>
            <a:r>
              <a:rPr lang="en-US" altLang="zh-CN" dirty="0"/>
              <a:t>III</a:t>
            </a:r>
            <a:r>
              <a:rPr lang="zh-CN" altLang="en-US" dirty="0"/>
              <a:t>）</a:t>
            </a:r>
          </a:p>
        </p:txBody>
      </p:sp>
      <p:sp>
        <p:nvSpPr>
          <p:cNvPr id="9" name="文本框 8">
            <a:extLst>
              <a:ext uri="{FF2B5EF4-FFF2-40B4-BE49-F238E27FC236}">
                <a16:creationId xmlns:a16="http://schemas.microsoft.com/office/drawing/2014/main" id="{E94B1937-CE87-F953-E414-2D656CB276F8}"/>
              </a:ext>
            </a:extLst>
          </p:cNvPr>
          <p:cNvSpPr txBox="1"/>
          <p:nvPr/>
        </p:nvSpPr>
        <p:spPr>
          <a:xfrm>
            <a:off x="304800" y="1459468"/>
            <a:ext cx="4648200" cy="369332"/>
          </a:xfrm>
          <a:prstGeom prst="rect">
            <a:avLst/>
          </a:prstGeom>
          <a:noFill/>
        </p:spPr>
        <p:txBody>
          <a:bodyPr wrap="square">
            <a:spAutoFit/>
          </a:bodyPr>
          <a:lstStyle/>
          <a:p>
            <a:r>
              <a:rPr lang="en-US" altLang="zh-CN" b="1" dirty="0">
                <a:solidFill>
                  <a:srgbClr val="C00000"/>
                </a:solidFill>
                <a:latin typeface="微软雅黑" panose="020B0503020204020204" pitchFamily="34" charset="-122"/>
                <a:ea typeface="微软雅黑" panose="020B0503020204020204" pitchFamily="34" charset="-122"/>
              </a:rPr>
              <a:t>Optimization of tracking efficiency</a:t>
            </a:r>
            <a:endParaRPr lang="zh-CN" altLang="en-US" b="1" dirty="0">
              <a:solidFill>
                <a:srgbClr val="C00000"/>
              </a:solidFill>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744724DE-76C1-3C64-A6A0-CAF828F66C21}"/>
              </a:ext>
            </a:extLst>
          </p:cNvPr>
          <p:cNvSpPr txBox="1"/>
          <p:nvPr/>
        </p:nvSpPr>
        <p:spPr>
          <a:xfrm>
            <a:off x="5867400" y="1448572"/>
            <a:ext cx="6353242" cy="369332"/>
          </a:xfrm>
          <a:prstGeom prst="rect">
            <a:avLst/>
          </a:prstGeom>
          <a:noFill/>
        </p:spPr>
        <p:txBody>
          <a:bodyPr wrap="square">
            <a:spAutoFit/>
          </a:bodyPr>
          <a:lstStyle/>
          <a:p>
            <a:r>
              <a:rPr lang="en-US" altLang="zh-CN" b="1" dirty="0">
                <a:solidFill>
                  <a:srgbClr val="C00000"/>
                </a:solidFill>
                <a:latin typeface="微软雅黑" panose="020B0503020204020204" pitchFamily="34" charset="-122"/>
                <a:ea typeface="微软雅黑" panose="020B0503020204020204" pitchFamily="34" charset="-122"/>
              </a:rPr>
              <a:t>Optimization of tracking and PID efficiencies</a:t>
            </a:r>
            <a:endParaRPr lang="zh-CN" altLang="en-US" b="1" dirty="0">
              <a:solidFill>
                <a:srgbClr val="C00000"/>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BE710C83-AA78-2D07-0E7E-8DCC1A481EBE}"/>
              </a:ext>
            </a:extLst>
          </p:cNvPr>
          <p:cNvSpPr txBox="1"/>
          <p:nvPr/>
        </p:nvSpPr>
        <p:spPr>
          <a:xfrm>
            <a:off x="533400" y="975836"/>
            <a:ext cx="3581400" cy="369332"/>
          </a:xfrm>
          <a:prstGeom prst="rect">
            <a:avLst/>
          </a:prstGeom>
          <a:noFill/>
        </p:spPr>
        <p:txBody>
          <a:bodyPr wrap="square">
            <a:spAutoFit/>
          </a:bodyPr>
          <a:lstStyle/>
          <a:p>
            <a:r>
              <a:rPr lang="en-US" altLang="zh-CN" b="1" dirty="0">
                <a:latin typeface="微软雅黑" panose="020B0503020204020204" pitchFamily="34" charset="-122"/>
                <a:ea typeface="微软雅黑" panose="020B0503020204020204" pitchFamily="34" charset="-122"/>
              </a:rPr>
              <a:t>D</a:t>
            </a:r>
            <a:r>
              <a:rPr lang="en-US" altLang="zh-CN" b="1" baseline="-25000" dirty="0">
                <a:latin typeface="微软雅黑" panose="020B0503020204020204" pitchFamily="34" charset="-122"/>
                <a:ea typeface="微软雅黑" panose="020B0503020204020204" pitchFamily="34" charset="-122"/>
              </a:rPr>
              <a:t>s</a:t>
            </a:r>
            <a:r>
              <a:rPr lang="en-US" altLang="zh-CN" b="1" baseline="30000" dirty="0">
                <a:latin typeface="微软雅黑" panose="020B0503020204020204" pitchFamily="34" charset="-122"/>
                <a:ea typeface="微软雅黑" panose="020B0503020204020204" pitchFamily="34" charset="-122"/>
              </a:rPr>
              <a:t>+</a:t>
            </a:r>
            <a:r>
              <a:rPr lang="en-US" altLang="zh-CN" b="1" dirty="0">
                <a:latin typeface="微软雅黑" panose="020B0503020204020204" pitchFamily="34" charset="-122"/>
                <a:ea typeface="微软雅黑" panose="020B0503020204020204" pitchFamily="34" charset="-122"/>
              </a:rPr>
              <a:t>→µ</a:t>
            </a:r>
            <a:r>
              <a:rPr lang="en-US" altLang="zh-CN" b="1" baseline="30000" dirty="0">
                <a:latin typeface="微软雅黑" panose="020B0503020204020204" pitchFamily="34" charset="-122"/>
                <a:ea typeface="微软雅黑" panose="020B0503020204020204" pitchFamily="34" charset="-122"/>
              </a:rPr>
              <a:t>+</a:t>
            </a:r>
            <a:r>
              <a:rPr lang="el-GR" altLang="zh-CN" b="1" dirty="0">
                <a:latin typeface="微软雅黑" panose="020B0503020204020204" pitchFamily="34" charset="-122"/>
                <a:ea typeface="微软雅黑" panose="020B0503020204020204" pitchFamily="34" charset="-122"/>
              </a:rPr>
              <a:t>ν</a:t>
            </a:r>
            <a:r>
              <a:rPr lang="el-GR" altLang="zh-CN" b="1" baseline="-25000" dirty="0">
                <a:latin typeface="微软雅黑" panose="020B0503020204020204" pitchFamily="34" charset="-122"/>
                <a:ea typeface="微软雅黑" panose="020B0503020204020204" pitchFamily="34" charset="-122"/>
              </a:rPr>
              <a:t>µ</a:t>
            </a:r>
            <a:r>
              <a:rPr lang="el-GR" altLang="zh-CN" b="1" dirty="0">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  </a:t>
            </a:r>
            <a:r>
              <a:rPr lang="en-US" altLang="zh-CN" b="1" dirty="0" err="1">
                <a:latin typeface="微软雅黑" panose="020B0503020204020204" pitchFamily="34" charset="-122"/>
                <a:ea typeface="微软雅黑" panose="020B0503020204020204" pitchFamily="34" charset="-122"/>
              </a:rPr>
              <a:t>arXiv</a:t>
            </a:r>
            <a:r>
              <a:rPr lang="en-US" altLang="zh-CN" b="1" dirty="0">
                <a:latin typeface="微软雅黑" panose="020B0503020204020204" pitchFamily="34" charset="-122"/>
                <a:ea typeface="微软雅黑" panose="020B0503020204020204" pitchFamily="34" charset="-122"/>
              </a:rPr>
              <a:t>: 2109.14969</a:t>
            </a:r>
            <a:endParaRPr lang="zh-CN" altLang="en-US" b="1" dirty="0">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3BAD4CE6-3DCD-9070-A1A9-B16591913AB5}"/>
              </a:ext>
            </a:extLst>
          </p:cNvPr>
          <p:cNvPicPr>
            <a:picLocks noChangeAspect="1"/>
          </p:cNvPicPr>
          <p:nvPr/>
        </p:nvPicPr>
        <p:blipFill>
          <a:blip r:embed="rId2"/>
          <a:stretch>
            <a:fillRect/>
          </a:stretch>
        </p:blipFill>
        <p:spPr>
          <a:xfrm>
            <a:off x="-10732" y="1905000"/>
            <a:ext cx="5754030" cy="4267200"/>
          </a:xfrm>
          <a:prstGeom prst="rect">
            <a:avLst/>
          </a:prstGeom>
        </p:spPr>
      </p:pic>
      <p:pic>
        <p:nvPicPr>
          <p:cNvPr id="15" name="图片 14">
            <a:extLst>
              <a:ext uri="{FF2B5EF4-FFF2-40B4-BE49-F238E27FC236}">
                <a16:creationId xmlns:a16="http://schemas.microsoft.com/office/drawing/2014/main" id="{F447FBA4-36E2-B242-6AB0-C362D6EFD835}"/>
              </a:ext>
            </a:extLst>
          </p:cNvPr>
          <p:cNvPicPr>
            <a:picLocks noChangeAspect="1"/>
          </p:cNvPicPr>
          <p:nvPr/>
        </p:nvPicPr>
        <p:blipFill>
          <a:blip r:embed="rId3"/>
          <a:stretch>
            <a:fillRect/>
          </a:stretch>
        </p:blipFill>
        <p:spPr>
          <a:xfrm>
            <a:off x="5791200" y="1828800"/>
            <a:ext cx="6429442" cy="4419600"/>
          </a:xfrm>
          <a:prstGeom prst="rect">
            <a:avLst/>
          </a:prstGeom>
        </p:spPr>
      </p:pic>
      <p:sp>
        <p:nvSpPr>
          <p:cNvPr id="20" name="文本框 19">
            <a:extLst>
              <a:ext uri="{FF2B5EF4-FFF2-40B4-BE49-F238E27FC236}">
                <a16:creationId xmlns:a16="http://schemas.microsoft.com/office/drawing/2014/main" id="{C7C8974F-E282-4B66-0923-2EF9799C224E}"/>
              </a:ext>
            </a:extLst>
          </p:cNvPr>
          <p:cNvSpPr txBox="1"/>
          <p:nvPr/>
        </p:nvSpPr>
        <p:spPr>
          <a:xfrm>
            <a:off x="6382422" y="940740"/>
            <a:ext cx="3904577" cy="646331"/>
          </a:xfrm>
          <a:prstGeom prst="rect">
            <a:avLst/>
          </a:prstGeom>
          <a:noFill/>
        </p:spPr>
        <p:txBody>
          <a:bodyPr wrap="square">
            <a:spAutoFit/>
          </a:bodyPr>
          <a:lstStyle/>
          <a:p>
            <a:r>
              <a:rPr lang="en-US" altLang="zh-CN" b="1" dirty="0">
                <a:latin typeface="微软雅黑" panose="020B0503020204020204" pitchFamily="34" charset="-122"/>
                <a:ea typeface="微软雅黑" panose="020B0503020204020204" pitchFamily="34" charset="-122"/>
              </a:rPr>
              <a:t>D</a:t>
            </a:r>
            <a:r>
              <a:rPr lang="en-US" altLang="zh-CN" b="1" baseline="-25000" dirty="0">
                <a:latin typeface="微软雅黑" panose="020B0503020204020204" pitchFamily="34" charset="-122"/>
                <a:ea typeface="微软雅黑" panose="020B0503020204020204" pitchFamily="34" charset="-122"/>
              </a:rPr>
              <a:t>s</a:t>
            </a:r>
            <a:r>
              <a:rPr lang="en-US" altLang="zh-CN" b="1" baseline="30000" dirty="0">
                <a:latin typeface="微软雅黑" panose="020B0503020204020204" pitchFamily="34" charset="-122"/>
                <a:ea typeface="微软雅黑" panose="020B0503020204020204" pitchFamily="34" charset="-122"/>
              </a:rPr>
              <a:t>+</a:t>
            </a:r>
            <a:r>
              <a:rPr lang="en-US" altLang="zh-CN" b="1" dirty="0">
                <a:latin typeface="微软雅黑" panose="020B0503020204020204" pitchFamily="34" charset="-122"/>
                <a:ea typeface="微软雅黑" panose="020B0503020204020204" pitchFamily="34" charset="-122"/>
              </a:rPr>
              <a:t>→</a:t>
            </a:r>
            <a:r>
              <a:rPr lang="el-GR" altLang="zh-CN" b="1" dirty="0">
                <a:latin typeface="微软雅黑" panose="020B0503020204020204" pitchFamily="34" charset="-122"/>
                <a:ea typeface="微软雅黑" panose="020B0503020204020204" pitchFamily="34" charset="-122"/>
              </a:rPr>
              <a:t>τ</a:t>
            </a:r>
            <a:r>
              <a:rPr lang="en-US" altLang="zh-CN" b="1" baseline="30000" dirty="0">
                <a:latin typeface="微软雅黑" panose="020B0503020204020204" pitchFamily="34" charset="-122"/>
                <a:ea typeface="微软雅黑" panose="020B0503020204020204" pitchFamily="34" charset="-122"/>
              </a:rPr>
              <a:t>+</a:t>
            </a:r>
            <a:r>
              <a:rPr lang="el-GR" altLang="zh-CN" b="1" dirty="0">
                <a:latin typeface="微软雅黑" panose="020B0503020204020204" pitchFamily="34" charset="-122"/>
                <a:ea typeface="微软雅黑" panose="020B0503020204020204" pitchFamily="34" charset="-122"/>
              </a:rPr>
              <a:t>ν</a:t>
            </a:r>
            <a:r>
              <a:rPr lang="el-GR" altLang="zh-CN" b="1" baseline="-25000" dirty="0">
                <a:latin typeface="微软雅黑" panose="020B0503020204020204" pitchFamily="34" charset="-122"/>
                <a:ea typeface="微软雅黑" panose="020B0503020204020204" pitchFamily="34" charset="-122"/>
              </a:rPr>
              <a:t>µ</a:t>
            </a:r>
            <a:r>
              <a:rPr lang="el-GR" altLang="zh-CN" b="1" dirty="0">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arXiv:2110.08864</a:t>
            </a:r>
            <a:endParaRPr lang="zh-CN" altLang="en-US" b="1" dirty="0">
              <a:latin typeface="微软雅黑" panose="020B0503020204020204" pitchFamily="34" charset="-122"/>
              <a:ea typeface="微软雅黑" panose="020B0503020204020204" pitchFamily="34" charset="-122"/>
            </a:endParaRPr>
          </a:p>
          <a:p>
            <a:endParaRPr lang="zh-CN" altLang="en-US"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99688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E445740-A2C4-E743-4DA3-B6F671E14F8B}"/>
              </a:ext>
            </a:extLst>
          </p:cNvPr>
          <p:cNvSpPr>
            <a:spLocks noGrp="1"/>
          </p:cNvSpPr>
          <p:nvPr>
            <p:ph type="title"/>
          </p:nvPr>
        </p:nvSpPr>
        <p:spPr/>
        <p:txBody>
          <a:bodyPr>
            <a:normAutofit/>
          </a:bodyPr>
          <a:lstStyle/>
          <a:p>
            <a:r>
              <a:rPr lang="zh-CN" altLang="en-US" sz="3600" dirty="0"/>
              <a:t>探测器</a:t>
            </a:r>
            <a:r>
              <a:rPr lang="en-US" altLang="zh-CN" sz="3600" dirty="0"/>
              <a:t>TDR</a:t>
            </a:r>
            <a:r>
              <a:rPr lang="zh-CN" altLang="en-US" sz="3600" dirty="0"/>
              <a:t>的性能检验</a:t>
            </a:r>
          </a:p>
        </p:txBody>
      </p:sp>
      <mc:AlternateContent xmlns:mc="http://schemas.openxmlformats.org/markup-compatibility/2006">
        <mc:Choice xmlns:a14="http://schemas.microsoft.com/office/drawing/2010/main" Requires="a14">
          <p:graphicFrame>
            <p:nvGraphicFramePr>
              <p:cNvPr id="4" name="表格 3">
                <a:extLst>
                  <a:ext uri="{FF2B5EF4-FFF2-40B4-BE49-F238E27FC236}">
                    <a16:creationId xmlns:a16="http://schemas.microsoft.com/office/drawing/2014/main" id="{B5C51E8A-8D14-5BEF-447E-39BD0BABD9BE}"/>
                  </a:ext>
                </a:extLst>
              </p:cNvPr>
              <p:cNvGraphicFramePr>
                <a:graphicFrameLocks noGrp="1"/>
              </p:cNvGraphicFramePr>
              <p:nvPr/>
            </p:nvGraphicFramePr>
            <p:xfrm>
              <a:off x="990600" y="897509"/>
              <a:ext cx="10515600" cy="5731891"/>
            </p:xfrm>
            <a:graphic>
              <a:graphicData uri="http://schemas.openxmlformats.org/drawingml/2006/table">
                <a:tbl>
                  <a:tblPr firstRow="1" bandRow="1">
                    <a:tableStyleId>{5C22544A-7EE6-4342-B048-85BDC9FD1C3A}</a:tableStyleId>
                  </a:tblPr>
                  <a:tblGrid>
                    <a:gridCol w="3462538">
                      <a:extLst>
                        <a:ext uri="{9D8B030D-6E8A-4147-A177-3AD203B41FA5}">
                          <a16:colId xmlns:a16="http://schemas.microsoft.com/office/drawing/2014/main" val="4019559377"/>
                        </a:ext>
                      </a:extLst>
                    </a:gridCol>
                    <a:gridCol w="7053062">
                      <a:extLst>
                        <a:ext uri="{9D8B030D-6E8A-4147-A177-3AD203B41FA5}">
                          <a16:colId xmlns:a16="http://schemas.microsoft.com/office/drawing/2014/main" val="614982852"/>
                        </a:ext>
                      </a:extLst>
                    </a:gridCol>
                  </a:tblGrid>
                  <a:tr h="399623">
                    <a:tc>
                      <a:txBody>
                        <a:bodyPr/>
                        <a:lstStyle/>
                        <a:p>
                          <a:pPr algn="ctr"/>
                          <a:r>
                            <a:rPr lang="zh-CN" altLang="en-US" sz="2400" dirty="0">
                              <a:latin typeface="微软雅黑" panose="020B0503020204020204" pitchFamily="34" charset="-122"/>
                              <a:ea typeface="微软雅黑" panose="020B0503020204020204" pitchFamily="34" charset="-122"/>
                              <a:cs typeface="Times New Roman" panose="02020603050405020304" pitchFamily="18" charset="0"/>
                            </a:rPr>
                            <a:t>性能检验</a:t>
                          </a:r>
                        </a:p>
                      </a:txBody>
                      <a:tcPr anchor="ctr">
                        <a:solidFill>
                          <a:srgbClr val="0E3272"/>
                        </a:solidFill>
                      </a:tcPr>
                    </a:tc>
                    <a:tc>
                      <a:txBody>
                        <a:bodyPr/>
                        <a:lstStyle/>
                        <a:p>
                          <a:pPr algn="ctr"/>
                          <a:r>
                            <a:rPr lang="zh-CN" altLang="en-US" sz="2400" dirty="0">
                              <a:latin typeface="微软雅黑" panose="020B0503020204020204" pitchFamily="34" charset="-122"/>
                              <a:ea typeface="微软雅黑" panose="020B0503020204020204" pitchFamily="34" charset="-122"/>
                              <a:cs typeface="Times New Roman" panose="02020603050405020304" pitchFamily="18" charset="0"/>
                            </a:rPr>
                            <a:t>物理过程</a:t>
                          </a:r>
                        </a:p>
                      </a:txBody>
                      <a:tcPr anchor="ctr">
                        <a:solidFill>
                          <a:srgbClr val="0E3272"/>
                        </a:solidFill>
                      </a:tcPr>
                    </a:tc>
                    <a:extLst>
                      <a:ext uri="{0D108BD9-81ED-4DB2-BD59-A6C34878D82A}">
                        <a16:rowId xmlns:a16="http://schemas.microsoft.com/office/drawing/2014/main" val="3552864495"/>
                      </a:ext>
                    </a:extLst>
                  </a:tr>
                  <a:tr h="560028">
                    <a:tc>
                      <a:txBody>
                        <a:bodyPr/>
                        <a:lstStyle/>
                        <a:p>
                          <a:pPr algn="ctr"/>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径迹重建和分辨</a:t>
                          </a:r>
                          <a:endPar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tx2">
                            <a:lumMod val="20000"/>
                            <a:lumOff val="80000"/>
                          </a:schemeClr>
                        </a:solidFill>
                      </a:tcPr>
                    </a:tc>
                    <a:tc>
                      <a:txBody>
                        <a:bodyPr/>
                        <a:lstStyle/>
                        <a:p>
                          <a:pPr algn="ctr"/>
                          <a14:m>
                            <m:oMath xmlns:m="http://schemas.openxmlformats.org/officeDocument/2006/math">
                              <m:r>
                                <a:rPr lang="en-US" altLang="zh-CN" sz="1800" b="0" i="1" kern="1200" dirty="0" smtClean="0">
                                  <a:solidFill>
                                    <a:schemeClr val="tx1"/>
                                  </a:solidFill>
                                  <a:latin typeface="Cambria Math" panose="02040503050406030204" pitchFamily="18" charset="0"/>
                                  <a:ea typeface="+mn-ea"/>
                                  <a:cs typeface="+mn-cs"/>
                                </a:rPr>
                                <m:t>𝐽</m:t>
                              </m:r>
                              <m:r>
                                <a:rPr lang="en-US" altLang="zh-CN" sz="1800" b="0" i="1" kern="1200" dirty="0" smtClean="0">
                                  <a:solidFill>
                                    <a:schemeClr val="tx1"/>
                                  </a:solidFill>
                                  <a:latin typeface="Cambria Math" panose="02040503050406030204" pitchFamily="18" charset="0"/>
                                  <a:ea typeface="+mn-ea"/>
                                  <a:cs typeface="+mn-cs"/>
                                </a:rPr>
                                <m:t>/</m:t>
                              </m:r>
                              <m:r>
                                <a:rPr lang="zh-CN" altLang="en-US" sz="1800" b="0" i="1" kern="1200" dirty="0" smtClean="0">
                                  <a:solidFill>
                                    <a:schemeClr val="tx1"/>
                                  </a:solidFill>
                                  <a:latin typeface="Cambria Math" panose="02040503050406030204" pitchFamily="18" charset="0"/>
                                  <a:ea typeface="+mn-ea"/>
                                  <a:cs typeface="+mn-cs"/>
                                </a:rPr>
                                <m:t>𝜓</m:t>
                              </m:r>
                              <m:r>
                                <a:rPr lang="zh-CN" altLang="en-US" sz="1800" b="0" i="1" kern="1200" dirty="0" smtClean="0">
                                  <a:solidFill>
                                    <a:schemeClr val="tx1"/>
                                  </a:solidFill>
                                  <a:latin typeface="Cambria Math" panose="02040503050406030204" pitchFamily="18" charset="0"/>
                                  <a:ea typeface="+mn-ea"/>
                                  <a:cs typeface="+mn-cs"/>
                                </a:rPr>
                                <m:t>→</m:t>
                              </m:r>
                              <m:r>
                                <a:rPr lang="zh-CN" altLang="en-US" sz="1800" b="0" i="1" kern="1200" smtClean="0">
                                  <a:solidFill>
                                    <a:schemeClr val="tx1"/>
                                  </a:solidFill>
                                  <a:latin typeface="Cambria Math" panose="02040503050406030204" pitchFamily="18" charset="0"/>
                                  <a:ea typeface="+mn-ea"/>
                                  <a:cs typeface="+mn-cs"/>
                                </a:rPr>
                                <m:t>𝛬</m:t>
                              </m:r>
                              <m:acc>
                                <m:accPr>
                                  <m:chr m:val="̅"/>
                                  <m:ctrlPr>
                                    <a:rPr lang="zh-CN" altLang="en-US" sz="1800" b="0" i="1" kern="1200">
                                      <a:solidFill>
                                        <a:schemeClr val="tx1"/>
                                      </a:solidFill>
                                      <a:latin typeface="Cambria Math" panose="02040503050406030204" pitchFamily="18" charset="0"/>
                                      <a:ea typeface="+mn-ea"/>
                                      <a:cs typeface="+mn-cs"/>
                                    </a:rPr>
                                  </m:ctrlPr>
                                </m:accPr>
                                <m:e>
                                  <m:r>
                                    <a:rPr lang="zh-CN" altLang="en-US" sz="1800" b="0" i="1" kern="1200" smtClean="0">
                                      <a:solidFill>
                                        <a:schemeClr val="tx1"/>
                                      </a:solidFill>
                                      <a:latin typeface="Cambria Math" panose="02040503050406030204" pitchFamily="18" charset="0"/>
                                      <a:ea typeface="+mn-ea"/>
                                      <a:cs typeface="+mn-cs"/>
                                    </a:rPr>
                                    <m:t>𝛬</m:t>
                                  </m:r>
                                </m:e>
                              </m:acc>
                            </m:oMath>
                          </a14:m>
                          <a:r>
                            <a:rPr lang="en-US" altLang="zh-CN" sz="1800" b="0" i="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800" b="0" i="1" kern="1200" dirty="0">
                              <a:solidFill>
                                <a:schemeClr val="tx1"/>
                              </a:solidFill>
                              <a:latin typeface="Times New Roman" panose="02020603050405020304" pitchFamily="18" charset="0"/>
                              <a:ea typeface="+mn-ea"/>
                              <a:cs typeface="Times New Roman" panose="02020603050405020304" pitchFamily="18" charset="0"/>
                            </a:rPr>
                            <a:t> </a:t>
                          </a:r>
                          <a14:m>
                            <m:oMath xmlns:m="http://schemas.openxmlformats.org/officeDocument/2006/math">
                              <m:sSup>
                                <m:sSupPr>
                                  <m:ctrlPr>
                                    <a:rPr lang="en-US" altLang="zh-CN" sz="1800" b="0" i="1" kern="1200" smtClean="0">
                                      <a:solidFill>
                                        <a:schemeClr val="tx1"/>
                                      </a:solidFill>
                                      <a:latin typeface="Cambria Math" panose="02040503050406030204" pitchFamily="18" charset="0"/>
                                      <a:ea typeface="+mn-ea"/>
                                      <a:cs typeface="+mn-cs"/>
                                    </a:rPr>
                                  </m:ctrlPr>
                                </m:sSupPr>
                                <m:e>
                                  <m:r>
                                    <a:rPr lang="en-US" altLang="zh-CN" sz="1800" b="0" i="1" kern="1200" smtClean="0">
                                      <a:solidFill>
                                        <a:schemeClr val="tx1"/>
                                      </a:solidFill>
                                      <a:latin typeface="Cambria Math" panose="02040503050406030204" pitchFamily="18" charset="0"/>
                                      <a:ea typeface="+mn-ea"/>
                                      <a:cs typeface="+mn-cs"/>
                                    </a:rPr>
                                    <m:t>𝛯</m:t>
                                  </m:r>
                                </m:e>
                                <m:sup>
                                  <m:r>
                                    <a:rPr lang="en-US" altLang="zh-CN" sz="1800" b="0" i="1" kern="1200" smtClean="0">
                                      <a:solidFill>
                                        <a:schemeClr val="tx1"/>
                                      </a:solidFill>
                                      <a:latin typeface="Cambria Math" panose="02040503050406030204" pitchFamily="18" charset="0"/>
                                      <a:ea typeface="+mn-ea"/>
                                      <a:cs typeface="+mn-cs"/>
                                    </a:rPr>
                                    <m:t>+</m:t>
                                  </m:r>
                                </m:sup>
                              </m:sSup>
                              <m:sSup>
                                <m:sSupPr>
                                  <m:ctrlPr>
                                    <a:rPr lang="en-US" altLang="zh-CN" sz="1800" b="0" i="1" kern="1200" smtClean="0">
                                      <a:solidFill>
                                        <a:schemeClr val="tx1"/>
                                      </a:solidFill>
                                      <a:latin typeface="Cambria Math" panose="02040503050406030204" pitchFamily="18" charset="0"/>
                                      <a:ea typeface="+mn-ea"/>
                                      <a:cs typeface="+mn-cs"/>
                                    </a:rPr>
                                  </m:ctrlPr>
                                </m:sSupPr>
                                <m:e>
                                  <m:acc>
                                    <m:accPr>
                                      <m:chr m:val="̅"/>
                                      <m:ctrlPr>
                                        <a:rPr lang="en-US" altLang="zh-CN" sz="1800" b="0" i="1" kern="1200" smtClean="0">
                                          <a:solidFill>
                                            <a:schemeClr val="tx1"/>
                                          </a:solidFill>
                                          <a:latin typeface="Cambria Math" panose="02040503050406030204" pitchFamily="18" charset="0"/>
                                          <a:ea typeface="+mn-ea"/>
                                          <a:cs typeface="+mn-cs"/>
                                        </a:rPr>
                                      </m:ctrlPr>
                                    </m:accPr>
                                    <m:e>
                                      <m:r>
                                        <a:rPr lang="en-US" altLang="zh-CN" sz="1800" b="0" i="1" kern="1200" smtClean="0">
                                          <a:solidFill>
                                            <a:schemeClr val="tx1"/>
                                          </a:solidFill>
                                          <a:latin typeface="Cambria Math" panose="02040503050406030204" pitchFamily="18" charset="0"/>
                                          <a:ea typeface="+mn-ea"/>
                                          <a:cs typeface="+mn-cs"/>
                                        </a:rPr>
                                        <m:t>𝛯</m:t>
                                      </m:r>
                                    </m:e>
                                  </m:acc>
                                </m:e>
                                <m:sup>
                                  <m:r>
                                    <a:rPr lang="en-US" altLang="zh-CN" sz="1800" b="0" i="1" kern="1200" smtClean="0">
                                      <a:solidFill>
                                        <a:schemeClr val="tx1"/>
                                      </a:solidFill>
                                      <a:latin typeface="Cambria Math" panose="02040503050406030204" pitchFamily="18" charset="0"/>
                                      <a:ea typeface="+mn-ea"/>
                                      <a:cs typeface="+mn-cs"/>
                                    </a:rPr>
                                    <m:t>−</m:t>
                                  </m:r>
                                </m:sup>
                              </m:sSup>
                              <m:sSup>
                                <m:sSupPr>
                                  <m:ctrlPr>
                                    <a:rPr lang="en-US" altLang="zh-CN" sz="1800" b="0" i="1" smtClean="0">
                                      <a:solidFill>
                                        <a:schemeClr val="tx1"/>
                                      </a:solidFill>
                                      <a:latin typeface="Cambria Math" panose="02040503050406030204" pitchFamily="18" charset="0"/>
                                    </a:rPr>
                                  </m:ctrlPr>
                                </m:sSupPr>
                                <m:e>
                                  <m:r>
                                    <a:rPr lang="en-US" altLang="zh-CN" sz="1800" b="0" i="1" smtClean="0">
                                      <a:solidFill>
                                        <a:schemeClr val="tx1"/>
                                      </a:solidFill>
                                      <a:latin typeface="Cambria Math" panose="02040503050406030204" pitchFamily="18" charset="0"/>
                                    </a:rPr>
                                    <m:t>,</m:t>
                                  </m:r>
                                  <m:r>
                                    <a:rPr lang="en-US" altLang="zh-CN" sz="1800" b="0" i="1" smtClean="0">
                                      <a:solidFill>
                                        <a:schemeClr val="tx1"/>
                                      </a:solidFill>
                                      <a:latin typeface="Cambria Math" panose="02040503050406030204" pitchFamily="18" charset="0"/>
                                    </a:rPr>
                                    <m:t>𝑒</m:t>
                                  </m:r>
                                </m:e>
                                <m:sup>
                                  <m:r>
                                    <a:rPr lang="en-US" altLang="zh-CN" sz="1800" b="0" i="1" smtClean="0">
                                      <a:solidFill>
                                        <a:schemeClr val="tx1"/>
                                      </a:solidFill>
                                      <a:latin typeface="Cambria Math" panose="02040503050406030204" pitchFamily="18" charset="0"/>
                                    </a:rPr>
                                    <m:t>+</m:t>
                                  </m:r>
                                </m:sup>
                              </m:sSup>
                              <m:sSup>
                                <m:sSupPr>
                                  <m:ctrlPr>
                                    <a:rPr lang="en-US" altLang="zh-CN" sz="1800" b="0" i="1" smtClean="0">
                                      <a:solidFill>
                                        <a:schemeClr val="tx1"/>
                                      </a:solidFill>
                                      <a:latin typeface="Cambria Math" panose="02040503050406030204" pitchFamily="18" charset="0"/>
                                    </a:rPr>
                                  </m:ctrlPr>
                                </m:sSupPr>
                                <m:e>
                                  <m:r>
                                    <a:rPr lang="en-US" altLang="zh-CN" sz="1800" b="0" i="1" smtClean="0">
                                      <a:solidFill>
                                        <a:schemeClr val="tx1"/>
                                      </a:solidFill>
                                      <a:latin typeface="Cambria Math" panose="02040503050406030204" pitchFamily="18" charset="0"/>
                                    </a:rPr>
                                    <m:t>𝑒</m:t>
                                  </m:r>
                                </m:e>
                                <m:sup>
                                  <m:r>
                                    <a:rPr lang="en-US" altLang="zh-CN" sz="1800" b="0" i="1" smtClean="0">
                                      <a:solidFill>
                                        <a:schemeClr val="tx1"/>
                                      </a:solidFill>
                                      <a:latin typeface="Cambria Math" panose="02040503050406030204" pitchFamily="18" charset="0"/>
                                    </a:rPr>
                                    <m:t>−</m:t>
                                  </m:r>
                                </m:sup>
                              </m:sSup>
                              <m:r>
                                <a:rPr lang="en-US" altLang="zh-CN" sz="1800" b="0" i="1" smtClean="0">
                                  <a:solidFill>
                                    <a:schemeClr val="tx1"/>
                                  </a:solidFill>
                                  <a:latin typeface="Cambria Math" panose="02040503050406030204" pitchFamily="18" charset="0"/>
                                </a:rPr>
                                <m:t>→</m:t>
                              </m:r>
                              <m:r>
                                <a:rPr lang="zh-CN" altLang="en-US" sz="1800" b="0" i="1" smtClean="0">
                                  <a:solidFill>
                                    <a:schemeClr val="tx1"/>
                                  </a:solidFill>
                                  <a:latin typeface="Cambria Math" panose="02040503050406030204" pitchFamily="18" charset="0"/>
                                </a:rPr>
                                <m:t>𝜋</m:t>
                              </m:r>
                              <m:sSub>
                                <m:sSubPr>
                                  <m:ctrlPr>
                                    <a:rPr lang="en-US" altLang="zh-CN" sz="1800" b="0" i="1" smtClean="0">
                                      <a:solidFill>
                                        <a:schemeClr val="tx1"/>
                                      </a:solidFill>
                                      <a:latin typeface="Cambria Math" panose="02040503050406030204" pitchFamily="18" charset="0"/>
                                    </a:rPr>
                                  </m:ctrlPr>
                                </m:sSubPr>
                                <m:e>
                                  <m:r>
                                    <a:rPr lang="en-US" altLang="zh-CN" sz="1800" b="0" i="1" smtClean="0">
                                      <a:solidFill>
                                        <a:schemeClr val="tx1"/>
                                      </a:solidFill>
                                      <a:latin typeface="Cambria Math" panose="02040503050406030204" pitchFamily="18" charset="0"/>
                                    </a:rPr>
                                    <m:t>𝑍</m:t>
                                  </m:r>
                                </m:e>
                                <m:sub>
                                  <m:r>
                                    <a:rPr lang="en-US" altLang="zh-CN" sz="1800" b="0" i="1" smtClean="0">
                                      <a:solidFill>
                                        <a:schemeClr val="tx1"/>
                                      </a:solidFill>
                                      <a:latin typeface="Cambria Math" panose="02040503050406030204" pitchFamily="18" charset="0"/>
                                    </a:rPr>
                                    <m:t>𝑐</m:t>
                                  </m:r>
                                </m:sub>
                              </m:sSub>
                              <m:r>
                                <a:rPr lang="en-US" altLang="zh-CN" sz="1800" b="0" i="1" smtClean="0">
                                  <a:solidFill>
                                    <a:schemeClr val="tx1"/>
                                  </a:solidFill>
                                  <a:latin typeface="Cambria Math" panose="02040503050406030204" pitchFamily="18" charset="0"/>
                                </a:rPr>
                                <m:t>(3900)</m:t>
                              </m:r>
                            </m:oMath>
                          </a14:m>
                          <a:r>
                            <a:rPr lang="en-US" altLang="zh-CN" sz="1800" b="0" i="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800" b="0" dirty="0">
                              <a:solidFill>
                                <a:schemeClr val="tx1"/>
                              </a:solidFill>
                            </a:rPr>
                            <a:t> </a:t>
                          </a:r>
                          <a14:m>
                            <m:oMath xmlns:m="http://schemas.openxmlformats.org/officeDocument/2006/math">
                              <m:sSup>
                                <m:sSupPr>
                                  <m:ctrlPr>
                                    <a:rPr lang="en-US" altLang="zh-CN" sz="1800" b="0" i="1" smtClean="0">
                                      <a:solidFill>
                                        <a:schemeClr val="tx1"/>
                                      </a:solidFill>
                                      <a:latin typeface="Cambria Math" panose="02040503050406030204" pitchFamily="18" charset="0"/>
                                    </a:rPr>
                                  </m:ctrlPr>
                                </m:sSupPr>
                                <m:e>
                                  <m:r>
                                    <a:rPr lang="en-US" altLang="zh-CN" sz="1800" b="0" i="1" smtClean="0">
                                      <a:solidFill>
                                        <a:schemeClr val="tx1"/>
                                      </a:solidFill>
                                      <a:latin typeface="Cambria Math" panose="02040503050406030204" pitchFamily="18" charset="0"/>
                                    </a:rPr>
                                    <m:t>𝑒</m:t>
                                  </m:r>
                                </m:e>
                                <m:sup>
                                  <m:r>
                                    <a:rPr lang="en-US" altLang="zh-CN" sz="1800" b="0" i="1" smtClean="0">
                                      <a:solidFill>
                                        <a:schemeClr val="tx1"/>
                                      </a:solidFill>
                                      <a:latin typeface="Cambria Math" panose="02040503050406030204" pitchFamily="18" charset="0"/>
                                    </a:rPr>
                                    <m:t>+</m:t>
                                  </m:r>
                                </m:sup>
                              </m:sSup>
                              <m:sSup>
                                <m:sSupPr>
                                  <m:ctrlPr>
                                    <a:rPr lang="en-US" altLang="zh-CN" sz="1800" b="0" i="1" smtClean="0">
                                      <a:solidFill>
                                        <a:schemeClr val="tx1"/>
                                      </a:solidFill>
                                      <a:latin typeface="Cambria Math" panose="02040503050406030204" pitchFamily="18" charset="0"/>
                                    </a:rPr>
                                  </m:ctrlPr>
                                </m:sSupPr>
                                <m:e>
                                  <m:r>
                                    <a:rPr lang="en-US" altLang="zh-CN" sz="1800" b="0" i="1" smtClean="0">
                                      <a:solidFill>
                                        <a:schemeClr val="tx1"/>
                                      </a:solidFill>
                                      <a:latin typeface="Cambria Math" panose="02040503050406030204" pitchFamily="18" charset="0"/>
                                    </a:rPr>
                                    <m:t>𝑒</m:t>
                                  </m:r>
                                </m:e>
                                <m:sup>
                                  <m:r>
                                    <a:rPr lang="en-US" altLang="zh-CN" sz="1800" b="0" i="1" smtClean="0">
                                      <a:solidFill>
                                        <a:schemeClr val="tx1"/>
                                      </a:solidFill>
                                      <a:latin typeface="Cambria Math" panose="02040503050406030204" pitchFamily="18" charset="0"/>
                                    </a:rPr>
                                    <m:t>−</m:t>
                                  </m:r>
                                </m:sup>
                              </m:sSup>
                              <m:r>
                                <a:rPr lang="en-US" altLang="zh-CN" sz="1800" b="0" i="1" smtClean="0">
                                  <a:solidFill>
                                    <a:schemeClr val="tx1"/>
                                  </a:solidFill>
                                  <a:latin typeface="Cambria Math" panose="02040503050406030204" pitchFamily="18" charset="0"/>
                                </a:rPr>
                                <m:t>→</m:t>
                              </m:r>
                              <m:sSub>
                                <m:sSubPr>
                                  <m:ctrlPr>
                                    <a:rPr lang="en-US" altLang="zh-CN" sz="1800" b="0" i="1" smtClean="0">
                                      <a:solidFill>
                                        <a:schemeClr val="tx1"/>
                                      </a:solidFill>
                                      <a:latin typeface="Cambria Math" panose="02040503050406030204" pitchFamily="18" charset="0"/>
                                    </a:rPr>
                                  </m:ctrlPr>
                                </m:sSubPr>
                                <m:e>
                                  <m:r>
                                    <a:rPr lang="en-US" altLang="zh-CN" sz="1800" b="0" i="1" smtClean="0">
                                      <a:solidFill>
                                        <a:schemeClr val="tx1"/>
                                      </a:solidFill>
                                      <a:latin typeface="Cambria Math" panose="02040503050406030204" pitchFamily="18" charset="0"/>
                                    </a:rPr>
                                    <m:t>𝑃</m:t>
                                  </m:r>
                                </m:e>
                                <m:sub>
                                  <m:r>
                                    <a:rPr lang="en-US" altLang="zh-CN" sz="1800" b="0" i="1" smtClean="0">
                                      <a:solidFill>
                                        <a:schemeClr val="tx1"/>
                                      </a:solidFill>
                                      <a:latin typeface="Cambria Math" panose="02040503050406030204" pitchFamily="18" charset="0"/>
                                    </a:rPr>
                                    <m:t>𝑐</m:t>
                                  </m:r>
                                </m:sub>
                              </m:sSub>
                              <m:acc>
                                <m:accPr>
                                  <m:chr m:val="̅"/>
                                  <m:ctrlPr>
                                    <a:rPr lang="en-US" altLang="zh-CN" sz="1800" b="0" i="1" smtClean="0">
                                      <a:solidFill>
                                        <a:schemeClr val="tx1"/>
                                      </a:solidFill>
                                      <a:latin typeface="Cambria Math" panose="02040503050406030204" pitchFamily="18" charset="0"/>
                                    </a:rPr>
                                  </m:ctrlPr>
                                </m:accPr>
                                <m:e>
                                  <m:r>
                                    <a:rPr lang="en-US" altLang="zh-CN" sz="1800" b="0" i="1" smtClean="0">
                                      <a:solidFill>
                                        <a:schemeClr val="tx1"/>
                                      </a:solidFill>
                                      <a:latin typeface="Cambria Math" panose="02040503050406030204" pitchFamily="18" charset="0"/>
                                    </a:rPr>
                                    <m:t>𝑝</m:t>
                                  </m:r>
                                </m:e>
                              </m:acc>
                              <m:r>
                                <a:rPr lang="en-US" altLang="zh-CN" sz="1800" b="0" i="1" smtClean="0">
                                  <a:solidFill>
                                    <a:schemeClr val="tx1"/>
                                  </a:solidFill>
                                  <a:latin typeface="Cambria Math" panose="02040503050406030204" pitchFamily="18" charset="0"/>
                                </a:rPr>
                                <m:t>→</m:t>
                              </m:r>
                              <m:f>
                                <m:fPr>
                                  <m:type m:val="lin"/>
                                  <m:ctrlPr>
                                    <a:rPr lang="zh-CN" altLang="en-US" sz="1800" b="0" i="1" smtClean="0">
                                      <a:solidFill>
                                        <a:schemeClr val="tx1"/>
                                      </a:solidFill>
                                      <a:latin typeface="Cambria Math" panose="02040503050406030204" pitchFamily="18" charset="0"/>
                                    </a:rPr>
                                  </m:ctrlPr>
                                </m:fPr>
                                <m:num>
                                  <m:r>
                                    <a:rPr lang="en-US" altLang="zh-CN" sz="1800" b="0" i="1" smtClean="0">
                                      <a:solidFill>
                                        <a:schemeClr val="tx1"/>
                                      </a:solidFill>
                                      <a:latin typeface="Cambria Math" panose="02040503050406030204" pitchFamily="18" charset="0"/>
                                    </a:rPr>
                                    <m:t>𝐽</m:t>
                                  </m:r>
                                </m:num>
                                <m:den>
                                  <m:r>
                                    <a:rPr lang="en-US" altLang="zh-CN" sz="1800" b="0" i="1" smtClean="0">
                                      <a:solidFill>
                                        <a:schemeClr val="tx1"/>
                                      </a:solidFill>
                                      <a:latin typeface="Cambria Math" panose="02040503050406030204" pitchFamily="18" charset="0"/>
                                    </a:rPr>
                                    <m:t>𝜓</m:t>
                                  </m:r>
                                  <m:r>
                                    <a:rPr lang="en-US" altLang="zh-CN" sz="1800" b="0" i="1" smtClean="0">
                                      <a:solidFill>
                                        <a:schemeClr val="tx1"/>
                                      </a:solidFill>
                                      <a:latin typeface="Cambria Math" panose="02040503050406030204" pitchFamily="18" charset="0"/>
                                    </a:rPr>
                                    <m:t>𝑝</m:t>
                                  </m:r>
                                  <m:acc>
                                    <m:accPr>
                                      <m:chr m:val="̅"/>
                                      <m:ctrlPr>
                                        <a:rPr lang="en-US" altLang="zh-CN" sz="1800" b="0" i="1" smtClean="0">
                                          <a:solidFill>
                                            <a:schemeClr val="tx1"/>
                                          </a:solidFill>
                                          <a:latin typeface="Cambria Math" panose="02040503050406030204" pitchFamily="18" charset="0"/>
                                        </a:rPr>
                                      </m:ctrlPr>
                                    </m:accPr>
                                    <m:e>
                                      <m:r>
                                        <a:rPr lang="en-US" altLang="zh-CN" sz="1800" b="0" i="1" smtClean="0">
                                          <a:solidFill>
                                            <a:schemeClr val="tx1"/>
                                          </a:solidFill>
                                          <a:latin typeface="Cambria Math" panose="02040503050406030204" pitchFamily="18" charset="0"/>
                                        </a:rPr>
                                        <m:t>𝑝</m:t>
                                      </m:r>
                                    </m:e>
                                  </m:acc>
                                </m:den>
                              </m:f>
                              <m:r>
                                <a:rPr lang="en-US" altLang="zh-CN" sz="1800" b="0" i="1" smtClean="0">
                                  <a:solidFill>
                                    <a:schemeClr val="tx1"/>
                                  </a:solidFill>
                                  <a:latin typeface="Cambria Math" panose="02040503050406030204" pitchFamily="18" charset="0"/>
                                </a:rPr>
                                <m:t>,</m:t>
                              </m:r>
                            </m:oMath>
                          </a14:m>
                          <a:r>
                            <a:rPr lang="zh-CN" altLang="en-US" sz="1800" b="0" dirty="0">
                              <a:solidFill>
                                <a:schemeClr val="tx1"/>
                              </a:solidFill>
                            </a:rPr>
                            <a:t> </a:t>
                          </a:r>
                          <a14:m>
                            <m:oMath xmlns:m="http://schemas.openxmlformats.org/officeDocument/2006/math">
                              <m:f>
                                <m:fPr>
                                  <m:type m:val="lin"/>
                                  <m:ctrlPr>
                                    <a:rPr lang="zh-CN" altLang="en-US" sz="1800" b="0" i="1" smtClean="0">
                                      <a:solidFill>
                                        <a:schemeClr val="tx1"/>
                                      </a:solidFill>
                                      <a:latin typeface="Cambria Math" panose="02040503050406030204" pitchFamily="18" charset="0"/>
                                    </a:rPr>
                                  </m:ctrlPr>
                                </m:fPr>
                                <m:num>
                                  <m:sSup>
                                    <m:sSupPr>
                                      <m:ctrlPr>
                                        <a:rPr lang="en-US" altLang="zh-CN" sz="1800" b="0" i="1" smtClean="0">
                                          <a:solidFill>
                                            <a:schemeClr val="tx1"/>
                                          </a:solidFill>
                                          <a:latin typeface="Cambria Math" panose="02040503050406030204" pitchFamily="18" charset="0"/>
                                        </a:rPr>
                                      </m:ctrlPr>
                                    </m:sSupPr>
                                    <m:e>
                                      <m:r>
                                        <a:rPr lang="en-US" altLang="zh-CN" sz="1800" b="0" i="1" smtClean="0">
                                          <a:solidFill>
                                            <a:schemeClr val="tx1"/>
                                          </a:solidFill>
                                          <a:latin typeface="Cambria Math" panose="02040503050406030204" pitchFamily="18" charset="0"/>
                                        </a:rPr>
                                        <m:t>𝑒</m:t>
                                      </m:r>
                                    </m:e>
                                    <m:sup>
                                      <m:r>
                                        <a:rPr lang="en-US" altLang="zh-CN" sz="1800" b="0" i="1" smtClean="0">
                                          <a:solidFill>
                                            <a:schemeClr val="tx1"/>
                                          </a:solidFill>
                                          <a:latin typeface="Cambria Math" panose="02040503050406030204" pitchFamily="18" charset="0"/>
                                        </a:rPr>
                                        <m:t>+</m:t>
                                      </m:r>
                                    </m:sup>
                                  </m:sSup>
                                  <m:sSup>
                                    <m:sSupPr>
                                      <m:ctrlPr>
                                        <a:rPr lang="en-US" altLang="zh-CN" sz="1800" b="0" i="1" smtClean="0">
                                          <a:solidFill>
                                            <a:schemeClr val="tx1"/>
                                          </a:solidFill>
                                          <a:latin typeface="Cambria Math" panose="02040503050406030204" pitchFamily="18" charset="0"/>
                                        </a:rPr>
                                      </m:ctrlPr>
                                    </m:sSupPr>
                                    <m:e>
                                      <m:r>
                                        <a:rPr lang="en-US" altLang="zh-CN" sz="1800" b="0" i="1" smtClean="0">
                                          <a:solidFill>
                                            <a:schemeClr val="tx1"/>
                                          </a:solidFill>
                                          <a:latin typeface="Cambria Math" panose="02040503050406030204" pitchFamily="18" charset="0"/>
                                        </a:rPr>
                                        <m:t>𝑒</m:t>
                                      </m:r>
                                    </m:e>
                                    <m:sup>
                                      <m:r>
                                        <a:rPr lang="en-US" altLang="zh-CN" sz="1800" b="0" i="1" smtClean="0">
                                          <a:solidFill>
                                            <a:schemeClr val="tx1"/>
                                          </a:solidFill>
                                          <a:latin typeface="Cambria Math" panose="02040503050406030204" pitchFamily="18" charset="0"/>
                                        </a:rPr>
                                        <m:t>−</m:t>
                                      </m:r>
                                    </m:sup>
                                  </m:sSup>
                                  <m:r>
                                    <a:rPr lang="en-US" altLang="zh-CN" sz="1800" b="0" i="1" smtClean="0">
                                      <a:solidFill>
                                        <a:schemeClr val="tx1"/>
                                      </a:solidFill>
                                      <a:latin typeface="Cambria Math" panose="02040503050406030204" pitchFamily="18" charset="0"/>
                                    </a:rPr>
                                    <m:t>→</m:t>
                                  </m:r>
                                  <m:r>
                                    <a:rPr lang="en-US" altLang="zh-CN" sz="1800" b="0" i="1" smtClean="0">
                                      <a:solidFill>
                                        <a:schemeClr val="tx1"/>
                                      </a:solidFill>
                                      <a:latin typeface="Cambria Math" panose="02040503050406030204" pitchFamily="18" charset="0"/>
                                    </a:rPr>
                                    <m:t>𝐽</m:t>
                                  </m:r>
                                </m:num>
                                <m:den>
                                  <m:r>
                                    <a:rPr lang="en-US" altLang="zh-CN" sz="1800" b="0" i="1" smtClean="0">
                                      <a:solidFill>
                                        <a:schemeClr val="tx1"/>
                                      </a:solidFill>
                                      <a:latin typeface="Cambria Math" panose="02040503050406030204" pitchFamily="18" charset="0"/>
                                    </a:rPr>
                                    <m:t>𝜓</m:t>
                                  </m:r>
                                  <m:sSub>
                                    <m:sSubPr>
                                      <m:ctrlPr>
                                        <a:rPr lang="en-US" altLang="zh-CN" sz="1800" b="0" i="1" smtClean="0">
                                          <a:solidFill>
                                            <a:schemeClr val="tx1"/>
                                          </a:solidFill>
                                          <a:latin typeface="Cambria Math" panose="02040503050406030204" pitchFamily="18" charset="0"/>
                                        </a:rPr>
                                      </m:ctrlPr>
                                    </m:sSubPr>
                                    <m:e>
                                      <m:r>
                                        <a:rPr lang="en-US" altLang="zh-CN" sz="1800" b="0" i="1" smtClean="0">
                                          <a:solidFill>
                                            <a:schemeClr val="tx1"/>
                                          </a:solidFill>
                                          <a:latin typeface="Cambria Math" panose="02040503050406030204" pitchFamily="18" charset="0"/>
                                        </a:rPr>
                                        <m:t>𝜂</m:t>
                                      </m:r>
                                    </m:e>
                                    <m:sub>
                                      <m:r>
                                        <a:rPr lang="en-US" altLang="zh-CN" sz="1800" b="0" i="1" smtClean="0">
                                          <a:solidFill>
                                            <a:schemeClr val="tx1"/>
                                          </a:solidFill>
                                          <a:latin typeface="Cambria Math" panose="02040503050406030204" pitchFamily="18" charset="0"/>
                                        </a:rPr>
                                        <m:t>𝑐</m:t>
                                      </m:r>
                                    </m:sub>
                                  </m:sSub>
                                </m:den>
                              </m:f>
                            </m:oMath>
                          </a14:m>
                          <a:endParaRPr lang="en-US" altLang="zh-CN" sz="1800" b="0" i="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tx2">
                            <a:lumMod val="20000"/>
                            <a:lumOff val="80000"/>
                          </a:schemeClr>
                        </a:solidFill>
                      </a:tcPr>
                    </a:tc>
                    <a:extLst>
                      <a:ext uri="{0D108BD9-81ED-4DB2-BD59-A6C34878D82A}">
                        <a16:rowId xmlns:a16="http://schemas.microsoft.com/office/drawing/2014/main" val="3236688754"/>
                      </a:ext>
                    </a:extLst>
                  </a:tr>
                  <a:tr h="567243">
                    <a:tc>
                      <a:txBody>
                        <a:bodyPr/>
                        <a:lstStyle/>
                        <a:p>
                          <a:pPr algn="ctr"/>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光子</a:t>
                          </a:r>
                          <a:r>
                            <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14:m>
                            <m:oMath xmlns:m="http://schemas.openxmlformats.org/officeDocument/2006/math">
                              <m:sSup>
                                <m:sSupPr>
                                  <m:ctrlPr>
                                    <a:rPr lang="en-US" altLang="zh-CN"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ctrlPr>
                                </m:sSupPr>
                                <m:e>
                                  <m:r>
                                    <a:rPr lang="zh-CN" altLang="en-US"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𝜋</m:t>
                                  </m:r>
                                </m:e>
                                <m:sup>
                                  <m:r>
                                    <a:rPr lang="en-US" altLang="zh-CN"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0</m:t>
                                  </m:r>
                                </m:sup>
                              </m:sSup>
                            </m:oMath>
                          </a14:m>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重建</a:t>
                          </a:r>
                        </a:p>
                      </a:txBody>
                      <a:tcPr anchor="ctr">
                        <a:solidFill>
                          <a:schemeClr val="tx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lang="en-US" altLang="zh-CN" sz="1800" b="0" i="0" kern="1200" smtClean="0">
                                  <a:solidFill>
                                    <a:schemeClr val="tx1"/>
                                  </a:solidFill>
                                  <a:latin typeface="Cambria Math" panose="02040503050406030204" pitchFamily="18" charset="0"/>
                                  <a:ea typeface="+mn-ea"/>
                                  <a:cs typeface="+mn-cs"/>
                                </a:rPr>
                                <m:t>C</m:t>
                              </m:r>
                            </m:oMath>
                          </a14:m>
                          <a:r>
                            <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-even correlated </a:t>
                          </a:r>
                          <a14:m>
                            <m:oMath xmlns:m="http://schemas.openxmlformats.org/officeDocument/2006/math">
                              <m:r>
                                <a:rPr lang="en-US" altLang="zh-CN" sz="1800" b="0" i="1" kern="1200" smtClean="0">
                                  <a:solidFill>
                                    <a:schemeClr val="tx1"/>
                                  </a:solidFill>
                                  <a:latin typeface="Cambria Math" panose="02040503050406030204" pitchFamily="18" charset="0"/>
                                  <a:ea typeface="+mn-ea"/>
                                  <a:cs typeface="+mn-cs"/>
                                </a:rPr>
                                <m:t>𝐷</m:t>
                              </m:r>
                              <m:acc>
                                <m:accPr>
                                  <m:chr m:val="̅"/>
                                  <m:ctrlPr>
                                    <a:rPr lang="en-US" altLang="zh-CN" sz="1800" b="0" i="1" kern="1200" smtClean="0">
                                      <a:solidFill>
                                        <a:schemeClr val="tx1"/>
                                      </a:solidFill>
                                      <a:latin typeface="Cambria Math" panose="02040503050406030204" pitchFamily="18" charset="0"/>
                                      <a:ea typeface="+mn-ea"/>
                                      <a:cs typeface="+mn-cs"/>
                                    </a:rPr>
                                  </m:ctrlPr>
                                </m:accPr>
                                <m:e>
                                  <m:r>
                                    <a:rPr lang="en-US" altLang="zh-CN" sz="1800" b="0" i="1" kern="1200" smtClean="0">
                                      <a:solidFill>
                                        <a:schemeClr val="tx1"/>
                                      </a:solidFill>
                                      <a:latin typeface="Cambria Math" panose="02040503050406030204" pitchFamily="18" charset="0"/>
                                      <a:ea typeface="+mn-ea"/>
                                      <a:cs typeface="+mn-cs"/>
                                    </a:rPr>
                                    <m:t>𝐷</m:t>
                                  </m:r>
                                </m:e>
                              </m:acc>
                            </m:oMath>
                          </a14:m>
                          <a:r>
                            <a:rPr lang="en-US" altLang="zh-CN" sz="1800" b="0" i="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sSup>
                                <m:sSupPr>
                                  <m:ctrlPr>
                                    <a:rPr lang="en-US" altLang="zh-CN" sz="1800" b="0" i="1" smtClean="0">
                                      <a:solidFill>
                                        <a:schemeClr val="tx1"/>
                                      </a:solidFill>
                                      <a:latin typeface="Cambria Math" panose="02040503050406030204" pitchFamily="18" charset="0"/>
                                    </a:rPr>
                                  </m:ctrlPr>
                                </m:sSupPr>
                                <m:e>
                                  <m:r>
                                    <m:rPr>
                                      <m:sty m:val="p"/>
                                    </m:rPr>
                                    <a:rPr lang="en-US" altLang="zh-CN" sz="1800" b="0" i="0" smtClean="0">
                                      <a:solidFill>
                                        <a:schemeClr val="tx1"/>
                                      </a:solidFill>
                                      <a:latin typeface="Cambria Math" panose="02040503050406030204" pitchFamily="18" charset="0"/>
                                    </a:rPr>
                                    <m:t>Σ</m:t>
                                  </m:r>
                                </m:e>
                                <m:sup>
                                  <m:r>
                                    <a:rPr lang="en-US" altLang="zh-CN" sz="1800" b="0" i="1" smtClean="0">
                                      <a:solidFill>
                                        <a:schemeClr val="tx1"/>
                                      </a:solidFill>
                                      <a:latin typeface="Cambria Math" panose="02040503050406030204" pitchFamily="18" charset="0"/>
                                    </a:rPr>
                                    <m:t>+</m:t>
                                  </m:r>
                                </m:sup>
                              </m:sSup>
                              <m:r>
                                <a:rPr lang="en-US" altLang="zh-CN" sz="1800" b="0" i="1" smtClean="0">
                                  <a:solidFill>
                                    <a:schemeClr val="tx1"/>
                                  </a:solidFill>
                                  <a:latin typeface="Cambria Math" panose="02040503050406030204" pitchFamily="18" charset="0"/>
                                </a:rPr>
                                <m:t>→</m:t>
                              </m:r>
                              <m:sSup>
                                <m:sSupPr>
                                  <m:ctrlPr>
                                    <a:rPr lang="en-US" altLang="zh-CN" sz="1800" b="0" i="1" smtClean="0">
                                      <a:solidFill>
                                        <a:schemeClr val="tx1"/>
                                      </a:solidFill>
                                      <a:latin typeface="Cambria Math" panose="02040503050406030204" pitchFamily="18" charset="0"/>
                                    </a:rPr>
                                  </m:ctrlPr>
                                </m:sSupPr>
                                <m:e>
                                  <m:r>
                                    <a:rPr lang="zh-CN" altLang="en-US" sz="1800" b="0" i="1" smtClean="0">
                                      <a:solidFill>
                                        <a:schemeClr val="tx1"/>
                                      </a:solidFill>
                                      <a:latin typeface="Cambria Math" panose="02040503050406030204" pitchFamily="18" charset="0"/>
                                    </a:rPr>
                                    <m:t>𝜋</m:t>
                                  </m:r>
                                </m:e>
                                <m:sup>
                                  <m:r>
                                    <a:rPr lang="en-US" altLang="zh-CN" sz="1800" b="0" i="1" smtClean="0">
                                      <a:solidFill>
                                        <a:schemeClr val="tx1"/>
                                      </a:solidFill>
                                      <a:latin typeface="Cambria Math" panose="02040503050406030204" pitchFamily="18" charset="0"/>
                                    </a:rPr>
                                    <m:t>0</m:t>
                                  </m:r>
                                </m:sup>
                              </m:sSup>
                              <m:r>
                                <a:rPr lang="en-US" altLang="zh-CN" sz="1800" b="0" i="1" smtClean="0">
                                  <a:solidFill>
                                    <a:schemeClr val="tx1"/>
                                  </a:solidFill>
                                  <a:latin typeface="Cambria Math" panose="02040503050406030204" pitchFamily="18" charset="0"/>
                                </a:rPr>
                                <m:t>𝑝</m:t>
                              </m:r>
                            </m:oMath>
                          </a14:m>
                          <a:r>
                            <a:rPr lang="en-US" altLang="zh-CN" sz="1800" b="0" dirty="0">
                              <a:solidFill>
                                <a:schemeClr val="tx1"/>
                              </a:solidFill>
                            </a:rPr>
                            <a:t>, </a:t>
                          </a:r>
                          <a14:m>
                            <m:oMath xmlns:m="http://schemas.openxmlformats.org/officeDocument/2006/math">
                              <m:sSup>
                                <m:sSupPr>
                                  <m:ctrlPr>
                                    <a:rPr lang="en-US" altLang="zh-CN" sz="1800" b="0" i="1" smtClean="0">
                                      <a:solidFill>
                                        <a:schemeClr val="tx1"/>
                                      </a:solidFill>
                                      <a:latin typeface="Cambria Math" panose="02040503050406030204" pitchFamily="18" charset="0"/>
                                    </a:rPr>
                                  </m:ctrlPr>
                                </m:sSupPr>
                                <m:e>
                                  <m:r>
                                    <m:rPr>
                                      <m:sty m:val="p"/>
                                    </m:rPr>
                                    <a:rPr lang="en-US" altLang="zh-CN" sz="1800" b="0" i="0" smtClean="0">
                                      <a:solidFill>
                                        <a:schemeClr val="tx1"/>
                                      </a:solidFill>
                                      <a:latin typeface="Cambria Math" panose="02040503050406030204" pitchFamily="18" charset="0"/>
                                    </a:rPr>
                                    <m:t>Σ</m:t>
                                  </m:r>
                                </m:e>
                                <m:sup>
                                  <m:r>
                                    <a:rPr lang="en-US" altLang="zh-CN" sz="1800" b="0" i="1" smtClean="0">
                                      <a:solidFill>
                                        <a:schemeClr val="tx1"/>
                                      </a:solidFill>
                                      <a:latin typeface="Cambria Math" panose="02040503050406030204" pitchFamily="18" charset="0"/>
                                    </a:rPr>
                                    <m:t>+</m:t>
                                  </m:r>
                                </m:sup>
                              </m:sSup>
                              <m:r>
                                <a:rPr lang="en-US" altLang="zh-CN" sz="1800" b="0" i="1" smtClean="0">
                                  <a:solidFill>
                                    <a:schemeClr val="tx1"/>
                                  </a:solidFill>
                                  <a:latin typeface="Cambria Math" panose="02040503050406030204" pitchFamily="18" charset="0"/>
                                </a:rPr>
                                <m:t>→</m:t>
                              </m:r>
                              <m:r>
                                <a:rPr lang="en-US" altLang="zh-CN" sz="1800" b="0" i="1" smtClean="0">
                                  <a:solidFill>
                                    <a:schemeClr val="tx1"/>
                                  </a:solidFill>
                                  <a:latin typeface="Cambria Math" panose="02040503050406030204" pitchFamily="18" charset="0"/>
                                </a:rPr>
                                <m:t>𝛾</m:t>
                              </m:r>
                              <m:r>
                                <a:rPr lang="en-US" altLang="zh-CN" sz="1800" b="0" i="1" smtClean="0">
                                  <a:solidFill>
                                    <a:schemeClr val="tx1"/>
                                  </a:solidFill>
                                  <a:latin typeface="Cambria Math" panose="02040503050406030204" pitchFamily="18" charset="0"/>
                                </a:rPr>
                                <m:t>𝑝</m:t>
                              </m:r>
                            </m:oMath>
                          </a14:m>
                          <a:r>
                            <a:rPr lang="en-US" altLang="zh-CN" sz="1800" b="0" i="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en-US" altLang="zh-CN" sz="1800" b="0" i="1" kern="1200" smtClean="0">
                                  <a:solidFill>
                                    <a:schemeClr val="tx1"/>
                                  </a:solidFill>
                                  <a:latin typeface="Cambria Math" panose="02040503050406030204" pitchFamily="18" charset="0"/>
                                  <a:ea typeface="+mn-ea"/>
                                  <a:cs typeface="+mn-cs"/>
                                </a:rPr>
                                <m:t>𝜏</m:t>
                              </m:r>
                              <m:r>
                                <a:rPr lang="en-US" altLang="zh-CN" sz="1800" b="0" i="1" kern="1200" smtClean="0">
                                  <a:solidFill>
                                    <a:schemeClr val="tx1"/>
                                  </a:solidFill>
                                  <a:latin typeface="Cambria Math" panose="02040503050406030204" pitchFamily="18" charset="0"/>
                                  <a:ea typeface="+mn-ea"/>
                                  <a:cs typeface="+mn-cs"/>
                                </a:rPr>
                                <m:t>→</m:t>
                              </m:r>
                              <m:r>
                                <a:rPr lang="en-US" altLang="zh-CN" sz="1800" b="0" i="1" kern="1200" smtClean="0">
                                  <a:solidFill>
                                    <a:schemeClr val="tx1"/>
                                  </a:solidFill>
                                  <a:latin typeface="Cambria Math" panose="02040503050406030204" pitchFamily="18" charset="0"/>
                                  <a:ea typeface="+mn-ea"/>
                                  <a:cs typeface="+mn-cs"/>
                                </a:rPr>
                                <m:t>𝜋</m:t>
                              </m:r>
                              <m:r>
                                <a:rPr lang="en-US" altLang="zh-CN" sz="1800" b="0" i="1" kern="1200" smtClean="0">
                                  <a:solidFill>
                                    <a:schemeClr val="tx1"/>
                                  </a:solidFill>
                                  <a:latin typeface="Cambria Math" panose="02040503050406030204" pitchFamily="18" charset="0"/>
                                  <a:ea typeface="+mn-ea"/>
                                  <a:cs typeface="+mn-cs"/>
                                </a:rPr>
                                <m:t>(</m:t>
                              </m:r>
                              <m:r>
                                <a:rPr lang="en-US" altLang="zh-CN" sz="1800" b="0" i="1" kern="1200" smtClean="0">
                                  <a:solidFill>
                                    <a:schemeClr val="tx1"/>
                                  </a:solidFill>
                                  <a:latin typeface="Cambria Math" panose="02040503050406030204" pitchFamily="18" charset="0"/>
                                  <a:ea typeface="+mn-ea"/>
                                  <a:cs typeface="+mn-cs"/>
                                </a:rPr>
                                <m:t>𝜋</m:t>
                              </m:r>
                              <m:sSup>
                                <m:sSupPr>
                                  <m:ctrlPr>
                                    <a:rPr lang="en-US" altLang="zh-CN" sz="1800" b="0" i="1" kern="1200" smtClean="0">
                                      <a:solidFill>
                                        <a:schemeClr val="tx1"/>
                                      </a:solidFill>
                                      <a:latin typeface="Cambria Math" panose="02040503050406030204" pitchFamily="18" charset="0"/>
                                      <a:ea typeface="+mn-ea"/>
                                      <a:cs typeface="+mn-cs"/>
                                    </a:rPr>
                                  </m:ctrlPr>
                                </m:sSupPr>
                                <m:e>
                                  <m:r>
                                    <a:rPr lang="en-US" altLang="zh-CN" sz="1800" b="0" i="1" kern="1200" smtClean="0">
                                      <a:solidFill>
                                        <a:schemeClr val="tx1"/>
                                      </a:solidFill>
                                      <a:latin typeface="Cambria Math" panose="02040503050406030204" pitchFamily="18" charset="0"/>
                                      <a:ea typeface="+mn-ea"/>
                                      <a:cs typeface="+mn-cs"/>
                                    </a:rPr>
                                    <m:t>𝜋</m:t>
                                  </m:r>
                                </m:e>
                                <m:sup>
                                  <m:r>
                                    <a:rPr lang="en-US" altLang="zh-CN" sz="1800" b="0" i="1" kern="1200" smtClean="0">
                                      <a:solidFill>
                                        <a:schemeClr val="tx1"/>
                                      </a:solidFill>
                                      <a:latin typeface="Cambria Math" panose="02040503050406030204" pitchFamily="18" charset="0"/>
                                      <a:ea typeface="+mn-ea"/>
                                      <a:cs typeface="+mn-cs"/>
                                    </a:rPr>
                                    <m:t>0</m:t>
                                  </m:r>
                                </m:sup>
                              </m:sSup>
                              <m:r>
                                <a:rPr lang="en-US" altLang="zh-CN" sz="1800" b="0" i="1" kern="1200" smtClean="0">
                                  <a:solidFill>
                                    <a:schemeClr val="tx1"/>
                                  </a:solidFill>
                                  <a:latin typeface="Cambria Math" panose="02040503050406030204" pitchFamily="18" charset="0"/>
                                  <a:ea typeface="+mn-ea"/>
                                  <a:cs typeface="+mn-cs"/>
                                </a:rPr>
                                <m:t>)</m:t>
                              </m:r>
                              <m:r>
                                <a:rPr lang="en-US" altLang="zh-CN" sz="1800" b="0" i="1" kern="1200" smtClean="0">
                                  <a:solidFill>
                                    <a:schemeClr val="tx1"/>
                                  </a:solidFill>
                                  <a:latin typeface="Cambria Math" panose="02040503050406030204" pitchFamily="18" charset="0"/>
                                  <a:ea typeface="+mn-ea"/>
                                  <a:cs typeface="+mn-cs"/>
                                </a:rPr>
                                <m:t>𝜈</m:t>
                              </m:r>
                            </m:oMath>
                          </a14:m>
                          <a:r>
                            <a:rPr lang="en-US" altLang="zh-CN" sz="1800" b="0" i="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陶轻子辐射衰变</a:t>
                          </a:r>
                          <a:r>
                            <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800" b="0" i="0" kern="1200" baseline="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sSubSup>
                                <m:sSubSupPr>
                                  <m:ctrlPr>
                                    <a:rPr lang="en-US" altLang="zh-CN" sz="1800" b="0" i="1" kern="1200" smtClean="0">
                                      <a:solidFill>
                                        <a:schemeClr val="tx1"/>
                                      </a:solidFill>
                                      <a:latin typeface="Cambria Math" panose="02040503050406030204" pitchFamily="18" charset="0"/>
                                      <a:ea typeface="+mn-ea"/>
                                      <a:cs typeface="+mn-cs"/>
                                    </a:rPr>
                                  </m:ctrlPr>
                                </m:sSubSupPr>
                                <m:e>
                                  <m:r>
                                    <m:rPr>
                                      <m:sty m:val="p"/>
                                    </m:rPr>
                                    <a:rPr lang="el-GR" altLang="zh-CN" sz="1800" b="0" i="1" kern="1200" smtClean="0">
                                      <a:solidFill>
                                        <a:schemeClr val="tx1"/>
                                      </a:solidFill>
                                      <a:latin typeface="Cambria Math" panose="02040503050406030204" pitchFamily="18" charset="0"/>
                                      <a:ea typeface="Cambria Math" panose="02040503050406030204" pitchFamily="18" charset="0"/>
                                      <a:cs typeface="+mn-cs"/>
                                    </a:rPr>
                                    <m:t>Λ</m:t>
                                  </m:r>
                                </m:e>
                                <m:sub>
                                  <m:r>
                                    <a:rPr lang="en-US" altLang="zh-CN" sz="1800" b="0" i="1" kern="1200" smtClean="0">
                                      <a:solidFill>
                                        <a:schemeClr val="tx1"/>
                                      </a:solidFill>
                                      <a:latin typeface="Cambria Math" panose="02040503050406030204" pitchFamily="18" charset="0"/>
                                      <a:ea typeface="+mn-ea"/>
                                      <a:cs typeface="+mn-cs"/>
                                    </a:rPr>
                                    <m:t>𝑐</m:t>
                                  </m:r>
                                </m:sub>
                                <m:sup>
                                  <m:r>
                                    <a:rPr lang="en-US" altLang="zh-CN" sz="1800" b="0" i="1" kern="1200" smtClean="0">
                                      <a:solidFill>
                                        <a:schemeClr val="tx1"/>
                                      </a:solidFill>
                                      <a:latin typeface="Cambria Math" panose="02040503050406030204" pitchFamily="18" charset="0"/>
                                      <a:ea typeface="+mn-ea"/>
                                      <a:cs typeface="+mn-cs"/>
                                    </a:rPr>
                                    <m:t>+</m:t>
                                  </m:r>
                                </m:sup>
                              </m:sSubSup>
                              <m:r>
                                <a:rPr lang="en-US" altLang="zh-CN" sz="1800" b="0" i="1" kern="1200" smtClean="0">
                                  <a:solidFill>
                                    <a:schemeClr val="tx1"/>
                                  </a:solidFill>
                                  <a:latin typeface="Cambria Math" panose="02040503050406030204" pitchFamily="18" charset="0"/>
                                  <a:ea typeface="Cambria Math" panose="02040503050406030204" pitchFamily="18" charset="0"/>
                                  <a:cs typeface="+mn-cs"/>
                                </a:rPr>
                                <m:t>→</m:t>
                              </m:r>
                              <m:r>
                                <a:rPr lang="en-US" altLang="zh-CN" sz="1800" b="0" i="1" kern="1200" smtClean="0">
                                  <a:solidFill>
                                    <a:schemeClr val="tx1"/>
                                  </a:solidFill>
                                  <a:latin typeface="Cambria Math" panose="02040503050406030204" pitchFamily="18" charset="0"/>
                                  <a:ea typeface="+mn-ea"/>
                                  <a:cs typeface="+mn-cs"/>
                                </a:rPr>
                                <m:t>𝛬</m:t>
                              </m:r>
                              <m:sSup>
                                <m:sSupPr>
                                  <m:ctrlPr>
                                    <a:rPr lang="en-US" altLang="zh-CN" sz="1800" b="0" i="1" kern="1200" smtClean="0">
                                      <a:solidFill>
                                        <a:schemeClr val="tx1"/>
                                      </a:solidFill>
                                      <a:latin typeface="Cambria Math" panose="02040503050406030204" pitchFamily="18" charset="0"/>
                                      <a:ea typeface="+mn-ea"/>
                                      <a:cs typeface="+mn-cs"/>
                                    </a:rPr>
                                  </m:ctrlPr>
                                </m:sSupPr>
                                <m:e>
                                  <m:r>
                                    <a:rPr lang="en-US" altLang="zh-CN" sz="1800" b="0" i="1" kern="1200" smtClean="0">
                                      <a:solidFill>
                                        <a:schemeClr val="tx1"/>
                                      </a:solidFill>
                                      <a:latin typeface="Cambria Math" panose="02040503050406030204" pitchFamily="18" charset="0"/>
                                      <a:ea typeface="+mn-ea"/>
                                      <a:cs typeface="+mn-cs"/>
                                    </a:rPr>
                                    <m:t>𝐾</m:t>
                                  </m:r>
                                </m:e>
                                <m:sup>
                                  <m:r>
                                    <a:rPr lang="en-US" altLang="zh-CN" sz="1800" b="0" i="1" kern="1200" smtClean="0">
                                      <a:solidFill>
                                        <a:schemeClr val="tx1"/>
                                      </a:solidFill>
                                      <a:latin typeface="Cambria Math" panose="02040503050406030204" pitchFamily="18" charset="0"/>
                                      <a:ea typeface="+mn-ea"/>
                                      <a:cs typeface="+mn-cs"/>
                                    </a:rPr>
                                    <m:t>+</m:t>
                                  </m:r>
                                </m:sup>
                              </m:sSup>
                              <m:r>
                                <a:rPr lang="en-US" altLang="zh-CN" sz="1800" b="0" i="1" kern="1200" smtClean="0">
                                  <a:solidFill>
                                    <a:schemeClr val="tx1"/>
                                  </a:solidFill>
                                  <a:latin typeface="Cambria Math" panose="02040503050406030204" pitchFamily="18" charset="0"/>
                                  <a:ea typeface="+mn-ea"/>
                                  <a:cs typeface="+mn-cs"/>
                                </a:rPr>
                                <m:t>, </m:t>
                              </m:r>
                              <m:sSup>
                                <m:sSupPr>
                                  <m:ctrlPr>
                                    <a:rPr lang="en-US" altLang="zh-CN" sz="1800" b="0" i="1" kern="1200" smtClean="0">
                                      <a:solidFill>
                                        <a:schemeClr val="tx1"/>
                                      </a:solidFill>
                                      <a:latin typeface="Cambria Math" panose="02040503050406030204" pitchFamily="18" charset="0"/>
                                      <a:ea typeface="+mn-ea"/>
                                      <a:cs typeface="+mn-cs"/>
                                    </a:rPr>
                                  </m:ctrlPr>
                                </m:sSupPr>
                                <m:e>
                                  <m:r>
                                    <a:rPr lang="en-US" altLang="zh-CN" sz="1800" b="0" i="1" kern="1200" smtClean="0">
                                      <a:solidFill>
                                        <a:schemeClr val="tx1"/>
                                      </a:solidFill>
                                      <a:latin typeface="Cambria Math" panose="02040503050406030204" pitchFamily="18" charset="0"/>
                                      <a:ea typeface="+mn-ea"/>
                                      <a:cs typeface="+mn-cs"/>
                                    </a:rPr>
                                    <m:t>𝛴</m:t>
                                  </m:r>
                                </m:e>
                                <m:sup>
                                  <m:r>
                                    <a:rPr lang="en-US" altLang="zh-CN" sz="1800" b="0" i="1" kern="1200" smtClean="0">
                                      <a:solidFill>
                                        <a:schemeClr val="tx1"/>
                                      </a:solidFill>
                                      <a:latin typeface="Cambria Math" panose="02040503050406030204" pitchFamily="18" charset="0"/>
                                      <a:ea typeface="+mn-ea"/>
                                      <a:cs typeface="+mn-cs"/>
                                    </a:rPr>
                                    <m:t>0</m:t>
                                  </m:r>
                                </m:sup>
                              </m:sSup>
                              <m:sSup>
                                <m:sSupPr>
                                  <m:ctrlPr>
                                    <a:rPr lang="en-US" altLang="zh-CN" sz="1800" b="0" i="1" kern="1200" smtClean="0">
                                      <a:solidFill>
                                        <a:schemeClr val="tx1"/>
                                      </a:solidFill>
                                      <a:latin typeface="Cambria Math" panose="02040503050406030204" pitchFamily="18" charset="0"/>
                                      <a:ea typeface="+mn-ea"/>
                                      <a:cs typeface="+mn-cs"/>
                                    </a:rPr>
                                  </m:ctrlPr>
                                </m:sSupPr>
                                <m:e>
                                  <m:r>
                                    <a:rPr lang="en-US" altLang="zh-CN" sz="1800" b="0" i="1" kern="1200" smtClean="0">
                                      <a:solidFill>
                                        <a:schemeClr val="tx1"/>
                                      </a:solidFill>
                                      <a:latin typeface="Cambria Math" panose="02040503050406030204" pitchFamily="18" charset="0"/>
                                      <a:ea typeface="+mn-ea"/>
                                      <a:cs typeface="+mn-cs"/>
                                    </a:rPr>
                                    <m:t>𝐾</m:t>
                                  </m:r>
                                </m:e>
                                <m:sup>
                                  <m:r>
                                    <a:rPr lang="en-US" altLang="zh-CN" sz="1800" b="0" i="1" kern="1200" smtClean="0">
                                      <a:solidFill>
                                        <a:schemeClr val="tx1"/>
                                      </a:solidFill>
                                      <a:latin typeface="Cambria Math" panose="02040503050406030204" pitchFamily="18" charset="0"/>
                                      <a:ea typeface="+mn-ea"/>
                                      <a:cs typeface="+mn-cs"/>
                                    </a:rPr>
                                    <m:t>+</m:t>
                                  </m:r>
                                </m:sup>
                              </m:sSup>
                              <m:r>
                                <a:rPr lang="en-US" altLang="zh-CN" sz="1800" b="0" i="1" kern="1200" smtClean="0">
                                  <a:solidFill>
                                    <a:schemeClr val="tx1"/>
                                  </a:solidFill>
                                  <a:latin typeface="Cambria Math" panose="02040503050406030204" pitchFamily="18" charset="0"/>
                                  <a:ea typeface="+mn-ea"/>
                                  <a:cs typeface="+mn-cs"/>
                                </a:rPr>
                                <m:t>, </m:t>
                              </m:r>
                              <m:sSup>
                                <m:sSupPr>
                                  <m:ctrlPr>
                                    <a:rPr lang="en-US" altLang="zh-CN" sz="1800" b="0" i="1" kern="1200" smtClean="0">
                                      <a:solidFill>
                                        <a:schemeClr val="tx1"/>
                                      </a:solidFill>
                                      <a:latin typeface="Cambria Math" panose="02040503050406030204" pitchFamily="18" charset="0"/>
                                      <a:ea typeface="+mn-ea"/>
                                      <a:cs typeface="+mn-cs"/>
                                    </a:rPr>
                                  </m:ctrlPr>
                                </m:sSupPr>
                                <m:e>
                                  <m:r>
                                    <a:rPr lang="en-US" altLang="zh-CN" sz="1800" b="0" i="1" kern="1200" smtClean="0">
                                      <a:solidFill>
                                        <a:schemeClr val="tx1"/>
                                      </a:solidFill>
                                      <a:latin typeface="Cambria Math" panose="02040503050406030204" pitchFamily="18" charset="0"/>
                                      <a:ea typeface="+mn-ea"/>
                                      <a:cs typeface="+mn-cs"/>
                                    </a:rPr>
                                    <m:t>𝛴</m:t>
                                  </m:r>
                                </m:e>
                                <m:sup>
                                  <m:r>
                                    <a:rPr lang="en-US" altLang="zh-CN" sz="1800" b="0" i="1" kern="1200" smtClean="0">
                                      <a:solidFill>
                                        <a:schemeClr val="tx1"/>
                                      </a:solidFill>
                                      <a:latin typeface="Cambria Math" panose="02040503050406030204" pitchFamily="18" charset="0"/>
                                      <a:ea typeface="+mn-ea"/>
                                      <a:cs typeface="+mn-cs"/>
                                    </a:rPr>
                                    <m:t>+</m:t>
                                  </m:r>
                                </m:sup>
                              </m:sSup>
                              <m:sSubSup>
                                <m:sSubSupPr>
                                  <m:ctrlPr>
                                    <a:rPr lang="en-US" altLang="zh-CN" sz="1800" b="0" i="1" kern="1200" smtClean="0">
                                      <a:solidFill>
                                        <a:schemeClr val="tx1"/>
                                      </a:solidFill>
                                      <a:latin typeface="Cambria Math" panose="02040503050406030204" pitchFamily="18" charset="0"/>
                                      <a:ea typeface="+mn-ea"/>
                                      <a:cs typeface="+mn-cs"/>
                                    </a:rPr>
                                  </m:ctrlPr>
                                </m:sSubSupPr>
                                <m:e>
                                  <m:r>
                                    <a:rPr lang="en-US" altLang="zh-CN" sz="1800" b="0" i="1" kern="1200" smtClean="0">
                                      <a:solidFill>
                                        <a:schemeClr val="tx1"/>
                                      </a:solidFill>
                                      <a:latin typeface="Cambria Math" panose="02040503050406030204" pitchFamily="18" charset="0"/>
                                      <a:ea typeface="+mn-ea"/>
                                      <a:cs typeface="+mn-cs"/>
                                    </a:rPr>
                                    <m:t>𝐾</m:t>
                                  </m:r>
                                </m:e>
                                <m:sub>
                                  <m:r>
                                    <a:rPr lang="en-US" altLang="zh-CN" sz="1800" b="0" i="1" kern="1200" smtClean="0">
                                      <a:solidFill>
                                        <a:schemeClr val="tx1"/>
                                      </a:solidFill>
                                      <a:latin typeface="Cambria Math" panose="02040503050406030204" pitchFamily="18" charset="0"/>
                                      <a:ea typeface="+mn-ea"/>
                                      <a:cs typeface="+mn-cs"/>
                                    </a:rPr>
                                    <m:t>𝑆</m:t>
                                  </m:r>
                                </m:sub>
                                <m:sup>
                                  <m:r>
                                    <a:rPr lang="en-US" altLang="zh-CN" sz="1800" b="0" i="1" kern="1200" smtClean="0">
                                      <a:solidFill>
                                        <a:schemeClr val="tx1"/>
                                      </a:solidFill>
                                      <a:latin typeface="Cambria Math" panose="02040503050406030204" pitchFamily="18" charset="0"/>
                                      <a:ea typeface="+mn-ea"/>
                                      <a:cs typeface="+mn-cs"/>
                                    </a:rPr>
                                    <m:t>0</m:t>
                                  </m:r>
                                </m:sup>
                              </m:sSubSup>
                              <m:r>
                                <a:rPr lang="en-US" altLang="zh-CN" sz="1800" b="0" i="1" kern="1200" smtClean="0">
                                  <a:solidFill>
                                    <a:schemeClr val="tx1"/>
                                  </a:solidFill>
                                  <a:latin typeface="Cambria Math" panose="02040503050406030204" pitchFamily="18" charset="0"/>
                                  <a:ea typeface="+mn-ea"/>
                                  <a:cs typeface="+mn-cs"/>
                                </a:rPr>
                                <m:t>,</m:t>
                              </m:r>
                            </m:oMath>
                          </a14:m>
                          <a:r>
                            <a:rPr lang="zh-CN" altLang="en-US" sz="1800" b="0" i="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sSub>
                                <m:sSubPr>
                                  <m:ctrlPr>
                                    <a:rPr lang="en-US" altLang="zh-CN" sz="1800" b="0" i="1"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zh-CN" altLang="en-US" sz="1800" b="0" i="1"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𝜂</m:t>
                                  </m:r>
                                </m:e>
                                <m:sub>
                                  <m:r>
                                    <a:rPr lang="en-US" altLang="zh-CN" sz="1800" b="0" i="1"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𝑐</m:t>
                                  </m:r>
                                </m:sub>
                              </m:sSub>
                              <m:r>
                                <a:rPr lang="en-US" altLang="zh-CN"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zh-CN" altLang="en-US"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𝛾𝛾</m:t>
                              </m:r>
                            </m:oMath>
                          </a14:m>
                          <a:endPar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tx2">
                            <a:lumMod val="20000"/>
                            <a:lumOff val="80000"/>
                          </a:schemeClr>
                        </a:solidFill>
                      </a:tcPr>
                    </a:tc>
                    <a:extLst>
                      <a:ext uri="{0D108BD9-81ED-4DB2-BD59-A6C34878D82A}">
                        <a16:rowId xmlns:a16="http://schemas.microsoft.com/office/drawing/2014/main" val="473130471"/>
                      </a:ext>
                    </a:extLst>
                  </a:tr>
                  <a:tr h="319699">
                    <a:tc>
                      <a:txBody>
                        <a:bodyPr/>
                        <a:lstStyle/>
                        <a:p>
                          <a:pPr algn="ctr"/>
                          <a:r>
                            <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低能质子重建</a:t>
                          </a:r>
                          <a:endPar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tx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altLang="zh-CN" sz="1800" b="0" i="1" smtClean="0">
                                        <a:solidFill>
                                          <a:schemeClr val="tx1"/>
                                        </a:solidFill>
                                        <a:latin typeface="Cambria Math" panose="02040503050406030204" pitchFamily="18" charset="0"/>
                                      </a:rPr>
                                    </m:ctrlPr>
                                  </m:sSupPr>
                                  <m:e>
                                    <m:r>
                                      <a:rPr lang="en-US" altLang="zh-CN" sz="1800" b="0" i="1" smtClean="0">
                                        <a:solidFill>
                                          <a:schemeClr val="tx1"/>
                                        </a:solidFill>
                                        <a:latin typeface="Cambria Math" panose="02040503050406030204" pitchFamily="18" charset="0"/>
                                      </a:rPr>
                                      <m:t>𝑒</m:t>
                                    </m:r>
                                  </m:e>
                                  <m:sup>
                                    <m:r>
                                      <a:rPr lang="en-US" altLang="zh-CN" sz="1800" b="0" i="1" smtClean="0">
                                        <a:solidFill>
                                          <a:schemeClr val="tx1"/>
                                        </a:solidFill>
                                        <a:latin typeface="Cambria Math" panose="02040503050406030204" pitchFamily="18" charset="0"/>
                                      </a:rPr>
                                      <m:t>+</m:t>
                                    </m:r>
                                  </m:sup>
                                </m:sSup>
                                <m:sSup>
                                  <m:sSupPr>
                                    <m:ctrlPr>
                                      <a:rPr lang="en-US" altLang="zh-CN" sz="1800" b="0" i="1" smtClean="0">
                                        <a:solidFill>
                                          <a:schemeClr val="tx1"/>
                                        </a:solidFill>
                                        <a:latin typeface="Cambria Math" panose="02040503050406030204" pitchFamily="18" charset="0"/>
                                      </a:rPr>
                                    </m:ctrlPr>
                                  </m:sSupPr>
                                  <m:e>
                                    <m:r>
                                      <a:rPr lang="en-US" altLang="zh-CN" sz="1800" b="0" i="1" smtClean="0">
                                        <a:solidFill>
                                          <a:schemeClr val="tx1"/>
                                        </a:solidFill>
                                        <a:latin typeface="Cambria Math" panose="02040503050406030204" pitchFamily="18" charset="0"/>
                                      </a:rPr>
                                      <m:t>𝑒</m:t>
                                    </m:r>
                                  </m:e>
                                  <m:sup>
                                    <m:r>
                                      <a:rPr lang="en-US" altLang="zh-CN" sz="1800" b="0" i="1" smtClean="0">
                                        <a:solidFill>
                                          <a:schemeClr val="tx1"/>
                                        </a:solidFill>
                                        <a:latin typeface="Cambria Math" panose="02040503050406030204" pitchFamily="18" charset="0"/>
                                      </a:rPr>
                                      <m:t>−</m:t>
                                    </m:r>
                                  </m:sup>
                                </m:sSup>
                                <m:r>
                                  <a:rPr lang="en-US" altLang="zh-CN" sz="1800" b="0" i="1" smtClean="0">
                                    <a:solidFill>
                                      <a:schemeClr val="tx1"/>
                                    </a:solidFill>
                                    <a:latin typeface="Cambria Math" panose="02040503050406030204" pitchFamily="18" charset="0"/>
                                  </a:rPr>
                                  <m:t>→</m:t>
                                </m:r>
                                <m:sSub>
                                  <m:sSubPr>
                                    <m:ctrlPr>
                                      <a:rPr lang="en-US" altLang="zh-CN" sz="1800" b="0" i="1" smtClean="0">
                                        <a:solidFill>
                                          <a:schemeClr val="tx1"/>
                                        </a:solidFill>
                                        <a:latin typeface="Cambria Math" panose="02040503050406030204" pitchFamily="18" charset="0"/>
                                      </a:rPr>
                                    </m:ctrlPr>
                                  </m:sSubPr>
                                  <m:e>
                                    <m:r>
                                      <a:rPr lang="en-US" altLang="zh-CN" sz="1800" b="0" i="1" smtClean="0">
                                        <a:solidFill>
                                          <a:schemeClr val="tx1"/>
                                        </a:solidFill>
                                        <a:latin typeface="Cambria Math" panose="02040503050406030204" pitchFamily="18" charset="0"/>
                                      </a:rPr>
                                      <m:t>𝑃</m:t>
                                    </m:r>
                                  </m:e>
                                  <m:sub>
                                    <m:r>
                                      <a:rPr lang="en-US" altLang="zh-CN" sz="1800" b="0" i="1" smtClean="0">
                                        <a:solidFill>
                                          <a:schemeClr val="tx1"/>
                                        </a:solidFill>
                                        <a:latin typeface="Cambria Math" panose="02040503050406030204" pitchFamily="18" charset="0"/>
                                      </a:rPr>
                                      <m:t>𝑐</m:t>
                                    </m:r>
                                  </m:sub>
                                </m:sSub>
                                <m:acc>
                                  <m:accPr>
                                    <m:chr m:val="̅"/>
                                    <m:ctrlPr>
                                      <a:rPr lang="en-US" altLang="zh-CN" sz="1800" b="0" i="1" smtClean="0">
                                        <a:solidFill>
                                          <a:schemeClr val="tx1"/>
                                        </a:solidFill>
                                        <a:latin typeface="Cambria Math" panose="02040503050406030204" pitchFamily="18" charset="0"/>
                                      </a:rPr>
                                    </m:ctrlPr>
                                  </m:accPr>
                                  <m:e>
                                    <m:r>
                                      <a:rPr lang="en-US" altLang="zh-CN" sz="1800" b="0" i="1" smtClean="0">
                                        <a:solidFill>
                                          <a:schemeClr val="tx1"/>
                                        </a:solidFill>
                                        <a:latin typeface="Cambria Math" panose="02040503050406030204" pitchFamily="18" charset="0"/>
                                      </a:rPr>
                                      <m:t>𝑝</m:t>
                                    </m:r>
                                  </m:e>
                                </m:acc>
                                <m:r>
                                  <a:rPr lang="en-US" altLang="zh-CN" sz="1800" b="0" i="1" smtClean="0">
                                    <a:solidFill>
                                      <a:schemeClr val="tx1"/>
                                    </a:solidFill>
                                    <a:latin typeface="Cambria Math" panose="02040503050406030204" pitchFamily="18" charset="0"/>
                                  </a:rPr>
                                  <m:t>→</m:t>
                                </m:r>
                                <m:f>
                                  <m:fPr>
                                    <m:type m:val="lin"/>
                                    <m:ctrlPr>
                                      <a:rPr lang="zh-CN" altLang="en-US" sz="1800" b="0" i="1" smtClean="0">
                                        <a:solidFill>
                                          <a:schemeClr val="tx1"/>
                                        </a:solidFill>
                                        <a:latin typeface="Cambria Math" panose="02040503050406030204" pitchFamily="18" charset="0"/>
                                      </a:rPr>
                                    </m:ctrlPr>
                                  </m:fPr>
                                  <m:num>
                                    <m:r>
                                      <a:rPr lang="en-US" altLang="zh-CN" sz="1800" b="0" i="1" smtClean="0">
                                        <a:solidFill>
                                          <a:schemeClr val="tx1"/>
                                        </a:solidFill>
                                        <a:latin typeface="Cambria Math" panose="02040503050406030204" pitchFamily="18" charset="0"/>
                                      </a:rPr>
                                      <m:t>𝐽</m:t>
                                    </m:r>
                                  </m:num>
                                  <m:den>
                                    <m:r>
                                      <a:rPr lang="en-US" altLang="zh-CN" sz="1800" b="0" i="1" smtClean="0">
                                        <a:solidFill>
                                          <a:schemeClr val="tx1"/>
                                        </a:solidFill>
                                        <a:latin typeface="Cambria Math" panose="02040503050406030204" pitchFamily="18" charset="0"/>
                                      </a:rPr>
                                      <m:t>𝜓</m:t>
                                    </m:r>
                                    <m:r>
                                      <a:rPr lang="en-US" altLang="zh-CN" sz="1800" b="0" i="1" smtClean="0">
                                        <a:solidFill>
                                          <a:schemeClr val="tx1"/>
                                        </a:solidFill>
                                        <a:latin typeface="Cambria Math" panose="02040503050406030204" pitchFamily="18" charset="0"/>
                                      </a:rPr>
                                      <m:t>𝑝</m:t>
                                    </m:r>
                                    <m:acc>
                                      <m:accPr>
                                        <m:chr m:val="̅"/>
                                        <m:ctrlPr>
                                          <a:rPr lang="en-US" altLang="zh-CN" sz="1800" b="0" i="1" smtClean="0">
                                            <a:solidFill>
                                              <a:schemeClr val="tx1"/>
                                            </a:solidFill>
                                            <a:latin typeface="Cambria Math" panose="02040503050406030204" pitchFamily="18" charset="0"/>
                                          </a:rPr>
                                        </m:ctrlPr>
                                      </m:accPr>
                                      <m:e>
                                        <m:r>
                                          <a:rPr lang="en-US" altLang="zh-CN" sz="1800" b="0" i="1" smtClean="0">
                                            <a:solidFill>
                                              <a:schemeClr val="tx1"/>
                                            </a:solidFill>
                                            <a:latin typeface="Cambria Math" panose="02040503050406030204" pitchFamily="18" charset="0"/>
                                          </a:rPr>
                                          <m:t>𝑝</m:t>
                                        </m:r>
                                      </m:e>
                                    </m:acc>
                                  </m:den>
                                </m:f>
                              </m:oMath>
                            </m:oMathPara>
                          </a14:m>
                          <a:endPar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tx2">
                            <a:lumMod val="20000"/>
                            <a:lumOff val="80000"/>
                          </a:schemeClr>
                        </a:solidFill>
                      </a:tcPr>
                    </a:tc>
                    <a:extLst>
                      <a:ext uri="{0D108BD9-81ED-4DB2-BD59-A6C34878D82A}">
                        <a16:rowId xmlns:a16="http://schemas.microsoft.com/office/drawing/2014/main" val="3676963493"/>
                      </a:ext>
                    </a:extLst>
                  </a:tr>
                  <a:tr h="590333">
                    <a:tc>
                      <a:txBody>
                        <a:bodyPr/>
                        <a:lstStyle/>
                        <a:p>
                          <a:pPr algn="ctr"/>
                          <a14:m>
                            <m:oMath xmlns:m="http://schemas.openxmlformats.org/officeDocument/2006/math">
                              <m:r>
                                <a:rPr lang="zh-CN" altLang="en-US"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𝜋</m:t>
                              </m:r>
                              <m:r>
                                <a:rPr lang="en-US" altLang="zh-CN"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m:t>
                              </m:r>
                              <m:r>
                                <a:rPr lang="zh-CN" altLang="en-US"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𝜇</m:t>
                              </m:r>
                            </m:oMath>
                          </a14:m>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鉴别</a:t>
                          </a:r>
                          <a:endPar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accent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CN" sz="1800" b="0" i="1" kern="1200" smtClean="0">
                                  <a:solidFill>
                                    <a:schemeClr val="tx1"/>
                                  </a:solidFill>
                                  <a:latin typeface="Cambria Math" panose="02040503050406030204" pitchFamily="18" charset="0"/>
                                  <a:ea typeface="+mn-ea"/>
                                  <a:cs typeface="+mn-cs"/>
                                </a:rPr>
                                <m:t>𝜏</m:t>
                              </m:r>
                              <m:r>
                                <a:rPr lang="en-US" altLang="zh-CN" sz="1800" b="0" i="1" kern="1200" smtClean="0">
                                  <a:solidFill>
                                    <a:schemeClr val="tx1"/>
                                  </a:solidFill>
                                  <a:latin typeface="Cambria Math" panose="02040503050406030204" pitchFamily="18" charset="0"/>
                                  <a:ea typeface="+mn-ea"/>
                                  <a:cs typeface="+mn-cs"/>
                                </a:rPr>
                                <m:t>→3</m:t>
                              </m:r>
                              <m:r>
                                <a:rPr lang="en-US" altLang="zh-CN" sz="1800" b="0" i="1" kern="1200" smtClean="0">
                                  <a:solidFill>
                                    <a:schemeClr val="tx1"/>
                                  </a:solidFill>
                                  <a:latin typeface="Cambria Math" panose="02040503050406030204" pitchFamily="18" charset="0"/>
                                  <a:ea typeface="+mn-ea"/>
                                  <a:cs typeface="+mn-cs"/>
                                </a:rPr>
                                <m:t>𝜇</m:t>
                              </m:r>
                              <m:r>
                                <a:rPr lang="en-US" altLang="zh-CN" sz="1800" b="0" i="1" kern="1200" smtClean="0">
                                  <a:solidFill>
                                    <a:schemeClr val="tx1"/>
                                  </a:solidFill>
                                  <a:latin typeface="Cambria Math" panose="02040503050406030204" pitchFamily="18" charset="0"/>
                                  <a:ea typeface="+mn-ea"/>
                                  <a:cs typeface="+mn-cs"/>
                                </a:rPr>
                                <m:t>,</m:t>
                              </m:r>
                            </m:oMath>
                          </a14:m>
                          <a:r>
                            <a:rPr lang="en-US" altLang="zh-CN" sz="1800" b="0" i="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en-US" altLang="zh-CN" sz="1800" b="0" i="1" kern="1200" smtClean="0">
                                  <a:solidFill>
                                    <a:schemeClr val="tx1"/>
                                  </a:solidFill>
                                  <a:latin typeface="Cambria Math" panose="02040503050406030204" pitchFamily="18" charset="0"/>
                                  <a:ea typeface="+mn-ea"/>
                                  <a:cs typeface="+mn-cs"/>
                                </a:rPr>
                                <m:t>𝜏</m:t>
                              </m:r>
                              <m:r>
                                <a:rPr lang="en-US" altLang="zh-CN" sz="1800" b="0" i="1" kern="1200" smtClean="0">
                                  <a:solidFill>
                                    <a:schemeClr val="tx1"/>
                                  </a:solidFill>
                                  <a:latin typeface="Cambria Math" panose="02040503050406030204" pitchFamily="18" charset="0"/>
                                  <a:ea typeface="+mn-ea"/>
                                  <a:cs typeface="+mn-cs"/>
                                </a:rPr>
                                <m:t>→</m:t>
                              </m:r>
                              <m:r>
                                <a:rPr lang="en-US" altLang="zh-CN" sz="1800" b="0" i="1" kern="1200" smtClean="0">
                                  <a:solidFill>
                                    <a:schemeClr val="tx1"/>
                                  </a:solidFill>
                                  <a:latin typeface="Cambria Math" panose="02040503050406030204" pitchFamily="18" charset="0"/>
                                  <a:ea typeface="+mn-ea"/>
                                  <a:cs typeface="+mn-cs"/>
                                </a:rPr>
                                <m:t>𝜋</m:t>
                              </m:r>
                              <m:d>
                                <m:dPr>
                                  <m:ctrlPr>
                                    <a:rPr lang="en-US" altLang="zh-CN" sz="1800" b="0" i="1" kern="1200" smtClean="0">
                                      <a:solidFill>
                                        <a:schemeClr val="tx1"/>
                                      </a:solidFill>
                                      <a:latin typeface="Cambria Math" panose="02040503050406030204" pitchFamily="18" charset="0"/>
                                      <a:ea typeface="+mn-ea"/>
                                      <a:cs typeface="+mn-cs"/>
                                    </a:rPr>
                                  </m:ctrlPr>
                                </m:dPr>
                                <m:e>
                                  <m:r>
                                    <a:rPr lang="en-US" altLang="zh-CN" sz="1800" b="0" i="1" kern="1200" smtClean="0">
                                      <a:solidFill>
                                        <a:schemeClr val="tx1"/>
                                      </a:solidFill>
                                      <a:latin typeface="Cambria Math" panose="02040503050406030204" pitchFamily="18" charset="0"/>
                                      <a:ea typeface="+mn-ea"/>
                                      <a:cs typeface="+mn-cs"/>
                                    </a:rPr>
                                    <m:t>𝜋</m:t>
                                  </m:r>
                                  <m:sSup>
                                    <m:sSupPr>
                                      <m:ctrlPr>
                                        <a:rPr lang="en-US" altLang="zh-CN" sz="1800" b="0" i="1" kern="1200" smtClean="0">
                                          <a:solidFill>
                                            <a:schemeClr val="tx1"/>
                                          </a:solidFill>
                                          <a:latin typeface="Cambria Math" panose="02040503050406030204" pitchFamily="18" charset="0"/>
                                          <a:ea typeface="+mn-ea"/>
                                          <a:cs typeface="+mn-cs"/>
                                        </a:rPr>
                                      </m:ctrlPr>
                                    </m:sSupPr>
                                    <m:e>
                                      <m:r>
                                        <a:rPr lang="en-US" altLang="zh-CN" sz="1800" b="0" i="1" kern="1200" smtClean="0">
                                          <a:solidFill>
                                            <a:schemeClr val="tx1"/>
                                          </a:solidFill>
                                          <a:latin typeface="Cambria Math" panose="02040503050406030204" pitchFamily="18" charset="0"/>
                                          <a:ea typeface="+mn-ea"/>
                                          <a:cs typeface="+mn-cs"/>
                                        </a:rPr>
                                        <m:t>𝜋</m:t>
                                      </m:r>
                                    </m:e>
                                    <m:sup>
                                      <m:r>
                                        <a:rPr lang="en-US" altLang="zh-CN" sz="1800" b="0" i="1" kern="1200" smtClean="0">
                                          <a:solidFill>
                                            <a:schemeClr val="tx1"/>
                                          </a:solidFill>
                                          <a:latin typeface="Cambria Math" panose="02040503050406030204" pitchFamily="18" charset="0"/>
                                          <a:ea typeface="+mn-ea"/>
                                          <a:cs typeface="+mn-cs"/>
                                        </a:rPr>
                                        <m:t>0</m:t>
                                      </m:r>
                                    </m:sup>
                                  </m:sSup>
                                </m:e>
                              </m:d>
                              <m:r>
                                <a:rPr lang="en-US" altLang="zh-CN" sz="1800" b="0" i="1" kern="1200" smtClean="0">
                                  <a:solidFill>
                                    <a:schemeClr val="tx1"/>
                                  </a:solidFill>
                                  <a:latin typeface="Cambria Math" panose="02040503050406030204" pitchFamily="18" charset="0"/>
                                  <a:ea typeface="+mn-ea"/>
                                  <a:cs typeface="+mn-cs"/>
                                </a:rPr>
                                <m:t>𝜈</m:t>
                              </m:r>
                              <m:r>
                                <a:rPr lang="en-US" altLang="zh-CN" sz="1800" b="0" i="1" kern="1200" smtClean="0">
                                  <a:solidFill>
                                    <a:schemeClr val="tx1"/>
                                  </a:solidFill>
                                  <a:latin typeface="Cambria Math" panose="02040503050406030204" pitchFamily="18" charset="0"/>
                                  <a:ea typeface="+mn-ea"/>
                                  <a:cs typeface="+mn-cs"/>
                                </a:rPr>
                                <m:t>,</m:t>
                              </m:r>
                            </m:oMath>
                          </a14:m>
                          <a:endParaRPr lang="en-US" altLang="zh-CN" sz="1800" b="0" i="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CN" sz="1800" b="0" i="1" smtClean="0">
                                  <a:solidFill>
                                    <a:schemeClr val="tx1"/>
                                  </a:solidFill>
                                  <a:latin typeface="Cambria Math" panose="02040503050406030204" pitchFamily="18" charset="0"/>
                                  <a:ea typeface="Cambria Math" panose="02040503050406030204" pitchFamily="18" charset="0"/>
                                </a:rPr>
                                <m:t>𝐽</m:t>
                              </m:r>
                              <m:r>
                                <a:rPr lang="en-US" altLang="zh-CN" sz="1800" b="0" i="1" smtClean="0">
                                  <a:solidFill>
                                    <a:schemeClr val="tx1"/>
                                  </a:solidFill>
                                  <a:latin typeface="Cambria Math" panose="02040503050406030204" pitchFamily="18" charset="0"/>
                                  <a:ea typeface="Cambria Math" panose="02040503050406030204" pitchFamily="18" charset="0"/>
                                </a:rPr>
                                <m:t>/</m:t>
                              </m:r>
                              <m:r>
                                <a:rPr lang="zh-CN" altLang="en-US" sz="1800" b="0" i="1" smtClean="0">
                                  <a:solidFill>
                                    <a:schemeClr val="tx1"/>
                                  </a:solidFill>
                                  <a:latin typeface="Cambria Math" panose="02040503050406030204" pitchFamily="18" charset="0"/>
                                  <a:ea typeface="Cambria Math" panose="02040503050406030204" pitchFamily="18" charset="0"/>
                                </a:rPr>
                                <m:t>𝜓</m:t>
                              </m:r>
                              <m:r>
                                <a:rPr lang="en-US" altLang="zh-CN" sz="1800" b="0" i="1" smtClean="0">
                                  <a:solidFill>
                                    <a:schemeClr val="tx1"/>
                                  </a:solidFill>
                                  <a:latin typeface="Cambria Math" panose="02040503050406030204" pitchFamily="18" charset="0"/>
                                </a:rPr>
                                <m:t>→</m:t>
                              </m:r>
                              <m:sSup>
                                <m:sSupPr>
                                  <m:ctrlPr>
                                    <a:rPr lang="en-US" altLang="zh-CN" sz="1800" b="0" i="1" smtClean="0">
                                      <a:solidFill>
                                        <a:schemeClr val="tx1"/>
                                      </a:solidFill>
                                      <a:latin typeface="Cambria Math" panose="02040503050406030204" pitchFamily="18" charset="0"/>
                                    </a:rPr>
                                  </m:ctrlPr>
                                </m:sSupPr>
                                <m:e>
                                  <m:r>
                                    <a:rPr lang="en-US" altLang="zh-CN" sz="1800" b="0" i="1" smtClean="0">
                                      <a:solidFill>
                                        <a:schemeClr val="tx1"/>
                                      </a:solidFill>
                                      <a:latin typeface="Cambria Math" panose="02040503050406030204" pitchFamily="18" charset="0"/>
                                    </a:rPr>
                                    <m:t>𝑙</m:t>
                                  </m:r>
                                </m:e>
                                <m:sup>
                                  <m:r>
                                    <a:rPr lang="en-US" altLang="zh-CN" sz="1800" b="0" i="1" smtClean="0">
                                      <a:solidFill>
                                        <a:schemeClr val="tx1"/>
                                      </a:solidFill>
                                      <a:latin typeface="Cambria Math" panose="02040503050406030204" pitchFamily="18" charset="0"/>
                                    </a:rPr>
                                    <m:t>+</m:t>
                                  </m:r>
                                </m:sup>
                              </m:sSup>
                              <m:sSup>
                                <m:sSupPr>
                                  <m:ctrlPr>
                                    <a:rPr lang="en-US" altLang="zh-CN" sz="1800" b="0" i="1" smtClean="0">
                                      <a:solidFill>
                                        <a:schemeClr val="tx1"/>
                                      </a:solidFill>
                                      <a:latin typeface="Cambria Math" panose="02040503050406030204" pitchFamily="18" charset="0"/>
                                    </a:rPr>
                                  </m:ctrlPr>
                                </m:sSupPr>
                                <m:e>
                                  <m:r>
                                    <a:rPr lang="en-US" altLang="zh-CN" sz="1800" b="0" i="1" smtClean="0">
                                      <a:solidFill>
                                        <a:schemeClr val="tx1"/>
                                      </a:solidFill>
                                      <a:latin typeface="Cambria Math" panose="02040503050406030204" pitchFamily="18" charset="0"/>
                                    </a:rPr>
                                    <m:t>𝑙</m:t>
                                  </m:r>
                                </m:e>
                                <m:sup>
                                  <m:r>
                                    <a:rPr lang="en-US" altLang="zh-CN" sz="1800" b="0" i="1" smtClean="0">
                                      <a:solidFill>
                                        <a:schemeClr val="tx1"/>
                                      </a:solidFill>
                                      <a:latin typeface="Cambria Math" panose="02040503050406030204" pitchFamily="18" charset="0"/>
                                    </a:rPr>
                                    <m:t>−</m:t>
                                  </m:r>
                                </m:sup>
                              </m:sSup>
                              <m:sSup>
                                <m:sSupPr>
                                  <m:ctrlPr>
                                    <a:rPr lang="en-US" altLang="zh-CN" sz="1800" b="0" i="1" smtClean="0">
                                      <a:solidFill>
                                        <a:schemeClr val="tx1"/>
                                      </a:solidFill>
                                      <a:latin typeface="Cambria Math" panose="02040503050406030204" pitchFamily="18" charset="0"/>
                                    </a:rPr>
                                  </m:ctrlPr>
                                </m:sSupPr>
                                <m:e>
                                  <m:r>
                                    <a:rPr lang="zh-CN" altLang="en-US" sz="1800" b="0" i="1" smtClean="0">
                                      <a:solidFill>
                                        <a:schemeClr val="tx1"/>
                                      </a:solidFill>
                                      <a:latin typeface="Cambria Math" panose="02040503050406030204" pitchFamily="18" charset="0"/>
                                    </a:rPr>
                                    <m:t>𝜋</m:t>
                                  </m:r>
                                </m:e>
                                <m:sup>
                                  <m:r>
                                    <a:rPr lang="en-US" altLang="zh-CN" sz="1800" b="0" i="1" smtClean="0">
                                      <a:solidFill>
                                        <a:schemeClr val="tx1"/>
                                      </a:solidFill>
                                      <a:latin typeface="Cambria Math" panose="02040503050406030204" pitchFamily="18" charset="0"/>
                                    </a:rPr>
                                    <m:t>0</m:t>
                                  </m:r>
                                </m:sup>
                              </m:sSup>
                              <m:r>
                                <a:rPr lang="en-US" altLang="zh-CN" sz="1800" b="0" i="1" smtClean="0">
                                  <a:solidFill>
                                    <a:schemeClr val="tx1"/>
                                  </a:solidFill>
                                  <a:latin typeface="Cambria Math" panose="02040503050406030204" pitchFamily="18" charset="0"/>
                                </a:rPr>
                                <m:t>/</m:t>
                              </m:r>
                              <m:r>
                                <a:rPr lang="zh-CN" altLang="en-US" sz="1800" b="0" i="1" smtClean="0">
                                  <a:solidFill>
                                    <a:schemeClr val="tx1"/>
                                  </a:solidFill>
                                  <a:latin typeface="Cambria Math" panose="02040503050406030204" pitchFamily="18" charset="0"/>
                                </a:rPr>
                                <m:t>𝜂</m:t>
                              </m:r>
                            </m:oMath>
                          </a14:m>
                          <a:r>
                            <a:rPr lang="en-US" altLang="zh-CN"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en-US" altLang="zh-CN" sz="1800" b="0" i="1" smtClean="0">
                                  <a:solidFill>
                                    <a:schemeClr val="tx1"/>
                                  </a:solidFill>
                                  <a:latin typeface="Cambria Math" panose="02040503050406030204" pitchFamily="18" charset="0"/>
                                  <a:cs typeface="Times New Roman" panose="02020603050405020304" pitchFamily="18" charset="0"/>
                                </a:rPr>
                                <m:t>𝐷</m:t>
                              </m:r>
                              <m:r>
                                <a:rPr lang="en-US" altLang="zh-CN"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zh-CN" altLang="en-US"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𝜋𝜇𝜈</m:t>
                              </m:r>
                              <m:r>
                                <a:rPr lang="en-US" altLang="zh-CN"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1800" b="0" i="1" smtClean="0">
                                  <a:solidFill>
                                    <a:schemeClr val="tx1"/>
                                  </a:solidFill>
                                  <a:latin typeface="Cambria Math" panose="02040503050406030204" pitchFamily="18" charset="0"/>
                                  <a:cs typeface="Times New Roman" panose="02020603050405020304" pitchFamily="18" charset="0"/>
                                </a:rPr>
                                <m:t>𝐷</m:t>
                              </m:r>
                              <m:r>
                                <a:rPr lang="en-US" altLang="zh-CN"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zh-CN" altLang="en-US"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𝜇𝜈</m:t>
                              </m:r>
                              <m:r>
                                <a:rPr lang="en-US" altLang="zh-CN"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1800" b="0" i="1" smtClean="0">
                                  <a:solidFill>
                                    <a:schemeClr val="tx1"/>
                                  </a:solidFill>
                                  <a:latin typeface="Cambria Math" panose="02040503050406030204" pitchFamily="18" charset="0"/>
                                  <a:cs typeface="Times New Roman" panose="02020603050405020304" pitchFamily="18" charset="0"/>
                                </a:rPr>
                                <m:t>𝐷</m:t>
                              </m:r>
                              <m:r>
                                <a:rPr lang="en-US" altLang="zh-CN"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𝑖𝑛𝑐𝑙𝑢𝑠𝑖𝑣𝑒</m:t>
                              </m:r>
                            </m:oMath>
                          </a14:m>
                          <a:endPar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accent2">
                            <a:lumMod val="20000"/>
                            <a:lumOff val="80000"/>
                          </a:schemeClr>
                        </a:solidFill>
                      </a:tcPr>
                    </a:tc>
                    <a:extLst>
                      <a:ext uri="{0D108BD9-81ED-4DB2-BD59-A6C34878D82A}">
                        <a16:rowId xmlns:a16="http://schemas.microsoft.com/office/drawing/2014/main" val="4194411315"/>
                      </a:ext>
                    </a:extLst>
                  </a:tr>
                  <a:tr h="329321">
                    <a:tc>
                      <a:txBody>
                        <a:bodyPr/>
                        <a:lstStyle/>
                        <a:p>
                          <a:pPr algn="ctr"/>
                          <a14:m>
                            <m:oMath xmlns:m="http://schemas.openxmlformats.org/officeDocument/2006/math">
                              <m:r>
                                <a:rPr lang="zh-CN" altLang="en-US"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𝜋</m:t>
                              </m:r>
                              <m:r>
                                <a:rPr lang="en-US" altLang="zh-CN"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m:t>
                              </m:r>
                              <m:r>
                                <a:rPr lang="en-US" altLang="zh-CN" sz="1800" b="0" i="1" kern="1200"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𝐾</m:t>
                              </m:r>
                            </m:oMath>
                          </a14:m>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鉴别</a:t>
                          </a:r>
                        </a:p>
                      </a:txBody>
                      <a:tcPr anchor="ctr">
                        <a:solidFill>
                          <a:schemeClr val="accent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lang="en-US" altLang="zh-CN" sz="1800" b="0" i="1" kern="1200" smtClean="0">
                                      <a:solidFill>
                                        <a:schemeClr val="tx1"/>
                                      </a:solidFill>
                                      <a:latin typeface="Cambria Math" panose="02040503050406030204" pitchFamily="18" charset="0"/>
                                      <a:ea typeface="+mn-ea"/>
                                      <a:cs typeface="+mn-cs"/>
                                    </a:rPr>
                                  </m:ctrlPr>
                                </m:sSubSupPr>
                                <m:e>
                                  <m:r>
                                    <m:rPr>
                                      <m:sty m:val="p"/>
                                    </m:rPr>
                                    <a:rPr lang="el-GR" altLang="zh-CN" sz="1800" b="0" i="1" kern="1200" smtClean="0">
                                      <a:solidFill>
                                        <a:schemeClr val="tx1"/>
                                      </a:solidFill>
                                      <a:latin typeface="Cambria Math" panose="02040503050406030204" pitchFamily="18" charset="0"/>
                                      <a:ea typeface="Cambria Math" panose="02040503050406030204" pitchFamily="18" charset="0"/>
                                      <a:cs typeface="+mn-cs"/>
                                    </a:rPr>
                                    <m:t>Λ</m:t>
                                  </m:r>
                                </m:e>
                                <m:sub>
                                  <m:r>
                                    <a:rPr lang="en-US" altLang="zh-CN" sz="1800" b="0" i="1" kern="1200" smtClean="0">
                                      <a:solidFill>
                                        <a:schemeClr val="tx1"/>
                                      </a:solidFill>
                                      <a:latin typeface="Cambria Math" panose="02040503050406030204" pitchFamily="18" charset="0"/>
                                      <a:ea typeface="+mn-ea"/>
                                      <a:cs typeface="+mn-cs"/>
                                    </a:rPr>
                                    <m:t>𝑐</m:t>
                                  </m:r>
                                </m:sub>
                                <m:sup>
                                  <m:r>
                                    <a:rPr lang="en-US" altLang="zh-CN" sz="1800" b="0" i="1" kern="1200" smtClean="0">
                                      <a:solidFill>
                                        <a:schemeClr val="tx1"/>
                                      </a:solidFill>
                                      <a:latin typeface="Cambria Math" panose="02040503050406030204" pitchFamily="18" charset="0"/>
                                      <a:ea typeface="+mn-ea"/>
                                      <a:cs typeface="+mn-cs"/>
                                    </a:rPr>
                                    <m:t>+</m:t>
                                  </m:r>
                                </m:sup>
                              </m:sSubSup>
                              <m:r>
                                <a:rPr lang="en-US" altLang="zh-CN" sz="1800" b="0" i="1" kern="1200" smtClean="0">
                                  <a:solidFill>
                                    <a:schemeClr val="tx1"/>
                                  </a:solidFill>
                                  <a:latin typeface="Cambria Math" panose="02040503050406030204" pitchFamily="18" charset="0"/>
                                  <a:ea typeface="Cambria Math" panose="02040503050406030204" pitchFamily="18" charset="0"/>
                                  <a:cs typeface="+mn-cs"/>
                                </a:rPr>
                                <m:t>→</m:t>
                              </m:r>
                              <m:r>
                                <a:rPr lang="en-US" altLang="zh-CN" sz="1800" b="0" i="1" kern="1200" smtClean="0">
                                  <a:solidFill>
                                    <a:schemeClr val="tx1"/>
                                  </a:solidFill>
                                  <a:latin typeface="Cambria Math" panose="02040503050406030204" pitchFamily="18" charset="0"/>
                                  <a:ea typeface="+mn-ea"/>
                                  <a:cs typeface="+mn-cs"/>
                                </a:rPr>
                                <m:t>𝛬</m:t>
                              </m:r>
                              <m:sSup>
                                <m:sSupPr>
                                  <m:ctrlPr>
                                    <a:rPr lang="en-US" altLang="zh-CN" sz="1800" b="0" i="1" kern="1200" smtClean="0">
                                      <a:solidFill>
                                        <a:schemeClr val="tx1"/>
                                      </a:solidFill>
                                      <a:latin typeface="Cambria Math" panose="02040503050406030204" pitchFamily="18" charset="0"/>
                                      <a:ea typeface="+mn-ea"/>
                                      <a:cs typeface="+mn-cs"/>
                                    </a:rPr>
                                  </m:ctrlPr>
                                </m:sSupPr>
                                <m:e>
                                  <m:r>
                                    <a:rPr lang="en-US" altLang="zh-CN" sz="1800" b="0" i="1" kern="1200" smtClean="0">
                                      <a:solidFill>
                                        <a:schemeClr val="tx1"/>
                                      </a:solidFill>
                                      <a:latin typeface="Cambria Math" panose="02040503050406030204" pitchFamily="18" charset="0"/>
                                      <a:ea typeface="+mn-ea"/>
                                      <a:cs typeface="+mn-cs"/>
                                    </a:rPr>
                                    <m:t>𝐾</m:t>
                                  </m:r>
                                </m:e>
                                <m:sup>
                                  <m:r>
                                    <a:rPr lang="en-US" altLang="zh-CN" sz="1800" b="0" i="1" kern="1200" smtClean="0">
                                      <a:solidFill>
                                        <a:schemeClr val="tx1"/>
                                      </a:solidFill>
                                      <a:latin typeface="Cambria Math" panose="02040503050406030204" pitchFamily="18" charset="0"/>
                                      <a:ea typeface="+mn-ea"/>
                                      <a:cs typeface="+mn-cs"/>
                                    </a:rPr>
                                    <m:t>+</m:t>
                                  </m:r>
                                </m:sup>
                              </m:sSup>
                              <m:r>
                                <a:rPr lang="en-US" altLang="zh-CN" sz="1800" b="0" i="1" kern="1200" smtClean="0">
                                  <a:solidFill>
                                    <a:schemeClr val="tx1"/>
                                  </a:solidFill>
                                  <a:latin typeface="Cambria Math" panose="02040503050406030204" pitchFamily="18" charset="0"/>
                                  <a:ea typeface="+mn-ea"/>
                                  <a:cs typeface="+mn-cs"/>
                                </a:rPr>
                                <m:t>, </m:t>
                              </m:r>
                              <m:sSup>
                                <m:sSupPr>
                                  <m:ctrlPr>
                                    <a:rPr lang="en-US" altLang="zh-CN" sz="1800" b="0" i="1" kern="1200" smtClean="0">
                                      <a:solidFill>
                                        <a:schemeClr val="tx1"/>
                                      </a:solidFill>
                                      <a:latin typeface="Cambria Math" panose="02040503050406030204" pitchFamily="18" charset="0"/>
                                      <a:ea typeface="+mn-ea"/>
                                      <a:cs typeface="+mn-cs"/>
                                    </a:rPr>
                                  </m:ctrlPr>
                                </m:sSupPr>
                                <m:e>
                                  <m:r>
                                    <a:rPr lang="en-US" altLang="zh-CN" sz="1800" b="0" i="1" kern="1200" smtClean="0">
                                      <a:solidFill>
                                        <a:schemeClr val="tx1"/>
                                      </a:solidFill>
                                      <a:latin typeface="Cambria Math" panose="02040503050406030204" pitchFamily="18" charset="0"/>
                                      <a:ea typeface="+mn-ea"/>
                                      <a:cs typeface="+mn-cs"/>
                                    </a:rPr>
                                    <m:t>𝛴</m:t>
                                  </m:r>
                                </m:e>
                                <m:sup>
                                  <m:r>
                                    <a:rPr lang="en-US" altLang="zh-CN" sz="1800" b="0" i="1" kern="1200" smtClean="0">
                                      <a:solidFill>
                                        <a:schemeClr val="tx1"/>
                                      </a:solidFill>
                                      <a:latin typeface="Cambria Math" panose="02040503050406030204" pitchFamily="18" charset="0"/>
                                      <a:ea typeface="+mn-ea"/>
                                      <a:cs typeface="+mn-cs"/>
                                    </a:rPr>
                                    <m:t>0</m:t>
                                  </m:r>
                                </m:sup>
                              </m:sSup>
                              <m:sSup>
                                <m:sSupPr>
                                  <m:ctrlPr>
                                    <a:rPr lang="en-US" altLang="zh-CN" sz="1800" b="0" i="1" kern="1200" smtClean="0">
                                      <a:solidFill>
                                        <a:schemeClr val="tx1"/>
                                      </a:solidFill>
                                      <a:latin typeface="Cambria Math" panose="02040503050406030204" pitchFamily="18" charset="0"/>
                                      <a:ea typeface="+mn-ea"/>
                                      <a:cs typeface="+mn-cs"/>
                                    </a:rPr>
                                  </m:ctrlPr>
                                </m:sSupPr>
                                <m:e>
                                  <m:r>
                                    <a:rPr lang="en-US" altLang="zh-CN" sz="1800" b="0" i="1" kern="1200" smtClean="0">
                                      <a:solidFill>
                                        <a:schemeClr val="tx1"/>
                                      </a:solidFill>
                                      <a:latin typeface="Cambria Math" panose="02040503050406030204" pitchFamily="18" charset="0"/>
                                      <a:ea typeface="+mn-ea"/>
                                      <a:cs typeface="+mn-cs"/>
                                    </a:rPr>
                                    <m:t>𝐾</m:t>
                                  </m:r>
                                </m:e>
                                <m:sup>
                                  <m:r>
                                    <a:rPr lang="en-US" altLang="zh-CN" sz="1800" b="0" i="1" kern="1200" smtClean="0">
                                      <a:solidFill>
                                        <a:schemeClr val="tx1"/>
                                      </a:solidFill>
                                      <a:latin typeface="Cambria Math" panose="02040503050406030204" pitchFamily="18" charset="0"/>
                                      <a:ea typeface="+mn-ea"/>
                                      <a:cs typeface="+mn-cs"/>
                                    </a:rPr>
                                    <m:t>+</m:t>
                                  </m:r>
                                </m:sup>
                              </m:sSup>
                              <m:r>
                                <a:rPr lang="en-US" altLang="zh-CN" sz="1800" b="0" i="1" kern="1200" smtClean="0">
                                  <a:solidFill>
                                    <a:schemeClr val="tx1"/>
                                  </a:solidFill>
                                  <a:latin typeface="Cambria Math" panose="02040503050406030204" pitchFamily="18" charset="0"/>
                                  <a:ea typeface="+mn-ea"/>
                                  <a:cs typeface="+mn-cs"/>
                                </a:rPr>
                                <m:t>, </m:t>
                              </m:r>
                              <m:sSup>
                                <m:sSupPr>
                                  <m:ctrlPr>
                                    <a:rPr lang="en-US" altLang="zh-CN" sz="1800" b="0" i="1" kern="1200" smtClean="0">
                                      <a:solidFill>
                                        <a:schemeClr val="tx1"/>
                                      </a:solidFill>
                                      <a:latin typeface="Cambria Math" panose="02040503050406030204" pitchFamily="18" charset="0"/>
                                      <a:ea typeface="+mn-ea"/>
                                      <a:cs typeface="+mn-cs"/>
                                    </a:rPr>
                                  </m:ctrlPr>
                                </m:sSupPr>
                                <m:e>
                                  <m:r>
                                    <a:rPr lang="en-US" altLang="zh-CN" sz="1800" b="0" i="1" kern="1200" smtClean="0">
                                      <a:solidFill>
                                        <a:schemeClr val="tx1"/>
                                      </a:solidFill>
                                      <a:latin typeface="Cambria Math" panose="02040503050406030204" pitchFamily="18" charset="0"/>
                                      <a:ea typeface="+mn-ea"/>
                                      <a:cs typeface="+mn-cs"/>
                                    </a:rPr>
                                    <m:t>𝛴</m:t>
                                  </m:r>
                                </m:e>
                                <m:sup>
                                  <m:r>
                                    <a:rPr lang="en-US" altLang="zh-CN" sz="1800" b="0" i="1" kern="1200" smtClean="0">
                                      <a:solidFill>
                                        <a:schemeClr val="tx1"/>
                                      </a:solidFill>
                                      <a:latin typeface="Cambria Math" panose="02040503050406030204" pitchFamily="18" charset="0"/>
                                      <a:ea typeface="+mn-ea"/>
                                      <a:cs typeface="+mn-cs"/>
                                    </a:rPr>
                                    <m:t>+</m:t>
                                  </m:r>
                                </m:sup>
                              </m:sSup>
                              <m:sSubSup>
                                <m:sSubSupPr>
                                  <m:ctrlPr>
                                    <a:rPr lang="en-US" altLang="zh-CN" sz="1800" b="0" i="1" kern="1200" smtClean="0">
                                      <a:solidFill>
                                        <a:schemeClr val="tx1"/>
                                      </a:solidFill>
                                      <a:latin typeface="Cambria Math" panose="02040503050406030204" pitchFamily="18" charset="0"/>
                                      <a:ea typeface="+mn-ea"/>
                                      <a:cs typeface="+mn-cs"/>
                                    </a:rPr>
                                  </m:ctrlPr>
                                </m:sSubSupPr>
                                <m:e>
                                  <m:r>
                                    <a:rPr lang="en-US" altLang="zh-CN" sz="1800" b="0" i="1" kern="1200" smtClean="0">
                                      <a:solidFill>
                                        <a:schemeClr val="tx1"/>
                                      </a:solidFill>
                                      <a:latin typeface="Cambria Math" panose="02040503050406030204" pitchFamily="18" charset="0"/>
                                      <a:ea typeface="+mn-ea"/>
                                      <a:cs typeface="+mn-cs"/>
                                    </a:rPr>
                                    <m:t>𝐾</m:t>
                                  </m:r>
                                </m:e>
                                <m:sub>
                                  <m:r>
                                    <a:rPr lang="en-US" altLang="zh-CN" sz="1800" b="0" i="1" kern="1200" smtClean="0">
                                      <a:solidFill>
                                        <a:schemeClr val="tx1"/>
                                      </a:solidFill>
                                      <a:latin typeface="Cambria Math" panose="02040503050406030204" pitchFamily="18" charset="0"/>
                                      <a:ea typeface="+mn-ea"/>
                                      <a:cs typeface="+mn-cs"/>
                                    </a:rPr>
                                    <m:t>𝑆</m:t>
                                  </m:r>
                                </m:sub>
                                <m:sup>
                                  <m:r>
                                    <a:rPr lang="en-US" altLang="zh-CN" sz="1800" b="0" i="1" kern="1200" smtClean="0">
                                      <a:solidFill>
                                        <a:schemeClr val="tx1"/>
                                      </a:solidFill>
                                      <a:latin typeface="Cambria Math" panose="02040503050406030204" pitchFamily="18" charset="0"/>
                                      <a:ea typeface="+mn-ea"/>
                                      <a:cs typeface="+mn-cs"/>
                                    </a:rPr>
                                    <m:t>0</m:t>
                                  </m:r>
                                </m:sup>
                              </m:sSubSup>
                            </m:oMath>
                          </a14:m>
                          <a:r>
                            <a:rPr lang="en-US" altLang="zh-CN" sz="1800" b="0" i="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sSup>
                                <m:sSupPr>
                                  <m:ctrlPr>
                                    <a:rPr lang="en-US" altLang="zh-CN" sz="1800" b="0" i="1" smtClean="0">
                                      <a:solidFill>
                                        <a:schemeClr val="tx1"/>
                                      </a:solidFill>
                                      <a:latin typeface="Cambria Math" panose="02040503050406030204" pitchFamily="18" charset="0"/>
                                    </a:rPr>
                                  </m:ctrlPr>
                                </m:sSupPr>
                                <m:e>
                                  <m:r>
                                    <a:rPr lang="en-US" altLang="zh-CN" sz="1800" b="0" i="1" smtClean="0">
                                      <a:solidFill>
                                        <a:schemeClr val="tx1"/>
                                      </a:solidFill>
                                      <a:latin typeface="Cambria Math" panose="02040503050406030204" pitchFamily="18" charset="0"/>
                                    </a:rPr>
                                    <m:t>𝑒</m:t>
                                  </m:r>
                                </m:e>
                                <m:sup>
                                  <m:r>
                                    <a:rPr lang="en-US" altLang="zh-CN" sz="1800" b="0" i="1" smtClean="0">
                                      <a:solidFill>
                                        <a:schemeClr val="tx1"/>
                                      </a:solidFill>
                                      <a:latin typeface="Cambria Math" panose="02040503050406030204" pitchFamily="18" charset="0"/>
                                    </a:rPr>
                                    <m:t>+</m:t>
                                  </m:r>
                                </m:sup>
                              </m:sSup>
                              <m:sSup>
                                <m:sSupPr>
                                  <m:ctrlPr>
                                    <a:rPr lang="en-US" altLang="zh-CN" sz="1800" b="0" i="1" smtClean="0">
                                      <a:solidFill>
                                        <a:schemeClr val="tx1"/>
                                      </a:solidFill>
                                      <a:latin typeface="Cambria Math" panose="02040503050406030204" pitchFamily="18" charset="0"/>
                                    </a:rPr>
                                  </m:ctrlPr>
                                </m:sSupPr>
                                <m:e>
                                  <m:r>
                                    <a:rPr lang="en-US" altLang="zh-CN" sz="1800" b="0" i="1" smtClean="0">
                                      <a:solidFill>
                                        <a:schemeClr val="tx1"/>
                                      </a:solidFill>
                                      <a:latin typeface="Cambria Math" panose="02040503050406030204" pitchFamily="18" charset="0"/>
                                    </a:rPr>
                                    <m:t>𝑒</m:t>
                                  </m:r>
                                </m:e>
                                <m:sup>
                                  <m:r>
                                    <a:rPr lang="en-US" altLang="zh-CN" sz="1800" b="0" i="1" smtClean="0">
                                      <a:solidFill>
                                        <a:schemeClr val="tx1"/>
                                      </a:solidFill>
                                      <a:latin typeface="Cambria Math" panose="02040503050406030204" pitchFamily="18" charset="0"/>
                                    </a:rPr>
                                    <m:t>−</m:t>
                                  </m:r>
                                </m:sup>
                              </m:sSup>
                              <m:r>
                                <a:rPr lang="en-US" altLang="zh-CN" sz="1800" b="0" i="1" smtClean="0">
                                  <a:solidFill>
                                    <a:schemeClr val="tx1"/>
                                  </a:solidFill>
                                  <a:latin typeface="Cambria Math" panose="02040503050406030204" pitchFamily="18" charset="0"/>
                                </a:rPr>
                                <m:t>→</m:t>
                              </m:r>
                              <m:r>
                                <a:rPr lang="en-US" altLang="zh-CN" sz="1800" b="0" i="1" smtClean="0">
                                  <a:solidFill>
                                    <a:schemeClr val="tx1"/>
                                  </a:solidFill>
                                  <a:latin typeface="Cambria Math" panose="02040503050406030204" pitchFamily="18" charset="0"/>
                                </a:rPr>
                                <m:t>𝐾𝐾</m:t>
                              </m:r>
                            </m:oMath>
                          </a14:m>
                          <a:r>
                            <a:rPr lang="en-US" altLang="zh-CN"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en-US" altLang="zh-CN" sz="1800" b="0" i="1" smtClean="0">
                                  <a:solidFill>
                                    <a:schemeClr val="tx1"/>
                                  </a:solidFill>
                                  <a:latin typeface="Cambria Math" panose="02040503050406030204" pitchFamily="18" charset="0"/>
                                </a:rPr>
                                <m:t>𝜋𝜋</m:t>
                              </m:r>
                            </m:oMath>
                          </a14:m>
                          <a:r>
                            <a:rPr lang="en-US" altLang="zh-CN"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m:rPr>
                                  <m:sty m:val="p"/>
                                </m:rPr>
                                <a:rPr lang="en-US" altLang="zh-CN" sz="1800" b="0" i="0" smtClean="0">
                                  <a:solidFill>
                                    <a:schemeClr val="tx1"/>
                                  </a:solidFill>
                                  <a:latin typeface="Cambria Math" panose="02040503050406030204" pitchFamily="18" charset="0"/>
                                </a:rPr>
                                <m:t>K</m:t>
                              </m:r>
                              <m:r>
                                <a:rPr lang="en-US" altLang="zh-CN" sz="1800" b="0" i="1" smtClean="0">
                                  <a:solidFill>
                                    <a:schemeClr val="tx1"/>
                                  </a:solidFill>
                                  <a:latin typeface="Cambria Math" panose="02040503050406030204" pitchFamily="18" charset="0"/>
                                </a:rPr>
                                <m:t>𝜋</m:t>
                              </m:r>
                            </m:oMath>
                          </a14:m>
                          <a:r>
                            <a:rPr lang="en-US" altLang="zh-CN"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14:m>
                            <m:oMath xmlns:m="http://schemas.openxmlformats.org/officeDocument/2006/math">
                              <m:r>
                                <a:rPr lang="zh-CN" altLang="en-US" sz="1800" b="0" i="1" smtClean="0">
                                  <a:solidFill>
                                    <a:schemeClr val="tx1"/>
                                  </a:solidFill>
                                  <a:latin typeface="Cambria Math" panose="02040503050406030204" pitchFamily="18" charset="0"/>
                                  <a:cs typeface="Times New Roman" panose="02020603050405020304" pitchFamily="18" charset="0"/>
                                </a:rPr>
                                <m:t>𝜏</m:t>
                              </m:r>
                              <m:r>
                                <a:rPr lang="zh-CN" altLang="en-US" sz="1800" b="0" i="1" smtClean="0">
                                  <a:solidFill>
                                    <a:schemeClr val="tx1"/>
                                  </a:solidFill>
                                  <a:latin typeface="Cambria Math" panose="02040503050406030204" pitchFamily="18" charset="0"/>
                                  <a:cs typeface="Times New Roman" panose="02020603050405020304" pitchFamily="18" charset="0"/>
                                </a:rPr>
                                <m:t>→</m:t>
                              </m:r>
                              <m:r>
                                <a:rPr lang="en-US" altLang="zh-CN" sz="1800" b="0" i="1" smtClean="0">
                                  <a:solidFill>
                                    <a:schemeClr val="tx1"/>
                                  </a:solidFill>
                                  <a:latin typeface="Cambria Math" panose="02040503050406030204" pitchFamily="18" charset="0"/>
                                  <a:cs typeface="Times New Roman" panose="02020603050405020304" pitchFamily="18" charset="0"/>
                                </a:rPr>
                                <m:t>𝐾</m:t>
                              </m:r>
                              <m:r>
                                <a:rPr lang="zh-CN" altLang="en-US" sz="1800" b="0" i="1" smtClean="0">
                                  <a:solidFill>
                                    <a:schemeClr val="tx1"/>
                                  </a:solidFill>
                                  <a:latin typeface="Cambria Math" panose="02040503050406030204" pitchFamily="18" charset="0"/>
                                  <a:cs typeface="Times New Roman" panose="02020603050405020304" pitchFamily="18" charset="0"/>
                                </a:rPr>
                                <m:t>𝜈</m:t>
                              </m:r>
                            </m:oMath>
                          </a14:m>
                          <a:r>
                            <a:rPr lang="en-US" altLang="zh-CN"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14:m>
                            <m:oMath xmlns:m="http://schemas.openxmlformats.org/officeDocument/2006/math">
                              <m:r>
                                <a:rPr lang="zh-CN" altLang="en-US" sz="1800" b="0" i="1" smtClean="0">
                                  <a:solidFill>
                                    <a:schemeClr val="tx1"/>
                                  </a:solidFill>
                                  <a:latin typeface="Cambria Math" panose="02040503050406030204" pitchFamily="18" charset="0"/>
                                </a:rPr>
                                <m:t>𝜏</m:t>
                              </m:r>
                              <m:r>
                                <a:rPr lang="zh-CN" altLang="en-US" sz="1800" b="0" i="1" smtClean="0">
                                  <a:solidFill>
                                    <a:schemeClr val="tx1"/>
                                  </a:solidFill>
                                  <a:latin typeface="Cambria Math" panose="02040503050406030204" pitchFamily="18" charset="0"/>
                                </a:rPr>
                                <m:t>→</m:t>
                              </m:r>
                              <m:r>
                                <a:rPr lang="en-US" altLang="zh-CN" sz="1800" b="0" i="1" smtClean="0">
                                  <a:solidFill>
                                    <a:schemeClr val="tx1"/>
                                  </a:solidFill>
                                  <a:latin typeface="Cambria Math" panose="02040503050406030204" pitchFamily="18" charset="0"/>
                                </a:rPr>
                                <m:t>𝐾</m:t>
                              </m:r>
                              <m:sSup>
                                <m:sSupPr>
                                  <m:ctrlPr>
                                    <a:rPr lang="en-US" altLang="zh-CN" sz="1800" b="0" i="1" smtClean="0">
                                      <a:solidFill>
                                        <a:schemeClr val="tx1"/>
                                      </a:solidFill>
                                      <a:latin typeface="Cambria Math" panose="02040503050406030204" pitchFamily="18" charset="0"/>
                                    </a:rPr>
                                  </m:ctrlPr>
                                </m:sSupPr>
                                <m:e>
                                  <m:r>
                                    <a:rPr lang="zh-CN" altLang="en-US" sz="1800" b="0" i="1" smtClean="0">
                                      <a:solidFill>
                                        <a:schemeClr val="tx1"/>
                                      </a:solidFill>
                                      <a:latin typeface="Cambria Math" panose="02040503050406030204" pitchFamily="18" charset="0"/>
                                    </a:rPr>
                                    <m:t>𝜋</m:t>
                                  </m:r>
                                </m:e>
                                <m:sup>
                                  <m:r>
                                    <a:rPr lang="en-US" altLang="zh-CN" sz="1800" b="0" i="1" smtClean="0">
                                      <a:solidFill>
                                        <a:schemeClr val="tx1"/>
                                      </a:solidFill>
                                      <a:latin typeface="Cambria Math" panose="02040503050406030204" pitchFamily="18" charset="0"/>
                                    </a:rPr>
                                    <m:t>0</m:t>
                                  </m:r>
                                </m:sup>
                              </m:sSup>
                              <m:sSub>
                                <m:sSubPr>
                                  <m:ctrlPr>
                                    <a:rPr lang="en-US" altLang="zh-CN" sz="1800" b="0" i="1" smtClean="0">
                                      <a:solidFill>
                                        <a:schemeClr val="tx1"/>
                                      </a:solidFill>
                                      <a:latin typeface="Cambria Math" panose="02040503050406030204" pitchFamily="18" charset="0"/>
                                    </a:rPr>
                                  </m:ctrlPr>
                                </m:sSubPr>
                                <m:e>
                                  <m:r>
                                    <a:rPr lang="zh-CN" altLang="en-US" sz="1800" b="0" i="1" smtClean="0">
                                      <a:solidFill>
                                        <a:schemeClr val="tx1"/>
                                      </a:solidFill>
                                      <a:latin typeface="Cambria Math" panose="02040503050406030204" pitchFamily="18" charset="0"/>
                                    </a:rPr>
                                    <m:t>𝜈</m:t>
                                  </m:r>
                                </m:e>
                                <m:sub>
                                  <m:r>
                                    <a:rPr lang="zh-CN" altLang="en-US" sz="1800" b="0" i="1" smtClean="0">
                                      <a:solidFill>
                                        <a:schemeClr val="tx1"/>
                                      </a:solidFill>
                                      <a:latin typeface="Cambria Math" panose="02040503050406030204" pitchFamily="18" charset="0"/>
                                    </a:rPr>
                                    <m:t>𝜏</m:t>
                                  </m:r>
                                </m:sub>
                              </m:sSub>
                            </m:oMath>
                          </a14:m>
                          <a:endPar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accent2">
                            <a:lumMod val="20000"/>
                            <a:lumOff val="80000"/>
                          </a:schemeClr>
                        </a:solidFill>
                      </a:tcPr>
                    </a:tc>
                    <a:extLst>
                      <a:ext uri="{0D108BD9-81ED-4DB2-BD59-A6C34878D82A}">
                        <a16:rowId xmlns:a16="http://schemas.microsoft.com/office/drawing/2014/main" val="4007982953"/>
                      </a:ext>
                    </a:extLst>
                  </a:tr>
                  <a:tr h="319699">
                    <a:tc>
                      <a:txBody>
                        <a:bodyPr/>
                        <a:lstStyle/>
                        <a:p>
                          <a:pPr algn="ctr"/>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轻子鉴别</a:t>
                          </a:r>
                        </a:p>
                      </a:txBody>
                      <a:tcPr anchor="ctr">
                        <a:solidFill>
                          <a:schemeClr val="accent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CN" sz="1800" b="0" i="1" kern="1200" smtClean="0">
                                  <a:solidFill>
                                    <a:schemeClr val="tx1"/>
                                  </a:solidFill>
                                  <a:latin typeface="Cambria Math" panose="02040503050406030204" pitchFamily="18" charset="0"/>
                                  <a:ea typeface="+mn-ea"/>
                                  <a:cs typeface="+mn-cs"/>
                                </a:rPr>
                                <m:t>𝐽</m:t>
                              </m:r>
                              <m:r>
                                <a:rPr lang="en-US" altLang="zh-CN" sz="1800" b="0" i="1" kern="1200" smtClean="0">
                                  <a:solidFill>
                                    <a:schemeClr val="tx1"/>
                                  </a:solidFill>
                                  <a:latin typeface="Cambria Math" panose="02040503050406030204" pitchFamily="18" charset="0"/>
                                  <a:ea typeface="+mn-ea"/>
                                  <a:cs typeface="+mn-cs"/>
                                </a:rPr>
                                <m:t>/</m:t>
                              </m:r>
                              <m:r>
                                <a:rPr lang="en-US" altLang="zh-CN" sz="1800" b="0" i="1" kern="1200" smtClean="0">
                                  <a:solidFill>
                                    <a:schemeClr val="tx1"/>
                                  </a:solidFill>
                                  <a:latin typeface="Cambria Math" panose="02040503050406030204" pitchFamily="18" charset="0"/>
                                  <a:ea typeface="+mn-ea"/>
                                  <a:cs typeface="+mn-cs"/>
                                </a:rPr>
                                <m:t>𝜓</m:t>
                              </m:r>
                              <m:r>
                                <a:rPr lang="en-US" altLang="zh-CN" sz="1800" b="0" i="1" kern="1200" smtClean="0">
                                  <a:solidFill>
                                    <a:schemeClr val="tx1"/>
                                  </a:solidFill>
                                  <a:latin typeface="Cambria Math" panose="02040503050406030204" pitchFamily="18" charset="0"/>
                                  <a:ea typeface="+mn-ea"/>
                                  <a:cs typeface="+mn-cs"/>
                                </a:rPr>
                                <m:t>→</m:t>
                              </m:r>
                              <m:r>
                                <a:rPr lang="en-US" altLang="zh-CN" sz="1800" b="0" i="1" kern="1200" smtClean="0">
                                  <a:solidFill>
                                    <a:schemeClr val="tx1"/>
                                  </a:solidFill>
                                  <a:latin typeface="Cambria Math" panose="02040503050406030204" pitchFamily="18" charset="0"/>
                                  <a:ea typeface="+mn-ea"/>
                                  <a:cs typeface="+mn-cs"/>
                                </a:rPr>
                                <m:t>𝛾</m:t>
                              </m:r>
                              <m:r>
                                <a:rPr lang="en-US" altLang="zh-CN" sz="1800" b="0" i="1" kern="1200" smtClean="0">
                                  <a:solidFill>
                                    <a:schemeClr val="tx1"/>
                                  </a:solidFill>
                                  <a:latin typeface="Cambria Math" panose="02040503050406030204" pitchFamily="18" charset="0"/>
                                  <a:ea typeface="+mn-ea"/>
                                  <a:cs typeface="+mn-cs"/>
                                </a:rPr>
                                <m:t>𝑙𝑙</m:t>
                              </m:r>
                              <m:r>
                                <a:rPr lang="en-US" altLang="zh-CN" sz="1800" b="0" i="1" kern="1200" smtClean="0">
                                  <a:solidFill>
                                    <a:schemeClr val="tx1"/>
                                  </a:solidFill>
                                  <a:latin typeface="Cambria Math" panose="02040503050406030204" pitchFamily="18" charset="0"/>
                                  <a:ea typeface="+mn-ea"/>
                                  <a:cs typeface="+mn-cs"/>
                                </a:rPr>
                                <m:t>′</m:t>
                              </m:r>
                            </m:oMath>
                          </a14:m>
                          <a:r>
                            <a:rPr lang="en-US" altLang="zh-CN" sz="1800" b="0" i="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m:rPr>
                                  <m:sty m:val="p"/>
                                </m:rPr>
                                <a:rPr lang="en-US" altLang="zh-CN" sz="1800" b="0" i="0" smtClean="0">
                                  <a:solidFill>
                                    <a:schemeClr val="tx1"/>
                                  </a:solidFill>
                                  <a:latin typeface="Cambria Math" panose="02040503050406030204" pitchFamily="18" charset="0"/>
                                </a:rPr>
                                <m:t>Λ</m:t>
                              </m:r>
                              <m:r>
                                <a:rPr lang="en-US" altLang="zh-CN" sz="1800" b="0" i="1" smtClean="0">
                                  <a:solidFill>
                                    <a:schemeClr val="tx1"/>
                                  </a:solidFill>
                                  <a:latin typeface="Cambria Math" panose="02040503050406030204" pitchFamily="18" charset="0"/>
                                </a:rPr>
                                <m:t>→</m:t>
                              </m:r>
                              <m:r>
                                <a:rPr lang="en-US" altLang="zh-CN" sz="1800" b="0" i="1" smtClean="0">
                                  <a:solidFill>
                                    <a:schemeClr val="tx1"/>
                                  </a:solidFill>
                                  <a:latin typeface="Cambria Math" panose="02040503050406030204" pitchFamily="18" charset="0"/>
                                </a:rPr>
                                <m:t>𝑝𝑒</m:t>
                              </m:r>
                              <m:r>
                                <a:rPr lang="en-US" altLang="zh-CN" sz="1800" b="0" i="1" smtClean="0">
                                  <a:solidFill>
                                    <a:schemeClr val="tx1"/>
                                  </a:solidFill>
                                  <a:latin typeface="Cambria Math" panose="02040503050406030204" pitchFamily="18" charset="0"/>
                                </a:rPr>
                                <m:t>𝜈</m:t>
                              </m:r>
                            </m:oMath>
                          </a14:m>
                          <a:r>
                            <a:rPr lang="en-US" altLang="zh-CN"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sSup>
                                <m:sSupPr>
                                  <m:ctrlPr>
                                    <a:rPr lang="en-US" altLang="zh-CN" sz="1800" b="0" i="1" smtClean="0">
                                      <a:solidFill>
                                        <a:schemeClr val="tx1"/>
                                      </a:solidFill>
                                      <a:latin typeface="Cambria Math" panose="02040503050406030204" pitchFamily="18" charset="0"/>
                                    </a:rPr>
                                  </m:ctrlPr>
                                </m:sSupPr>
                                <m:e>
                                  <m:r>
                                    <m:rPr>
                                      <m:sty m:val="p"/>
                                    </m:rPr>
                                    <a:rPr lang="en-US" altLang="zh-CN" sz="1800" b="0" i="0" smtClean="0">
                                      <a:solidFill>
                                        <a:schemeClr val="tx1"/>
                                      </a:solidFill>
                                      <a:latin typeface="Cambria Math" panose="02040503050406030204" pitchFamily="18" charset="0"/>
                                    </a:rPr>
                                    <m:t>Ξ</m:t>
                                  </m:r>
                                </m:e>
                                <m:sup>
                                  <m:r>
                                    <a:rPr lang="en-US" altLang="zh-CN" sz="1800" b="0" i="1" smtClean="0">
                                      <a:solidFill>
                                        <a:schemeClr val="tx1"/>
                                      </a:solidFill>
                                      <a:latin typeface="Cambria Math" panose="02040503050406030204" pitchFamily="18" charset="0"/>
                                    </a:rPr>
                                    <m:t>−</m:t>
                                  </m:r>
                                </m:sup>
                              </m:sSup>
                              <m:r>
                                <a:rPr lang="en-US" altLang="zh-CN" sz="1800" b="0" i="1" smtClean="0">
                                  <a:solidFill>
                                    <a:schemeClr val="tx1"/>
                                  </a:solidFill>
                                  <a:latin typeface="Cambria Math" panose="02040503050406030204" pitchFamily="18" charset="0"/>
                                </a:rPr>
                                <m:t>→</m:t>
                              </m:r>
                              <m:r>
                                <m:rPr>
                                  <m:sty m:val="p"/>
                                </m:rPr>
                                <a:rPr lang="en-US" altLang="zh-CN" sz="1800" b="0" i="0" smtClean="0">
                                  <a:solidFill>
                                    <a:schemeClr val="tx1"/>
                                  </a:solidFill>
                                  <a:latin typeface="Cambria Math" panose="02040503050406030204" pitchFamily="18" charset="0"/>
                                </a:rPr>
                                <m:t>Λ</m:t>
                              </m:r>
                              <m:r>
                                <a:rPr lang="en-US" altLang="zh-CN" sz="1800" b="0" i="1" smtClean="0">
                                  <a:solidFill>
                                    <a:schemeClr val="tx1"/>
                                  </a:solidFill>
                                  <a:latin typeface="Cambria Math" panose="02040503050406030204" pitchFamily="18" charset="0"/>
                                </a:rPr>
                                <m:t>𝑒</m:t>
                              </m:r>
                              <m:r>
                                <a:rPr lang="en-US" altLang="zh-CN" sz="1800" b="0" i="1" smtClean="0">
                                  <a:solidFill>
                                    <a:schemeClr val="tx1"/>
                                  </a:solidFill>
                                  <a:latin typeface="Cambria Math" panose="02040503050406030204" pitchFamily="18" charset="0"/>
                                </a:rPr>
                                <m:t>𝜈</m:t>
                              </m:r>
                            </m:oMath>
                          </a14:m>
                          <a:endParaRPr lang="en-US" altLang="zh-CN" sz="1800" b="0" dirty="0">
                            <a:solidFill>
                              <a:schemeClr val="tx1"/>
                            </a:solidFill>
                            <a:latin typeface="Times New Roman" panose="02020603050405020304" pitchFamily="18" charset="0"/>
                            <a:cs typeface="Times New Roman" panose="02020603050405020304" pitchFamily="18" charset="0"/>
                          </a:endParaRPr>
                        </a:p>
                      </a:txBody>
                      <a:tcPr anchor="ctr">
                        <a:solidFill>
                          <a:schemeClr val="accent2">
                            <a:lumMod val="20000"/>
                            <a:lumOff val="80000"/>
                          </a:schemeClr>
                        </a:solidFill>
                      </a:tcPr>
                    </a:tc>
                    <a:extLst>
                      <a:ext uri="{0D108BD9-81ED-4DB2-BD59-A6C34878D82A}">
                        <a16:rowId xmlns:a16="http://schemas.microsoft.com/office/drawing/2014/main" val="2402804079"/>
                      </a:ext>
                    </a:extLst>
                  </a:tr>
                  <a:tr h="319699">
                    <a:tc>
                      <a:txBody>
                        <a:bodyPr/>
                        <a:lstStyle/>
                        <a:p>
                          <a:pPr algn="ctr"/>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质子鉴别</a:t>
                          </a:r>
                        </a:p>
                      </a:txBody>
                      <a:tcPr anchor="ctr">
                        <a:solidFill>
                          <a:schemeClr val="accent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altLang="zh-CN" sz="1800" b="0" i="1" smtClean="0">
                                        <a:solidFill>
                                          <a:schemeClr val="tx1"/>
                                        </a:solidFill>
                                        <a:latin typeface="Cambria Math" panose="02040503050406030204" pitchFamily="18" charset="0"/>
                                      </a:rPr>
                                    </m:ctrlPr>
                                  </m:sSupPr>
                                  <m:e>
                                    <m:r>
                                      <a:rPr lang="en-US" altLang="zh-CN" sz="1800" b="0" i="1" smtClean="0">
                                        <a:solidFill>
                                          <a:schemeClr val="tx1"/>
                                        </a:solidFill>
                                        <a:latin typeface="Cambria Math" panose="02040503050406030204" pitchFamily="18" charset="0"/>
                                      </a:rPr>
                                      <m:t>𝑒</m:t>
                                    </m:r>
                                  </m:e>
                                  <m:sup>
                                    <m:r>
                                      <a:rPr lang="en-US" altLang="zh-CN" sz="1800" b="0" i="1" smtClean="0">
                                        <a:solidFill>
                                          <a:schemeClr val="tx1"/>
                                        </a:solidFill>
                                        <a:latin typeface="Cambria Math" panose="02040503050406030204" pitchFamily="18" charset="0"/>
                                      </a:rPr>
                                      <m:t>+</m:t>
                                    </m:r>
                                  </m:sup>
                                </m:sSup>
                                <m:sSup>
                                  <m:sSupPr>
                                    <m:ctrlPr>
                                      <a:rPr lang="en-US" altLang="zh-CN" sz="1800" b="0" i="1" smtClean="0">
                                        <a:solidFill>
                                          <a:schemeClr val="tx1"/>
                                        </a:solidFill>
                                        <a:latin typeface="Cambria Math" panose="02040503050406030204" pitchFamily="18" charset="0"/>
                                      </a:rPr>
                                    </m:ctrlPr>
                                  </m:sSupPr>
                                  <m:e>
                                    <m:r>
                                      <a:rPr lang="en-US" altLang="zh-CN" sz="1800" b="0" i="1" smtClean="0">
                                        <a:solidFill>
                                          <a:schemeClr val="tx1"/>
                                        </a:solidFill>
                                        <a:latin typeface="Cambria Math" panose="02040503050406030204" pitchFamily="18" charset="0"/>
                                      </a:rPr>
                                      <m:t>𝑒</m:t>
                                    </m:r>
                                  </m:e>
                                  <m:sup>
                                    <m:r>
                                      <a:rPr lang="en-US" altLang="zh-CN" sz="1800" b="0" i="1" smtClean="0">
                                        <a:solidFill>
                                          <a:schemeClr val="tx1"/>
                                        </a:solidFill>
                                        <a:latin typeface="Cambria Math" panose="02040503050406030204" pitchFamily="18" charset="0"/>
                                      </a:rPr>
                                      <m:t>−</m:t>
                                    </m:r>
                                  </m:sup>
                                </m:sSup>
                                <m:r>
                                  <a:rPr lang="en-US" altLang="zh-CN" sz="1800" b="0" i="1" smtClean="0">
                                    <a:solidFill>
                                      <a:schemeClr val="tx1"/>
                                    </a:solidFill>
                                    <a:latin typeface="Cambria Math" panose="02040503050406030204" pitchFamily="18" charset="0"/>
                                  </a:rPr>
                                  <m:t>→</m:t>
                                </m:r>
                                <m:r>
                                  <a:rPr lang="en-US" altLang="zh-CN" sz="1800" b="0" i="1" smtClean="0">
                                    <a:solidFill>
                                      <a:schemeClr val="tx1"/>
                                    </a:solidFill>
                                    <a:latin typeface="Cambria Math" panose="02040503050406030204" pitchFamily="18" charset="0"/>
                                  </a:rPr>
                                  <m:t>𝑝</m:t>
                                </m:r>
                                <m:acc>
                                  <m:accPr>
                                    <m:chr m:val="̅"/>
                                    <m:ctrlPr>
                                      <a:rPr lang="en-US" altLang="zh-CN" sz="1800" b="0" i="1" smtClean="0">
                                        <a:solidFill>
                                          <a:schemeClr val="tx1"/>
                                        </a:solidFill>
                                        <a:latin typeface="Cambria Math" panose="02040503050406030204" pitchFamily="18" charset="0"/>
                                      </a:rPr>
                                    </m:ctrlPr>
                                  </m:accPr>
                                  <m:e>
                                    <m:r>
                                      <a:rPr lang="en-US" altLang="zh-CN" sz="1800" b="0" i="1" smtClean="0">
                                        <a:solidFill>
                                          <a:schemeClr val="tx1"/>
                                        </a:solidFill>
                                        <a:latin typeface="Cambria Math" panose="02040503050406030204" pitchFamily="18" charset="0"/>
                                      </a:rPr>
                                      <m:t>𝑝</m:t>
                                    </m:r>
                                  </m:e>
                                </m:acc>
                              </m:oMath>
                            </m:oMathPara>
                          </a14:m>
                          <a:endPar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accent2">
                            <a:lumMod val="20000"/>
                            <a:lumOff val="80000"/>
                          </a:schemeClr>
                        </a:solidFill>
                      </a:tcPr>
                    </a:tc>
                    <a:extLst>
                      <a:ext uri="{0D108BD9-81ED-4DB2-BD59-A6C34878D82A}">
                        <a16:rowId xmlns:a16="http://schemas.microsoft.com/office/drawing/2014/main" val="3469266549"/>
                      </a:ext>
                    </a:extLst>
                  </a:tr>
                  <a:tr h="327469">
                    <a:tc>
                      <a:txBody>
                        <a:bodyPr/>
                        <a:lstStyle/>
                        <a:p>
                          <a:pPr algn="ctr"/>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运动学拟合</a:t>
                          </a:r>
                          <a:endPar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accent5">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CN" sz="1800" b="0" i="1" kern="1200" dirty="0" smtClean="0">
                                  <a:solidFill>
                                    <a:schemeClr val="tx1"/>
                                  </a:solidFill>
                                  <a:latin typeface="Cambria Math" panose="02040503050406030204" pitchFamily="18" charset="0"/>
                                  <a:ea typeface="+mn-ea"/>
                                  <a:cs typeface="+mn-cs"/>
                                </a:rPr>
                                <m:t>𝐽</m:t>
                              </m:r>
                              <m:r>
                                <a:rPr lang="en-US" altLang="zh-CN" sz="1800" b="0" i="1" kern="1200" dirty="0" smtClean="0">
                                  <a:solidFill>
                                    <a:schemeClr val="tx1"/>
                                  </a:solidFill>
                                  <a:latin typeface="Cambria Math" panose="02040503050406030204" pitchFamily="18" charset="0"/>
                                  <a:ea typeface="+mn-ea"/>
                                  <a:cs typeface="+mn-cs"/>
                                </a:rPr>
                                <m:t>/</m:t>
                              </m:r>
                              <m:r>
                                <a:rPr lang="zh-CN" altLang="en-US" sz="1800" b="0" i="1" kern="1200" dirty="0" smtClean="0">
                                  <a:solidFill>
                                    <a:schemeClr val="tx1"/>
                                  </a:solidFill>
                                  <a:latin typeface="Cambria Math" panose="02040503050406030204" pitchFamily="18" charset="0"/>
                                  <a:ea typeface="+mn-ea"/>
                                  <a:cs typeface="+mn-cs"/>
                                </a:rPr>
                                <m:t>𝜓</m:t>
                              </m:r>
                              <m:r>
                                <a:rPr lang="zh-CN" altLang="en-US" sz="1800" b="0" i="1" kern="1200" dirty="0" smtClean="0">
                                  <a:solidFill>
                                    <a:schemeClr val="tx1"/>
                                  </a:solidFill>
                                  <a:latin typeface="Cambria Math" panose="02040503050406030204" pitchFamily="18" charset="0"/>
                                  <a:ea typeface="+mn-ea"/>
                                  <a:cs typeface="+mn-cs"/>
                                </a:rPr>
                                <m:t>→</m:t>
                              </m:r>
                              <m:r>
                                <a:rPr lang="zh-CN" altLang="en-US" sz="1800" b="0" i="1" kern="1200" smtClean="0">
                                  <a:solidFill>
                                    <a:schemeClr val="tx1"/>
                                  </a:solidFill>
                                  <a:latin typeface="Cambria Math" panose="02040503050406030204" pitchFamily="18" charset="0"/>
                                  <a:ea typeface="+mn-ea"/>
                                  <a:cs typeface="+mn-cs"/>
                                </a:rPr>
                                <m:t>𝛬</m:t>
                              </m:r>
                              <m:acc>
                                <m:accPr>
                                  <m:chr m:val="̅"/>
                                  <m:ctrlPr>
                                    <a:rPr lang="zh-CN" altLang="en-US" sz="1800" b="0" i="1" kern="1200">
                                      <a:solidFill>
                                        <a:schemeClr val="tx1"/>
                                      </a:solidFill>
                                      <a:latin typeface="Cambria Math" panose="02040503050406030204" pitchFamily="18" charset="0"/>
                                      <a:ea typeface="+mn-ea"/>
                                      <a:cs typeface="+mn-cs"/>
                                    </a:rPr>
                                  </m:ctrlPr>
                                </m:accPr>
                                <m:e>
                                  <m:r>
                                    <a:rPr lang="zh-CN" altLang="en-US" sz="1800" b="0" i="1" kern="1200" smtClean="0">
                                      <a:solidFill>
                                        <a:schemeClr val="tx1"/>
                                      </a:solidFill>
                                      <a:latin typeface="Cambria Math" panose="02040503050406030204" pitchFamily="18" charset="0"/>
                                      <a:ea typeface="+mn-ea"/>
                                      <a:cs typeface="+mn-cs"/>
                                    </a:rPr>
                                    <m:t>𝛬</m:t>
                                  </m:r>
                                </m:e>
                              </m:acc>
                            </m:oMath>
                          </a14:m>
                          <a:r>
                            <a:rPr lang="en-US" altLang="zh-CN" sz="1800" b="0" i="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800" b="0" i="1" kern="1200" dirty="0">
                              <a:solidFill>
                                <a:schemeClr val="tx1"/>
                              </a:solidFill>
                              <a:latin typeface="Times New Roman" panose="02020603050405020304" pitchFamily="18" charset="0"/>
                              <a:ea typeface="+mn-ea"/>
                              <a:cs typeface="Times New Roman" panose="02020603050405020304" pitchFamily="18" charset="0"/>
                            </a:rPr>
                            <a:t> </a:t>
                          </a:r>
                          <a14:m>
                            <m:oMath xmlns:m="http://schemas.openxmlformats.org/officeDocument/2006/math">
                              <m:sSup>
                                <m:sSupPr>
                                  <m:ctrlPr>
                                    <a:rPr lang="en-US" altLang="zh-CN" sz="1800" b="0" i="1" kern="1200" smtClean="0">
                                      <a:solidFill>
                                        <a:schemeClr val="tx1"/>
                                      </a:solidFill>
                                      <a:latin typeface="Cambria Math" panose="02040503050406030204" pitchFamily="18" charset="0"/>
                                      <a:ea typeface="+mn-ea"/>
                                      <a:cs typeface="+mn-cs"/>
                                    </a:rPr>
                                  </m:ctrlPr>
                                </m:sSupPr>
                                <m:e>
                                  <m:r>
                                    <a:rPr lang="en-US" altLang="zh-CN" sz="1800" b="0" i="1" kern="1200" smtClean="0">
                                      <a:solidFill>
                                        <a:schemeClr val="tx1"/>
                                      </a:solidFill>
                                      <a:latin typeface="Cambria Math" panose="02040503050406030204" pitchFamily="18" charset="0"/>
                                      <a:ea typeface="+mn-ea"/>
                                      <a:cs typeface="+mn-cs"/>
                                    </a:rPr>
                                    <m:t>𝛯</m:t>
                                  </m:r>
                                </m:e>
                                <m:sup>
                                  <m:r>
                                    <a:rPr lang="en-US" altLang="zh-CN" sz="1800" b="0" i="1" kern="1200" smtClean="0">
                                      <a:solidFill>
                                        <a:schemeClr val="tx1"/>
                                      </a:solidFill>
                                      <a:latin typeface="Cambria Math" panose="02040503050406030204" pitchFamily="18" charset="0"/>
                                      <a:ea typeface="+mn-ea"/>
                                      <a:cs typeface="+mn-cs"/>
                                    </a:rPr>
                                    <m:t>+</m:t>
                                  </m:r>
                                </m:sup>
                              </m:sSup>
                              <m:sSup>
                                <m:sSupPr>
                                  <m:ctrlPr>
                                    <a:rPr lang="en-US" altLang="zh-CN" sz="1800" b="0" i="1" kern="1200" smtClean="0">
                                      <a:solidFill>
                                        <a:schemeClr val="tx1"/>
                                      </a:solidFill>
                                      <a:latin typeface="Cambria Math" panose="02040503050406030204" pitchFamily="18" charset="0"/>
                                      <a:ea typeface="+mn-ea"/>
                                      <a:cs typeface="+mn-cs"/>
                                    </a:rPr>
                                  </m:ctrlPr>
                                </m:sSupPr>
                                <m:e>
                                  <m:acc>
                                    <m:accPr>
                                      <m:chr m:val="̅"/>
                                      <m:ctrlPr>
                                        <a:rPr lang="en-US" altLang="zh-CN" sz="1800" b="0" i="1" kern="1200" smtClean="0">
                                          <a:solidFill>
                                            <a:schemeClr val="tx1"/>
                                          </a:solidFill>
                                          <a:latin typeface="Cambria Math" panose="02040503050406030204" pitchFamily="18" charset="0"/>
                                          <a:ea typeface="+mn-ea"/>
                                          <a:cs typeface="+mn-cs"/>
                                        </a:rPr>
                                      </m:ctrlPr>
                                    </m:accPr>
                                    <m:e>
                                      <m:r>
                                        <a:rPr lang="en-US" altLang="zh-CN" sz="1800" b="0" i="1" kern="1200" smtClean="0">
                                          <a:solidFill>
                                            <a:schemeClr val="tx1"/>
                                          </a:solidFill>
                                          <a:latin typeface="Cambria Math" panose="02040503050406030204" pitchFamily="18" charset="0"/>
                                          <a:ea typeface="+mn-ea"/>
                                          <a:cs typeface="+mn-cs"/>
                                        </a:rPr>
                                        <m:t>𝛯</m:t>
                                      </m:r>
                                    </m:e>
                                  </m:acc>
                                </m:e>
                                <m:sup>
                                  <m:r>
                                    <a:rPr lang="en-US" altLang="zh-CN" sz="1800" b="0" i="1" kern="1200" smtClean="0">
                                      <a:solidFill>
                                        <a:schemeClr val="tx1"/>
                                      </a:solidFill>
                                      <a:latin typeface="Cambria Math" panose="02040503050406030204" pitchFamily="18" charset="0"/>
                                      <a:ea typeface="+mn-ea"/>
                                      <a:cs typeface="+mn-cs"/>
                                    </a:rPr>
                                    <m:t>−</m:t>
                                  </m:r>
                                </m:sup>
                              </m:sSup>
                            </m:oMath>
                          </a14:m>
                          <a:r>
                            <a:rPr lang="en-US" altLang="zh-CN" sz="1800" b="0" i="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en-US" altLang="zh-CN" sz="1800" b="0" i="1" kern="1200" smtClean="0">
                                  <a:solidFill>
                                    <a:schemeClr val="tx1"/>
                                  </a:solidFill>
                                  <a:latin typeface="Cambria Math" panose="02040503050406030204" pitchFamily="18" charset="0"/>
                                  <a:ea typeface="+mn-ea"/>
                                  <a:cs typeface="+mn-cs"/>
                                </a:rPr>
                                <m:t>𝐽</m:t>
                              </m:r>
                              <m:r>
                                <a:rPr lang="en-US" altLang="zh-CN" sz="1800" b="0" i="1" kern="1200" smtClean="0">
                                  <a:solidFill>
                                    <a:schemeClr val="tx1"/>
                                  </a:solidFill>
                                  <a:latin typeface="Cambria Math" panose="02040503050406030204" pitchFamily="18" charset="0"/>
                                  <a:ea typeface="+mn-ea"/>
                                  <a:cs typeface="+mn-cs"/>
                                </a:rPr>
                                <m:t>/</m:t>
                              </m:r>
                              <m:r>
                                <a:rPr lang="en-US" altLang="zh-CN" sz="1800" b="0" i="1" kern="1200" smtClean="0">
                                  <a:solidFill>
                                    <a:schemeClr val="tx1"/>
                                  </a:solidFill>
                                  <a:latin typeface="Cambria Math" panose="02040503050406030204" pitchFamily="18" charset="0"/>
                                  <a:ea typeface="+mn-ea"/>
                                  <a:cs typeface="+mn-cs"/>
                                </a:rPr>
                                <m:t>𝜓</m:t>
                              </m:r>
                            </m:oMath>
                          </a14:m>
                          <a:r>
                            <a:rPr lang="zh-CN" altLang="en-US" sz="1800" b="0" i="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en-US" altLang="zh-CN" sz="1800" b="0" i="1" kern="1200" dirty="0" smtClean="0">
                                  <a:solidFill>
                                    <a:schemeClr val="tx1"/>
                                  </a:solidFill>
                                  <a:latin typeface="Cambria Math" panose="02040503050406030204" pitchFamily="18" charset="0"/>
                                  <a:ea typeface="+mn-ea"/>
                                  <a:cs typeface="+mn-cs"/>
                                </a:rPr>
                                <m:t>→</m:t>
                              </m:r>
                              <m:sSubSup>
                                <m:sSubSupPr>
                                  <m:ctrlPr>
                                    <a:rPr lang="en-US" altLang="zh-CN" sz="1800" b="0" i="1" kern="1200" dirty="0" smtClean="0">
                                      <a:solidFill>
                                        <a:schemeClr val="tx1"/>
                                      </a:solidFill>
                                      <a:latin typeface="Cambria Math" panose="02040503050406030204" pitchFamily="18" charset="0"/>
                                      <a:ea typeface="+mn-ea"/>
                                      <a:cs typeface="+mn-cs"/>
                                    </a:rPr>
                                  </m:ctrlPr>
                                </m:sSubSupPr>
                                <m:e>
                                  <m:r>
                                    <a:rPr lang="en-US" altLang="zh-CN" sz="1800" b="0" i="1" kern="1200" dirty="0" smtClean="0">
                                      <a:solidFill>
                                        <a:schemeClr val="tx1"/>
                                      </a:solidFill>
                                      <a:latin typeface="Cambria Math" panose="02040503050406030204" pitchFamily="18" charset="0"/>
                                      <a:ea typeface="+mn-ea"/>
                                      <a:cs typeface="+mn-cs"/>
                                    </a:rPr>
                                    <m:t>𝐾</m:t>
                                  </m:r>
                                </m:e>
                                <m:sub>
                                  <m:r>
                                    <a:rPr lang="en-US" altLang="zh-CN" sz="1800" b="0" i="1" kern="1200" dirty="0" smtClean="0">
                                      <a:solidFill>
                                        <a:schemeClr val="tx1"/>
                                      </a:solidFill>
                                      <a:latin typeface="Cambria Math" panose="02040503050406030204" pitchFamily="18" charset="0"/>
                                      <a:ea typeface="+mn-ea"/>
                                      <a:cs typeface="+mn-cs"/>
                                    </a:rPr>
                                    <m:t>𝑆</m:t>
                                  </m:r>
                                </m:sub>
                                <m:sup>
                                  <m:r>
                                    <a:rPr lang="en-US" altLang="zh-CN" sz="1800" b="0" i="1" kern="1200" dirty="0" smtClean="0">
                                      <a:solidFill>
                                        <a:schemeClr val="tx1"/>
                                      </a:solidFill>
                                      <a:latin typeface="Cambria Math" panose="02040503050406030204" pitchFamily="18" charset="0"/>
                                      <a:ea typeface="+mn-ea"/>
                                      <a:cs typeface="+mn-cs"/>
                                    </a:rPr>
                                    <m:t>0</m:t>
                                  </m:r>
                                </m:sup>
                              </m:sSubSup>
                              <m:r>
                                <a:rPr lang="en-US" altLang="zh-CN" sz="1800" b="0" i="1" kern="1200" dirty="0" smtClean="0">
                                  <a:solidFill>
                                    <a:schemeClr val="tx1"/>
                                  </a:solidFill>
                                  <a:latin typeface="Cambria Math" panose="02040503050406030204" pitchFamily="18" charset="0"/>
                                  <a:ea typeface="+mn-ea"/>
                                  <a:cs typeface="+mn-cs"/>
                                </a:rPr>
                                <m:t>𝐾</m:t>
                              </m:r>
                              <m:r>
                                <a:rPr lang="en-US" altLang="zh-CN" sz="1800" b="0" i="1" kern="1200" dirty="0" smtClean="0">
                                  <a:solidFill>
                                    <a:schemeClr val="tx1"/>
                                  </a:solidFill>
                                  <a:latin typeface="Cambria Math" panose="02040503050406030204" pitchFamily="18" charset="0"/>
                                  <a:ea typeface="+mn-ea"/>
                                  <a:cs typeface="+mn-cs"/>
                                </a:rPr>
                                <m:t>𝜋</m:t>
                              </m:r>
                            </m:oMath>
                          </a14:m>
                          <a:r>
                            <a:rPr lang="en-US" altLang="zh-CN" sz="1800" b="0" i="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m:rPr>
                                  <m:sty m:val="p"/>
                                </m:rPr>
                                <a:rPr lang="en-US" altLang="zh-CN" sz="1800" b="0" i="0" smtClean="0">
                                  <a:solidFill>
                                    <a:schemeClr val="tx1"/>
                                  </a:solidFill>
                                  <a:latin typeface="Cambria Math" panose="02040503050406030204" pitchFamily="18" charset="0"/>
                                </a:rPr>
                                <m:t>Λ</m:t>
                              </m:r>
                              <m:r>
                                <a:rPr lang="en-US" altLang="zh-CN" sz="1800" b="0" i="1" smtClean="0">
                                  <a:solidFill>
                                    <a:schemeClr val="tx1"/>
                                  </a:solidFill>
                                  <a:latin typeface="Cambria Math" panose="02040503050406030204" pitchFamily="18" charset="0"/>
                                </a:rPr>
                                <m:t>→</m:t>
                              </m:r>
                              <m:r>
                                <a:rPr lang="en-US" altLang="zh-CN" sz="1800" b="0" i="1" smtClean="0">
                                  <a:solidFill>
                                    <a:schemeClr val="tx1"/>
                                  </a:solidFill>
                                  <a:latin typeface="Cambria Math" panose="02040503050406030204" pitchFamily="18" charset="0"/>
                                </a:rPr>
                                <m:t>𝑝𝑒</m:t>
                              </m:r>
                              <m:r>
                                <a:rPr lang="en-US" altLang="zh-CN" sz="1800" b="0" i="1" smtClean="0">
                                  <a:solidFill>
                                    <a:schemeClr val="tx1"/>
                                  </a:solidFill>
                                  <a:latin typeface="Cambria Math" panose="02040503050406030204" pitchFamily="18" charset="0"/>
                                </a:rPr>
                                <m:t>𝜈</m:t>
                              </m:r>
                            </m:oMath>
                          </a14:m>
                          <a:r>
                            <a:rPr lang="en-US" altLang="zh-CN"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sSup>
                                <m:sSupPr>
                                  <m:ctrlPr>
                                    <a:rPr lang="en-US" altLang="zh-CN" sz="1800" b="0" i="1" smtClean="0">
                                      <a:solidFill>
                                        <a:schemeClr val="tx1"/>
                                      </a:solidFill>
                                      <a:latin typeface="Cambria Math" panose="02040503050406030204" pitchFamily="18" charset="0"/>
                                    </a:rPr>
                                  </m:ctrlPr>
                                </m:sSupPr>
                                <m:e>
                                  <m:r>
                                    <m:rPr>
                                      <m:sty m:val="p"/>
                                    </m:rPr>
                                    <a:rPr lang="en-US" altLang="zh-CN" sz="1800" b="0" i="0" smtClean="0">
                                      <a:solidFill>
                                        <a:schemeClr val="tx1"/>
                                      </a:solidFill>
                                      <a:latin typeface="Cambria Math" panose="02040503050406030204" pitchFamily="18" charset="0"/>
                                    </a:rPr>
                                    <m:t>Ξ</m:t>
                                  </m:r>
                                </m:e>
                                <m:sup>
                                  <m:r>
                                    <a:rPr lang="en-US" altLang="zh-CN" sz="1800" b="0" i="1" smtClean="0">
                                      <a:solidFill>
                                        <a:schemeClr val="tx1"/>
                                      </a:solidFill>
                                      <a:latin typeface="Cambria Math" panose="02040503050406030204" pitchFamily="18" charset="0"/>
                                    </a:rPr>
                                    <m:t>−</m:t>
                                  </m:r>
                                </m:sup>
                              </m:sSup>
                              <m:r>
                                <a:rPr lang="en-US" altLang="zh-CN" sz="1800" b="0" i="1" smtClean="0">
                                  <a:solidFill>
                                    <a:schemeClr val="tx1"/>
                                  </a:solidFill>
                                  <a:latin typeface="Cambria Math" panose="02040503050406030204" pitchFamily="18" charset="0"/>
                                </a:rPr>
                                <m:t>→</m:t>
                              </m:r>
                              <m:r>
                                <m:rPr>
                                  <m:sty m:val="p"/>
                                </m:rPr>
                                <a:rPr lang="en-US" altLang="zh-CN" sz="1800" b="0" i="0" smtClean="0">
                                  <a:solidFill>
                                    <a:schemeClr val="tx1"/>
                                  </a:solidFill>
                                  <a:latin typeface="Cambria Math" panose="02040503050406030204" pitchFamily="18" charset="0"/>
                                </a:rPr>
                                <m:t>Λ</m:t>
                              </m:r>
                              <m:r>
                                <a:rPr lang="en-US" altLang="zh-CN" sz="1800" b="0" i="1" smtClean="0">
                                  <a:solidFill>
                                    <a:schemeClr val="tx1"/>
                                  </a:solidFill>
                                  <a:latin typeface="Cambria Math" panose="02040503050406030204" pitchFamily="18" charset="0"/>
                                </a:rPr>
                                <m:t>𝑒</m:t>
                              </m:r>
                              <m:r>
                                <a:rPr lang="en-US" altLang="zh-CN" sz="1800" b="0" i="1" smtClean="0">
                                  <a:solidFill>
                                    <a:schemeClr val="tx1"/>
                                  </a:solidFill>
                                  <a:latin typeface="Cambria Math" panose="02040503050406030204" pitchFamily="18" charset="0"/>
                                </a:rPr>
                                <m:t>𝜈</m:t>
                              </m:r>
                            </m:oMath>
                          </a14:m>
                          <a:endParaRPr lang="en-US" altLang="zh-CN" sz="1800" b="0" dirty="0">
                            <a:solidFill>
                              <a:schemeClr val="tx1"/>
                            </a:solidFill>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extLst>
                      <a:ext uri="{0D108BD9-81ED-4DB2-BD59-A6C34878D82A}">
                        <a16:rowId xmlns:a16="http://schemas.microsoft.com/office/drawing/2014/main" val="826597943"/>
                      </a:ext>
                    </a:extLst>
                  </a:tr>
                  <a:tr h="319699">
                    <a:tc>
                      <a:txBody>
                        <a:bodyPr/>
                        <a:lstStyle/>
                        <a:p>
                          <a:pPr algn="ctr"/>
                          <a:r>
                            <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D</a:t>
                          </a:r>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介子标记</a:t>
                          </a:r>
                        </a:p>
                      </a:txBody>
                      <a:tcPr anchor="ctr">
                        <a:solidFill>
                          <a:schemeClr val="accent5">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lang="en-US" altLang="zh-CN" sz="1800" b="0" i="0" kern="1200" smtClean="0">
                                  <a:solidFill>
                                    <a:schemeClr val="tx1"/>
                                  </a:solidFill>
                                  <a:latin typeface="Cambria Math" panose="02040503050406030204" pitchFamily="18" charset="0"/>
                                  <a:ea typeface="+mn-ea"/>
                                  <a:cs typeface="+mn-cs"/>
                                </a:rPr>
                                <m:t>C</m:t>
                              </m:r>
                            </m:oMath>
                          </a14:m>
                          <a:r>
                            <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-even correlated </a:t>
                          </a:r>
                          <a14:m>
                            <m:oMath xmlns:m="http://schemas.openxmlformats.org/officeDocument/2006/math">
                              <m:r>
                                <a:rPr lang="en-US" altLang="zh-CN" sz="1800" b="0" i="1" kern="1200" smtClean="0">
                                  <a:solidFill>
                                    <a:schemeClr val="tx1"/>
                                  </a:solidFill>
                                  <a:latin typeface="Cambria Math" panose="02040503050406030204" pitchFamily="18" charset="0"/>
                                  <a:ea typeface="+mn-ea"/>
                                  <a:cs typeface="+mn-cs"/>
                                </a:rPr>
                                <m:t>𝐷</m:t>
                              </m:r>
                              <m:acc>
                                <m:accPr>
                                  <m:chr m:val="̅"/>
                                  <m:ctrlPr>
                                    <a:rPr lang="en-US" altLang="zh-CN" sz="1800" b="0" i="1" kern="1200" smtClean="0">
                                      <a:solidFill>
                                        <a:schemeClr val="tx1"/>
                                      </a:solidFill>
                                      <a:latin typeface="Cambria Math" panose="02040503050406030204" pitchFamily="18" charset="0"/>
                                      <a:ea typeface="+mn-ea"/>
                                      <a:cs typeface="+mn-cs"/>
                                    </a:rPr>
                                  </m:ctrlPr>
                                </m:accPr>
                                <m:e>
                                  <m:r>
                                    <a:rPr lang="en-US" altLang="zh-CN" sz="1800" b="0" i="1" kern="1200" smtClean="0">
                                      <a:solidFill>
                                        <a:schemeClr val="tx1"/>
                                      </a:solidFill>
                                      <a:latin typeface="Cambria Math" panose="02040503050406030204" pitchFamily="18" charset="0"/>
                                      <a:ea typeface="+mn-ea"/>
                                      <a:cs typeface="+mn-cs"/>
                                    </a:rPr>
                                    <m:t>𝐷</m:t>
                                  </m:r>
                                </m:e>
                              </m:acc>
                            </m:oMath>
                          </a14:m>
                          <a:r>
                            <a:rPr lang="en-US" altLang="zh-CN" sz="1800" b="0" i="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14:m>
                            <m:oMath xmlns:m="http://schemas.openxmlformats.org/officeDocument/2006/math">
                              <m:r>
                                <a:rPr lang="en-US" altLang="zh-CN" sz="1800" b="0" i="1" smtClean="0">
                                  <a:solidFill>
                                    <a:schemeClr val="tx1"/>
                                  </a:solidFill>
                                  <a:latin typeface="Cambria Math" panose="02040503050406030204" pitchFamily="18" charset="0"/>
                                  <a:cs typeface="Times New Roman" panose="02020603050405020304" pitchFamily="18" charset="0"/>
                                </a:rPr>
                                <m:t>𝐷</m:t>
                              </m:r>
                              <m:r>
                                <a:rPr lang="en-US" altLang="zh-CN"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zh-CN" altLang="en-US"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𝜋𝜇𝜈</m:t>
                              </m:r>
                            </m:oMath>
                          </a14:m>
                          <a:r>
                            <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14:m>
                            <m:oMath xmlns:m="http://schemas.openxmlformats.org/officeDocument/2006/math">
                              <m:r>
                                <a:rPr lang="en-US" altLang="zh-CN" sz="1800" b="0" i="1" smtClean="0">
                                  <a:solidFill>
                                    <a:schemeClr val="tx1"/>
                                  </a:solidFill>
                                  <a:latin typeface="Cambria Math" panose="02040503050406030204" pitchFamily="18" charset="0"/>
                                  <a:cs typeface="Times New Roman" panose="02020603050405020304" pitchFamily="18" charset="0"/>
                                </a:rPr>
                                <m:t>𝐷</m:t>
                              </m:r>
                              <m:r>
                                <a:rPr lang="en-US" altLang="zh-CN"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zh-CN" altLang="en-US"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𝜇𝜈</m:t>
                              </m:r>
                            </m:oMath>
                          </a14:m>
                          <a:endPar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accent5">
                            <a:lumMod val="20000"/>
                            <a:lumOff val="80000"/>
                          </a:schemeClr>
                        </a:solidFill>
                      </a:tcPr>
                    </a:tc>
                    <a:extLst>
                      <a:ext uri="{0D108BD9-81ED-4DB2-BD59-A6C34878D82A}">
                        <a16:rowId xmlns:a16="http://schemas.microsoft.com/office/drawing/2014/main" val="844243497"/>
                      </a:ext>
                    </a:extLst>
                  </a:tr>
                  <a:tr h="31969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能量刻度和分辨</a:t>
                          </a:r>
                          <a:endParaRPr lang="en-US" altLang="zh-CN"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accent5">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altLang="zh-CN" sz="1800" b="0" i="1"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𝑋</m:t>
                              </m:r>
                              <m:r>
                                <a:rPr lang="en-US" altLang="zh-CN" sz="1800" b="0" i="1" smtClean="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(3872)</m:t>
                              </m:r>
                            </m:oMath>
                          </a14:m>
                          <a:r>
                            <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扫描</a:t>
                          </a:r>
                          <a:r>
                            <a:rPr lang="en-US" altLang="zh-CN"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800" b="0" baseline="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 tau mass</a:t>
                          </a:r>
                          <a:endPar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accent5">
                            <a:lumMod val="20000"/>
                            <a:lumOff val="80000"/>
                          </a:schemeClr>
                        </a:solidFill>
                      </a:tcPr>
                    </a:tc>
                    <a:extLst>
                      <a:ext uri="{0D108BD9-81ED-4DB2-BD59-A6C34878D82A}">
                        <a16:rowId xmlns:a16="http://schemas.microsoft.com/office/drawing/2014/main" val="1736460067"/>
                      </a:ext>
                    </a:extLst>
                  </a:tr>
                  <a:tr h="319699">
                    <a:tc>
                      <a:txBody>
                        <a:bodyPr/>
                        <a:lstStyle/>
                        <a:p>
                          <a:pPr algn="ctr"/>
                          <a:r>
                            <a:rPr lang="zh-CN" altLang="en-US" sz="1800" b="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亮度测量</a:t>
                          </a:r>
                          <a:endPar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accent5">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altLang="zh-CN" sz="1800" b="0" i="1" smtClean="0">
                                        <a:solidFill>
                                          <a:schemeClr val="tx1"/>
                                        </a:solidFill>
                                        <a:latin typeface="Cambria Math" panose="02040503050406030204" pitchFamily="18" charset="0"/>
                                      </a:rPr>
                                    </m:ctrlPr>
                                  </m:sSupPr>
                                  <m:e>
                                    <m:r>
                                      <a:rPr lang="en-US" altLang="zh-CN" sz="1800" b="0" i="1" smtClean="0">
                                        <a:solidFill>
                                          <a:schemeClr val="tx1"/>
                                        </a:solidFill>
                                        <a:latin typeface="Cambria Math" panose="02040503050406030204" pitchFamily="18" charset="0"/>
                                      </a:rPr>
                                      <m:t>𝑒</m:t>
                                    </m:r>
                                  </m:e>
                                  <m:sup>
                                    <m:r>
                                      <a:rPr lang="en-US" altLang="zh-CN" sz="1800" b="0" i="1" smtClean="0">
                                        <a:solidFill>
                                          <a:schemeClr val="tx1"/>
                                        </a:solidFill>
                                        <a:latin typeface="Cambria Math" panose="02040503050406030204" pitchFamily="18" charset="0"/>
                                      </a:rPr>
                                      <m:t>+</m:t>
                                    </m:r>
                                  </m:sup>
                                </m:sSup>
                                <m:sSup>
                                  <m:sSupPr>
                                    <m:ctrlPr>
                                      <a:rPr lang="en-US" altLang="zh-CN" sz="1800" b="0" i="1" smtClean="0">
                                        <a:solidFill>
                                          <a:schemeClr val="tx1"/>
                                        </a:solidFill>
                                        <a:latin typeface="Cambria Math" panose="02040503050406030204" pitchFamily="18" charset="0"/>
                                      </a:rPr>
                                    </m:ctrlPr>
                                  </m:sSupPr>
                                  <m:e>
                                    <m:r>
                                      <a:rPr lang="en-US" altLang="zh-CN" sz="1800" b="0" i="1" smtClean="0">
                                        <a:solidFill>
                                          <a:schemeClr val="tx1"/>
                                        </a:solidFill>
                                        <a:latin typeface="Cambria Math" panose="02040503050406030204" pitchFamily="18" charset="0"/>
                                      </a:rPr>
                                      <m:t>𝑒</m:t>
                                    </m:r>
                                  </m:e>
                                  <m:sup>
                                    <m:r>
                                      <a:rPr lang="en-US" altLang="zh-CN" sz="1800" b="0" i="1" smtClean="0">
                                        <a:solidFill>
                                          <a:schemeClr val="tx1"/>
                                        </a:solidFill>
                                        <a:latin typeface="Cambria Math" panose="02040503050406030204" pitchFamily="18" charset="0"/>
                                      </a:rPr>
                                      <m:t>−</m:t>
                                    </m:r>
                                  </m:sup>
                                </m:sSup>
                                <m:r>
                                  <a:rPr lang="en-US" altLang="zh-CN" sz="1800" b="0" i="1" smtClean="0">
                                    <a:solidFill>
                                      <a:schemeClr val="tx1"/>
                                    </a:solidFill>
                                    <a:latin typeface="Cambria Math" panose="02040503050406030204" pitchFamily="18" charset="0"/>
                                  </a:rPr>
                                  <m:t>→</m:t>
                                </m:r>
                                <m:r>
                                  <a:rPr lang="en-US" altLang="zh-CN" sz="1800" b="0" i="1" smtClean="0">
                                    <a:solidFill>
                                      <a:schemeClr val="tx1"/>
                                    </a:solidFill>
                                    <a:latin typeface="Cambria Math" panose="02040503050406030204" pitchFamily="18" charset="0"/>
                                  </a:rPr>
                                  <m:t>h𝑎𝑑𝑟𝑜𝑛𝑠</m:t>
                                </m:r>
                              </m:oMath>
                            </m:oMathPara>
                          </a14:m>
                          <a:endParaRPr lang="zh-CN" altLang="en-US" sz="1800" b="0" i="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accent5">
                            <a:lumMod val="20000"/>
                            <a:lumOff val="80000"/>
                          </a:schemeClr>
                        </a:solidFill>
                      </a:tcPr>
                    </a:tc>
                    <a:extLst>
                      <a:ext uri="{0D108BD9-81ED-4DB2-BD59-A6C34878D82A}">
                        <a16:rowId xmlns:a16="http://schemas.microsoft.com/office/drawing/2014/main" val="2272892548"/>
                      </a:ext>
                    </a:extLst>
                  </a:tr>
                  <a:tr h="31969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1800" b="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前向区</a:t>
                          </a:r>
                        </a:p>
                      </a:txBody>
                      <a:tcPr anchor="ctr">
                        <a:solidFill>
                          <a:schemeClr val="accent5">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zh-CN" altLang="en-US" sz="1800" b="0" i="1" smtClean="0">
                                    <a:solidFill>
                                      <a:schemeClr val="tx1"/>
                                    </a:solidFill>
                                    <a:latin typeface="Cambria Math" panose="02040503050406030204" pitchFamily="18" charset="0"/>
                                  </a:rPr>
                                  <m:t>𝛾𝛾</m:t>
                                </m:r>
                                <m:r>
                                  <a:rPr lang="en-US" altLang="zh-CN" sz="1800" b="0" i="1" smtClean="0">
                                    <a:solidFill>
                                      <a:schemeClr val="tx1"/>
                                    </a:solidFill>
                                    <a:latin typeface="Cambria Math" panose="02040503050406030204" pitchFamily="18" charset="0"/>
                                  </a:rPr>
                                  <m:t>→</m:t>
                                </m:r>
                                <m:r>
                                  <a:rPr lang="en-US" altLang="zh-CN" sz="1800" b="0" i="1" smtClean="0">
                                    <a:solidFill>
                                      <a:schemeClr val="tx1"/>
                                    </a:solidFill>
                                    <a:latin typeface="Cambria Math" panose="02040503050406030204" pitchFamily="18" charset="0"/>
                                  </a:rPr>
                                  <m:t>h𝑎𝑑𝑟𝑜𝑛𝑠</m:t>
                                </m:r>
                              </m:oMath>
                            </m:oMathPara>
                          </a14:m>
                          <a:endPar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accent5">
                            <a:lumMod val="20000"/>
                            <a:lumOff val="80000"/>
                          </a:schemeClr>
                        </a:solidFill>
                      </a:tcPr>
                    </a:tc>
                    <a:extLst>
                      <a:ext uri="{0D108BD9-81ED-4DB2-BD59-A6C34878D82A}">
                        <a16:rowId xmlns:a16="http://schemas.microsoft.com/office/drawing/2014/main" val="2084358056"/>
                      </a:ext>
                    </a:extLst>
                  </a:tr>
                </a:tbl>
              </a:graphicData>
            </a:graphic>
          </p:graphicFrame>
        </mc:Choice>
        <mc:Fallback>
          <p:graphicFrame>
            <p:nvGraphicFramePr>
              <p:cNvPr id="4" name="表格 3">
                <a:extLst>
                  <a:ext uri="{FF2B5EF4-FFF2-40B4-BE49-F238E27FC236}">
                    <a16:creationId xmlns:a16="http://schemas.microsoft.com/office/drawing/2014/main" id="{B5C51E8A-8D14-5BEF-447E-39BD0BABD9BE}"/>
                  </a:ext>
                </a:extLst>
              </p:cNvPr>
              <p:cNvGraphicFramePr>
                <a:graphicFrameLocks noGrp="1"/>
              </p:cNvGraphicFramePr>
              <p:nvPr/>
            </p:nvGraphicFramePr>
            <p:xfrm>
              <a:off x="990600" y="897509"/>
              <a:ext cx="10515600" cy="5731891"/>
            </p:xfrm>
            <a:graphic>
              <a:graphicData uri="http://schemas.openxmlformats.org/drawingml/2006/table">
                <a:tbl>
                  <a:tblPr firstRow="1" bandRow="1">
                    <a:tableStyleId>{5C22544A-7EE6-4342-B048-85BDC9FD1C3A}</a:tableStyleId>
                  </a:tblPr>
                  <a:tblGrid>
                    <a:gridCol w="3462538">
                      <a:extLst>
                        <a:ext uri="{9D8B030D-6E8A-4147-A177-3AD203B41FA5}">
                          <a16:colId xmlns:a16="http://schemas.microsoft.com/office/drawing/2014/main" val="4019559377"/>
                        </a:ext>
                      </a:extLst>
                    </a:gridCol>
                    <a:gridCol w="7053062">
                      <a:extLst>
                        <a:ext uri="{9D8B030D-6E8A-4147-A177-3AD203B41FA5}">
                          <a16:colId xmlns:a16="http://schemas.microsoft.com/office/drawing/2014/main" val="614982852"/>
                        </a:ext>
                      </a:extLst>
                    </a:gridCol>
                  </a:tblGrid>
                  <a:tr h="457200">
                    <a:tc>
                      <a:txBody>
                        <a:bodyPr/>
                        <a:lstStyle/>
                        <a:p>
                          <a:pPr algn="ctr"/>
                          <a:r>
                            <a:rPr lang="zh-CN" altLang="en-US" sz="2400" dirty="0">
                              <a:latin typeface="微软雅黑" panose="020B0503020204020204" pitchFamily="34" charset="-122"/>
                              <a:ea typeface="微软雅黑" panose="020B0503020204020204" pitchFamily="34" charset="-122"/>
                              <a:cs typeface="Times New Roman" panose="02020603050405020304" pitchFamily="18" charset="0"/>
                            </a:rPr>
                            <a:t>性能检验</a:t>
                          </a:r>
                        </a:p>
                      </a:txBody>
                      <a:tcPr anchor="ctr">
                        <a:solidFill>
                          <a:srgbClr val="0E3272"/>
                        </a:solidFill>
                      </a:tcPr>
                    </a:tc>
                    <a:tc>
                      <a:txBody>
                        <a:bodyPr/>
                        <a:lstStyle/>
                        <a:p>
                          <a:pPr algn="ctr"/>
                          <a:r>
                            <a:rPr lang="zh-CN" altLang="en-US" sz="2400" dirty="0">
                              <a:latin typeface="微软雅黑" panose="020B0503020204020204" pitchFamily="34" charset="-122"/>
                              <a:ea typeface="微软雅黑" panose="020B0503020204020204" pitchFamily="34" charset="-122"/>
                              <a:cs typeface="Times New Roman" panose="02020603050405020304" pitchFamily="18" charset="0"/>
                            </a:rPr>
                            <a:t>物理过程</a:t>
                          </a:r>
                        </a:p>
                      </a:txBody>
                      <a:tcPr anchor="ctr">
                        <a:solidFill>
                          <a:srgbClr val="0E3272"/>
                        </a:solidFill>
                      </a:tcPr>
                    </a:tc>
                    <a:extLst>
                      <a:ext uri="{0D108BD9-81ED-4DB2-BD59-A6C34878D82A}">
                        <a16:rowId xmlns:a16="http://schemas.microsoft.com/office/drawing/2014/main" val="3552864495"/>
                      </a:ext>
                    </a:extLst>
                  </a:tr>
                  <a:tr h="640715">
                    <a:tc>
                      <a:txBody>
                        <a:bodyPr/>
                        <a:lstStyle/>
                        <a:p>
                          <a:pPr algn="ctr"/>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径迹重建和分辨</a:t>
                          </a:r>
                          <a:endPar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tx2">
                            <a:lumMod val="20000"/>
                            <a:lumOff val="80000"/>
                          </a:schemeClr>
                        </a:solidFill>
                      </a:tcPr>
                    </a:tc>
                    <a:tc>
                      <a:txBody>
                        <a:bodyPr/>
                        <a:lstStyle/>
                        <a:p>
                          <a:endParaRPr lang="zh-CN"/>
                        </a:p>
                      </a:txBody>
                      <a:tcPr anchor="ctr">
                        <a:blipFill>
                          <a:blip r:embed="rId2"/>
                          <a:stretch>
                            <a:fillRect l="-49136" t="-79048" r="-345" b="-739048"/>
                          </a:stretch>
                        </a:blipFill>
                      </a:tcPr>
                    </a:tc>
                    <a:extLst>
                      <a:ext uri="{0D108BD9-81ED-4DB2-BD59-A6C34878D82A}">
                        <a16:rowId xmlns:a16="http://schemas.microsoft.com/office/drawing/2014/main" val="3236688754"/>
                      </a:ext>
                    </a:extLst>
                  </a:tr>
                  <a:tr h="648970">
                    <a:tc>
                      <a:txBody>
                        <a:bodyPr/>
                        <a:lstStyle/>
                        <a:p>
                          <a:endParaRPr lang="zh-CN"/>
                        </a:p>
                      </a:txBody>
                      <a:tcPr anchor="ctr">
                        <a:blipFill>
                          <a:blip r:embed="rId2"/>
                          <a:stretch>
                            <a:fillRect l="-176" t="-175701" r="-204577" b="-625234"/>
                          </a:stretch>
                        </a:blipFill>
                      </a:tcPr>
                    </a:tc>
                    <a:tc>
                      <a:txBody>
                        <a:bodyPr/>
                        <a:lstStyle/>
                        <a:p>
                          <a:endParaRPr lang="zh-CN"/>
                        </a:p>
                      </a:txBody>
                      <a:tcPr anchor="ctr">
                        <a:blipFill>
                          <a:blip r:embed="rId2"/>
                          <a:stretch>
                            <a:fillRect l="-49136" t="-175701" r="-345" b="-625234"/>
                          </a:stretch>
                        </a:blipFill>
                      </a:tcPr>
                    </a:tc>
                    <a:extLst>
                      <a:ext uri="{0D108BD9-81ED-4DB2-BD59-A6C34878D82A}">
                        <a16:rowId xmlns:a16="http://schemas.microsoft.com/office/drawing/2014/main" val="473130471"/>
                      </a:ext>
                    </a:extLst>
                  </a:tr>
                  <a:tr h="365760">
                    <a:tc>
                      <a:txBody>
                        <a:bodyPr/>
                        <a:lstStyle/>
                        <a:p>
                          <a:pPr algn="ctr"/>
                          <a:r>
                            <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低能质子重建</a:t>
                          </a:r>
                          <a:endPar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tx2">
                            <a:lumMod val="20000"/>
                            <a:lumOff val="80000"/>
                          </a:schemeClr>
                        </a:solidFill>
                      </a:tcPr>
                    </a:tc>
                    <a:tc>
                      <a:txBody>
                        <a:bodyPr/>
                        <a:lstStyle/>
                        <a:p>
                          <a:endParaRPr lang="zh-CN"/>
                        </a:p>
                      </a:txBody>
                      <a:tcPr anchor="ctr">
                        <a:blipFill>
                          <a:blip r:embed="rId2"/>
                          <a:stretch>
                            <a:fillRect l="-49136" t="-491667" r="-345" b="-1015000"/>
                          </a:stretch>
                        </a:blipFill>
                      </a:tcPr>
                    </a:tc>
                    <a:extLst>
                      <a:ext uri="{0D108BD9-81ED-4DB2-BD59-A6C34878D82A}">
                        <a16:rowId xmlns:a16="http://schemas.microsoft.com/office/drawing/2014/main" val="3676963493"/>
                      </a:ext>
                    </a:extLst>
                  </a:tr>
                  <a:tr h="675386">
                    <a:tc>
                      <a:txBody>
                        <a:bodyPr/>
                        <a:lstStyle/>
                        <a:p>
                          <a:endParaRPr lang="zh-CN"/>
                        </a:p>
                      </a:txBody>
                      <a:tcPr anchor="ctr">
                        <a:blipFill>
                          <a:blip r:embed="rId2"/>
                          <a:stretch>
                            <a:fillRect l="-176" t="-319820" r="-204577" b="-448649"/>
                          </a:stretch>
                        </a:blipFill>
                      </a:tcPr>
                    </a:tc>
                    <a:tc>
                      <a:txBody>
                        <a:bodyPr/>
                        <a:lstStyle/>
                        <a:p>
                          <a:endParaRPr lang="zh-CN"/>
                        </a:p>
                      </a:txBody>
                      <a:tcPr anchor="ctr">
                        <a:blipFill>
                          <a:blip r:embed="rId2"/>
                          <a:stretch>
                            <a:fillRect l="-49136" t="-319820" r="-345" b="-448649"/>
                          </a:stretch>
                        </a:blipFill>
                      </a:tcPr>
                    </a:tc>
                    <a:extLst>
                      <a:ext uri="{0D108BD9-81ED-4DB2-BD59-A6C34878D82A}">
                        <a16:rowId xmlns:a16="http://schemas.microsoft.com/office/drawing/2014/main" val="4194411315"/>
                      </a:ext>
                    </a:extLst>
                  </a:tr>
                  <a:tr h="374650">
                    <a:tc>
                      <a:txBody>
                        <a:bodyPr/>
                        <a:lstStyle/>
                        <a:p>
                          <a:endParaRPr lang="zh-CN"/>
                        </a:p>
                      </a:txBody>
                      <a:tcPr anchor="ctr">
                        <a:blipFill>
                          <a:blip r:embed="rId2"/>
                          <a:stretch>
                            <a:fillRect l="-176" t="-763934" r="-204577" b="-716393"/>
                          </a:stretch>
                        </a:blipFill>
                      </a:tcPr>
                    </a:tc>
                    <a:tc>
                      <a:txBody>
                        <a:bodyPr/>
                        <a:lstStyle/>
                        <a:p>
                          <a:endParaRPr lang="zh-CN"/>
                        </a:p>
                      </a:txBody>
                      <a:tcPr anchor="ctr">
                        <a:blipFill>
                          <a:blip r:embed="rId2"/>
                          <a:stretch>
                            <a:fillRect l="-49136" t="-763934" r="-345" b="-716393"/>
                          </a:stretch>
                        </a:blipFill>
                      </a:tcPr>
                    </a:tc>
                    <a:extLst>
                      <a:ext uri="{0D108BD9-81ED-4DB2-BD59-A6C34878D82A}">
                        <a16:rowId xmlns:a16="http://schemas.microsoft.com/office/drawing/2014/main" val="4007982953"/>
                      </a:ext>
                    </a:extLst>
                  </a:tr>
                  <a:tr h="365760">
                    <a:tc>
                      <a:txBody>
                        <a:bodyPr/>
                        <a:lstStyle/>
                        <a:p>
                          <a:pPr algn="ctr"/>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轻子鉴别</a:t>
                          </a:r>
                        </a:p>
                      </a:txBody>
                      <a:tcPr anchor="ctr">
                        <a:solidFill>
                          <a:schemeClr val="accent2">
                            <a:lumMod val="20000"/>
                            <a:lumOff val="80000"/>
                          </a:schemeClr>
                        </a:solidFill>
                      </a:tcPr>
                    </a:tc>
                    <a:tc>
                      <a:txBody>
                        <a:bodyPr/>
                        <a:lstStyle/>
                        <a:p>
                          <a:endParaRPr lang="zh-CN"/>
                        </a:p>
                      </a:txBody>
                      <a:tcPr anchor="ctr">
                        <a:blipFill>
                          <a:blip r:embed="rId2"/>
                          <a:stretch>
                            <a:fillRect l="-49136" t="-878333" r="-345" b="-628333"/>
                          </a:stretch>
                        </a:blipFill>
                      </a:tcPr>
                    </a:tc>
                    <a:extLst>
                      <a:ext uri="{0D108BD9-81ED-4DB2-BD59-A6C34878D82A}">
                        <a16:rowId xmlns:a16="http://schemas.microsoft.com/office/drawing/2014/main" val="2402804079"/>
                      </a:ext>
                    </a:extLst>
                  </a:tr>
                  <a:tr h="365760">
                    <a:tc>
                      <a:txBody>
                        <a:bodyPr/>
                        <a:lstStyle/>
                        <a:p>
                          <a:pPr algn="ctr"/>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质子鉴别</a:t>
                          </a:r>
                        </a:p>
                      </a:txBody>
                      <a:tcPr anchor="ctr">
                        <a:solidFill>
                          <a:schemeClr val="accent2">
                            <a:lumMod val="20000"/>
                            <a:lumOff val="80000"/>
                          </a:schemeClr>
                        </a:solidFill>
                      </a:tcPr>
                    </a:tc>
                    <a:tc>
                      <a:txBody>
                        <a:bodyPr/>
                        <a:lstStyle/>
                        <a:p>
                          <a:endParaRPr lang="zh-CN"/>
                        </a:p>
                      </a:txBody>
                      <a:tcPr anchor="ctr">
                        <a:blipFill>
                          <a:blip r:embed="rId2"/>
                          <a:stretch>
                            <a:fillRect l="-49136" t="-978333" r="-345" b="-528333"/>
                          </a:stretch>
                        </a:blipFill>
                      </a:tcPr>
                    </a:tc>
                    <a:extLst>
                      <a:ext uri="{0D108BD9-81ED-4DB2-BD59-A6C34878D82A}">
                        <a16:rowId xmlns:a16="http://schemas.microsoft.com/office/drawing/2014/main" val="3469266549"/>
                      </a:ext>
                    </a:extLst>
                  </a:tr>
                  <a:tr h="374650">
                    <a:tc>
                      <a:txBody>
                        <a:bodyPr/>
                        <a:lstStyle/>
                        <a:p>
                          <a:pPr algn="ctr"/>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运动学拟合</a:t>
                          </a:r>
                          <a:endPar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accent5">
                            <a:lumMod val="20000"/>
                            <a:lumOff val="80000"/>
                          </a:schemeClr>
                        </a:solidFill>
                      </a:tcPr>
                    </a:tc>
                    <a:tc>
                      <a:txBody>
                        <a:bodyPr/>
                        <a:lstStyle/>
                        <a:p>
                          <a:endParaRPr lang="zh-CN"/>
                        </a:p>
                      </a:txBody>
                      <a:tcPr anchor="ctr">
                        <a:blipFill>
                          <a:blip r:embed="rId2"/>
                          <a:stretch>
                            <a:fillRect l="-49136" t="-1043548" r="-345" b="-411290"/>
                          </a:stretch>
                        </a:blipFill>
                      </a:tcPr>
                    </a:tc>
                    <a:extLst>
                      <a:ext uri="{0D108BD9-81ED-4DB2-BD59-A6C34878D82A}">
                        <a16:rowId xmlns:a16="http://schemas.microsoft.com/office/drawing/2014/main" val="826597943"/>
                      </a:ext>
                    </a:extLst>
                  </a:tr>
                  <a:tr h="365760">
                    <a:tc>
                      <a:txBody>
                        <a:bodyPr/>
                        <a:lstStyle/>
                        <a:p>
                          <a:pPr algn="ctr"/>
                          <a:r>
                            <a:rPr lang="en-US" altLang="zh-CN"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D</a:t>
                          </a:r>
                          <a:r>
                            <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介子标记</a:t>
                          </a:r>
                        </a:p>
                      </a:txBody>
                      <a:tcPr anchor="ctr">
                        <a:solidFill>
                          <a:schemeClr val="accent5">
                            <a:lumMod val="20000"/>
                            <a:lumOff val="80000"/>
                          </a:schemeClr>
                        </a:solidFill>
                      </a:tcPr>
                    </a:tc>
                    <a:tc>
                      <a:txBody>
                        <a:bodyPr/>
                        <a:lstStyle/>
                        <a:p>
                          <a:endParaRPr lang="zh-CN"/>
                        </a:p>
                      </a:txBody>
                      <a:tcPr anchor="ctr">
                        <a:blipFill>
                          <a:blip r:embed="rId2"/>
                          <a:stretch>
                            <a:fillRect l="-49136" t="-1181667" r="-345" b="-325000"/>
                          </a:stretch>
                        </a:blipFill>
                      </a:tcPr>
                    </a:tc>
                    <a:extLst>
                      <a:ext uri="{0D108BD9-81ED-4DB2-BD59-A6C34878D82A}">
                        <a16:rowId xmlns:a16="http://schemas.microsoft.com/office/drawing/2014/main" val="844243497"/>
                      </a:ext>
                    </a:extLst>
                  </a:tr>
                  <a:tr h="36576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能量刻度和分辨</a:t>
                          </a:r>
                          <a:endParaRPr lang="en-US" altLang="zh-CN" sz="1800" b="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accent5">
                            <a:lumMod val="20000"/>
                            <a:lumOff val="80000"/>
                          </a:schemeClr>
                        </a:solidFill>
                      </a:tcPr>
                    </a:tc>
                    <a:tc>
                      <a:txBody>
                        <a:bodyPr/>
                        <a:lstStyle/>
                        <a:p>
                          <a:endParaRPr lang="zh-CN"/>
                        </a:p>
                      </a:txBody>
                      <a:tcPr anchor="ctr">
                        <a:blipFill>
                          <a:blip r:embed="rId2"/>
                          <a:stretch>
                            <a:fillRect l="-49136" t="-1281667" r="-345" b="-225000"/>
                          </a:stretch>
                        </a:blipFill>
                      </a:tcPr>
                    </a:tc>
                    <a:extLst>
                      <a:ext uri="{0D108BD9-81ED-4DB2-BD59-A6C34878D82A}">
                        <a16:rowId xmlns:a16="http://schemas.microsoft.com/office/drawing/2014/main" val="1736460067"/>
                      </a:ext>
                    </a:extLst>
                  </a:tr>
                  <a:tr h="365760">
                    <a:tc>
                      <a:txBody>
                        <a:bodyPr/>
                        <a:lstStyle/>
                        <a:p>
                          <a:pPr algn="ctr"/>
                          <a:r>
                            <a:rPr lang="zh-CN" altLang="en-US" sz="1800" b="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亮度测量</a:t>
                          </a:r>
                          <a:endParaRPr lang="zh-CN" altLang="en-US" sz="1800" b="0"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solidFill>
                          <a:schemeClr val="accent5">
                            <a:lumMod val="20000"/>
                            <a:lumOff val="80000"/>
                          </a:schemeClr>
                        </a:solidFill>
                      </a:tcPr>
                    </a:tc>
                    <a:tc>
                      <a:txBody>
                        <a:bodyPr/>
                        <a:lstStyle/>
                        <a:p>
                          <a:endParaRPr lang="zh-CN"/>
                        </a:p>
                      </a:txBody>
                      <a:tcPr anchor="ctr">
                        <a:blipFill>
                          <a:blip r:embed="rId2"/>
                          <a:stretch>
                            <a:fillRect l="-49136" t="-1381667" r="-345" b="-125000"/>
                          </a:stretch>
                        </a:blipFill>
                      </a:tcPr>
                    </a:tc>
                    <a:extLst>
                      <a:ext uri="{0D108BD9-81ED-4DB2-BD59-A6C34878D82A}">
                        <a16:rowId xmlns:a16="http://schemas.microsoft.com/office/drawing/2014/main" val="2272892548"/>
                      </a:ext>
                    </a:extLst>
                  </a:tr>
                  <a:tr h="36576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1800" b="0" i="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前向区</a:t>
                          </a:r>
                        </a:p>
                      </a:txBody>
                      <a:tcPr anchor="ctr">
                        <a:solidFill>
                          <a:schemeClr val="accent5">
                            <a:lumMod val="20000"/>
                            <a:lumOff val="80000"/>
                          </a:schemeClr>
                        </a:solidFill>
                      </a:tcPr>
                    </a:tc>
                    <a:tc>
                      <a:txBody>
                        <a:bodyPr/>
                        <a:lstStyle/>
                        <a:p>
                          <a:endParaRPr lang="zh-CN"/>
                        </a:p>
                      </a:txBody>
                      <a:tcPr anchor="ctr">
                        <a:blipFill>
                          <a:blip r:embed="rId2"/>
                          <a:stretch>
                            <a:fillRect l="-49136" t="-1481667" r="-345" b="-25000"/>
                          </a:stretch>
                        </a:blipFill>
                      </a:tcPr>
                    </a:tc>
                    <a:extLst>
                      <a:ext uri="{0D108BD9-81ED-4DB2-BD59-A6C34878D82A}">
                        <a16:rowId xmlns:a16="http://schemas.microsoft.com/office/drawing/2014/main" val="2084358056"/>
                      </a:ext>
                    </a:extLst>
                  </a:tr>
                </a:tbl>
              </a:graphicData>
            </a:graphic>
          </p:graphicFrame>
        </mc:Fallback>
      </mc:AlternateContent>
    </p:spTree>
    <p:extLst>
      <p:ext uri="{BB962C8B-B14F-4D97-AF65-F5344CB8AC3E}">
        <p14:creationId xmlns:p14="http://schemas.microsoft.com/office/powerpoint/2010/main" val="3951102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99EE44BE-57B8-67D6-8DEF-3055B38EFF2D}"/>
              </a:ext>
            </a:extLst>
          </p:cNvPr>
          <p:cNvSpPr>
            <a:spLocks noGrp="1"/>
          </p:cNvSpPr>
          <p:nvPr>
            <p:ph idx="1"/>
          </p:nvPr>
        </p:nvSpPr>
        <p:spPr>
          <a:xfrm>
            <a:off x="2602606" y="2971800"/>
            <a:ext cx="7239000" cy="1088136"/>
          </a:xfrm>
        </p:spPr>
        <p:txBody>
          <a:bodyPr/>
          <a:lstStyle/>
          <a:p>
            <a:pPr marL="0" indent="0">
              <a:buNone/>
            </a:pPr>
            <a:r>
              <a:rPr lang="zh-CN" altLang="en-US" sz="5400" b="1" i="1" dirty="0">
                <a:solidFill>
                  <a:srgbClr val="C00000"/>
                </a:solidFill>
              </a:rPr>
              <a:t>感谢各位老师和同学！</a:t>
            </a:r>
          </a:p>
        </p:txBody>
      </p:sp>
      <p:sp>
        <p:nvSpPr>
          <p:cNvPr id="3" name="标题 2">
            <a:extLst>
              <a:ext uri="{FF2B5EF4-FFF2-40B4-BE49-F238E27FC236}">
                <a16:creationId xmlns:a16="http://schemas.microsoft.com/office/drawing/2014/main" id="{5913F38E-44CA-4F71-C27E-619D869BB3ED}"/>
              </a:ext>
            </a:extLst>
          </p:cNvPr>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1746295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圆角 44">
            <a:extLst>
              <a:ext uri="{FF2B5EF4-FFF2-40B4-BE49-F238E27FC236}">
                <a16:creationId xmlns:a16="http://schemas.microsoft.com/office/drawing/2014/main" id="{DAFCAC64-8B50-7231-1670-4597713530FE}"/>
              </a:ext>
            </a:extLst>
          </p:cNvPr>
          <p:cNvSpPr/>
          <p:nvPr/>
        </p:nvSpPr>
        <p:spPr>
          <a:xfrm>
            <a:off x="9427155" y="1828800"/>
            <a:ext cx="2628564" cy="4800598"/>
          </a:xfrm>
          <a:prstGeom prst="roundRect">
            <a:avLst/>
          </a:prstGeom>
          <a:gradFill>
            <a:gsLst>
              <a:gs pos="0">
                <a:schemeClr val="accent1">
                  <a:tint val="100000"/>
                  <a:shade val="100000"/>
                  <a:satMod val="130000"/>
                  <a:alpha val="28000"/>
                </a:schemeClr>
              </a:gs>
              <a:gs pos="100000">
                <a:schemeClr val="accent1">
                  <a:tint val="50000"/>
                  <a:shade val="100000"/>
                  <a:satMod val="350000"/>
                  <a:alpha val="34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 name="标题 2">
            <a:extLst>
              <a:ext uri="{FF2B5EF4-FFF2-40B4-BE49-F238E27FC236}">
                <a16:creationId xmlns:a16="http://schemas.microsoft.com/office/drawing/2014/main" id="{A25288A4-52C7-4567-8AD5-FFCC6CCACCFA}"/>
              </a:ext>
            </a:extLst>
          </p:cNvPr>
          <p:cNvSpPr>
            <a:spLocks noGrp="1"/>
          </p:cNvSpPr>
          <p:nvPr>
            <p:ph type="title"/>
          </p:nvPr>
        </p:nvSpPr>
        <p:spPr>
          <a:xfrm>
            <a:off x="819912" y="0"/>
            <a:ext cx="9924288" cy="804672"/>
          </a:xfrm>
        </p:spPr>
        <p:txBody>
          <a:bodyPr>
            <a:noAutofit/>
          </a:bodyPr>
          <a:lstStyle/>
          <a:p>
            <a:r>
              <a:rPr lang="zh-CN" altLang="en-US" sz="3600" dirty="0">
                <a:cs typeface="Times New Roman" panose="02020603050405020304" pitchFamily="18" charset="0"/>
              </a:rPr>
              <a:t>陶粲能区物理</a:t>
            </a:r>
          </a:p>
        </p:txBody>
      </p:sp>
      <p:sp>
        <p:nvSpPr>
          <p:cNvPr id="2" name="Rectangle 17">
            <a:extLst>
              <a:ext uri="{FF2B5EF4-FFF2-40B4-BE49-F238E27FC236}">
                <a16:creationId xmlns:a16="http://schemas.microsoft.com/office/drawing/2014/main" id="{4B34FC4A-E7D5-9B76-6EA4-8F37BD9EFBC9}"/>
              </a:ext>
            </a:extLst>
          </p:cNvPr>
          <p:cNvSpPr/>
          <p:nvPr/>
        </p:nvSpPr>
        <p:spPr>
          <a:xfrm>
            <a:off x="5268848" y="3458633"/>
            <a:ext cx="3008886" cy="394774"/>
          </a:xfrm>
          <a:prstGeom prst="rect">
            <a:avLst/>
          </a:prstGeom>
          <a:solidFill>
            <a:srgbClr val="00F17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46000"/>
              </a:lnSpc>
              <a:spcBef>
                <a:spcPct val="20000"/>
              </a:spcBef>
              <a:spcAft>
                <a:spcPts val="0"/>
              </a:spcAft>
              <a:buClr>
                <a:srgbClr val="FF3399"/>
              </a:buClr>
              <a:buSzTx/>
              <a:buFontTx/>
              <a:buNone/>
              <a:tabLst/>
              <a:defRPr/>
            </a:pPr>
            <a:r>
              <a:rPr kumimoji="1" lang="en-US" altLang="zh-CN" sz="1400" b="0" i="0" u="none" strike="noStrike" kern="0" cap="none" spc="0" normalizeH="0" baseline="0" noProof="0" dirty="0">
                <a:ln>
                  <a:noFill/>
                </a:ln>
                <a:solidFill>
                  <a:srgbClr val="FF0033"/>
                </a:solidFill>
                <a:effectLst/>
                <a:uLnTx/>
                <a:uFillTx/>
                <a:latin typeface="微软雅黑" panose="020B0503020204020204" pitchFamily="34" charset="-122"/>
                <a:ea typeface="微软雅黑" panose="020B0503020204020204" pitchFamily="34" charset="-122"/>
                <a:sym typeface="Symbol" pitchFamily="18" charset="2"/>
              </a:rPr>
              <a:t>Not yet explored </a:t>
            </a:r>
            <a:endParaRPr kumimoji="1"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sym typeface="Symbol" pitchFamily="18" charset="2"/>
            </a:endParaRPr>
          </a:p>
        </p:txBody>
      </p:sp>
      <p:grpSp>
        <p:nvGrpSpPr>
          <p:cNvPr id="15" name="Group 14">
            <a:extLst>
              <a:ext uri="{FF2B5EF4-FFF2-40B4-BE49-F238E27FC236}">
                <a16:creationId xmlns:a16="http://schemas.microsoft.com/office/drawing/2014/main" id="{6270E689-93B8-8657-1849-043BC95B1977}"/>
              </a:ext>
            </a:extLst>
          </p:cNvPr>
          <p:cNvGrpSpPr/>
          <p:nvPr/>
        </p:nvGrpSpPr>
        <p:grpSpPr>
          <a:xfrm>
            <a:off x="492354" y="2719489"/>
            <a:ext cx="8940643" cy="2127159"/>
            <a:chOff x="782194" y="2531626"/>
            <a:chExt cx="7207921" cy="2933151"/>
          </a:xfrm>
        </p:grpSpPr>
        <p:pic>
          <p:nvPicPr>
            <p:cNvPr id="17" name="图片 3">
              <a:extLst>
                <a:ext uri="{FF2B5EF4-FFF2-40B4-BE49-F238E27FC236}">
                  <a16:creationId xmlns:a16="http://schemas.microsoft.com/office/drawing/2014/main" id="{A3DCC563-868B-D8A5-DDA5-4FB1C23D38FB}"/>
                </a:ext>
              </a:extLst>
            </p:cNvPr>
            <p:cNvPicPr>
              <a:picLocks noChangeAspect="1"/>
            </p:cNvPicPr>
            <p:nvPr/>
          </p:nvPicPr>
          <p:blipFill>
            <a:blip r:embed="rId3"/>
            <a:stretch>
              <a:fillRect/>
            </a:stretch>
          </p:blipFill>
          <p:spPr>
            <a:xfrm>
              <a:off x="914267" y="2531626"/>
              <a:ext cx="7075848" cy="2933151"/>
            </a:xfrm>
            <a:prstGeom prst="rect">
              <a:avLst/>
            </a:prstGeom>
          </p:spPr>
        </p:pic>
        <p:pic>
          <p:nvPicPr>
            <p:cNvPr id="4" name="图片 5">
              <a:extLst>
                <a:ext uri="{FF2B5EF4-FFF2-40B4-BE49-F238E27FC236}">
                  <a16:creationId xmlns:a16="http://schemas.microsoft.com/office/drawing/2014/main" id="{57FA3B42-D1C3-3E34-23D2-B20B68A3779E}"/>
                </a:ext>
              </a:extLst>
            </p:cNvPr>
            <p:cNvPicPr>
              <a:picLocks noChangeAspect="1"/>
            </p:cNvPicPr>
            <p:nvPr/>
          </p:nvPicPr>
          <p:blipFill>
            <a:blip r:embed="rId4">
              <a:duotone>
                <a:schemeClr val="accent1">
                  <a:shade val="45000"/>
                  <a:satMod val="135000"/>
                </a:schemeClr>
                <a:prstClr val="white"/>
              </a:duotone>
            </a:blip>
            <a:stretch>
              <a:fillRect/>
            </a:stretch>
          </p:blipFill>
          <p:spPr>
            <a:xfrm>
              <a:off x="782194" y="2791898"/>
              <a:ext cx="420010" cy="2102390"/>
            </a:xfrm>
            <a:prstGeom prst="rect">
              <a:avLst/>
            </a:prstGeom>
          </p:spPr>
        </p:pic>
        <p:sp>
          <p:nvSpPr>
            <p:cNvPr id="5" name="TextBox 20">
              <a:extLst>
                <a:ext uri="{FF2B5EF4-FFF2-40B4-BE49-F238E27FC236}">
                  <a16:creationId xmlns:a16="http://schemas.microsoft.com/office/drawing/2014/main" id="{F86C2028-D58A-9672-B110-1B99B271F750}"/>
                </a:ext>
              </a:extLst>
            </p:cNvPr>
            <p:cNvSpPr txBox="1"/>
            <p:nvPr/>
          </p:nvSpPr>
          <p:spPr>
            <a:xfrm>
              <a:off x="4452191" y="2694822"/>
              <a:ext cx="361234" cy="4243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t</a:t>
              </a:r>
              <a:r>
                <a:rPr kumimoji="0" lang="en-CN" sz="1400" b="0" i="0" u="none" strike="noStrike" kern="1200" cap="none" spc="0" normalizeH="0" baseline="30000" noProof="0" dirty="0">
                  <a:ln>
                    <a:noFill/>
                  </a:ln>
                  <a:solidFill>
                    <a:srgbClr val="FF0000"/>
                  </a:solidFill>
                  <a:effectLst/>
                  <a:uLnTx/>
                  <a:uFillTx/>
                  <a:latin typeface="微软雅黑" panose="020B0503020204020204" pitchFamily="34" charset="-122"/>
                  <a:ea typeface="微软雅黑" panose="020B0503020204020204" pitchFamily="34" charset="-122"/>
                </a:rPr>
                <a:t>+</a:t>
              </a:r>
              <a:r>
                <a:rPr kumimoji="0" lang="en-CN" sz="14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t</a:t>
              </a:r>
              <a:r>
                <a:rPr kumimoji="0" lang="en-CN" sz="1400" b="0" i="0" u="none" strike="noStrike" kern="1200" cap="none" spc="0" normalizeH="0" baseline="30000" noProof="0" dirty="0">
                  <a:ln>
                    <a:noFill/>
                  </a:ln>
                  <a:solidFill>
                    <a:srgbClr val="FF0000"/>
                  </a:solidFill>
                  <a:effectLst/>
                  <a:uLnTx/>
                  <a:uFillTx/>
                  <a:latin typeface="微软雅黑" panose="020B0503020204020204" pitchFamily="34" charset="-122"/>
                  <a:ea typeface="微软雅黑" panose="020B0503020204020204" pitchFamily="34" charset="-122"/>
                </a:rPr>
                <a:t>-</a:t>
              </a:r>
            </a:p>
          </p:txBody>
        </p:sp>
        <p:cxnSp>
          <p:nvCxnSpPr>
            <p:cNvPr id="6" name="Straight Connector 21">
              <a:extLst>
                <a:ext uri="{FF2B5EF4-FFF2-40B4-BE49-F238E27FC236}">
                  <a16:creationId xmlns:a16="http://schemas.microsoft.com/office/drawing/2014/main" id="{77582B06-4C24-B54D-C92B-7F392A84D1F3}"/>
                </a:ext>
              </a:extLst>
            </p:cNvPr>
            <p:cNvCxnSpPr>
              <a:cxnSpLocks/>
            </p:cNvCxnSpPr>
            <p:nvPr/>
          </p:nvCxnSpPr>
          <p:spPr>
            <a:xfrm flipV="1">
              <a:off x="4624500" y="2862349"/>
              <a:ext cx="0" cy="2195880"/>
            </a:xfrm>
            <a:prstGeom prst="line">
              <a:avLst/>
            </a:prstGeom>
            <a:ln>
              <a:solidFill>
                <a:srgbClr val="FF0000"/>
              </a:solidFill>
              <a:prstDash val="sysDot"/>
            </a:ln>
          </p:spPr>
          <p:style>
            <a:lnRef idx="1">
              <a:schemeClr val="accent6"/>
            </a:lnRef>
            <a:fillRef idx="0">
              <a:schemeClr val="accent6"/>
            </a:fillRef>
            <a:effectRef idx="0">
              <a:schemeClr val="accent6"/>
            </a:effectRef>
            <a:fontRef idx="minor">
              <a:schemeClr val="tx1"/>
            </a:fontRef>
          </p:style>
        </p:cxnSp>
      </p:grpSp>
      <p:grpSp>
        <p:nvGrpSpPr>
          <p:cNvPr id="7" name="Group 3">
            <a:extLst>
              <a:ext uri="{FF2B5EF4-FFF2-40B4-BE49-F238E27FC236}">
                <a16:creationId xmlns:a16="http://schemas.microsoft.com/office/drawing/2014/main" id="{1A0CC8CD-227E-9900-6F87-96FA60084E17}"/>
              </a:ext>
            </a:extLst>
          </p:cNvPr>
          <p:cNvGrpSpPr/>
          <p:nvPr/>
        </p:nvGrpSpPr>
        <p:grpSpPr>
          <a:xfrm>
            <a:off x="374439" y="2819400"/>
            <a:ext cx="4358111" cy="3809999"/>
            <a:chOff x="1175231" y="2132836"/>
            <a:chExt cx="4688929" cy="5080000"/>
          </a:xfrm>
        </p:grpSpPr>
        <p:sp>
          <p:nvSpPr>
            <p:cNvPr id="8" name="Rectangle 19">
              <a:extLst>
                <a:ext uri="{FF2B5EF4-FFF2-40B4-BE49-F238E27FC236}">
                  <a16:creationId xmlns:a16="http://schemas.microsoft.com/office/drawing/2014/main" id="{31F83DA3-6D98-8BFA-48B7-9837727277AD}"/>
                </a:ext>
              </a:extLst>
            </p:cNvPr>
            <p:cNvSpPr/>
            <p:nvPr/>
          </p:nvSpPr>
          <p:spPr>
            <a:xfrm>
              <a:off x="4208647" y="2132836"/>
              <a:ext cx="1655513" cy="2343281"/>
            </a:xfrm>
            <a:prstGeom prst="rect">
              <a:avLst/>
            </a:prstGeom>
            <a:solidFill>
              <a:srgbClr val="F34BD2">
                <a:alpha val="30000"/>
              </a:srgbClr>
            </a:solidFill>
            <a:ln w="6350" cap="flat" cmpd="sng" algn="ctr">
              <a:solidFill>
                <a:srgbClr val="4472C4"/>
              </a:solid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Symbol" pitchFamily="18" charset="2"/>
              </a:endParaRPr>
            </a:p>
          </p:txBody>
        </p:sp>
        <p:sp>
          <p:nvSpPr>
            <p:cNvPr id="9" name="Rounded Rectangular Callout 22">
              <a:extLst>
                <a:ext uri="{FF2B5EF4-FFF2-40B4-BE49-F238E27FC236}">
                  <a16:creationId xmlns:a16="http://schemas.microsoft.com/office/drawing/2014/main" id="{2F48F1E6-856B-8EA6-9F2D-6C5A120161BE}"/>
                </a:ext>
              </a:extLst>
            </p:cNvPr>
            <p:cNvSpPr/>
            <p:nvPr/>
          </p:nvSpPr>
          <p:spPr>
            <a:xfrm>
              <a:off x="1175231" y="4856922"/>
              <a:ext cx="2705479" cy="2355914"/>
            </a:xfrm>
            <a:prstGeom prst="wedgeRoundRectCallout">
              <a:avLst>
                <a:gd name="adj1" fmla="val 66890"/>
                <a:gd name="adj2" fmla="val -76921"/>
                <a:gd name="adj3" fmla="val 16667"/>
              </a:avLst>
            </a:prstGeom>
            <a:solidFill>
              <a:srgbClr val="F34BD2">
                <a:alpha val="30000"/>
              </a:srgbClr>
            </a:solidFill>
            <a:ln w="6350" cap="flat" cmpd="sng" algn="ctr">
              <a:noFill/>
              <a:prstDash val="solid"/>
              <a:miter lim="800000"/>
            </a:ln>
            <a:effectLst/>
          </p:spPr>
          <p:txBody>
            <a:bodyPr lIns="0" tIns="0" rIns="0" b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81000" marR="0" lvl="0" indent="-81000" algn="l" defTabSz="457200" rtl="0" eaLnBrk="1" fontAlgn="auto" latinLnBrk="0" hangingPunct="1">
                <a:lnSpc>
                  <a:spcPct val="100000"/>
                </a:lnSpc>
                <a:spcBef>
                  <a:spcPts val="0"/>
                </a:spcBef>
                <a:spcAft>
                  <a:spcPts val="0"/>
                </a:spcAft>
                <a:buClrTx/>
                <a:buSzTx/>
                <a:buFont typeface="Arial"/>
                <a:buChar char="•"/>
                <a:tabLst/>
                <a:defRPr/>
              </a:pPr>
              <a:r>
                <a:rPr kumimoji="0" lang="de-DE" sz="1400" b="0" i="0" u="none" strike="noStrike" kern="1200" cap="none" spc="0" normalizeH="0" baseline="0" noProof="0" dirty="0" err="1">
                  <a:ln>
                    <a:noFill/>
                  </a:ln>
                  <a:solidFill>
                    <a:srgbClr val="1034A6"/>
                  </a:solidFill>
                  <a:effectLst/>
                  <a:uLnTx/>
                  <a:uFillTx/>
                  <a:latin typeface="微软雅黑" panose="020B0503020204020204" pitchFamily="34" charset="-122"/>
                  <a:ea typeface="微软雅黑" panose="020B0503020204020204" pitchFamily="34" charset="-122"/>
                  <a:cs typeface="Arial" panose="020B0604020202020204" pitchFamily="34" charset="0"/>
                  <a:sym typeface="Wingdings"/>
                </a:rPr>
                <a:t>Nucleon</a:t>
              </a:r>
              <a:r>
                <a:rPr kumimoji="0" lang="de-DE" sz="1400" b="0" i="0" u="none" strike="noStrike" kern="1200" cap="none" spc="0" normalizeH="0" baseline="0" noProof="0" dirty="0">
                  <a:ln>
                    <a:noFill/>
                  </a:ln>
                  <a:solidFill>
                    <a:srgbClr val="1034A6"/>
                  </a:solidFill>
                  <a:effectLst/>
                  <a:uLnTx/>
                  <a:uFillTx/>
                  <a:latin typeface="微软雅黑" panose="020B0503020204020204" pitchFamily="34" charset="-122"/>
                  <a:ea typeface="微软雅黑" panose="020B0503020204020204" pitchFamily="34" charset="-122"/>
                  <a:cs typeface="Arial" panose="020B0604020202020204" pitchFamily="34" charset="0"/>
                  <a:sym typeface="Wingdings"/>
                </a:rPr>
                <a:t>/Hadron form factors</a:t>
              </a:r>
            </a:p>
            <a:p>
              <a:pPr marL="81000" marR="0" lvl="0" indent="-81000" algn="l" defTabSz="457200" rtl="0" eaLnBrk="1" fontAlgn="auto" latinLnBrk="0" hangingPunct="1">
                <a:lnSpc>
                  <a:spcPct val="100000"/>
                </a:lnSpc>
                <a:spcBef>
                  <a:spcPts val="0"/>
                </a:spcBef>
                <a:spcAft>
                  <a:spcPts val="0"/>
                </a:spcAft>
                <a:buClrTx/>
                <a:buSzTx/>
                <a:buFont typeface="Arial"/>
                <a:buChar char="•"/>
                <a:tabLst/>
                <a:defRPr/>
              </a:pPr>
              <a:r>
                <a:rPr kumimoji="0" lang="de-DE" sz="1400" b="0" i="0" u="none" strike="noStrike" kern="1200" cap="none" spc="0" normalizeH="0" baseline="0" noProof="0" dirty="0">
                  <a:ln>
                    <a:noFill/>
                  </a:ln>
                  <a:solidFill>
                    <a:srgbClr val="1034A6"/>
                  </a:solidFill>
                  <a:effectLst/>
                  <a:uLnTx/>
                  <a:uFillTx/>
                  <a:latin typeface="微软雅黑" panose="020B0503020204020204" pitchFamily="34" charset="-122"/>
                  <a:ea typeface="微软雅黑" panose="020B0503020204020204" pitchFamily="34" charset="-122"/>
                  <a:cs typeface="Arial" panose="020B0604020202020204" pitchFamily="34" charset="0"/>
                  <a:sym typeface="Wingdings"/>
                </a:rPr>
                <a:t>Y(2175) </a:t>
              </a:r>
              <a:r>
                <a:rPr kumimoji="0" lang="de-DE" sz="1400" b="0" i="0" u="none" strike="noStrike" kern="1200" cap="none" spc="0" normalizeH="0" baseline="0" noProof="0" dirty="0" err="1">
                  <a:ln>
                    <a:noFill/>
                  </a:ln>
                  <a:solidFill>
                    <a:srgbClr val="1034A6"/>
                  </a:solidFill>
                  <a:effectLst/>
                  <a:uLnTx/>
                  <a:uFillTx/>
                  <a:latin typeface="微软雅黑" panose="020B0503020204020204" pitchFamily="34" charset="-122"/>
                  <a:ea typeface="微软雅黑" panose="020B0503020204020204" pitchFamily="34" charset="-122"/>
                  <a:cs typeface="Arial" panose="020B0604020202020204" pitchFamily="34" charset="0"/>
                  <a:sym typeface="Wingdings"/>
                </a:rPr>
                <a:t>resonance</a:t>
              </a:r>
              <a:endParaRPr kumimoji="0" lang="de-DE" sz="1400" b="0" i="0" u="none" strike="noStrike" kern="1200" cap="none" spc="0" normalizeH="0" baseline="0" noProof="0" dirty="0">
                <a:ln>
                  <a:noFill/>
                </a:ln>
                <a:solidFill>
                  <a:srgbClr val="1034A6"/>
                </a:solidFill>
                <a:effectLst/>
                <a:uLnTx/>
                <a:uFillTx/>
                <a:latin typeface="微软雅黑" panose="020B0503020204020204" pitchFamily="34" charset="-122"/>
                <a:ea typeface="微软雅黑" panose="020B0503020204020204" pitchFamily="34" charset="-122"/>
                <a:cs typeface="Arial" panose="020B0604020202020204" pitchFamily="34" charset="0"/>
                <a:sym typeface="Wingdings"/>
              </a:endParaRPr>
            </a:p>
            <a:p>
              <a:pPr marL="81000" marR="0" lvl="0" indent="-81000" algn="l" defTabSz="457200" rtl="0" eaLnBrk="1" fontAlgn="auto" latinLnBrk="0" hangingPunct="1">
                <a:lnSpc>
                  <a:spcPct val="100000"/>
                </a:lnSpc>
                <a:spcBef>
                  <a:spcPts val="0"/>
                </a:spcBef>
                <a:spcAft>
                  <a:spcPts val="0"/>
                </a:spcAft>
                <a:buClrTx/>
                <a:buSzTx/>
                <a:buFont typeface="Arial"/>
                <a:buChar char="•"/>
                <a:tabLst/>
                <a:defRPr/>
              </a:pPr>
              <a:r>
                <a:rPr kumimoji="0" lang="de-DE" sz="1400" b="0" i="0" u="none" strike="noStrike" kern="1200" cap="none" spc="0" normalizeH="0" baseline="0" noProof="0" dirty="0">
                  <a:ln>
                    <a:noFill/>
                  </a:ln>
                  <a:solidFill>
                    <a:srgbClr val="1034A6"/>
                  </a:solidFill>
                  <a:effectLst/>
                  <a:uLnTx/>
                  <a:uFillTx/>
                  <a:latin typeface="微软雅黑" panose="020B0503020204020204" pitchFamily="34" charset="-122"/>
                  <a:ea typeface="微软雅黑" panose="020B0503020204020204" pitchFamily="34" charset="-122"/>
                  <a:cs typeface="Arial" panose="020B0604020202020204" pitchFamily="34" charset="0"/>
                  <a:sym typeface="Wingdings"/>
                </a:rPr>
                <a:t>Mutltiquark states with s </a:t>
              </a:r>
              <a:r>
                <a:rPr kumimoji="0" lang="de-DE" sz="1400" b="0" i="0" u="none" strike="noStrike" kern="1200" cap="none" spc="0" normalizeH="0" baseline="0" noProof="0" dirty="0" err="1">
                  <a:ln>
                    <a:noFill/>
                  </a:ln>
                  <a:solidFill>
                    <a:srgbClr val="1034A6"/>
                  </a:solidFill>
                  <a:effectLst/>
                  <a:uLnTx/>
                  <a:uFillTx/>
                  <a:latin typeface="微软雅黑" panose="020B0503020204020204" pitchFamily="34" charset="-122"/>
                  <a:ea typeface="微软雅黑" panose="020B0503020204020204" pitchFamily="34" charset="-122"/>
                  <a:cs typeface="Arial" panose="020B0604020202020204" pitchFamily="34" charset="0"/>
                  <a:sym typeface="Wingdings"/>
                </a:rPr>
                <a:t>quark</a:t>
              </a:r>
              <a:endParaRPr kumimoji="0" lang="de-DE" sz="1400" b="0" i="0" u="none" strike="noStrike" kern="1200" cap="none" spc="0" normalizeH="0" baseline="0" noProof="0" dirty="0">
                <a:ln>
                  <a:noFill/>
                </a:ln>
                <a:solidFill>
                  <a:srgbClr val="1034A6"/>
                </a:solidFill>
                <a:effectLst/>
                <a:uLnTx/>
                <a:uFillTx/>
                <a:latin typeface="微软雅黑" panose="020B0503020204020204" pitchFamily="34" charset="-122"/>
                <a:ea typeface="微软雅黑" panose="020B0503020204020204" pitchFamily="34" charset="-122"/>
                <a:cs typeface="Arial" panose="020B0604020202020204" pitchFamily="34" charset="0"/>
                <a:sym typeface="Wingdings"/>
              </a:endParaRPr>
            </a:p>
            <a:p>
              <a:pPr marL="81000" marR="0" lvl="0" indent="-81000" algn="l" defTabSz="4572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srgbClr val="1034A6"/>
                  </a:solidFill>
                  <a:effectLst/>
                  <a:uLnTx/>
                  <a:uFillTx/>
                  <a:latin typeface="微软雅黑" panose="020B0503020204020204" pitchFamily="34" charset="-122"/>
                  <a:ea typeface="微软雅黑" panose="020B0503020204020204" pitchFamily="34" charset="-122"/>
                  <a:cs typeface="Arial" panose="020B0604020202020204" pitchFamily="34" charset="0"/>
                  <a:sym typeface="Symbol" pitchFamily="18" charset="2"/>
                </a:rPr>
                <a:t>MLLA/LPHD and QCD sum rule predictions</a:t>
              </a:r>
              <a:endParaRPr kumimoji="0" lang="en-GB" sz="1400" b="0" i="0" u="none" strike="noStrike" kern="1200" cap="none" spc="0" normalizeH="0" baseline="0" noProof="0" dirty="0">
                <a:ln>
                  <a:noFill/>
                </a:ln>
                <a:solidFill>
                  <a:srgbClr val="1034A6"/>
                </a:solidFill>
                <a:effectLst/>
                <a:uLnTx/>
                <a:uFillTx/>
                <a:latin typeface="微软雅黑" panose="020B0503020204020204" pitchFamily="34" charset="-122"/>
                <a:ea typeface="微软雅黑" panose="020B0503020204020204" pitchFamily="34" charset="-122"/>
                <a:cs typeface="Arial" panose="020B0604020202020204" pitchFamily="34" charset="0"/>
                <a:sym typeface="Symbol" pitchFamily="18" charset="2"/>
              </a:endParaRPr>
            </a:p>
          </p:txBody>
        </p:sp>
      </p:grpSp>
      <p:grpSp>
        <p:nvGrpSpPr>
          <p:cNvPr id="10" name="Group 4">
            <a:extLst>
              <a:ext uri="{FF2B5EF4-FFF2-40B4-BE49-F238E27FC236}">
                <a16:creationId xmlns:a16="http://schemas.microsoft.com/office/drawing/2014/main" id="{94CE6F98-CE03-C18C-9AFE-F105DAFBF66B}"/>
              </a:ext>
            </a:extLst>
          </p:cNvPr>
          <p:cNvGrpSpPr/>
          <p:nvPr/>
        </p:nvGrpSpPr>
        <p:grpSpPr>
          <a:xfrm>
            <a:off x="2951924" y="2816810"/>
            <a:ext cx="2756514" cy="3812589"/>
            <a:chOff x="4173800" y="2480759"/>
            <a:chExt cx="2319700" cy="4550093"/>
          </a:xfrm>
        </p:grpSpPr>
        <p:sp>
          <p:nvSpPr>
            <p:cNvPr id="11" name="Rectangle 20">
              <a:extLst>
                <a:ext uri="{FF2B5EF4-FFF2-40B4-BE49-F238E27FC236}">
                  <a16:creationId xmlns:a16="http://schemas.microsoft.com/office/drawing/2014/main" id="{12D56A3E-3A4F-A9F4-E067-FD8F48A8973F}"/>
                </a:ext>
              </a:extLst>
            </p:cNvPr>
            <p:cNvSpPr/>
            <p:nvPr/>
          </p:nvSpPr>
          <p:spPr>
            <a:xfrm>
              <a:off x="5673924" y="2480759"/>
              <a:ext cx="819576" cy="2073647"/>
            </a:xfrm>
            <a:prstGeom prst="rect">
              <a:avLst/>
            </a:prstGeom>
            <a:solidFill>
              <a:srgbClr val="79FF21">
                <a:alpha val="30000"/>
              </a:srgbClr>
            </a:solidFill>
            <a:ln w="6350" cap="flat" cmpd="sng" algn="ctr">
              <a:solidFill>
                <a:srgbClr val="4472C4"/>
              </a:solid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Symbol" pitchFamily="18" charset="2"/>
              </a:endParaRPr>
            </a:p>
          </p:txBody>
        </p:sp>
        <p:sp>
          <p:nvSpPr>
            <p:cNvPr id="12" name="Rounded Rectangular Callout 23">
              <a:extLst>
                <a:ext uri="{FF2B5EF4-FFF2-40B4-BE49-F238E27FC236}">
                  <a16:creationId xmlns:a16="http://schemas.microsoft.com/office/drawing/2014/main" id="{B92B710D-4FA8-265D-97C7-B28908A54E8E}"/>
                </a:ext>
              </a:extLst>
            </p:cNvPr>
            <p:cNvSpPr/>
            <p:nvPr/>
          </p:nvSpPr>
          <p:spPr>
            <a:xfrm>
              <a:off x="4173800" y="4982397"/>
              <a:ext cx="1846326" cy="2048455"/>
            </a:xfrm>
            <a:prstGeom prst="wedgeRoundRectCallout">
              <a:avLst>
                <a:gd name="adj1" fmla="val 43893"/>
                <a:gd name="adj2" fmla="val -74488"/>
                <a:gd name="adj3" fmla="val 16667"/>
              </a:avLst>
            </a:prstGeom>
            <a:solidFill>
              <a:srgbClr val="79FF21">
                <a:alpha val="30000"/>
              </a:srgbClr>
            </a:solidFill>
            <a:ln w="6350" cap="flat" cmpd="sng" algn="ctr">
              <a:noFill/>
              <a:prstDash val="solid"/>
              <a:miter lim="800000"/>
            </a:ln>
            <a:effectLst/>
          </p:spPr>
          <p:txBody>
            <a:bodyPr lIns="0" tIns="0" rIns="0" b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81000" marR="0" lvl="0" indent="-81000" algn="l" defTabSz="4572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srgbClr val="1034A6"/>
                  </a:solidFill>
                  <a:effectLst/>
                  <a:uLnTx/>
                  <a:uFillTx/>
                  <a:latin typeface="微软雅黑" panose="020B0503020204020204" pitchFamily="34" charset="-122"/>
                  <a:ea typeface="微软雅黑" panose="020B0503020204020204" pitchFamily="34" charset="-122"/>
                  <a:cs typeface="Arial" panose="020B0604020202020204" pitchFamily="34" charset="0"/>
                  <a:sym typeface="Symbol" pitchFamily="18" charset="2"/>
                </a:rPr>
                <a:t>LH spectroscopy</a:t>
              </a:r>
            </a:p>
            <a:p>
              <a:pPr marL="81000" marR="0" lvl="0" indent="-81000" algn="l" defTabSz="4572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srgbClr val="1034A6"/>
                  </a:solidFill>
                  <a:effectLst/>
                  <a:uLnTx/>
                  <a:uFillTx/>
                  <a:latin typeface="微软雅黑" panose="020B0503020204020204" pitchFamily="34" charset="-122"/>
                  <a:ea typeface="微软雅黑" panose="020B0503020204020204" pitchFamily="34" charset="-122"/>
                  <a:cs typeface="Arial" panose="020B0604020202020204" pitchFamily="34" charset="0"/>
                  <a:sym typeface="Symbol" pitchFamily="18" charset="2"/>
                </a:rPr>
                <a:t>Gluonic and exotic</a:t>
              </a:r>
            </a:p>
            <a:p>
              <a:pPr marL="81000" marR="0" lvl="0" indent="-81000" algn="l" defTabSz="4572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srgbClr val="1034A6"/>
                  </a:solidFill>
                  <a:effectLst/>
                  <a:uLnTx/>
                  <a:uFillTx/>
                  <a:latin typeface="微软雅黑" panose="020B0503020204020204" pitchFamily="34" charset="-122"/>
                  <a:ea typeface="微软雅黑" panose="020B0503020204020204" pitchFamily="34" charset="-122"/>
                  <a:cs typeface="Arial" panose="020B0604020202020204" pitchFamily="34" charset="0"/>
                  <a:sym typeface="Symbol" pitchFamily="18" charset="2"/>
                </a:rPr>
                <a:t> LFV and CPV</a:t>
              </a:r>
            </a:p>
            <a:p>
              <a:pPr marL="81000" marR="0" lvl="0" indent="-81000" algn="l" defTabSz="4572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panose="020B0604020202020204" pitchFamily="34" charset="0"/>
                  <a:sym typeface="Symbol" pitchFamily="18" charset="2"/>
                </a:rPr>
                <a:t>Rare/forbidden decays</a:t>
              </a:r>
            </a:p>
            <a:p>
              <a:pPr marL="81000" marR="0" lvl="0" indent="-81000" algn="l" defTabSz="4572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panose="020B0604020202020204" pitchFamily="34" charset="0"/>
                  <a:sym typeface="Symbol" pitchFamily="18" charset="2"/>
                </a:rPr>
                <a:t>Physics with  lepton </a:t>
              </a:r>
            </a:p>
          </p:txBody>
        </p:sp>
      </p:grpSp>
      <p:grpSp>
        <p:nvGrpSpPr>
          <p:cNvPr id="13" name="Group 6">
            <a:extLst>
              <a:ext uri="{FF2B5EF4-FFF2-40B4-BE49-F238E27FC236}">
                <a16:creationId xmlns:a16="http://schemas.microsoft.com/office/drawing/2014/main" id="{26D6B0F0-277F-627B-ED63-A91A987EDAAF}"/>
              </a:ext>
            </a:extLst>
          </p:cNvPr>
          <p:cNvGrpSpPr/>
          <p:nvPr/>
        </p:nvGrpSpPr>
        <p:grpSpPr>
          <a:xfrm>
            <a:off x="6927637" y="2792003"/>
            <a:ext cx="2295822" cy="3826751"/>
            <a:chOff x="7857492" y="2624280"/>
            <a:chExt cx="2316090" cy="4566995"/>
          </a:xfrm>
        </p:grpSpPr>
        <p:sp>
          <p:nvSpPr>
            <p:cNvPr id="14" name="Rounded Rectangular Callout 24">
              <a:extLst>
                <a:ext uri="{FF2B5EF4-FFF2-40B4-BE49-F238E27FC236}">
                  <a16:creationId xmlns:a16="http://schemas.microsoft.com/office/drawing/2014/main" id="{D6D2A801-53F0-7AAE-EF7F-4662D6C86F10}"/>
                </a:ext>
              </a:extLst>
            </p:cNvPr>
            <p:cNvSpPr/>
            <p:nvPr/>
          </p:nvSpPr>
          <p:spPr>
            <a:xfrm>
              <a:off x="7904623" y="5168227"/>
              <a:ext cx="2185220" cy="2023048"/>
            </a:xfrm>
            <a:prstGeom prst="wedgeRoundRectCallout">
              <a:avLst>
                <a:gd name="adj1" fmla="val -39364"/>
                <a:gd name="adj2" fmla="val -71028"/>
                <a:gd name="adj3" fmla="val 16667"/>
              </a:avLst>
            </a:prstGeom>
            <a:solidFill>
              <a:srgbClr val="00F174">
                <a:alpha val="45098"/>
              </a:srgbClr>
            </a:solidFill>
            <a:ln w="6350" cap="flat" cmpd="sng" algn="ctr">
              <a:noFill/>
              <a:prstDash val="solid"/>
              <a:miter lim="800000"/>
            </a:ln>
            <a:effectLst/>
          </p:spPr>
          <p:txBody>
            <a:bodyPr lIns="0" tIns="0" rIns="0" b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81000" marR="0" lvl="0" indent="-81000" algn="l" defTabSz="457200" rtl="0" eaLnBrk="1" fontAlgn="auto" latinLnBrk="0" hangingPunct="1">
                <a:lnSpc>
                  <a:spcPct val="100000"/>
                </a:lnSpc>
                <a:spcBef>
                  <a:spcPts val="0"/>
                </a:spcBef>
                <a:spcAft>
                  <a:spcPts val="0"/>
                </a:spcAft>
                <a:buClrTx/>
                <a:buSzTx/>
                <a:buFont typeface="Arial"/>
                <a:buChar char="•"/>
                <a:tabLst/>
                <a:defRPr/>
              </a:pPr>
              <a:r>
                <a:rPr kumimoji="0" lang="en-US" altLang="zh-CN" sz="1400" b="0" i="0" u="none" strike="noStrike" kern="1200" cap="none" spc="0" normalizeH="0" baseline="0" noProof="0" dirty="0">
                  <a:ln>
                    <a:noFill/>
                  </a:ln>
                  <a:solidFill>
                    <a:srgbClr val="1034A6"/>
                  </a:solidFill>
                  <a:effectLst/>
                  <a:uLnTx/>
                  <a:uFillTx/>
                  <a:latin typeface="微软雅黑" panose="020B0503020204020204" pitchFamily="34" charset="-122"/>
                  <a:ea typeface="微软雅黑" panose="020B0503020204020204" pitchFamily="34" charset="-122"/>
                  <a:cs typeface="Arial" panose="020B0604020202020204" pitchFamily="34" charset="0"/>
                  <a:sym typeface="Symbol" pitchFamily="18" charset="2"/>
                </a:rPr>
                <a:t>Di-charmonium state</a:t>
              </a:r>
            </a:p>
            <a:p>
              <a:pPr marL="81000" marR="0" lvl="0" indent="-81000" algn="l" defTabSz="4572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srgbClr val="1034A6"/>
                  </a:solidFill>
                  <a:effectLst/>
                  <a:uLnTx/>
                  <a:uFillTx/>
                  <a:latin typeface="微软雅黑" panose="020B0503020204020204" pitchFamily="34" charset="-122"/>
                  <a:ea typeface="微软雅黑" panose="020B0503020204020204" pitchFamily="34" charset="-122"/>
                  <a:cs typeface="Arial" panose="020B0604020202020204" pitchFamily="34" charset="0"/>
                  <a:sym typeface="Symbol" pitchFamily="18" charset="2"/>
                </a:rPr>
                <a:t>New XYZ particle</a:t>
              </a:r>
            </a:p>
            <a:p>
              <a:pPr marL="81000" marR="0" lvl="0" indent="-81000" algn="l" defTabSz="457200" rtl="0" eaLnBrk="1" fontAlgn="auto" latinLnBrk="0" hangingPunct="1">
                <a:lnSpc>
                  <a:spcPct val="100000"/>
                </a:lnSpc>
                <a:spcBef>
                  <a:spcPts val="0"/>
                </a:spcBef>
                <a:spcAft>
                  <a:spcPts val="0"/>
                </a:spcAft>
                <a:buClrTx/>
                <a:buSzTx/>
                <a:buFont typeface="Arial"/>
                <a:buChar char="•"/>
                <a:tabLst/>
                <a:defRPr/>
              </a:pPr>
              <a:r>
                <a:rPr kumimoji="0" lang="en-US" altLang="zh-CN" sz="1400" b="0" i="0" u="none" strike="noStrike" kern="1200" cap="none" spc="0" normalizeH="0" baseline="0" noProof="0" dirty="0">
                  <a:ln>
                    <a:noFill/>
                  </a:ln>
                  <a:solidFill>
                    <a:srgbClr val="1034A6"/>
                  </a:solidFill>
                  <a:effectLst/>
                  <a:uLnTx/>
                  <a:uFillTx/>
                  <a:latin typeface="微软雅黑" panose="020B0503020204020204" pitchFamily="34" charset="-122"/>
                  <a:ea typeface="微软雅黑" panose="020B0503020204020204" pitchFamily="34" charset="-122"/>
                  <a:cs typeface="Arial" panose="020B0604020202020204" pitchFamily="34" charset="0"/>
                  <a:sym typeface="Symbol" pitchFamily="18" charset="2"/>
                </a:rPr>
                <a:t>Hidden-charm pentaquark</a:t>
              </a:r>
            </a:p>
            <a:p>
              <a:pPr marL="81000" marR="0" lvl="0" indent="-81000" algn="l" defTabSz="4572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srgbClr val="1034A6"/>
                  </a:solidFill>
                  <a:effectLst/>
                  <a:uLnTx/>
                  <a:uFillTx/>
                  <a:latin typeface="微软雅黑" panose="020B0503020204020204" pitchFamily="34" charset="-122"/>
                  <a:ea typeface="微软雅黑" panose="020B0503020204020204" pitchFamily="34" charset="-122"/>
                  <a:cs typeface="Arial" panose="020B0604020202020204" pitchFamily="34" charset="0"/>
                  <a:sym typeface="Symbol" pitchFamily="18" charset="2"/>
                </a:rPr>
                <a:t>M</a:t>
              </a:r>
              <a:r>
                <a:rPr kumimoji="0" lang="en-US" altLang="zh-CN" sz="1400" b="0" i="0" u="none" strike="noStrike" kern="1200" cap="none" spc="0" normalizeH="0" baseline="0" noProof="0" dirty="0">
                  <a:ln>
                    <a:noFill/>
                  </a:ln>
                  <a:solidFill>
                    <a:srgbClr val="1034A6"/>
                  </a:solidFill>
                  <a:effectLst/>
                  <a:uLnTx/>
                  <a:uFillTx/>
                  <a:latin typeface="微软雅黑" panose="020B0503020204020204" pitchFamily="34" charset="-122"/>
                  <a:ea typeface="微软雅黑" panose="020B0503020204020204" pitchFamily="34" charset="-122"/>
                  <a:cs typeface="Arial" panose="020B0604020202020204" pitchFamily="34" charset="0"/>
                  <a:sym typeface="Symbol" pitchFamily="18" charset="2"/>
                </a:rPr>
                <a:t>ultiquark state</a:t>
              </a:r>
            </a:p>
            <a:p>
              <a:pPr marL="81000" marR="0" lvl="0" indent="-81000" algn="l" defTabSz="457200" rtl="0" eaLnBrk="1" fontAlgn="auto" latinLnBrk="0" hangingPunct="1">
                <a:lnSpc>
                  <a:spcPct val="100000"/>
                </a:lnSpc>
                <a:spcBef>
                  <a:spcPts val="0"/>
                </a:spcBef>
                <a:spcAft>
                  <a:spcPts val="0"/>
                </a:spcAft>
                <a:buClrTx/>
                <a:buSzTx/>
                <a:buFont typeface="Arial"/>
                <a:buChar char="•"/>
                <a:tabLst/>
                <a:defRPr/>
              </a:pPr>
              <a:r>
                <a:rPr kumimoji="0" lang="en-US" altLang="zh-CN" sz="1400" b="0" i="0" u="none" strike="noStrike" kern="1200" cap="none" spc="0" normalizeH="0" baseline="0" noProof="0" dirty="0">
                  <a:ln>
                    <a:noFill/>
                  </a:ln>
                  <a:solidFill>
                    <a:srgbClr val="1034A6"/>
                  </a:solidFill>
                  <a:effectLst/>
                  <a:uLnTx/>
                  <a:uFillTx/>
                  <a:latin typeface="微软雅黑" panose="020B0503020204020204" pitchFamily="34" charset="-122"/>
                  <a:ea typeface="微软雅黑" panose="020B0503020204020204" pitchFamily="34" charset="-122"/>
                  <a:cs typeface="Arial" panose="020B0604020202020204" pitchFamily="34" charset="0"/>
                  <a:sym typeface="Symbol" pitchFamily="18" charset="2"/>
                </a:rPr>
                <a:t>Charm baryons </a:t>
              </a:r>
            </a:p>
            <a:p>
              <a:pPr marL="81000" marR="0" lvl="0" indent="-81000" algn="l" defTabSz="4572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srgbClr val="1034A6"/>
                  </a:solidFill>
                  <a:effectLst/>
                  <a:uLnTx/>
                  <a:uFillTx/>
                  <a:latin typeface="微软雅黑" panose="020B0503020204020204" pitchFamily="34" charset="-122"/>
                  <a:ea typeface="微软雅黑" panose="020B0503020204020204" pitchFamily="34" charset="-122"/>
                  <a:cs typeface="Arial" panose="020B0604020202020204" pitchFamily="34" charset="0"/>
                  <a:sym typeface="Symbol" pitchFamily="18" charset="2"/>
                </a:rPr>
                <a:t>Hadron fragmentation</a:t>
              </a:r>
            </a:p>
          </p:txBody>
        </p:sp>
        <p:sp>
          <p:nvSpPr>
            <p:cNvPr id="16" name="Rectangle 32">
              <a:extLst>
                <a:ext uri="{FF2B5EF4-FFF2-40B4-BE49-F238E27FC236}">
                  <a16:creationId xmlns:a16="http://schemas.microsoft.com/office/drawing/2014/main" id="{BFD4E53B-CF1F-9095-9D3E-1F352696EF8D}"/>
                </a:ext>
              </a:extLst>
            </p:cNvPr>
            <p:cNvSpPr/>
            <p:nvPr/>
          </p:nvSpPr>
          <p:spPr>
            <a:xfrm>
              <a:off x="7857492" y="2624280"/>
              <a:ext cx="2316090" cy="2100229"/>
            </a:xfrm>
            <a:prstGeom prst="rect">
              <a:avLst/>
            </a:prstGeom>
            <a:solidFill>
              <a:srgbClr val="00F174">
                <a:alpha val="45098"/>
              </a:srgbClr>
            </a:solidFill>
            <a:ln>
              <a:solidFill>
                <a:srgbClr val="4A7EBB">
                  <a:alpha val="21176"/>
                </a:srgb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46000"/>
                </a:lnSpc>
                <a:spcBef>
                  <a:spcPct val="20000"/>
                </a:spcBef>
                <a:spcAft>
                  <a:spcPts val="0"/>
                </a:spcAft>
                <a:buClr>
                  <a:srgbClr val="FF3399"/>
                </a:buClr>
                <a:buSzTx/>
                <a:buFontTx/>
                <a:buNone/>
                <a:tabLst/>
                <a:defRPr/>
              </a:pPr>
              <a:r>
                <a:rPr kumimoji="1" lang="zh-CN" altLang="en-US" sz="1400" b="0" i="0" u="none" strike="noStrike" kern="0" cap="none" spc="0" normalizeH="0" baseline="0" noProof="0" dirty="0">
                  <a:ln>
                    <a:noFill/>
                  </a:ln>
                  <a:solidFill>
                    <a:srgbClr val="0F34A6"/>
                  </a:solidFill>
                  <a:effectLst/>
                  <a:uLnTx/>
                  <a:uFillTx/>
                  <a:latin typeface="微软雅黑" panose="020B0503020204020204" pitchFamily="34" charset="-122"/>
                  <a:ea typeface="微软雅黑" panose="020B0503020204020204" pitchFamily="34" charset="-122"/>
                  <a:sym typeface="Symbol" pitchFamily="18" charset="2"/>
                </a:rPr>
                <a:t>强子碎裂机制</a:t>
              </a:r>
              <a:endParaRPr kumimoji="1" lang="en-US" altLang="zh-CN" sz="1400" b="0" i="0" u="none" strike="noStrike" kern="0" cap="none" spc="0" normalizeH="0" baseline="0" noProof="0" dirty="0">
                <a:ln>
                  <a:noFill/>
                </a:ln>
                <a:solidFill>
                  <a:srgbClr val="0F34A6"/>
                </a:solidFill>
                <a:effectLst/>
                <a:uLnTx/>
                <a:uFillTx/>
                <a:latin typeface="微软雅黑" panose="020B0503020204020204" pitchFamily="34" charset="-122"/>
                <a:ea typeface="微软雅黑" panose="020B0503020204020204" pitchFamily="34" charset="-122"/>
                <a:sym typeface="Symbol" pitchFamily="18" charset="2"/>
              </a:endParaRPr>
            </a:p>
            <a:p>
              <a:pPr marL="0" marR="0" lvl="0" indent="0" algn="ctr" defTabSz="914400" rtl="0" eaLnBrk="1" fontAlgn="auto" latinLnBrk="0" hangingPunct="1">
                <a:lnSpc>
                  <a:spcPct val="146000"/>
                </a:lnSpc>
                <a:spcBef>
                  <a:spcPct val="20000"/>
                </a:spcBef>
                <a:spcAft>
                  <a:spcPts val="0"/>
                </a:spcAft>
                <a:buClr>
                  <a:srgbClr val="FF3399"/>
                </a:buClr>
                <a:buSzTx/>
                <a:buFontTx/>
                <a:buNone/>
                <a:tabLst/>
                <a:defRPr/>
              </a:pPr>
              <a:r>
                <a:rPr kumimoji="1" lang="zh-CN" altLang="en-US" sz="1400" b="0" i="0" u="none" strike="noStrike" kern="0" cap="none" spc="0" normalizeH="0" baseline="0" noProof="0" dirty="0">
                  <a:ln>
                    <a:noFill/>
                  </a:ln>
                  <a:solidFill>
                    <a:srgbClr val="0F34A6"/>
                  </a:solidFill>
                  <a:effectLst/>
                  <a:uLnTx/>
                  <a:uFillTx/>
                  <a:latin typeface="微软雅黑" panose="020B0503020204020204" pitchFamily="34" charset="-122"/>
                  <a:ea typeface="微软雅黑" panose="020B0503020204020204" pitchFamily="34" charset="-122"/>
                  <a:sym typeface="Symbol" pitchFamily="18" charset="2"/>
                </a:rPr>
                <a:t>强子是如何形成的</a:t>
              </a:r>
              <a:r>
                <a:rPr kumimoji="1" lang="en-US" altLang="zh-CN" sz="1400" b="0" i="0" u="none" strike="noStrike" kern="0" cap="none" spc="0" normalizeH="0" baseline="0" noProof="0" dirty="0">
                  <a:ln>
                    <a:noFill/>
                  </a:ln>
                  <a:solidFill>
                    <a:srgbClr val="0F34A6"/>
                  </a:solidFill>
                  <a:effectLst/>
                  <a:uLnTx/>
                  <a:uFillTx/>
                  <a:latin typeface="微软雅黑" panose="020B0503020204020204" pitchFamily="34" charset="-122"/>
                  <a:ea typeface="微软雅黑" panose="020B0503020204020204" pitchFamily="34" charset="-122"/>
                  <a:sym typeface="Symbol" pitchFamily="18" charset="2"/>
                </a:rPr>
                <a:t>?</a:t>
              </a:r>
            </a:p>
          </p:txBody>
        </p:sp>
      </p:grpSp>
      <p:grpSp>
        <p:nvGrpSpPr>
          <p:cNvPr id="19" name="Group 8">
            <a:extLst>
              <a:ext uri="{FF2B5EF4-FFF2-40B4-BE49-F238E27FC236}">
                <a16:creationId xmlns:a16="http://schemas.microsoft.com/office/drawing/2014/main" id="{E56B3F79-9022-3F19-8ABE-2AB013804645}"/>
              </a:ext>
            </a:extLst>
          </p:cNvPr>
          <p:cNvGrpSpPr/>
          <p:nvPr/>
        </p:nvGrpSpPr>
        <p:grpSpPr>
          <a:xfrm>
            <a:off x="5268844" y="2832136"/>
            <a:ext cx="1658794" cy="3797263"/>
            <a:chOff x="6457466" y="2614629"/>
            <a:chExt cx="1551129" cy="4531800"/>
          </a:xfrm>
        </p:grpSpPr>
        <p:grpSp>
          <p:nvGrpSpPr>
            <p:cNvPr id="35" name="Group 5">
              <a:extLst>
                <a:ext uri="{FF2B5EF4-FFF2-40B4-BE49-F238E27FC236}">
                  <a16:creationId xmlns:a16="http://schemas.microsoft.com/office/drawing/2014/main" id="{B9A717CB-6514-0E26-323B-A1AF21B95F59}"/>
                </a:ext>
              </a:extLst>
            </p:cNvPr>
            <p:cNvGrpSpPr/>
            <p:nvPr/>
          </p:nvGrpSpPr>
          <p:grpSpPr>
            <a:xfrm>
              <a:off x="6457466" y="2614629"/>
              <a:ext cx="1551129" cy="4531800"/>
              <a:chOff x="6457466" y="2614629"/>
              <a:chExt cx="1551129" cy="4531800"/>
            </a:xfrm>
          </p:grpSpPr>
          <p:sp>
            <p:nvSpPr>
              <p:cNvPr id="37" name="Rectangle 21">
                <a:extLst>
                  <a:ext uri="{FF2B5EF4-FFF2-40B4-BE49-F238E27FC236}">
                    <a16:creationId xmlns:a16="http://schemas.microsoft.com/office/drawing/2014/main" id="{2E7F88FA-303A-DC3C-CBDE-295CC5F98B76}"/>
                  </a:ext>
                </a:extLst>
              </p:cNvPr>
              <p:cNvSpPr/>
              <p:nvPr/>
            </p:nvSpPr>
            <p:spPr>
              <a:xfrm>
                <a:off x="6883305" y="2614629"/>
                <a:ext cx="1125290" cy="2076421"/>
              </a:xfrm>
              <a:prstGeom prst="rect">
                <a:avLst/>
              </a:prstGeom>
              <a:solidFill>
                <a:srgbClr val="F3F137">
                  <a:alpha val="30000"/>
                </a:srgbClr>
              </a:solidFill>
              <a:ln w="6350" cap="flat" cmpd="sng" algn="ctr">
                <a:solidFill>
                  <a:srgbClr val="4472C4"/>
                </a:solid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Symbol" pitchFamily="18" charset="2"/>
                </a:endParaRPr>
              </a:p>
            </p:txBody>
          </p:sp>
          <p:sp>
            <p:nvSpPr>
              <p:cNvPr id="38" name="Rounded Rectangular Callout 24">
                <a:extLst>
                  <a:ext uri="{FF2B5EF4-FFF2-40B4-BE49-F238E27FC236}">
                    <a16:creationId xmlns:a16="http://schemas.microsoft.com/office/drawing/2014/main" id="{1361C53B-5D5B-C185-71A9-26B85E049209}"/>
                  </a:ext>
                </a:extLst>
              </p:cNvPr>
              <p:cNvSpPr/>
              <p:nvPr/>
            </p:nvSpPr>
            <p:spPr>
              <a:xfrm>
                <a:off x="6457466" y="5097976"/>
                <a:ext cx="1479870" cy="2048453"/>
              </a:xfrm>
              <a:prstGeom prst="wedgeRoundRectCallout">
                <a:avLst>
                  <a:gd name="adj1" fmla="val -10027"/>
                  <a:gd name="adj2" fmla="val -82648"/>
                  <a:gd name="adj3" fmla="val 16667"/>
                </a:avLst>
              </a:prstGeom>
              <a:solidFill>
                <a:srgbClr val="F3F137">
                  <a:alpha val="30000"/>
                </a:srgbClr>
              </a:solidFill>
              <a:ln w="6350" cap="flat" cmpd="sng" algn="ctr">
                <a:noFill/>
                <a:prstDash val="solid"/>
                <a:miter lim="800000"/>
              </a:ln>
              <a:effectLst/>
            </p:spPr>
            <p:txBody>
              <a:bodyPr lIns="0" tIns="0" rIns="0" b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81000" marR="0" lvl="0" indent="-81000" algn="l" defTabSz="4572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srgbClr val="1034A6"/>
                    </a:solidFill>
                    <a:effectLst/>
                    <a:uLnTx/>
                    <a:uFillTx/>
                    <a:latin typeface="微软雅黑" panose="020B0503020204020204" pitchFamily="34" charset="-122"/>
                    <a:ea typeface="微软雅黑" panose="020B0503020204020204" pitchFamily="34" charset="-122"/>
                    <a:cs typeface="Arial" panose="020B0604020202020204" pitchFamily="34" charset="0"/>
                    <a:sym typeface="Symbol" pitchFamily="18" charset="2"/>
                  </a:rPr>
                  <a:t>XYZ particles</a:t>
                </a:r>
              </a:p>
              <a:p>
                <a:pPr marL="81000" marR="0" lvl="0" indent="-81000" algn="l" defTabSz="4572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srgbClr val="1034A6"/>
                    </a:solidFill>
                    <a:effectLst/>
                    <a:uLnTx/>
                    <a:uFillTx/>
                    <a:latin typeface="微软雅黑" panose="020B0503020204020204" pitchFamily="34" charset="-122"/>
                    <a:ea typeface="微软雅黑" panose="020B0503020204020204" pitchFamily="34" charset="-122"/>
                    <a:cs typeface="Arial" panose="020B0604020202020204" pitchFamily="34" charset="0"/>
                    <a:sym typeface="Symbol" pitchFamily="18" charset="2"/>
                  </a:rPr>
                  <a:t>Physics with D mesons</a:t>
                </a:r>
              </a:p>
              <a:p>
                <a:pPr marL="81000" marR="0" lvl="0" indent="-81000" algn="l" defTabSz="4572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err="1">
                    <a:ln>
                      <a:noFill/>
                    </a:ln>
                    <a:solidFill>
                      <a:srgbClr val="1034A6"/>
                    </a:solidFill>
                    <a:effectLst/>
                    <a:uLnTx/>
                    <a:uFillTx/>
                    <a:latin typeface="微软雅黑" panose="020B0503020204020204" pitchFamily="34" charset="-122"/>
                    <a:ea typeface="微软雅黑" panose="020B0503020204020204" pitchFamily="34" charset="-122"/>
                    <a:cs typeface="Arial" panose="020B0604020202020204" pitchFamily="34" charset="0"/>
                    <a:sym typeface="Symbol" pitchFamily="18" charset="2"/>
                  </a:rPr>
                  <a:t>f</a:t>
                </a:r>
                <a:r>
                  <a:rPr kumimoji="0" lang="en-US" sz="1400" b="0" i="0" u="none" strike="noStrike" kern="1200" cap="none" spc="0" normalizeH="0" baseline="-25000" noProof="0" dirty="0" err="1">
                    <a:ln>
                      <a:noFill/>
                    </a:ln>
                    <a:solidFill>
                      <a:srgbClr val="1034A6"/>
                    </a:solidFill>
                    <a:effectLst/>
                    <a:uLnTx/>
                    <a:uFillTx/>
                    <a:latin typeface="微软雅黑" panose="020B0503020204020204" pitchFamily="34" charset="-122"/>
                    <a:ea typeface="微软雅黑" panose="020B0503020204020204" pitchFamily="34" charset="-122"/>
                    <a:cs typeface="Arial" panose="020B0604020202020204" pitchFamily="34" charset="0"/>
                    <a:sym typeface="Symbol" pitchFamily="18" charset="2"/>
                  </a:rPr>
                  <a:t>D</a:t>
                </a:r>
                <a:r>
                  <a:rPr kumimoji="0" lang="en-US" sz="1400" b="0" i="0" u="none" strike="noStrike" kern="1200" cap="none" spc="0" normalizeH="0" baseline="0" noProof="0" dirty="0">
                    <a:ln>
                      <a:noFill/>
                    </a:ln>
                    <a:solidFill>
                      <a:srgbClr val="1034A6"/>
                    </a:solidFill>
                    <a:effectLst/>
                    <a:uLnTx/>
                    <a:uFillTx/>
                    <a:latin typeface="微软雅黑" panose="020B0503020204020204" pitchFamily="34" charset="-122"/>
                    <a:ea typeface="微软雅黑" panose="020B0503020204020204" pitchFamily="34" charset="-122"/>
                    <a:cs typeface="Arial" panose="020B0604020202020204" pitchFamily="34" charset="0"/>
                    <a:sym typeface="Symbol" pitchFamily="18" charset="2"/>
                  </a:rPr>
                  <a:t> and </a:t>
                </a:r>
                <a:r>
                  <a:rPr kumimoji="0" lang="en-US" sz="1400" b="0" i="0" u="none" strike="noStrike" kern="1200" cap="none" spc="0" normalizeH="0" baseline="0" noProof="0" dirty="0" err="1">
                    <a:ln>
                      <a:noFill/>
                    </a:ln>
                    <a:solidFill>
                      <a:srgbClr val="1034A6"/>
                    </a:solidFill>
                    <a:effectLst/>
                    <a:uLnTx/>
                    <a:uFillTx/>
                    <a:latin typeface="微软雅黑" panose="020B0503020204020204" pitchFamily="34" charset="-122"/>
                    <a:ea typeface="微软雅黑" panose="020B0503020204020204" pitchFamily="34" charset="-122"/>
                    <a:cs typeface="Arial" panose="020B0604020202020204" pitchFamily="34" charset="0"/>
                    <a:sym typeface="Symbol" pitchFamily="18" charset="2"/>
                  </a:rPr>
                  <a:t>f</a:t>
                </a:r>
                <a:r>
                  <a:rPr kumimoji="0" lang="en-US" sz="1400" b="0" i="0" u="none" strike="noStrike" kern="1200" cap="none" spc="0" normalizeH="0" baseline="-25000" noProof="0" dirty="0" err="1">
                    <a:ln>
                      <a:noFill/>
                    </a:ln>
                    <a:solidFill>
                      <a:srgbClr val="1034A6"/>
                    </a:solidFill>
                    <a:effectLst/>
                    <a:uLnTx/>
                    <a:uFillTx/>
                    <a:latin typeface="微软雅黑" panose="020B0503020204020204" pitchFamily="34" charset="-122"/>
                    <a:ea typeface="微软雅黑" panose="020B0503020204020204" pitchFamily="34" charset="-122"/>
                    <a:cs typeface="Arial" panose="020B0604020202020204" pitchFamily="34" charset="0"/>
                    <a:sym typeface="Symbol" pitchFamily="18" charset="2"/>
                  </a:rPr>
                  <a:t>Ds</a:t>
                </a:r>
                <a:endParaRPr kumimoji="0" lang="en-US" sz="1400" b="0" i="0" u="none" strike="noStrike" kern="1200" cap="none" spc="0" normalizeH="0" baseline="-25000" noProof="0" dirty="0">
                  <a:ln>
                    <a:noFill/>
                  </a:ln>
                  <a:solidFill>
                    <a:srgbClr val="1034A6"/>
                  </a:solidFill>
                  <a:effectLst/>
                  <a:uLnTx/>
                  <a:uFillTx/>
                  <a:latin typeface="微软雅黑" panose="020B0503020204020204" pitchFamily="34" charset="-122"/>
                  <a:ea typeface="微软雅黑" panose="020B0503020204020204" pitchFamily="34" charset="-122"/>
                  <a:cs typeface="Arial" panose="020B0604020202020204" pitchFamily="34" charset="0"/>
                  <a:sym typeface="Symbol" pitchFamily="18" charset="2"/>
                </a:endParaRPr>
              </a:p>
              <a:p>
                <a:pPr marL="81000" marR="0" lvl="0" indent="-81000" algn="l" defTabSz="4572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srgbClr val="1034A6"/>
                    </a:solidFill>
                    <a:effectLst/>
                    <a:uLnTx/>
                    <a:uFillTx/>
                    <a:latin typeface="微软雅黑" panose="020B0503020204020204" pitchFamily="34" charset="-122"/>
                    <a:ea typeface="微软雅黑" panose="020B0503020204020204" pitchFamily="34" charset="-122"/>
                    <a:cs typeface="Arial" panose="020B0604020202020204" pitchFamily="34" charset="0"/>
                    <a:sym typeface="Symbol" pitchFamily="18" charset="2"/>
                  </a:rPr>
                  <a:t>D</a:t>
                </a:r>
                <a:r>
                  <a:rPr kumimoji="0" lang="en-US" sz="1400" b="0" i="0" u="none" strike="noStrike" kern="1200" cap="none" spc="0" normalizeH="0" baseline="-25000" noProof="0" dirty="0">
                    <a:ln>
                      <a:noFill/>
                    </a:ln>
                    <a:solidFill>
                      <a:srgbClr val="1034A6"/>
                    </a:solidFill>
                    <a:effectLst/>
                    <a:uLnTx/>
                    <a:uFillTx/>
                    <a:latin typeface="微软雅黑" panose="020B0503020204020204" pitchFamily="34" charset="-122"/>
                    <a:ea typeface="微软雅黑" panose="020B0503020204020204" pitchFamily="34" charset="-122"/>
                    <a:cs typeface="Arial" panose="020B0604020202020204" pitchFamily="34" charset="0"/>
                    <a:sym typeface="Symbol" pitchFamily="18" charset="2"/>
                  </a:rPr>
                  <a:t>0</a:t>
                </a:r>
                <a:r>
                  <a:rPr kumimoji="0" lang="en-US" sz="1400" b="0" i="0" u="none" strike="noStrike" kern="1200" cap="none" spc="0" normalizeH="0" baseline="0" noProof="0" dirty="0">
                    <a:ln>
                      <a:noFill/>
                    </a:ln>
                    <a:solidFill>
                      <a:srgbClr val="1034A6"/>
                    </a:solidFill>
                    <a:effectLst/>
                    <a:uLnTx/>
                    <a:uFillTx/>
                    <a:latin typeface="微软雅黑" panose="020B0503020204020204" pitchFamily="34" charset="-122"/>
                    <a:ea typeface="微软雅黑" panose="020B0503020204020204" pitchFamily="34" charset="-122"/>
                    <a:cs typeface="Arial" panose="020B0604020202020204" pitchFamily="34" charset="0"/>
                    <a:sym typeface="Symbol" pitchFamily="18" charset="2"/>
                  </a:rPr>
                  <a:t>-D</a:t>
                </a:r>
                <a:r>
                  <a:rPr kumimoji="0" lang="en-US" sz="1400" b="0" i="0" u="none" strike="noStrike" kern="1200" cap="none" spc="0" normalizeH="0" baseline="-25000" noProof="0" dirty="0">
                    <a:ln>
                      <a:noFill/>
                    </a:ln>
                    <a:solidFill>
                      <a:srgbClr val="1034A6"/>
                    </a:solidFill>
                    <a:effectLst/>
                    <a:uLnTx/>
                    <a:uFillTx/>
                    <a:latin typeface="微软雅黑" panose="020B0503020204020204" pitchFamily="34" charset="-122"/>
                    <a:ea typeface="微软雅黑" panose="020B0503020204020204" pitchFamily="34" charset="-122"/>
                    <a:cs typeface="Arial" panose="020B0604020202020204" pitchFamily="34" charset="0"/>
                    <a:sym typeface="Symbol" pitchFamily="18" charset="2"/>
                  </a:rPr>
                  <a:t>0</a:t>
                </a:r>
                <a:r>
                  <a:rPr kumimoji="0" lang="en-US" sz="1400" b="0" i="0" u="none" strike="noStrike" kern="1200" cap="none" spc="0" normalizeH="0" baseline="0" noProof="0" dirty="0">
                    <a:ln>
                      <a:noFill/>
                    </a:ln>
                    <a:solidFill>
                      <a:srgbClr val="1034A6"/>
                    </a:solidFill>
                    <a:effectLst/>
                    <a:uLnTx/>
                    <a:uFillTx/>
                    <a:latin typeface="微软雅黑" panose="020B0503020204020204" pitchFamily="34" charset="-122"/>
                    <a:ea typeface="微软雅黑" panose="020B0503020204020204" pitchFamily="34" charset="-122"/>
                    <a:cs typeface="Arial" panose="020B0604020202020204" pitchFamily="34" charset="0"/>
                    <a:sym typeface="Symbol" pitchFamily="18" charset="2"/>
                  </a:rPr>
                  <a:t> mixing</a:t>
                </a:r>
              </a:p>
              <a:p>
                <a:pPr marL="81000" marR="0" lvl="0" indent="-81000" algn="l" defTabSz="4572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srgbClr val="1034A6"/>
                    </a:solidFill>
                    <a:effectLst/>
                    <a:uLnTx/>
                    <a:uFillTx/>
                    <a:latin typeface="微软雅黑" panose="020B0503020204020204" pitchFamily="34" charset="-122"/>
                    <a:ea typeface="微软雅黑" panose="020B0503020204020204" pitchFamily="34" charset="-122"/>
                    <a:cs typeface="Arial" panose="020B0604020202020204" pitchFamily="34" charset="0"/>
                    <a:sym typeface="Symbol" pitchFamily="18" charset="2"/>
                  </a:rPr>
                  <a:t>Charm baryons </a:t>
                </a:r>
              </a:p>
            </p:txBody>
          </p:sp>
        </p:grpSp>
        <p:sp>
          <p:nvSpPr>
            <p:cNvPr id="36" name="TextBox 7">
              <a:extLst>
                <a:ext uri="{FF2B5EF4-FFF2-40B4-BE49-F238E27FC236}">
                  <a16:creationId xmlns:a16="http://schemas.microsoft.com/office/drawing/2014/main" id="{6B8658F7-425C-C426-9A22-B78199D8CD62}"/>
                </a:ext>
              </a:extLst>
            </p:cNvPr>
            <p:cNvSpPr txBox="1"/>
            <p:nvPr/>
          </p:nvSpPr>
          <p:spPr>
            <a:xfrm>
              <a:off x="6956006" y="5730975"/>
              <a:ext cx="247628" cy="36731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N" sz="1400" b="0" i="0" u="none" strike="noStrike" kern="1200" cap="none" spc="0" normalizeH="0" baseline="0" noProof="0" dirty="0">
                  <a:ln>
                    <a:noFill/>
                  </a:ln>
                  <a:solidFill>
                    <a:srgbClr val="302EF3"/>
                  </a:solidFill>
                  <a:effectLst/>
                  <a:uLnTx/>
                  <a:uFillTx/>
                  <a:latin typeface="微软雅黑" panose="020B0503020204020204" pitchFamily="34" charset="-122"/>
                  <a:ea typeface="微软雅黑" panose="020B0503020204020204" pitchFamily="34" charset="-122"/>
                </a:rPr>
                <a:t>_</a:t>
              </a:r>
            </a:p>
          </p:txBody>
        </p:sp>
      </p:grpSp>
      <p:sp>
        <p:nvSpPr>
          <p:cNvPr id="39" name="Rectangle 3">
            <a:extLst>
              <a:ext uri="{FF2B5EF4-FFF2-40B4-BE49-F238E27FC236}">
                <a16:creationId xmlns:a16="http://schemas.microsoft.com/office/drawing/2014/main" id="{652727D1-957B-D123-F990-58CB743E096D}"/>
              </a:ext>
            </a:extLst>
          </p:cNvPr>
          <p:cNvSpPr>
            <a:spLocks noChangeArrowheads="1"/>
          </p:cNvSpPr>
          <p:nvPr/>
        </p:nvSpPr>
        <p:spPr bwMode="auto">
          <a:xfrm>
            <a:off x="757157" y="1025715"/>
            <a:ext cx="11223390" cy="1274782"/>
          </a:xfrm>
          <a:prstGeom prst="rect">
            <a:avLst/>
          </a:prstGeom>
          <a:noFill/>
          <a:ln w="9525">
            <a:noFill/>
            <a:miter lim="800000"/>
            <a:headEnd/>
            <a:tailEnd/>
          </a:ln>
          <a:effectLst/>
        </p:spPr>
        <p:txBody>
          <a:bodyPr lIns="68572" tIns="34286" rIns="68572" bIns="34286">
            <a:prstTxWarp prst="textNoShape">
              <a:avLst/>
            </a:prstTxWarp>
          </a:bodyPr>
          <a:lstStyle/>
          <a:p>
            <a:pPr marL="342900" marR="0" lvl="0" indent="-342900" algn="l" defTabSz="914400" rtl="0" eaLnBrk="1" fontAlgn="base" latinLnBrk="0" hangingPunct="1">
              <a:lnSpc>
                <a:spcPct val="130000"/>
              </a:lnSpc>
              <a:spcBef>
                <a:spcPts val="0"/>
              </a:spcBef>
              <a:spcAft>
                <a:spcPct val="0"/>
              </a:spcAft>
              <a:buClr>
                <a:srgbClr val="1F497D"/>
              </a:buClr>
              <a:buSzPct val="120000"/>
              <a:buFont typeface="Wingdings" panose="05000000000000000000" pitchFamily="2" charset="2"/>
              <a:buChar char="l"/>
              <a:tabLst/>
              <a:defRPr/>
            </a:pPr>
            <a:r>
              <a:rPr kumimoji="0" lang="zh-CN" altLang="en-US" sz="2000" b="0" i="0" u="none" strike="noStrike" kern="1200" cap="none" spc="9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微扰与非微扰</a:t>
            </a:r>
            <a:r>
              <a:rPr kumimoji="0" lang="zh-CN" altLang="en-US" sz="2000" b="1" i="0" u="none" strike="noStrike" kern="1200" cap="none" spc="9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量子色动力学</a:t>
            </a:r>
            <a:r>
              <a:rPr kumimoji="0" lang="zh-CN" altLang="en-US" sz="2000" b="0" i="0" u="none" strike="noStrike" kern="1200" cap="none" spc="9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的过渡能区</a:t>
            </a:r>
            <a:endParaRPr kumimoji="0" lang="en-US" altLang="zh-CN" sz="2000" b="0" i="0" u="none" strike="noStrike" kern="1200" cap="none" spc="9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a:p>
            <a:pPr marL="342900" marR="0" lvl="0" indent="-342900" algn="l" defTabSz="914400" rtl="0" eaLnBrk="1" fontAlgn="base" latinLnBrk="0" hangingPunct="1">
              <a:lnSpc>
                <a:spcPct val="130000"/>
              </a:lnSpc>
              <a:spcBef>
                <a:spcPts val="0"/>
              </a:spcBef>
              <a:spcAft>
                <a:spcPct val="0"/>
              </a:spcAft>
              <a:buClr>
                <a:srgbClr val="1F497D"/>
              </a:buClr>
              <a:buSzPct val="120000"/>
              <a:buFont typeface="Wingdings" panose="05000000000000000000" pitchFamily="2" charset="2"/>
              <a:buChar char="l"/>
              <a:tabLst/>
              <a:defRPr/>
            </a:pPr>
            <a:r>
              <a:rPr kumimoji="0" lang="zh-CN" altLang="en-US" sz="2000" b="1" i="0" u="none" strike="noStrike" kern="1200" cap="none" spc="9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丰富的</a:t>
            </a:r>
            <a:r>
              <a:rPr kumimoji="0" lang="zh-CN" altLang="en-US" sz="2000" b="0" i="0" u="none" strike="noStrike" kern="1200" cap="none" spc="9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共振结构、</a:t>
            </a:r>
            <a:r>
              <a:rPr kumimoji="0" lang="zh-CN" altLang="en-US" sz="2000" b="1" i="0" u="none" strike="noStrike" kern="1200" cap="none" spc="9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巨大的</a:t>
            </a:r>
            <a:r>
              <a:rPr kumimoji="0" lang="zh-CN" altLang="en-US" sz="2000" b="0" i="0" u="none" strike="noStrike" kern="1200" cap="none" spc="9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粲偶素态产生截面、阈值产生强子对和 𝝉</a:t>
            </a:r>
            <a:r>
              <a:rPr kumimoji="0" lang="en-US" sz="2000" b="0" i="0" u="none" strike="noStrike" kern="1200" cap="none" spc="9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 </a:t>
            </a:r>
            <a:r>
              <a:rPr kumimoji="0" lang="en-US" sz="2000" b="0" i="0" u="none" strike="noStrike" kern="1200" cap="none" spc="9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rPr>
              <a:t>轻子</a:t>
            </a:r>
            <a:r>
              <a:rPr kumimoji="0" lang="zh-CN" altLang="en-US" sz="2000" b="0" i="0" u="none" strike="noStrike" kern="1200" cap="none" spc="9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对</a:t>
            </a:r>
            <a:endParaRPr kumimoji="0" lang="en-US" altLang="zh-CN" sz="2000" b="0" i="0" u="none" strike="noStrike" kern="1200" cap="none" spc="9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a:p>
            <a:pPr marL="342900" marR="0" lvl="0" indent="-342900" algn="l" defTabSz="914400" rtl="0" eaLnBrk="1" fontAlgn="base" latinLnBrk="0" hangingPunct="1">
              <a:lnSpc>
                <a:spcPct val="130000"/>
              </a:lnSpc>
              <a:spcBef>
                <a:spcPts val="0"/>
              </a:spcBef>
              <a:spcAft>
                <a:spcPct val="0"/>
              </a:spcAft>
              <a:buClr>
                <a:srgbClr val="1F497D"/>
              </a:buClr>
              <a:buSzPct val="120000"/>
              <a:buFont typeface="Wingdings" panose="05000000000000000000" pitchFamily="2" charset="2"/>
              <a:buChar char="l"/>
              <a:tabLst/>
              <a:defRPr/>
            </a:pPr>
            <a:r>
              <a:rPr kumimoji="0" lang="zh-CN" altLang="en-US" sz="2000" b="0" i="0" u="none" strike="noStrike" kern="1200" cap="none" spc="9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大量</a:t>
            </a:r>
            <a:r>
              <a:rPr kumimoji="0" lang="zh-CN" altLang="en-US" sz="2000" b="1" i="0" u="none" strike="noStrike" kern="1200" cap="none" spc="9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奇特量子数</a:t>
            </a:r>
            <a:r>
              <a:rPr kumimoji="0" lang="zh-CN" altLang="en-US" sz="2000" b="0" i="0" u="none" strike="noStrike" kern="1200" cap="none" spc="9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强子、胶子态、多夸克态、夸克胶子混合态</a:t>
            </a:r>
            <a:endParaRPr kumimoji="0" lang="en-US" sz="2000" b="0" i="0" u="none" strike="noStrike" kern="1200" cap="none" spc="9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0" name="对话气泡: 圆角矩形 39">
            <a:extLst>
              <a:ext uri="{FF2B5EF4-FFF2-40B4-BE49-F238E27FC236}">
                <a16:creationId xmlns:a16="http://schemas.microsoft.com/office/drawing/2014/main" id="{ACFBB1D3-A57F-4060-91E9-FFB904846029}"/>
              </a:ext>
            </a:extLst>
          </p:cNvPr>
          <p:cNvSpPr/>
          <p:nvPr/>
        </p:nvSpPr>
        <p:spPr>
          <a:xfrm>
            <a:off x="8004259" y="2253907"/>
            <a:ext cx="1444541" cy="750897"/>
          </a:xfrm>
          <a:prstGeom prst="wedgeRoundRectCallout">
            <a:avLst>
              <a:gd name="adj1" fmla="val -85401"/>
              <a:gd name="adj2" fmla="val 75575"/>
              <a:gd name="adj3" fmla="val 16667"/>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20000"/>
              </a:spcBef>
              <a:spcAft>
                <a:spcPts val="0"/>
              </a:spcAft>
              <a:buClr>
                <a:srgbClr val="FF3399"/>
              </a:buClr>
              <a:buSzTx/>
              <a:buFontTx/>
              <a:buNone/>
              <a:tabLst/>
              <a:defRPr/>
            </a:pPr>
            <a:r>
              <a:rPr kumimoji="1" lang="zh-CN" altLang="en-US" sz="16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Symbol" pitchFamily="18" charset="2"/>
              </a:rPr>
              <a:t>有待进一步深入研究</a:t>
            </a:r>
            <a:endParaRPr kumimoji="1" lang="en-US" altLang="zh-CN" sz="16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Symbol" pitchFamily="18" charset="2"/>
            </a:endParaRPr>
          </a:p>
        </p:txBody>
      </p:sp>
      <mc:AlternateContent xmlns:mc="http://schemas.openxmlformats.org/markup-compatibility/2006" xmlns:a14="http://schemas.microsoft.com/office/drawing/2010/main">
        <mc:Choice Requires="a14">
          <p:sp>
            <p:nvSpPr>
              <p:cNvPr id="41" name="矩形 40">
                <a:extLst>
                  <a:ext uri="{FF2B5EF4-FFF2-40B4-BE49-F238E27FC236}">
                    <a16:creationId xmlns:a16="http://schemas.microsoft.com/office/drawing/2014/main" id="{4F3E19F9-4566-479B-A450-4854455EF4D3}"/>
                  </a:ext>
                </a:extLst>
              </p:cNvPr>
              <p:cNvSpPr/>
              <p:nvPr/>
            </p:nvSpPr>
            <p:spPr>
              <a:xfrm>
                <a:off x="9427155" y="2013294"/>
                <a:ext cx="2612445" cy="1488143"/>
              </a:xfrm>
              <a:prstGeom prst="rect">
                <a:avLst/>
              </a:prstGeom>
              <a:noFill/>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基本对称性检验</a:t>
                </a:r>
                <a:endParaRPr kumimoji="0" lang="en-US" altLang="zh-CN"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超子和陶轻子</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CP</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破坏</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00000"/>
                  </a:lnSpc>
                  <a:spcBef>
                    <a:spcPts val="600"/>
                  </a:spcBef>
                  <a:spcAft>
                    <a:spcPts val="0"/>
                  </a:spcAft>
                  <a:buClrTx/>
                  <a:buSzTx/>
                  <a:buFontTx/>
                  <a:buNone/>
                  <a:tabLst/>
                  <a:defRPr/>
                </a:pPr>
                <a14:m>
                  <m:oMath xmlns:m="http://schemas.openxmlformats.org/officeDocument/2006/math">
                    <m:sSup>
                      <m:sSupPr>
                        <m:ctrlPr>
                          <a:rPr kumimoji="0" lang="pt-BR" altLang="zh-CN" sz="1800" b="0" i="1" u="none" strike="noStrike" kern="1200" cap="none" spc="0" normalizeH="0" baseline="0" noProof="0">
                            <a:ln>
                              <a:noFill/>
                            </a:ln>
                            <a:solidFill>
                              <a:prstClr val="black"/>
                            </a:solidFill>
                            <a:effectLst/>
                            <a:uLnTx/>
                            <a:uFillTx/>
                            <a:latin typeface="Cambria Math" panose="02040503050406030204" pitchFamily="18" charset="0"/>
                          </a:rPr>
                        </m:ctrlPr>
                      </m:sSupPr>
                      <m:e>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rPr>
                          <m:t>𝐾</m:t>
                        </m:r>
                      </m:e>
                      <m:sup>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rPr>
                          <m:t>0</m:t>
                        </m:r>
                      </m:sup>
                    </m:sSup>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rPr>
                      <m:t>−</m:t>
                    </m:r>
                    <m:sSup>
                      <m:sSupPr>
                        <m:ctrlPr>
                          <a:rPr kumimoji="0" lang="pt-BR" altLang="zh-CN" sz="1800" b="0" i="1" u="none" strike="noStrike" kern="1200" cap="none" spc="0" normalizeH="0" baseline="0" noProof="0">
                            <a:ln>
                              <a:noFill/>
                            </a:ln>
                            <a:solidFill>
                              <a:prstClr val="black"/>
                            </a:solidFill>
                            <a:effectLst/>
                            <a:uLnTx/>
                            <a:uFillTx/>
                            <a:latin typeface="Cambria Math" panose="02040503050406030204" pitchFamily="18" charset="0"/>
                          </a:rPr>
                        </m:ctrlPr>
                      </m:sSupPr>
                      <m:e>
                        <m:acc>
                          <m:accPr>
                            <m:chr m:val="̅"/>
                            <m:ctrlP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rPr>
                            </m:ctrlPr>
                          </m:accPr>
                          <m:e>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rPr>
                              <m:t>𝐾</m:t>
                            </m:r>
                          </m:e>
                        </m:acc>
                      </m:e>
                      <m:sup>
                        <m:r>
                          <a:rPr kumimoji="0" lang="en-US" altLang="zh-CN" sz="1800" b="0" i="1" u="none" strike="noStrike" kern="1200" cap="none" spc="0" normalizeH="0" baseline="0" noProof="0">
                            <a:ln>
                              <a:noFill/>
                            </a:ln>
                            <a:solidFill>
                              <a:prstClr val="black"/>
                            </a:solidFill>
                            <a:effectLst/>
                            <a:uLnTx/>
                            <a:uFillTx/>
                            <a:latin typeface="Cambria Math" panose="02040503050406030204" pitchFamily="18" charset="0"/>
                          </a:rPr>
                          <m:t>0</m:t>
                        </m:r>
                      </m:sup>
                    </m:sSup>
                  </m:oMath>
                </a14:m>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系统</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CPT</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对称性</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轻子味破坏等</a:t>
                </a:r>
              </a:p>
            </p:txBody>
          </p:sp>
        </mc:Choice>
        <mc:Fallback xmlns="">
          <p:sp>
            <p:nvSpPr>
              <p:cNvPr id="41" name="矩形 40">
                <a:extLst>
                  <a:ext uri="{FF2B5EF4-FFF2-40B4-BE49-F238E27FC236}">
                    <a16:creationId xmlns:a16="http://schemas.microsoft.com/office/drawing/2014/main" id="{4F3E19F9-4566-479B-A450-4854455EF4D3}"/>
                  </a:ext>
                </a:extLst>
              </p:cNvPr>
              <p:cNvSpPr>
                <a:spLocks noRot="1" noChangeAspect="1" noMove="1" noResize="1" noEditPoints="1" noAdjustHandles="1" noChangeArrowheads="1" noChangeShapeType="1" noTextEdit="1"/>
              </p:cNvSpPr>
              <p:nvPr/>
            </p:nvSpPr>
            <p:spPr>
              <a:xfrm>
                <a:off x="9427155" y="2013294"/>
                <a:ext cx="2612445" cy="1488143"/>
              </a:xfrm>
              <a:prstGeom prst="rect">
                <a:avLst/>
              </a:prstGeom>
              <a:blipFill>
                <a:blip r:embed="rId5"/>
                <a:stretch>
                  <a:fillRect t="-820" r="-1632" b="-5738"/>
                </a:stretch>
              </a:blipFill>
              <a:ln w="38100">
                <a:noFill/>
              </a:ln>
            </p:spPr>
            <p:txBody>
              <a:bodyPr/>
              <a:lstStyle/>
              <a:p>
                <a:r>
                  <a:rPr lang="zh-CN" altLang="en-US">
                    <a:noFill/>
                  </a:rPr>
                  <a:t> </a:t>
                </a:r>
              </a:p>
            </p:txBody>
          </p:sp>
        </mc:Fallback>
      </mc:AlternateContent>
      <p:sp>
        <p:nvSpPr>
          <p:cNvPr id="42" name="矩形 41">
            <a:extLst>
              <a:ext uri="{FF2B5EF4-FFF2-40B4-BE49-F238E27FC236}">
                <a16:creationId xmlns:a16="http://schemas.microsoft.com/office/drawing/2014/main" id="{CB4EED9C-C7A3-46EF-822B-63E945710E99}"/>
              </a:ext>
            </a:extLst>
          </p:cNvPr>
          <p:cNvSpPr/>
          <p:nvPr/>
        </p:nvSpPr>
        <p:spPr>
          <a:xfrm>
            <a:off x="9374781" y="3482223"/>
            <a:ext cx="2614910" cy="1488142"/>
          </a:xfrm>
          <a:prstGeom prst="rect">
            <a:avLst/>
          </a:prstGeom>
          <a:noFill/>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探索色禁闭之谜</a:t>
            </a:r>
            <a:endParaRPr kumimoji="0" lang="en-US" altLang="zh-CN"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强子谱和强子结构</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碎裂函数和能量关联</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3" name="矩形 42">
            <a:extLst>
              <a:ext uri="{FF2B5EF4-FFF2-40B4-BE49-F238E27FC236}">
                <a16:creationId xmlns:a16="http://schemas.microsoft.com/office/drawing/2014/main" id="{098CDF43-BF3D-426C-A5A4-1C748D5F57C3}"/>
              </a:ext>
            </a:extLst>
          </p:cNvPr>
          <p:cNvSpPr/>
          <p:nvPr/>
        </p:nvSpPr>
        <p:spPr>
          <a:xfrm>
            <a:off x="9411036" y="4989580"/>
            <a:ext cx="2628564" cy="1488142"/>
          </a:xfrm>
          <a:prstGeom prst="rect">
            <a:avLst/>
          </a:prstGeom>
          <a:noFill/>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基本物理量精确测量</a:t>
            </a:r>
            <a:endParaRPr kumimoji="0" lang="en-US" altLang="zh-CN"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R</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值、陶质量</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电磁、强跑动耦合常数</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CKM</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矩阵元</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7808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1" grpId="0"/>
      <p:bldP spid="42" grpId="0"/>
      <p:bldP spid="4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9D05FF-43F6-4D5E-9926-6D71F79F59D9}"/>
              </a:ext>
            </a:extLst>
          </p:cNvPr>
          <p:cNvSpPr>
            <a:spLocks noGrp="1"/>
          </p:cNvSpPr>
          <p:nvPr>
            <p:ph type="title"/>
          </p:nvPr>
        </p:nvSpPr>
        <p:spPr/>
        <p:txBody>
          <a:bodyPr>
            <a:normAutofit/>
          </a:bodyPr>
          <a:lstStyle/>
          <a:p>
            <a:r>
              <a:rPr lang="zh-CN" altLang="en-US" sz="3600" dirty="0"/>
              <a:t>基本对称性检验</a:t>
            </a:r>
          </a:p>
        </p:txBody>
      </p:sp>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25F1475B-D5C6-4C40-87E5-8A76852F8ACE}"/>
                  </a:ext>
                </a:extLst>
              </p:cNvPr>
              <p:cNvSpPr/>
              <p:nvPr/>
            </p:nvSpPr>
            <p:spPr>
              <a:xfrm>
                <a:off x="137926" y="987599"/>
                <a:ext cx="11177907" cy="2746201"/>
              </a:xfrm>
              <a:prstGeom prst="rect">
                <a:avLst/>
              </a:prstGeom>
            </p:spPr>
            <p:txBody>
              <a:bodyPr wrap="square">
                <a:spAutoFit/>
              </a:bodyPr>
              <a:lstStyle/>
              <a:p>
                <a:pPr marL="612775" lvl="1" indent="-342900" algn="just">
                  <a:lnSpc>
                    <a:spcPct val="110000"/>
                  </a:lnSpc>
                  <a:spcBef>
                    <a:spcPts val="600"/>
                  </a:spcBef>
                  <a:spcAft>
                    <a:spcPts val="600"/>
                  </a:spcAft>
                  <a:buClr>
                    <a:srgbClr val="003C96"/>
                  </a:buClr>
                  <a:buFont typeface="Wingdings" panose="05000000000000000000" pitchFamily="2" charset="2"/>
                  <a:buChar char="l"/>
                  <a:defRPr/>
                </a:pPr>
                <a:r>
                  <a:rPr lang="zh-CN" altLang="en-US"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时空分立对称性</a:t>
                </a: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的守恒和破坏在了解</a:t>
                </a:r>
                <a:r>
                  <a:rPr lang="zh-CN" altLang="en-US"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宇宙演化和自然规律</a:t>
                </a: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中起着非常重要的作用。目前已知空间宇称</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P</a:t>
                </a: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，时间反演宇称</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T</a:t>
                </a: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，电荷宇称</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C</a:t>
                </a: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以及</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CP</a:t>
                </a: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联合变换对称性的</a:t>
                </a:r>
                <a:r>
                  <a:rPr lang="zh-CN" altLang="en-US"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破缺已被实验证实</a:t>
                </a: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612775" lvl="1" indent="-342900" algn="just">
                  <a:lnSpc>
                    <a:spcPct val="110000"/>
                  </a:lnSpc>
                  <a:spcBef>
                    <a:spcPts val="600"/>
                  </a:spcBef>
                  <a:spcAft>
                    <a:spcPts val="600"/>
                  </a:spcAft>
                  <a:buClr>
                    <a:srgbClr val="003C96"/>
                  </a:buClr>
                  <a:buFont typeface="Wingdings" panose="05000000000000000000" pitchFamily="2" charset="2"/>
                  <a:buChar char="l"/>
                  <a:defRPr/>
                </a:pPr>
                <a:r>
                  <a:rPr lang="zh-CN" altLang="en-US" sz="2000" b="1" dirty="0">
                    <a:solidFill>
                      <a:srgbClr val="C00000"/>
                    </a:solidFill>
                    <a:latin typeface="微软雅黑" panose="020B0503020204020204" pitchFamily="34" charset="-122"/>
                    <a:ea typeface="微软雅黑" panose="020B0503020204020204" pitchFamily="34" charset="-122"/>
                  </a:rPr>
                  <a:t>电荷宇称（</a:t>
                </a:r>
                <a:r>
                  <a:rPr lang="en-US" altLang="zh-CN" sz="2000" b="1" dirty="0">
                    <a:solidFill>
                      <a:srgbClr val="C00000"/>
                    </a:solidFill>
                    <a:latin typeface="微软雅黑" panose="020B0503020204020204" pitchFamily="34" charset="-122"/>
                    <a:ea typeface="微软雅黑" panose="020B0503020204020204" pitchFamily="34" charset="-122"/>
                  </a:rPr>
                  <a:t>CP</a:t>
                </a:r>
                <a:r>
                  <a:rPr lang="zh-CN" altLang="en-US" sz="2000" b="1" dirty="0">
                    <a:solidFill>
                      <a:srgbClr val="C00000"/>
                    </a:solidFill>
                    <a:latin typeface="微软雅黑" panose="020B0503020204020204" pitchFamily="34" charset="-122"/>
                    <a:ea typeface="微软雅黑" panose="020B0503020204020204" pitchFamily="34" charset="-122"/>
                  </a:rPr>
                  <a:t>）不对称性</a:t>
                </a:r>
                <a:r>
                  <a:rPr lang="zh-CN" altLang="en-US" sz="2000" dirty="0">
                    <a:solidFill>
                      <a:prstClr val="black"/>
                    </a:solidFill>
                    <a:latin typeface="微软雅黑" panose="020B0503020204020204" pitchFamily="34" charset="-122"/>
                    <a:ea typeface="微软雅黑" panose="020B0503020204020204" pitchFamily="34" charset="-122"/>
                  </a:rPr>
                  <a:t>是形成正反物质不对称的三大</a:t>
                </a:r>
                <a:r>
                  <a:rPr lang="zh-CN" altLang="en-US" sz="2000" b="1" dirty="0">
                    <a:solidFill>
                      <a:srgbClr val="C00000"/>
                    </a:solidFill>
                    <a:latin typeface="微软雅黑" panose="020B0503020204020204" pitchFamily="34" charset="-122"/>
                    <a:ea typeface="微软雅黑" panose="020B0503020204020204" pitchFamily="34" charset="-122"/>
                  </a:rPr>
                  <a:t>必要条件</a:t>
                </a:r>
                <a:r>
                  <a:rPr lang="zh-CN" altLang="en-US" sz="2000" dirty="0">
                    <a:solidFill>
                      <a:prstClr val="black"/>
                    </a:solidFill>
                    <a:latin typeface="微软雅黑" panose="020B0503020204020204" pitchFamily="34" charset="-122"/>
                    <a:ea typeface="微软雅黑" panose="020B0503020204020204" pitchFamily="34" charset="-122"/>
                  </a:rPr>
                  <a:t>之一，历史上两次</a:t>
                </a:r>
                <a:r>
                  <a:rPr lang="en-US" altLang="zh-CN" sz="2000" dirty="0">
                    <a:solidFill>
                      <a:prstClr val="black"/>
                    </a:solidFill>
                    <a:latin typeface="微软雅黑" panose="020B0503020204020204" pitchFamily="34" charset="-122"/>
                    <a:ea typeface="微软雅黑" panose="020B0503020204020204" pitchFamily="34" charset="-122"/>
                  </a:rPr>
                  <a:t>CP</a:t>
                </a:r>
                <a:r>
                  <a:rPr lang="zh-CN" altLang="en-US" sz="2000" dirty="0">
                    <a:solidFill>
                      <a:prstClr val="black"/>
                    </a:solidFill>
                    <a:latin typeface="微软雅黑" panose="020B0503020204020204" pitchFamily="34" charset="-122"/>
                    <a:ea typeface="微软雅黑" panose="020B0503020204020204" pitchFamily="34" charset="-122"/>
                  </a:rPr>
                  <a:t>不对称性研究突破都</a:t>
                </a:r>
                <a:r>
                  <a:rPr lang="zh-CN" altLang="en-US" sz="2000" b="1" dirty="0">
                    <a:solidFill>
                      <a:srgbClr val="C00000"/>
                    </a:solidFill>
                    <a:latin typeface="微软雅黑" panose="020B0503020204020204" pitchFamily="34" charset="-122"/>
                    <a:ea typeface="微软雅黑" panose="020B0503020204020204" pitchFamily="34" charset="-122"/>
                  </a:rPr>
                  <a:t>获得诺奖，但仍然</a:t>
                </a:r>
                <a:r>
                  <a:rPr lang="zh-CN" altLang="en-US" sz="2000" dirty="0">
                    <a:solidFill>
                      <a:prstClr val="black"/>
                    </a:solidFill>
                    <a:latin typeface="微软雅黑" panose="020B0503020204020204" pitchFamily="34" charset="-122"/>
                    <a:ea typeface="微软雅黑" panose="020B0503020204020204" pitchFamily="34" charset="-122"/>
                  </a:rPr>
                  <a:t>无法解释正物质多于反物质的谜团，亟需寻找超出标准模型</a:t>
                </a:r>
                <a:r>
                  <a:rPr lang="en-US" altLang="zh-CN" sz="2000" dirty="0">
                    <a:solidFill>
                      <a:prstClr val="black"/>
                    </a:solidFill>
                    <a:latin typeface="微软雅黑" panose="020B0503020204020204" pitchFamily="34" charset="-122"/>
                    <a:ea typeface="微软雅黑" panose="020B0503020204020204" pitchFamily="34" charset="-122"/>
                  </a:rPr>
                  <a:t>CP</a:t>
                </a:r>
                <a:r>
                  <a:rPr lang="zh-CN" altLang="en-US" sz="2000" dirty="0">
                    <a:solidFill>
                      <a:prstClr val="black"/>
                    </a:solidFill>
                    <a:latin typeface="微软雅黑" panose="020B0503020204020204" pitchFamily="34" charset="-122"/>
                    <a:ea typeface="微软雅黑" panose="020B0503020204020204" pitchFamily="34" charset="-122"/>
                  </a:rPr>
                  <a:t>不对称性的新来源。</a:t>
                </a:r>
                <a:endParaRPr lang="en-US" altLang="zh-CN" sz="2000" dirty="0">
                  <a:solidFill>
                    <a:prstClr val="black"/>
                  </a:solidFill>
                  <a:latin typeface="微软雅黑" panose="020B0503020204020204" pitchFamily="34" charset="-122"/>
                  <a:ea typeface="微软雅黑" panose="020B0503020204020204" pitchFamily="34" charset="-122"/>
                </a:endParaRPr>
              </a:p>
              <a:p>
                <a:pPr marL="612775" lvl="1" indent="-342900" algn="just">
                  <a:lnSpc>
                    <a:spcPct val="110000"/>
                  </a:lnSpc>
                  <a:spcBef>
                    <a:spcPts val="600"/>
                  </a:spcBef>
                  <a:spcAft>
                    <a:spcPts val="600"/>
                  </a:spcAft>
                  <a:buClr>
                    <a:srgbClr val="003C96"/>
                  </a:buClr>
                  <a:buFont typeface="Wingdings" panose="05000000000000000000" pitchFamily="2" charset="2"/>
                  <a:buChar char="l"/>
                  <a:defRP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STCF</a:t>
                </a: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将产生</a:t>
                </a:r>
                <a:r>
                  <a:rPr lang="zh-CN" altLang="en-US"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高统计量</a:t>
                </a: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的</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sym typeface="Symbol"/>
                  </a:rPr>
                  <a:t>J/ψ</a:t>
                </a: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sym typeface="Symbol"/>
                  </a:rPr>
                  <a:t>和</a:t>
                </a:r>
                <a:r>
                  <a:rPr lang="en-US" altLang="zh-CN" sz="2000" dirty="0" err="1">
                    <a:latin typeface="微软雅黑" panose="020B0503020204020204" pitchFamily="34" charset="-122"/>
                    <a:ea typeface="微软雅黑" panose="020B0503020204020204" pitchFamily="34" charset="-122"/>
                    <a:cs typeface="Times New Roman" panose="02020603050405020304" pitchFamily="18" charset="0"/>
                    <a:sym typeface="Symbol"/>
                  </a:rPr>
                  <a:t>ψ</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sym typeface="Symbol"/>
                  </a:rPr>
                  <a:t>(2S)</a:t>
                </a: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sym typeface="Symbol"/>
                  </a:rPr>
                  <a:t>粲偶素粒子、粲强子、超子、陶轻子和轻介子</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sym typeface="Symbol"/>
                  </a:rPr>
                  <a:t> (K, </a:t>
                </a:r>
                <a14:m>
                  <m:oMath xmlns:m="http://schemas.openxmlformats.org/officeDocument/2006/math">
                    <m:r>
                      <m:rPr>
                        <m:nor/>
                      </m:rPr>
                      <a:rPr lang="en-US" altLang="zh-CN" sz="2000" i="1" dirty="0">
                        <a:latin typeface="微软雅黑" panose="020B0503020204020204" pitchFamily="34" charset="-122"/>
                        <a:ea typeface="微软雅黑" panose="020B0503020204020204" pitchFamily="34" charset="-122"/>
                        <a:cs typeface="Times New Roman" panose="02020603050405020304" pitchFamily="18" charset="0"/>
                        <a:sym typeface="Symbol"/>
                      </a:rPr>
                      <m:t>η</m:t>
                    </m:r>
                  </m:oMath>
                </a14:m>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sym typeface="Symbol"/>
                  </a:rPr>
                  <a:t>, </a:t>
                </a:r>
                <a14:m>
                  <m:oMath xmlns:m="http://schemas.openxmlformats.org/officeDocument/2006/math">
                    <m:sSup>
                      <m:sSupPr>
                        <m:ctrlPr>
                          <a:rPr lang="en-US" altLang="zh-CN" sz="2000" i="1">
                            <a:latin typeface="Cambria Math" panose="02040503050406030204" pitchFamily="18" charset="0"/>
                            <a:ea typeface="SimSun" pitchFamily="2" charset="-122"/>
                            <a:cs typeface="Times New Roman" panose="02020603050405020304" pitchFamily="18" charset="0"/>
                            <a:sym typeface="Symbol"/>
                          </a:rPr>
                        </m:ctrlPr>
                      </m:sSupPr>
                      <m:e>
                        <m:r>
                          <m:rPr>
                            <m:nor/>
                          </m:rPr>
                          <a:rPr lang="en-US" altLang="zh-CN" sz="2000" i="1" dirty="0">
                            <a:latin typeface="微软雅黑" panose="020B0503020204020204" pitchFamily="34" charset="-122"/>
                            <a:ea typeface="微软雅黑" panose="020B0503020204020204" pitchFamily="34" charset="-122"/>
                            <a:cs typeface="Times New Roman" panose="02020603050405020304" pitchFamily="18" charset="0"/>
                            <a:sym typeface="Symbol"/>
                          </a:rPr>
                          <m:t>η</m:t>
                        </m:r>
                      </m:e>
                      <m:sup>
                        <m:r>
                          <a:rPr lang="en-US" altLang="zh-CN" sz="2000" i="1">
                            <a:latin typeface="Cambria Math" panose="02040503050406030204" pitchFamily="18" charset="0"/>
                            <a:ea typeface="SimSun" pitchFamily="2" charset="-122"/>
                            <a:cs typeface="Times New Roman" panose="02020603050405020304" pitchFamily="18" charset="0"/>
                            <a:sym typeface="Symbol"/>
                          </a:rPr>
                          <m:t>′</m:t>
                        </m:r>
                      </m:sup>
                    </m:sSup>
                  </m:oMath>
                </a14:m>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sym typeface="Symbol"/>
                  </a:rPr>
                  <a:t>)</a:t>
                </a: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sym typeface="Symbol"/>
                  </a:rPr>
                  <a:t>等，能够从</a:t>
                </a:r>
                <a:r>
                  <a:rPr lang="zh-CN" altLang="en-US"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Symbol"/>
                  </a:rPr>
                  <a:t>多个方面</a:t>
                </a: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sym typeface="Symbol"/>
                  </a:rPr>
                  <a:t>对各种对称性进行精确检验。</a:t>
                </a: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sym typeface="Symbol"/>
                </a:endParaRPr>
              </a:p>
            </p:txBody>
          </p:sp>
        </mc:Choice>
        <mc:Fallback xmlns="">
          <p:sp>
            <p:nvSpPr>
              <p:cNvPr id="2" name="矩形 1">
                <a:extLst>
                  <a:ext uri="{FF2B5EF4-FFF2-40B4-BE49-F238E27FC236}">
                    <a16:creationId xmlns:a16="http://schemas.microsoft.com/office/drawing/2014/main" id="{25F1475B-D5C6-4C40-87E5-8A76852F8ACE}"/>
                  </a:ext>
                </a:extLst>
              </p:cNvPr>
              <p:cNvSpPr>
                <a:spLocks noRot="1" noChangeAspect="1" noMove="1" noResize="1" noEditPoints="1" noAdjustHandles="1" noChangeArrowheads="1" noChangeShapeType="1" noTextEdit="1"/>
              </p:cNvSpPr>
              <p:nvPr/>
            </p:nvSpPr>
            <p:spPr>
              <a:xfrm>
                <a:off x="137926" y="987599"/>
                <a:ext cx="11177907" cy="2746201"/>
              </a:xfrm>
              <a:prstGeom prst="rect">
                <a:avLst/>
              </a:prstGeom>
              <a:blipFill>
                <a:blip r:embed="rId2"/>
                <a:stretch>
                  <a:fillRect t="-887" r="-2837" b="-2882"/>
                </a:stretch>
              </a:blipFill>
            </p:spPr>
            <p:txBody>
              <a:bodyPr/>
              <a:lstStyle/>
              <a:p>
                <a:r>
                  <a:rPr lang="zh-CN" altLang="en-US">
                    <a:noFill/>
                  </a:rPr>
                  <a:t> </a:t>
                </a:r>
              </a:p>
            </p:txBody>
          </p:sp>
        </mc:Fallback>
      </mc:AlternateContent>
      <p:sp>
        <p:nvSpPr>
          <p:cNvPr id="5" name="右箭头 6">
            <a:extLst>
              <a:ext uri="{FF2B5EF4-FFF2-40B4-BE49-F238E27FC236}">
                <a16:creationId xmlns:a16="http://schemas.microsoft.com/office/drawing/2014/main" id="{60373520-9752-4C04-A6C2-62EBC19DCC30}"/>
              </a:ext>
            </a:extLst>
          </p:cNvPr>
          <p:cNvSpPr/>
          <p:nvPr/>
        </p:nvSpPr>
        <p:spPr>
          <a:xfrm>
            <a:off x="245291" y="4054247"/>
            <a:ext cx="11260909" cy="369393"/>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endParaRPr>
          </a:p>
        </p:txBody>
      </p:sp>
      <p:sp>
        <p:nvSpPr>
          <p:cNvPr id="8" name="文本框 5">
            <a:extLst>
              <a:ext uri="{FF2B5EF4-FFF2-40B4-BE49-F238E27FC236}">
                <a16:creationId xmlns:a16="http://schemas.microsoft.com/office/drawing/2014/main" id="{900D3348-5385-43F7-9F2B-6F01D6960D4F}"/>
              </a:ext>
            </a:extLst>
          </p:cNvPr>
          <p:cNvSpPr txBox="1"/>
          <p:nvPr/>
        </p:nvSpPr>
        <p:spPr>
          <a:xfrm>
            <a:off x="861989" y="4371728"/>
            <a:ext cx="2162702"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b="1" dirty="0">
                <a:latin typeface="微软雅黑" panose="020B0503020204020204" pitchFamily="34" charset="-122"/>
                <a:ea typeface="微软雅黑" panose="020B0503020204020204" pitchFamily="34" charset="-122"/>
                <a:cs typeface="Times New Roman" panose="02020603050405020304" pitchFamily="18" charset="0"/>
              </a:rPr>
              <a:t>1964</a:t>
            </a:r>
            <a:r>
              <a:rPr lang="zh-CN" altLang="en-US" sz="1600" b="1" dirty="0">
                <a:latin typeface="微软雅黑" panose="020B0503020204020204" pitchFamily="34" charset="-122"/>
                <a:ea typeface="微软雅黑" panose="020B0503020204020204" pitchFamily="34" charset="-122"/>
                <a:cs typeface="Times New Roman" panose="02020603050405020304" pitchFamily="18" charset="0"/>
              </a:rPr>
              <a:t>实验发现</a:t>
            </a:r>
            <a:r>
              <a:rPr lang="en-US" altLang="zh-CN" sz="1600" b="1" dirty="0">
                <a:latin typeface="微软雅黑" panose="020B0503020204020204" pitchFamily="34" charset="-122"/>
                <a:ea typeface="微软雅黑" panose="020B0503020204020204" pitchFamily="34" charset="-122"/>
                <a:cs typeface="Times New Roman" panose="02020603050405020304" pitchFamily="18" charset="0"/>
              </a:rPr>
              <a:t>K</a:t>
            </a:r>
            <a:r>
              <a:rPr lang="zh-CN" altLang="en-US" sz="1600" b="1" dirty="0">
                <a:latin typeface="微软雅黑" panose="020B0503020204020204" pitchFamily="34" charset="-122"/>
                <a:ea typeface="微软雅黑" panose="020B0503020204020204" pitchFamily="34" charset="-122"/>
                <a:cs typeface="Times New Roman" panose="02020603050405020304" pitchFamily="18" charset="0"/>
              </a:rPr>
              <a:t>介子</a:t>
            </a:r>
          </a:p>
        </p:txBody>
      </p:sp>
      <p:pic>
        <p:nvPicPr>
          <p:cNvPr id="9" name="图片 8">
            <a:extLst>
              <a:ext uri="{FF2B5EF4-FFF2-40B4-BE49-F238E27FC236}">
                <a16:creationId xmlns:a16="http://schemas.microsoft.com/office/drawing/2014/main" id="{0F78BF27-295E-4557-85D0-36CC31CDD71A}"/>
              </a:ext>
            </a:extLst>
          </p:cNvPr>
          <p:cNvPicPr>
            <a:picLocks noChangeAspect="1"/>
          </p:cNvPicPr>
          <p:nvPr/>
        </p:nvPicPr>
        <p:blipFill>
          <a:blip r:embed="rId3"/>
          <a:stretch>
            <a:fillRect/>
          </a:stretch>
        </p:blipFill>
        <p:spPr>
          <a:xfrm>
            <a:off x="967206" y="4696457"/>
            <a:ext cx="1511212" cy="1055450"/>
          </a:xfrm>
          <a:prstGeom prst="rect">
            <a:avLst/>
          </a:prstGeom>
        </p:spPr>
      </p:pic>
      <p:sp>
        <p:nvSpPr>
          <p:cNvPr id="12" name="文本框 9">
            <a:extLst>
              <a:ext uri="{FF2B5EF4-FFF2-40B4-BE49-F238E27FC236}">
                <a16:creationId xmlns:a16="http://schemas.microsoft.com/office/drawing/2014/main" id="{D4C8E594-9C8B-45A2-BA30-FBB1068C2948}"/>
              </a:ext>
            </a:extLst>
          </p:cNvPr>
          <p:cNvSpPr txBox="1"/>
          <p:nvPr/>
        </p:nvSpPr>
        <p:spPr>
          <a:xfrm>
            <a:off x="967206" y="5777521"/>
            <a:ext cx="1511212" cy="276999"/>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Nobel Prize 1980</a:t>
            </a:r>
            <a:endParaRPr lang="zh-CN" altLang="en-US" sz="12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3" name="文本框 10">
            <a:extLst>
              <a:ext uri="{FF2B5EF4-FFF2-40B4-BE49-F238E27FC236}">
                <a16:creationId xmlns:a16="http://schemas.microsoft.com/office/drawing/2014/main" id="{CC0BE2D9-F3FF-48AB-96CA-D5E1F4CE29FC}"/>
              </a:ext>
            </a:extLst>
          </p:cNvPr>
          <p:cNvSpPr txBox="1"/>
          <p:nvPr/>
        </p:nvSpPr>
        <p:spPr>
          <a:xfrm>
            <a:off x="3231565" y="4383908"/>
            <a:ext cx="3203892"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b="1" dirty="0">
                <a:latin typeface="微软雅黑" panose="020B0503020204020204" pitchFamily="34" charset="-122"/>
                <a:ea typeface="微软雅黑" panose="020B0503020204020204" pitchFamily="34" charset="-122"/>
                <a:cs typeface="Times New Roman" panose="02020603050405020304" pitchFamily="18" charset="0"/>
              </a:rPr>
              <a:t>1973</a:t>
            </a:r>
            <a:r>
              <a:rPr lang="zh-CN" altLang="en-US" sz="1600" b="1" dirty="0">
                <a:latin typeface="微软雅黑" panose="020B0503020204020204" pitchFamily="34" charset="-122"/>
                <a:ea typeface="微软雅黑" panose="020B0503020204020204" pitchFamily="34" charset="-122"/>
                <a:cs typeface="Times New Roman" panose="02020603050405020304" pitchFamily="18" charset="0"/>
              </a:rPr>
              <a:t>理论预言，</a:t>
            </a:r>
            <a:r>
              <a:rPr lang="en-US" altLang="zh-CN" sz="1600" b="1" dirty="0">
                <a:latin typeface="微软雅黑" panose="020B0503020204020204" pitchFamily="34" charset="-122"/>
                <a:ea typeface="微软雅黑" panose="020B0503020204020204" pitchFamily="34" charset="-122"/>
                <a:cs typeface="Times New Roman" panose="02020603050405020304" pitchFamily="18" charset="0"/>
              </a:rPr>
              <a:t>2001</a:t>
            </a:r>
            <a:r>
              <a:rPr lang="zh-CN" altLang="en-US" sz="1600" b="1" dirty="0">
                <a:latin typeface="微软雅黑" panose="020B0503020204020204" pitchFamily="34" charset="-122"/>
                <a:ea typeface="微软雅黑" panose="020B0503020204020204" pitchFamily="34" charset="-122"/>
                <a:cs typeface="Times New Roman" panose="02020603050405020304" pitchFamily="18" charset="0"/>
              </a:rPr>
              <a:t>实验证实</a:t>
            </a:r>
          </a:p>
        </p:txBody>
      </p:sp>
      <p:pic>
        <p:nvPicPr>
          <p:cNvPr id="14" name="图片 13">
            <a:extLst>
              <a:ext uri="{FF2B5EF4-FFF2-40B4-BE49-F238E27FC236}">
                <a16:creationId xmlns:a16="http://schemas.microsoft.com/office/drawing/2014/main" id="{8C667E98-A179-451D-AA86-D1D28FA481D4}"/>
              </a:ext>
            </a:extLst>
          </p:cNvPr>
          <p:cNvPicPr>
            <a:picLocks noChangeAspect="1"/>
          </p:cNvPicPr>
          <p:nvPr/>
        </p:nvPicPr>
        <p:blipFill rotWithShape="1">
          <a:blip r:embed="rId4"/>
          <a:srcRect t="4407"/>
          <a:stretch/>
        </p:blipFill>
        <p:spPr>
          <a:xfrm>
            <a:off x="4428288" y="4706878"/>
            <a:ext cx="1730907" cy="541615"/>
          </a:xfrm>
          <a:prstGeom prst="rect">
            <a:avLst/>
          </a:prstGeom>
        </p:spPr>
      </p:pic>
      <p:sp>
        <p:nvSpPr>
          <p:cNvPr id="15" name="文本框 12">
            <a:extLst>
              <a:ext uri="{FF2B5EF4-FFF2-40B4-BE49-F238E27FC236}">
                <a16:creationId xmlns:a16="http://schemas.microsoft.com/office/drawing/2014/main" id="{D35C54D4-9A56-42E3-BACE-91470526081F}"/>
              </a:ext>
            </a:extLst>
          </p:cNvPr>
          <p:cNvSpPr txBox="1"/>
          <p:nvPr/>
        </p:nvSpPr>
        <p:spPr>
          <a:xfrm>
            <a:off x="6850743" y="4378177"/>
            <a:ext cx="1845449"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b="1" dirty="0">
                <a:latin typeface="微软雅黑" panose="020B0503020204020204" pitchFamily="34" charset="-122"/>
                <a:ea typeface="微软雅黑" panose="020B0503020204020204" pitchFamily="34" charset="-122"/>
                <a:cs typeface="Times New Roman" panose="02020603050405020304" pitchFamily="18" charset="0"/>
              </a:rPr>
              <a:t>2019</a:t>
            </a:r>
            <a:r>
              <a:rPr lang="zh-CN" altLang="en-US" sz="1600" b="1" dirty="0">
                <a:latin typeface="微软雅黑" panose="020B0503020204020204" pitchFamily="34" charset="-122"/>
                <a:ea typeface="微软雅黑" panose="020B0503020204020204" pitchFamily="34" charset="-122"/>
                <a:cs typeface="Times New Roman" panose="02020603050405020304" pitchFamily="18" charset="0"/>
              </a:rPr>
              <a:t>实验发现</a:t>
            </a:r>
          </a:p>
        </p:txBody>
      </p:sp>
      <p:pic>
        <p:nvPicPr>
          <p:cNvPr id="16" name="图片 15">
            <a:extLst>
              <a:ext uri="{FF2B5EF4-FFF2-40B4-BE49-F238E27FC236}">
                <a16:creationId xmlns:a16="http://schemas.microsoft.com/office/drawing/2014/main" id="{CAA1CBC7-E9DB-4D70-B8E2-4FBFAECF636D}"/>
              </a:ext>
            </a:extLst>
          </p:cNvPr>
          <p:cNvPicPr>
            <a:picLocks noChangeAspect="1"/>
          </p:cNvPicPr>
          <p:nvPr/>
        </p:nvPicPr>
        <p:blipFill>
          <a:blip r:embed="rId5"/>
          <a:stretch>
            <a:fillRect/>
          </a:stretch>
        </p:blipFill>
        <p:spPr>
          <a:xfrm>
            <a:off x="7953678" y="4713958"/>
            <a:ext cx="1327191" cy="924358"/>
          </a:xfrm>
          <a:prstGeom prst="rect">
            <a:avLst/>
          </a:prstGeom>
        </p:spPr>
      </p:pic>
      <mc:AlternateContent xmlns:mc="http://schemas.openxmlformats.org/markup-compatibility/2006" xmlns:a14="http://schemas.microsoft.com/office/drawing/2010/main">
        <mc:Choice Requires="a14">
          <p:sp>
            <p:nvSpPr>
              <p:cNvPr id="17" name="文本框 14">
                <a:extLst>
                  <a:ext uri="{FF2B5EF4-FFF2-40B4-BE49-F238E27FC236}">
                    <a16:creationId xmlns:a16="http://schemas.microsoft.com/office/drawing/2014/main" id="{99F50464-50BE-42AF-95F6-2B9C133108E6}"/>
                  </a:ext>
                </a:extLst>
              </p:cNvPr>
              <p:cNvSpPr txBox="1"/>
              <p:nvPr/>
            </p:nvSpPr>
            <p:spPr>
              <a:xfrm>
                <a:off x="762001" y="3763929"/>
                <a:ext cx="2165549" cy="30777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14:m>
                  <m:oMath xmlns:m="http://schemas.openxmlformats.org/officeDocument/2006/math">
                    <m:r>
                      <a:rPr lang="en-US" altLang="zh-CN" sz="1400" b="1" i="0" smtClean="0">
                        <a:solidFill>
                          <a:schemeClr val="tx1"/>
                        </a:solidFill>
                        <a:latin typeface="Cambria Math" panose="02040503050406030204" pitchFamily="18" charset="0"/>
                      </a:rPr>
                      <m:t> </m:t>
                    </m:r>
                    <m:r>
                      <a:rPr lang="en-US" altLang="zh-CN" sz="1400" b="1" i="1" smtClean="0">
                        <a:solidFill>
                          <a:schemeClr val="tx1"/>
                        </a:solidFill>
                        <a:latin typeface="Cambria Math" panose="02040503050406030204" pitchFamily="18" charset="0"/>
                      </a:rPr>
                      <m:t>𝑲</m:t>
                    </m:r>
                    <m:r>
                      <m:rPr>
                        <m:nor/>
                      </m:rPr>
                      <a:rPr lang="zh-CN" altLang="en-US" sz="14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m:t>介子 </m:t>
                    </m:r>
                    <m:r>
                      <a:rPr lang="en-US" altLang="zh-CN" sz="1400" b="1" i="1" dirty="0">
                        <a:solidFill>
                          <a:schemeClr val="tx1"/>
                        </a:solidFill>
                        <a:latin typeface="Cambria Math" panose="02040503050406030204" pitchFamily="18" charset="0"/>
                      </a:rPr>
                      <m:t>𝑪𝑷</m:t>
                    </m:r>
                  </m:oMath>
                </a14:m>
                <a:r>
                  <a:rPr lang="zh-CN" altLang="en-US" sz="14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破坏</a:t>
                </a:r>
                <a:r>
                  <a:rPr lang="en-US" altLang="zh-CN" sz="14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[1]</a:t>
                </a:r>
                <a:endParaRPr lang="zh-CN" altLang="en-US" sz="14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mc:Choice>
        <mc:Fallback xmlns="">
          <p:sp>
            <p:nvSpPr>
              <p:cNvPr id="17" name="文本框 14">
                <a:extLst>
                  <a:ext uri="{FF2B5EF4-FFF2-40B4-BE49-F238E27FC236}">
                    <a16:creationId xmlns:a16="http://schemas.microsoft.com/office/drawing/2014/main" id="{99F50464-50BE-42AF-95F6-2B9C133108E6}"/>
                  </a:ext>
                </a:extLst>
              </p:cNvPr>
              <p:cNvSpPr txBox="1">
                <a:spLocks noRot="1" noChangeAspect="1" noMove="1" noResize="1" noEditPoints="1" noAdjustHandles="1" noChangeArrowheads="1" noChangeShapeType="1" noTextEdit="1"/>
              </p:cNvSpPr>
              <p:nvPr/>
            </p:nvSpPr>
            <p:spPr>
              <a:xfrm>
                <a:off x="762001" y="3763929"/>
                <a:ext cx="2165549" cy="307777"/>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文本框 15">
                <a:extLst>
                  <a:ext uri="{FF2B5EF4-FFF2-40B4-BE49-F238E27FC236}">
                    <a16:creationId xmlns:a16="http://schemas.microsoft.com/office/drawing/2014/main" id="{5EBE2D4F-549D-40B2-9914-5A9065725F02}"/>
                  </a:ext>
                </a:extLst>
              </p:cNvPr>
              <p:cNvSpPr txBox="1"/>
              <p:nvPr/>
            </p:nvSpPr>
            <p:spPr>
              <a:xfrm>
                <a:off x="3633343" y="3750262"/>
                <a:ext cx="2258906" cy="30777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14:m>
                  <m:oMath xmlns:m="http://schemas.openxmlformats.org/officeDocument/2006/math">
                    <m:r>
                      <a:rPr lang="en-US" altLang="zh-CN" sz="1400" b="1" i="0" smtClean="0">
                        <a:solidFill>
                          <a:schemeClr val="tx1"/>
                        </a:solidFill>
                        <a:latin typeface="Cambria Math" panose="02040503050406030204" pitchFamily="18" charset="0"/>
                      </a:rPr>
                      <m:t> </m:t>
                    </m:r>
                    <m:r>
                      <a:rPr lang="en-US" altLang="zh-CN" sz="1400" b="1" i="1" smtClean="0">
                        <a:solidFill>
                          <a:schemeClr val="tx1"/>
                        </a:solidFill>
                        <a:latin typeface="Cambria Math" panose="02040503050406030204" pitchFamily="18" charset="0"/>
                      </a:rPr>
                      <m:t>𝑩</m:t>
                    </m:r>
                    <m:r>
                      <a:rPr lang="en-US" altLang="zh-CN" sz="1400" b="1" i="1" smtClean="0">
                        <a:solidFill>
                          <a:schemeClr val="tx1"/>
                        </a:solidFill>
                        <a:latin typeface="Cambria Math" panose="02040503050406030204" pitchFamily="18" charset="0"/>
                      </a:rPr>
                      <m:t> </m:t>
                    </m:r>
                  </m:oMath>
                </a14:m>
                <a:r>
                  <a:rPr lang="zh-CN" altLang="en-US" sz="14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介子 </a:t>
                </a:r>
                <a14:m>
                  <m:oMath xmlns:m="http://schemas.openxmlformats.org/officeDocument/2006/math">
                    <m:r>
                      <a:rPr lang="en-US" altLang="zh-CN" sz="1400" b="1" i="1" dirty="0" smtClean="0">
                        <a:solidFill>
                          <a:schemeClr val="tx1"/>
                        </a:solidFill>
                        <a:latin typeface="Cambria Math" panose="02040503050406030204" pitchFamily="18" charset="0"/>
                      </a:rPr>
                      <m:t>𝑪𝑷</m:t>
                    </m:r>
                  </m:oMath>
                </a14:m>
                <a:r>
                  <a:rPr lang="zh-CN" altLang="en-US" sz="14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 破坏</a:t>
                </a:r>
                <a:r>
                  <a:rPr lang="en-US" altLang="zh-CN" sz="14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 [2,3]</a:t>
                </a:r>
                <a:endParaRPr lang="zh-CN" altLang="en-US" sz="14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mc:Choice>
        <mc:Fallback xmlns="">
          <p:sp>
            <p:nvSpPr>
              <p:cNvPr id="18" name="文本框 15">
                <a:extLst>
                  <a:ext uri="{FF2B5EF4-FFF2-40B4-BE49-F238E27FC236}">
                    <a16:creationId xmlns:a16="http://schemas.microsoft.com/office/drawing/2014/main" id="{5EBE2D4F-549D-40B2-9914-5A9065725F02}"/>
                  </a:ext>
                </a:extLst>
              </p:cNvPr>
              <p:cNvSpPr txBox="1">
                <a:spLocks noRot="1" noChangeAspect="1" noMove="1" noResize="1" noEditPoints="1" noAdjustHandles="1" noChangeArrowheads="1" noChangeShapeType="1" noTextEdit="1"/>
              </p:cNvSpPr>
              <p:nvPr/>
            </p:nvSpPr>
            <p:spPr>
              <a:xfrm>
                <a:off x="3633343" y="3750262"/>
                <a:ext cx="2258906" cy="307777"/>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6">
                <a:extLst>
                  <a:ext uri="{FF2B5EF4-FFF2-40B4-BE49-F238E27FC236}">
                    <a16:creationId xmlns:a16="http://schemas.microsoft.com/office/drawing/2014/main" id="{68071D30-F561-4A86-8897-35D88977DAE7}"/>
                  </a:ext>
                </a:extLst>
              </p:cNvPr>
              <p:cNvSpPr txBox="1"/>
              <p:nvPr/>
            </p:nvSpPr>
            <p:spPr>
              <a:xfrm>
                <a:off x="6530887" y="3733800"/>
                <a:ext cx="2165549" cy="30777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14:m>
                  <m:oMath xmlns:m="http://schemas.openxmlformats.org/officeDocument/2006/math">
                    <m:r>
                      <a:rPr lang="en-US" altLang="zh-CN" sz="1400" b="1" i="0" smtClean="0">
                        <a:solidFill>
                          <a:schemeClr val="tx1"/>
                        </a:solidFill>
                        <a:latin typeface="Cambria Math" panose="02040503050406030204" pitchFamily="18" charset="0"/>
                      </a:rPr>
                      <m:t> </m:t>
                    </m:r>
                    <m:r>
                      <a:rPr lang="en-US" altLang="zh-CN" sz="1400" b="1" i="1" smtClean="0">
                        <a:solidFill>
                          <a:schemeClr val="tx1"/>
                        </a:solidFill>
                        <a:latin typeface="Cambria Math" panose="02040503050406030204" pitchFamily="18" charset="0"/>
                      </a:rPr>
                      <m:t>𝑫</m:t>
                    </m:r>
                    <m:r>
                      <m:rPr>
                        <m:nor/>
                      </m:rPr>
                      <a:rPr lang="zh-CN" altLang="en-US" sz="14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m:t>介子 </m:t>
                    </m:r>
                    <m:r>
                      <a:rPr lang="en-US" altLang="zh-CN" sz="1400" b="1" i="1" dirty="0">
                        <a:solidFill>
                          <a:schemeClr val="tx1"/>
                        </a:solidFill>
                        <a:latin typeface="Cambria Math" panose="02040503050406030204" pitchFamily="18" charset="0"/>
                      </a:rPr>
                      <m:t>𝑪𝑷</m:t>
                    </m:r>
                  </m:oMath>
                </a14:m>
                <a:r>
                  <a:rPr lang="zh-CN" altLang="en-US" sz="14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 破坏</a:t>
                </a:r>
                <a:r>
                  <a:rPr lang="en-US" altLang="zh-CN" sz="14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 [4]</a:t>
                </a:r>
                <a:endParaRPr lang="zh-CN" altLang="en-US" sz="14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mc:Choice>
        <mc:Fallback xmlns="">
          <p:sp>
            <p:nvSpPr>
              <p:cNvPr id="19" name="文本框 16">
                <a:extLst>
                  <a:ext uri="{FF2B5EF4-FFF2-40B4-BE49-F238E27FC236}">
                    <a16:creationId xmlns:a16="http://schemas.microsoft.com/office/drawing/2014/main" id="{68071D30-F561-4A86-8897-35D88977DAE7}"/>
                  </a:ext>
                </a:extLst>
              </p:cNvPr>
              <p:cNvSpPr txBox="1">
                <a:spLocks noRot="1" noChangeAspect="1" noMove="1" noResize="1" noEditPoints="1" noAdjustHandles="1" noChangeArrowheads="1" noChangeShapeType="1" noTextEdit="1"/>
              </p:cNvSpPr>
              <p:nvPr/>
            </p:nvSpPr>
            <p:spPr>
              <a:xfrm>
                <a:off x="6530887" y="3733800"/>
                <a:ext cx="2165549" cy="307777"/>
              </a:xfrm>
              <a:prstGeom prst="rect">
                <a:avLst/>
              </a:prstGeom>
              <a:blipFill>
                <a:blip r:embed="rId8"/>
                <a:stretch>
                  <a:fillRect/>
                </a:stretch>
              </a:blipFill>
            </p:spPr>
            <p:txBody>
              <a:bodyPr/>
              <a:lstStyle/>
              <a:p>
                <a:r>
                  <a:rPr lang="zh-CN" altLang="en-US">
                    <a:noFill/>
                  </a:rPr>
                  <a:t> </a:t>
                </a:r>
              </a:p>
            </p:txBody>
          </p:sp>
        </mc:Fallback>
      </mc:AlternateContent>
      <p:sp>
        <p:nvSpPr>
          <p:cNvPr id="20" name="文本框 17">
            <a:extLst>
              <a:ext uri="{FF2B5EF4-FFF2-40B4-BE49-F238E27FC236}">
                <a16:creationId xmlns:a16="http://schemas.microsoft.com/office/drawing/2014/main" id="{B202CA2D-6277-47AD-ACC5-76788BC6A1BF}"/>
              </a:ext>
            </a:extLst>
          </p:cNvPr>
          <p:cNvSpPr txBox="1"/>
          <p:nvPr/>
        </p:nvSpPr>
        <p:spPr>
          <a:xfrm>
            <a:off x="7651165" y="5742410"/>
            <a:ext cx="2728727" cy="861774"/>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10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[1] Phys. Rev. Lett., 1964, 13: 138-140</a:t>
            </a:r>
          </a:p>
          <a:p>
            <a:r>
              <a:rPr lang="en-US" altLang="zh-CN" sz="10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[2] Phys. Rev. Lett., 2001, 87: 091801</a:t>
            </a:r>
          </a:p>
          <a:p>
            <a:r>
              <a:rPr lang="en-US" altLang="zh-CN" sz="10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[3] Phys. Rev. Lett., 2001, 87: 091802</a:t>
            </a:r>
          </a:p>
          <a:p>
            <a:r>
              <a:rPr lang="en-US" altLang="zh-CN" sz="10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[4] Phys. Rev. Lett., 2019, 122(21): 211803</a:t>
            </a:r>
          </a:p>
          <a:p>
            <a:r>
              <a:rPr lang="en-US" altLang="zh-CN" sz="10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[5] arXiv:2503.16954, 2025</a:t>
            </a:r>
            <a:endParaRPr lang="zh-CN" altLang="en-US" sz="10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21" name="组合 20">
            <a:extLst>
              <a:ext uri="{FF2B5EF4-FFF2-40B4-BE49-F238E27FC236}">
                <a16:creationId xmlns:a16="http://schemas.microsoft.com/office/drawing/2014/main" id="{0F73CA18-5C26-4AD8-833B-88AD5143B422}"/>
              </a:ext>
            </a:extLst>
          </p:cNvPr>
          <p:cNvGrpSpPr/>
          <p:nvPr/>
        </p:nvGrpSpPr>
        <p:grpSpPr>
          <a:xfrm>
            <a:off x="3638253" y="5304435"/>
            <a:ext cx="1707028" cy="1293690"/>
            <a:chOff x="9678369" y="1104338"/>
            <a:chExt cx="1878425" cy="1454831"/>
          </a:xfrm>
        </p:grpSpPr>
        <p:pic>
          <p:nvPicPr>
            <p:cNvPr id="24" name="Picture 24">
              <a:extLst>
                <a:ext uri="{FF2B5EF4-FFF2-40B4-BE49-F238E27FC236}">
                  <a16:creationId xmlns:a16="http://schemas.microsoft.com/office/drawing/2014/main" id="{5C556E03-9553-4219-B195-1E93E486FA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30855" y="1104338"/>
              <a:ext cx="1625939" cy="1039495"/>
            </a:xfrm>
            <a:prstGeom prst="rect">
              <a:avLst/>
            </a:prstGeom>
            <a:noFill/>
            <a:ln>
              <a:noFill/>
            </a:ln>
            <a:effectLst/>
            <a:extLst>
              <a:ext uri="{909E8E84-426E-40dd-AFC4-6F175D3DCCD1}">
                <a14:hiddenFill xmlns:a14="http://schemas.microsoft.com/office/drawing/2010/main" xmlns="" xmlns:lc="http://schemas.openxmlformats.org/drawingml/2006/lockedCanvas">
                  <a:solidFill>
                    <a:schemeClr val="accent1"/>
                  </a:solidFill>
                </a14:hiddenFill>
              </a:ext>
              <a:ext uri="{91240B29-F687-4f45-9708-019B960494DF}">
                <a14:hiddenLine xmlns:a14="http://schemas.microsoft.com/office/drawing/2010/main" xmlns="" xmlns:lc="http://schemas.openxmlformats.org/drawingml/2006/lockedCanvas" w="9525">
                  <a:solidFill>
                    <a:srgbClr val="FF0000"/>
                  </a:solidFill>
                  <a:miter lim="800000"/>
                  <a:headEnd/>
                  <a:tailEnd/>
                </a14:hiddenLine>
              </a:ext>
              <a:ext uri="{AF507438-7753-43e0-B8FC-AC1667EBCBE1}">
                <a14:hiddenEffects xmlns:a14="http://schemas.microsoft.com/office/drawing/2010/main" xmlns="" xmlns:lc="http://schemas.openxmlformats.org/drawingml/2006/lockedCanvas">
                  <a:effectLst>
                    <a:outerShdw blurRad="63500" dist="38099" dir="2700000" algn="ctr" rotWithShape="0">
                      <a:schemeClr val="bg2">
                        <a:alpha val="74998"/>
                      </a:schemeClr>
                    </a:outerShdw>
                  </a:effectLst>
                </a14:hiddenEffects>
              </a:ext>
            </a:extLst>
          </p:spPr>
        </p:pic>
        <p:sp>
          <p:nvSpPr>
            <p:cNvPr id="25" name="文本框 20">
              <a:extLst>
                <a:ext uri="{FF2B5EF4-FFF2-40B4-BE49-F238E27FC236}">
                  <a16:creationId xmlns:a16="http://schemas.microsoft.com/office/drawing/2014/main" id="{1CA35EAF-D744-4B1E-BFC2-4CD09C9DF354}"/>
                </a:ext>
              </a:extLst>
            </p:cNvPr>
            <p:cNvSpPr txBox="1"/>
            <p:nvPr/>
          </p:nvSpPr>
          <p:spPr>
            <a:xfrm>
              <a:off x="9678369" y="2143833"/>
              <a:ext cx="203279" cy="415336"/>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kumimoji="1" lang="zh-CN" altLang="en-US" dirty="0">
                <a:solidFill>
                  <a:srgbClr val="0000FF"/>
                </a:solidFill>
                <a:latin typeface="微软雅黑" panose="020B0503020204020204" pitchFamily="34" charset="-122"/>
                <a:ea typeface="微软雅黑" panose="020B0503020204020204" pitchFamily="34" charset="-122"/>
              </a:endParaRPr>
            </a:p>
          </p:txBody>
        </p:sp>
      </p:grpSp>
      <p:pic>
        <p:nvPicPr>
          <p:cNvPr id="22" name="Picture 2">
            <a:extLst>
              <a:ext uri="{FF2B5EF4-FFF2-40B4-BE49-F238E27FC236}">
                <a16:creationId xmlns:a16="http://schemas.microsoft.com/office/drawing/2014/main" id="{71EA159C-608F-43B7-82AE-C7D263FCE5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85342" y="4688758"/>
            <a:ext cx="830246" cy="629392"/>
          </a:xfrm>
          <a:prstGeom prst="rect">
            <a:avLst/>
          </a:prstGeom>
          <a:noFill/>
          <a:extLst>
            <a:ext uri="{909E8E84-426E-40DD-AFC4-6F175D3DCCD1}">
              <a14:hiddenFill xmlns:a14="http://schemas.microsoft.com/office/drawing/2010/main">
                <a:solidFill>
                  <a:srgbClr val="FFFFFF"/>
                </a:solidFill>
              </a14:hiddenFill>
            </a:ext>
          </a:extLst>
        </p:spPr>
      </p:pic>
      <p:sp>
        <p:nvSpPr>
          <p:cNvPr id="23" name="文本框 22">
            <a:extLst>
              <a:ext uri="{FF2B5EF4-FFF2-40B4-BE49-F238E27FC236}">
                <a16:creationId xmlns:a16="http://schemas.microsoft.com/office/drawing/2014/main" id="{5B567E9F-4B87-470A-8AEC-5252B1B39747}"/>
              </a:ext>
            </a:extLst>
          </p:cNvPr>
          <p:cNvSpPr txBox="1"/>
          <p:nvPr/>
        </p:nvSpPr>
        <p:spPr>
          <a:xfrm>
            <a:off x="3822984" y="6235364"/>
            <a:ext cx="1511212" cy="276999"/>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2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Nobel Prize 2008</a:t>
            </a:r>
            <a:endParaRPr lang="zh-CN" altLang="en-US" sz="12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文本框 12">
            <a:extLst>
              <a:ext uri="{FF2B5EF4-FFF2-40B4-BE49-F238E27FC236}">
                <a16:creationId xmlns:a16="http://schemas.microsoft.com/office/drawing/2014/main" id="{04F2FF19-BD3C-47F0-9327-D4557677F109}"/>
              </a:ext>
            </a:extLst>
          </p:cNvPr>
          <p:cNvSpPr txBox="1"/>
          <p:nvPr/>
        </p:nvSpPr>
        <p:spPr>
          <a:xfrm>
            <a:off x="9262476" y="4416648"/>
            <a:ext cx="1845449"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b="1" dirty="0">
                <a:latin typeface="微软雅黑" panose="020B0503020204020204" pitchFamily="34" charset="-122"/>
                <a:ea typeface="微软雅黑" panose="020B0503020204020204" pitchFamily="34" charset="-122"/>
                <a:cs typeface="Times New Roman" panose="02020603050405020304" pitchFamily="18" charset="0"/>
              </a:rPr>
              <a:t>2025</a:t>
            </a:r>
            <a:r>
              <a:rPr lang="zh-CN" altLang="en-US" sz="1600" b="1" dirty="0">
                <a:latin typeface="微软雅黑" panose="020B0503020204020204" pitchFamily="34" charset="-122"/>
                <a:ea typeface="微软雅黑" panose="020B0503020204020204" pitchFamily="34" charset="-122"/>
                <a:cs typeface="Times New Roman" panose="02020603050405020304" pitchFamily="18" charset="0"/>
              </a:rPr>
              <a:t>实验发现</a:t>
            </a:r>
          </a:p>
        </p:txBody>
      </p:sp>
      <mc:AlternateContent xmlns:mc="http://schemas.openxmlformats.org/markup-compatibility/2006" xmlns:a14="http://schemas.microsoft.com/office/drawing/2010/main">
        <mc:Choice Requires="a14">
          <p:sp>
            <p:nvSpPr>
              <p:cNvPr id="26" name="文本框 16">
                <a:extLst>
                  <a:ext uri="{FF2B5EF4-FFF2-40B4-BE49-F238E27FC236}">
                    <a16:creationId xmlns:a16="http://schemas.microsoft.com/office/drawing/2014/main" id="{DACC5975-0840-61E5-B894-B01B46D493DD}"/>
                  </a:ext>
                </a:extLst>
              </p:cNvPr>
              <p:cNvSpPr txBox="1"/>
              <p:nvPr/>
            </p:nvSpPr>
            <p:spPr>
              <a:xfrm>
                <a:off x="8968100" y="3747852"/>
                <a:ext cx="2165549" cy="30777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14:m>
                  <m:oMath xmlns:m="http://schemas.openxmlformats.org/officeDocument/2006/math">
                    <m:r>
                      <a:rPr lang="en-US" altLang="zh-CN" sz="1400" b="1" i="0" smtClean="0">
                        <a:solidFill>
                          <a:schemeClr val="tx1"/>
                        </a:solidFill>
                        <a:latin typeface="Cambria Math" panose="02040503050406030204" pitchFamily="18" charset="0"/>
                      </a:rPr>
                      <m:t> </m:t>
                    </m:r>
                    <m:r>
                      <m:rPr>
                        <m:nor/>
                      </m:rPr>
                      <a:rPr lang="en-US" altLang="zh-CN" sz="1400" b="1" i="0" smtClean="0">
                        <a:solidFill>
                          <a:schemeClr val="tx1"/>
                        </a:solidFill>
                        <a:latin typeface="微软雅黑" panose="020B0503020204020204" pitchFamily="34" charset="-122"/>
                        <a:ea typeface="微软雅黑" panose="020B0503020204020204" pitchFamily="34" charset="-122"/>
                      </a:rPr>
                      <m:t>B</m:t>
                    </m:r>
                    <m:r>
                      <a:rPr lang="zh-CN" altLang="en-US" sz="1400" b="1" i="1">
                        <a:solidFill>
                          <a:schemeClr val="tx1"/>
                        </a:solidFill>
                        <a:latin typeface="Cambria Math" panose="02040503050406030204" pitchFamily="18" charset="0"/>
                      </a:rPr>
                      <m:t>重</m:t>
                    </m:r>
                    <m:r>
                      <m:rPr>
                        <m:nor/>
                      </m:rPr>
                      <a:rPr lang="zh-CN" altLang="en-US" sz="14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m:t>子 </m:t>
                    </m:r>
                    <m:r>
                      <a:rPr lang="en-US" altLang="zh-CN" sz="1400" b="1" i="1" dirty="0">
                        <a:solidFill>
                          <a:schemeClr val="tx1"/>
                        </a:solidFill>
                        <a:latin typeface="Cambria Math" panose="02040503050406030204" pitchFamily="18" charset="0"/>
                      </a:rPr>
                      <m:t>𝑪𝑷</m:t>
                    </m:r>
                  </m:oMath>
                </a14:m>
                <a:r>
                  <a:rPr lang="zh-CN" altLang="en-US" sz="14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破坏</a:t>
                </a:r>
                <a:r>
                  <a:rPr lang="en-US" altLang="zh-CN" sz="14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 [5]</a:t>
                </a:r>
                <a:endParaRPr lang="zh-CN" altLang="en-US" sz="14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mc:Choice>
        <mc:Fallback xmlns="">
          <p:sp>
            <p:nvSpPr>
              <p:cNvPr id="26" name="文本框 16">
                <a:extLst>
                  <a:ext uri="{FF2B5EF4-FFF2-40B4-BE49-F238E27FC236}">
                    <a16:creationId xmlns:a16="http://schemas.microsoft.com/office/drawing/2014/main" id="{DACC5975-0840-61E5-B894-B01B46D493DD}"/>
                  </a:ext>
                </a:extLst>
              </p:cNvPr>
              <p:cNvSpPr txBox="1">
                <a:spLocks noRot="1" noChangeAspect="1" noMove="1" noResize="1" noEditPoints="1" noAdjustHandles="1" noChangeArrowheads="1" noChangeShapeType="1" noTextEdit="1"/>
              </p:cNvSpPr>
              <p:nvPr/>
            </p:nvSpPr>
            <p:spPr>
              <a:xfrm>
                <a:off x="8968100" y="3747852"/>
                <a:ext cx="2165549" cy="307777"/>
              </a:xfrm>
              <a:prstGeom prst="rect">
                <a:avLst/>
              </a:prstGeom>
              <a:blipFill>
                <a:blip r:embed="rId11"/>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788913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B19FC69-8B6F-FB2B-49C8-FDA478B7C6BC}"/>
              </a:ext>
            </a:extLst>
          </p:cNvPr>
          <p:cNvSpPr>
            <a:spLocks noGrp="1"/>
          </p:cNvSpPr>
          <p:nvPr>
            <p:ph type="title"/>
          </p:nvPr>
        </p:nvSpPr>
        <p:spPr/>
        <p:txBody>
          <a:bodyPr>
            <a:normAutofit/>
          </a:bodyPr>
          <a:lstStyle/>
          <a:p>
            <a:r>
              <a:rPr lang="zh-CN" altLang="en-US" sz="3600" dirty="0"/>
              <a:t>色禁闭之谜</a:t>
            </a:r>
          </a:p>
        </p:txBody>
      </p:sp>
      <p:pic>
        <p:nvPicPr>
          <p:cNvPr id="4" name="图片 3">
            <a:extLst>
              <a:ext uri="{FF2B5EF4-FFF2-40B4-BE49-F238E27FC236}">
                <a16:creationId xmlns:a16="http://schemas.microsoft.com/office/drawing/2014/main" id="{78ABB45D-A555-4A76-8C07-D0BA18085C20}"/>
              </a:ext>
            </a:extLst>
          </p:cNvPr>
          <p:cNvPicPr>
            <a:picLocks noChangeAspect="1"/>
          </p:cNvPicPr>
          <p:nvPr/>
        </p:nvPicPr>
        <p:blipFill>
          <a:blip r:embed="rId2"/>
          <a:stretch>
            <a:fillRect/>
          </a:stretch>
        </p:blipFill>
        <p:spPr>
          <a:xfrm>
            <a:off x="413898" y="897672"/>
            <a:ext cx="3858679" cy="2730420"/>
          </a:xfrm>
          <a:prstGeom prst="rect">
            <a:avLst/>
          </a:prstGeom>
        </p:spPr>
      </p:pic>
      <p:sp>
        <p:nvSpPr>
          <p:cNvPr id="5" name="文本框 4">
            <a:extLst>
              <a:ext uri="{FF2B5EF4-FFF2-40B4-BE49-F238E27FC236}">
                <a16:creationId xmlns:a16="http://schemas.microsoft.com/office/drawing/2014/main" id="{0F9FCC55-42B1-4687-98FD-FEEF5C9CC555}"/>
              </a:ext>
            </a:extLst>
          </p:cNvPr>
          <p:cNvSpPr txBox="1"/>
          <p:nvPr/>
        </p:nvSpPr>
        <p:spPr>
          <a:xfrm>
            <a:off x="982464" y="5680417"/>
            <a:ext cx="10314189" cy="830997"/>
          </a:xfrm>
          <a:prstGeom prst="rect">
            <a:avLst/>
          </a:prstGeom>
          <a:solidFill>
            <a:srgbClr val="FFFF00"/>
          </a:solidFill>
        </p:spPr>
        <p:txBody>
          <a:bodyPr wrap="square">
            <a:spAutoFit/>
          </a:bodyPr>
          <a:lstStyle/>
          <a:p>
            <a:pPr algn="ctr"/>
            <a:r>
              <a:rPr lang="en-US" altLang="zh-CN" sz="2400" b="1" dirty="0">
                <a:solidFill>
                  <a:srgbClr val="0F34A6"/>
                </a:solidFill>
                <a:latin typeface="微软雅黑" panose="020B0503020204020204" pitchFamily="34" charset="-122"/>
                <a:ea typeface="微软雅黑" panose="020B0503020204020204" pitchFamily="34" charset="-122"/>
              </a:rPr>
              <a:t>STCF</a:t>
            </a:r>
            <a:r>
              <a:rPr lang="zh-CN" altLang="en-US" sz="2400" b="1" dirty="0">
                <a:solidFill>
                  <a:srgbClr val="0F34A6"/>
                </a:solidFill>
                <a:latin typeface="微软雅黑" panose="020B0503020204020204" pitchFamily="34" charset="-122"/>
                <a:ea typeface="微软雅黑" panose="020B0503020204020204" pitchFamily="34" charset="-122"/>
              </a:rPr>
              <a:t>上强子谱学和夸克碎裂函数及强子形状因子的精确测量将提供夸克塑造强子内部结构信息，从而破解色禁闭难题。</a:t>
            </a:r>
          </a:p>
        </p:txBody>
      </p:sp>
      <p:grpSp>
        <p:nvGrpSpPr>
          <p:cNvPr id="8" name="组合 7">
            <a:extLst>
              <a:ext uri="{FF2B5EF4-FFF2-40B4-BE49-F238E27FC236}">
                <a16:creationId xmlns:a16="http://schemas.microsoft.com/office/drawing/2014/main" id="{C5DE3E7C-E2CF-4B82-8D47-E2E2BEDDA4F3}"/>
              </a:ext>
            </a:extLst>
          </p:cNvPr>
          <p:cNvGrpSpPr/>
          <p:nvPr/>
        </p:nvGrpSpPr>
        <p:grpSpPr>
          <a:xfrm>
            <a:off x="177139" y="581305"/>
            <a:ext cx="5391648" cy="2648604"/>
            <a:chOff x="2524721" y="-415983"/>
            <a:chExt cx="5110926" cy="2596808"/>
          </a:xfrm>
        </p:grpSpPr>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61C3CADE-70B9-4FC1-BC64-A8095F4E0308}"/>
                    </a:ext>
                  </a:extLst>
                </p:cNvPr>
                <p:cNvSpPr txBox="1"/>
                <p:nvPr/>
              </p:nvSpPr>
              <p:spPr>
                <a:xfrm rot="16200000">
                  <a:off x="1415956" y="692782"/>
                  <a:ext cx="2596808" cy="379278"/>
                </a:xfrm>
                <a:prstGeom prst="rect">
                  <a:avLst/>
                </a:prstGeom>
                <a:noFill/>
              </p:spPr>
              <p:txBody>
                <a:bodyPr wrap="square" rtlCol="0">
                  <a:spAutoFit/>
                </a:bodyPr>
                <a:lstStyle/>
                <a:p>
                  <a:r>
                    <a:rPr kumimoji="1" lang="en" altLang="zh-CN" sz="2000" dirty="0">
                      <a:solidFill>
                        <a:srgbClr val="FF0000"/>
                      </a:solidFill>
                      <a:highlight>
                        <a:srgbClr val="FFFF00"/>
                      </a:highlight>
                      <a:latin typeface="微软雅黑" panose="020B0503020204020204" pitchFamily="34" charset="-122"/>
                      <a:ea typeface="微软雅黑" panose="020B0503020204020204" pitchFamily="34" charset="-122"/>
                    </a:rPr>
                    <a:t>QCD </a:t>
                  </a:r>
                  <a:r>
                    <a:rPr kumimoji="1" lang="zh-CN" altLang="en" sz="2000" dirty="0">
                      <a:solidFill>
                        <a:srgbClr val="FF0000"/>
                      </a:solidFill>
                      <a:highlight>
                        <a:srgbClr val="FFFF00"/>
                      </a:highlight>
                      <a:latin typeface="微软雅黑" panose="020B0503020204020204" pitchFamily="34" charset="-122"/>
                      <a:ea typeface="微软雅黑" panose="020B0503020204020204" pitchFamily="34" charset="-122"/>
                    </a:rPr>
                    <a:t>耦合</a:t>
                  </a:r>
                  <a:r>
                    <a:rPr kumimoji="1" lang="zh-CN" altLang="en-US" sz="2000" dirty="0">
                      <a:solidFill>
                        <a:srgbClr val="FF0000"/>
                      </a:solidFill>
                      <a:highlight>
                        <a:srgbClr val="FFFF00"/>
                      </a:highlight>
                      <a:latin typeface="微软雅黑" panose="020B0503020204020204" pitchFamily="34" charset="-122"/>
                      <a:ea typeface="微软雅黑" panose="020B0503020204020204" pitchFamily="34" charset="-122"/>
                    </a:rPr>
                    <a:t>强度</a:t>
                  </a:r>
                  <a:r>
                    <a:rPr kumimoji="1" lang="en" altLang="zh-CN" sz="2000" dirty="0">
                      <a:solidFill>
                        <a:srgbClr val="FF0000"/>
                      </a:solidFill>
                      <a:highlight>
                        <a:srgbClr val="FFFF00"/>
                      </a:highlight>
                      <a:latin typeface="微软雅黑" panose="020B0503020204020204" pitchFamily="34" charset="-122"/>
                      <a:ea typeface="微软雅黑" panose="020B0503020204020204" pitchFamily="34" charset="-122"/>
                    </a:rPr>
                    <a:t> </a:t>
                  </a:r>
                  <a14:m>
                    <m:oMath xmlns:m="http://schemas.openxmlformats.org/officeDocument/2006/math">
                      <m:sSub>
                        <m:sSubPr>
                          <m:ctrlPr>
                            <a:rPr kumimoji="1" lang="en" altLang="zh-CN" sz="2000" i="1">
                              <a:solidFill>
                                <a:srgbClr val="FF0000"/>
                              </a:solidFill>
                              <a:highlight>
                                <a:srgbClr val="FFFF00"/>
                              </a:highlight>
                              <a:latin typeface="Cambria Math" panose="02040503050406030204" pitchFamily="18" charset="0"/>
                            </a:rPr>
                          </m:ctrlPr>
                        </m:sSubPr>
                        <m:e>
                          <m:r>
                            <a:rPr kumimoji="1" lang="en" altLang="zh-CN" sz="2000" i="1">
                              <a:solidFill>
                                <a:srgbClr val="FF0000"/>
                              </a:solidFill>
                              <a:highlight>
                                <a:srgbClr val="FFFF00"/>
                              </a:highlight>
                              <a:latin typeface="Cambria Math" panose="02040503050406030204" pitchFamily="18" charset="0"/>
                              <a:ea typeface="Cambria Math" panose="02040503050406030204" pitchFamily="18" charset="0"/>
                            </a:rPr>
                            <m:t>𝛼</m:t>
                          </m:r>
                        </m:e>
                        <m:sub>
                          <m:r>
                            <a:rPr kumimoji="1" lang="en-US" altLang="zh-CN" sz="2000" i="1">
                              <a:solidFill>
                                <a:srgbClr val="FF0000"/>
                              </a:solidFill>
                              <a:highlight>
                                <a:srgbClr val="FFFF00"/>
                              </a:highlight>
                              <a:latin typeface="Cambria Math" panose="02040503050406030204" pitchFamily="18" charset="0"/>
                            </a:rPr>
                            <m:t>𝑠</m:t>
                          </m:r>
                        </m:sub>
                      </m:sSub>
                    </m:oMath>
                  </a14:m>
                  <a:endParaRPr kumimoji="1" lang="zh-CN" altLang="en-US" sz="2000" dirty="0">
                    <a:solidFill>
                      <a:srgbClr val="FF0000"/>
                    </a:solidFill>
                    <a:highlight>
                      <a:srgbClr val="FFFF00"/>
                    </a:highlight>
                    <a:latin typeface="微软雅黑" panose="020B0503020204020204" pitchFamily="34" charset="-122"/>
                    <a:ea typeface="微软雅黑" panose="020B0503020204020204" pitchFamily="34" charset="-122"/>
                  </a:endParaRPr>
                </a:p>
              </p:txBody>
            </p:sp>
          </mc:Choice>
          <mc:Fallback xmlns="">
            <p:sp>
              <p:nvSpPr>
                <p:cNvPr id="9" name="文本框 8">
                  <a:extLst>
                    <a:ext uri="{FF2B5EF4-FFF2-40B4-BE49-F238E27FC236}">
                      <a16:creationId xmlns:a16="http://schemas.microsoft.com/office/drawing/2014/main" id="{61C3CADE-70B9-4FC1-BC64-A8095F4E0308}"/>
                    </a:ext>
                  </a:extLst>
                </p:cNvPr>
                <p:cNvSpPr txBox="1">
                  <a:spLocks noRot="1" noChangeAspect="1" noMove="1" noResize="1" noEditPoints="1" noAdjustHandles="1" noChangeArrowheads="1" noChangeShapeType="1" noTextEdit="1"/>
                </p:cNvSpPr>
                <p:nvPr/>
              </p:nvSpPr>
              <p:spPr>
                <a:xfrm rot="16200000">
                  <a:off x="1415956" y="692782"/>
                  <a:ext cx="2596808" cy="379278"/>
                </a:xfrm>
                <a:prstGeom prst="rect">
                  <a:avLst/>
                </a:prstGeom>
                <a:blipFill>
                  <a:blip r:embed="rId3"/>
                  <a:stretch>
                    <a:fillRect l="-7576" r="-25758" b="-2299"/>
                  </a:stretch>
                </a:blipFill>
              </p:spPr>
              <p:txBody>
                <a:bodyPr/>
                <a:lstStyle/>
                <a:p>
                  <a:r>
                    <a:rPr lang="zh-CN" altLang="en-US">
                      <a:noFill/>
                    </a:rPr>
                    <a:t> </a:t>
                  </a:r>
                </a:p>
              </p:txBody>
            </p:sp>
          </mc:Fallback>
        </mc:AlternateContent>
        <p:pic>
          <p:nvPicPr>
            <p:cNvPr id="10" name="图片 9">
              <a:extLst>
                <a:ext uri="{FF2B5EF4-FFF2-40B4-BE49-F238E27FC236}">
                  <a16:creationId xmlns:a16="http://schemas.microsoft.com/office/drawing/2014/main" id="{F4CB334D-6DC4-4513-AA39-388A5F1FA8BF}"/>
                </a:ext>
              </a:extLst>
            </p:cNvPr>
            <p:cNvPicPr>
              <a:picLocks noChangeAspect="1"/>
            </p:cNvPicPr>
            <p:nvPr/>
          </p:nvPicPr>
          <p:blipFill>
            <a:blip r:embed="rId4"/>
            <a:stretch>
              <a:fillRect/>
            </a:stretch>
          </p:blipFill>
          <p:spPr>
            <a:xfrm>
              <a:off x="3384210" y="781698"/>
              <a:ext cx="1368383" cy="909032"/>
            </a:xfrm>
            <a:prstGeom prst="rect">
              <a:avLst/>
            </a:prstGeom>
          </p:spPr>
        </p:pic>
        <p:sp>
          <p:nvSpPr>
            <p:cNvPr id="11" name="文本框 10">
              <a:extLst>
                <a:ext uri="{FF2B5EF4-FFF2-40B4-BE49-F238E27FC236}">
                  <a16:creationId xmlns:a16="http://schemas.microsoft.com/office/drawing/2014/main" id="{3DDE016E-2D0F-49CC-AD0E-48DCE9A2BF11}"/>
                </a:ext>
              </a:extLst>
            </p:cNvPr>
            <p:cNvSpPr txBox="1"/>
            <p:nvPr/>
          </p:nvSpPr>
          <p:spPr>
            <a:xfrm>
              <a:off x="3704067" y="1828157"/>
              <a:ext cx="1585185" cy="331933"/>
            </a:xfrm>
            <a:prstGeom prst="rect">
              <a:avLst/>
            </a:prstGeom>
            <a:solidFill>
              <a:schemeClr val="bg1"/>
            </a:solidFill>
          </p:spPr>
          <p:txBody>
            <a:bodyPr wrap="none" rtlCol="0">
              <a:spAutoFit/>
            </a:bodyPr>
            <a:lstStyle/>
            <a:p>
              <a:r>
                <a:rPr kumimoji="1" lang="en-US" altLang="zh-CN" sz="1600" dirty="0">
                  <a:solidFill>
                    <a:srgbClr val="FF0000"/>
                  </a:solidFill>
                  <a:latin typeface="微软雅黑" panose="020B0503020204020204" pitchFamily="34" charset="-122"/>
                  <a:ea typeface="微软雅黑" panose="020B0503020204020204" pitchFamily="34" charset="-122"/>
                </a:rPr>
                <a:t>QCD</a:t>
              </a:r>
              <a:r>
                <a:rPr kumimoji="1" lang="zh-CN" altLang="en-US" sz="1600" dirty="0">
                  <a:solidFill>
                    <a:srgbClr val="FF0000"/>
                  </a:solidFill>
                  <a:latin typeface="微软雅黑" panose="020B0503020204020204" pitchFamily="34" charset="-122"/>
                  <a:ea typeface="微软雅黑" panose="020B0503020204020204" pitchFamily="34" charset="-122"/>
                </a:rPr>
                <a:t>微扰可计算</a:t>
              </a:r>
            </a:p>
          </p:txBody>
        </p:sp>
        <p:pic>
          <p:nvPicPr>
            <p:cNvPr id="13" name="图片 12">
              <a:extLst>
                <a:ext uri="{FF2B5EF4-FFF2-40B4-BE49-F238E27FC236}">
                  <a16:creationId xmlns:a16="http://schemas.microsoft.com/office/drawing/2014/main" id="{EBF5FD63-802E-4791-A43E-5931633FD1CB}"/>
                </a:ext>
              </a:extLst>
            </p:cNvPr>
            <p:cNvPicPr>
              <a:picLocks noChangeAspect="1"/>
            </p:cNvPicPr>
            <p:nvPr/>
          </p:nvPicPr>
          <p:blipFill>
            <a:blip r:embed="rId5"/>
            <a:stretch>
              <a:fillRect/>
            </a:stretch>
          </p:blipFill>
          <p:spPr>
            <a:xfrm>
              <a:off x="5381413" y="765428"/>
              <a:ext cx="1131125" cy="1042133"/>
            </a:xfrm>
            <a:prstGeom prst="rect">
              <a:avLst/>
            </a:prstGeom>
          </p:spPr>
        </p:pic>
        <p:sp>
          <p:nvSpPr>
            <p:cNvPr id="12" name="文本框 11">
              <a:extLst>
                <a:ext uri="{FF2B5EF4-FFF2-40B4-BE49-F238E27FC236}">
                  <a16:creationId xmlns:a16="http://schemas.microsoft.com/office/drawing/2014/main" id="{7E526C28-A98E-4874-ADAF-65DD0BE1053A}"/>
                </a:ext>
              </a:extLst>
            </p:cNvPr>
            <p:cNvSpPr txBox="1"/>
            <p:nvPr/>
          </p:nvSpPr>
          <p:spPr>
            <a:xfrm>
              <a:off x="5946976" y="293058"/>
              <a:ext cx="1688671" cy="724219"/>
            </a:xfrm>
            <a:prstGeom prst="rect">
              <a:avLst/>
            </a:prstGeom>
            <a:solidFill>
              <a:schemeClr val="bg1"/>
            </a:solidFill>
          </p:spPr>
          <p:txBody>
            <a:bodyPr wrap="square" rtlCol="0">
              <a:spAutoFit/>
            </a:bodyPr>
            <a:lstStyle/>
            <a:p>
              <a:r>
                <a:rPr kumimoji="1" lang="zh-CN" altLang="en-US" sz="1400" b="1" dirty="0">
                  <a:solidFill>
                    <a:srgbClr val="FF0000"/>
                  </a:solidFill>
                  <a:latin typeface="微软雅黑" panose="020B0503020204020204" pitchFamily="34" charset="-122"/>
                  <a:ea typeface="微软雅黑" panose="020B0503020204020204" pitchFamily="34" charset="-122"/>
                </a:rPr>
                <a:t>真实强子物质世界</a:t>
              </a:r>
              <a:endParaRPr kumimoji="1" lang="en-US" altLang="zh-CN" sz="1400" b="1" dirty="0">
                <a:solidFill>
                  <a:srgbClr val="FF0000"/>
                </a:solidFill>
                <a:latin typeface="微软雅黑" panose="020B0503020204020204" pitchFamily="34" charset="-122"/>
                <a:ea typeface="微软雅黑" panose="020B0503020204020204" pitchFamily="34" charset="-122"/>
              </a:endParaRPr>
            </a:p>
            <a:p>
              <a:r>
                <a:rPr kumimoji="1" lang="zh-CN" altLang="en-US" sz="1400" b="1" dirty="0">
                  <a:solidFill>
                    <a:srgbClr val="FF0000"/>
                  </a:solidFill>
                  <a:latin typeface="微软雅黑" panose="020B0503020204020204" pitchFamily="34" charset="-122"/>
                  <a:ea typeface="微软雅黑" panose="020B0503020204020204" pitchFamily="34" charset="-122"/>
                </a:rPr>
                <a:t>非微扰的</a:t>
              </a:r>
              <a:r>
                <a:rPr kumimoji="1" lang="en-US" altLang="zh-CN" sz="1400" b="1" dirty="0">
                  <a:solidFill>
                    <a:srgbClr val="FF0000"/>
                  </a:solidFill>
                  <a:latin typeface="微软雅黑" panose="020B0503020204020204" pitchFamily="34" charset="-122"/>
                  <a:ea typeface="微软雅黑" panose="020B0503020204020204" pitchFamily="34" charset="-122"/>
                </a:rPr>
                <a:t>QCD</a:t>
              </a:r>
            </a:p>
            <a:p>
              <a:r>
                <a:rPr kumimoji="1" lang="zh-CN" altLang="en-US" sz="1400" b="1" dirty="0">
                  <a:solidFill>
                    <a:srgbClr val="FF0000"/>
                  </a:solidFill>
                  <a:latin typeface="微软雅黑" panose="020B0503020204020204" pitchFamily="34" charset="-122"/>
                  <a:ea typeface="微软雅黑" panose="020B0503020204020204" pitchFamily="34" charset="-122"/>
                </a:rPr>
                <a:t>夸克禁闭</a:t>
              </a:r>
            </a:p>
          </p:txBody>
        </p:sp>
      </p:grpSp>
      <p:sp>
        <p:nvSpPr>
          <p:cNvPr id="14" name="矩形 13">
            <a:extLst>
              <a:ext uri="{FF2B5EF4-FFF2-40B4-BE49-F238E27FC236}">
                <a16:creationId xmlns:a16="http://schemas.microsoft.com/office/drawing/2014/main" id="{D068F95B-8A0F-45F0-A039-76A4FAA799D4}"/>
              </a:ext>
            </a:extLst>
          </p:cNvPr>
          <p:cNvSpPr/>
          <p:nvPr/>
        </p:nvSpPr>
        <p:spPr>
          <a:xfrm>
            <a:off x="304800" y="3733800"/>
            <a:ext cx="11582400" cy="1785104"/>
          </a:xfrm>
          <a:prstGeom prst="rect">
            <a:avLst/>
          </a:prstGeom>
        </p:spPr>
        <p:txBody>
          <a:bodyPr wrap="square">
            <a:spAutoFit/>
          </a:bodyPr>
          <a:lstStyle/>
          <a:p>
            <a:pPr marL="342900" indent="-342900" algn="just" fontAlgn="base">
              <a:spcBef>
                <a:spcPts val="600"/>
              </a:spcBef>
              <a:spcAft>
                <a:spcPts val="600"/>
              </a:spcAft>
              <a:buClr>
                <a:schemeClr val="tx2"/>
              </a:buClr>
              <a:buFont typeface="Wingdings" panose="05000000000000000000" pitchFamily="2" charset="2"/>
              <a:buChar char="l"/>
              <a:defRPr/>
            </a:pPr>
            <a:r>
              <a:rPr lang="zh-CN" altLang="en-US" sz="2000" b="1" dirty="0">
                <a:solidFill>
                  <a:srgbClr val="C00000"/>
                </a:solidFill>
                <a:latin typeface="微软雅黑" panose="020B0503020204020204" pitchFamily="34" charset="-122"/>
                <a:ea typeface="微软雅黑" panose="020B0503020204020204" pitchFamily="34" charset="-122"/>
              </a:rPr>
              <a:t>强子是物质世界基本组成单元</a:t>
            </a:r>
            <a:r>
              <a:rPr lang="zh-CN" altLang="en-US" sz="2000" b="1"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理论预期存在胶球、混杂态、分子态、多夸克态等奇特强子态。强子谱的研究是探索与认识</a:t>
            </a:r>
            <a:r>
              <a:rPr lang="zh-CN" altLang="en-US" sz="2000" b="1" dirty="0">
                <a:solidFill>
                  <a:srgbClr val="C00000"/>
                </a:solidFill>
                <a:latin typeface="微软雅黑" panose="020B0503020204020204" pitchFamily="34" charset="-122"/>
                <a:ea typeface="微软雅黑" panose="020B0503020204020204" pitchFamily="34" charset="-122"/>
              </a:rPr>
              <a:t>强相互作用理论</a:t>
            </a:r>
            <a:r>
              <a:rPr lang="zh-CN" altLang="en-US" sz="2000" dirty="0">
                <a:latin typeface="微软雅黑" panose="020B0503020204020204" pitchFamily="34" charset="-122"/>
                <a:ea typeface="微软雅黑" panose="020B0503020204020204" pitchFamily="34" charset="-122"/>
              </a:rPr>
              <a:t>的重要手段，</a:t>
            </a:r>
            <a:r>
              <a:rPr lang="en-US" altLang="zh-CN" sz="2000" dirty="0">
                <a:latin typeface="微软雅黑" panose="020B0503020204020204" pitchFamily="34" charset="-122"/>
                <a:ea typeface="微软雅黑" panose="020B0503020204020204" pitchFamily="34" charset="-122"/>
              </a:rPr>
              <a:t>STCF</a:t>
            </a:r>
            <a:r>
              <a:rPr lang="zh-CN" altLang="en-US" sz="2000" dirty="0">
                <a:latin typeface="微软雅黑" panose="020B0503020204020204" pitchFamily="34" charset="-122"/>
                <a:ea typeface="微软雅黑" panose="020B0503020204020204" pitchFamily="34" charset="-122"/>
              </a:rPr>
              <a:t>可以产生丰富的</a:t>
            </a:r>
            <a:r>
              <a:rPr lang="zh-CN" altLang="en-US" sz="2000" b="1" dirty="0">
                <a:solidFill>
                  <a:srgbClr val="C00000"/>
                </a:solidFill>
                <a:latin typeface="微软雅黑" panose="020B0503020204020204" pitchFamily="34" charset="-122"/>
                <a:ea typeface="微软雅黑" panose="020B0503020204020204" pitchFamily="34" charset="-122"/>
              </a:rPr>
              <a:t>奇特强子态</a:t>
            </a:r>
            <a:r>
              <a:rPr lang="zh-CN" altLang="en-US" sz="2000" dirty="0">
                <a:latin typeface="微软雅黑" panose="020B0503020204020204" pitchFamily="34" charset="-122"/>
                <a:ea typeface="微软雅黑" panose="020B0503020204020204" pitchFamily="34" charset="-122"/>
              </a:rPr>
              <a:t>，在强子谱研究中具有</a:t>
            </a:r>
            <a:r>
              <a:rPr lang="zh-CN" altLang="en-US" sz="2000" b="1" dirty="0">
                <a:solidFill>
                  <a:srgbClr val="C00000"/>
                </a:solidFill>
                <a:latin typeface="微软雅黑" panose="020B0503020204020204" pitchFamily="34" charset="-122"/>
                <a:ea typeface="微软雅黑" panose="020B0503020204020204" pitchFamily="34" charset="-122"/>
              </a:rPr>
              <a:t>明显优势</a:t>
            </a:r>
            <a:r>
              <a:rPr lang="zh-CN" altLang="en-US"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marL="342900" indent="-342900" algn="just" fontAlgn="base">
              <a:spcBef>
                <a:spcPts val="600"/>
              </a:spcBef>
              <a:spcAft>
                <a:spcPts val="600"/>
              </a:spcAft>
              <a:buClr>
                <a:schemeClr val="tx2"/>
              </a:buClr>
              <a:buFont typeface="Wingdings" panose="05000000000000000000" pitchFamily="2" charset="2"/>
              <a:buChar char="l"/>
              <a:defRPr/>
            </a:pPr>
            <a:r>
              <a:rPr lang="zh-CN" altLang="en-US" sz="2000" b="1" dirty="0">
                <a:solidFill>
                  <a:srgbClr val="C00000"/>
                </a:solidFill>
                <a:latin typeface="微软雅黑" panose="020B0503020204020204" pitchFamily="34" charset="-122"/>
                <a:ea typeface="微软雅黑" panose="020B0503020204020204" pitchFamily="34" charset="-122"/>
              </a:rPr>
              <a:t>夸克碎裂函数</a:t>
            </a:r>
            <a:r>
              <a:rPr lang="zh-CN" altLang="en-US" sz="2000" dirty="0">
                <a:latin typeface="微软雅黑" panose="020B0503020204020204" pitchFamily="34" charset="-122"/>
                <a:ea typeface="微软雅黑" panose="020B0503020204020204" pitchFamily="34" charset="-122"/>
              </a:rPr>
              <a:t>描述夸克强子化的过程，正负电子对撞实验能够提供最干净的夸克碎了函数信息。</a:t>
            </a:r>
            <a:r>
              <a:rPr kumimoji="1" lang="zh-CN" altLang="en-US"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形状因子</a:t>
            </a:r>
            <a:r>
              <a:rPr kumimoji="1" lang="zh-CN" altLang="en-US" sz="2000" dirty="0">
                <a:solidFill>
                  <a:srgbClr val="080808"/>
                </a:solidFill>
                <a:latin typeface="微软雅黑" panose="020B0503020204020204" pitchFamily="34" charset="-122"/>
                <a:ea typeface="微软雅黑" panose="020B0503020204020204" pitchFamily="34" charset="-122"/>
                <a:cs typeface="Times New Roman" panose="02020603050405020304" pitchFamily="18" charset="0"/>
              </a:rPr>
              <a:t>是强子</a:t>
            </a:r>
            <a:r>
              <a:rPr kumimoji="1" lang="zh-CN" altLang="en-US" sz="2000" dirty="0">
                <a:latin typeface="微软雅黑" panose="020B0503020204020204" pitchFamily="34" charset="-122"/>
                <a:ea typeface="微软雅黑" panose="020B0503020204020204" pitchFamily="34" charset="-122"/>
                <a:cs typeface="Times New Roman" panose="02020603050405020304" pitchFamily="18" charset="0"/>
              </a:rPr>
              <a:t>的</a:t>
            </a:r>
            <a:r>
              <a:rPr kumimoji="1" lang="zh-CN" altLang="en-US"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基本观测量</a:t>
            </a:r>
            <a:r>
              <a:rPr kumimoji="1" lang="zh-CN" altLang="en-US" sz="2000" dirty="0">
                <a:solidFill>
                  <a:srgbClr val="080808"/>
                </a:solidFill>
                <a:latin typeface="微软雅黑" panose="020B0503020204020204" pitchFamily="34" charset="-122"/>
                <a:ea typeface="微软雅黑" panose="020B0503020204020204" pitchFamily="34" charset="-122"/>
                <a:cs typeface="Times New Roman" panose="02020603050405020304" pitchFamily="18" charset="0"/>
              </a:rPr>
              <a:t>，能够探针其内部结构信息。</a:t>
            </a:r>
            <a:endParaRPr kumimoji="1" lang="en-US" altLang="zh-CN" sz="2000" dirty="0">
              <a:solidFill>
                <a:srgbClr val="080808"/>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7" name="Picture 3">
            <a:extLst>
              <a:ext uri="{FF2B5EF4-FFF2-40B4-BE49-F238E27FC236}">
                <a16:creationId xmlns:a16="http://schemas.microsoft.com/office/drawing/2014/main" id="{74EE169A-48A0-4C38-843B-FDE5DA5D41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9396" y="1238795"/>
            <a:ext cx="2806419" cy="2065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图片 6">
            <a:extLst>
              <a:ext uri="{FF2B5EF4-FFF2-40B4-BE49-F238E27FC236}">
                <a16:creationId xmlns:a16="http://schemas.microsoft.com/office/drawing/2014/main" id="{A2D49DF5-6740-4239-B638-A31D4D705865}"/>
              </a:ext>
            </a:extLst>
          </p:cNvPr>
          <p:cNvPicPr>
            <a:picLocks noChangeAspect="1"/>
          </p:cNvPicPr>
          <p:nvPr/>
        </p:nvPicPr>
        <p:blipFill>
          <a:blip r:embed="rId7"/>
          <a:stretch>
            <a:fillRect/>
          </a:stretch>
        </p:blipFill>
        <p:spPr>
          <a:xfrm>
            <a:off x="5291124" y="1234262"/>
            <a:ext cx="3289694" cy="2111068"/>
          </a:xfrm>
          <a:prstGeom prst="rect">
            <a:avLst/>
          </a:prstGeom>
        </p:spPr>
      </p:pic>
    </p:spTree>
    <p:extLst>
      <p:ext uri="{BB962C8B-B14F-4D97-AF65-F5344CB8AC3E}">
        <p14:creationId xmlns:p14="http://schemas.microsoft.com/office/powerpoint/2010/main" val="3277713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557D219-08CE-7B7A-B7CF-3958CADBD4E6}"/>
              </a:ext>
            </a:extLst>
          </p:cNvPr>
          <p:cNvSpPr>
            <a:spLocks noGrp="1"/>
          </p:cNvSpPr>
          <p:nvPr>
            <p:ph type="title"/>
          </p:nvPr>
        </p:nvSpPr>
        <p:spPr/>
        <p:txBody>
          <a:bodyPr>
            <a:normAutofit/>
          </a:bodyPr>
          <a:lstStyle/>
          <a:p>
            <a:r>
              <a:rPr lang="zh-CN" altLang="en-US" sz="3600" dirty="0"/>
              <a:t>基本物理量精确测量</a:t>
            </a:r>
          </a:p>
        </p:txBody>
      </p:sp>
      <p:pic>
        <p:nvPicPr>
          <p:cNvPr id="20" name="图片 19">
            <a:extLst>
              <a:ext uri="{FF2B5EF4-FFF2-40B4-BE49-F238E27FC236}">
                <a16:creationId xmlns:a16="http://schemas.microsoft.com/office/drawing/2014/main" id="{0D196B96-001B-4E6C-A286-02BFEFBC532B}"/>
              </a:ext>
            </a:extLst>
          </p:cNvPr>
          <p:cNvPicPr>
            <a:picLocks noChangeAspect="1"/>
          </p:cNvPicPr>
          <p:nvPr/>
        </p:nvPicPr>
        <p:blipFill>
          <a:blip r:embed="rId2"/>
          <a:stretch>
            <a:fillRect/>
          </a:stretch>
        </p:blipFill>
        <p:spPr>
          <a:xfrm>
            <a:off x="3767214" y="4117001"/>
            <a:ext cx="3796743" cy="2420933"/>
          </a:xfrm>
          <a:prstGeom prst="rect">
            <a:avLst/>
          </a:prstGeom>
        </p:spPr>
      </p:pic>
      <p:pic>
        <p:nvPicPr>
          <p:cNvPr id="21" name="Picture 4">
            <a:extLst>
              <a:ext uri="{FF2B5EF4-FFF2-40B4-BE49-F238E27FC236}">
                <a16:creationId xmlns:a16="http://schemas.microsoft.com/office/drawing/2014/main" id="{30ED115E-8C38-4A2C-998F-C25D17C42C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778772"/>
            <a:ext cx="3221387" cy="2759163"/>
          </a:xfrm>
          <a:prstGeom prst="rect">
            <a:avLst/>
          </a:prstGeom>
          <a:noFill/>
          <a:ln>
            <a:noFill/>
          </a:ln>
        </p:spPr>
      </p:pic>
      <p:pic>
        <p:nvPicPr>
          <p:cNvPr id="6" name="图片 5">
            <a:extLst>
              <a:ext uri="{FF2B5EF4-FFF2-40B4-BE49-F238E27FC236}">
                <a16:creationId xmlns:a16="http://schemas.microsoft.com/office/drawing/2014/main" id="{6458CAE9-A9F9-42BD-AEC3-AFB75E6BAC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5757" y="5333632"/>
            <a:ext cx="3170366" cy="1143368"/>
          </a:xfrm>
          <a:prstGeom prst="rect">
            <a:avLst/>
          </a:prstGeom>
          <a:noFill/>
          <a:ln>
            <a:noFill/>
          </a:ln>
          <a:effectLst/>
        </p:spPr>
      </p:pic>
      <p:sp>
        <p:nvSpPr>
          <p:cNvPr id="4" name="矩形 3">
            <a:extLst>
              <a:ext uri="{FF2B5EF4-FFF2-40B4-BE49-F238E27FC236}">
                <a16:creationId xmlns:a16="http://schemas.microsoft.com/office/drawing/2014/main" id="{499AF06A-850F-404B-BE46-0B5F23CAF4B8}"/>
              </a:ext>
            </a:extLst>
          </p:cNvPr>
          <p:cNvSpPr/>
          <p:nvPr/>
        </p:nvSpPr>
        <p:spPr>
          <a:xfrm>
            <a:off x="7705458" y="4973688"/>
            <a:ext cx="4175256" cy="369332"/>
          </a:xfrm>
          <a:prstGeom prst="rect">
            <a:avLst/>
          </a:prstGeom>
        </p:spPr>
        <p:txBody>
          <a:bodyPr wrap="square">
            <a:spAutoFit/>
          </a:bodyPr>
          <a:lstStyle/>
          <a:p>
            <a:r>
              <a:rPr lang="zh-CN" altLang="en-US"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描述夸克味道的混合的</a:t>
            </a:r>
            <a:r>
              <a:rPr lang="en-US" altLang="zh-CN"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CKM</a:t>
            </a:r>
            <a:r>
              <a:rPr lang="zh-CN" altLang="en-US"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矩阵：</a:t>
            </a:r>
            <a:endParaRPr lang="zh-CN" altLang="en-US" dirty="0">
              <a:latin typeface="微软雅黑" panose="020B0503020204020204" pitchFamily="34" charset="-122"/>
              <a:ea typeface="微软雅黑" panose="020B0503020204020204" pitchFamily="34" charset="-122"/>
            </a:endParaRPr>
          </a:p>
        </p:txBody>
      </p:sp>
      <p:sp>
        <p:nvSpPr>
          <p:cNvPr id="8" name="矩形 7">
            <a:extLst>
              <a:ext uri="{FF2B5EF4-FFF2-40B4-BE49-F238E27FC236}">
                <a16:creationId xmlns:a16="http://schemas.microsoft.com/office/drawing/2014/main" id="{C8CD7F92-B47D-42CC-B6B6-3B720C0A3815}"/>
              </a:ext>
            </a:extLst>
          </p:cNvPr>
          <p:cNvSpPr/>
          <p:nvPr/>
        </p:nvSpPr>
        <p:spPr>
          <a:xfrm>
            <a:off x="3743887" y="3778772"/>
            <a:ext cx="2819400" cy="369332"/>
          </a:xfrm>
          <a:prstGeom prst="rect">
            <a:avLst/>
          </a:prstGeom>
        </p:spPr>
        <p:txBody>
          <a:bodyPr wrap="square">
            <a:spAutoFit/>
          </a:bodyPr>
          <a:lstStyle/>
          <a:p>
            <a:r>
              <a:rPr lang="zh-CN" altLang="en-US"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标准模型自由参数：</a:t>
            </a:r>
            <a:endParaRPr lang="zh-CN" altLang="en-US" dirty="0">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id="{33D5B908-8D3F-402B-A120-D2BF389892CB}"/>
              </a:ext>
            </a:extLst>
          </p:cNvPr>
          <p:cNvSpPr/>
          <p:nvPr/>
        </p:nvSpPr>
        <p:spPr>
          <a:xfrm>
            <a:off x="457200" y="940125"/>
            <a:ext cx="11230745" cy="1292662"/>
          </a:xfrm>
          <a:prstGeom prst="rect">
            <a:avLst/>
          </a:prstGeom>
        </p:spPr>
        <p:txBody>
          <a:bodyPr wrap="square">
            <a:spAutoFit/>
          </a:bodyPr>
          <a:lstStyle/>
          <a:p>
            <a:pPr marL="285750" indent="-285750" algn="just">
              <a:spcBef>
                <a:spcPts val="600"/>
              </a:spcBef>
              <a:spcAft>
                <a:spcPts val="600"/>
              </a:spcAft>
              <a:buClr>
                <a:schemeClr val="tx2"/>
              </a:buClr>
              <a:buFont typeface="Wingdings" panose="05000000000000000000" pitchFamily="2" charset="2"/>
              <a:buChar char="l"/>
            </a:pPr>
            <a:r>
              <a:rPr lang="zh-CN" altLang="zh-CN" sz="2000" b="1" dirty="0">
                <a:solidFill>
                  <a:srgbClr val="C00000"/>
                </a:solidFill>
                <a:latin typeface="微软雅黑" panose="020B0503020204020204" pitchFamily="34" charset="-122"/>
                <a:ea typeface="微软雅黑" panose="020B0503020204020204" pitchFamily="34" charset="-122"/>
              </a:rPr>
              <a:t>基本物理量</a:t>
            </a:r>
            <a:r>
              <a:rPr lang="zh-CN" altLang="zh-CN" sz="2000" dirty="0">
                <a:latin typeface="微软雅黑" panose="020B0503020204020204" pitchFamily="34" charset="-122"/>
                <a:ea typeface="微软雅黑" panose="020B0503020204020204" pitchFamily="34" charset="-122"/>
              </a:rPr>
              <a:t>或</a:t>
            </a:r>
            <a:r>
              <a:rPr lang="zh-CN" altLang="en-US" sz="2000" dirty="0">
                <a:latin typeface="微软雅黑" panose="020B0503020204020204" pitchFamily="34" charset="-122"/>
                <a:ea typeface="微软雅黑" panose="020B0503020204020204" pitchFamily="34" charset="-122"/>
              </a:rPr>
              <a:t>标准模型</a:t>
            </a:r>
            <a:r>
              <a:rPr lang="zh-CN" altLang="zh-CN" sz="2000" b="1" dirty="0">
                <a:solidFill>
                  <a:srgbClr val="C00000"/>
                </a:solidFill>
                <a:latin typeface="微软雅黑" panose="020B0503020204020204" pitchFamily="34" charset="-122"/>
                <a:ea typeface="微软雅黑" panose="020B0503020204020204" pitchFamily="34" charset="-122"/>
              </a:rPr>
              <a:t>基本</a:t>
            </a:r>
            <a:r>
              <a:rPr lang="zh-CN" altLang="en-US" sz="2000" b="1" dirty="0">
                <a:solidFill>
                  <a:srgbClr val="C00000"/>
                </a:solidFill>
                <a:latin typeface="微软雅黑" panose="020B0503020204020204" pitchFamily="34" charset="-122"/>
                <a:ea typeface="微软雅黑" panose="020B0503020204020204" pitchFamily="34" charset="-122"/>
              </a:rPr>
              <a:t>参数</a:t>
            </a:r>
            <a:r>
              <a:rPr lang="zh-CN" altLang="zh-CN" sz="2000" dirty="0">
                <a:latin typeface="微软雅黑" panose="020B0503020204020204" pitchFamily="34" charset="-122"/>
                <a:ea typeface="微软雅黑" panose="020B0503020204020204" pitchFamily="34" charset="-122"/>
              </a:rPr>
              <a:t>的精确测量，是</a:t>
            </a:r>
            <a:r>
              <a:rPr lang="zh-CN" altLang="zh-CN" sz="2000" b="1" dirty="0">
                <a:solidFill>
                  <a:srgbClr val="C00000"/>
                </a:solidFill>
                <a:latin typeface="微软雅黑" panose="020B0503020204020204" pitchFamily="34" charset="-122"/>
                <a:ea typeface="微软雅黑" panose="020B0503020204020204" pitchFamily="34" charset="-122"/>
              </a:rPr>
              <a:t>高精度检验标准模型</a:t>
            </a:r>
            <a:r>
              <a:rPr lang="zh-CN" altLang="zh-CN" sz="2000" dirty="0">
                <a:latin typeface="微软雅黑" panose="020B0503020204020204" pitchFamily="34" charset="-122"/>
                <a:ea typeface="微软雅黑" panose="020B0503020204020204" pitchFamily="34" charset="-122"/>
              </a:rPr>
              <a:t>，</a:t>
            </a:r>
            <a:r>
              <a:rPr lang="zh-CN" altLang="zh-CN" sz="2000" b="1" dirty="0">
                <a:solidFill>
                  <a:srgbClr val="C00000"/>
                </a:solidFill>
                <a:latin typeface="微软雅黑" panose="020B0503020204020204" pitchFamily="34" charset="-122"/>
                <a:ea typeface="微软雅黑" panose="020B0503020204020204" pitchFamily="34" charset="-122"/>
              </a:rPr>
              <a:t>探索新物理</a:t>
            </a:r>
            <a:r>
              <a:rPr lang="zh-CN" altLang="zh-CN" sz="2000" dirty="0">
                <a:latin typeface="微软雅黑" panose="020B0503020204020204" pitchFamily="34" charset="-122"/>
                <a:ea typeface="微软雅黑" panose="020B0503020204020204" pitchFamily="34" charset="-122"/>
              </a:rPr>
              <a:t>的重要途径。</a:t>
            </a:r>
            <a:endParaRPr lang="en-US" altLang="zh-CN" sz="2000" kern="100" dirty="0">
              <a:latin typeface="微软雅黑" panose="020B0503020204020204" pitchFamily="34" charset="-122"/>
              <a:ea typeface="微软雅黑" panose="020B0503020204020204" pitchFamily="34" charset="-122"/>
              <a:cs typeface="华文楷体" panose="02010600040101010101" pitchFamily="2" charset="-122"/>
            </a:endParaRPr>
          </a:p>
          <a:p>
            <a:pPr marL="285750" indent="-285750" algn="just">
              <a:spcBef>
                <a:spcPts val="600"/>
              </a:spcBef>
              <a:spcAft>
                <a:spcPts val="600"/>
              </a:spcAft>
              <a:buClr>
                <a:schemeClr val="tx2"/>
              </a:buClr>
              <a:buFont typeface="Wingdings" panose="05000000000000000000" pitchFamily="2" charset="2"/>
              <a:buChar char="l"/>
            </a:pPr>
            <a:r>
              <a:rPr lang="en-US" altLang="zh-CN" sz="2000" kern="100" dirty="0">
                <a:latin typeface="微软雅黑" panose="020B0503020204020204" pitchFamily="34" charset="-122"/>
                <a:ea typeface="微软雅黑" panose="020B0503020204020204" pitchFamily="34" charset="-122"/>
                <a:cs typeface="华文楷体" panose="02010600040101010101" pitchFamily="2" charset="-122"/>
              </a:rPr>
              <a:t>STCF</a:t>
            </a:r>
            <a:r>
              <a:rPr lang="zh-CN" altLang="en-US" sz="2000" kern="100" dirty="0">
                <a:latin typeface="微软雅黑" panose="020B0503020204020204" pitchFamily="34" charset="-122"/>
                <a:ea typeface="微软雅黑" panose="020B0503020204020204" pitchFamily="34" charset="-122"/>
                <a:cs typeface="华文楷体" panose="02010600040101010101" pitchFamily="2" charset="-122"/>
              </a:rPr>
              <a:t>能够对</a:t>
            </a:r>
            <a:r>
              <a:rPr lang="en-US" altLang="zh-CN" sz="2000" b="1" kern="100" dirty="0">
                <a:solidFill>
                  <a:srgbClr val="C00000"/>
                </a:solidFill>
                <a:latin typeface="微软雅黑" panose="020B0503020204020204" pitchFamily="34" charset="-122"/>
                <a:ea typeface="微软雅黑" panose="020B0503020204020204" pitchFamily="34" charset="-122"/>
                <a:cs typeface="华文楷体" panose="02010600040101010101" pitchFamily="2" charset="-122"/>
              </a:rPr>
              <a:t>R</a:t>
            </a:r>
            <a:r>
              <a:rPr lang="zh-CN" altLang="zh-CN" sz="2000" b="1" kern="100" dirty="0">
                <a:solidFill>
                  <a:srgbClr val="C00000"/>
                </a:solidFill>
                <a:latin typeface="微软雅黑" panose="020B0503020204020204" pitchFamily="34" charset="-122"/>
                <a:ea typeface="微软雅黑" panose="020B0503020204020204" pitchFamily="34" charset="-122"/>
                <a:cs typeface="华文楷体" panose="02010600040101010101" pitchFamily="2" charset="-122"/>
              </a:rPr>
              <a:t>值</a:t>
            </a:r>
            <a:r>
              <a:rPr lang="zh-CN" altLang="zh-CN" sz="2000" kern="100" dirty="0">
                <a:latin typeface="微软雅黑" panose="020B0503020204020204" pitchFamily="34" charset="-122"/>
                <a:ea typeface="微软雅黑" panose="020B0503020204020204" pitchFamily="34" charset="-122"/>
                <a:cs typeface="华文楷体" panose="02010600040101010101" pitchFamily="2" charset="-122"/>
              </a:rPr>
              <a:t>以及</a:t>
            </a:r>
            <a:r>
              <a:rPr lang="zh-CN" altLang="zh-CN" sz="2000" b="1" kern="100" dirty="0">
                <a:solidFill>
                  <a:srgbClr val="C00000"/>
                </a:solidFill>
                <a:latin typeface="微软雅黑" panose="020B0503020204020204" pitchFamily="34" charset="-122"/>
                <a:ea typeface="微软雅黑" panose="020B0503020204020204" pitchFamily="34" charset="-122"/>
                <a:cs typeface="华文楷体" panose="02010600040101010101" pitchFamily="2" charset="-122"/>
              </a:rPr>
              <a:t>陶轻子质量</a:t>
            </a:r>
            <a:r>
              <a:rPr lang="zh-CN" altLang="zh-CN" sz="2000" kern="100" dirty="0">
                <a:latin typeface="微软雅黑" panose="020B0503020204020204" pitchFamily="34" charset="-122"/>
                <a:ea typeface="微软雅黑" panose="020B0503020204020204" pitchFamily="34" charset="-122"/>
                <a:cs typeface="华文楷体" panose="02010600040101010101" pitchFamily="2" charset="-122"/>
              </a:rPr>
              <a:t>、</a:t>
            </a:r>
            <a:r>
              <a:rPr lang="en-US" altLang="zh-CN" sz="2000" b="1" kern="100" dirty="0">
                <a:solidFill>
                  <a:srgbClr val="C00000"/>
                </a:solidFill>
                <a:latin typeface="微软雅黑" panose="020B0503020204020204" pitchFamily="34" charset="-122"/>
                <a:ea typeface="微软雅黑" panose="020B0503020204020204" pitchFamily="34" charset="-122"/>
                <a:cs typeface="华文楷体" panose="02010600040101010101" pitchFamily="2" charset="-122"/>
              </a:rPr>
              <a:t>CKM</a:t>
            </a:r>
            <a:r>
              <a:rPr lang="zh-CN" altLang="zh-CN" sz="2000" b="1" kern="100" dirty="0">
                <a:solidFill>
                  <a:srgbClr val="C00000"/>
                </a:solidFill>
                <a:latin typeface="微软雅黑" panose="020B0503020204020204" pitchFamily="34" charset="-122"/>
                <a:ea typeface="微软雅黑" panose="020B0503020204020204" pitchFamily="34" charset="-122"/>
                <a:cs typeface="华文楷体" panose="02010600040101010101" pitchFamily="2" charset="-122"/>
              </a:rPr>
              <a:t>矩阵元</a:t>
            </a:r>
            <a:r>
              <a:rPr lang="zh-CN" altLang="zh-CN" sz="2000" kern="100" dirty="0">
                <a:latin typeface="微软雅黑" panose="020B0503020204020204" pitchFamily="34" charset="-122"/>
                <a:ea typeface="微软雅黑" panose="020B0503020204020204" pitchFamily="34" charset="-122"/>
                <a:cs typeface="华文楷体" panose="02010600040101010101" pitchFamily="2" charset="-122"/>
              </a:rPr>
              <a:t>以及</a:t>
            </a:r>
            <a:r>
              <a:rPr lang="zh-CN" altLang="zh-CN" sz="2000" b="1" kern="100" dirty="0">
                <a:solidFill>
                  <a:srgbClr val="C00000"/>
                </a:solidFill>
                <a:latin typeface="微软雅黑" panose="020B0503020204020204" pitchFamily="34" charset="-122"/>
                <a:ea typeface="微软雅黑" panose="020B0503020204020204" pitchFamily="34" charset="-122"/>
                <a:cs typeface="华文楷体" panose="02010600040101010101" pitchFamily="2" charset="-122"/>
              </a:rPr>
              <a:t>强相互作用常数</a:t>
            </a:r>
            <a:r>
              <a:rPr lang="zh-CN" altLang="en-US" sz="2000" b="1" dirty="0">
                <a:solidFill>
                  <a:srgbClr val="C00000"/>
                </a:solidFill>
                <a:latin typeface="微软雅黑" panose="020B0503020204020204" pitchFamily="34" charset="-122"/>
                <a:ea typeface="微软雅黑" panose="020B0503020204020204" pitchFamily="34" charset="-122"/>
                <a:cs typeface="Arial Unicode MS" panose="020B0604020202020204" pitchFamily="34" charset="-122"/>
                <a:sym typeface="Symbol" panose="05050102010706020507" pitchFamily="18" charset="2"/>
              </a:rPr>
              <a:t></a:t>
            </a:r>
            <a:r>
              <a:rPr lang="en-US" altLang="zh-CN" sz="2000" b="1" baseline="-25000" dirty="0">
                <a:solidFill>
                  <a:srgbClr val="C00000"/>
                </a:solidFill>
                <a:latin typeface="微软雅黑" panose="020B0503020204020204" pitchFamily="34" charset="-122"/>
                <a:ea typeface="微软雅黑" panose="020B0503020204020204" pitchFamily="34" charset="-122"/>
                <a:cs typeface="Arial Unicode MS" panose="020B0604020202020204" pitchFamily="34" charset="-122"/>
                <a:sym typeface="Symbol" panose="05050102010706020507" pitchFamily="18" charset="2"/>
              </a:rPr>
              <a:t>S</a:t>
            </a:r>
            <a:r>
              <a:rPr lang="zh-CN" altLang="en-US" sz="2000" kern="100" dirty="0">
                <a:latin typeface="微软雅黑" panose="020B0503020204020204" pitchFamily="34" charset="-122"/>
                <a:ea typeface="微软雅黑" panose="020B0503020204020204" pitchFamily="34" charset="-122"/>
                <a:cs typeface="华文楷体" panose="02010600040101010101" pitchFamily="2" charset="-122"/>
              </a:rPr>
              <a:t>进行高精度</a:t>
            </a:r>
            <a:r>
              <a:rPr lang="zh-CN" altLang="zh-CN" sz="2000" kern="100" dirty="0">
                <a:latin typeface="微软雅黑" panose="020B0503020204020204" pitchFamily="34" charset="-122"/>
                <a:ea typeface="微软雅黑" panose="020B0503020204020204" pitchFamily="34" charset="-122"/>
                <a:cs typeface="华文楷体" panose="02010600040101010101" pitchFamily="2" charset="-122"/>
              </a:rPr>
              <a:t>测量</a:t>
            </a:r>
            <a:r>
              <a:rPr lang="zh-CN" altLang="en-US" sz="2000" kern="100" dirty="0">
                <a:latin typeface="微软雅黑" panose="020B0503020204020204" pitchFamily="34" charset="-122"/>
                <a:ea typeface="微软雅黑" panose="020B0503020204020204" pitchFamily="34" charset="-122"/>
                <a:cs typeface="华文楷体" panose="02010600040101010101" pitchFamily="2" charset="-122"/>
              </a:rPr>
              <a:t>：</a:t>
            </a:r>
            <a:endParaRPr lang="en-US" altLang="zh-CN" sz="2000" kern="100" dirty="0">
              <a:latin typeface="微软雅黑" panose="020B0503020204020204" pitchFamily="34" charset="-122"/>
              <a:ea typeface="微软雅黑" panose="020B0503020204020204" pitchFamily="34" charset="-122"/>
              <a:cs typeface="华文楷体" panose="02010600040101010101" pitchFamily="2" charset="-122"/>
            </a:endParaRPr>
          </a:p>
          <a:p>
            <a:pPr marL="742950" lvl="1" indent="-285750" algn="just">
              <a:spcBef>
                <a:spcPts val="600"/>
              </a:spcBef>
              <a:spcAft>
                <a:spcPts val="600"/>
              </a:spcAft>
              <a:buClr>
                <a:schemeClr val="tx2"/>
              </a:buClr>
              <a:buFont typeface="Wingdings" panose="05000000000000000000" pitchFamily="2" charset="2"/>
              <a:buChar char="l"/>
            </a:pPr>
            <a:endParaRPr lang="zh-CN" altLang="zh-CN" kern="100" dirty="0">
              <a:latin typeface="微软雅黑" panose="020B0503020204020204" pitchFamily="34" charset="-122"/>
              <a:ea typeface="微软雅黑" panose="020B0503020204020204" pitchFamily="34" charset="-122"/>
              <a:cs typeface="华文楷体" panose="02010600040101010101" pitchFamily="2" charset="-122"/>
            </a:endParaRPr>
          </a:p>
        </p:txBody>
      </p:sp>
      <p:sp>
        <p:nvSpPr>
          <p:cNvPr id="7" name="矩形 6">
            <a:extLst>
              <a:ext uri="{FF2B5EF4-FFF2-40B4-BE49-F238E27FC236}">
                <a16:creationId xmlns:a16="http://schemas.microsoft.com/office/drawing/2014/main" id="{3CE77908-5225-4CFB-A100-E9E24433D7D4}"/>
              </a:ext>
            </a:extLst>
          </p:cNvPr>
          <p:cNvSpPr/>
          <p:nvPr/>
        </p:nvSpPr>
        <p:spPr>
          <a:xfrm>
            <a:off x="213044" y="1899997"/>
            <a:ext cx="11719056" cy="1785104"/>
          </a:xfrm>
          <a:prstGeom prst="rect">
            <a:avLst/>
          </a:prstGeom>
        </p:spPr>
        <p:txBody>
          <a:bodyPr wrap="square">
            <a:spAutoFit/>
          </a:bodyPr>
          <a:lstStyle/>
          <a:p>
            <a:pPr marL="742950" lvl="1" indent="-285750" algn="just">
              <a:spcBef>
                <a:spcPts val="600"/>
              </a:spcBef>
              <a:spcAft>
                <a:spcPts val="600"/>
              </a:spcAft>
              <a:buClr>
                <a:schemeClr val="tx2"/>
              </a:buClr>
              <a:buFont typeface="Wingdings" panose="05000000000000000000" pitchFamily="2" charset="2"/>
              <a:buChar char="l"/>
            </a:pPr>
            <a:r>
              <a:rPr lang="en-US" altLang="zh-CN" sz="1600" b="1" kern="100" dirty="0">
                <a:solidFill>
                  <a:srgbClr val="0F34A6"/>
                </a:solidFill>
                <a:latin typeface="微软雅黑" panose="020B0503020204020204" pitchFamily="34" charset="-122"/>
                <a:ea typeface="微软雅黑" panose="020B0503020204020204" pitchFamily="34" charset="-122"/>
                <a:cs typeface="华文楷体" panose="02010600040101010101" pitchFamily="2" charset="-122"/>
              </a:rPr>
              <a:t>R</a:t>
            </a:r>
            <a:r>
              <a:rPr lang="zh-CN" altLang="en-US" sz="1600" b="1" kern="100" dirty="0">
                <a:solidFill>
                  <a:srgbClr val="0F34A6"/>
                </a:solidFill>
                <a:latin typeface="微软雅黑" panose="020B0503020204020204" pitchFamily="34" charset="-122"/>
                <a:ea typeface="微软雅黑" panose="020B0503020204020204" pitchFamily="34" charset="-122"/>
                <a:cs typeface="华文楷体" panose="02010600040101010101" pitchFamily="2" charset="-122"/>
              </a:rPr>
              <a:t>值测量</a:t>
            </a:r>
            <a:r>
              <a:rPr lang="zh-CN" altLang="en-US" sz="1600" kern="100" dirty="0">
                <a:latin typeface="微软雅黑" panose="020B0503020204020204" pitchFamily="34" charset="-122"/>
                <a:ea typeface="微软雅黑" panose="020B0503020204020204" pitchFamily="34" charset="-122"/>
                <a:cs typeface="华文楷体" panose="02010600040101010101" pitchFamily="2" charset="-122"/>
              </a:rPr>
              <a:t>：粒子物理中最基本的物理量之一，直接反映</a:t>
            </a:r>
            <a:r>
              <a:rPr lang="zh-CN" altLang="en-US" sz="1600" b="1" kern="100" dirty="0">
                <a:solidFill>
                  <a:srgbClr val="C00000"/>
                </a:solidFill>
                <a:latin typeface="微软雅黑" panose="020B0503020204020204" pitchFamily="34" charset="-122"/>
                <a:ea typeface="微软雅黑" panose="020B0503020204020204" pitchFamily="34" charset="-122"/>
                <a:cs typeface="华文楷体" panose="02010600040101010101" pitchFamily="2" charset="-122"/>
              </a:rPr>
              <a:t>夸克的味道和颜色</a:t>
            </a:r>
            <a:r>
              <a:rPr lang="zh-CN" altLang="en-US" sz="1600" kern="100" dirty="0">
                <a:latin typeface="微软雅黑" panose="020B0503020204020204" pitchFamily="34" charset="-122"/>
                <a:ea typeface="微软雅黑" panose="020B0503020204020204" pitchFamily="34" charset="-122"/>
                <a:cs typeface="华文楷体" panose="02010600040101010101" pitchFamily="2" charset="-122"/>
              </a:rPr>
              <a:t>，发现</a:t>
            </a:r>
            <a:r>
              <a:rPr lang="zh-CN" altLang="en-US" sz="1600" b="1" kern="100" dirty="0">
                <a:solidFill>
                  <a:srgbClr val="C00000"/>
                </a:solidFill>
                <a:latin typeface="微软雅黑" panose="020B0503020204020204" pitchFamily="34" charset="-122"/>
                <a:ea typeface="微软雅黑" panose="020B0503020204020204" pitchFamily="34" charset="-122"/>
                <a:cs typeface="华文楷体" panose="02010600040101010101" pitchFamily="2" charset="-122"/>
              </a:rPr>
              <a:t>新粒子</a:t>
            </a:r>
            <a:r>
              <a:rPr lang="zh-CN" altLang="en-US" sz="1600" kern="100" dirty="0">
                <a:latin typeface="微软雅黑" panose="020B0503020204020204" pitchFamily="34" charset="-122"/>
                <a:ea typeface="微软雅黑" panose="020B0503020204020204" pitchFamily="34" charset="-122"/>
                <a:cs typeface="华文楷体" panose="02010600040101010101" pitchFamily="2" charset="-122"/>
              </a:rPr>
              <a:t>，并对</a:t>
            </a:r>
            <a:r>
              <a:rPr lang="zh-CN" altLang="en-US" sz="1600" b="1" kern="100" dirty="0">
                <a:solidFill>
                  <a:srgbClr val="C00000"/>
                </a:solidFill>
                <a:latin typeface="微软雅黑" panose="020B0503020204020204" pitchFamily="34" charset="-122"/>
                <a:ea typeface="微软雅黑" panose="020B0503020204020204" pitchFamily="34" charset="-122"/>
                <a:cs typeface="华文楷体" panose="02010600040101010101" pitchFamily="2" charset="-122"/>
              </a:rPr>
              <a:t>精细结构常数</a:t>
            </a:r>
            <a:r>
              <a:rPr lang="zh-CN" altLang="en-US" sz="1600" kern="100" dirty="0">
                <a:latin typeface="微软雅黑" panose="020B0503020204020204" pitchFamily="34" charset="-122"/>
                <a:ea typeface="微软雅黑" panose="020B0503020204020204" pitchFamily="34" charset="-122"/>
                <a:cs typeface="华文楷体" panose="02010600040101010101" pitchFamily="2" charset="-122"/>
              </a:rPr>
              <a:t>和</a:t>
            </a:r>
            <a:r>
              <a:rPr lang="zh-CN" altLang="en-US" sz="1600" b="1" kern="100" dirty="0">
                <a:solidFill>
                  <a:srgbClr val="C00000"/>
                </a:solidFill>
                <a:latin typeface="微软雅黑" panose="020B0503020204020204" pitchFamily="34" charset="-122"/>
                <a:ea typeface="微软雅黑" panose="020B0503020204020204" pitchFamily="34" charset="-122"/>
                <a:cs typeface="华文楷体" panose="02010600040101010101" pitchFamily="2" charset="-122"/>
              </a:rPr>
              <a:t>缪子反常磁矩</a:t>
            </a:r>
            <a:r>
              <a:rPr lang="zh-CN" altLang="en-US" sz="1600" kern="100" dirty="0">
                <a:latin typeface="微软雅黑" panose="020B0503020204020204" pitchFamily="34" charset="-122"/>
                <a:ea typeface="微软雅黑" panose="020B0503020204020204" pitchFamily="34" charset="-122"/>
                <a:cs typeface="华文楷体" panose="02010600040101010101" pitchFamily="2" charset="-122"/>
              </a:rPr>
              <a:t>的理论计算提供实验输入。</a:t>
            </a:r>
            <a:endParaRPr lang="en-US" altLang="zh-CN" sz="1600" kern="100" dirty="0">
              <a:latin typeface="微软雅黑" panose="020B0503020204020204" pitchFamily="34" charset="-122"/>
              <a:ea typeface="微软雅黑" panose="020B0503020204020204" pitchFamily="34" charset="-122"/>
              <a:cs typeface="华文楷体" panose="02010600040101010101" pitchFamily="2" charset="-122"/>
            </a:endParaRPr>
          </a:p>
          <a:p>
            <a:pPr marL="742950" lvl="1" indent="-285750" algn="just">
              <a:spcBef>
                <a:spcPts val="600"/>
              </a:spcBef>
              <a:spcAft>
                <a:spcPts val="600"/>
              </a:spcAft>
              <a:buClr>
                <a:schemeClr val="tx2"/>
              </a:buClr>
              <a:buFont typeface="Wingdings" panose="05000000000000000000" pitchFamily="2" charset="2"/>
              <a:buChar char="l"/>
            </a:pPr>
            <a:r>
              <a:rPr lang="zh-CN" altLang="en-US" sz="1600" b="1" kern="100" dirty="0">
                <a:solidFill>
                  <a:srgbClr val="0F34A6"/>
                </a:solidFill>
                <a:latin typeface="微软雅黑" panose="020B0503020204020204" pitchFamily="34" charset="-122"/>
                <a:ea typeface="微软雅黑" panose="020B0503020204020204" pitchFamily="34" charset="-122"/>
                <a:cs typeface="华文楷体" panose="02010600040101010101" pitchFamily="2" charset="-122"/>
              </a:rPr>
              <a:t>陶轻子质量</a:t>
            </a:r>
            <a:r>
              <a:rPr lang="zh-CN" altLang="en-US" sz="1600" kern="100" dirty="0">
                <a:latin typeface="微软雅黑" panose="020B0503020204020204" pitchFamily="34" charset="-122"/>
                <a:ea typeface="微软雅黑" panose="020B0503020204020204" pitchFamily="34" charset="-122"/>
                <a:cs typeface="华文楷体" panose="02010600040101010101" pitchFamily="2" charset="-122"/>
              </a:rPr>
              <a:t>精度对于</a:t>
            </a:r>
            <a:r>
              <a:rPr lang="zh-CN" altLang="en-US" sz="1600" b="1" kern="100" dirty="0">
                <a:solidFill>
                  <a:srgbClr val="C00000"/>
                </a:solidFill>
                <a:latin typeface="微软雅黑" panose="020B0503020204020204" pitchFamily="34" charset="-122"/>
                <a:ea typeface="微软雅黑" panose="020B0503020204020204" pitchFamily="34" charset="-122"/>
                <a:cs typeface="华文楷体" panose="02010600040101010101" pitchFamily="2" charset="-122"/>
              </a:rPr>
              <a:t>轻子普适性</a:t>
            </a:r>
            <a:r>
              <a:rPr lang="zh-CN" altLang="en-US" sz="1600" kern="100" dirty="0">
                <a:latin typeface="微软雅黑" panose="020B0503020204020204" pitchFamily="34" charset="-122"/>
                <a:ea typeface="微软雅黑" panose="020B0503020204020204" pitchFamily="34" charset="-122"/>
                <a:cs typeface="华文楷体" panose="02010600040101010101" pitchFamily="2" charset="-122"/>
              </a:rPr>
              <a:t>的精确检验具有重要意义。</a:t>
            </a:r>
            <a:endParaRPr lang="en-US" altLang="zh-CN" sz="1600" kern="100" dirty="0">
              <a:latin typeface="微软雅黑" panose="020B0503020204020204" pitchFamily="34" charset="-122"/>
              <a:ea typeface="微软雅黑" panose="020B0503020204020204" pitchFamily="34" charset="-122"/>
              <a:cs typeface="华文楷体" panose="02010600040101010101" pitchFamily="2" charset="-122"/>
            </a:endParaRPr>
          </a:p>
          <a:p>
            <a:pPr marL="742950" lvl="1" indent="-285750" algn="just">
              <a:spcBef>
                <a:spcPts val="600"/>
              </a:spcBef>
              <a:spcAft>
                <a:spcPts val="600"/>
              </a:spcAft>
              <a:buClr>
                <a:schemeClr val="tx2"/>
              </a:buClr>
              <a:buFont typeface="Wingdings" panose="05000000000000000000" pitchFamily="2" charset="2"/>
              <a:buChar char="l"/>
            </a:pPr>
            <a:r>
              <a:rPr lang="en-US" altLang="zh-CN" sz="1600" b="1" kern="100" dirty="0">
                <a:solidFill>
                  <a:srgbClr val="0F34A6"/>
                </a:solidFill>
                <a:latin typeface="微软雅黑" panose="020B0503020204020204" pitchFamily="34" charset="-122"/>
                <a:ea typeface="微软雅黑" panose="020B0503020204020204" pitchFamily="34" charset="-122"/>
                <a:cs typeface="华文楷体" panose="02010600040101010101" pitchFamily="2" charset="-122"/>
              </a:rPr>
              <a:t>CKM</a:t>
            </a:r>
            <a:r>
              <a:rPr lang="zh-CN" altLang="en-US" sz="1600" b="1" kern="100" dirty="0">
                <a:solidFill>
                  <a:srgbClr val="0F34A6"/>
                </a:solidFill>
                <a:latin typeface="微软雅黑" panose="020B0503020204020204" pitchFamily="34" charset="-122"/>
                <a:ea typeface="微软雅黑" panose="020B0503020204020204" pitchFamily="34" charset="-122"/>
                <a:cs typeface="华文楷体" panose="02010600040101010101" pitchFamily="2" charset="-122"/>
              </a:rPr>
              <a:t>矩阵</a:t>
            </a:r>
            <a:r>
              <a:rPr lang="zh-CN" altLang="en-US" sz="1600" kern="100" dirty="0">
                <a:latin typeface="微软雅黑" panose="020B0503020204020204" pitchFamily="34" charset="-122"/>
                <a:ea typeface="微软雅黑" panose="020B0503020204020204" pitchFamily="34" charset="-122"/>
                <a:cs typeface="华文楷体" panose="02010600040101010101" pitchFamily="2" charset="-122"/>
              </a:rPr>
              <a:t>幺正性能够保证是否只有三代夸克，幺正性的破坏意味着第四代夸克的存在！</a:t>
            </a:r>
            <a:endParaRPr lang="en-US" altLang="zh-CN" sz="1600" kern="100" dirty="0">
              <a:latin typeface="微软雅黑" panose="020B0503020204020204" pitchFamily="34" charset="-122"/>
              <a:ea typeface="微软雅黑" panose="020B0503020204020204" pitchFamily="34" charset="-122"/>
              <a:cs typeface="华文楷体" panose="02010600040101010101" pitchFamily="2" charset="-122"/>
            </a:endParaRPr>
          </a:p>
          <a:p>
            <a:pPr marL="742950" lvl="1" indent="-285750" algn="just">
              <a:spcBef>
                <a:spcPts val="600"/>
              </a:spcBef>
              <a:spcAft>
                <a:spcPts val="600"/>
              </a:spcAft>
              <a:buClr>
                <a:schemeClr val="tx2"/>
              </a:buClr>
              <a:buFont typeface="Wingdings" panose="05000000000000000000" pitchFamily="2" charset="2"/>
              <a:buChar char="l"/>
            </a:pPr>
            <a:r>
              <a:rPr lang="zh-CN" altLang="en-US" sz="1600" b="1" kern="100" dirty="0">
                <a:solidFill>
                  <a:srgbClr val="0F34A6"/>
                </a:solidFill>
                <a:latin typeface="微软雅黑" panose="020B0503020204020204" pitchFamily="34" charset="-122"/>
                <a:ea typeface="微软雅黑" panose="020B0503020204020204" pitchFamily="34" charset="-122"/>
                <a:cs typeface="华文楷体" panose="02010600040101010101" pitchFamily="2" charset="-122"/>
              </a:rPr>
              <a:t>强耦合常数</a:t>
            </a:r>
            <a:r>
              <a:rPr lang="en-US" altLang="zh-CN" sz="1600" b="1" kern="100" dirty="0">
                <a:solidFill>
                  <a:srgbClr val="0F34A6"/>
                </a:solidFill>
                <a:latin typeface="微软雅黑" panose="020B0503020204020204" pitchFamily="34" charset="-122"/>
                <a:ea typeface="微软雅黑" panose="020B0503020204020204" pitchFamily="34" charset="-122"/>
                <a:cs typeface="华文楷体" panose="02010600040101010101" pitchFamily="2" charset="-122"/>
              </a:rPr>
              <a:t>α</a:t>
            </a:r>
            <a:r>
              <a:rPr lang="en-US" altLang="zh-CN" sz="1600" b="1" kern="100" baseline="-25000" dirty="0">
                <a:solidFill>
                  <a:srgbClr val="0F34A6"/>
                </a:solidFill>
                <a:latin typeface="微软雅黑" panose="020B0503020204020204" pitchFamily="34" charset="-122"/>
                <a:ea typeface="微软雅黑" panose="020B0503020204020204" pitchFamily="34" charset="-122"/>
                <a:cs typeface="华文楷体" panose="02010600040101010101" pitchFamily="2" charset="-122"/>
              </a:rPr>
              <a:t>s</a:t>
            </a:r>
            <a:r>
              <a:rPr lang="zh-CN" altLang="en-US" sz="1600" kern="100" dirty="0">
                <a:latin typeface="微软雅黑" panose="020B0503020204020204" pitchFamily="34" charset="-122"/>
                <a:ea typeface="微软雅黑" panose="020B0503020204020204" pitchFamily="34" charset="-122"/>
                <a:cs typeface="华文楷体" panose="02010600040101010101" pitchFamily="2" charset="-122"/>
              </a:rPr>
              <a:t>的精度会直接影响希格斯物理、电弱物理和顶夸克物理的理论预言，对理解电弱真空的稳定性具有重要意义。</a:t>
            </a:r>
          </a:p>
        </p:txBody>
      </p:sp>
      <p:sp>
        <p:nvSpPr>
          <p:cNvPr id="11" name="矩形 10">
            <a:extLst>
              <a:ext uri="{FF2B5EF4-FFF2-40B4-BE49-F238E27FC236}">
                <a16:creationId xmlns:a16="http://schemas.microsoft.com/office/drawing/2014/main" id="{CF8AE1CA-7E7E-47A3-829F-523D0C64083A}"/>
              </a:ext>
            </a:extLst>
          </p:cNvPr>
          <p:cNvSpPr/>
          <p:nvPr/>
        </p:nvSpPr>
        <p:spPr>
          <a:xfrm>
            <a:off x="7687009" y="3836357"/>
            <a:ext cx="4175256" cy="369332"/>
          </a:xfrm>
          <a:prstGeom prst="rect">
            <a:avLst/>
          </a:prstGeom>
        </p:spPr>
        <p:txBody>
          <a:bodyPr wrap="square">
            <a:spAutoFit/>
          </a:bodyPr>
          <a:lstStyle/>
          <a:p>
            <a:r>
              <a:rPr lang="en-US" altLang="zh-CN"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t>
            </a:r>
            <a:r>
              <a:rPr lang="zh-CN" altLang="en-US"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值定义：</a:t>
            </a:r>
            <a:endParaRPr lang="zh-CN" altLang="en-US" dirty="0">
              <a:latin typeface="微软雅黑" panose="020B0503020204020204" pitchFamily="34" charset="-122"/>
              <a:ea typeface="微软雅黑" panose="020B0503020204020204" pitchFamily="34" charset="-122"/>
            </a:endParaRPr>
          </a:p>
        </p:txBody>
      </p:sp>
      <p:pic>
        <p:nvPicPr>
          <p:cNvPr id="9" name="图片 8">
            <a:extLst>
              <a:ext uri="{FF2B5EF4-FFF2-40B4-BE49-F238E27FC236}">
                <a16:creationId xmlns:a16="http://schemas.microsoft.com/office/drawing/2014/main" id="{7485E805-F1CE-4B13-A3C4-B982F7F4DCF8}"/>
              </a:ext>
            </a:extLst>
          </p:cNvPr>
          <p:cNvPicPr>
            <a:picLocks noChangeAspect="1"/>
          </p:cNvPicPr>
          <p:nvPr/>
        </p:nvPicPr>
        <p:blipFill>
          <a:blip r:embed="rId5"/>
          <a:stretch>
            <a:fillRect/>
          </a:stretch>
        </p:blipFill>
        <p:spPr>
          <a:xfrm>
            <a:off x="8063353" y="4356946"/>
            <a:ext cx="3601404" cy="576053"/>
          </a:xfrm>
          <a:prstGeom prst="rect">
            <a:avLst/>
          </a:prstGeom>
        </p:spPr>
      </p:pic>
    </p:spTree>
    <p:extLst>
      <p:ext uri="{BB962C8B-B14F-4D97-AF65-F5344CB8AC3E}">
        <p14:creationId xmlns:p14="http://schemas.microsoft.com/office/powerpoint/2010/main" val="189211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ADAFF08-3C29-469B-9F49-F79BD0110B6B}"/>
              </a:ext>
            </a:extLst>
          </p:cNvPr>
          <p:cNvSpPr>
            <a:spLocks noGrp="1"/>
          </p:cNvSpPr>
          <p:nvPr>
            <p:ph type="title"/>
          </p:nvPr>
        </p:nvSpPr>
        <p:spPr/>
        <p:txBody>
          <a:bodyPr>
            <a:normAutofit/>
          </a:bodyPr>
          <a:lstStyle/>
          <a:p>
            <a:r>
              <a:rPr lang="en-US" altLang="zh-CN" sz="3600" dirty="0">
                <a:latin typeface="微软雅黑" panose="020B0503020204020204" pitchFamily="34" charset="-122"/>
                <a:ea typeface="微软雅黑" panose="020B0503020204020204" pitchFamily="34" charset="-122"/>
                <a:cs typeface="Times New Roman" panose="02020603050405020304" pitchFamily="18" charset="0"/>
              </a:rPr>
              <a:t>STCF</a:t>
            </a:r>
            <a:r>
              <a:rPr lang="zh-CN" altLang="en-US" sz="3600" dirty="0">
                <a:latin typeface="微软雅黑" panose="020B0503020204020204" pitchFamily="34" charset="-122"/>
                <a:ea typeface="微软雅黑" panose="020B0503020204020204" pitchFamily="34" charset="-122"/>
                <a:cs typeface="Times New Roman" panose="02020603050405020304" pitchFamily="18" charset="0"/>
              </a:rPr>
              <a:t>的预期事例数</a:t>
            </a:r>
            <a:endParaRPr lang="en-US" altLang="zh-CN" sz="360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4" name="图片 3">
            <a:extLst>
              <a:ext uri="{FF2B5EF4-FFF2-40B4-BE49-F238E27FC236}">
                <a16:creationId xmlns:a16="http://schemas.microsoft.com/office/drawing/2014/main" id="{0ECF23AD-8688-4BDE-BA44-C1D954155CD4}"/>
              </a:ext>
            </a:extLst>
          </p:cNvPr>
          <p:cNvPicPr>
            <a:picLocks noRot="1" noChangeAspect="1" noEditPoints="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50480" y="1199960"/>
            <a:ext cx="4465320" cy="5220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0">
            <a:extLst>
              <a:ext uri="{FF2B5EF4-FFF2-40B4-BE49-F238E27FC236}">
                <a16:creationId xmlns:a16="http://schemas.microsoft.com/office/drawing/2014/main" id="{F454D613-96B3-BA9B-5509-7141B39B0C2E}"/>
              </a:ext>
            </a:extLst>
          </p:cNvPr>
          <p:cNvPicPr>
            <a:picLocks noChangeAspect="1"/>
          </p:cNvPicPr>
          <p:nvPr/>
        </p:nvPicPr>
        <p:blipFill>
          <a:blip r:embed="rId3"/>
          <a:stretch>
            <a:fillRect/>
          </a:stretch>
        </p:blipFill>
        <p:spPr>
          <a:xfrm>
            <a:off x="-7374" y="3429000"/>
            <a:ext cx="7543800" cy="2865166"/>
          </a:xfrm>
          <a:prstGeom prst="rect">
            <a:avLst/>
          </a:prstGeom>
        </p:spPr>
      </p:pic>
      <p:sp>
        <p:nvSpPr>
          <p:cNvPr id="5" name="Rectangle 3">
            <a:extLst>
              <a:ext uri="{FF2B5EF4-FFF2-40B4-BE49-F238E27FC236}">
                <a16:creationId xmlns:a16="http://schemas.microsoft.com/office/drawing/2014/main" id="{625DF226-65BB-4E07-83B0-2567FC1A28F7}"/>
              </a:ext>
            </a:extLst>
          </p:cNvPr>
          <p:cNvSpPr>
            <a:spLocks noChangeArrowheads="1"/>
          </p:cNvSpPr>
          <p:nvPr/>
        </p:nvSpPr>
        <p:spPr bwMode="auto">
          <a:xfrm>
            <a:off x="297426" y="1199960"/>
            <a:ext cx="7170174" cy="2209800"/>
          </a:xfrm>
          <a:prstGeom prst="rect">
            <a:avLst/>
          </a:prstGeom>
          <a:noFill/>
          <a:ln w="9525">
            <a:solidFill>
              <a:sysClr val="window" lastClr="FFFFFF"/>
            </a:solidFill>
            <a:miter lim="800000"/>
            <a:headEnd/>
            <a:tailEnd/>
          </a:ln>
          <a:effectLst/>
        </p:spPr>
        <p:txBody>
          <a:bodyPr lIns="68572" tIns="34286" rIns="68572" bIns="34286">
            <a:prstTxWarp prst="textNoShape">
              <a:avLst/>
            </a:prstTxWarp>
          </a:bodyPr>
          <a:lstStyle/>
          <a:p>
            <a:pPr marL="342900" marR="0" lvl="0" indent="-342900" algn="l" defTabSz="685956" rtl="0" eaLnBrk="1" fontAlgn="auto" latinLnBrk="0" hangingPunct="1">
              <a:lnSpc>
                <a:spcPct val="120000"/>
              </a:lnSpc>
              <a:spcAft>
                <a:spcPts val="600"/>
              </a:spcAft>
              <a:buClr>
                <a:prstClr val="black"/>
              </a:buClr>
              <a:buSzPct val="100000"/>
              <a:buFont typeface="Arial" panose="020B0604020202020204" pitchFamily="34" charset="0"/>
              <a:buChar char="•"/>
              <a:tabLst/>
              <a:defRPr/>
            </a:pPr>
            <a:r>
              <a:rPr lang="zh-CN" altLang="en-US" sz="2000" kern="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围绕以上科学目标，需要</a:t>
            </a:r>
            <a:r>
              <a:rPr kumimoji="0" lang="zh-CN" altLang="en-US" sz="20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产生</a:t>
            </a:r>
            <a:r>
              <a:rPr kumimoji="0" lang="zh-CN" altLang="en-US" sz="20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panose="020B0604020202020204" pitchFamily="34" charset="0"/>
              </a:rPr>
              <a:t>万亿级</a:t>
            </a:r>
            <a:r>
              <a:rPr kumimoji="0" lang="el-GR" altLang="zh-CN" sz="20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panose="020B0604020202020204" pitchFamily="34" charset="0"/>
              </a:rPr>
              <a:t>ψ</a:t>
            </a:r>
            <a:r>
              <a:rPr kumimoji="0" lang="zh-CN" altLang="en-US" sz="20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panose="020B0604020202020204" pitchFamily="34" charset="0"/>
              </a:rPr>
              <a:t>样本</a:t>
            </a:r>
            <a:r>
              <a:rPr kumimoji="0" lang="zh-CN" altLang="en-US" sz="20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，以及</a:t>
            </a:r>
            <a:r>
              <a:rPr kumimoji="0" lang="zh-CN" altLang="en-US" sz="20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Arial" panose="020B0604020202020204" pitchFamily="34" charset="0"/>
              </a:rPr>
              <a:t>成对产生数十亿具有量子关联的超子、粲强子、和陶轻子等</a:t>
            </a:r>
            <a:r>
              <a:rPr kumimoji="0" lang="zh-CN" altLang="en-US" sz="20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，并在更宽的质心能量范围连续可调。</a:t>
            </a:r>
            <a:endParaRPr kumimoji="0" lang="en-US" altLang="zh-CN" sz="20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342900" lvl="0" indent="-342900" defTabSz="685956">
              <a:lnSpc>
                <a:spcPct val="120000"/>
              </a:lnSpc>
              <a:spcAft>
                <a:spcPts val="600"/>
              </a:spcAft>
              <a:buClr>
                <a:prstClr val="black"/>
              </a:buClr>
              <a:buSzPct val="100000"/>
              <a:buFont typeface="Arial" panose="020B0604020202020204" pitchFamily="34" charset="0"/>
              <a:buChar char="•"/>
              <a:defRPr/>
            </a:pPr>
            <a:r>
              <a:rPr lang="en-US" altLang="zh-CN" sz="2000" b="1" kern="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STCF</a:t>
            </a:r>
            <a:r>
              <a:rPr lang="zh-CN" altLang="en-US" sz="2000" kern="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：一台质心能量为</a:t>
            </a:r>
            <a:r>
              <a:rPr lang="en-US" altLang="zh-CN" sz="2000" kern="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2-7 GeV</a:t>
            </a:r>
            <a:r>
              <a:rPr lang="zh-CN" altLang="en-US" sz="2000" kern="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，峰值亮度超过</a:t>
            </a:r>
            <a:r>
              <a:rPr lang="en-US" altLang="zh-CN" sz="20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0.5</a:t>
            </a:r>
            <a:r>
              <a:rPr lang="en-US" altLang="zh-CN" sz="20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rPr>
              <a:t></a:t>
            </a:r>
            <a:r>
              <a:rPr lang="en-US" altLang="zh-CN" sz="20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10</a:t>
            </a:r>
            <a:r>
              <a:rPr lang="en-US" altLang="zh-CN" sz="2000" b="1" baseline="3000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35  </a:t>
            </a:r>
            <a:r>
              <a:rPr lang="en-US" altLang="zh-CN" sz="20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cm</a:t>
            </a:r>
            <a:r>
              <a:rPr lang="en-US" altLang="zh-CN" sz="2000" b="1" baseline="3000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-2</a:t>
            </a:r>
            <a:r>
              <a:rPr lang="en-US" altLang="zh-CN" sz="20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 s</a:t>
            </a:r>
            <a:r>
              <a:rPr lang="en-US" altLang="zh-CN" sz="2000" b="1" baseline="3000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-1</a:t>
            </a:r>
            <a:r>
              <a:rPr lang="en-US" altLang="zh-CN" sz="2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2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的正负电子加速器，年积分亮度达到</a:t>
            </a:r>
            <a:r>
              <a:rPr lang="en-US" altLang="zh-CN" sz="20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1 ab</a:t>
            </a:r>
            <a:r>
              <a:rPr lang="en-US" altLang="zh-CN" sz="2000" b="1" baseline="3000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-1</a:t>
            </a:r>
            <a:endParaRPr kumimoji="0" lang="en-US" b="1" i="0" u="none" strike="noStrike" kern="0" cap="none" spc="0" normalizeH="0" baseline="30000" noProof="0" dirty="0">
              <a:ln>
                <a:noFill/>
              </a:ln>
              <a:solidFill>
                <a:srgbClr val="C0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165425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728F6DB5-AF0B-47E9-878B-749662074B96}"/>
              </a:ext>
            </a:extLst>
          </p:cNvPr>
          <p:cNvSpPr>
            <a:spLocks noGrp="1"/>
          </p:cNvSpPr>
          <p:nvPr>
            <p:ph type="title"/>
          </p:nvPr>
        </p:nvSpPr>
        <p:spPr>
          <a:xfrm>
            <a:off x="990600" y="0"/>
            <a:ext cx="10203592" cy="804672"/>
          </a:xfrm>
        </p:spPr>
        <p:txBody>
          <a:bodyPr>
            <a:noAutofit/>
          </a:bodyPr>
          <a:lstStyle/>
          <a:p>
            <a:r>
              <a:rPr lang="en-US" altLang="zh-CN" sz="3600" dirty="0"/>
              <a:t>STCF</a:t>
            </a:r>
            <a:r>
              <a:rPr lang="zh-CN" altLang="en-US" sz="3600" dirty="0"/>
              <a:t>的预期物理敏感度</a:t>
            </a:r>
          </a:p>
        </p:txBody>
      </p:sp>
      <p:pic>
        <p:nvPicPr>
          <p:cNvPr id="4" name="图片 3">
            <a:extLst>
              <a:ext uri="{FF2B5EF4-FFF2-40B4-BE49-F238E27FC236}">
                <a16:creationId xmlns:a16="http://schemas.microsoft.com/office/drawing/2014/main" id="{02104FF8-749C-419D-B061-5ECB5B109CD7}"/>
              </a:ext>
            </a:extLst>
          </p:cNvPr>
          <p:cNvPicPr>
            <a:picLocks noChangeAspect="1"/>
          </p:cNvPicPr>
          <p:nvPr/>
        </p:nvPicPr>
        <p:blipFill>
          <a:blip r:embed="rId2"/>
          <a:stretch>
            <a:fillRect/>
          </a:stretch>
        </p:blipFill>
        <p:spPr>
          <a:xfrm>
            <a:off x="893134" y="2078288"/>
            <a:ext cx="5545891" cy="4572830"/>
          </a:xfrm>
          <a:prstGeom prst="rect">
            <a:avLst/>
          </a:prstGeom>
        </p:spPr>
      </p:pic>
      <p:sp>
        <p:nvSpPr>
          <p:cNvPr id="9" name="矩形 8">
            <a:extLst>
              <a:ext uri="{FF2B5EF4-FFF2-40B4-BE49-F238E27FC236}">
                <a16:creationId xmlns:a16="http://schemas.microsoft.com/office/drawing/2014/main" id="{43B03C3C-59BD-51AB-1418-242C4A80A49C}"/>
              </a:ext>
            </a:extLst>
          </p:cNvPr>
          <p:cNvSpPr/>
          <p:nvPr/>
        </p:nvSpPr>
        <p:spPr>
          <a:xfrm>
            <a:off x="488092" y="1024215"/>
            <a:ext cx="8046308" cy="799706"/>
          </a:xfrm>
          <a:prstGeom prst="rect">
            <a:avLst/>
          </a:prstGeom>
        </p:spPr>
        <p:txBody>
          <a:bodyPr wrap="square">
            <a:spAutoFit/>
          </a:bodyPr>
          <a:lstStyle/>
          <a:p>
            <a:pPr marL="342900" indent="-342900">
              <a:lnSpc>
                <a:spcPct val="1200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利用快速模拟得到的</a:t>
            </a:r>
            <a:r>
              <a:rPr lang="en-US" altLang="zh-CN" sz="2000" b="1" dirty="0">
                <a:solidFill>
                  <a:srgbClr val="C00000"/>
                </a:solidFill>
                <a:latin typeface="微软雅黑" panose="020B0503020204020204" pitchFamily="34" charset="-122"/>
                <a:ea typeface="微软雅黑" panose="020B0503020204020204" pitchFamily="34" charset="-122"/>
              </a:rPr>
              <a:t>STCF</a:t>
            </a:r>
            <a:r>
              <a:rPr lang="zh-CN" altLang="en-US" sz="2000" b="1" dirty="0">
                <a:solidFill>
                  <a:srgbClr val="C00000"/>
                </a:solidFill>
                <a:latin typeface="微软雅黑" panose="020B0503020204020204" pitchFamily="34" charset="-122"/>
                <a:ea typeface="微软雅黑" panose="020B0503020204020204" pitchFamily="34" charset="-122"/>
              </a:rPr>
              <a:t>预期敏感度</a:t>
            </a:r>
            <a:r>
              <a:rPr lang="zh-CN" altLang="en-US" sz="2000" dirty="0">
                <a:latin typeface="微软雅黑" panose="020B0503020204020204" pitchFamily="34" charset="-122"/>
                <a:ea typeface="微软雅黑" panose="020B0503020204020204" pitchFamily="34" charset="-122"/>
              </a:rPr>
              <a:t>与</a:t>
            </a:r>
            <a:r>
              <a:rPr lang="zh-CN" altLang="en-US" sz="2000" b="1" dirty="0">
                <a:solidFill>
                  <a:srgbClr val="C00000"/>
                </a:solidFill>
                <a:latin typeface="微软雅黑" panose="020B0503020204020204" pitchFamily="34" charset="-122"/>
                <a:ea typeface="微软雅黑" panose="020B0503020204020204" pitchFamily="34" charset="-122"/>
              </a:rPr>
              <a:t>国际和国内最好结果</a:t>
            </a:r>
            <a:r>
              <a:rPr lang="zh-CN" altLang="en-US" sz="2000" dirty="0">
                <a:latin typeface="微软雅黑" panose="020B0503020204020204" pitchFamily="34" charset="-122"/>
                <a:ea typeface="微软雅黑" panose="020B0503020204020204" pitchFamily="34" charset="-122"/>
              </a:rPr>
              <a:t>对比，并基于预期物理敏感度对</a:t>
            </a:r>
            <a:r>
              <a:rPr lang="zh-CN" altLang="en-US" sz="2000" b="1" dirty="0">
                <a:solidFill>
                  <a:srgbClr val="C00000"/>
                </a:solidFill>
                <a:latin typeface="微软雅黑" panose="020B0503020204020204" pitchFamily="34" charset="-122"/>
                <a:ea typeface="微软雅黑" panose="020B0503020204020204" pitchFamily="34" charset="-122"/>
              </a:rPr>
              <a:t>探测器性能</a:t>
            </a:r>
            <a:r>
              <a:rPr lang="zh-CN" altLang="en-US" sz="2000" dirty="0">
                <a:latin typeface="微软雅黑" panose="020B0503020204020204" pitchFamily="34" charset="-122"/>
                <a:ea typeface="微软雅黑" panose="020B0503020204020204" pitchFamily="34" charset="-122"/>
              </a:rPr>
              <a:t>提出要求</a:t>
            </a:r>
          </a:p>
        </p:txBody>
      </p:sp>
      <p:pic>
        <p:nvPicPr>
          <p:cNvPr id="5" name="图片 4">
            <a:extLst>
              <a:ext uri="{FF2B5EF4-FFF2-40B4-BE49-F238E27FC236}">
                <a16:creationId xmlns:a16="http://schemas.microsoft.com/office/drawing/2014/main" id="{43582B37-6EF4-2BE2-459F-928259B93DF9}"/>
              </a:ext>
            </a:extLst>
          </p:cNvPr>
          <p:cNvPicPr>
            <a:picLocks noChangeAspect="1"/>
          </p:cNvPicPr>
          <p:nvPr/>
        </p:nvPicPr>
        <p:blipFill>
          <a:blip r:embed="rId3"/>
          <a:stretch>
            <a:fillRect/>
          </a:stretch>
        </p:blipFill>
        <p:spPr>
          <a:xfrm>
            <a:off x="7063250" y="3025112"/>
            <a:ext cx="5115009" cy="3136382"/>
          </a:xfrm>
          <a:prstGeom prst="rect">
            <a:avLst/>
          </a:prstGeom>
        </p:spPr>
      </p:pic>
      <p:sp>
        <p:nvSpPr>
          <p:cNvPr id="6" name="箭头: 右 5">
            <a:extLst>
              <a:ext uri="{FF2B5EF4-FFF2-40B4-BE49-F238E27FC236}">
                <a16:creationId xmlns:a16="http://schemas.microsoft.com/office/drawing/2014/main" id="{E7AC4620-51F7-4322-4021-EC5412556996}"/>
              </a:ext>
            </a:extLst>
          </p:cNvPr>
          <p:cNvSpPr/>
          <p:nvPr/>
        </p:nvSpPr>
        <p:spPr>
          <a:xfrm>
            <a:off x="6225300" y="4364703"/>
            <a:ext cx="762000" cy="45720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1" name="图片 10">
            <a:extLst>
              <a:ext uri="{FF2B5EF4-FFF2-40B4-BE49-F238E27FC236}">
                <a16:creationId xmlns:a16="http://schemas.microsoft.com/office/drawing/2014/main" id="{BAAF60FF-136A-C72F-2FB2-A9AF9BFF26D6}"/>
              </a:ext>
            </a:extLst>
          </p:cNvPr>
          <p:cNvPicPr>
            <a:picLocks noChangeAspect="1"/>
          </p:cNvPicPr>
          <p:nvPr/>
        </p:nvPicPr>
        <p:blipFill>
          <a:blip r:embed="rId4"/>
          <a:stretch>
            <a:fillRect/>
          </a:stretch>
        </p:blipFill>
        <p:spPr>
          <a:xfrm>
            <a:off x="8915400" y="861383"/>
            <a:ext cx="1973018" cy="2364162"/>
          </a:xfrm>
          <a:prstGeom prst="rect">
            <a:avLst/>
          </a:prstGeom>
          <a:ln w="12700">
            <a:noFill/>
          </a:ln>
        </p:spPr>
      </p:pic>
      <p:sp>
        <p:nvSpPr>
          <p:cNvPr id="13" name="矩形 12"/>
          <p:cNvSpPr/>
          <p:nvPr/>
        </p:nvSpPr>
        <p:spPr>
          <a:xfrm>
            <a:off x="6477000" y="6031519"/>
            <a:ext cx="570001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CC"/>
                </a:solidFill>
                <a:effectLst/>
                <a:uLnTx/>
                <a:uFillTx/>
                <a:latin typeface="微软雅黑" panose="020B0503020204020204" pitchFamily="34" charset="-122"/>
                <a:ea typeface="微软雅黑" panose="020B0503020204020204" pitchFamily="34" charset="-122"/>
              </a:rPr>
              <a:t>M. </a:t>
            </a:r>
            <a:r>
              <a:rPr kumimoji="0" lang="en-US" altLang="zh-CN" sz="1400" b="1" i="0" u="none" strike="noStrike" kern="1200" cap="none" spc="0" normalizeH="0" baseline="0" noProof="0" dirty="0" err="1">
                <a:ln>
                  <a:noFill/>
                </a:ln>
                <a:solidFill>
                  <a:srgbClr val="0000CC"/>
                </a:solidFill>
                <a:effectLst/>
                <a:uLnTx/>
                <a:uFillTx/>
                <a:latin typeface="微软雅黑" panose="020B0503020204020204" pitchFamily="34" charset="-122"/>
                <a:ea typeface="微软雅黑" panose="020B0503020204020204" pitchFamily="34" charset="-122"/>
              </a:rPr>
              <a:t>Achasov</a:t>
            </a:r>
            <a:r>
              <a:rPr kumimoji="0" lang="en-US" altLang="zh-CN" sz="1400" b="1" i="0" u="none" strike="noStrike" kern="1200" cap="none" spc="0" normalizeH="0" baseline="0" noProof="0" dirty="0">
                <a:ln>
                  <a:noFill/>
                </a:ln>
                <a:solidFill>
                  <a:srgbClr val="0000CC"/>
                </a:solidFill>
                <a:effectLst/>
                <a:uLnTx/>
                <a:uFillTx/>
                <a:latin typeface="微软雅黑" panose="020B0503020204020204" pitchFamily="34" charset="-122"/>
                <a:ea typeface="微软雅黑" panose="020B0503020204020204" pitchFamily="34" charset="-122"/>
              </a:rPr>
              <a:t>, et al., STCF conceptual design report (Volume 1): Physics &amp; detector, Front. Phys. 19(1), 14701 (2024)</a:t>
            </a:r>
          </a:p>
        </p:txBody>
      </p:sp>
    </p:spTree>
    <p:extLst>
      <p:ext uri="{BB962C8B-B14F-4D97-AF65-F5344CB8AC3E}">
        <p14:creationId xmlns:p14="http://schemas.microsoft.com/office/powerpoint/2010/main" val="3487336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552ECC2-34BA-0762-3C4A-B6545E148BFD}"/>
              </a:ext>
            </a:extLst>
          </p:cNvPr>
          <p:cNvSpPr>
            <a:spLocks noGrp="1"/>
          </p:cNvSpPr>
          <p:nvPr>
            <p:ph type="title"/>
          </p:nvPr>
        </p:nvSpPr>
        <p:spPr/>
        <p:txBody>
          <a:bodyPr>
            <a:normAutofit/>
          </a:bodyPr>
          <a:lstStyle/>
          <a:p>
            <a:r>
              <a:rPr lang="zh-CN" altLang="en-US" sz="3600" dirty="0">
                <a:cs typeface="Times New Roman" panose="02020603050405020304" pitchFamily="18" charset="0"/>
              </a:rPr>
              <a:t>探测器：物理需求</a:t>
            </a:r>
          </a:p>
        </p:txBody>
      </p:sp>
      <p:pic>
        <p:nvPicPr>
          <p:cNvPr id="5" name="图片 4">
            <a:extLst>
              <a:ext uri="{FF2B5EF4-FFF2-40B4-BE49-F238E27FC236}">
                <a16:creationId xmlns:a16="http://schemas.microsoft.com/office/drawing/2014/main" id="{D6B52F3D-714C-4A09-8290-FC139744AB4D}"/>
              </a:ext>
            </a:extLst>
          </p:cNvPr>
          <p:cNvPicPr>
            <a:picLocks noChangeAspect="1"/>
          </p:cNvPicPr>
          <p:nvPr/>
        </p:nvPicPr>
        <p:blipFill>
          <a:blip r:embed="rId2"/>
          <a:stretch>
            <a:fillRect/>
          </a:stretch>
        </p:blipFill>
        <p:spPr>
          <a:xfrm>
            <a:off x="3494908" y="871128"/>
            <a:ext cx="4958410" cy="3930950"/>
          </a:xfrm>
          <a:prstGeom prst="rect">
            <a:avLst/>
          </a:prstGeom>
        </p:spPr>
      </p:pic>
      <p:pic>
        <p:nvPicPr>
          <p:cNvPr id="6" name="图片 5">
            <a:extLst>
              <a:ext uri="{FF2B5EF4-FFF2-40B4-BE49-F238E27FC236}">
                <a16:creationId xmlns:a16="http://schemas.microsoft.com/office/drawing/2014/main" id="{B8F69273-FAAA-416F-99D6-3ADDD3EB80CC}"/>
              </a:ext>
            </a:extLst>
          </p:cNvPr>
          <p:cNvPicPr>
            <a:picLocks noChangeAspect="1"/>
          </p:cNvPicPr>
          <p:nvPr/>
        </p:nvPicPr>
        <p:blipFill>
          <a:blip r:embed="rId3"/>
          <a:stretch>
            <a:fillRect/>
          </a:stretch>
        </p:blipFill>
        <p:spPr>
          <a:xfrm>
            <a:off x="146542" y="4702048"/>
            <a:ext cx="3091604" cy="1933743"/>
          </a:xfrm>
          <a:prstGeom prst="rect">
            <a:avLst/>
          </a:prstGeom>
        </p:spPr>
      </p:pic>
      <p:pic>
        <p:nvPicPr>
          <p:cNvPr id="7" name="图片 6">
            <a:extLst>
              <a:ext uri="{FF2B5EF4-FFF2-40B4-BE49-F238E27FC236}">
                <a16:creationId xmlns:a16="http://schemas.microsoft.com/office/drawing/2014/main" id="{C4D87CCD-44AE-4F40-A5B5-BB578247FC1D}"/>
              </a:ext>
            </a:extLst>
          </p:cNvPr>
          <p:cNvPicPr>
            <a:picLocks noChangeAspect="1"/>
          </p:cNvPicPr>
          <p:nvPr/>
        </p:nvPicPr>
        <p:blipFill>
          <a:blip r:embed="rId4"/>
          <a:stretch>
            <a:fillRect/>
          </a:stretch>
        </p:blipFill>
        <p:spPr>
          <a:xfrm>
            <a:off x="299119" y="924827"/>
            <a:ext cx="2778513" cy="1878547"/>
          </a:xfrm>
          <a:prstGeom prst="rect">
            <a:avLst/>
          </a:prstGeom>
        </p:spPr>
      </p:pic>
      <p:pic>
        <p:nvPicPr>
          <p:cNvPr id="8" name="图片 7">
            <a:extLst>
              <a:ext uri="{FF2B5EF4-FFF2-40B4-BE49-F238E27FC236}">
                <a16:creationId xmlns:a16="http://schemas.microsoft.com/office/drawing/2014/main" id="{D09482F1-F81E-4C1D-BB7D-86AF0188CA99}"/>
              </a:ext>
            </a:extLst>
          </p:cNvPr>
          <p:cNvPicPr>
            <a:picLocks noChangeAspect="1"/>
          </p:cNvPicPr>
          <p:nvPr/>
        </p:nvPicPr>
        <p:blipFill>
          <a:blip r:embed="rId5"/>
          <a:stretch>
            <a:fillRect/>
          </a:stretch>
        </p:blipFill>
        <p:spPr>
          <a:xfrm>
            <a:off x="220502" y="2795906"/>
            <a:ext cx="2967259" cy="1849666"/>
          </a:xfrm>
          <a:prstGeom prst="rect">
            <a:avLst/>
          </a:prstGeom>
        </p:spPr>
      </p:pic>
      <mc:AlternateContent xmlns:mc="http://schemas.openxmlformats.org/markup-compatibility/2006" xmlns:a14="http://schemas.microsoft.com/office/drawing/2010/main">
        <mc:Choice Requires="a14">
          <p:sp>
            <p:nvSpPr>
              <p:cNvPr id="9" name="Rectangle 14">
                <a:extLst>
                  <a:ext uri="{FF2B5EF4-FFF2-40B4-BE49-F238E27FC236}">
                    <a16:creationId xmlns:a16="http://schemas.microsoft.com/office/drawing/2014/main" id="{15DB5D36-1BBB-4D05-8641-BA417BDD1944}"/>
                  </a:ext>
                </a:extLst>
              </p:cNvPr>
              <p:cNvSpPr>
                <a:spLocks noChangeArrowheads="1"/>
              </p:cNvSpPr>
              <p:nvPr/>
            </p:nvSpPr>
            <p:spPr bwMode="auto">
              <a:xfrm>
                <a:off x="9335311" y="1844474"/>
                <a:ext cx="2557570" cy="938593"/>
              </a:xfrm>
              <a:prstGeom prst="rect">
                <a:avLst/>
              </a:prstGeom>
              <a:solidFill>
                <a:srgbClr val="0E6475"/>
              </a:solidFill>
              <a:ln>
                <a:noFill/>
              </a:ln>
            </p:spPr>
            <p:txBody>
              <a:bodyPr/>
              <a:lstStyle/>
              <a:p>
                <a:pPr marL="342900" marR="0" lvl="0" indent="-342900" algn="l" defTabSz="914400" rtl="0" eaLnBrk="1" fontAlgn="auto" latinLnBrk="0" hangingPunct="1">
                  <a:lnSpc>
                    <a:spcPct val="100000"/>
                  </a:lnSpc>
                  <a:spcBef>
                    <a:spcPts val="60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MDC</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l-GR" altLang="zh-CN"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σ</a:t>
                </a:r>
                <a:r>
                  <a:rPr kumimoji="0" lang="en-US" altLang="zh-CN" sz="1400" b="0" i="0" u="none" strike="noStrike" kern="1200" cap="none" spc="0" normalizeH="0" baseline="-25000" noProof="0" dirty="0" err="1">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xy</a:t>
                </a:r>
                <a:r>
                  <a:rPr kumimoji="0" lang="en-US" altLang="zh-CN"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&lt; 130 </a:t>
                </a:r>
                <a14:m>
                  <m:oMath xmlns:m="http://schemas.openxmlformats.org/officeDocument/2006/math">
                    <m:r>
                      <a:rPr kumimoji="0" lang="zh-CN" altLang="en-US" sz="1400" b="0" i="1" u="none" strike="noStrike" kern="1200" cap="none" spc="0" normalizeH="0" baseline="0" noProof="0" smtClean="0">
                        <a:ln>
                          <a:noFill/>
                        </a:ln>
                        <a:solidFill>
                          <a:srgbClr val="FFFFFF"/>
                        </a:solidFill>
                        <a:effectLst/>
                        <a:uLnTx/>
                        <a:uFillTx/>
                        <a:latin typeface="Cambria Math" panose="02040503050406030204" pitchFamily="18" charset="0"/>
                        <a:ea typeface="ＭＳ Ｐゴシック" charset="-128"/>
                        <a:cs typeface="Times New Roman" panose="02020603050405020304" pitchFamily="18" charset="0"/>
                        <a:sym typeface="Symbol" pitchFamily="18" charset="2"/>
                      </a:rPr>
                      <m:t>𝜇</m:t>
                    </m:r>
                  </m:oMath>
                </a14:m>
                <a:r>
                  <a:rPr kumimoji="0" lang="en-US" altLang="zh-CN"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m</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l-GR" altLang="zh-CN"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σ</a:t>
                </a:r>
                <a:r>
                  <a:rPr kumimoji="0" lang="en-US" altLang="zh-CN"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p/p ~ 0.5% @ 1 GeV</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zh-CN" sz="1400" b="0" i="0" u="none" strike="noStrike" kern="1200" cap="none" spc="0" normalizeH="0" baseline="0" noProof="0" dirty="0" err="1">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dE</a:t>
                </a:r>
                <a:r>
                  <a:rPr kumimoji="0" lang="en-US" altLang="zh-CN"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/dx~6%</a:t>
                </a:r>
              </a:p>
            </p:txBody>
          </p:sp>
        </mc:Choice>
        <mc:Fallback xmlns="">
          <p:sp>
            <p:nvSpPr>
              <p:cNvPr id="9" name="Rectangle 14">
                <a:extLst>
                  <a:ext uri="{FF2B5EF4-FFF2-40B4-BE49-F238E27FC236}">
                    <a16:creationId xmlns:a16="http://schemas.microsoft.com/office/drawing/2014/main" id="{15DB5D36-1BBB-4D05-8641-BA417BDD1944}"/>
                  </a:ext>
                </a:extLst>
              </p:cNvPr>
              <p:cNvSpPr>
                <a:spLocks noRot="1" noChangeAspect="1" noMove="1" noResize="1" noEditPoints="1" noAdjustHandles="1" noChangeArrowheads="1" noChangeShapeType="1" noTextEdit="1"/>
              </p:cNvSpPr>
              <p:nvPr/>
            </p:nvSpPr>
            <p:spPr bwMode="auto">
              <a:xfrm>
                <a:off x="9335311" y="1844474"/>
                <a:ext cx="2557570" cy="938593"/>
              </a:xfrm>
              <a:prstGeom prst="rect">
                <a:avLst/>
              </a:prstGeom>
              <a:blipFill>
                <a:blip r:embed="rId6"/>
                <a:stretch>
                  <a:fillRect l="-1190" t="-1948" b="-35065"/>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Rectangle 14">
                <a:extLst>
                  <a:ext uri="{FF2B5EF4-FFF2-40B4-BE49-F238E27FC236}">
                    <a16:creationId xmlns:a16="http://schemas.microsoft.com/office/drawing/2014/main" id="{5758DFD2-25F3-4D75-BD1D-52430060A344}"/>
                  </a:ext>
                </a:extLst>
              </p:cNvPr>
              <p:cNvSpPr>
                <a:spLocks noChangeArrowheads="1"/>
              </p:cNvSpPr>
              <p:nvPr/>
            </p:nvSpPr>
            <p:spPr bwMode="auto">
              <a:xfrm>
                <a:off x="9342766" y="918463"/>
                <a:ext cx="2557569" cy="919693"/>
              </a:xfrm>
              <a:prstGeom prst="rect">
                <a:avLst/>
              </a:prstGeom>
              <a:solidFill>
                <a:srgbClr val="FF23DA"/>
              </a:solidFill>
              <a:ln>
                <a:noFill/>
              </a:ln>
            </p:spPr>
            <p:txBody>
              <a:bodyPr/>
              <a:lstStyle/>
              <a:p>
                <a:pPr marL="342900" marR="0" lvl="0" indent="-342900" algn="l" defTabSz="914400" rtl="0" eaLnBrk="1" fontAlgn="auto" latinLnBrk="0" hangingPunct="1">
                  <a:lnSpc>
                    <a:spcPct val="100000"/>
                  </a:lnSpc>
                  <a:spcBef>
                    <a:spcPts val="60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ITK</a:t>
                </a:r>
                <a:endParaRPr kumimoji="0" lang="en-US" altLang="zh-CN"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 &lt;0.25%X0 / layer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l-GR" altLang="zh-CN"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σ</a:t>
                </a:r>
                <a:r>
                  <a:rPr kumimoji="0" lang="en-US" altLang="zh-CN" sz="1400" b="0" i="0" u="none" strike="noStrike" kern="1200" cap="none" spc="0" normalizeH="0" baseline="-25000" noProof="0" dirty="0" err="1">
                    <a:ln>
                      <a:noFill/>
                    </a:ln>
                    <a:solidFill>
                      <a:srgbClr val="FFFFFF"/>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xy</a:t>
                </a:r>
                <a:r>
                  <a:rPr kumimoji="0" lang="en-US" altLang="zh-CN" sz="1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&lt; 100 </a:t>
                </a:r>
                <a14:m>
                  <m:oMath xmlns:m="http://schemas.openxmlformats.org/officeDocument/2006/math">
                    <m:r>
                      <a:rPr kumimoji="0" lang="zh-CN" altLang="en-US" sz="1400" b="0" i="1" u="none" strike="noStrike" kern="1200" cap="none" spc="0" normalizeH="0" baseline="0" noProof="0">
                        <a:ln>
                          <a:noFill/>
                        </a:ln>
                        <a:solidFill>
                          <a:srgbClr val="FFFFFF"/>
                        </a:solidFill>
                        <a:effectLst/>
                        <a:uLnTx/>
                        <a:uFillTx/>
                        <a:latin typeface="Cambria Math" panose="02040503050406030204" pitchFamily="18" charset="0"/>
                        <a:ea typeface="ＭＳ Ｐゴシック" charset="-128"/>
                        <a:cs typeface="Times New Roman" panose="02020603050405020304" pitchFamily="18" charset="0"/>
                        <a:sym typeface="Symbol" pitchFamily="18" charset="2"/>
                      </a:rPr>
                      <m:t>𝜇</m:t>
                    </m:r>
                  </m:oMath>
                </a14:m>
                <a:r>
                  <a:rPr kumimoji="0" lang="en-US" altLang="zh-CN" sz="1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m</a:t>
                </a:r>
                <a:endPar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endParaRPr>
              </a:p>
            </p:txBody>
          </p:sp>
        </mc:Choice>
        <mc:Fallback xmlns="">
          <p:sp>
            <p:nvSpPr>
              <p:cNvPr id="10" name="Rectangle 14">
                <a:extLst>
                  <a:ext uri="{FF2B5EF4-FFF2-40B4-BE49-F238E27FC236}">
                    <a16:creationId xmlns:a16="http://schemas.microsoft.com/office/drawing/2014/main" id="{5758DFD2-25F3-4D75-BD1D-52430060A344}"/>
                  </a:ext>
                </a:extLst>
              </p:cNvPr>
              <p:cNvSpPr>
                <a:spLocks noRot="1" noChangeAspect="1" noMove="1" noResize="1" noEditPoints="1" noAdjustHandles="1" noChangeArrowheads="1" noChangeShapeType="1" noTextEdit="1"/>
              </p:cNvSpPr>
              <p:nvPr/>
            </p:nvSpPr>
            <p:spPr bwMode="auto">
              <a:xfrm>
                <a:off x="9342766" y="918463"/>
                <a:ext cx="2557569" cy="919693"/>
              </a:xfrm>
              <a:prstGeom prst="rect">
                <a:avLst/>
              </a:prstGeom>
              <a:blipFill>
                <a:blip r:embed="rId7"/>
                <a:stretch>
                  <a:fillRect l="-1432" t="-1987" b="-5960"/>
                </a:stretch>
              </a:blipFill>
              <a:ln>
                <a:noFill/>
              </a:ln>
            </p:spPr>
            <p:txBody>
              <a:bodyPr/>
              <a:lstStyle/>
              <a:p>
                <a:r>
                  <a:rPr lang="zh-CN" altLang="en-US">
                    <a:noFill/>
                  </a:rPr>
                  <a:t> </a:t>
                </a:r>
              </a:p>
            </p:txBody>
          </p:sp>
        </mc:Fallback>
      </mc:AlternateContent>
      <p:sp>
        <p:nvSpPr>
          <p:cNvPr id="11" name="Rectangle 14">
            <a:extLst>
              <a:ext uri="{FF2B5EF4-FFF2-40B4-BE49-F238E27FC236}">
                <a16:creationId xmlns:a16="http://schemas.microsoft.com/office/drawing/2014/main" id="{2E8E1CD1-287E-4A94-98CB-6EBBBE1C2F92}"/>
              </a:ext>
            </a:extLst>
          </p:cNvPr>
          <p:cNvSpPr>
            <a:spLocks noChangeArrowheads="1"/>
          </p:cNvSpPr>
          <p:nvPr/>
        </p:nvSpPr>
        <p:spPr bwMode="auto">
          <a:xfrm>
            <a:off x="9327857" y="2789385"/>
            <a:ext cx="2557569" cy="861009"/>
          </a:xfrm>
          <a:prstGeom prst="rect">
            <a:avLst/>
          </a:prstGeom>
          <a:solidFill>
            <a:srgbClr val="FFC000"/>
          </a:solidFill>
          <a:ln>
            <a:noFill/>
          </a:ln>
        </p:spPr>
        <p:txBody>
          <a:bodyPr/>
          <a:lstStyle/>
          <a:p>
            <a:pPr marL="342900" marR="0" lvl="0" indent="-342900" algn="l" defTabSz="914400" rtl="0" eaLnBrk="1" fontAlgn="auto" latinLnBrk="0" hangingPunct="1">
              <a:lnSpc>
                <a:spcPct val="100000"/>
              </a:lnSpc>
              <a:spcBef>
                <a:spcPts val="60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PID</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a:rPr>
              <a:t>/K (and K/p) 3-4 separation up to 3.5 GeV/c</a:t>
            </a:r>
            <a:endParaRPr kumimoji="0" lang="en-US" altLang="zh-CN"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endParaRPr>
          </a:p>
          <a:p>
            <a:pPr marL="342900" marR="0" lvl="0" indent="-342900" algn="l" defTabSz="914400" rtl="0" eaLnBrk="1" fontAlgn="auto" latinLnBrk="0" hangingPunct="1">
              <a:lnSpc>
                <a:spcPct val="100000"/>
              </a:lnSpc>
              <a:spcBef>
                <a:spcPts val="600"/>
              </a:spcBef>
              <a:spcAft>
                <a:spcPts val="0"/>
              </a:spcAft>
              <a:buClrTx/>
              <a:buSzTx/>
              <a:buFontTx/>
              <a:buNone/>
              <a:tabLst/>
              <a:defRPr/>
            </a:pPr>
            <a:endParaRPr kumimoji="0" lang="en-US" altLang="zh-CN" sz="1200" b="0" i="0" u="none" strike="noStrike" kern="1200" cap="none" spc="0" normalizeH="0" baseline="0" noProof="0" dirty="0">
              <a:ln>
                <a:noFill/>
              </a:ln>
              <a:solidFill>
                <a:srgbClr val="1818FF"/>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endParaRPr>
          </a:p>
        </p:txBody>
      </p:sp>
      <p:sp>
        <p:nvSpPr>
          <p:cNvPr id="12" name="Rectangle 15">
            <a:extLst>
              <a:ext uri="{FF2B5EF4-FFF2-40B4-BE49-F238E27FC236}">
                <a16:creationId xmlns:a16="http://schemas.microsoft.com/office/drawing/2014/main" id="{87CC7A3F-98D0-4931-8825-89BE5AEC2B93}"/>
              </a:ext>
            </a:extLst>
          </p:cNvPr>
          <p:cNvSpPr>
            <a:spLocks noChangeArrowheads="1"/>
          </p:cNvSpPr>
          <p:nvPr/>
        </p:nvSpPr>
        <p:spPr bwMode="auto">
          <a:xfrm>
            <a:off x="9327858" y="3638110"/>
            <a:ext cx="2572478" cy="1445425"/>
          </a:xfrm>
          <a:prstGeom prst="rect">
            <a:avLst/>
          </a:prstGeom>
          <a:solidFill>
            <a:srgbClr val="19BCD5"/>
          </a:solidFill>
          <a:ln>
            <a:noFill/>
          </a:ln>
        </p:spPr>
        <p:txBody>
          <a:bodyPr/>
          <a:lstStyle/>
          <a:p>
            <a:pPr marL="342900" marR="0" lvl="0" indent="-342900" algn="l" defTabSz="914400" rtl="0" eaLnBrk="1" fontAlgn="auto" latinLnBrk="0" hangingPunct="1">
              <a:lnSpc>
                <a:spcPct val="100000"/>
              </a:lnSpc>
              <a:spcBef>
                <a:spcPts val="600"/>
              </a:spcBef>
              <a:spcAft>
                <a:spcPts val="0"/>
              </a:spcAft>
              <a:buClrTx/>
              <a:buSzTx/>
              <a:buFontTx/>
              <a:buNone/>
              <a:tabLst/>
              <a:defRPr/>
            </a:pPr>
            <a:r>
              <a:rPr kumimoji="0" lang="en-GB"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EMC </a:t>
            </a:r>
            <a:endParaRPr kumimoji="0" lang="en-GB"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Wingdings"/>
            </a:endParaRPr>
          </a:p>
          <a:p>
            <a:pPr marL="342900" marR="0" lvl="0" indent="-342900" algn="l" defTabSz="914400" rtl="0" eaLnBrk="1" fontAlgn="auto" latinLnBrk="0" hangingPunct="1">
              <a:lnSpc>
                <a:spcPct val="100000"/>
              </a:lnSpc>
              <a:spcBef>
                <a:spcPts val="600"/>
              </a:spcBef>
              <a:spcAft>
                <a:spcPts val="0"/>
              </a:spcAft>
              <a:buClrTx/>
              <a:buSzTx/>
              <a:buFontTx/>
              <a:buNone/>
              <a:tabLst/>
              <a:defRPr/>
            </a:pPr>
            <a:r>
              <a:rPr kumimoji="0" lang="en-GB"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Wingdings"/>
              </a:rPr>
              <a:t>E range: 0.025-</a:t>
            </a: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Wingdings"/>
              </a:rPr>
              <a:t>3.5 </a:t>
            </a:r>
            <a:r>
              <a:rPr kumimoji="0" lang="en-GB"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Wingdings"/>
              </a:rPr>
              <a:t>GeV</a:t>
            </a:r>
          </a:p>
          <a:p>
            <a:pPr marL="342900" marR="0" lvl="0" indent="-342900" algn="l" defTabSz="914400" rtl="0" eaLnBrk="1" fontAlgn="auto" latinLnBrk="0" hangingPunct="1">
              <a:lnSpc>
                <a:spcPct val="100000"/>
              </a:lnSpc>
              <a:spcBef>
                <a:spcPts val="600"/>
              </a:spcBef>
              <a:spcAft>
                <a:spcPts val="0"/>
              </a:spcAft>
              <a:buClrTx/>
              <a:buSzTx/>
              <a:buFontTx/>
              <a:buNone/>
              <a:tabLst/>
              <a:defRPr/>
            </a:pPr>
            <a:r>
              <a:rPr kumimoji="0" lang="el-GR"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σ</a:t>
            </a:r>
            <a:r>
              <a:rPr kumimoji="0" lang="en-US" altLang="zh-CN" sz="1400" b="0" i="0" u="none" strike="noStrike" kern="1200" cap="none" spc="0" normalizeH="0" baseline="-2500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E</a:t>
            </a: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 </a:t>
            </a:r>
            <a:r>
              <a:rPr kumimoji="0" lang="en-GB"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Wingdings"/>
              </a:rPr>
              <a:t>@ 1 GeV</a:t>
            </a:r>
            <a:r>
              <a:rPr kumimoji="0" lang="en-GB"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 2 </a:t>
            </a: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.5% in barrel, 4% at endcaps</a:t>
            </a:r>
            <a:endParaRPr kumimoji="0" lang="en-GB"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endParaRPr>
          </a:p>
          <a:p>
            <a:pPr marL="342900" marR="0" lvl="0" indent="-342900" algn="l" defTabSz="914400" rtl="0" eaLnBrk="1" fontAlgn="auto" latinLnBrk="0" hangingPunct="1">
              <a:lnSpc>
                <a:spcPct val="100000"/>
              </a:lnSpc>
              <a:spcBef>
                <a:spcPts val="600"/>
              </a:spcBef>
              <a:spcAft>
                <a:spcPts val="0"/>
              </a:spcAft>
              <a:buClrTx/>
              <a:buSzTx/>
              <a:buFontTx/>
              <a:buNone/>
              <a:tabLst/>
              <a:defRPr/>
            </a:pPr>
            <a:r>
              <a:rPr kumimoji="0" lang="en-GB"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Pos. Res. : ~ 4 mm</a:t>
            </a:r>
          </a:p>
        </p:txBody>
      </p:sp>
      <p:sp>
        <p:nvSpPr>
          <p:cNvPr id="13" name="Rectangle 14">
            <a:extLst>
              <a:ext uri="{FF2B5EF4-FFF2-40B4-BE49-F238E27FC236}">
                <a16:creationId xmlns:a16="http://schemas.microsoft.com/office/drawing/2014/main" id="{DBAD534F-5C13-4A8C-A273-7597BCF99264}"/>
              </a:ext>
            </a:extLst>
          </p:cNvPr>
          <p:cNvSpPr>
            <a:spLocks noChangeArrowheads="1"/>
          </p:cNvSpPr>
          <p:nvPr/>
        </p:nvSpPr>
        <p:spPr bwMode="auto">
          <a:xfrm>
            <a:off x="9335310" y="5083535"/>
            <a:ext cx="2572479" cy="991357"/>
          </a:xfrm>
          <a:prstGeom prst="rect">
            <a:avLst/>
          </a:prstGeom>
          <a:solidFill>
            <a:srgbClr val="42186F"/>
          </a:solidFill>
          <a:ln>
            <a:noFill/>
          </a:ln>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rPr>
              <a:t>MUD</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a:rPr>
              <a:t>0.4 -</a:t>
            </a:r>
            <a:r>
              <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a:rPr>
              <a:t> </a:t>
            </a:r>
            <a:r>
              <a:rPr kumimoji="0"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a:rPr>
              <a:t>1.8 GeV</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a:rPr>
              <a:t> suppression &gt;30</a:t>
            </a:r>
            <a:endParaRPr kumimoji="0"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Symbol" pitchFamily="18" charset="2"/>
            </a:endParaRPr>
          </a:p>
        </p:txBody>
      </p:sp>
      <p:sp>
        <p:nvSpPr>
          <p:cNvPr id="14" name="文本框 13">
            <a:extLst>
              <a:ext uri="{FF2B5EF4-FFF2-40B4-BE49-F238E27FC236}">
                <a16:creationId xmlns:a16="http://schemas.microsoft.com/office/drawing/2014/main" id="{6DC38D34-99D5-4F85-A888-452E65709D79}"/>
              </a:ext>
            </a:extLst>
          </p:cNvPr>
          <p:cNvSpPr txBox="1"/>
          <p:nvPr/>
        </p:nvSpPr>
        <p:spPr>
          <a:xfrm>
            <a:off x="3238146" y="4873667"/>
            <a:ext cx="6606558" cy="155427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Requirement:</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High detection efficiency and good resolution</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Superior PID ability</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Tolerance to high rate/background environment</a:t>
            </a:r>
          </a:p>
        </p:txBody>
      </p:sp>
      <p:pic>
        <p:nvPicPr>
          <p:cNvPr id="15" name="图片 14">
            <a:extLst>
              <a:ext uri="{FF2B5EF4-FFF2-40B4-BE49-F238E27FC236}">
                <a16:creationId xmlns:a16="http://schemas.microsoft.com/office/drawing/2014/main" id="{02E7F61A-30BC-1030-D8CB-FC3EBACA2EE3}"/>
              </a:ext>
            </a:extLst>
          </p:cNvPr>
          <p:cNvPicPr>
            <a:picLocks noChangeAspect="1"/>
          </p:cNvPicPr>
          <p:nvPr/>
        </p:nvPicPr>
        <p:blipFill>
          <a:blip r:embed="rId8"/>
          <a:stretch>
            <a:fillRect/>
          </a:stretch>
        </p:blipFill>
        <p:spPr>
          <a:xfrm>
            <a:off x="3616794" y="928435"/>
            <a:ext cx="5093285" cy="3810159"/>
          </a:xfrm>
          <a:prstGeom prst="rect">
            <a:avLst/>
          </a:prstGeom>
        </p:spPr>
      </p:pic>
    </p:spTree>
    <p:extLst>
      <p:ext uri="{BB962C8B-B14F-4D97-AF65-F5344CB8AC3E}">
        <p14:creationId xmlns:p14="http://schemas.microsoft.com/office/powerpoint/2010/main" val="2491229773"/>
      </p:ext>
    </p:extLst>
  </p:cSld>
  <p:clrMapOvr>
    <a:masterClrMapping/>
  </p:clrMapOvr>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简约主题1">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简约主题1" id="{8726733B-1585-4EFA-96D3-CD0EAD92F069}" vid="{A378D2D5-E8DA-42F7-8DEF-892FD3E627BC}"/>
    </a:ext>
  </a:extLst>
</a:theme>
</file>

<file path=ppt/theme/theme4.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简约主题1">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a:spAutoFit/>
      </a:bodyPr>
      <a:lstStyle>
        <a:defPPr algn="l">
          <a:lnSpc>
            <a:spcPct val="150000"/>
          </a:lnSpc>
          <a:defRPr sz="1900" spc="120" dirty="0">
            <a:solidFill>
              <a:srgbClr val="1034A6"/>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6915</TotalTime>
  <Words>2496</Words>
  <Application>Microsoft Office PowerPoint</Application>
  <PresentationFormat>宽屏</PresentationFormat>
  <Paragraphs>365</Paragraphs>
  <Slides>23</Slides>
  <Notes>3</Notes>
  <HiddenSlides>0</HiddenSlides>
  <MMClips>0</MMClips>
  <ScaleCrop>false</ScaleCrop>
  <HeadingPairs>
    <vt:vector size="6" baseType="variant">
      <vt:variant>
        <vt:lpstr>已用的字体</vt:lpstr>
      </vt:variant>
      <vt:variant>
        <vt:i4>12</vt:i4>
      </vt:variant>
      <vt:variant>
        <vt:lpstr>主题</vt:lpstr>
      </vt:variant>
      <vt:variant>
        <vt:i4>5</vt:i4>
      </vt:variant>
      <vt:variant>
        <vt:lpstr>幻灯片标题</vt:lpstr>
      </vt:variant>
      <vt:variant>
        <vt:i4>23</vt:i4>
      </vt:variant>
    </vt:vector>
  </HeadingPairs>
  <TitlesOfParts>
    <vt:vector size="40" baseType="lpstr">
      <vt:lpstr>Cambria Math</vt:lpstr>
      <vt:lpstr>Wingdings</vt:lpstr>
      <vt:lpstr>Arial</vt:lpstr>
      <vt:lpstr>Times New Roman</vt:lpstr>
      <vt:lpstr>等线</vt:lpstr>
      <vt:lpstr>微软雅黑</vt:lpstr>
      <vt:lpstr>等线 Light</vt:lpstr>
      <vt:lpstr>宋体</vt:lpstr>
      <vt:lpstr>Calibri</vt:lpstr>
      <vt:lpstr>MISANS VF HEAVY</vt:lpstr>
      <vt:lpstr>微软雅黑</vt:lpstr>
      <vt:lpstr>楷体</vt:lpstr>
      <vt:lpstr>自定义设计方案</vt:lpstr>
      <vt:lpstr>1_自定义设计方案</vt:lpstr>
      <vt:lpstr>2_简约主题1</vt:lpstr>
      <vt:lpstr>2_自定义设计方案</vt:lpstr>
      <vt:lpstr>1_简约主题1</vt:lpstr>
      <vt:lpstr>PowerPoint 演示文稿</vt:lpstr>
      <vt:lpstr>超级陶粲装置 (STCF)</vt:lpstr>
      <vt:lpstr>陶粲能区物理</vt:lpstr>
      <vt:lpstr>基本对称性检验</vt:lpstr>
      <vt:lpstr>色禁闭之谜</vt:lpstr>
      <vt:lpstr>基本物理量精确测量</vt:lpstr>
      <vt:lpstr>STCF的预期事例数</vt:lpstr>
      <vt:lpstr>STCF的预期物理敏感度</vt:lpstr>
      <vt:lpstr>探测器：物理需求</vt:lpstr>
      <vt:lpstr>探测器设计</vt:lpstr>
      <vt:lpstr>离线数据分析软件OSCAR</vt:lpstr>
      <vt:lpstr>PowerPoint 演示文稿</vt:lpstr>
      <vt:lpstr>PowerPoint 演示文稿</vt:lpstr>
      <vt:lpstr>OSCAR全模拟</vt:lpstr>
      <vt:lpstr>基本对称性检验全模拟物理过程</vt:lpstr>
      <vt:lpstr>色禁闭之谜全模拟物理过程</vt:lpstr>
      <vt:lpstr>基本物理量精确测量全模拟物理过程</vt:lpstr>
      <vt:lpstr>探测器TDR的物理需求</vt:lpstr>
      <vt:lpstr>一些例子（I）</vt:lpstr>
      <vt:lpstr>一些例子（II）</vt:lpstr>
      <vt:lpstr>一些例子（III）</vt:lpstr>
      <vt:lpstr>探测器TDR的性能检验</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STCF物理进展</dc:title>
  <dc:creator>Microsoft Office User</dc:creator>
  <cp:lastModifiedBy>xiaorong zhou</cp:lastModifiedBy>
  <cp:revision>2493</cp:revision>
  <dcterms:created xsi:type="dcterms:W3CDTF">2023-08-24T14:16:16Z</dcterms:created>
  <dcterms:modified xsi:type="dcterms:W3CDTF">2025-09-19T07:02:16Z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38268546AF747B2B9B26E7647ABAAF65</vt:lpwstr>
  </property>
  <property fmtid="{D5CDD505-2E9C-101B-9397-08002B2CF9AE}" pid="3" name="KSOProductBuildVer">
    <vt:lpwstr>1033-4.6.1.7467</vt:lpwstr>
  </property>
</Properties>
</file>