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1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43.png"/><Relationship Id="rId4" Type="http://schemas.openxmlformats.org/officeDocument/2006/relationships/image" Target="../media/image5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hysics of Energy Correlators: an Overview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Physics of Energy Correlators: an Overview</a:t>
            </a:r>
          </a:p>
        </p:txBody>
      </p:sp>
      <p:sp>
        <p:nvSpPr>
          <p:cNvPr id="120" name="朱华星…"/>
          <p:cNvSpPr txBox="1"/>
          <p:nvPr>
            <p:ph type="subTitle" sz="half" idx="1"/>
          </p:nvPr>
        </p:nvSpPr>
        <p:spPr>
          <a:xfrm>
            <a:off x="1778000" y="7073899"/>
            <a:ext cx="20828000" cy="6043662"/>
          </a:xfrm>
          <a:prstGeom prst="rect">
            <a:avLst/>
          </a:prstGeom>
        </p:spPr>
        <p:txBody>
          <a:bodyPr/>
          <a:lstStyle/>
          <a:p>
            <a:pPr/>
            <a:r>
              <a:t>朱华星</a:t>
            </a:r>
          </a:p>
          <a:p>
            <a:pPr/>
            <a:r>
              <a:t>北京大学</a:t>
            </a:r>
          </a:p>
          <a:p>
            <a:pPr/>
          </a:p>
          <a:p>
            <a:pPr/>
            <a:r>
              <a:t>碎裂函数和能量关联研讨会</a:t>
            </a:r>
          </a:p>
          <a:p>
            <a:pPr/>
            <a:r>
              <a:t>兰州近代物理研究所</a:t>
            </a:r>
          </a:p>
          <a:p>
            <a:pPr/>
            <a:r>
              <a:t>2025年8月9日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nergy correlators as an open quantum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4830">
              <a:defRPr sz="7392"/>
            </a:pPr>
            <a:r>
              <a:t>Energy correlators as an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quantum system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7" name="open_quantum.pdf" descr="open_quantu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776" y="2678773"/>
            <a:ext cx="12484608" cy="1133782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detector"/>
          <p:cNvSpPr txBox="1"/>
          <p:nvPr/>
        </p:nvSpPr>
        <p:spPr>
          <a:xfrm>
            <a:off x="1965213" y="2981082"/>
            <a:ext cx="239481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detector</a:t>
            </a:r>
          </a:p>
        </p:txBody>
      </p:sp>
      <p:sp>
        <p:nvSpPr>
          <p:cNvPr id="189" name="Line"/>
          <p:cNvSpPr/>
          <p:nvPr/>
        </p:nvSpPr>
        <p:spPr>
          <a:xfrm>
            <a:off x="4442653" y="3494699"/>
            <a:ext cx="1316710" cy="39395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190" name="Event shape attempt to contains the shape of full event"/>
          <p:cNvSpPr txBox="1"/>
          <p:nvPr/>
        </p:nvSpPr>
        <p:spPr>
          <a:xfrm>
            <a:off x="12367774" y="3144730"/>
            <a:ext cx="10944070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Event shape attempt to contains the shape of full event</a:t>
            </a:r>
          </a:p>
        </p:txBody>
      </p:sp>
      <p:sp>
        <p:nvSpPr>
          <p:cNvPr id="191" name="Energy correlators, or general detector correlators, encode only partial information of the full quantum system"/>
          <p:cNvSpPr txBox="1"/>
          <p:nvPr/>
        </p:nvSpPr>
        <p:spPr>
          <a:xfrm>
            <a:off x="12367774" y="5504635"/>
            <a:ext cx="10944070" cy="225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Energy correlators, or general detector correlators, encode only partial information of the full quantum system</a:t>
            </a:r>
          </a:p>
        </p:txBody>
      </p:sp>
      <p:sp>
        <p:nvSpPr>
          <p:cNvPr id="192" name="Interesting connection to condense matter, AMO, quantum optics, …"/>
          <p:cNvSpPr txBox="1"/>
          <p:nvPr/>
        </p:nvSpPr>
        <p:spPr>
          <a:xfrm>
            <a:off x="12367774" y="9808578"/>
            <a:ext cx="10944070" cy="153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Interesting connection to condense matter, AMO, quantum optics, …</a:t>
            </a:r>
          </a:p>
        </p:txBody>
      </p:sp>
      <p:sp>
        <p:nvSpPr>
          <p:cNvPr id="193" name="“Open quantum system”"/>
          <p:cNvSpPr txBox="1"/>
          <p:nvPr/>
        </p:nvSpPr>
        <p:spPr>
          <a:xfrm>
            <a:off x="13847486" y="8374464"/>
            <a:ext cx="7237477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“Open quantum system”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shot 2025-08-09 at 05.32.40.png" descr="Screenshot 2025-08-09 at 05.32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30460" y="2167550"/>
            <a:ext cx="6882232" cy="501062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eneralizable to multiple colli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0416"/>
            </a:lvl1pPr>
          </a:lstStyle>
          <a:p>
            <a:pPr/>
            <a:r>
              <a:t>Generalizable to multiple colliders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Screenshot 2025-08-09 at 05.30.59.png" descr="Screenshot 2025-08-09 at 05.30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5819" y="2567849"/>
            <a:ext cx="5645449" cy="501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shot 2025-08-09 at 05.31.47.png" descr="Screenshot 2025-08-09 at 05.31.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674" y="8427638"/>
            <a:ext cx="7902224" cy="425922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ee"/>
          <p:cNvSpPr txBox="1"/>
          <p:nvPr/>
        </p:nvSpPr>
        <p:spPr>
          <a:xfrm>
            <a:off x="5694038" y="7598837"/>
            <a:ext cx="76901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ee</a:t>
            </a:r>
          </a:p>
        </p:txBody>
      </p:sp>
      <p:sp>
        <p:nvSpPr>
          <p:cNvPr id="201" name="DIS"/>
          <p:cNvSpPr txBox="1"/>
          <p:nvPr/>
        </p:nvSpPr>
        <p:spPr>
          <a:xfrm>
            <a:off x="17852932" y="7337988"/>
            <a:ext cx="109636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DIS</a:t>
            </a:r>
          </a:p>
        </p:txBody>
      </p:sp>
      <p:sp>
        <p:nvSpPr>
          <p:cNvPr id="202" name="pp"/>
          <p:cNvSpPr txBox="1"/>
          <p:nvPr/>
        </p:nvSpPr>
        <p:spPr>
          <a:xfrm>
            <a:off x="3697143" y="12606391"/>
            <a:ext cx="83728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pp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2000" y="8315830"/>
            <a:ext cx="5080001" cy="392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A"/>
          <p:cNvSpPr txBox="1"/>
          <p:nvPr/>
        </p:nvSpPr>
        <p:spPr>
          <a:xfrm>
            <a:off x="11739829" y="12414278"/>
            <a:ext cx="90434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67566" y="8315830"/>
            <a:ext cx="7161132" cy="392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rack-based observable"/>
          <p:cNvSpPr txBox="1"/>
          <p:nvPr/>
        </p:nvSpPr>
        <p:spPr>
          <a:xfrm>
            <a:off x="16461930" y="12409541"/>
            <a:ext cx="657240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track-based observable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rack-based observab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Track-based observable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Screenshot 2024-07-10 at 23.45.01.png" descr="Screenshot 2024-07-10 at 23.45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261" y="2396223"/>
            <a:ext cx="7365208" cy="3822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shot 2024-07-10 at 23.47.23.png" descr="Screenshot 2024-07-10 at 23.47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0438" y="3267287"/>
            <a:ext cx="15100301" cy="2781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H.-M. Chang, M. Procura, J. Thaler, W. Waalewijn, 2013"/>
          <p:cNvSpPr txBox="1"/>
          <p:nvPr/>
        </p:nvSpPr>
        <p:spPr>
          <a:xfrm>
            <a:off x="14968030" y="2741645"/>
            <a:ext cx="766297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/>
            </a:lvl1pPr>
          </a:lstStyle>
          <a:p>
            <a:pPr/>
            <a:r>
              <a:t>H.-M. Chang, M. Procura, J. Thaler, W. Waalewijn, 2013</a:t>
            </a:r>
          </a:p>
        </p:txBody>
      </p:sp>
      <p:pic>
        <p:nvPicPr>
          <p:cNvPr id="213" name="Screenshot 2025-08-09 at 13.30.42.png" descr="Screenshot 2025-08-09 at 13.30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06380" y="7194315"/>
            <a:ext cx="7023101" cy="424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shot 2025-08-09 at 13.30.56.png" descr="Screenshot 2025-08-09 at 13.30.5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8488" y="7105415"/>
            <a:ext cx="5892801" cy="4419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LO + NLL"/>
          <p:cNvSpPr txBox="1"/>
          <p:nvPr/>
        </p:nvSpPr>
        <p:spPr>
          <a:xfrm>
            <a:off x="8291163" y="9156860"/>
            <a:ext cx="2739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LO + NLL</a:t>
            </a:r>
          </a:p>
        </p:txBody>
      </p:sp>
      <p:sp>
        <p:nvSpPr>
          <p:cNvPr id="216" name="H.-M. Chang, M. Procura, J. Thaler, W. Waalewijn, 2013"/>
          <p:cNvSpPr txBox="1"/>
          <p:nvPr/>
        </p:nvSpPr>
        <p:spPr>
          <a:xfrm>
            <a:off x="2030162" y="11578557"/>
            <a:ext cx="766297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/>
            </a:lvl1pPr>
          </a:lstStyle>
          <a:p>
            <a:pPr/>
            <a:r>
              <a:t>H.-M. Chang, M. Procura, J. Thaler, W. Waalewijn, 2013</a:t>
            </a:r>
          </a:p>
        </p:txBody>
      </p:sp>
      <p:pic>
        <p:nvPicPr>
          <p:cNvPr id="217" name="Screenshot 2025-08-09 at 13.31.58.png" descr="Screenshot 2025-08-09 at 13.31.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81573" y="7403793"/>
            <a:ext cx="6188298" cy="3822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creenshot 2025-08-09 at 13.33.31.png" descr="Screenshot 2025-08-09 at 13.33.3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78030" y="7416565"/>
            <a:ext cx="5765801" cy="379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Y. Li, et al., 2021"/>
          <p:cNvSpPr txBox="1"/>
          <p:nvPr/>
        </p:nvSpPr>
        <p:spPr>
          <a:xfrm>
            <a:off x="14241685" y="11578557"/>
            <a:ext cx="235336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Y. Li, et al., 2021</a:t>
            </a:r>
          </a:p>
        </p:txBody>
      </p:sp>
      <p:sp>
        <p:nvSpPr>
          <p:cNvPr id="220" name="Jaarsma, et al., 2021"/>
          <p:cNvSpPr txBox="1"/>
          <p:nvPr/>
        </p:nvSpPr>
        <p:spPr>
          <a:xfrm>
            <a:off x="20184250" y="11578557"/>
            <a:ext cx="295473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Jaarsma, et al.,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hapter II:…"/>
          <p:cNvSpPr txBox="1"/>
          <p:nvPr>
            <p:ph type="title"/>
          </p:nvPr>
        </p:nvSpPr>
        <p:spPr>
          <a:xfrm>
            <a:off x="1778000" y="2183959"/>
            <a:ext cx="20828000" cy="6998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II:</a:t>
            </a:r>
          </a:p>
          <a:p>
            <a:pPr>
              <a:lnSpc>
                <a:spcPct val="7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70000"/>
              </a:lnSpc>
              <a:defRPr sz="6400">
                <a:solidFill>
                  <a:schemeClr val="accent1">
                    <a:lumOff val="-13575"/>
                  </a:schemeClr>
                </a:solidFill>
              </a:defRPr>
            </a:pPr>
            <a:r>
              <a:t>Why now?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4" name="Screenshot 2025-08-09 at 05.38.07.png" descr="Screenshot 2025-08-09 at 05.38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871" y="8795380"/>
            <a:ext cx="8648701" cy="316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56979" y="8261980"/>
            <a:ext cx="6350001" cy="422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caling phenomena in na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Scaling phenomena in nature</a:t>
            </a: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700" y="2794440"/>
            <a:ext cx="3646206" cy="4658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creenshot 2024-11-17 at 21.06.57.png" descr="Screenshot 2024-11-17 at 21.06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543" y="7605308"/>
            <a:ext cx="6554520" cy="600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9305" y="2990759"/>
            <a:ext cx="4265390" cy="426539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I’m trying to understand elementary particles by looking at a boiling kettle."/>
          <p:cNvSpPr txBox="1"/>
          <p:nvPr/>
        </p:nvSpPr>
        <p:spPr>
          <a:xfrm>
            <a:off x="9090144" y="9012874"/>
            <a:ext cx="7230153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i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I’m trying to understand elementary particles by looking at a boiling kettle.</a:t>
            </a:r>
          </a:p>
        </p:txBody>
      </p:sp>
      <p:sp>
        <p:nvSpPr>
          <p:cNvPr id="233" name="Conformal bootstrap revolution"/>
          <p:cNvSpPr txBox="1"/>
          <p:nvPr/>
        </p:nvSpPr>
        <p:spPr>
          <a:xfrm>
            <a:off x="16366061" y="2531641"/>
            <a:ext cx="6554520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Conformal bootstrap revolution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96564" y="4167051"/>
            <a:ext cx="5680438" cy="3783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04116" y="8053390"/>
            <a:ext cx="8274572" cy="543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9254" y="3033217"/>
            <a:ext cx="6928100" cy="692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Analyticity in sp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Analyticity in spin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3291" y="3840692"/>
            <a:ext cx="4857191" cy="563463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pin takes only integer or half integer values"/>
          <p:cNvSpPr txBox="1"/>
          <p:nvPr/>
        </p:nvSpPr>
        <p:spPr>
          <a:xfrm>
            <a:off x="1233130" y="10352933"/>
            <a:ext cx="8399101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Spin takes only integer or half integer values</a:t>
            </a:r>
          </a:p>
        </p:txBody>
      </p:sp>
      <p:pic>
        <p:nvPicPr>
          <p:cNvPr id="242" name="Screenshot 2025-08-09 at 06.03.25.png" descr="Screenshot 2025-08-09 at 06.03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45558" y="2501547"/>
            <a:ext cx="11488328" cy="11747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58642" y="4080634"/>
            <a:ext cx="6921501" cy="153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anomalous dimension of twist-2 operator"/>
          <p:cNvSpPr txBox="1"/>
          <p:nvPr/>
        </p:nvSpPr>
        <p:spPr>
          <a:xfrm>
            <a:off x="11876493" y="6008951"/>
            <a:ext cx="4339114" cy="9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800"/>
            </a:lvl1pPr>
          </a:lstStyle>
          <a:p>
            <a:pPr/>
            <a:r>
              <a:t>anomalous dimension of twist-2 operator</a:t>
            </a:r>
          </a:p>
        </p:txBody>
      </p:sp>
      <p:sp>
        <p:nvSpPr>
          <p:cNvPr id="245" name="Splitting function"/>
          <p:cNvSpPr txBox="1"/>
          <p:nvPr/>
        </p:nvSpPr>
        <p:spPr>
          <a:xfrm>
            <a:off x="19643437" y="6224851"/>
            <a:ext cx="4339114" cy="52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800"/>
            </a:lvl1pPr>
          </a:lstStyle>
          <a:p>
            <a:pPr/>
            <a:r>
              <a:t>Splitting function</a:t>
            </a:r>
          </a:p>
        </p:txBody>
      </p:sp>
      <p:sp>
        <p:nvSpPr>
          <p:cNvPr id="246" name="Line"/>
          <p:cNvSpPr/>
          <p:nvPr/>
        </p:nvSpPr>
        <p:spPr>
          <a:xfrm flipV="1">
            <a:off x="13828684" y="6018520"/>
            <a:ext cx="481254" cy="481254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247" name="Line"/>
          <p:cNvSpPr/>
          <p:nvPr/>
        </p:nvSpPr>
        <p:spPr>
          <a:xfrm flipH="1" flipV="1">
            <a:off x="20518859" y="5245011"/>
            <a:ext cx="939533" cy="9395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248" name="is an analytic function of J,…"/>
          <p:cNvSpPr txBox="1"/>
          <p:nvPr/>
        </p:nvSpPr>
        <p:spPr>
          <a:xfrm>
            <a:off x="14051842" y="6999782"/>
            <a:ext cx="8075760" cy="169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chemeClr val="accent1">
                    <a:lumOff val="-13575"/>
                  </a:schemeClr>
                </a:solidFill>
              </a:defRPr>
            </a:pPr>
            <a14:m>
              <m:oMath>
                <m:r>
                  <m:rPr>
                    <m:sty m:val="p"/>
                  </m:rPr>
                  <a:rPr xmlns:a="http://schemas.openxmlformats.org/drawingml/2006/main" sz="575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Δ</m:t>
                </m:r>
              </m:oMath>
            </a14:m>
            <a:r>
              <a:t> is an analytic function of J,</a:t>
            </a:r>
          </a:p>
          <a:p>
            <a:pPr algn="ctr"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and vice versa!</a:t>
            </a:r>
          </a:p>
        </p:txBody>
      </p:sp>
      <p:pic>
        <p:nvPicPr>
          <p:cNvPr id="249" name="Screenshot 2025-06-18 at 22.22.44.png" descr="Screenshot 2025-06-18 at 22.22.4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86336" y="8946712"/>
            <a:ext cx="6087210" cy="49368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romov, Levkovich-Maslyuk, Sizov, 2016"/>
          <p:cNvSpPr txBox="1"/>
          <p:nvPr/>
        </p:nvSpPr>
        <p:spPr>
          <a:xfrm>
            <a:off x="19760738" y="12005991"/>
            <a:ext cx="4104512" cy="90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pPr/>
            <a:r>
              <a:t>Gromov, Levkovich-Maslyuk, Sizov,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onformal collider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Conformal collider physics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4" name="Screenshot 2025-08-09 at 06.26.57.png" descr="Screenshot 2025-08-09 at 06.26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61" y="2975568"/>
            <a:ext cx="10464801" cy="499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5553" y="3190017"/>
            <a:ext cx="84963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enrose_2.pdf" descr="Penrose_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64325" y="5096981"/>
            <a:ext cx="5336246" cy="5808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creenshot 2025-07-16 at 14.02.55.png" descr="Screenshot 2025-07-16 at 14.02.5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84621" y="5562713"/>
            <a:ext cx="8445501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06880" y="11342941"/>
            <a:ext cx="10877149" cy="130036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A unified language for analyticity in spin and scaling phenomena"/>
          <p:cNvSpPr txBox="1"/>
          <p:nvPr/>
        </p:nvSpPr>
        <p:spPr>
          <a:xfrm>
            <a:off x="674425" y="8982624"/>
            <a:ext cx="9077029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 unified language for analyticity in spin and scaling phenomena</a:t>
            </a:r>
          </a:p>
        </p:txBody>
      </p:sp>
      <p:sp>
        <p:nvSpPr>
          <p:cNvPr id="260" name="Kologlu, Kravachuk, Simmons-Duffin, Zhiboedov, 2019"/>
          <p:cNvSpPr txBox="1"/>
          <p:nvPr/>
        </p:nvSpPr>
        <p:spPr>
          <a:xfrm>
            <a:off x="2866239" y="11084988"/>
            <a:ext cx="757428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Kologlu, Kravachuk, Simmons-Duffin, Zhiboedov,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caling at the LH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Scaling at the LHC</a:t>
            </a:r>
          </a:p>
        </p:txBody>
      </p:sp>
      <p:sp>
        <p:nvSpPr>
          <p:cNvPr id="2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4" name="Screen Shot 2020-11-24 at 1.46.08 AM.png" descr="Screen Shot 2020-11-24 at 1.46.08 A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314" y="2667879"/>
            <a:ext cx="10935656" cy="614190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Polchinski: 有大量的QCD数据，你能在其中看到这种（标度行为）吗？…"/>
          <p:cNvSpPr txBox="1"/>
          <p:nvPr/>
        </p:nvSpPr>
        <p:spPr>
          <a:xfrm>
            <a:off x="753917" y="9159260"/>
            <a:ext cx="10607084" cy="388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t>Polchinski: 有大量的QCD数据，你能在其中看到这种（标度行为）吗？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Maldacena: 但他们没有研究小角度的情况。我问他，他们不研究小角度是否有充分的理由，他们说，嗯，我们不知道重求和公式……</a:t>
            </a:r>
          </a:p>
          <a:p>
            <a:pPr defTabSz="457200">
              <a:defRPr sz="1200">
                <a:solidFill>
                  <a:srgbClr val="1D1D2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6" name="Dixon, Moult, HXZ, 2019"/>
          <p:cNvSpPr txBox="1"/>
          <p:nvPr/>
        </p:nvSpPr>
        <p:spPr>
          <a:xfrm>
            <a:off x="7371366" y="13080846"/>
            <a:ext cx="345125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Dixon, Moult, HXZ, 2019</a:t>
            </a:r>
          </a:p>
        </p:txBody>
      </p:sp>
      <p:sp>
        <p:nvSpPr>
          <p:cNvPr id="267" name="Line"/>
          <p:cNvSpPr/>
          <p:nvPr/>
        </p:nvSpPr>
        <p:spPr>
          <a:xfrm flipV="1">
            <a:off x="9474361" y="11948265"/>
            <a:ext cx="893591" cy="89359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pic>
        <p:nvPicPr>
          <p:cNvPr id="268" name="Screenshot 2025-04-08 at 23.36.07.png" descr="Screenshot 2025-04-08 at 23.36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0732" y="2142199"/>
            <a:ext cx="10402819" cy="8318812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re-confinement"/>
          <p:cNvSpPr txBox="1"/>
          <p:nvPr/>
        </p:nvSpPr>
        <p:spPr>
          <a:xfrm>
            <a:off x="18351933" y="4206998"/>
            <a:ext cx="3342742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3200">
                <a:solidFill>
                  <a:srgbClr val="0433FF"/>
                </a:solidFill>
              </a:defRPr>
            </a:lvl1pPr>
          </a:lstStyle>
          <a:p>
            <a:pPr/>
            <a:r>
              <a:t>pre-confinement</a:t>
            </a:r>
          </a:p>
        </p:txBody>
      </p:sp>
      <p:sp>
        <p:nvSpPr>
          <p:cNvPr id="270" name="post-…"/>
          <p:cNvSpPr txBox="1"/>
          <p:nvPr/>
        </p:nvSpPr>
        <p:spPr>
          <a:xfrm>
            <a:off x="14541630" y="3801969"/>
            <a:ext cx="2544979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post-</a:t>
            </a:r>
          </a:p>
          <a:p>
            <a:pPr algn="ctr">
              <a:defRPr b="1"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confinement</a:t>
            </a:r>
          </a:p>
        </p:txBody>
      </p:sp>
      <p:pic>
        <p:nvPicPr>
          <p:cNvPr id="271" name="Screenshot 2025-08-09 at 06.38.01.png" descr="Screenshot 2025-08-09 at 06.38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9741" y="9942662"/>
            <a:ext cx="7924801" cy="387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Komiske, Moult, Thaler, HXZ, 2022"/>
          <p:cNvSpPr txBox="1"/>
          <p:nvPr/>
        </p:nvSpPr>
        <p:spPr>
          <a:xfrm>
            <a:off x="18329442" y="2470626"/>
            <a:ext cx="482925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Komiske, Moult, Thaler, HXZ,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Unified language for asymptotic freedom and confinement?"/>
          <p:cNvSpPr txBox="1"/>
          <p:nvPr>
            <p:ph type="title"/>
          </p:nvPr>
        </p:nvSpPr>
        <p:spPr>
          <a:xfrm>
            <a:off x="1689100" y="355600"/>
            <a:ext cx="21005801" cy="1706142"/>
          </a:xfrm>
          <a:prstGeom prst="rect">
            <a:avLst/>
          </a:prstGeom>
        </p:spPr>
        <p:txBody>
          <a:bodyPr/>
          <a:lstStyle>
            <a:lvl1pPr defTabSz="511809">
              <a:defRPr sz="5952"/>
            </a:lvl1pPr>
          </a:lstStyle>
          <a:p>
            <a:pPr/>
            <a:r>
              <a:t>Unified language for asymptotic freedom and confinement?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6210" y="1947118"/>
            <a:ext cx="9327479" cy="626033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ounded Rectangle"/>
          <p:cNvSpPr/>
          <p:nvPr/>
        </p:nvSpPr>
        <p:spPr>
          <a:xfrm>
            <a:off x="8745768" y="1844432"/>
            <a:ext cx="3780891" cy="6555020"/>
          </a:xfrm>
          <a:prstGeom prst="roundRect">
            <a:avLst>
              <a:gd name="adj" fmla="val 15090"/>
            </a:avLst>
          </a:prstGeom>
          <a:solidFill>
            <a:schemeClr val="accent1">
              <a:alpha val="278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8" name="Rounded Rectangle"/>
          <p:cNvSpPr/>
          <p:nvPr/>
        </p:nvSpPr>
        <p:spPr>
          <a:xfrm>
            <a:off x="13603151" y="1844432"/>
            <a:ext cx="1846267" cy="6555020"/>
          </a:xfrm>
          <a:prstGeom prst="roundRect">
            <a:avLst>
              <a:gd name="adj" fmla="val 30903"/>
            </a:avLst>
          </a:prstGeom>
          <a:solidFill>
            <a:schemeClr val="accent5">
              <a:alpha val="278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???"/>
          <p:cNvSpPr txBox="1"/>
          <p:nvPr/>
        </p:nvSpPr>
        <p:spPr>
          <a:xfrm>
            <a:off x="12325536" y="1811757"/>
            <a:ext cx="1321766" cy="969603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700">
                <a:solidFill>
                  <a:srgbClr val="FFFFFF"/>
                </a:solidFill>
              </a:defRPr>
            </a:lvl1pPr>
          </a:lstStyle>
          <a:p>
            <a:pPr/>
            <a:r>
              <a:t>???</a:t>
            </a:r>
          </a:p>
        </p:txBody>
      </p:sp>
      <p:sp>
        <p:nvSpPr>
          <p:cNvPr id="280" name="pQCD"/>
          <p:cNvSpPr txBox="1"/>
          <p:nvPr/>
        </p:nvSpPr>
        <p:spPr>
          <a:xfrm>
            <a:off x="9732024" y="7523752"/>
            <a:ext cx="180837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pQCD</a:t>
            </a:r>
          </a:p>
        </p:txBody>
      </p:sp>
      <p:sp>
        <p:nvSpPr>
          <p:cNvPr id="281" name="hadron spectroscopy"/>
          <p:cNvSpPr txBox="1"/>
          <p:nvPr/>
        </p:nvSpPr>
        <p:spPr>
          <a:xfrm>
            <a:off x="14582607" y="7523752"/>
            <a:ext cx="589574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hadron spectroscopy</a:t>
            </a:r>
          </a:p>
        </p:txBody>
      </p:sp>
      <p:pic>
        <p:nvPicPr>
          <p:cNvPr id="282" name="Screenshot 2025-06-18 at 22.22.44.png" descr="Screenshot 2025-06-18 at 22.22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9982" y="7968037"/>
            <a:ext cx="7201344" cy="584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42216" y="8579501"/>
            <a:ext cx="7199065" cy="539929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???"/>
          <p:cNvSpPr txBox="1"/>
          <p:nvPr/>
        </p:nvSpPr>
        <p:spPr>
          <a:xfrm>
            <a:off x="11534074" y="10011397"/>
            <a:ext cx="1321767" cy="969602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700">
                <a:solidFill>
                  <a:srgbClr val="FFFFFF"/>
                </a:solidFill>
              </a:defRPr>
            </a:lvl1pPr>
          </a:lstStyle>
          <a:p>
            <a:pPr/>
            <a:r>
              <a:t>???</a:t>
            </a:r>
          </a:p>
        </p:txBody>
      </p:sp>
      <p:sp>
        <p:nvSpPr>
          <p:cNvPr id="285" name="detector Regge trajectory"/>
          <p:cNvSpPr txBox="1"/>
          <p:nvPr/>
        </p:nvSpPr>
        <p:spPr>
          <a:xfrm>
            <a:off x="144391" y="11723243"/>
            <a:ext cx="5603769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detector Regge trajectory</a:t>
            </a:r>
          </a:p>
        </p:txBody>
      </p:sp>
      <p:sp>
        <p:nvSpPr>
          <p:cNvPr id="286" name="hadron Regge trajectory"/>
          <p:cNvSpPr txBox="1"/>
          <p:nvPr/>
        </p:nvSpPr>
        <p:spPr>
          <a:xfrm>
            <a:off x="19750200" y="10780855"/>
            <a:ext cx="4318055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hadron Regge trajectory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hapter III:…"/>
          <p:cNvSpPr txBox="1"/>
          <p:nvPr>
            <p:ph type="title"/>
          </p:nvPr>
        </p:nvSpPr>
        <p:spPr>
          <a:xfrm>
            <a:off x="1778000" y="2183959"/>
            <a:ext cx="20828000" cy="6998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III:</a:t>
            </a:r>
          </a:p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60000"/>
              </a:lnSpc>
              <a:defRPr sz="6400">
                <a:solidFill>
                  <a:schemeClr val="accent1">
                    <a:lumOff val="-13575"/>
                  </a:schemeClr>
                </a:solidFill>
              </a:defRPr>
            </a:pPr>
            <a:r>
              <a:t>50 years of energy correlators: experiment and theory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24" name="Energy correlators as a systematic approach to organize collider measureme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correlators as a systematic approach to organize collider measurements</a:t>
            </a:r>
          </a:p>
          <a:p>
            <a:pPr/>
            <a:r>
              <a:t>Why now?</a:t>
            </a:r>
          </a:p>
          <a:p>
            <a:pPr/>
            <a:r>
              <a:t>50 years of energy correlators: experiment and theory</a:t>
            </a:r>
          </a:p>
          <a:p>
            <a:pPr/>
            <a:r>
              <a:t>Highlight of new experimental results</a:t>
            </a:r>
          </a:p>
          <a:p>
            <a:pPr/>
            <a:r>
              <a:t>New opportunities at new energy scale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2" name="Screenshot 2025-08-09 at 04.29.06.png" descr="Screenshot 2025-08-09 at 04.29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222" y="2002028"/>
            <a:ext cx="23710935" cy="1091331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50 years of EEC 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50 years of EEC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Improvement on 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Improvement on experiment</a:t>
            </a:r>
          </a:p>
        </p:txBody>
      </p:sp>
      <p:sp>
        <p:nvSpPr>
          <p:cNvPr id="2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7" name="Screenshot 2025-08-09 at 07.03.50.png" descr="Screenshot 2025-08-09 at 07.03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5959" y="2696228"/>
            <a:ext cx="14913060" cy="10330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50 years of EEC 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50 years of EEC theory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Oval"/>
          <p:cNvSpPr/>
          <p:nvPr/>
        </p:nvSpPr>
        <p:spPr>
          <a:xfrm>
            <a:off x="6487852" y="8003301"/>
            <a:ext cx="11760988" cy="2337987"/>
          </a:xfrm>
          <a:prstGeom prst="ellipse">
            <a:avLst/>
          </a:prstGeom>
          <a:ln w="762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2" name="Oval"/>
          <p:cNvSpPr/>
          <p:nvPr/>
        </p:nvSpPr>
        <p:spPr>
          <a:xfrm>
            <a:off x="4812508" y="4216324"/>
            <a:ext cx="1819353" cy="4061653"/>
          </a:xfrm>
          <a:prstGeom prst="ellipse">
            <a:avLst/>
          </a:prstGeom>
          <a:ln w="762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3" name="Square"/>
          <p:cNvSpPr/>
          <p:nvPr/>
        </p:nvSpPr>
        <p:spPr>
          <a:xfrm>
            <a:off x="19272769" y="2575109"/>
            <a:ext cx="396241" cy="396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4" name="Circle"/>
          <p:cNvSpPr/>
          <p:nvPr/>
        </p:nvSpPr>
        <p:spPr>
          <a:xfrm>
            <a:off x="19244270" y="3434681"/>
            <a:ext cx="453238" cy="45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5" name="Triangle"/>
          <p:cNvSpPr/>
          <p:nvPr/>
        </p:nvSpPr>
        <p:spPr>
          <a:xfrm>
            <a:off x="19272769" y="4351251"/>
            <a:ext cx="396241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6" name="Analytical"/>
          <p:cNvSpPr txBox="1"/>
          <p:nvPr/>
        </p:nvSpPr>
        <p:spPr>
          <a:xfrm>
            <a:off x="20079710" y="2369013"/>
            <a:ext cx="27331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Analytical</a:t>
            </a:r>
          </a:p>
        </p:txBody>
      </p:sp>
      <p:sp>
        <p:nvSpPr>
          <p:cNvPr id="307" name="Numerical"/>
          <p:cNvSpPr txBox="1"/>
          <p:nvPr/>
        </p:nvSpPr>
        <p:spPr>
          <a:xfrm>
            <a:off x="20030511" y="3257084"/>
            <a:ext cx="286908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Numerical</a:t>
            </a:r>
          </a:p>
        </p:txBody>
      </p:sp>
      <p:sp>
        <p:nvSpPr>
          <p:cNvPr id="308" name="Collinear limit"/>
          <p:cNvSpPr txBox="1"/>
          <p:nvPr/>
        </p:nvSpPr>
        <p:spPr>
          <a:xfrm>
            <a:off x="19931224" y="4149319"/>
            <a:ext cx="379445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Collinear limit</a:t>
            </a:r>
          </a:p>
        </p:txBody>
      </p:sp>
      <p:sp>
        <p:nvSpPr>
          <p:cNvPr id="309" name="QCD"/>
          <p:cNvSpPr txBox="1"/>
          <p:nvPr/>
        </p:nvSpPr>
        <p:spPr>
          <a:xfrm>
            <a:off x="19878127" y="5041555"/>
            <a:ext cx="144688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QCD</a:t>
            </a:r>
          </a:p>
        </p:txBody>
      </p:sp>
      <p:sp>
        <p:nvSpPr>
          <p:cNvPr id="310" name="N=4 SYM"/>
          <p:cNvSpPr txBox="1"/>
          <p:nvPr/>
        </p:nvSpPr>
        <p:spPr>
          <a:xfrm>
            <a:off x="19883767" y="5933790"/>
            <a:ext cx="274960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N=4 SYM</a:t>
            </a:r>
          </a:p>
        </p:txBody>
      </p:sp>
      <p:sp>
        <p:nvSpPr>
          <p:cNvPr id="311" name="Line"/>
          <p:cNvSpPr/>
          <p:nvPr/>
        </p:nvSpPr>
        <p:spPr>
          <a:xfrm>
            <a:off x="3452117" y="11410658"/>
            <a:ext cx="15152118" cy="1"/>
          </a:xfrm>
          <a:prstGeom prst="line">
            <a:avLst/>
          </a:prstGeom>
          <a:ln w="101600">
            <a:solidFill>
              <a:srgbClr val="1B439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12" name="Line"/>
          <p:cNvSpPr/>
          <p:nvPr/>
        </p:nvSpPr>
        <p:spPr>
          <a:xfrm flipV="1">
            <a:off x="3504085" y="3800337"/>
            <a:ext cx="1" cy="7614721"/>
          </a:xfrm>
          <a:prstGeom prst="line">
            <a:avLst/>
          </a:prstGeom>
          <a:ln w="101600">
            <a:solidFill>
              <a:srgbClr val="1B439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13" name="Loops"/>
          <p:cNvSpPr txBox="1"/>
          <p:nvPr/>
        </p:nvSpPr>
        <p:spPr>
          <a:xfrm>
            <a:off x="1521215" y="2937243"/>
            <a:ext cx="18193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Loops</a:t>
            </a:r>
          </a:p>
        </p:txBody>
      </p:sp>
      <p:sp>
        <p:nvSpPr>
          <p:cNvPr id="314" name="Points"/>
          <p:cNvSpPr txBox="1"/>
          <p:nvPr/>
        </p:nvSpPr>
        <p:spPr>
          <a:xfrm>
            <a:off x="18979839" y="11006442"/>
            <a:ext cx="183032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Points</a:t>
            </a:r>
          </a:p>
        </p:txBody>
      </p:sp>
      <p:sp>
        <p:nvSpPr>
          <p:cNvPr id="315" name="Line"/>
          <p:cNvSpPr/>
          <p:nvPr/>
        </p:nvSpPr>
        <p:spPr>
          <a:xfrm>
            <a:off x="3277467" y="9172294"/>
            <a:ext cx="45323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16" name="Line"/>
          <p:cNvSpPr/>
          <p:nvPr/>
        </p:nvSpPr>
        <p:spPr>
          <a:xfrm>
            <a:off x="3277467" y="7301917"/>
            <a:ext cx="45323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17" name="Line"/>
          <p:cNvSpPr/>
          <p:nvPr/>
        </p:nvSpPr>
        <p:spPr>
          <a:xfrm>
            <a:off x="3277467" y="5305314"/>
            <a:ext cx="453238" cy="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18" name="1"/>
          <p:cNvSpPr txBox="1"/>
          <p:nvPr/>
        </p:nvSpPr>
        <p:spPr>
          <a:xfrm>
            <a:off x="2711099" y="8768078"/>
            <a:ext cx="4532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1</a:t>
            </a:r>
          </a:p>
        </p:txBody>
      </p:sp>
      <p:sp>
        <p:nvSpPr>
          <p:cNvPr id="319" name="2"/>
          <p:cNvSpPr txBox="1"/>
          <p:nvPr/>
        </p:nvSpPr>
        <p:spPr>
          <a:xfrm>
            <a:off x="2711099" y="6897702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2</a:t>
            </a:r>
          </a:p>
        </p:txBody>
      </p:sp>
      <p:sp>
        <p:nvSpPr>
          <p:cNvPr id="320" name="3"/>
          <p:cNvSpPr txBox="1"/>
          <p:nvPr/>
        </p:nvSpPr>
        <p:spPr>
          <a:xfrm>
            <a:off x="2711099" y="4901099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3</a:t>
            </a:r>
          </a:p>
        </p:txBody>
      </p:sp>
      <p:sp>
        <p:nvSpPr>
          <p:cNvPr id="321" name="Line"/>
          <p:cNvSpPr/>
          <p:nvPr/>
        </p:nvSpPr>
        <p:spPr>
          <a:xfrm flipV="1">
            <a:off x="5639621" y="11184039"/>
            <a:ext cx="1" cy="45323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22" name="Line"/>
          <p:cNvSpPr/>
          <p:nvPr/>
        </p:nvSpPr>
        <p:spPr>
          <a:xfrm flipV="1">
            <a:off x="7615137" y="11184039"/>
            <a:ext cx="1" cy="45323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23" name="Line"/>
          <p:cNvSpPr/>
          <p:nvPr/>
        </p:nvSpPr>
        <p:spPr>
          <a:xfrm flipV="1">
            <a:off x="9590653" y="11184039"/>
            <a:ext cx="1" cy="45323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24" name="Line"/>
          <p:cNvSpPr/>
          <p:nvPr/>
        </p:nvSpPr>
        <p:spPr>
          <a:xfrm flipV="1">
            <a:off x="17263740" y="11184039"/>
            <a:ext cx="1" cy="45323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25" name="2"/>
          <p:cNvSpPr txBox="1"/>
          <p:nvPr/>
        </p:nvSpPr>
        <p:spPr>
          <a:xfrm>
            <a:off x="5413002" y="11748325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2</a:t>
            </a:r>
          </a:p>
        </p:txBody>
      </p:sp>
      <p:sp>
        <p:nvSpPr>
          <p:cNvPr id="326" name="3"/>
          <p:cNvSpPr txBox="1"/>
          <p:nvPr/>
        </p:nvSpPr>
        <p:spPr>
          <a:xfrm>
            <a:off x="7388518" y="11748325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3</a:t>
            </a:r>
          </a:p>
        </p:txBody>
      </p:sp>
      <p:sp>
        <p:nvSpPr>
          <p:cNvPr id="327" name="4"/>
          <p:cNvSpPr txBox="1"/>
          <p:nvPr/>
        </p:nvSpPr>
        <p:spPr>
          <a:xfrm>
            <a:off x="9364034" y="11748325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4</a:t>
            </a:r>
          </a:p>
        </p:txBody>
      </p:sp>
      <p:sp>
        <p:nvSpPr>
          <p:cNvPr id="328" name="11"/>
          <p:cNvSpPr txBox="1"/>
          <p:nvPr/>
        </p:nvSpPr>
        <p:spPr>
          <a:xfrm>
            <a:off x="16867652" y="11748325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11</a:t>
            </a:r>
          </a:p>
        </p:txBody>
      </p:sp>
      <p:sp>
        <p:nvSpPr>
          <p:cNvPr id="329" name="Square"/>
          <p:cNvSpPr/>
          <p:nvPr/>
        </p:nvSpPr>
        <p:spPr>
          <a:xfrm>
            <a:off x="5281481" y="8994843"/>
            <a:ext cx="396241" cy="396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Square"/>
          <p:cNvSpPr/>
          <p:nvPr/>
        </p:nvSpPr>
        <p:spPr>
          <a:xfrm>
            <a:off x="5249388" y="7089548"/>
            <a:ext cx="396241" cy="396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1" name="Circle"/>
          <p:cNvSpPr/>
          <p:nvPr/>
        </p:nvSpPr>
        <p:spPr>
          <a:xfrm>
            <a:off x="5837118" y="7061049"/>
            <a:ext cx="453238" cy="45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2" name="Square"/>
          <p:cNvSpPr/>
          <p:nvPr/>
        </p:nvSpPr>
        <p:spPr>
          <a:xfrm>
            <a:off x="5249388" y="5100948"/>
            <a:ext cx="396241" cy="396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3" name="Circle"/>
          <p:cNvSpPr/>
          <p:nvPr/>
        </p:nvSpPr>
        <p:spPr>
          <a:xfrm>
            <a:off x="5837118" y="5076613"/>
            <a:ext cx="453238" cy="45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Square"/>
          <p:cNvSpPr/>
          <p:nvPr/>
        </p:nvSpPr>
        <p:spPr>
          <a:xfrm>
            <a:off x="7196359" y="8974173"/>
            <a:ext cx="396241" cy="3962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Triangle"/>
          <p:cNvSpPr/>
          <p:nvPr/>
        </p:nvSpPr>
        <p:spPr>
          <a:xfrm>
            <a:off x="7690838" y="8974173"/>
            <a:ext cx="396241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Triangle"/>
          <p:cNvSpPr/>
          <p:nvPr/>
        </p:nvSpPr>
        <p:spPr>
          <a:xfrm>
            <a:off x="9392533" y="8974173"/>
            <a:ext cx="396241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7" name="Triangle"/>
          <p:cNvSpPr/>
          <p:nvPr/>
        </p:nvSpPr>
        <p:spPr>
          <a:xfrm>
            <a:off x="17065620" y="8974173"/>
            <a:ext cx="396241" cy="39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8" name="Basham, Brown, Ellis, Love, 1978"/>
          <p:cNvSpPr txBox="1"/>
          <p:nvPr/>
        </p:nvSpPr>
        <p:spPr>
          <a:xfrm rot="19947050">
            <a:off x="884063" y="10287733"/>
            <a:ext cx="467045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Basham, Brown, Ellis, Love, 1978</a:t>
            </a:r>
          </a:p>
        </p:txBody>
      </p:sp>
      <p:sp>
        <p:nvSpPr>
          <p:cNvPr id="339" name="Catani, Seymour, 1996"/>
          <p:cNvSpPr txBox="1"/>
          <p:nvPr/>
        </p:nvSpPr>
        <p:spPr>
          <a:xfrm rot="19947050">
            <a:off x="6110201" y="6402061"/>
            <a:ext cx="32031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Catani, Seymour, 1996</a:t>
            </a:r>
          </a:p>
        </p:txBody>
      </p:sp>
      <p:sp>
        <p:nvSpPr>
          <p:cNvPr id="340" name="Dixon, Luo, Shtabovenko, Yang, Zhu, 2018"/>
          <p:cNvSpPr txBox="1"/>
          <p:nvPr/>
        </p:nvSpPr>
        <p:spPr>
          <a:xfrm rot="19947050">
            <a:off x="-262824" y="8856710"/>
            <a:ext cx="59417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Dixon, Luo, Shtabovenko, Yang, Zhu, 2018</a:t>
            </a:r>
          </a:p>
        </p:txBody>
      </p:sp>
      <p:sp>
        <p:nvSpPr>
          <p:cNvPr id="341" name="Belitsky, Hohenegger, Korchemsky, Sokatchev, Zhiboedov, 2013"/>
          <p:cNvSpPr txBox="1"/>
          <p:nvPr/>
        </p:nvSpPr>
        <p:spPr>
          <a:xfrm rot="19947050">
            <a:off x="-144936" y="8062217"/>
            <a:ext cx="5705997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Belitsky, Hohenegger, Korchemsky, Sokatchev, Zhiboedov, 2013</a:t>
            </a:r>
          </a:p>
        </p:txBody>
      </p:sp>
      <p:sp>
        <p:nvSpPr>
          <p:cNvPr id="342" name="Henn, Sokatchev, Yan, Zhiboedov, 2019"/>
          <p:cNvSpPr txBox="1"/>
          <p:nvPr/>
        </p:nvSpPr>
        <p:spPr>
          <a:xfrm rot="19947050">
            <a:off x="-144936" y="6402061"/>
            <a:ext cx="57059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Henn, Sokatchev, Yan, Zhiboedov, 2019</a:t>
            </a:r>
          </a:p>
        </p:txBody>
      </p:sp>
      <p:sp>
        <p:nvSpPr>
          <p:cNvPr id="343" name="Del Duca, Duhr, Kardos, Somogyi, Trocsanyi, 2016"/>
          <p:cNvSpPr txBox="1"/>
          <p:nvPr/>
        </p:nvSpPr>
        <p:spPr>
          <a:xfrm rot="19947050">
            <a:off x="5549328" y="4000530"/>
            <a:ext cx="696925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Del Duca, Duhr, Kardos, Somogyi, Trocsanyi, 2016</a:t>
            </a:r>
          </a:p>
        </p:txBody>
      </p:sp>
      <p:sp>
        <p:nvSpPr>
          <p:cNvPr id="344" name="Yan, Zhang, 2022"/>
          <p:cNvSpPr txBox="1"/>
          <p:nvPr/>
        </p:nvSpPr>
        <p:spPr>
          <a:xfrm rot="19947050">
            <a:off x="4499085" y="9785067"/>
            <a:ext cx="249753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Yan, Zhang, 2022</a:t>
            </a:r>
          </a:p>
        </p:txBody>
      </p:sp>
      <p:sp>
        <p:nvSpPr>
          <p:cNvPr id="345" name="Yang, Zhang, 2022"/>
          <p:cNvSpPr txBox="1"/>
          <p:nvPr/>
        </p:nvSpPr>
        <p:spPr>
          <a:xfrm rot="19947050">
            <a:off x="4603720" y="10067210"/>
            <a:ext cx="267248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Yang, Zhang, 2022</a:t>
            </a:r>
          </a:p>
        </p:txBody>
      </p:sp>
      <p:sp>
        <p:nvSpPr>
          <p:cNvPr id="346" name="Chen, Moult, Luo, Yang, Zhang, Zhu, 2019"/>
          <p:cNvSpPr txBox="1"/>
          <p:nvPr/>
        </p:nvSpPr>
        <p:spPr>
          <a:xfrm rot="19947050">
            <a:off x="7741874" y="7377014"/>
            <a:ext cx="588568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Chen, Moult, Luo, Yang, Zhang, Zhu, 2019</a:t>
            </a:r>
          </a:p>
        </p:txBody>
      </p:sp>
      <p:sp>
        <p:nvSpPr>
          <p:cNvPr id="347" name="Chicherin, Moult, Sokatchev, Yan, Zhu, 2024"/>
          <p:cNvSpPr txBox="1"/>
          <p:nvPr/>
        </p:nvSpPr>
        <p:spPr>
          <a:xfrm rot="19947050">
            <a:off x="9535916" y="7377014"/>
            <a:ext cx="615056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Chicherin, Moult, Sokatchev, Yan, Zhu, 2024</a:t>
            </a:r>
          </a:p>
        </p:txBody>
      </p:sp>
      <p:sp>
        <p:nvSpPr>
          <p:cNvPr id="348" name="He, Jiang, Yang, Zhang, 2024 [integrand only]"/>
          <p:cNvSpPr txBox="1"/>
          <p:nvPr/>
        </p:nvSpPr>
        <p:spPr>
          <a:xfrm rot="19947050">
            <a:off x="11090088" y="10751460"/>
            <a:ext cx="630814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He, Jiang, Yang, Zhang, 2024 [integrand only]</a:t>
            </a:r>
          </a:p>
        </p:txBody>
      </p:sp>
      <p:sp>
        <p:nvSpPr>
          <p:cNvPr id="349" name="Circle"/>
          <p:cNvSpPr/>
          <p:nvPr/>
        </p:nvSpPr>
        <p:spPr>
          <a:xfrm>
            <a:off x="5837118" y="8937845"/>
            <a:ext cx="453238" cy="45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0" name="Alvarez, Cantero, Czakon, Llorente, Mitov, Poncelet, 2023"/>
          <p:cNvSpPr txBox="1"/>
          <p:nvPr/>
        </p:nvSpPr>
        <p:spPr>
          <a:xfrm rot="19947050">
            <a:off x="5618499" y="4172681"/>
            <a:ext cx="79443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Alvarez, Cantero, Czakon, Llorente, Mitov, Poncelet, 2023</a:t>
            </a:r>
          </a:p>
        </p:txBody>
      </p:sp>
      <p:sp>
        <p:nvSpPr>
          <p:cNvPr id="351" name="QCD @ pp"/>
          <p:cNvSpPr txBox="1"/>
          <p:nvPr/>
        </p:nvSpPr>
        <p:spPr>
          <a:xfrm>
            <a:off x="19874359" y="6883452"/>
            <a:ext cx="299649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QCD @ 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rogress on theory v.s. experi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/>
            </a:lvl1pPr>
          </a:lstStyle>
          <a:p>
            <a:pPr/>
            <a:r>
              <a:t>Progress on theory v.s. experiment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Screenshot 2025-08-09 at 07.06.19.png" descr="Screenshot 2025-08-09 at 07.06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0479" y="3175540"/>
            <a:ext cx="11539112" cy="914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Screenshot 2025-08-09 at 07.06.33.png" descr="Screenshot 2025-08-09 at 07.06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15042" y="2678368"/>
            <a:ext cx="6222786" cy="5636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creenshot 2024-08-14 at 04.25.02.png" descr="Screenshot 2024-08-14 at 04.25.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4946" y="8859341"/>
            <a:ext cx="6222785" cy="3992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Screenshot 2025-08-09 at 07.08.52.png" descr="Screenshot 2025-08-09 at 07.08.5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29550" y="8859341"/>
            <a:ext cx="5643745" cy="399236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Duhr, Mistlberger, Vita, 2022"/>
          <p:cNvSpPr txBox="1"/>
          <p:nvPr/>
        </p:nvSpPr>
        <p:spPr>
          <a:xfrm>
            <a:off x="19610294" y="12821866"/>
            <a:ext cx="393436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Duhr, Mistlberger, Vita, 2022</a:t>
            </a:r>
          </a:p>
        </p:txBody>
      </p:sp>
      <p:sp>
        <p:nvSpPr>
          <p:cNvPr id="360" name="Chen, Gao, Li, Xu, Zhang, HXZ, 2023"/>
          <p:cNvSpPr txBox="1"/>
          <p:nvPr/>
        </p:nvSpPr>
        <p:spPr>
          <a:xfrm>
            <a:off x="12848204" y="12821866"/>
            <a:ext cx="51508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Chen, Gao, Li, Xu, Zhang, HXZ, 2023</a:t>
            </a:r>
          </a:p>
        </p:txBody>
      </p:sp>
      <p:sp>
        <p:nvSpPr>
          <p:cNvPr id="361" name="Tulipant, Kardos, Somogyi, 2017"/>
          <p:cNvSpPr txBox="1"/>
          <p:nvPr/>
        </p:nvSpPr>
        <p:spPr>
          <a:xfrm>
            <a:off x="18268728" y="8068311"/>
            <a:ext cx="453573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Tulipant, Kardos, Somogyi,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hapter IV:…"/>
          <p:cNvSpPr txBox="1"/>
          <p:nvPr>
            <p:ph type="title"/>
          </p:nvPr>
        </p:nvSpPr>
        <p:spPr>
          <a:xfrm>
            <a:off x="1778000" y="2183959"/>
            <a:ext cx="20828000" cy="6998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IV:</a:t>
            </a:r>
          </a:p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60000"/>
              </a:lnSpc>
              <a:defRPr sz="6400">
                <a:solidFill>
                  <a:schemeClr val="accent1">
                    <a:lumOff val="-13575"/>
                  </a:schemeClr>
                </a:solidFill>
              </a:defRPr>
            </a:pPr>
            <a:r>
              <a:t>Highlight of new experimental results</a:t>
            </a:r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trong coupling measurement 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Strong coupling measurement I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Is it possible to precisely measure strong coupling constant in jet substructure?"/>
          <p:cNvSpPr txBox="1"/>
          <p:nvPr/>
        </p:nvSpPr>
        <p:spPr>
          <a:xfrm>
            <a:off x="3591159" y="2875888"/>
            <a:ext cx="17201683" cy="1544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t>Is it possible to precisely measure strong coupling constant in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jet substructure?</a:t>
            </a:r>
          </a:p>
        </p:txBody>
      </p:sp>
      <p:pic>
        <p:nvPicPr>
          <p:cNvPr id="369" name="Screenshot 2025-07-29 at 03.17.00.png" descr="Screenshot 2025-07-29 at 03.17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4123" y="4654593"/>
            <a:ext cx="13615754" cy="392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Screenshot 2025-07-29 at 03.15.04.png" descr="Screenshot 2025-07-29 at 03.15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0524" y="9530234"/>
            <a:ext cx="19279193" cy="188650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Hannesdottir, Pathak, Schwartz, Stewart, 2210.04901"/>
          <p:cNvSpPr txBox="1"/>
          <p:nvPr/>
        </p:nvSpPr>
        <p:spPr>
          <a:xfrm>
            <a:off x="12943855" y="11740897"/>
            <a:ext cx="921753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Hannesdottir, Pathak, Schwartz, Stewart, 2210.04901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trong coupling measurement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7244">
              <a:defRPr sz="11088"/>
            </a:lvl1pPr>
          </a:lstStyle>
          <a:p>
            <a:pPr/>
            <a:r>
              <a:t>Strong coupling measurement II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Screenshot 2025-08-09 at 08.07.54.png" descr="Screenshot 2025-08-09 at 08.07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7474" y="2503821"/>
            <a:ext cx="21498151" cy="7480839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Line"/>
          <p:cNvSpPr/>
          <p:nvPr/>
        </p:nvSpPr>
        <p:spPr>
          <a:xfrm flipH="1" flipV="1">
            <a:off x="5372055" y="4012646"/>
            <a:ext cx="2149103" cy="1790932"/>
          </a:xfrm>
          <a:prstGeom prst="line">
            <a:avLst/>
          </a:prstGeom>
          <a:ln w="1016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77" name="Line"/>
          <p:cNvSpPr/>
          <p:nvPr/>
        </p:nvSpPr>
        <p:spPr>
          <a:xfrm flipH="1" flipV="1">
            <a:off x="18932238" y="3831655"/>
            <a:ext cx="3207412" cy="2234722"/>
          </a:xfrm>
          <a:prstGeom prst="line">
            <a:avLst/>
          </a:prstGeom>
          <a:ln w="76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78" name="Line"/>
          <p:cNvSpPr/>
          <p:nvPr/>
        </p:nvSpPr>
        <p:spPr>
          <a:xfrm flipH="1" flipV="1">
            <a:off x="14355912" y="3796248"/>
            <a:ext cx="2887241" cy="2223728"/>
          </a:xfrm>
          <a:prstGeom prst="line">
            <a:avLst/>
          </a:prstGeom>
          <a:ln w="76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79" name="Line"/>
          <p:cNvSpPr/>
          <p:nvPr/>
        </p:nvSpPr>
        <p:spPr>
          <a:xfrm flipH="1" flipV="1">
            <a:off x="9732731" y="3827256"/>
            <a:ext cx="3058780" cy="2497520"/>
          </a:xfrm>
          <a:prstGeom prst="line">
            <a:avLst/>
          </a:prstGeom>
          <a:ln w="762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380" name="Slope"/>
          <p:cNvSpPr txBox="1"/>
          <p:nvPr/>
        </p:nvSpPr>
        <p:spPr>
          <a:xfrm>
            <a:off x="3729722" y="10824784"/>
            <a:ext cx="2357288" cy="95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Slope </a:t>
            </a: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</m:oMath>
            </a14:m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409" y="10394354"/>
            <a:ext cx="2721284" cy="1820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3799" y="10610877"/>
            <a:ext cx="7727917" cy="100008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Detector Regge Trajectory at J=3"/>
          <p:cNvSpPr txBox="1"/>
          <p:nvPr/>
        </p:nvSpPr>
        <p:spPr>
          <a:xfrm>
            <a:off x="14204142" y="12237178"/>
            <a:ext cx="91168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Detector Regge Trajectory at J=3</a:t>
            </a:r>
          </a:p>
        </p:txBody>
      </p:sp>
      <p:sp>
        <p:nvSpPr>
          <p:cNvPr id="384" name="Text"/>
          <p:cNvSpPr txBox="1"/>
          <p:nvPr/>
        </p:nvSpPr>
        <p:spPr>
          <a:xfrm>
            <a:off x="6991539" y="9221060"/>
            <a:ext cx="549737" cy="6735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385" name="Text"/>
          <p:cNvSpPr txBox="1"/>
          <p:nvPr/>
        </p:nvSpPr>
        <p:spPr>
          <a:xfrm>
            <a:off x="11917132" y="9221060"/>
            <a:ext cx="549736" cy="6735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386" name="Text"/>
          <p:cNvSpPr txBox="1"/>
          <p:nvPr/>
        </p:nvSpPr>
        <p:spPr>
          <a:xfrm>
            <a:off x="16761691" y="9311154"/>
            <a:ext cx="549737" cy="6735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  <p:sp>
        <p:nvSpPr>
          <p:cNvPr id="387" name="Text"/>
          <p:cNvSpPr txBox="1"/>
          <p:nvPr/>
        </p:nvSpPr>
        <p:spPr>
          <a:xfrm>
            <a:off x="21606250" y="9311154"/>
            <a:ext cx="549737" cy="6735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p>
                      <m:r>
                        <a:rPr xmlns:a="http://schemas.openxmlformats.org/drawingml/2006/main"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creenshot 2025-04-08 at 23.52.43.png" descr="Screenshot 2025-04-08 at 23.52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0909" y="2087153"/>
            <a:ext cx="9208939" cy="1002678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trong coupling measurement I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10864"/>
            </a:lvl1pPr>
          </a:lstStyle>
          <a:p>
            <a:pPr/>
            <a:r>
              <a:t>Strong coupling measurement III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Screenshot 2025-04-08 at 23.49.33.png" descr="Screenshot 2025-04-08 at 23.49.33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863" y="5154388"/>
            <a:ext cx="9748890" cy="87338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" name="Group"/>
          <p:cNvGrpSpPr/>
          <p:nvPr/>
        </p:nvGrpSpPr>
        <p:grpSpPr>
          <a:xfrm>
            <a:off x="1329938" y="2654890"/>
            <a:ext cx="9132740" cy="2900008"/>
            <a:chOff x="0" y="0"/>
            <a:chExt cx="9132738" cy="2900006"/>
          </a:xfrm>
        </p:grpSpPr>
        <p:sp>
          <p:nvSpPr>
            <p:cNvPr id="393" name="Line"/>
            <p:cNvSpPr/>
            <p:nvPr/>
          </p:nvSpPr>
          <p:spPr>
            <a:xfrm>
              <a:off x="2410052" y="1341957"/>
              <a:ext cx="107780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3000"/>
              </a:pPr>
            </a:p>
          </p:txBody>
        </p:sp>
        <p:sp>
          <p:nvSpPr>
            <p:cNvPr id="394" name="Line"/>
            <p:cNvSpPr/>
            <p:nvPr/>
          </p:nvSpPr>
          <p:spPr>
            <a:xfrm flipV="1">
              <a:off x="1357741" y="481700"/>
              <a:ext cx="127000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3000"/>
              </a:pPr>
            </a:p>
          </p:txBody>
        </p:sp>
        <p:grpSp>
          <p:nvGrpSpPr>
            <p:cNvPr id="399" name="Group"/>
            <p:cNvGrpSpPr/>
            <p:nvPr/>
          </p:nvGrpSpPr>
          <p:grpSpPr>
            <a:xfrm>
              <a:off x="155299" y="144805"/>
              <a:ext cx="1579765" cy="1206568"/>
              <a:chOff x="0" y="0"/>
              <a:chExt cx="1579764" cy="1206566"/>
            </a:xfrm>
          </p:grpSpPr>
          <p:sp>
            <p:nvSpPr>
              <p:cNvPr id="395" name="Triangle"/>
              <p:cNvSpPr/>
              <p:nvPr/>
            </p:nvSpPr>
            <p:spPr>
              <a:xfrm>
                <a:off x="79485" y="122727"/>
                <a:ext cx="1392454" cy="9850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96" name="Circle"/>
              <p:cNvSpPr/>
              <p:nvPr/>
            </p:nvSpPr>
            <p:spPr>
              <a:xfrm>
                <a:off x="655806" y="0"/>
                <a:ext cx="239812" cy="23981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97" name="Circle"/>
              <p:cNvSpPr/>
              <p:nvPr/>
            </p:nvSpPr>
            <p:spPr>
              <a:xfrm>
                <a:off x="0" y="966754"/>
                <a:ext cx="239812" cy="23981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98" name="Circle"/>
              <p:cNvSpPr/>
              <p:nvPr/>
            </p:nvSpPr>
            <p:spPr>
              <a:xfrm>
                <a:off x="1339952" y="966754"/>
                <a:ext cx="239813" cy="23981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400" name="Text"/>
            <p:cNvSpPr txBox="1"/>
            <p:nvPr/>
          </p:nvSpPr>
          <p:spPr>
            <a:xfrm>
              <a:off x="4633568" y="472612"/>
              <a:ext cx="4066485" cy="959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/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e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sSub>
                          <m:e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sSub>
                          <m:e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e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xmlns:a="http://schemas.openxmlformats.org/drawingml/2006/main"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  <m:r>
                          <a:rPr xmlns:a="http://schemas.openxmlformats.org/drawingml/2006/main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m:oMathPara>
              </a14:m>
            </a:p>
          </p:txBody>
        </p:sp>
        <p:sp>
          <p:nvSpPr>
            <p:cNvPr id="401" name="Chen, Moult, Zhang, HXZ, 2020"/>
            <p:cNvSpPr txBox="1"/>
            <p:nvPr/>
          </p:nvSpPr>
          <p:spPr>
            <a:xfrm>
              <a:off x="1516730" y="1894674"/>
              <a:ext cx="5499736" cy="1005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Chen, Moult, Zhang, HXZ, 2020</a:t>
              </a:r>
            </a:p>
          </p:txBody>
        </p:sp>
        <p:sp>
          <p:nvSpPr>
            <p:cNvPr id="402" name="Rectangle"/>
            <p:cNvSpPr/>
            <p:nvPr/>
          </p:nvSpPr>
          <p:spPr>
            <a:xfrm>
              <a:off x="0" y="0"/>
              <a:ext cx="9132739" cy="2607715"/>
            </a:xfrm>
            <a:prstGeom prst="rect">
              <a:avLst/>
            </a:pr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404" name="4%. Most precise alphas from jet substructure!"/>
          <p:cNvSpPr txBox="1"/>
          <p:nvPr/>
        </p:nvSpPr>
        <p:spPr>
          <a:xfrm>
            <a:off x="13799786" y="11748458"/>
            <a:ext cx="7383435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4%. Most precise alphas from jet substructure!</a:t>
            </a:r>
          </a:p>
        </p:txBody>
      </p:sp>
      <p:pic>
        <p:nvPicPr>
          <p:cNvPr id="405" name="Rounded Rectangle Rounded rectangle" descr="Rounded Rectangle Rounded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77265" y="9252693"/>
            <a:ext cx="8228477" cy="537260"/>
          </a:xfrm>
          <a:prstGeom prst="rect">
            <a:avLst/>
          </a:prstGeom>
        </p:spPr>
      </p:pic>
      <p:sp>
        <p:nvSpPr>
          <p:cNvPr id="407" name="Text"/>
          <p:cNvSpPr txBox="1"/>
          <p:nvPr/>
        </p:nvSpPr>
        <p:spPr>
          <a:xfrm>
            <a:off x="6489112" y="12831800"/>
            <a:ext cx="767455" cy="9594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p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p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creenshot 2025-08-09 at 08.07.54.png" descr="Screenshot 2025-08-09 at 08.07.54.png"/>
          <p:cNvPicPr>
            <a:picLocks noChangeAspect="1"/>
          </p:cNvPicPr>
          <p:nvPr/>
        </p:nvPicPr>
        <p:blipFill>
          <a:blip r:embed="rId2">
            <a:extLst/>
          </a:blip>
          <a:srcRect l="0" t="0" r="70194" b="0"/>
          <a:stretch>
            <a:fillRect/>
          </a:stretch>
        </p:blipFill>
        <p:spPr>
          <a:xfrm>
            <a:off x="-306692" y="2165936"/>
            <a:ext cx="6407588" cy="7480839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Observation of confinement trans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7"/>
            </a:lvl1pPr>
          </a:lstStyle>
          <a:p>
            <a:pPr/>
            <a:r>
              <a:t>Observation of confinement transition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Screenshot 2025-04-18 at 10.32.22.png" descr="Screenshot 2025-04-18 at 10.32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3698" y="6670441"/>
            <a:ext cx="9724622" cy="62177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13" name="Screenshot 2025-04-18 at 10.34.53.png" descr="Screenshot 2025-04-18 at 10.34.5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3384"/>
          <a:stretch>
            <a:fillRect/>
          </a:stretch>
        </p:blipFill>
        <p:spPr>
          <a:xfrm>
            <a:off x="11096163" y="2505235"/>
            <a:ext cx="6877603" cy="63517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14" name="Screenshot 2025-04-18 at 10.34.05.png" descr="Screenshot 2025-04-18 at 10.34.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90198" y="6442165"/>
            <a:ext cx="7514631" cy="66742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15" name="See Xiaohui’s talk"/>
          <p:cNvSpPr txBox="1"/>
          <p:nvPr/>
        </p:nvSpPr>
        <p:spPr>
          <a:xfrm>
            <a:off x="18990839" y="2474255"/>
            <a:ext cx="490149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See Xiaohui’s talk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Observation of nuclear modific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4694">
              <a:defRPr sz="9968"/>
            </a:lvl1pPr>
          </a:lstStyle>
          <a:p>
            <a:pPr/>
            <a:r>
              <a:t>Observation of nuclear modification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Screenshot 2025-08-09 at 08.20.41.png" descr="Screenshot 2025-08-09 at 08.20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5711" y="2858511"/>
            <a:ext cx="12014201" cy="948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Screenshot 2025-08-09 at 08.21.28.png" descr="Screenshot 2025-08-09 at 08.21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152" y="2929577"/>
            <a:ext cx="9677787" cy="9221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28" name="Energy correlators as a systematic approach to organize collider measureme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correlators as a systematic approach to organize collider measurements</a:t>
            </a:r>
          </a:p>
          <a:p>
            <a:pPr/>
            <a:r>
              <a:t>Why now?</a:t>
            </a:r>
          </a:p>
          <a:p>
            <a:pPr/>
            <a:r>
              <a:t>50 years of energy correlators: experiment and theory</a:t>
            </a:r>
          </a:p>
          <a:p>
            <a:pPr/>
            <a:r>
              <a:t>Highlight of new experimental results</a:t>
            </a:r>
          </a:p>
          <a:p>
            <a:pPr/>
            <a:r>
              <a:t>New opportunities at new energy scale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2041022" y="13081000"/>
            <a:ext cx="289256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" name="EEC illustration; Pluto, SLD; highlight in theory;…"/>
          <p:cNvSpPr txBox="1"/>
          <p:nvPr/>
        </p:nvSpPr>
        <p:spPr>
          <a:xfrm>
            <a:off x="17395273" y="7813476"/>
            <a:ext cx="6487974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EEC illustration; Pluto, SLD; highlight in theory;</a:t>
            </a:r>
          </a:p>
          <a:p>
            <a:pPr>
              <a:defRPr sz="2400"/>
            </a:pPr>
            <a:r>
              <a:t>numeric NNLO; analytic NLO, NNLO</a:t>
            </a:r>
          </a:p>
        </p:txBody>
      </p:sp>
      <p:sp>
        <p:nvSpPr>
          <p:cNvPr id="131" name="alpha_s, confinement transition, medium modification, charge dynamics,…"/>
          <p:cNvSpPr txBox="1"/>
          <p:nvPr/>
        </p:nvSpPr>
        <p:spPr>
          <a:xfrm>
            <a:off x="13279945" y="9367100"/>
            <a:ext cx="997549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alpha_s, confinement transition, medium modification, charge dynamics,</a:t>
            </a:r>
          </a:p>
          <a:p>
            <a:pPr>
              <a:defRPr sz="2400"/>
            </a:pPr>
            <a:r>
              <a:t>LEP re-analysis</a:t>
            </a:r>
          </a:p>
        </p:txBody>
      </p:sp>
      <p:sp>
        <p:nvSpPr>
          <p:cNvPr id="132" name="From scaling phenomenology to CFT; Analyticity in spin; Conformal collider physics; scaling at the LHC"/>
          <p:cNvSpPr txBox="1"/>
          <p:nvPr/>
        </p:nvSpPr>
        <p:spPr>
          <a:xfrm>
            <a:off x="6461540" y="6487118"/>
            <a:ext cx="1413205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From scaling phenomenology to CFT; Analyticity in spin; Conformal collider physics; scaling at the LHC</a:t>
            </a:r>
          </a:p>
        </p:txBody>
      </p:sp>
      <p:sp>
        <p:nvSpPr>
          <p:cNvPr id="133" name="From R-ratio to N-point correlator; EECs v.s. event shape observable; Generalization to multiple colliders"/>
          <p:cNvSpPr txBox="1"/>
          <p:nvPr/>
        </p:nvSpPr>
        <p:spPr>
          <a:xfrm>
            <a:off x="6907653" y="5088930"/>
            <a:ext cx="14328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From R-ratio to N-point correlator; EECs v.s. event shape observable; Generalization to multiple colliders</a:t>
            </a:r>
          </a:p>
        </p:txBody>
      </p:sp>
      <p:sp>
        <p:nvSpPr>
          <p:cNvPr id="134" name="The missing energy window; An analogy: PDFs at low energy;…"/>
          <p:cNvSpPr txBox="1"/>
          <p:nvPr/>
        </p:nvSpPr>
        <p:spPr>
          <a:xfrm>
            <a:off x="13279945" y="10794003"/>
            <a:ext cx="8479537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The missing energy window; An analogy: PDFs at low energy;</a:t>
            </a:r>
          </a:p>
          <a:p>
            <a:pPr>
              <a:defRPr sz="2400"/>
            </a:pPr>
            <a:r>
              <a:t>a-theorem and one-point energy flux;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hapter V:…"/>
          <p:cNvSpPr txBox="1"/>
          <p:nvPr>
            <p:ph type="title"/>
          </p:nvPr>
        </p:nvSpPr>
        <p:spPr>
          <a:xfrm>
            <a:off x="1778000" y="2183959"/>
            <a:ext cx="20828000" cy="6998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V:</a:t>
            </a:r>
          </a:p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60000"/>
              </a:lnSpc>
              <a:defRPr sz="6400">
                <a:solidFill>
                  <a:schemeClr val="accent1">
                    <a:lumOff val="-13575"/>
                  </a:schemeClr>
                </a:solidFill>
              </a:defRPr>
            </a:pPr>
            <a:r>
              <a:t>New opportunities at new energy scale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6" name="Screenshot 2025-08-09 at 04.29.06.png" descr="Screenshot 2025-08-09 at 04.29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222" y="2002028"/>
            <a:ext cx="23710935" cy="1091331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Nothing is known here!"/>
          <p:cNvSpPr/>
          <p:nvPr/>
        </p:nvSpPr>
        <p:spPr>
          <a:xfrm>
            <a:off x="1946062" y="8944847"/>
            <a:ext cx="18147068" cy="1105458"/>
          </a:xfrm>
          <a:prstGeom prst="roundRect">
            <a:avLst>
              <a:gd name="adj" fmla="val 17080"/>
            </a:avLst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Nothing is known here!</a:t>
            </a:r>
          </a:p>
        </p:txBody>
      </p:sp>
      <p:sp>
        <p:nvSpPr>
          <p:cNvPr id="428" name="Double-click to edit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40"/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m:rPr>
                      <m:nor/>
                    </m:rP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GeV</m:t>
                  </m:r>
                  <m: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≤</m:t>
                  </m:r>
                  <m:rad>
                    <m:radPr>
                      <m:ctrlPr>
                        <a:rPr xmlns:a="http://schemas.openxmlformats.org/drawingml/2006/main" sz="12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12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</m:rad>
                  <m: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≤</m:t>
                  </m:r>
                  <m: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</m:t>
                  </m:r>
                  <m:r>
                    <m:rPr>
                      <m:nor/>
                    </m:rPr>
                    <a:rPr xmlns:a="http://schemas.openxmlformats.org/drawingml/2006/main" sz="12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GeV</m:t>
                  </m:r>
                </m:oMath>
              </m:oMathPara>
            </a14:m>
            <a:endParaRPr sz="11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Multiple observ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observables</a:t>
            </a:r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2" name="detector.pdf" descr="detect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3106" y="2887600"/>
            <a:ext cx="10701827" cy="971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open_quantum.pdf" descr="open_quantu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161" y="2804005"/>
            <a:ext cx="10885928" cy="988599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Line"/>
          <p:cNvSpPr/>
          <p:nvPr/>
        </p:nvSpPr>
        <p:spPr>
          <a:xfrm>
            <a:off x="1551130" y="7746999"/>
            <a:ext cx="3827817" cy="1"/>
          </a:xfrm>
          <a:prstGeom prst="line">
            <a:avLst/>
          </a:prstGeom>
          <a:ln w="1016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435" name="Line"/>
          <p:cNvSpPr/>
          <p:nvPr/>
        </p:nvSpPr>
        <p:spPr>
          <a:xfrm flipH="1">
            <a:off x="6085246" y="7746999"/>
            <a:ext cx="3670843" cy="1"/>
          </a:xfrm>
          <a:prstGeom prst="line">
            <a:avLst/>
          </a:prstGeom>
          <a:ln w="1016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436" name="Ornament 15"/>
          <p:cNvSpPr/>
          <p:nvPr/>
        </p:nvSpPr>
        <p:spPr>
          <a:xfrm rot="15068811">
            <a:off x="8556261" y="6471166"/>
            <a:ext cx="2121908" cy="178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fill="norm" stroke="1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74368" y="5847826"/>
            <a:ext cx="595411" cy="1020704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Xiaohui’s talk"/>
          <p:cNvSpPr txBox="1"/>
          <p:nvPr/>
        </p:nvSpPr>
        <p:spPr>
          <a:xfrm>
            <a:off x="20605177" y="3900879"/>
            <a:ext cx="368228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Xiaohui’s talk</a:t>
            </a:r>
          </a:p>
        </p:txBody>
      </p:sp>
      <p:sp>
        <p:nvSpPr>
          <p:cNvPr id="439" name="Dingyu’s talk"/>
          <p:cNvSpPr txBox="1"/>
          <p:nvPr/>
        </p:nvSpPr>
        <p:spPr>
          <a:xfrm>
            <a:off x="18855041" y="11780451"/>
            <a:ext cx="358109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Dingyu’s talk</a:t>
            </a:r>
          </a:p>
        </p:txBody>
      </p:sp>
      <p:sp>
        <p:nvSpPr>
          <p:cNvPr id="440" name="Energy flux"/>
          <p:cNvSpPr txBox="1"/>
          <p:nvPr/>
        </p:nvSpPr>
        <p:spPr>
          <a:xfrm>
            <a:off x="4149301" y="2737054"/>
            <a:ext cx="31336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Energy flux</a:t>
            </a:r>
          </a:p>
        </p:txBody>
      </p:sp>
      <p:sp>
        <p:nvSpPr>
          <p:cNvPr id="441" name="Energy-Energy Correlation"/>
          <p:cNvSpPr txBox="1"/>
          <p:nvPr/>
        </p:nvSpPr>
        <p:spPr>
          <a:xfrm>
            <a:off x="14434257" y="2737054"/>
            <a:ext cx="72710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Energy-Energy Correlation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"/>
          <p:cNvSpPr/>
          <p:nvPr/>
        </p:nvSpPr>
        <p:spPr>
          <a:xfrm>
            <a:off x="324211" y="5423237"/>
            <a:ext cx="3728649" cy="1481472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4" name="Rectangle"/>
          <p:cNvSpPr/>
          <p:nvPr/>
        </p:nvSpPr>
        <p:spPr>
          <a:xfrm>
            <a:off x="6842274" y="5528972"/>
            <a:ext cx="2556905" cy="1270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5" name="Rectangle"/>
          <p:cNvSpPr/>
          <p:nvPr/>
        </p:nvSpPr>
        <p:spPr>
          <a:xfrm>
            <a:off x="5795477" y="2793413"/>
            <a:ext cx="1130428" cy="1270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6" name="Energy flux distrib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flux distribution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1138" y="2848180"/>
            <a:ext cx="8128001" cy="58674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Zamolodchikov"/>
          <p:cNvSpPr txBox="1"/>
          <p:nvPr/>
        </p:nvSpPr>
        <p:spPr>
          <a:xfrm>
            <a:off x="14399926" y="9091094"/>
            <a:ext cx="273253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Zamolodchikov</a:t>
            </a:r>
          </a:p>
        </p:txBody>
      </p:sp>
      <p:sp>
        <p:nvSpPr>
          <p:cNvPr id="450" name="Cardy"/>
          <p:cNvSpPr txBox="1"/>
          <p:nvPr/>
        </p:nvSpPr>
        <p:spPr>
          <a:xfrm>
            <a:off x="19647822" y="9091094"/>
            <a:ext cx="113042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Cardy</a:t>
            </a:r>
          </a:p>
        </p:txBody>
      </p:sp>
      <p:pic>
        <p:nvPicPr>
          <p:cNvPr id="451" name="Screenshot 2025-04-08 at 21.52.14.png" descr="Screenshot 2025-04-08 at 21.52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3351" y="11224816"/>
            <a:ext cx="10120530" cy="174335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2024 fundamental physics breakthrough prize"/>
          <p:cNvSpPr txBox="1"/>
          <p:nvPr/>
        </p:nvSpPr>
        <p:spPr>
          <a:xfrm>
            <a:off x="14189121" y="10014740"/>
            <a:ext cx="789203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2024 fundamental physics breakthrough prize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4863" y="3123613"/>
            <a:ext cx="596900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720" y="5446422"/>
            <a:ext cx="112014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Arrow"/>
          <p:cNvSpPr/>
          <p:nvPr/>
        </p:nvSpPr>
        <p:spPr>
          <a:xfrm rot="16200000">
            <a:off x="5592069" y="4104989"/>
            <a:ext cx="156264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40870" y="7508244"/>
            <a:ext cx="8039101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24480" y="9411398"/>
            <a:ext cx="30988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he angular distribution is sensitive to fundamental parameter in quantum field theory"/>
          <p:cNvSpPr txBox="1"/>
          <p:nvPr/>
        </p:nvSpPr>
        <p:spPr>
          <a:xfrm>
            <a:off x="407704" y="10958951"/>
            <a:ext cx="12781731" cy="225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The angular distribution is sensitive to fundamental parameter in quantum field theory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heoretical understanding o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Theoretical understanding of </a:t>
            </a:r>
            <a14:m>
              <m:oMath>
                <m:sSub>
                  <m:e>
                    <m:r>
                      <a:rPr xmlns:a="http://schemas.openxmlformats.org/drawingml/2006/main" sz="1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</a:p>
        </p:txBody>
      </p:sp>
      <p:sp>
        <p:nvSpPr>
          <p:cNvPr id="4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2" name="Screenshot 2025-08-09 at 12.24.31.png" descr="Screenshot 2025-08-09 at 12.24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7473" y="3050317"/>
            <a:ext cx="6638988" cy="379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Screenshot 2025-08-09 at 12.25.55.png" descr="Screenshot 2025-08-09 at 12.25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45942" y="3050317"/>
            <a:ext cx="6311901" cy="379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free fermion"/>
          <p:cNvSpPr txBox="1"/>
          <p:nvPr/>
        </p:nvSpPr>
        <p:spPr>
          <a:xfrm>
            <a:off x="2757905" y="6540827"/>
            <a:ext cx="6278124" cy="169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free fermion </a:t>
            </a:r>
            <a14:m>
              <m:oMath>
                <m:sSub>
                  <m:e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f>
                  <m:fPr>
                    <m:ctrlP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num>
                  <m:den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den>
                </m:f>
              </m:oMath>
            </a14:m>
          </a:p>
        </p:txBody>
      </p:sp>
      <p:sp>
        <p:nvSpPr>
          <p:cNvPr id="465" name="free boson"/>
          <p:cNvSpPr txBox="1"/>
          <p:nvPr/>
        </p:nvSpPr>
        <p:spPr>
          <a:xfrm>
            <a:off x="15063853" y="6888024"/>
            <a:ext cx="5076078" cy="997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free boson </a:t>
            </a:r>
            <a14:m>
              <m:oMath>
                <m:sSub>
                  <m:e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3</m:t>
                </m:r>
              </m:oMath>
            </a14:m>
          </a:p>
        </p:txBody>
      </p:sp>
      <p:sp>
        <p:nvSpPr>
          <p:cNvPr id="466" name="Equation"/>
          <p:cNvSpPr txBox="1"/>
          <p:nvPr/>
        </p:nvSpPr>
        <p:spPr>
          <a:xfrm>
            <a:off x="10616427" y="9402535"/>
            <a:ext cx="3151146" cy="129905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≤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≤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3</m:t>
                  </m:r>
                </m:oMath>
              </m:oMathPara>
            </a14:m>
            <a:endParaRPr sz="4800"/>
          </a:p>
        </p:txBody>
      </p:sp>
      <p:sp>
        <p:nvSpPr>
          <p:cNvPr id="467" name="Conformal collider bound"/>
          <p:cNvSpPr txBox="1"/>
          <p:nvPr/>
        </p:nvSpPr>
        <p:spPr>
          <a:xfrm>
            <a:off x="2044992" y="9647849"/>
            <a:ext cx="70241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Conformal collider bound</a:t>
            </a:r>
          </a:p>
        </p:txBody>
      </p:sp>
      <p:sp>
        <p:nvSpPr>
          <p:cNvPr id="468" name="Hofman, Maldacena, 2008"/>
          <p:cNvSpPr txBox="1"/>
          <p:nvPr/>
        </p:nvSpPr>
        <p:spPr>
          <a:xfrm>
            <a:off x="3701427" y="10759949"/>
            <a:ext cx="371124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Hofman, Maldacena, 2008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53266" y="9747264"/>
            <a:ext cx="1879601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Arrow"/>
          <p:cNvSpPr/>
          <p:nvPr/>
        </p:nvSpPr>
        <p:spPr>
          <a:xfrm rot="10800000">
            <a:off x="14996852" y="9417064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an we observe the cros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we observe the crossing</a:t>
            </a:r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256" y="6043389"/>
            <a:ext cx="11061701" cy="703580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Line"/>
          <p:cNvSpPr/>
          <p:nvPr/>
        </p:nvSpPr>
        <p:spPr>
          <a:xfrm flipV="1">
            <a:off x="1852205" y="3075570"/>
            <a:ext cx="1" cy="33852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476" name="3"/>
          <p:cNvSpPr txBox="1"/>
          <p:nvPr/>
        </p:nvSpPr>
        <p:spPr>
          <a:xfrm>
            <a:off x="1214359" y="2718496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</a:t>
            </a:r>
          </a:p>
        </p:txBody>
      </p:sp>
      <p:sp>
        <p:nvSpPr>
          <p:cNvPr id="477" name="Line"/>
          <p:cNvSpPr/>
          <p:nvPr/>
        </p:nvSpPr>
        <p:spPr>
          <a:xfrm>
            <a:off x="1870976" y="3081942"/>
            <a:ext cx="1130536" cy="3953500"/>
          </a:xfrm>
          <a:prstGeom prst="line">
            <a:avLst/>
          </a:pr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b="1" sz="3000"/>
            </a:pPr>
          </a:p>
        </p:txBody>
      </p:sp>
      <p:sp>
        <p:nvSpPr>
          <p:cNvPr id="478" name="Rounded Rectangle"/>
          <p:cNvSpPr/>
          <p:nvPr/>
        </p:nvSpPr>
        <p:spPr>
          <a:xfrm>
            <a:off x="6094533" y="9095231"/>
            <a:ext cx="5614911" cy="3385219"/>
          </a:xfrm>
          <a:prstGeom prst="roundRect">
            <a:avLst>
              <a:gd name="adj" fmla="val 15000"/>
            </a:avLst>
          </a:prstGeom>
          <a:solidFill>
            <a:srgbClr val="929292">
              <a:alpha val="6509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9" name="0"/>
          <p:cNvSpPr txBox="1"/>
          <p:nvPr/>
        </p:nvSpPr>
        <p:spPr>
          <a:xfrm>
            <a:off x="1214359" y="4121948"/>
            <a:ext cx="4532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480" name="Crossing at 0 suggest the transition from fermion D.O.F. to Bosonic D.O.F"/>
          <p:cNvSpPr txBox="1"/>
          <p:nvPr/>
        </p:nvSpPr>
        <p:spPr>
          <a:xfrm>
            <a:off x="12947243" y="3060164"/>
            <a:ext cx="10062067" cy="225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Crossing at 0 suggest the transition from fermion D.O.F. to Bosonic D.O.F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4175" r="0" b="14175"/>
          <a:stretch>
            <a:fillRect/>
          </a:stretch>
        </p:blipFill>
        <p:spPr>
          <a:xfrm>
            <a:off x="15004888" y="5331295"/>
            <a:ext cx="5946668" cy="4260676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Fermion"/>
          <p:cNvSpPr txBox="1"/>
          <p:nvPr/>
        </p:nvSpPr>
        <p:spPr>
          <a:xfrm>
            <a:off x="15410202" y="6146743"/>
            <a:ext cx="2506371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Fermion</a:t>
            </a:r>
          </a:p>
        </p:txBody>
      </p:sp>
      <p:sp>
        <p:nvSpPr>
          <p:cNvPr id="483" name="Boson"/>
          <p:cNvSpPr txBox="1"/>
          <p:nvPr/>
        </p:nvSpPr>
        <p:spPr>
          <a:xfrm>
            <a:off x="18803419" y="6146743"/>
            <a:ext cx="197723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Boson</a:t>
            </a:r>
          </a:p>
        </p:txBody>
      </p:sp>
      <p:sp>
        <p:nvSpPr>
          <p:cNvPr id="484" name="in a supersymmetric conformal field theory"/>
          <p:cNvSpPr txBox="1"/>
          <p:nvPr/>
        </p:nvSpPr>
        <p:spPr>
          <a:xfrm>
            <a:off x="13698097" y="12281841"/>
            <a:ext cx="10062067" cy="66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≡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in a supersymmetric conformal field theory</a:t>
            </a:r>
          </a:p>
        </p:txBody>
      </p:sp>
      <p:sp>
        <p:nvSpPr>
          <p:cNvPr id="485" name="No experiment has observed this phenomena before!"/>
          <p:cNvSpPr txBox="1"/>
          <p:nvPr/>
        </p:nvSpPr>
        <p:spPr>
          <a:xfrm>
            <a:off x="12947243" y="10170827"/>
            <a:ext cx="10062067" cy="153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No experiment has observed this phenomena before!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9" name="Screenshot 2025-08-09 at 12.06.19.png" descr="Screenshot 2025-08-09 at 12.06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508" y="4057649"/>
            <a:ext cx="7391401" cy="737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Screenshot 2025-08-09 at 12.06.28.png" descr="Screenshot 2025-08-09 at 12.06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8849" y="4159968"/>
            <a:ext cx="7226301" cy="878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Screenshot 2025-08-09 at 12.06.41.png" descr="Screenshot 2025-08-09 at 12.06.4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9340" y="4071112"/>
            <a:ext cx="69977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Screenshot 2025-08-09 at 12.07.05.png" descr="Screenshot 2025-08-09 at 12.07.0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5338" y="2534039"/>
            <a:ext cx="14533324" cy="965559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2506.09119"/>
          <p:cNvSpPr txBox="1"/>
          <p:nvPr/>
        </p:nvSpPr>
        <p:spPr>
          <a:xfrm>
            <a:off x="19652530" y="2744002"/>
            <a:ext cx="333420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2506.09119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9" name="Image"/>
          <p:cNvGrpSpPr/>
          <p:nvPr/>
        </p:nvGrpSpPr>
        <p:grpSpPr>
          <a:xfrm>
            <a:off x="394736" y="409808"/>
            <a:ext cx="23594528" cy="9277892"/>
            <a:chOff x="0" y="0"/>
            <a:chExt cx="23594527" cy="9277891"/>
          </a:xfrm>
        </p:grpSpPr>
        <p:pic>
          <p:nvPicPr>
            <p:cNvPr id="13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899"/>
              <a:ext cx="23340529" cy="89476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23594529" cy="9277893"/>
            </a:xfrm>
            <a:prstGeom prst="rect">
              <a:avLst/>
            </a:prstGeom>
            <a:effectLst/>
          </p:spPr>
        </p:pic>
      </p:grpSp>
      <p:sp>
        <p:nvSpPr>
          <p:cNvPr id="140" name="Seminar at JINR in Dubna"/>
          <p:cNvSpPr txBox="1"/>
          <p:nvPr/>
        </p:nvSpPr>
        <p:spPr>
          <a:xfrm>
            <a:off x="16362849" y="8574948"/>
            <a:ext cx="716066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Seminar at JINR in Dubna</a:t>
            </a:r>
          </a:p>
        </p:txBody>
      </p:sp>
      <p:sp>
        <p:nvSpPr>
          <p:cNvPr id="141" name="天地有大美而不言…"/>
          <p:cNvSpPr txBox="1"/>
          <p:nvPr/>
        </p:nvSpPr>
        <p:spPr>
          <a:xfrm>
            <a:off x="7027162" y="10642455"/>
            <a:ext cx="15702179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9600">
                <a:solidFill>
                  <a:schemeClr val="accent1">
                    <a:lumOff val="-13575"/>
                  </a:schemeClr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標楷體-繁"/>
                <a:ea typeface="標楷體-繁"/>
                <a:cs typeface="標楷體-繁"/>
                <a:sym typeface="標楷體-繁"/>
              </a:defRPr>
            </a:pPr>
            <a:r>
              <a:t>天地有大美而不言</a:t>
            </a:r>
          </a:p>
          <a:p>
            <a:pPr lvl="8" defTabSz="457200">
              <a:defRPr sz="6400">
                <a:solidFill>
                  <a:srgbClr val="D93025"/>
                </a:solidFill>
                <a:latin typeface="標楷體-繁"/>
                <a:ea typeface="標楷體-繁"/>
                <a:cs typeface="標楷體-繁"/>
                <a:sym typeface="標楷體-繁"/>
              </a:defRPr>
            </a:pPr>
            <a:r>
              <a:t>                 —《庄子：知北游》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hapter I:…"/>
          <p:cNvSpPr txBox="1"/>
          <p:nvPr>
            <p:ph type="title"/>
          </p:nvPr>
        </p:nvSpPr>
        <p:spPr>
          <a:xfrm>
            <a:off x="1778000" y="2183959"/>
            <a:ext cx="20828000" cy="6998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Chapter I:</a:t>
            </a:r>
          </a:p>
          <a:p>
            <a:pPr>
              <a:lnSpc>
                <a:spcPct val="60000"/>
              </a:lnSpc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60000"/>
              </a:lnSpc>
              <a:defRPr sz="6400">
                <a:solidFill>
                  <a:schemeClr val="accent1">
                    <a:lumOff val="-13575"/>
                  </a:schemeClr>
                </a:solidFill>
              </a:defRPr>
            </a:pPr>
            <a:r>
              <a:t>Energy correlators as a systematic approach to organize collider measurements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5" name="Screenshot 2025-08-09 at 05.45.11.png" descr="Screenshot 2025-08-09 at 05.45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6849" y="7605129"/>
            <a:ext cx="11290301" cy="499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bservable in Quantum Field The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9744"/>
            </a:lvl1pPr>
          </a:lstStyle>
          <a:p>
            <a:pPr/>
            <a:r>
              <a:t>Observable in Quantum Field Theory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0905" b="0"/>
          <a:stretch>
            <a:fillRect/>
          </a:stretch>
        </p:blipFill>
        <p:spPr>
          <a:xfrm>
            <a:off x="12831324" y="3037698"/>
            <a:ext cx="10115422" cy="1523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17471" y="7397304"/>
            <a:ext cx="11144069" cy="611436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Equation"/>
          <p:cNvSpPr txBox="1"/>
          <p:nvPr/>
        </p:nvSpPr>
        <p:spPr>
          <a:xfrm>
            <a:off x="14409949" y="5241985"/>
            <a:ext cx="6958302" cy="14742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hadrons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p>
                          <m:r>
                            <a:rPr xmlns:a="http://schemas.openxmlformats.org/drawingml/2006/main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p>
                      </m:sSup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4800"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3176" y="2552699"/>
            <a:ext cx="3604584" cy="540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shot 2025-08-09 at 04.38.18.png" descr="Screenshot 2025-08-09 at 04.38.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797" y="7994853"/>
            <a:ext cx="11619342" cy="21796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54" name="Screenshot 2025-08-09 at 04.38.58.png" descr="Screenshot 2025-08-09 at 04.38.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4716" y="10545100"/>
            <a:ext cx="11920368" cy="88425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传递这种对应关系的工具是量子场论中的格林函数(n点关联函数)，它包含了所有可能的物理信息。"/>
          <p:cNvSpPr txBox="1"/>
          <p:nvPr/>
        </p:nvSpPr>
        <p:spPr>
          <a:xfrm>
            <a:off x="442645" y="11787246"/>
            <a:ext cx="11299627" cy="1179069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t>传递这种对应关系的工具是量子场论中的格林函数(n点关联函数)，它包含了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所有可能的物理信息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vent shape v.s. Correlation 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pPr/>
            <a:r>
              <a:t>Event shape v.s. Correlation function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985" y="3598528"/>
            <a:ext cx="99314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creenshot 2025-08-09 at 04.52.04.png" descr="Screenshot 2025-08-09 at 04.52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6938" y="10452084"/>
            <a:ext cx="12930124" cy="183524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event shape"/>
          <p:cNvSpPr txBox="1"/>
          <p:nvPr/>
        </p:nvSpPr>
        <p:spPr>
          <a:xfrm>
            <a:off x="4391594" y="2455484"/>
            <a:ext cx="343418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event shape</a:t>
            </a:r>
          </a:p>
        </p:txBody>
      </p:sp>
      <p:sp>
        <p:nvSpPr>
          <p:cNvPr id="162" name="correlation function"/>
          <p:cNvSpPr txBox="1"/>
          <p:nvPr/>
        </p:nvSpPr>
        <p:spPr>
          <a:xfrm>
            <a:off x="15124414" y="2455484"/>
            <a:ext cx="5364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correlation function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58351" y="3903328"/>
            <a:ext cx="84963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hrust…"/>
          <p:cNvSpPr txBox="1"/>
          <p:nvPr/>
        </p:nvSpPr>
        <p:spPr>
          <a:xfrm>
            <a:off x="4352275" y="5005984"/>
            <a:ext cx="3512821" cy="370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thrust</a:t>
            </a:r>
          </a:p>
          <a:p>
            <a:pPr algn="ctr"/>
            <a:r>
              <a:t>C parameter</a:t>
            </a:r>
          </a:p>
          <a:p>
            <a:pPr algn="ctr"/>
            <a:r>
              <a:t>spherocity</a:t>
            </a:r>
          </a:p>
          <a:p>
            <a:pPr algn="ctr"/>
            <a:r>
              <a:t>broadening</a:t>
            </a:r>
          </a:p>
          <a:p>
            <a:pPr algn="ctr"/>
            <a:r>
              <a:t>…</a:t>
            </a:r>
          </a:p>
        </p:txBody>
      </p:sp>
      <p:sp>
        <p:nvSpPr>
          <p:cNvPr id="165" name="energy correlation…"/>
          <p:cNvSpPr txBox="1"/>
          <p:nvPr/>
        </p:nvSpPr>
        <p:spPr>
          <a:xfrm>
            <a:off x="15220731" y="5005984"/>
            <a:ext cx="5171542" cy="370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energy correlation</a:t>
            </a:r>
          </a:p>
          <a:p>
            <a:pPr algn="ctr">
              <a:defRPr>
                <a:solidFill>
                  <a:srgbClr val="5E5E5E"/>
                </a:solidFill>
              </a:defRPr>
            </a:pPr>
            <a:r>
              <a:t>charge correlation</a:t>
            </a:r>
          </a:p>
          <a:p>
            <a:pPr algn="ctr">
              <a:defRPr>
                <a:solidFill>
                  <a:srgbClr val="5E5E5E"/>
                </a:solidFill>
              </a:defRPr>
            </a:pPr>
            <a:r>
              <a:t>flavor correlation</a:t>
            </a:r>
          </a:p>
          <a:p>
            <a:pPr algn="ctr">
              <a:defRPr>
                <a:solidFill>
                  <a:srgbClr val="929292"/>
                </a:solidFill>
              </a:defRPr>
            </a:pPr>
            <a:r>
              <a:t>particle correlation</a:t>
            </a:r>
          </a:p>
          <a:p>
            <a:pPr algn="ctr"/>
            <a:r>
              <a:t>…</a:t>
            </a:r>
          </a:p>
        </p:txBody>
      </p:sp>
      <p:sp>
        <p:nvSpPr>
          <p:cNvPr id="166" name="Intuitive,…"/>
          <p:cNvSpPr txBox="1"/>
          <p:nvPr/>
        </p:nvSpPr>
        <p:spPr>
          <a:xfrm>
            <a:off x="2180575" y="8847471"/>
            <a:ext cx="7856221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Intuitive, </a:t>
            </a:r>
          </a:p>
          <a:p>
            <a:pPr algn="ctr"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but theoretical challenging</a:t>
            </a:r>
          </a:p>
        </p:txBody>
      </p:sp>
      <p:sp>
        <p:nvSpPr>
          <p:cNvPr id="167" name="Less intuitive,…"/>
          <p:cNvSpPr txBox="1"/>
          <p:nvPr/>
        </p:nvSpPr>
        <p:spPr>
          <a:xfrm>
            <a:off x="14949683" y="8847471"/>
            <a:ext cx="6073751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Less intuitive, </a:t>
            </a:r>
          </a:p>
          <a:p>
            <a:pPr algn="ctr"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but theoretical clean</a:t>
            </a:r>
          </a:p>
        </p:txBody>
      </p:sp>
      <p:sp>
        <p:nvSpPr>
          <p:cNvPr id="168" name="They are connected through moment expansion!"/>
          <p:cNvSpPr txBox="1"/>
          <p:nvPr/>
        </p:nvSpPr>
        <p:spPr>
          <a:xfrm>
            <a:off x="4138459" y="12102161"/>
            <a:ext cx="1419240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They are connected through moment expansion!</a:t>
            </a:r>
          </a:p>
        </p:txBody>
      </p:sp>
      <p:sp>
        <p:nvSpPr>
          <p:cNvPr id="169" name="Korchemsky, Sterman, 1999…"/>
          <p:cNvSpPr txBox="1"/>
          <p:nvPr/>
        </p:nvSpPr>
        <p:spPr>
          <a:xfrm>
            <a:off x="18615412" y="12097586"/>
            <a:ext cx="5656175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Korchemsky, Sterman, 1999</a:t>
            </a:r>
          </a:p>
          <a:p>
            <a:pPr>
              <a:defRPr sz="2400"/>
            </a:pPr>
            <a:r>
              <a:t>H. Chen, I. Moult, X.Y. Zhang, HXZ,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MovingDots.mp4" descr="MovingDot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2656" y="-7119"/>
            <a:ext cx="24409312" cy="137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What is Energy-Energy Correlator? Basham, Brown, Ellis, Love, 1978"/>
          <p:cNvSpPr txBox="1"/>
          <p:nvPr/>
        </p:nvSpPr>
        <p:spPr>
          <a:xfrm>
            <a:off x="663005" y="306740"/>
            <a:ext cx="20271030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sz="7200">
                <a:solidFill>
                  <a:srgbClr val="FFFFFF"/>
                </a:solidFill>
              </a:defRPr>
            </a:pPr>
            <a:r>
              <a:rPr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</a:rPr>
              <a:t>What is Energy-Energy Correlator?</a:t>
            </a:r>
            <a:r>
              <a:t> </a:t>
            </a:r>
            <a:r>
              <a:rPr sz="2400">
                <a:solidFill>
                  <a:srgbClr val="D5D5D5"/>
                </a:solidFill>
              </a:rPr>
              <a:t>Basham, Brown, Ellis, Love, 1978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81220" y="11521451"/>
            <a:ext cx="12039601" cy="124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harge-Charge Correlation (QQ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5969">
              <a:defRPr sz="10528"/>
            </a:lvl1pPr>
          </a:lstStyle>
          <a:p>
            <a:pPr/>
            <a:r>
              <a:t>Charge-Charge Correlation (QQC)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8" name="Screenshot 2025-08-09 at 04.59.31.png" descr="Screenshot 2025-08-09 at 04.59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396" y="2468811"/>
            <a:ext cx="5113998" cy="5655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1210" y="2468811"/>
            <a:ext cx="6237160" cy="5655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shot 2025-08-09 at 05.03.30.png" descr="Screenshot 2025-08-09 at 05.03.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326" y="10502345"/>
            <a:ext cx="11991735" cy="230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shot 2025-08-09 at 05.04.00.png" descr="Screenshot 2025-08-09 at 05.04.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2198" y="8358079"/>
            <a:ext cx="9943990" cy="151768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2" name="Screenshot 2025-08-09 at 05.04.43.png" descr="Screenshot 2025-08-09 at 05.04.4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41829" y="2432463"/>
            <a:ext cx="11351400" cy="23061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3" name="Screenshot 2025-08-09 at 05.05.30.png" descr="Screenshot 2025-08-09 at 05.05.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65050" y="5028519"/>
            <a:ext cx="10104959" cy="8176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