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763" r:id="rId8"/>
    <p:sldId id="757" r:id="rId9"/>
    <p:sldId id="264" r:id="rId10"/>
    <p:sldId id="267" r:id="rId11"/>
    <p:sldId id="762" r:id="rId12"/>
    <p:sldId id="761" r:id="rId13"/>
    <p:sldId id="263" r:id="rId14"/>
    <p:sldId id="764" r:id="rId15"/>
    <p:sldId id="760" r:id="rId16"/>
    <p:sldId id="758" r:id="rId17"/>
    <p:sldId id="75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49E4BC-9D44-968B-310C-16900537E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3322A5-58FF-421C-14F9-189DF4E90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1F552B-A4C3-4CE6-1F62-02A9E54C4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8765F-3DB1-E6B0-CDF6-98B2885D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90B708-EB15-7377-1233-F9BC9104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5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578646-92EB-A32A-D8EC-BBC665AB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0BEACF-739F-5F13-CC6D-04D836408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1990D9-CC2C-9BF5-F3C9-8C0E1B30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85B90A-D05A-BB4C-E028-9BF423C99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A4A042-79C3-6574-304C-B0A85E62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23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F31A40-F2A6-6528-C38B-5C1AD59E4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37087C-9974-AFF8-CA1F-F67007846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596597-24AC-7CFE-9485-E94A14879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F27A86-7C2E-F2A8-11C2-C107BB760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B9431-3390-CDC0-7F43-2DCC16789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78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A24B86-71AE-46B1-9A7F-844387A2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936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rgbClr val="002060"/>
                </a:solidFill>
              </a:defRPr>
            </a:lvl1pPr>
          </a:lstStyle>
          <a:p>
            <a:fld id="{862937CF-25F3-48DD-A3F8-A271D2A940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 10">
            <a:extLst>
              <a:ext uri="{FF2B5EF4-FFF2-40B4-BE49-F238E27FC236}">
                <a16:creationId xmlns:a16="http://schemas.microsoft.com/office/drawing/2014/main" id="{004A8461-22F4-4180-AFB0-D2A36828EA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0559" y="155850"/>
            <a:ext cx="5605913" cy="486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微软雅黑</a:t>
            </a:r>
            <a:r>
              <a:rPr lang="en-US" altLang="zh-CN" dirty="0"/>
              <a:t>28</a:t>
            </a:r>
            <a:r>
              <a:rPr lang="zh-CN" altLang="en-US" dirty="0"/>
              <a:t>，红色：标题</a:t>
            </a:r>
          </a:p>
        </p:txBody>
      </p:sp>
    </p:spTree>
    <p:extLst>
      <p:ext uri="{BB962C8B-B14F-4D97-AF65-F5344CB8AC3E}">
        <p14:creationId xmlns:p14="http://schemas.microsoft.com/office/powerpoint/2010/main" val="425638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D1D86A-BDBD-659E-C525-F2130F26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7E2AB2-FA18-6DFC-3CBF-B79BA62FA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A8C78E-B4FA-2E10-7A1F-E3C84C74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B4847F-E851-3F13-5F40-9AE10971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8AAB65-2E3A-D8E3-FA3A-B23B6924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1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6908B-E68F-C3D8-8EC2-FE3CF65D6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07E3C9-7D01-6697-6548-5699A889A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1E17E4-0B1B-D7F9-4C17-8CAB5E5A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C74889-CA24-EB46-45DC-2394E97F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20AB25-44B6-B63A-1E4F-A186BB30A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82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751E1C-44C4-BCCD-3D85-4281D28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69C4F5-47EB-8077-B8E6-256D26CD3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30E2D0-7A49-9A37-D1CA-1AC2A3A3B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2E80CA-D524-AF12-76B8-BC25282AC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C872AA-7538-A4B5-AE9C-D71950F8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8069A2-226E-921F-DFC3-644F2E6E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0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74773C-579F-2118-91CD-335B4303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D97E85-04B1-185D-DDC9-F2622F304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B75157-0DAE-3425-CF5F-2E9EB558B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F8BB29-692A-16D6-CB3D-0F6C0512C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590AD9E-37D4-E1E6-0CA0-1C87EED18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B798343-BD49-0EB6-23B5-1696BFDE6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688CECD-F215-C24D-8400-0A5FCC4C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EFDB7A-F512-1B83-9261-BB6627A1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76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C68B13-077A-B943-D0E5-8ADF8F402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9B4FAC6-E6CC-BA6A-0F15-C481C9C1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0C4108-A5DB-3266-B503-9F87F518E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6FADEC6-FCC6-8E00-F5FD-4686BA1E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56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8B51F-9AD2-712E-AF80-345C7A31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06206B-B676-8195-BF35-7E9AFC57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EE5FB-84F7-4385-2A94-766F119B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2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C24396-E968-B1CC-1113-27A509C1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4688CE-7231-1AA7-CD15-3720C6193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202BC-E806-2683-5AA1-F7B76E5DB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731E594-C6FF-AF0F-903E-8C9C133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181C7A-8EA2-F545-4081-DA2DBB40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D6D547-DB01-7AAE-B228-0068D943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37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75BC1-C34B-029A-2C7C-DB04F876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D782D6C-0007-E614-F766-E72B795B8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7971FD-F481-45AC-C51E-DDC524C67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97152B-756A-BEB5-499C-3F302D51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FF69C7-D380-0928-D059-F14AB27D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8BCA7C-BB73-3E9E-EEFD-12BD0AF8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13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826165B-AA6F-FA76-C2A6-2570278B5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96AC25-BF23-9026-AEFE-4234ECF20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288708-CF83-7E4B-9515-6EE4ED165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767C-4976-4FBD-8F46-0A267E71E64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CA13FF-E6DC-0D02-46F4-50AF3FBB4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318A9F-C98D-64F8-E9FF-7418CD6B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0564B-37E2-49EF-8A22-F5D90E9B1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76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6" Type="http://schemas.openxmlformats.org/officeDocument/2006/relationships/image" Target="../media/image451.png"/><Relationship Id="rId1" Type="http://schemas.openxmlformats.org/officeDocument/2006/relationships/slideLayout" Target="../slideLayouts/slideLayout12.xml"/><Relationship Id="rId24" Type="http://schemas.openxmlformats.org/officeDocument/2006/relationships/image" Target="../media/image32.png"/><Relationship Id="rId5" Type="http://schemas.openxmlformats.org/officeDocument/2006/relationships/image" Target="../media/image34.svg"/><Relationship Id="rId15" Type="http://schemas.openxmlformats.org/officeDocument/2006/relationships/image" Target="../media/image440.png"/><Relationship Id="rId23" Type="http://schemas.openxmlformats.org/officeDocument/2006/relationships/image" Target="../media/image45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A6C708-4BB1-FDB6-D1DA-8A85183BF400}"/>
              </a:ext>
            </a:extLst>
          </p:cNvPr>
          <p:cNvSpPr txBox="1">
            <a:spLocks/>
          </p:cNvSpPr>
          <p:nvPr/>
        </p:nvSpPr>
        <p:spPr>
          <a:xfrm>
            <a:off x="757507" y="1517067"/>
            <a:ext cx="10152733" cy="15466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000" b="1" dirty="0"/>
              <a:t>Quark Spin </a:t>
            </a:r>
          </a:p>
          <a:p>
            <a:pPr marL="0" indent="0" algn="ctr">
              <a:buNone/>
            </a:pPr>
            <a:r>
              <a:rPr lang="en-US" altLang="zh-CN" sz="4000" b="1" dirty="0"/>
              <a:t>in Baryon determined by LQCD</a:t>
            </a:r>
            <a:endParaRPr lang="zh-CN" altLang="en-US" sz="40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1E2D5D0-137A-89B1-CBD4-52AECD0D5A8C}"/>
              </a:ext>
            </a:extLst>
          </p:cNvPr>
          <p:cNvSpPr txBox="1"/>
          <p:nvPr/>
        </p:nvSpPr>
        <p:spPr>
          <a:xfrm>
            <a:off x="5125221" y="3564702"/>
            <a:ext cx="194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Peng Sun</a:t>
            </a:r>
            <a:endParaRPr lang="zh-CN" altLang="en-US" sz="32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730EF2-1676-FC94-AAAF-92A5ED712A2E}"/>
              </a:ext>
            </a:extLst>
          </p:cNvPr>
          <p:cNvSpPr txBox="1"/>
          <p:nvPr/>
        </p:nvSpPr>
        <p:spPr>
          <a:xfrm>
            <a:off x="757507" y="4930536"/>
            <a:ext cx="957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/>
              <a:t>Collaborators:  Zhi-</a:t>
            </a:r>
            <a:r>
              <a:rPr lang="en-US" altLang="zh-CN" b="1" i="1" dirty="0" err="1"/>
              <a:t>cheng</a:t>
            </a:r>
            <a:r>
              <a:rPr lang="en-US" altLang="zh-CN" b="1" i="1" dirty="0"/>
              <a:t> Hu, Ji-Hao Wang,  </a:t>
            </a:r>
            <a:r>
              <a:rPr lang="en-US" altLang="zh-CN" b="1" i="1" dirty="0" err="1"/>
              <a:t>Liuming</a:t>
            </a:r>
            <a:r>
              <a:rPr lang="en-US" altLang="zh-CN" b="1" i="1" dirty="0"/>
              <a:t> Liu</a:t>
            </a:r>
            <a:r>
              <a:rPr lang="zh-CN" altLang="en-US" b="1" i="1" dirty="0"/>
              <a:t>，</a:t>
            </a:r>
            <a:r>
              <a:rPr lang="en-US" altLang="zh-CN" b="1" i="1" dirty="0"/>
              <a:t>and Yi-Bo Yang</a:t>
            </a:r>
            <a:endParaRPr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317755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908C6-85F5-6887-D33A-C49186F7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A159565-A833-960A-788D-6B1F3F2C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07F-7044-424E-B510-3AF043FE55D8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6C8357A-91BC-BAB0-FBDF-C1A8A318C5A3}"/>
              </a:ext>
            </a:extLst>
          </p:cNvPr>
          <p:cNvSpPr txBox="1"/>
          <p:nvPr/>
        </p:nvSpPr>
        <p:spPr>
          <a:xfrm>
            <a:off x="156680" y="1116968"/>
            <a:ext cx="813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Harding Text Web Regular" pitchFamily="2" charset="0"/>
                <a:ea typeface="Harding Text Web Regular" pitchFamily="2" charset="0"/>
              </a:rPr>
              <a:t>All-to-All propagator will be</a:t>
            </a:r>
            <a:endParaRPr lang="zh-CN" altLang="en-US" sz="2400" dirty="0">
              <a:latin typeface="Harding Text Web Regular" pitchFamily="2" charset="0"/>
              <a:ea typeface="Harding Text Web Regular" pitchFamily="2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6ADF934-60D6-147E-C924-ED694C98454B}"/>
              </a:ext>
            </a:extLst>
          </p:cNvPr>
          <p:cNvGrpSpPr/>
          <p:nvPr/>
        </p:nvGrpSpPr>
        <p:grpSpPr>
          <a:xfrm>
            <a:off x="409305" y="1818825"/>
            <a:ext cx="10968847" cy="3996971"/>
            <a:chOff x="1142345" y="1845878"/>
            <a:chExt cx="9051276" cy="2034470"/>
          </a:xfrm>
        </p:grpSpPr>
        <p:pic>
          <p:nvPicPr>
            <p:cNvPr id="55" name="图形 54" descr="徽章勾号 1 纯色填充">
              <a:extLst>
                <a:ext uri="{FF2B5EF4-FFF2-40B4-BE49-F238E27FC236}">
                  <a16:creationId xmlns:a16="http://schemas.microsoft.com/office/drawing/2014/main" id="{602C9FC5-2E11-7DF0-CDA8-020F83A5E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41722" y="3100149"/>
              <a:ext cx="686349" cy="494222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6298227-3560-3022-1A54-12EF4EE69FED}"/>
                </a:ext>
              </a:extLst>
            </p:cNvPr>
            <p:cNvGrpSpPr/>
            <p:nvPr/>
          </p:nvGrpSpPr>
          <p:grpSpPr>
            <a:xfrm>
              <a:off x="1142345" y="1845878"/>
              <a:ext cx="9051276" cy="2034470"/>
              <a:chOff x="1025613" y="1833940"/>
              <a:chExt cx="9051276" cy="2034470"/>
            </a:xfrm>
          </p:grpSpPr>
          <p:pic>
            <p:nvPicPr>
              <p:cNvPr id="51" name="图形 50" descr="关闭 纯色填充">
                <a:extLst>
                  <a:ext uri="{FF2B5EF4-FFF2-40B4-BE49-F238E27FC236}">
                    <a16:creationId xmlns:a16="http://schemas.microsoft.com/office/drawing/2014/main" id="{59A6E48A-128B-6A5E-4412-7015DFF10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358318" y="1833940"/>
                <a:ext cx="385865" cy="385865"/>
              </a:xfrm>
              <a:prstGeom prst="rect">
                <a:avLst/>
              </a:prstGeom>
            </p:spPr>
          </p:pic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4A4A09C9-1CCE-D68A-B0FA-287B6DBCEBD7}"/>
                  </a:ext>
                </a:extLst>
              </p:cNvPr>
              <p:cNvGrpSpPr/>
              <p:nvPr/>
            </p:nvGrpSpPr>
            <p:grpSpPr>
              <a:xfrm>
                <a:off x="1025613" y="1916039"/>
                <a:ext cx="9051276" cy="1952371"/>
                <a:chOff x="1221133" y="1891011"/>
                <a:chExt cx="9051276" cy="195237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文本框 6">
                      <a:extLst>
                        <a:ext uri="{FF2B5EF4-FFF2-40B4-BE49-F238E27FC236}">
                          <a16:creationId xmlns:a16="http://schemas.microsoft.com/office/drawing/2014/main" id="{A62265A9-6CE9-62EB-C4B9-602E7DC504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3829" y="1946786"/>
                      <a:ext cx="4835885" cy="3810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b="0" dirty="0">
                          <a:latin typeface="Harding Text Web Regular" pitchFamily="2" charset="0"/>
                          <a:ea typeface="Harding Text Web Regular" pitchFamily="2" charset="0"/>
                        </a:rPr>
                        <a:t>All-to-all propagator size</a:t>
                      </a:r>
                      <a:r>
                        <a:rPr lang="en-US" altLang="zh-CN" b="0" dirty="0"/>
                        <a:t>: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7" name="文本框 6">
                      <a:extLst>
                        <a:ext uri="{FF2B5EF4-FFF2-40B4-BE49-F238E27FC236}">
                          <a16:creationId xmlns:a16="http://schemas.microsoft.com/office/drawing/2014/main" id="{A62265A9-6CE9-62EB-C4B9-602E7DC504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3829" y="1946786"/>
                      <a:ext cx="4835885" cy="38100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757" t="-7937" b="-206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" name="直接箭头连接符 13">
                  <a:extLst>
                    <a:ext uri="{FF2B5EF4-FFF2-40B4-BE49-F238E27FC236}">
                      <a16:creationId xmlns:a16="http://schemas.microsoft.com/office/drawing/2014/main" id="{F45621F5-98D8-38F6-9C92-8B94B3A97842}"/>
                    </a:ext>
                  </a:extLst>
                </p:cNvPr>
                <p:cNvCxnSpPr>
                  <a:cxnSpLocks/>
                  <a:stCxn id="7" idx="2"/>
                  <a:endCxn id="16" idx="0"/>
                </p:cNvCxnSpPr>
                <p:nvPr/>
              </p:nvCxnSpPr>
              <p:spPr>
                <a:xfrm flipH="1">
                  <a:off x="2827534" y="2327788"/>
                  <a:ext cx="2214238" cy="960473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文本框 15">
                      <a:extLst>
                        <a:ext uri="{FF2B5EF4-FFF2-40B4-BE49-F238E27FC236}">
                          <a16:creationId xmlns:a16="http://schemas.microsoft.com/office/drawing/2014/main" id="{67FC911B-D237-7223-6840-374FFBCA01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00111" y="3288261"/>
                      <a:ext cx="2454846" cy="3754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b>
                                      <m:sup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6" name="文本框 15">
                      <a:extLst>
                        <a:ext uri="{FF2B5EF4-FFF2-40B4-BE49-F238E27FC236}">
                          <a16:creationId xmlns:a16="http://schemas.microsoft.com/office/drawing/2014/main" id="{67FC911B-D237-7223-6840-374FFBCA01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00111" y="3288261"/>
                      <a:ext cx="2454846" cy="375487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b="-112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" name="直接箭头连接符 19">
                  <a:extLst>
                    <a:ext uri="{FF2B5EF4-FFF2-40B4-BE49-F238E27FC236}">
                      <a16:creationId xmlns:a16="http://schemas.microsoft.com/office/drawing/2014/main" id="{56AB9A9D-3EE9-F205-5780-B5C2572AF57D}"/>
                    </a:ext>
                  </a:extLst>
                </p:cNvPr>
                <p:cNvCxnSpPr>
                  <a:cxnSpLocks/>
                  <a:stCxn id="7" idx="2"/>
                </p:cNvCxnSpPr>
                <p:nvPr/>
              </p:nvCxnSpPr>
              <p:spPr>
                <a:xfrm>
                  <a:off x="5041772" y="2327788"/>
                  <a:ext cx="2134603" cy="1016247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D66EFF48-DDDA-6E9E-1C58-87C99B4E44AA}"/>
                    </a:ext>
                  </a:extLst>
                </p:cNvPr>
                <p:cNvSpPr txBox="1"/>
                <p:nvPr/>
              </p:nvSpPr>
              <p:spPr>
                <a:xfrm>
                  <a:off x="2623829" y="2531095"/>
                  <a:ext cx="1301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/>
                    <a:t>1. Vectors </a:t>
                  </a:r>
                  <a:endParaRPr lang="zh-CN" altLang="en-US" dirty="0"/>
                </a:p>
              </p:txBody>
            </p:sp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B6DE1BAF-94D9-DE0B-09D7-627AA3968CB3}"/>
                    </a:ext>
                  </a:extLst>
                </p:cNvPr>
                <p:cNvSpPr txBox="1"/>
                <p:nvPr/>
              </p:nvSpPr>
              <p:spPr>
                <a:xfrm>
                  <a:off x="5957706" y="2531095"/>
                  <a:ext cx="198855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/>
                    <a:t>2.Perambulator  </a:t>
                  </a:r>
                  <a:endParaRPr lang="zh-CN" alt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文本框 36">
                      <a:extLst>
                        <a:ext uri="{FF2B5EF4-FFF2-40B4-BE49-F238E27FC236}">
                          <a16:creationId xmlns:a16="http://schemas.microsoft.com/office/drawing/2014/main" id="{8480E867-2D6E-C31C-DB32-AF2289DAD7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47679" y="3338327"/>
                      <a:ext cx="24548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37" name="文本框 36">
                      <a:extLst>
                        <a:ext uri="{FF2B5EF4-FFF2-40B4-BE49-F238E27FC236}">
                          <a16:creationId xmlns:a16="http://schemas.microsoft.com/office/drawing/2014/main" id="{8480E867-2D6E-C31C-DB32-AF2289DAD7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47679" y="3338327"/>
                      <a:ext cx="2454846" cy="369332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A7D540A7-FF0B-1733-B1D2-63C9426CD85F}"/>
                    </a:ext>
                  </a:extLst>
                </p:cNvPr>
                <p:cNvSpPr txBox="1"/>
                <p:nvPr/>
              </p:nvSpPr>
              <p:spPr>
                <a:xfrm>
                  <a:off x="5957706" y="1891950"/>
                  <a:ext cx="16731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Unacceptable!</a:t>
                  </a:r>
                  <a:endParaRPr lang="zh-CN" altLang="en-US" dirty="0">
                    <a:latin typeface="Harding Text Web Regular" pitchFamily="2" charset="0"/>
                    <a:ea typeface="Harding Text Web Regular" pitchFamily="2" charset="0"/>
                  </a:endParaRPr>
                </a:p>
              </p:txBody>
            </p:sp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B93ABA88-68C0-C020-BE8B-59AC49F41301}"/>
                    </a:ext>
                  </a:extLst>
                </p:cNvPr>
                <p:cNvSpPr txBox="1"/>
                <p:nvPr/>
              </p:nvSpPr>
              <p:spPr>
                <a:xfrm>
                  <a:off x="8597336" y="3329421"/>
                  <a:ext cx="1599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Acceptable!</a:t>
                  </a:r>
                  <a:endParaRPr lang="zh-CN" altLang="en-US" dirty="0">
                    <a:latin typeface="Harding Text Web Regular" pitchFamily="2" charset="0"/>
                    <a:ea typeface="Harding Text Web Regular" pitchFamily="2" charset="0"/>
                  </a:endParaRPr>
                </a:p>
              </p:txBody>
            </p:sp>
            <p:sp>
              <p:nvSpPr>
                <p:cNvPr id="4" name="矩形: 圆角 3">
                  <a:extLst>
                    <a:ext uri="{FF2B5EF4-FFF2-40B4-BE49-F238E27FC236}">
                      <a16:creationId xmlns:a16="http://schemas.microsoft.com/office/drawing/2014/main" id="{945293A4-23EC-4046-D66E-AE2F0D07E3A7}"/>
                    </a:ext>
                  </a:extLst>
                </p:cNvPr>
                <p:cNvSpPr/>
                <p:nvPr/>
              </p:nvSpPr>
              <p:spPr>
                <a:xfrm>
                  <a:off x="1221133" y="1891011"/>
                  <a:ext cx="9051276" cy="1952371"/>
                </a:xfrm>
                <a:prstGeom prst="roundRect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A82EF99-2213-3DE1-EB4D-B60E99F99039}"/>
              </a:ext>
            </a:extLst>
          </p:cNvPr>
          <p:cNvSpPr txBox="1"/>
          <p:nvPr/>
        </p:nvSpPr>
        <p:spPr>
          <a:xfrm>
            <a:off x="4665257" y="3394984"/>
            <a:ext cx="679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/>
              <a:t>+</a:t>
            </a:r>
            <a:endParaRPr lang="zh-CN" altLang="en-US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6255AE3-304F-C948-92AC-C3BBB7CB3110}"/>
                  </a:ext>
                </a:extLst>
              </p:cNvPr>
              <p:cNvSpPr txBox="1"/>
              <p:nvPr/>
            </p:nvSpPr>
            <p:spPr>
              <a:xfrm>
                <a:off x="9819016" y="4169394"/>
                <a:ext cx="1416635" cy="534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≈1%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6255AE3-304F-C948-92AC-C3BBB7CB3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9016" y="4169394"/>
                <a:ext cx="1416635" cy="534377"/>
              </a:xfrm>
              <a:prstGeom prst="rect">
                <a:avLst/>
              </a:prstGeom>
              <a:blipFill>
                <a:blip r:embed="rId2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481F9FBC-00EB-42DE-10C6-E52E68A004EA}"/>
              </a:ext>
            </a:extLst>
          </p:cNvPr>
          <p:cNvSpPr txBox="1"/>
          <p:nvPr/>
        </p:nvSpPr>
        <p:spPr>
          <a:xfrm>
            <a:off x="48069" y="79452"/>
            <a:ext cx="10775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The blending Method to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reduce the cost</a:t>
            </a:r>
            <a:endParaRPr lang="zh-CN" altLang="en-US" sz="3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A736F45-B871-851F-5EC6-B0DBCDEC68F8}"/>
              </a:ext>
            </a:extLst>
          </p:cNvPr>
          <p:cNvSpPr txBox="1"/>
          <p:nvPr/>
        </p:nvSpPr>
        <p:spPr>
          <a:xfrm>
            <a:off x="7774119" y="292792"/>
            <a:ext cx="3782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r>
              <a:rPr lang="en-US" altLang="zh-CN" dirty="0"/>
              <a:t>ArXiv:2505.01719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958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D445B35-DE25-DC46-FAB4-A7858D23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39" y="864706"/>
            <a:ext cx="6652591" cy="58488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7DD1382-71D1-3499-89C4-73AED886CB49}"/>
              </a:ext>
            </a:extLst>
          </p:cNvPr>
          <p:cNvSpPr txBox="1"/>
          <p:nvPr/>
        </p:nvSpPr>
        <p:spPr>
          <a:xfrm>
            <a:off x="521127" y="178904"/>
            <a:ext cx="3254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CLQCD ensembles </a:t>
            </a:r>
            <a:endParaRPr lang="zh-CN" altLang="en-US" sz="28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382FB3-9CCA-2D6C-A5B1-369923A5DF0B}"/>
              </a:ext>
            </a:extLst>
          </p:cNvPr>
          <p:cNvSpPr txBox="1"/>
          <p:nvPr/>
        </p:nvSpPr>
        <p:spPr>
          <a:xfrm>
            <a:off x="6887818" y="972955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We have 6 lattice spacings from 0.105fm to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0.038fm.</a:t>
            </a:r>
            <a:r>
              <a:rPr lang="zh-CN" altLang="en-US" sz="2400" b="1" dirty="0"/>
              <a:t>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338CDF-CFEF-1366-A7AC-9FA5740F804F}"/>
              </a:ext>
            </a:extLst>
          </p:cNvPr>
          <p:cNvSpPr txBox="1"/>
          <p:nvPr/>
        </p:nvSpPr>
        <p:spPr>
          <a:xfrm>
            <a:off x="6887818" y="1980902"/>
            <a:ext cx="498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Each case has several pion masses from 300MeV to 140MeV.  </a:t>
            </a:r>
            <a:endParaRPr lang="zh-CN" altLang="en-US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06E14B2-5213-7B7F-C0BB-8E4242FC47AF}"/>
              </a:ext>
            </a:extLst>
          </p:cNvPr>
          <p:cNvSpPr txBox="1"/>
          <p:nvPr/>
        </p:nvSpPr>
        <p:spPr>
          <a:xfrm>
            <a:off x="6880363" y="3030740"/>
            <a:ext cx="5083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We have two ensembles with around physical points (pion mass is about 140MeV) at lattice spacing 0.105fm and 0.077fm.   </a:t>
            </a:r>
            <a:endParaRPr lang="zh-CN" altLang="en-US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B46CC3-59CE-34E3-C148-A6F8CD7AF824}"/>
              </a:ext>
            </a:extLst>
          </p:cNvPr>
          <p:cNvSpPr txBox="1"/>
          <p:nvPr/>
        </p:nvSpPr>
        <p:spPr>
          <a:xfrm>
            <a:off x="6923847" y="5054048"/>
            <a:ext cx="508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With such ensembles, we can control the systematic uncertainty.    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4C4E6E5-C03C-1EE3-DC40-A80DD1A66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975" y="5995005"/>
            <a:ext cx="3714286" cy="771429"/>
          </a:xfrm>
          <a:prstGeom prst="rect">
            <a:avLst/>
          </a:prstGeom>
        </p:spPr>
      </p:pic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ACFD15B8-5110-C815-5EF7-CB78B6FB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173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321F0CC-1DED-D0F9-60DE-9BF40CBBA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7" y="2751883"/>
            <a:ext cx="8852159" cy="19386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6482CC-E08E-B666-3608-909E840F9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256" y="2582859"/>
            <a:ext cx="3865199" cy="340795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BC8CE4F-E85E-04CA-0FD7-116B9134B302}"/>
              </a:ext>
            </a:extLst>
          </p:cNvPr>
          <p:cNvSpPr txBox="1"/>
          <p:nvPr/>
        </p:nvSpPr>
        <p:spPr>
          <a:xfrm>
            <a:off x="461913" y="1456756"/>
            <a:ext cx="109599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Harding Text Web Regular" pitchFamily="2" charset="0"/>
                <a:ea typeface="Harding Text Web Regular" pitchFamily="2" charset="0"/>
              </a:rPr>
              <a:t>2+1 flavor tadpole-improved </a:t>
            </a:r>
            <a:r>
              <a:rPr lang="en-US" altLang="zh-CN" sz="2800" b="1" dirty="0">
                <a:solidFill>
                  <a:srgbClr val="FF0000"/>
                </a:solidFill>
                <a:latin typeface="Harding Text Web Regular" pitchFamily="2" charset="0"/>
                <a:ea typeface="Harding Text Web Regular" pitchFamily="2" charset="0"/>
              </a:rPr>
              <a:t>Clover Fermion </a:t>
            </a:r>
            <a:r>
              <a:rPr lang="en-US" altLang="zh-CN" sz="2800" dirty="0">
                <a:latin typeface="Harding Text Web Regular" pitchFamily="2" charset="0"/>
                <a:ea typeface="Harding Text Web Regular" pitchFamily="2" charset="0"/>
              </a:rPr>
              <a:t>with </a:t>
            </a:r>
            <a:r>
              <a:rPr lang="en-US" altLang="zh-CN" sz="2800" dirty="0" err="1">
                <a:latin typeface="Harding Text Web Regular" pitchFamily="2" charset="0"/>
                <a:ea typeface="Harding Text Web Regular" pitchFamily="2" charset="0"/>
              </a:rPr>
              <a:t>Symanzik</a:t>
            </a:r>
            <a:r>
              <a:rPr lang="en-US" altLang="zh-CN" sz="2800" dirty="0">
                <a:latin typeface="Harding Text Web Regular" pitchFamily="2" charset="0"/>
                <a:ea typeface="Harding Text Web Regular" pitchFamily="2" charset="0"/>
              </a:rPr>
              <a:t> gauge action </a:t>
            </a:r>
            <a:endParaRPr lang="zh-CN" altLang="en-US" sz="2800" dirty="0">
              <a:latin typeface="Harding Text Web Regular" pitchFamily="2" charset="0"/>
              <a:ea typeface="Harding Text Web Regular" pitchFamily="2" charset="0"/>
            </a:endParaRPr>
          </a:p>
          <a:p>
            <a:endParaRPr lang="zh-CN" altLang="en-US" dirty="0"/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57C47B44-2153-034E-7DD1-01BDD254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6174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318DB8-1488-F51C-E8AC-B68665516909}"/>
              </a:ext>
            </a:extLst>
          </p:cNvPr>
          <p:cNvSpPr txBox="1"/>
          <p:nvPr/>
        </p:nvSpPr>
        <p:spPr>
          <a:xfrm>
            <a:off x="367645" y="161133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Our result</a:t>
            </a:r>
            <a:endParaRPr lang="zh-CN" altLang="en-US" sz="28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183E07-77E8-8057-50F1-5917B776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97" y="684353"/>
            <a:ext cx="5368049" cy="33064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D59D8F-630C-EDB7-675A-0E1566C4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08" y="6265865"/>
            <a:ext cx="4482550" cy="4680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C2E10-E22E-D18A-82A6-492B7FA08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428" y="3508637"/>
            <a:ext cx="5050329" cy="27572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5E1B08E-6025-9AB6-96BA-1FC8CBA80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786634"/>
            <a:ext cx="5297557" cy="25875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4598B5-58C9-FFE8-8E16-D9AC90F7B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45" y="3429000"/>
            <a:ext cx="5128861" cy="2633870"/>
          </a:xfrm>
          <a:prstGeom prst="rect">
            <a:avLst/>
          </a:prstGeom>
        </p:spPr>
      </p:pic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560087B9-80FE-827D-187E-1515427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z="1800" b="1" smtClean="0"/>
              <a:t>13</a:t>
            </a:fld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74643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3BDBF-243B-CE09-8869-2E104014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17" y="1391479"/>
            <a:ext cx="4283765" cy="42539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C5E43D-DE06-4679-09DE-6669A84C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237" y="1391479"/>
            <a:ext cx="4283765" cy="42539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28990DF-F58F-9D9E-6D52-3993800A2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1479"/>
            <a:ext cx="4194313" cy="425394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B4E094-A1A6-7A4A-BFB6-97CFF1DEC388}"/>
              </a:ext>
            </a:extLst>
          </p:cNvPr>
          <p:cNvSpPr txBox="1"/>
          <p:nvPr/>
        </p:nvSpPr>
        <p:spPr>
          <a:xfrm>
            <a:off x="390144" y="397038"/>
            <a:ext cx="819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Quark spin in proton comparing to other groups </a:t>
            </a:r>
            <a:endParaRPr lang="zh-CN" altLang="en-US" sz="2800" b="1" dirty="0"/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F963097A-5172-B60A-1AFB-30AB0D38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z="1800" b="1" smtClean="0"/>
              <a:t>14</a:t>
            </a:fld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797186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FFBB67-8D9A-A3EE-A229-9EB994D1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0" y="121821"/>
            <a:ext cx="10515600" cy="1325563"/>
          </a:xfrm>
        </p:spPr>
        <p:txBody>
          <a:bodyPr/>
          <a:lstStyle/>
          <a:p>
            <a:r>
              <a:rPr lang="en-US" altLang="zh-CN" b="1" dirty="0"/>
              <a:t>summary</a:t>
            </a:r>
            <a:endParaRPr lang="zh-CN" altLang="en-US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24EE27-91DF-4452-5DD5-5BB14506EB09}"/>
              </a:ext>
            </a:extLst>
          </p:cNvPr>
          <p:cNvSpPr txBox="1"/>
          <p:nvPr/>
        </p:nvSpPr>
        <p:spPr>
          <a:xfrm>
            <a:off x="637342" y="1815503"/>
            <a:ext cx="7741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Proton spin budget have been done by LQCD, however more researches are still needed. </a:t>
            </a:r>
            <a:endParaRPr lang="zh-CN" altLang="en-US" sz="28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F75C8F-2AB2-7949-400A-72A6E1C79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567" y="256677"/>
            <a:ext cx="3702625" cy="303615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83ABC3-8DF6-0D86-4AE9-3718C64599E9}"/>
              </a:ext>
            </a:extLst>
          </p:cNvPr>
          <p:cNvSpPr txBox="1"/>
          <p:nvPr/>
        </p:nvSpPr>
        <p:spPr>
          <a:xfrm>
            <a:off x="637342" y="3565171"/>
            <a:ext cx="1072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To finish the lambda spin budget, we have a long journey to go. </a:t>
            </a:r>
            <a:endParaRPr lang="zh-CN" altLang="en-US" sz="28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F649297-C419-FA4F-362C-F6DE08F2E95E}"/>
              </a:ext>
            </a:extLst>
          </p:cNvPr>
          <p:cNvSpPr txBox="1"/>
          <p:nvPr/>
        </p:nvSpPr>
        <p:spPr>
          <a:xfrm>
            <a:off x="637342" y="4883952"/>
            <a:ext cx="11116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In terms of our current calculation , the strange quark contributes a lot for the spin of lambda particle. </a:t>
            </a:r>
            <a:endParaRPr lang="zh-CN" altLang="en-US" sz="2800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89A1CB1-8F08-6EFA-894A-62F209CB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z="1800" b="1" smtClean="0"/>
              <a:t>15</a:t>
            </a:fld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580131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155E51B2-61F2-F181-266C-1AEBA14F8F35}"/>
              </a:ext>
            </a:extLst>
          </p:cNvPr>
          <p:cNvGrpSpPr/>
          <p:nvPr/>
        </p:nvGrpSpPr>
        <p:grpSpPr>
          <a:xfrm>
            <a:off x="8895361" y="872247"/>
            <a:ext cx="3086045" cy="2006151"/>
            <a:chOff x="-40045" y="4973741"/>
            <a:chExt cx="5208926" cy="201028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6418CF3-E1C2-2525-BCDE-8C8B1320C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045" y="4973741"/>
              <a:ext cx="5208926" cy="20102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D205A3F3-8C53-8EDA-843D-274D1EE328E3}"/>
                    </a:ext>
                  </a:extLst>
                </p:cNvPr>
                <p:cNvSpPr txBox="1"/>
                <p:nvPr/>
              </p:nvSpPr>
              <p:spPr>
                <a:xfrm>
                  <a:off x="830964" y="5103902"/>
                  <a:ext cx="3246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D205A3F3-8C53-8EDA-843D-274D1EE328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64" y="5103902"/>
                  <a:ext cx="3246747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1B37860E-94EE-4644-D5FA-D35B330B35B9}"/>
                    </a:ext>
                  </a:extLst>
                </p:cNvPr>
                <p:cNvSpPr txBox="1"/>
                <p:nvPr/>
              </p:nvSpPr>
              <p:spPr>
                <a:xfrm>
                  <a:off x="1174399" y="5909259"/>
                  <a:ext cx="3246747" cy="3700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𝟏𝟎𝟓</m:t>
                        </m:r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𝐟𝐦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1B37860E-94EE-4644-D5FA-D35B330B3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399" y="5909259"/>
                  <a:ext cx="3246747" cy="3700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0B363CE0-C9E4-ACBB-13CF-67F896468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126" y="6438808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77D9F0-952D-1E36-8FAB-637C86C6EB59}"/>
              </a:ext>
            </a:extLst>
          </p:cNvPr>
          <p:cNvSpPr txBox="1"/>
          <p:nvPr/>
        </p:nvSpPr>
        <p:spPr>
          <a:xfrm>
            <a:off x="188536" y="108675"/>
            <a:ext cx="4676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The sea quark contribution </a:t>
            </a:r>
            <a:endParaRPr lang="zh-CN" altLang="en-US" sz="28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E99136-878F-EBDC-09B7-213097D69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5" y="974625"/>
            <a:ext cx="2607966" cy="15460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989228-0DB7-14E7-6482-0FF60FA6D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30" y="3429000"/>
            <a:ext cx="5147035" cy="31709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5333D6C-2382-A37A-57E1-17E20F3F0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6681" y="3466573"/>
            <a:ext cx="5147035" cy="30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92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B112626A-3702-2E41-67F7-F8293FA0E028}"/>
                  </a:ext>
                </a:extLst>
              </p:cNvPr>
              <p:cNvSpPr txBox="1"/>
              <p:nvPr/>
            </p:nvSpPr>
            <p:spPr>
              <a:xfrm>
                <a:off x="7714178" y="522312"/>
                <a:ext cx="20242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=0.105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B112626A-3702-2E41-67F7-F8293FA0E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178" y="522312"/>
                <a:ext cx="2024290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9AAD2782-217B-85A1-EB46-51828336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610" y="6378325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B69D5CC-22E5-A45B-5C9E-8C6AA5D53429}"/>
              </a:ext>
            </a:extLst>
          </p:cNvPr>
          <p:cNvSpPr txBox="1"/>
          <p:nvPr/>
        </p:nvSpPr>
        <p:spPr>
          <a:xfrm>
            <a:off x="188536" y="108675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The valence quark contribution </a:t>
            </a:r>
            <a:endParaRPr lang="zh-CN" altLang="en-US" sz="2800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218EAF1-267E-D2E6-A8E0-1E3640EFC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7" y="1216246"/>
            <a:ext cx="4990100" cy="196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C6848FC-224C-13EA-B4D2-C8157E1B2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55" y="3543550"/>
            <a:ext cx="6133527" cy="33144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032AFFD-6033-09C3-3ABC-2CB51E739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711" y="983977"/>
            <a:ext cx="6021845" cy="262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21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58AD63-1CDA-2B4A-2AA2-86CCCD86E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Outline</a:t>
            </a:r>
            <a:endParaRPr lang="zh-CN" altLang="en-US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AE63DA9-4FEF-E67D-18EB-7B3EFD64C138}"/>
              </a:ext>
            </a:extLst>
          </p:cNvPr>
          <p:cNvSpPr txBox="1"/>
          <p:nvPr/>
        </p:nvSpPr>
        <p:spPr>
          <a:xfrm>
            <a:off x="2936734" y="1816205"/>
            <a:ext cx="2900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1) Background</a:t>
            </a:r>
            <a:endParaRPr lang="zh-CN" altLang="en-US" sz="32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8B2F34-28AF-8E1C-CC15-8A6511BAB4CD}"/>
              </a:ext>
            </a:extLst>
          </p:cNvPr>
          <p:cNvSpPr txBox="1"/>
          <p:nvPr/>
        </p:nvSpPr>
        <p:spPr>
          <a:xfrm>
            <a:off x="2936734" y="3059668"/>
            <a:ext cx="3887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2) Blending method</a:t>
            </a:r>
            <a:endParaRPr lang="zh-CN" altLang="en-US" sz="32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1BDBA5A-9698-744A-ACDA-7A82E577D681}"/>
              </a:ext>
            </a:extLst>
          </p:cNvPr>
          <p:cNvSpPr txBox="1"/>
          <p:nvPr/>
        </p:nvSpPr>
        <p:spPr>
          <a:xfrm>
            <a:off x="2936734" y="4303131"/>
            <a:ext cx="4551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3) Quark spin in baryon</a:t>
            </a:r>
            <a:endParaRPr lang="zh-CN" altLang="en-US" sz="32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2786C2-9B99-7781-48FE-870249053FBF}"/>
              </a:ext>
            </a:extLst>
          </p:cNvPr>
          <p:cNvSpPr txBox="1"/>
          <p:nvPr/>
        </p:nvSpPr>
        <p:spPr>
          <a:xfrm>
            <a:off x="2936734" y="5418489"/>
            <a:ext cx="2425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4) Summary</a:t>
            </a:r>
            <a:endParaRPr lang="zh-CN" altLang="en-US" sz="3200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F3B0CBD-0E13-8D7A-8763-21E51028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z="1800" b="1" smtClean="0"/>
              <a:t>2</a:t>
            </a:fld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50021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EDE4A44-B22E-BE4B-C14C-BB670C0F4CED}"/>
              </a:ext>
            </a:extLst>
          </p:cNvPr>
          <p:cNvSpPr txBox="1"/>
          <p:nvPr/>
        </p:nvSpPr>
        <p:spPr>
          <a:xfrm>
            <a:off x="-25446" y="873921"/>
            <a:ext cx="625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Proton is a composite particle with spin 1/2</a:t>
            </a:r>
            <a:endParaRPr lang="zh-CN" altLang="en-US" sz="24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84066F-A30D-B0A9-88B3-6E8EC31E96CC}"/>
              </a:ext>
            </a:extLst>
          </p:cNvPr>
          <p:cNvSpPr txBox="1"/>
          <p:nvPr/>
        </p:nvSpPr>
        <p:spPr>
          <a:xfrm>
            <a:off x="531847" y="1661756"/>
            <a:ext cx="7515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Jaffe-Manohar sum rule Jaffe and Manohar, NPB 90’</a:t>
            </a:r>
            <a:endParaRPr lang="zh-CN" altLang="en-US" sz="24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2F7371-CE4A-2700-9F21-F5550937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966" y="2068628"/>
            <a:ext cx="3669693" cy="9680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F97464E-1CFA-0BAC-ED5B-BE8239C72044}"/>
              </a:ext>
            </a:extLst>
          </p:cNvPr>
          <p:cNvSpPr txBox="1"/>
          <p:nvPr/>
        </p:nvSpPr>
        <p:spPr>
          <a:xfrm>
            <a:off x="-49694" y="3078535"/>
            <a:ext cx="9631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• Complete decomposition into quark and gluon spin &amp; orbital AM </a:t>
            </a:r>
          </a:p>
          <a:p>
            <a:r>
              <a:rPr lang="en-US" altLang="zh-CN" sz="2400" b="1" dirty="0"/>
              <a:t>• Gauge-dependent, but with clear partonic interpretation</a:t>
            </a:r>
            <a:endParaRPr lang="zh-CN" altLang="en-US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47935C-99FC-CE28-68EE-180F15FB7B1A}"/>
              </a:ext>
            </a:extLst>
          </p:cNvPr>
          <p:cNvSpPr txBox="1"/>
          <p:nvPr/>
        </p:nvSpPr>
        <p:spPr>
          <a:xfrm>
            <a:off x="619655" y="4063730"/>
            <a:ext cx="315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Ji sum rule Ji, PRL 97’</a:t>
            </a:r>
            <a:endParaRPr lang="zh-CN" altLang="en-US" sz="2400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DB8CDC-B123-6F3B-FD51-DD331A708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279" y="4679980"/>
            <a:ext cx="3522168" cy="90558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4D356B4-7906-3DB3-334E-7C4EB9000189}"/>
              </a:ext>
            </a:extLst>
          </p:cNvPr>
          <p:cNvSpPr txBox="1"/>
          <p:nvPr/>
        </p:nvSpPr>
        <p:spPr>
          <a:xfrm>
            <a:off x="0" y="5627392"/>
            <a:ext cx="9291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• Frame- and gauge-independent </a:t>
            </a:r>
          </a:p>
          <a:p>
            <a:r>
              <a:rPr lang="en-US" altLang="zh-CN" sz="2400" b="1" dirty="0"/>
              <a:t>• Quark and gluon contributions related to the moments of GPDs</a:t>
            </a:r>
            <a:endParaRPr lang="zh-CN" altLang="en-US" sz="24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4DEE6A-51D9-869F-1D6F-7101CEAD9D4E}"/>
              </a:ext>
            </a:extLst>
          </p:cNvPr>
          <p:cNvSpPr txBox="1"/>
          <p:nvPr/>
        </p:nvSpPr>
        <p:spPr>
          <a:xfrm>
            <a:off x="91292" y="63336"/>
            <a:ext cx="4057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Proton spin sum rule</a:t>
            </a:r>
            <a:endParaRPr lang="zh-CN" altLang="en-US" sz="3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5B4BE7-FFD1-4422-3DBE-FAFDB4FB1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240" y="3429000"/>
            <a:ext cx="3136412" cy="25718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2D18759-8CB2-77C5-6FD7-FAC7F682A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565" y="269884"/>
            <a:ext cx="3654087" cy="246648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32AA572-1B6A-A515-7B3D-95AD2D5D7E89}"/>
              </a:ext>
            </a:extLst>
          </p:cNvPr>
          <p:cNvSpPr txBox="1"/>
          <p:nvPr/>
        </p:nvSpPr>
        <p:spPr>
          <a:xfrm>
            <a:off x="9356452" y="2701743"/>
            <a:ext cx="2605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ETMC Collaboration 2020 </a:t>
            </a:r>
            <a:endParaRPr lang="zh-CN" altLang="en-US" sz="1600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ED5ACD-978B-272E-CDDF-6AABF8C2358F}"/>
              </a:ext>
            </a:extLst>
          </p:cNvPr>
          <p:cNvSpPr txBox="1"/>
          <p:nvPr/>
        </p:nvSpPr>
        <p:spPr>
          <a:xfrm>
            <a:off x="9291326" y="5982903"/>
            <a:ext cx="27431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 err="1"/>
              <a:t>ChiQCD</a:t>
            </a:r>
            <a:r>
              <a:rPr lang="en-US" altLang="zh-CN" sz="1600" b="1" dirty="0"/>
              <a:t> Collaboration 2022</a:t>
            </a:r>
            <a:endParaRPr lang="zh-CN" altLang="en-US" sz="1600" b="1" dirty="0"/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D18FD593-A85D-8B13-D82C-CA946AA7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z="1800" b="1" smtClean="0"/>
              <a:t>3</a:t>
            </a:fld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932827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E17FA0-9381-4227-135E-37A44AF3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1" y="447483"/>
            <a:ext cx="10966026" cy="79605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1954F15-D5B5-70CF-290D-25A360B0A86E}"/>
              </a:ext>
            </a:extLst>
          </p:cNvPr>
          <p:cNvSpPr txBox="1"/>
          <p:nvPr/>
        </p:nvSpPr>
        <p:spPr>
          <a:xfrm>
            <a:off x="149013" y="0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The Jaffe–Manohar decomposition</a:t>
            </a:r>
            <a:r>
              <a:rPr lang="zh-CN" altLang="en-US" sz="2400" b="1" dirty="0"/>
              <a:t>：</a:t>
            </a:r>
            <a:r>
              <a:rPr lang="en-US" altLang="zh-CN" sz="2400" b="1" dirty="0"/>
              <a:t> </a:t>
            </a:r>
            <a:endParaRPr lang="zh-CN" altLang="en-US" sz="24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733F20-CCC7-A36A-ADBF-6531AF2A8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85" y="1243535"/>
            <a:ext cx="9848427" cy="12108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E0FB26D-E6A4-4F60-5ED4-72EC8519E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91" y="2946864"/>
            <a:ext cx="9347200" cy="7024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AB9130-5BDA-2340-EBF7-FDE4A7798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316" y="3757644"/>
            <a:ext cx="8896775" cy="127406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B387A5A-EF27-EE3E-3B74-0C5D109EC007}"/>
              </a:ext>
            </a:extLst>
          </p:cNvPr>
          <p:cNvSpPr txBox="1"/>
          <p:nvPr/>
        </p:nvSpPr>
        <p:spPr>
          <a:xfrm>
            <a:off x="257387" y="2492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effectLst/>
              </a:rPr>
              <a:t>The Ji decomposition</a:t>
            </a:r>
            <a:r>
              <a:rPr lang="zh-CN" altLang="en-US" sz="2400" b="1" dirty="0">
                <a:solidFill>
                  <a:srgbClr val="000000"/>
                </a:solidFill>
                <a:effectLst/>
              </a:rPr>
              <a:t>：</a:t>
            </a:r>
            <a:endParaRPr lang="zh-CN" altLang="en-US" sz="2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DEF1A66-1BDE-EC8A-68D9-6987155B0C4D}"/>
              </a:ext>
            </a:extLst>
          </p:cNvPr>
          <p:cNvSpPr txBox="1"/>
          <p:nvPr/>
        </p:nvSpPr>
        <p:spPr>
          <a:xfrm>
            <a:off x="1144316" y="5216375"/>
            <a:ext cx="351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The Belinfante decomposition…</a:t>
            </a:r>
            <a:endParaRPr lang="zh-CN" alt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8A9AE7-97EE-C1A2-6B89-14095BBC6737}"/>
              </a:ext>
            </a:extLst>
          </p:cNvPr>
          <p:cNvSpPr txBox="1"/>
          <p:nvPr/>
        </p:nvSpPr>
        <p:spPr>
          <a:xfrm>
            <a:off x="1144316" y="5585707"/>
            <a:ext cx="490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The gauge-invariant kinetic decomposition…</a:t>
            </a:r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1CA48E-CCD5-C545-445E-DC26B972A1D5}"/>
              </a:ext>
            </a:extLst>
          </p:cNvPr>
          <p:cNvSpPr txBox="1"/>
          <p:nvPr/>
        </p:nvSpPr>
        <p:spPr>
          <a:xfrm>
            <a:off x="1144316" y="5950860"/>
            <a:ext cx="519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The gauge-invariant canonical decomposition…</a:t>
            </a:r>
            <a:endParaRPr lang="zh-CN" altLang="en-US" b="1" dirty="0"/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C687766C-2D94-7A24-E24C-B2338FEE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z="1800" b="1" smtClean="0"/>
              <a:t>4</a:t>
            </a:fld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639615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1FFFA2C-C8AF-3F86-BE13-D61093C6E62C}"/>
              </a:ext>
            </a:extLst>
          </p:cNvPr>
          <p:cNvSpPr txBox="1"/>
          <p:nvPr/>
        </p:nvSpPr>
        <p:spPr>
          <a:xfrm>
            <a:off x="524813" y="159864"/>
            <a:ext cx="315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Ji sum rule Ji, PRL 97’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7EB63C-D9FF-EDF3-ED5B-22B1A0D722C7}"/>
              </a:ext>
            </a:extLst>
          </p:cNvPr>
          <p:cNvSpPr txBox="1"/>
          <p:nvPr/>
        </p:nvSpPr>
        <p:spPr>
          <a:xfrm>
            <a:off x="4046981" y="1633408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Quark helicity PDF 0th moment </a:t>
            </a:r>
            <a:endParaRPr lang="zh-CN" altLang="en-US" sz="24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8C2D5F-3FDD-474C-AE8E-DADED3E6C98B}"/>
              </a:ext>
            </a:extLst>
          </p:cNvPr>
          <p:cNvSpPr txBox="1"/>
          <p:nvPr/>
        </p:nvSpPr>
        <p:spPr>
          <a:xfrm>
            <a:off x="4059235" y="3491070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Gluon GPD 1th moment </a:t>
            </a:r>
            <a:endParaRPr lang="zh-CN" altLang="en-US" sz="24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E1869E4-7134-A761-ADF8-3BF68CB08676}"/>
              </a:ext>
            </a:extLst>
          </p:cNvPr>
          <p:cNvSpPr txBox="1"/>
          <p:nvPr/>
        </p:nvSpPr>
        <p:spPr>
          <a:xfrm>
            <a:off x="4046981" y="5725516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Gluon helicity PDF 0th moment</a:t>
            </a:r>
            <a:endParaRPr lang="zh-CN" altLang="en-US" sz="24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C9CE6F0-242D-6A21-D98D-6C69137DE598}"/>
              </a:ext>
            </a:extLst>
          </p:cNvPr>
          <p:cNvSpPr txBox="1"/>
          <p:nvPr/>
        </p:nvSpPr>
        <p:spPr>
          <a:xfrm>
            <a:off x="524813" y="4226982"/>
            <a:ext cx="7515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Jaffe-Manohar sum rule Jaffe and Manohar, NPB 90’</a:t>
            </a:r>
            <a:endParaRPr lang="zh-CN" altLang="en-US" sz="2400" b="1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78BCE76-59B7-A5BD-7E7E-AE2BD392D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88" y="4793014"/>
            <a:ext cx="3669693" cy="9680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30D3005-B78D-F37F-3779-542B93826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13" y="667695"/>
            <a:ext cx="3522168" cy="90558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A44ABD-EF59-AA32-F58C-DFBB99786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349" y="1488877"/>
            <a:ext cx="544050" cy="65487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8C8ADDE-76A5-A4CD-29E1-D2940A239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255" y="2446742"/>
            <a:ext cx="457143" cy="71428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44889C4-09A8-7889-26F6-F9F2F2C6C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256" y="3192799"/>
            <a:ext cx="500596" cy="800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DC1D1A2-4747-784C-C1EF-06834FF5C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256" y="5677067"/>
            <a:ext cx="657143" cy="65714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970C388-5D03-FD32-45F2-94090C88C40D}"/>
              </a:ext>
            </a:extLst>
          </p:cNvPr>
          <p:cNvSpPr txBox="1"/>
          <p:nvPr/>
        </p:nvSpPr>
        <p:spPr>
          <a:xfrm>
            <a:off x="4059235" y="2544590"/>
            <a:ext cx="363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Quark GPD 1th moment </a:t>
            </a:r>
            <a:endParaRPr lang="zh-CN" altLang="en-US" sz="2400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93DF392-29FC-D829-1A14-C72BCEFA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z="1800" b="1" smtClean="0"/>
              <a:t>5</a:t>
            </a:fld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6966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1DB04E6-2F0C-A433-C674-385D2FF70C1D}"/>
              </a:ext>
            </a:extLst>
          </p:cNvPr>
          <p:cNvSpPr txBox="1"/>
          <p:nvPr/>
        </p:nvSpPr>
        <p:spPr>
          <a:xfrm>
            <a:off x="337130" y="114954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Lattice calculation </a:t>
            </a:r>
            <a:endParaRPr lang="zh-CN" altLang="en-US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3B0E37D-5934-24BB-74FB-AFBDAD5B5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40" y="1224339"/>
            <a:ext cx="482517" cy="7218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97EEF5A-8222-9B37-5AE7-D1AAACC09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90" y="802390"/>
            <a:ext cx="2916632" cy="13162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30FCABA-79D8-61D6-483E-C4E6E1924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141" y="2665447"/>
            <a:ext cx="482516" cy="90177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878EC2A-D252-F41A-6E1D-97BA68DDC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577" y="4415445"/>
            <a:ext cx="521110" cy="625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84C9062-126B-8A08-7635-4DAC9E2FD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98" y="531720"/>
            <a:ext cx="3112712" cy="16285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F5FD0A-DC73-ED7F-466B-6B5D9CB1F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798" y="3805206"/>
            <a:ext cx="2916634" cy="1314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F9FE5D-0244-152C-5F3E-D66C60FF6D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0689" y="4181280"/>
            <a:ext cx="2916633" cy="1093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4019FA-0593-B28A-2126-CCE6027AF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759" y="2213422"/>
            <a:ext cx="3112712" cy="15577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4276A6-14BB-39C8-36A6-9B4E3CCAC1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141" y="5889683"/>
            <a:ext cx="537495" cy="5619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B211685-2C61-F563-D0CE-32B3259430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072" y="5274941"/>
            <a:ext cx="2916634" cy="13852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0B55502-954B-E623-7FD4-BDC0C4E9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z="1800" b="1" smtClean="0"/>
              <a:t>6</a:t>
            </a:fld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3778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71040B-D3C0-C646-E5D3-FD75BCD94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02" y="719698"/>
            <a:ext cx="518205" cy="6279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C69F76-8054-DA7E-2F58-58185BA1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1" y="1880801"/>
            <a:ext cx="3717728" cy="4181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C455CA-0F83-FE53-46B7-0AA84089B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89" y="1880800"/>
            <a:ext cx="3717728" cy="41527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BEF508F-3416-2057-D6B2-DF8FAF911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676" y="1934403"/>
            <a:ext cx="3717729" cy="415277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37D6D7D-DC86-A5E7-5672-1B1C1481A4E3}"/>
              </a:ext>
            </a:extLst>
          </p:cNvPr>
          <p:cNvSpPr txBox="1"/>
          <p:nvPr/>
        </p:nvSpPr>
        <p:spPr>
          <a:xfrm>
            <a:off x="2815292" y="824420"/>
            <a:ext cx="170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in proton</a:t>
            </a:r>
            <a:endParaRPr lang="zh-CN" altLang="en-US" sz="28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52E1674-60C5-F6D8-C57B-230415B60982}"/>
              </a:ext>
            </a:extLst>
          </p:cNvPr>
          <p:cNvSpPr txBox="1"/>
          <p:nvPr/>
        </p:nvSpPr>
        <p:spPr>
          <a:xfrm>
            <a:off x="1018302" y="837598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（          ）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E3B0A60-C867-DEE5-B322-0E0D0240B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495" y="795574"/>
            <a:ext cx="800000" cy="4761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3B23C51-E1DF-E599-4C74-297B3E210157}"/>
              </a:ext>
            </a:extLst>
          </p:cNvPr>
          <p:cNvSpPr txBox="1"/>
          <p:nvPr/>
        </p:nvSpPr>
        <p:spPr>
          <a:xfrm>
            <a:off x="337130" y="114954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Lattice calculation </a:t>
            </a:r>
            <a:endParaRPr lang="zh-CN" altLang="en-US" sz="2400" dirty="0"/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BBC572EF-0962-97A1-9230-DA8C9711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704" y="6356350"/>
            <a:ext cx="2743200" cy="365125"/>
          </a:xfrm>
        </p:spPr>
        <p:txBody>
          <a:bodyPr/>
          <a:lstStyle/>
          <a:p>
            <a:fld id="{465A107F-7044-424E-B510-3AF043FE55D8}" type="slidenum">
              <a:rPr lang="zh-CN" altLang="en-US" sz="1800" b="1" smtClean="0"/>
              <a:t>7</a:t>
            </a:fld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5669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EB86FDC-41B7-E1F3-5723-9A9C03AD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z="1800" b="1" smtClean="0"/>
              <a:t>8</a:t>
            </a:fld>
            <a:endParaRPr lang="zh-CN" altLang="en-US" sz="18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061DC01-9093-7CB4-724D-F6F1ECF24EAE}"/>
              </a:ext>
            </a:extLst>
          </p:cNvPr>
          <p:cNvSpPr txBox="1"/>
          <p:nvPr/>
        </p:nvSpPr>
        <p:spPr>
          <a:xfrm>
            <a:off x="941551" y="1854923"/>
            <a:ext cx="378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Good compute resource </a:t>
            </a:r>
            <a:endParaRPr lang="zh-CN" altLang="en-US" sz="28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C862A6C-F647-3813-5DA1-22469C87E40D}"/>
              </a:ext>
            </a:extLst>
          </p:cNvPr>
          <p:cNvSpPr txBox="1"/>
          <p:nvPr/>
        </p:nvSpPr>
        <p:spPr>
          <a:xfrm>
            <a:off x="7310674" y="1791449"/>
            <a:ext cx="338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2800" dirty="0"/>
              <a:t>Good strategy or idea</a:t>
            </a:r>
            <a:endParaRPr lang="zh-CN" altLang="en-US" sz="280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615F226-40FA-A0BE-7310-69AE81895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99" y="2867391"/>
            <a:ext cx="5345724" cy="332174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6609B6D-2D03-2E9C-4CFB-CD5DF89F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760" y="2314669"/>
            <a:ext cx="4276332" cy="414475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DE80BDD-D6E4-FACB-7382-1125E9016F17}"/>
              </a:ext>
            </a:extLst>
          </p:cNvPr>
          <p:cNvSpPr txBox="1"/>
          <p:nvPr/>
        </p:nvSpPr>
        <p:spPr>
          <a:xfrm>
            <a:off x="1266092" y="592396"/>
            <a:ext cx="9246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LQCD is expensive, but we can reduce the cost. 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4757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9595621-6B19-E31C-1D8D-154A49A1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07F-7044-424E-B510-3AF043FE55D8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AA7D890-61CD-E835-CB60-1597C69940A6}"/>
              </a:ext>
            </a:extLst>
          </p:cNvPr>
          <p:cNvSpPr txBox="1"/>
          <p:nvPr/>
        </p:nvSpPr>
        <p:spPr>
          <a:xfrm>
            <a:off x="8094245" y="1997066"/>
            <a:ext cx="268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solidFill>
                  <a:srgbClr val="7030A0"/>
                </a:solidFill>
              </a:rPr>
              <a:t>P.R.D. </a:t>
            </a:r>
            <a:r>
              <a:rPr lang="en-US" altLang="zh-CN" b="1" i="1" dirty="0">
                <a:solidFill>
                  <a:srgbClr val="7030A0"/>
                </a:solidFill>
              </a:rPr>
              <a:t>80</a:t>
            </a:r>
            <a:r>
              <a:rPr lang="en-US" altLang="zh-CN" i="1" dirty="0">
                <a:solidFill>
                  <a:srgbClr val="7030A0"/>
                </a:solidFill>
              </a:rPr>
              <a:t>, 054506 (2009)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E555A33-A0EC-381D-D013-0CF0ECC7A9C5}"/>
              </a:ext>
            </a:extLst>
          </p:cNvPr>
          <p:cNvGrpSpPr/>
          <p:nvPr/>
        </p:nvGrpSpPr>
        <p:grpSpPr>
          <a:xfrm>
            <a:off x="1336431" y="2067404"/>
            <a:ext cx="6757813" cy="3747637"/>
            <a:chOff x="7433422" y="3547381"/>
            <a:chExt cx="4441272" cy="201482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02D1D0D-3B4F-827B-DE8E-A76412B4C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3422" y="3547381"/>
              <a:ext cx="4441272" cy="2014820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6CAE8B6-8853-2723-FF5E-09ADF2FCFAC0}"/>
                </a:ext>
              </a:extLst>
            </p:cNvPr>
            <p:cNvSpPr txBox="1"/>
            <p:nvPr/>
          </p:nvSpPr>
          <p:spPr>
            <a:xfrm>
              <a:off x="8298424" y="4860917"/>
              <a:ext cx="767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Harding Text Web Regular" pitchFamily="2" charset="0"/>
                  <a:ea typeface="Harding Text Web Regular" pitchFamily="2" charset="0"/>
                </a:rPr>
                <a:t>~1%</a:t>
              </a:r>
              <a:endParaRPr lang="zh-CN" altLang="en-US" dirty="0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9B153C4C-F8A1-16FF-1024-26A1F191F39B}"/>
              </a:ext>
            </a:extLst>
          </p:cNvPr>
          <p:cNvSpPr txBox="1"/>
          <p:nvPr/>
        </p:nvSpPr>
        <p:spPr>
          <a:xfrm>
            <a:off x="297560" y="1042959"/>
            <a:ext cx="11839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800" dirty="0">
                <a:latin typeface="Harding Text Web Regular" pitchFamily="2" charset="0"/>
                <a:ea typeface="Harding Text Web Regular" pitchFamily="2" charset="0"/>
              </a:rPr>
              <a:t>Distillation method has been broadly used in lattice calculation of two-point functions</a:t>
            </a:r>
            <a:endParaRPr lang="zh-CN" altLang="en-US" sz="2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F98532-A602-C0B1-F828-35490E85F65A}"/>
              </a:ext>
            </a:extLst>
          </p:cNvPr>
          <p:cNvSpPr txBox="1"/>
          <p:nvPr/>
        </p:nvSpPr>
        <p:spPr>
          <a:xfrm>
            <a:off x="297560" y="114392"/>
            <a:ext cx="60993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A Method to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reduce the cost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27CD610-0146-475E-0AEF-DD9C4FE96D03}"/>
                  </a:ext>
                </a:extLst>
              </p:cNvPr>
              <p:cNvSpPr txBox="1"/>
              <p:nvPr/>
            </p:nvSpPr>
            <p:spPr>
              <a:xfrm>
                <a:off x="2149363" y="6063962"/>
                <a:ext cx="3618099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CA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only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take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1%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resource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</m:oMath>
                  </m:oMathPara>
                </a14:m>
                <a:endParaRPr lang="en-US" altLang="zh-CN" sz="16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but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is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contribute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most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part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1600" dirty="0">
                  <a:latin typeface="Harding Text Web Regular" pitchFamily="2" charset="0"/>
                  <a:ea typeface="Harding Text Web Regular" pitchFamily="2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27CD610-0146-475E-0AEF-DD9C4FE96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363" y="6063962"/>
                <a:ext cx="3618099" cy="584775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64C2F02-7E06-CA21-C99A-869EBE5D0596}"/>
                  </a:ext>
                </a:extLst>
              </p:cNvPr>
              <p:cNvSpPr txBox="1"/>
              <p:nvPr/>
            </p:nvSpPr>
            <p:spPr>
              <a:xfrm>
                <a:off x="8094244" y="2951173"/>
                <a:ext cx="2844956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Harding Text Web Regular" pitchFamily="2" charset="0"/>
                    <a:ea typeface="Harding Text Web Regular" pitchFamily="2" charset="0"/>
                  </a:rPr>
                  <a:t>w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𝑢𝑠𝑒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𝑀𝐶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𝑚𝑒𝑡h𝑜𝑑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𝑡𝑜</m:t>
                    </m:r>
                  </m:oMath>
                </a14:m>
                <a:endParaRPr lang="en-US" altLang="zh-CN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altLang="zh-CN" sz="1600" dirty="0">
                    <a:ea typeface="Cambria Math" panose="02040503050406030204" pitchFamily="18" charset="0"/>
                  </a:rPr>
                  <a:t>estimate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sz="1600" dirty="0">
                  <a:latin typeface="Harding Text Web Regular" pitchFamily="2" charset="0"/>
                  <a:ea typeface="Harding Text Web Regular" pitchFamily="2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64C2F02-7E06-CA21-C99A-869EBE5D0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244" y="2951173"/>
                <a:ext cx="2844956" cy="584775"/>
              </a:xfrm>
              <a:prstGeom prst="rect">
                <a:avLst/>
              </a:prstGeom>
              <a:blipFill>
                <a:blip r:embed="rId4"/>
                <a:stretch>
                  <a:fillRect t="-2041" b="-112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714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7888</TotalTime>
  <Words>456</Words>
  <Application>Microsoft Office PowerPoint</Application>
  <PresentationFormat>宽屏</PresentationFormat>
  <Paragraphs>90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Harding Text Web Regular</vt:lpstr>
      <vt:lpstr>等线</vt:lpstr>
      <vt:lpstr>等线 Light</vt:lpstr>
      <vt:lpstr>微软雅黑</vt:lpstr>
      <vt:lpstr>Arial</vt:lpstr>
      <vt:lpstr>Cambria Math</vt:lpstr>
      <vt:lpstr>Wingdings</vt:lpstr>
      <vt:lpstr>Office 主题​​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peng sun</dc:creator>
  <cp:lastModifiedBy>peng sun</cp:lastModifiedBy>
  <cp:revision>220</cp:revision>
  <dcterms:created xsi:type="dcterms:W3CDTF">2025-09-18T11:32:45Z</dcterms:created>
  <dcterms:modified xsi:type="dcterms:W3CDTF">2025-09-27T00:27:23Z</dcterms:modified>
</cp:coreProperties>
</file>