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3"/>
  </p:notesMasterIdLst>
  <p:handoutMasterIdLst>
    <p:handoutMasterId r:id="rId34"/>
  </p:handoutMasterIdLst>
  <p:sldIdLst>
    <p:sldId id="258" r:id="rId2"/>
    <p:sldId id="1417" r:id="rId3"/>
    <p:sldId id="1462" r:id="rId4"/>
    <p:sldId id="1463" r:id="rId5"/>
    <p:sldId id="1465" r:id="rId6"/>
    <p:sldId id="1464" r:id="rId7"/>
    <p:sldId id="1460" r:id="rId8"/>
    <p:sldId id="1461" r:id="rId9"/>
    <p:sldId id="1475" r:id="rId10"/>
    <p:sldId id="1476" r:id="rId11"/>
    <p:sldId id="1477" r:id="rId12"/>
    <p:sldId id="1478" r:id="rId13"/>
    <p:sldId id="1479" r:id="rId14"/>
    <p:sldId id="1466" r:id="rId15"/>
    <p:sldId id="1467" r:id="rId16"/>
    <p:sldId id="1421" r:id="rId17"/>
    <p:sldId id="1468" r:id="rId18"/>
    <p:sldId id="1469" r:id="rId19"/>
    <p:sldId id="1470" r:id="rId20"/>
    <p:sldId id="1471" r:id="rId21"/>
    <p:sldId id="1472" r:id="rId22"/>
    <p:sldId id="1473" r:id="rId23"/>
    <p:sldId id="1474" r:id="rId24"/>
    <p:sldId id="1481" r:id="rId25"/>
    <p:sldId id="1482" r:id="rId26"/>
    <p:sldId id="1483" r:id="rId27"/>
    <p:sldId id="1484" r:id="rId28"/>
    <p:sldId id="1485" r:id="rId29"/>
    <p:sldId id="1480" r:id="rId30"/>
    <p:sldId id="1459" r:id="rId31"/>
    <p:sldId id="1486" r:id="rId32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439" autoAdjust="0"/>
  </p:normalViewPr>
  <p:slideViewPr>
    <p:cSldViewPr>
      <p:cViewPr>
        <p:scale>
          <a:sx n="125" d="100"/>
          <a:sy n="125" d="100"/>
        </p:scale>
        <p:origin x="1392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2025/7/15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06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空气芯线圈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07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2FA3250-E8CC-4EC1-BFA3-2E552368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BF96B5-2F8F-4875-8C7A-08FF17A90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线径</a:t>
            </a:r>
            <a:r>
              <a:rPr lang="en-US" altLang="zh-CN" dirty="0"/>
              <a:t>/</a:t>
            </a:r>
            <a:r>
              <a:rPr lang="zh-CN" altLang="en-US" dirty="0"/>
              <a:t>线圈平均直径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2F22F5-AF4E-49FB-9801-9FD15C73E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075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1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2FA3250-E8CC-4EC1-BFA3-2E552368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BF96B5-2F8F-4875-8C7A-08FF17A90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线径</a:t>
            </a:r>
            <a:r>
              <a:rPr lang="en-US" altLang="zh-CN" dirty="0"/>
              <a:t>/SQRT(</a:t>
            </a:r>
            <a:r>
              <a:rPr lang="zh-CN" altLang="en-US" dirty="0"/>
              <a:t>线圈平均直径</a:t>
            </a:r>
            <a:r>
              <a:rPr lang="en-US" altLang="zh-CN" dirty="0"/>
              <a:t>)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C84E00-A02D-4AD9-BBDE-52BD8F748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961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0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2FA3250-E8CC-4EC1-BFA3-2E552368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BF96B5-2F8F-4875-8C7A-08FF17A90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线径</a:t>
            </a:r>
            <a:r>
              <a:rPr lang="en-US" altLang="zh-CN" dirty="0"/>
              <a:t>/</a:t>
            </a:r>
            <a:r>
              <a:rPr lang="zh-CN" altLang="en-US" dirty="0"/>
              <a:t>绕线长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134D2F-9810-4105-A114-E940A9A84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63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2FA3250-E8CC-4EC1-BFA3-2E552368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BF96B5-2F8F-4875-8C7A-08FF17A90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线径</a:t>
            </a:r>
            <a:r>
              <a:rPr lang="en-US" altLang="zh-CN" dirty="0"/>
              <a:t>/SQRT(</a:t>
            </a:r>
            <a:r>
              <a:rPr lang="zh-CN" altLang="en-US" dirty="0"/>
              <a:t>绕线长</a:t>
            </a:r>
            <a:r>
              <a:rPr lang="en-US" altLang="zh-CN" dirty="0"/>
              <a:t>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CEBC13-3CD5-41F6-8506-DFCC41E3E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516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66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BC6A079-2C1C-49D8-905B-DDD8AD5A6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171575"/>
            <a:ext cx="8324850" cy="55499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EC9D21-5631-4C3F-BA55-B5A21D44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BA50AA-9466-4285-9E1B-75DAE6710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拆解线圈</a:t>
            </a:r>
            <a:r>
              <a:rPr lang="en-US" altLang="zh-CN" dirty="0"/>
              <a:t>_</a:t>
            </a:r>
            <a:r>
              <a:rPr lang="en-US" altLang="zh-CN" dirty="0" err="1"/>
              <a:t>Rac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27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AE0980-169B-42CD-BAEE-0E95C86C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88A5BD-C1C6-4B2C-B4C3-9443CA4DE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Zoom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0DBFD8-C4B8-4F87-972B-2CADD40E3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60475"/>
            <a:ext cx="81915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5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7789C2-C0B7-4C33-84C2-0D214F93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837137-46E9-46BA-92FE-53B433217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Test coil:</a:t>
            </a:r>
            <a:r>
              <a:rPr lang="zh-CN" altLang="en-US" dirty="0"/>
              <a:t> </a:t>
            </a:r>
            <a:r>
              <a:rPr lang="en-US" altLang="zh-CN" dirty="0"/>
              <a:t>coil3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D7C3AF-1DD9-44FA-8E64-06C9FDD8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137"/>
            <a:ext cx="9144000" cy="54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0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B503B5-EF7F-44C7-B5B8-F964D54E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DBB2CB-8725-4074-BBCE-4840274B5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err="1"/>
              <a:t>Rac</a:t>
            </a:r>
            <a:r>
              <a:rPr lang="en-US" altLang="zh-CN" dirty="0"/>
              <a:t> @ 9975Hz</a:t>
            </a:r>
            <a:r>
              <a:rPr lang="zh-CN" altLang="en-US" dirty="0"/>
              <a:t>相对误差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DA121C-62C1-4E25-B884-52D815119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905000"/>
            <a:ext cx="7696200" cy="34861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D2E6E1E-F5EC-48C8-94F2-A7DEF2128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4913"/>
            <a:ext cx="8890000" cy="5334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9B3F5F0-0FCF-4D41-82D8-D8C282A21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411480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6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798E37-AB95-47D4-B511-B28EDACB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F1BFEA-EE79-48D3-BF0C-0AB9E381C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拆解线圈</a:t>
            </a:r>
            <a:r>
              <a:rPr lang="en-US" altLang="zh-CN" dirty="0"/>
              <a:t>_L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1E32B6-6045-4C2A-9790-100D60CE1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524000"/>
            <a:ext cx="7315215" cy="4572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353C4E-96EE-4F3D-82A5-FC2733ABCC73}"/>
                  </a:ext>
                </a:extLst>
              </p:cNvPr>
              <p:cNvSpPr txBox="1"/>
              <p:nvPr/>
            </p:nvSpPr>
            <p:spPr>
              <a:xfrm>
                <a:off x="609600" y="6096009"/>
                <a:ext cx="9098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353C4E-96EE-4F3D-82A5-FC2733ABC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96009"/>
                <a:ext cx="9098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15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798E37-AB95-47D4-B511-B28EDACB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F1BFEA-EE79-48D3-BF0C-0AB9E381C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拆解线圈</a:t>
            </a:r>
            <a:r>
              <a:rPr lang="en-US" altLang="zh-CN" dirty="0"/>
              <a:t>_C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316B6F-182B-4CA8-BD3A-71C7B8DDB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6019808" cy="3762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18C0CC-4D3E-40DF-A209-31296A9EF3DC}"/>
                  </a:ext>
                </a:extLst>
              </p:cNvPr>
              <p:cNvSpPr txBox="1"/>
              <p:nvPr/>
            </p:nvSpPr>
            <p:spPr>
              <a:xfrm>
                <a:off x="6705600" y="2882900"/>
                <a:ext cx="2133600" cy="1703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匝间电容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层间电容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18C0CC-4D3E-40DF-A209-31296A9EF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882900"/>
                <a:ext cx="2133600" cy="1703928"/>
              </a:xfrm>
              <a:prstGeom prst="rect">
                <a:avLst/>
              </a:prstGeom>
              <a:blipFill>
                <a:blip r:embed="rId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92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115553" y="1095834"/>
            <a:ext cx="72390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将各只线圈的结果整理如下（为标称结果）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空气芯线圈</a:t>
            </a:r>
            <a:r>
              <a:rPr lang="en-US" altLang="zh-CN" dirty="0"/>
              <a:t>+</a:t>
            </a:r>
            <a:r>
              <a:rPr lang="zh-CN" altLang="en-US" dirty="0"/>
              <a:t>新线圈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C8B5D86-B7BD-490E-8FBA-CBA81CFC5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96499"/>
              </p:ext>
            </p:extLst>
          </p:nvPr>
        </p:nvGraphicFramePr>
        <p:xfrm>
          <a:off x="98447" y="1688803"/>
          <a:ext cx="8947106" cy="50326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553">
                  <a:extLst>
                    <a:ext uri="{9D8B030D-6E8A-4147-A177-3AD203B41FA5}">
                      <a16:colId xmlns:a16="http://schemas.microsoft.com/office/drawing/2014/main" val="1969986963"/>
                    </a:ext>
                  </a:extLst>
                </a:gridCol>
                <a:gridCol w="650237">
                  <a:extLst>
                    <a:ext uri="{9D8B030D-6E8A-4147-A177-3AD203B41FA5}">
                      <a16:colId xmlns:a16="http://schemas.microsoft.com/office/drawing/2014/main" val="1523366972"/>
                    </a:ext>
                  </a:extLst>
                </a:gridCol>
                <a:gridCol w="1094978">
                  <a:extLst>
                    <a:ext uri="{9D8B030D-6E8A-4147-A177-3AD203B41FA5}">
                      <a16:colId xmlns:a16="http://schemas.microsoft.com/office/drawing/2014/main" val="1397474941"/>
                    </a:ext>
                  </a:extLst>
                </a:gridCol>
                <a:gridCol w="1226469">
                  <a:extLst>
                    <a:ext uri="{9D8B030D-6E8A-4147-A177-3AD203B41FA5}">
                      <a16:colId xmlns:a16="http://schemas.microsoft.com/office/drawing/2014/main" val="2292667255"/>
                    </a:ext>
                  </a:extLst>
                </a:gridCol>
                <a:gridCol w="858529">
                  <a:extLst>
                    <a:ext uri="{9D8B030D-6E8A-4147-A177-3AD203B41FA5}">
                      <a16:colId xmlns:a16="http://schemas.microsoft.com/office/drawing/2014/main" val="1261791897"/>
                    </a:ext>
                  </a:extLst>
                </a:gridCol>
                <a:gridCol w="960722">
                  <a:extLst>
                    <a:ext uri="{9D8B030D-6E8A-4147-A177-3AD203B41FA5}">
                      <a16:colId xmlns:a16="http://schemas.microsoft.com/office/drawing/2014/main" val="3877714259"/>
                    </a:ext>
                  </a:extLst>
                </a:gridCol>
                <a:gridCol w="524776">
                  <a:extLst>
                    <a:ext uri="{9D8B030D-6E8A-4147-A177-3AD203B41FA5}">
                      <a16:colId xmlns:a16="http://schemas.microsoft.com/office/drawing/2014/main" val="3054904779"/>
                    </a:ext>
                  </a:extLst>
                </a:gridCol>
                <a:gridCol w="1161289">
                  <a:extLst>
                    <a:ext uri="{9D8B030D-6E8A-4147-A177-3AD203B41FA5}">
                      <a16:colId xmlns:a16="http://schemas.microsoft.com/office/drawing/2014/main" val="2149075265"/>
                    </a:ext>
                  </a:extLst>
                </a:gridCol>
                <a:gridCol w="1425553">
                  <a:extLst>
                    <a:ext uri="{9D8B030D-6E8A-4147-A177-3AD203B41FA5}">
                      <a16:colId xmlns:a16="http://schemas.microsoft.com/office/drawing/2014/main" val="215293875"/>
                    </a:ext>
                  </a:extLst>
                </a:gridCol>
              </a:tblGrid>
              <a:tr h="30040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线径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线圈内径（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单层匝数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匝间距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层数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层间距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绕制备注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039981"/>
                  </a:ext>
                </a:extLst>
              </a:tr>
              <a:tr h="300409">
                <a:tc rowSpan="3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Prototype coil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0.13/0.156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288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0.198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0.75+0.156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82460"/>
                  </a:ext>
                </a:extLst>
              </a:tr>
              <a:tr h="300409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0.25+0.6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106260"/>
                  </a:ext>
                </a:extLst>
              </a:tr>
              <a:tr h="300409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V3.5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1.2/1.27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0.5+1.27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56856"/>
                  </a:ext>
                </a:extLst>
              </a:tr>
              <a:tr h="300409">
                <a:tc rowSpan="1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Test coil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066463"/>
                  </a:ext>
                </a:extLst>
              </a:tr>
              <a:tr h="300409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739928"/>
                  </a:ext>
                </a:extLst>
              </a:tr>
              <a:tr h="300409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436431"/>
                  </a:ext>
                </a:extLst>
              </a:tr>
              <a:tr h="3004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1.2/1.27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778682"/>
                  </a:ext>
                </a:extLst>
              </a:tr>
              <a:tr h="300409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389"/>
                  </a:ext>
                </a:extLst>
              </a:tr>
              <a:tr h="300409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153598"/>
                  </a:ext>
                </a:extLst>
              </a:tr>
              <a:tr h="300409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H1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0.65/0.715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0.715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0.715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827758"/>
                  </a:ext>
                </a:extLst>
              </a:tr>
              <a:tr h="345635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不确定，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28850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398262"/>
                  </a:ext>
                </a:extLst>
              </a:tr>
              <a:tr h="345635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Coil9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L33,34:241_ELSE:242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39419"/>
                  </a:ext>
                </a:extLst>
              </a:tr>
              <a:tr h="345635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0.388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0.388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ALL:150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589"/>
                  </a:ext>
                </a:extLst>
              </a:tr>
              <a:tr h="345635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L2,4:121_ELSE:122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27524"/>
                  </a:ext>
                </a:extLst>
              </a:tr>
              <a:tr h="345635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L2:98_ELSE:99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39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78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798E37-AB95-47D4-B511-B28EDACB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F1BFEA-EE79-48D3-BF0C-0AB9E381C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拆解线圈</a:t>
            </a:r>
            <a:r>
              <a:rPr lang="en-US" altLang="zh-CN" dirty="0"/>
              <a:t>_a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4C8632F-A3A0-4A69-9AE3-F23ECD08F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371600"/>
            <a:ext cx="7315215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40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798E37-AB95-47D4-B511-B28EDACB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F1BFEA-EE79-48D3-BF0C-0AB9E381C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拆解线圈</a:t>
            </a:r>
            <a:r>
              <a:rPr lang="en-US" altLang="zh-CN" dirty="0"/>
              <a:t>_b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1012260-2F37-4D27-891A-291BA5A4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676400"/>
            <a:ext cx="7315215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2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798E37-AB95-47D4-B511-B28EDACB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F1BFEA-EE79-48D3-BF0C-0AB9E381C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拆解线圈</a:t>
            </a:r>
            <a:r>
              <a:rPr lang="en-US" altLang="zh-CN" dirty="0"/>
              <a:t>_</a:t>
            </a:r>
            <a:r>
              <a:rPr lang="en-US" altLang="zh-CN" dirty="0" err="1"/>
              <a:t>Rdc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DF165B-C999-45F1-80BB-96064DCE8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524000"/>
            <a:ext cx="7315215" cy="4572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2D958E2-A64D-46C9-B0CD-DD699FA7FBBD}"/>
                  </a:ext>
                </a:extLst>
              </p:cNvPr>
              <p:cNvSpPr txBox="1"/>
              <p:nvPr/>
            </p:nvSpPr>
            <p:spPr>
              <a:xfrm>
                <a:off x="609600" y="6096009"/>
                <a:ext cx="1025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2D958E2-A64D-46C9-B0CD-DD699FA7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96009"/>
                <a:ext cx="10250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38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943E6B-E222-4E36-9288-3FCF5CB1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5B4160-0B95-4CE5-9CC4-E3946A324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初步结论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3EF10E4-7E05-40B5-968D-6652EC79FE18}"/>
              </a:ext>
            </a:extLst>
          </p:cNvPr>
          <p:cNvSpPr txBox="1"/>
          <p:nvPr/>
        </p:nvSpPr>
        <p:spPr>
          <a:xfrm>
            <a:off x="215900" y="1447800"/>
            <a:ext cx="67818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该线径与线圈内径下，线圈交流电阻的测试值和仿真值始终不符，跟层数没有显著关系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>
                <a:solidFill>
                  <a:srgbClr val="FF0000"/>
                </a:solidFill>
              </a:rPr>
              <a:t>尝试同样线径但是更小线圈内径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69FFC03-6C93-489F-8C01-4A49D5BDDF67}"/>
              </a:ext>
            </a:extLst>
          </p:cNvPr>
          <p:cNvSpPr txBox="1"/>
          <p:nvPr/>
        </p:nvSpPr>
        <p:spPr>
          <a:xfrm>
            <a:off x="4648200" y="3154595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线圈内径：</a:t>
            </a:r>
            <a:r>
              <a:rPr lang="en-US" altLang="zh-CN" dirty="0"/>
              <a:t>24.9mm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98F664B-58F8-4011-8B81-BD343FF30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9"/>
          <a:stretch/>
        </p:blipFill>
        <p:spPr>
          <a:xfrm>
            <a:off x="615950" y="3998913"/>
            <a:ext cx="2857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15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200420-6EF0-4769-9BCB-D98E49B3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096461-6B24-40FB-BA79-C59107EA4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将拆解后的结果导入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769B2E-CDF0-4A09-8F87-E0B7A51C8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79862"/>
            <a:ext cx="815340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0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200420-6EF0-4769-9BCB-D98E49B3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096461-6B24-40FB-BA79-C59107EA4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将拆解后的结果导入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A444B8E-D499-41C2-A422-BAEB9C8A9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075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4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200420-6EF0-4769-9BCB-D98E49B3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096461-6B24-40FB-BA79-C59107EA4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将拆解后的结果导入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5C7F9A-699E-491D-A006-834E4E18D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304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36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200420-6EF0-4769-9BCB-D98E49B3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096461-6B24-40FB-BA79-C59107EA4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将拆解后的结果导入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ADE28C-912C-4932-B84C-FCA45805F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51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200420-6EF0-4769-9BCB-D98E49B3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096461-6B24-40FB-BA79-C59107EA4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将拆解后的结果导入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0E6CCA6-4D02-4D1A-85FE-18B051B50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15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200420-6EF0-4769-9BCB-D98E49B3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096461-6B24-40FB-BA79-C59107EA4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将拆解后的结果导入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BF7086-A8E3-4F17-81C5-E8FD5F796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075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F17600-0993-4582-9D76-B332897D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A18C99-494D-4D7A-9EC7-3FD8D133A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相对偏差</a:t>
            </a:r>
            <a:r>
              <a:rPr lang="en-US" altLang="zh-CN" dirty="0"/>
              <a:t>@2kHz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644E9D-055D-4924-A938-24DA5BB64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50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5AF9DC5-5317-4608-8073-77616AED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881B09-9852-4E45-830A-8C549ACEE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To do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A53AEFB-C63E-4503-81FE-2E83A6B53EB6}"/>
              </a:ext>
            </a:extLst>
          </p:cNvPr>
          <p:cNvSpPr txBox="1"/>
          <p:nvPr/>
        </p:nvSpPr>
        <p:spPr>
          <a:xfrm>
            <a:off x="96891" y="972975"/>
            <a:ext cx="8458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不同测试条件下的测试偏差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More sample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磁芯线圈噪声测试</a:t>
            </a:r>
            <a:endParaRPr lang="en-US" altLang="zh-CN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0CDC9B4-2630-494C-BF12-96F3124D4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80903"/>
              </p:ext>
            </p:extLst>
          </p:nvPr>
        </p:nvGraphicFramePr>
        <p:xfrm>
          <a:off x="120218" y="2267862"/>
          <a:ext cx="8893153" cy="4526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5033">
                  <a:extLst>
                    <a:ext uri="{9D8B030D-6E8A-4147-A177-3AD203B41FA5}">
                      <a16:colId xmlns:a16="http://schemas.microsoft.com/office/drawing/2014/main" val="1969986963"/>
                    </a:ext>
                  </a:extLst>
                </a:gridCol>
                <a:gridCol w="768812">
                  <a:extLst>
                    <a:ext uri="{9D8B030D-6E8A-4147-A177-3AD203B41FA5}">
                      <a16:colId xmlns:a16="http://schemas.microsoft.com/office/drawing/2014/main" val="1523366972"/>
                    </a:ext>
                  </a:extLst>
                </a:gridCol>
                <a:gridCol w="1294654">
                  <a:extLst>
                    <a:ext uri="{9D8B030D-6E8A-4147-A177-3AD203B41FA5}">
                      <a16:colId xmlns:a16="http://schemas.microsoft.com/office/drawing/2014/main" val="1397474941"/>
                    </a:ext>
                  </a:extLst>
                </a:gridCol>
                <a:gridCol w="1450123">
                  <a:extLst>
                    <a:ext uri="{9D8B030D-6E8A-4147-A177-3AD203B41FA5}">
                      <a16:colId xmlns:a16="http://schemas.microsoft.com/office/drawing/2014/main" val="2292667255"/>
                    </a:ext>
                  </a:extLst>
                </a:gridCol>
                <a:gridCol w="1015087">
                  <a:extLst>
                    <a:ext uri="{9D8B030D-6E8A-4147-A177-3AD203B41FA5}">
                      <a16:colId xmlns:a16="http://schemas.microsoft.com/office/drawing/2014/main" val="1261791897"/>
                    </a:ext>
                  </a:extLst>
                </a:gridCol>
                <a:gridCol w="1135915">
                  <a:extLst>
                    <a:ext uri="{9D8B030D-6E8A-4147-A177-3AD203B41FA5}">
                      <a16:colId xmlns:a16="http://schemas.microsoft.com/office/drawing/2014/main" val="3877714259"/>
                    </a:ext>
                  </a:extLst>
                </a:gridCol>
                <a:gridCol w="620472">
                  <a:extLst>
                    <a:ext uri="{9D8B030D-6E8A-4147-A177-3AD203B41FA5}">
                      <a16:colId xmlns:a16="http://schemas.microsoft.com/office/drawing/2014/main" val="3054904779"/>
                    </a:ext>
                  </a:extLst>
                </a:gridCol>
                <a:gridCol w="1373057">
                  <a:extLst>
                    <a:ext uri="{9D8B030D-6E8A-4147-A177-3AD203B41FA5}">
                      <a16:colId xmlns:a16="http://schemas.microsoft.com/office/drawing/2014/main" val="2149075265"/>
                    </a:ext>
                  </a:extLst>
                </a:gridCol>
              </a:tblGrid>
              <a:tr h="20811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线径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线圈内径（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单层匝数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匝间距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层数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层间距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039981"/>
                  </a:ext>
                </a:extLst>
              </a:tr>
              <a:tr h="208119">
                <a:tc rowSpan="17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Test coil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066463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739928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436431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1.2/1.27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778682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389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153598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H1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0.65/0.715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0.715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0.715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827758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398262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Coil9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139419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0.388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0.388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589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27524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399128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35829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287727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49503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67795"/>
                  </a:ext>
                </a:extLst>
              </a:tr>
              <a:tr h="208119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3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515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9FD33C-C110-42E6-979E-AD799D40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E1AE10-A9EB-43B0-BE29-1D9ACABE6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不同测试条件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98311B-BFE9-40D1-BB44-DACF619BF6CC}"/>
              </a:ext>
            </a:extLst>
          </p:cNvPr>
          <p:cNvSpPr txBox="1"/>
          <p:nvPr/>
        </p:nvSpPr>
        <p:spPr>
          <a:xfrm>
            <a:off x="208384" y="1215837"/>
            <a:ext cx="5352747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DUT: Coil9_1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测试电流：</a:t>
            </a:r>
            <a:r>
              <a:rPr lang="en-US" altLang="zh-CN" dirty="0"/>
              <a:t>0.01mA</a:t>
            </a:r>
            <a:r>
              <a:rPr lang="zh-CN" altLang="en-US" dirty="0"/>
              <a:t>，</a:t>
            </a:r>
            <a:r>
              <a:rPr lang="en-US" altLang="zh-CN" dirty="0"/>
              <a:t>0.05mA</a:t>
            </a:r>
            <a:r>
              <a:rPr lang="zh-CN" altLang="en-US" dirty="0"/>
              <a:t>，</a:t>
            </a:r>
            <a:r>
              <a:rPr lang="en-US" altLang="zh-CN" dirty="0"/>
              <a:t>0.10mA</a:t>
            </a:r>
            <a:r>
              <a:rPr lang="zh-CN" altLang="en-US" dirty="0"/>
              <a:t>，</a:t>
            </a:r>
            <a:r>
              <a:rPr lang="en-US" altLang="zh-CN" dirty="0"/>
              <a:t>0.15mA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旋转对称轴朝向：</a:t>
            </a:r>
            <a:r>
              <a:rPr lang="en-US" altLang="zh-CN" dirty="0"/>
              <a:t>X</a:t>
            </a:r>
            <a:r>
              <a:rPr lang="zh-CN" altLang="en-US" dirty="0"/>
              <a:t>，</a:t>
            </a:r>
            <a:r>
              <a:rPr lang="en-US" altLang="zh-CN" dirty="0"/>
              <a:t>Y</a:t>
            </a:r>
            <a:r>
              <a:rPr lang="zh-CN" altLang="en-US" dirty="0"/>
              <a:t>，</a:t>
            </a:r>
            <a:r>
              <a:rPr lang="en-US" altLang="zh-CN" dirty="0"/>
              <a:t>Z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82EE42F-6AD1-4498-98D0-01DA807AA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72" y="1122784"/>
            <a:ext cx="1853644" cy="13896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8FB0B0-6B39-4848-A1CB-8F46BA527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52" y="3429000"/>
            <a:ext cx="4316603" cy="32374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EB8F725-0F91-4752-BBB5-CD135D729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130" y="2757839"/>
            <a:ext cx="2747684" cy="2060763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910A9AA-2A30-4188-BC3F-54AE8E646383}"/>
              </a:ext>
            </a:extLst>
          </p:cNvPr>
          <p:cNvCxnSpPr>
            <a:cxnSpLocks/>
          </p:cNvCxnSpPr>
          <p:nvPr/>
        </p:nvCxnSpPr>
        <p:spPr>
          <a:xfrm flipV="1">
            <a:off x="4267200" y="3429000"/>
            <a:ext cx="144093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13A5766-70A5-427D-8F6F-10408EFBB17F}"/>
              </a:ext>
            </a:extLst>
          </p:cNvPr>
          <p:cNvSpPr txBox="1"/>
          <p:nvPr/>
        </p:nvSpPr>
        <p:spPr>
          <a:xfrm>
            <a:off x="4987665" y="566655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Std/mean: 0.1%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737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F17600-0993-4582-9D76-B332897D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A18C99-494D-4D7A-9EC7-3FD8D133A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相对偏差</a:t>
            </a:r>
            <a:r>
              <a:rPr lang="en-US" altLang="zh-CN" dirty="0"/>
              <a:t>@2kHz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1300EF-A4FD-451E-B4E1-491F48CDC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63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3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F17600-0993-4582-9D76-B332897D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A18C99-494D-4D7A-9EC7-3FD8D133A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相对偏差</a:t>
            </a:r>
            <a:r>
              <a:rPr lang="en-US" altLang="zh-CN" dirty="0"/>
              <a:t>@3kHz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76F08E-1798-47C6-8DCA-63CF26D4C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1235075"/>
            <a:ext cx="9144000" cy="5486400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CBFB77C-2C4E-4C89-A139-1F726A0130C9}"/>
              </a:ext>
            </a:extLst>
          </p:cNvPr>
          <p:cNvCxnSpPr/>
          <p:nvPr/>
        </p:nvCxnSpPr>
        <p:spPr>
          <a:xfrm>
            <a:off x="228600" y="2438400"/>
            <a:ext cx="762000" cy="6096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12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F17600-0993-4582-9D76-B332897D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A18C99-494D-4D7A-9EC7-3FD8D133A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相对偏差</a:t>
            </a:r>
            <a:r>
              <a:rPr lang="en-US" altLang="zh-CN" dirty="0"/>
              <a:t>@3kHz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C654A1-8913-44BF-9C66-08B3781C2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075"/>
            <a:ext cx="9144000" cy="5486400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C15C084-D203-469D-A7B4-4B9D3C41149C}"/>
              </a:ext>
            </a:extLst>
          </p:cNvPr>
          <p:cNvCxnSpPr/>
          <p:nvPr/>
        </p:nvCxnSpPr>
        <p:spPr>
          <a:xfrm>
            <a:off x="457200" y="2438400"/>
            <a:ext cx="762000" cy="6096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54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F17600-0993-4582-9D76-B332897D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A18C99-494D-4D7A-9EC7-3FD8D133A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相对偏差</a:t>
            </a:r>
            <a:r>
              <a:rPr lang="en-US" altLang="zh-CN" dirty="0"/>
              <a:t>@9975 Hz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6D00A3-8839-4EAD-B786-3710F641D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D568CE5-7689-4E12-9E85-6DFCE2E51290}"/>
              </a:ext>
            </a:extLst>
          </p:cNvPr>
          <p:cNvSpPr/>
          <p:nvPr/>
        </p:nvSpPr>
        <p:spPr>
          <a:xfrm>
            <a:off x="923497" y="1524000"/>
            <a:ext cx="1514903" cy="4204996"/>
          </a:xfrm>
          <a:custGeom>
            <a:avLst/>
            <a:gdLst>
              <a:gd name="connsiteX0" fmla="*/ 177515 w 1428149"/>
              <a:gd name="connsiteY0" fmla="*/ 709127 h 4460033"/>
              <a:gd name="connsiteX1" fmla="*/ 289483 w 1428149"/>
              <a:gd name="connsiteY1" fmla="*/ 447870 h 4460033"/>
              <a:gd name="connsiteX2" fmla="*/ 466764 w 1428149"/>
              <a:gd name="connsiteY2" fmla="*/ 139959 h 4460033"/>
              <a:gd name="connsiteX3" fmla="*/ 597393 w 1428149"/>
              <a:gd name="connsiteY3" fmla="*/ 9331 h 4460033"/>
              <a:gd name="connsiteX4" fmla="*/ 653376 w 1428149"/>
              <a:gd name="connsiteY4" fmla="*/ 0 h 4460033"/>
              <a:gd name="connsiteX5" fmla="*/ 839989 w 1428149"/>
              <a:gd name="connsiteY5" fmla="*/ 18661 h 4460033"/>
              <a:gd name="connsiteX6" fmla="*/ 914634 w 1428149"/>
              <a:gd name="connsiteY6" fmla="*/ 37323 h 4460033"/>
              <a:gd name="connsiteX7" fmla="*/ 979948 w 1428149"/>
              <a:gd name="connsiteY7" fmla="*/ 102637 h 4460033"/>
              <a:gd name="connsiteX8" fmla="*/ 1045262 w 1428149"/>
              <a:gd name="connsiteY8" fmla="*/ 139959 h 4460033"/>
              <a:gd name="connsiteX9" fmla="*/ 1101246 w 1428149"/>
              <a:gd name="connsiteY9" fmla="*/ 177282 h 4460033"/>
              <a:gd name="connsiteX10" fmla="*/ 1185221 w 1428149"/>
              <a:gd name="connsiteY10" fmla="*/ 242596 h 4460033"/>
              <a:gd name="connsiteX11" fmla="*/ 1278527 w 1428149"/>
              <a:gd name="connsiteY11" fmla="*/ 354564 h 4460033"/>
              <a:gd name="connsiteX12" fmla="*/ 1306519 w 1428149"/>
              <a:gd name="connsiteY12" fmla="*/ 382555 h 4460033"/>
              <a:gd name="connsiteX13" fmla="*/ 1334511 w 1428149"/>
              <a:gd name="connsiteY13" fmla="*/ 429208 h 4460033"/>
              <a:gd name="connsiteX14" fmla="*/ 1353172 w 1428149"/>
              <a:gd name="connsiteY14" fmla="*/ 513184 h 4460033"/>
              <a:gd name="connsiteX15" fmla="*/ 1362503 w 1428149"/>
              <a:gd name="connsiteY15" fmla="*/ 559837 h 4460033"/>
              <a:gd name="connsiteX16" fmla="*/ 1409156 w 1428149"/>
              <a:gd name="connsiteY16" fmla="*/ 643813 h 4460033"/>
              <a:gd name="connsiteX17" fmla="*/ 1427817 w 1428149"/>
              <a:gd name="connsiteY17" fmla="*/ 774441 h 4460033"/>
              <a:gd name="connsiteX18" fmla="*/ 1399825 w 1428149"/>
              <a:gd name="connsiteY18" fmla="*/ 905070 h 4460033"/>
              <a:gd name="connsiteX19" fmla="*/ 1343842 w 1428149"/>
              <a:gd name="connsiteY19" fmla="*/ 1017037 h 4460033"/>
              <a:gd name="connsiteX20" fmla="*/ 1306519 w 1428149"/>
              <a:gd name="connsiteY20" fmla="*/ 1101013 h 4460033"/>
              <a:gd name="connsiteX21" fmla="*/ 1287858 w 1428149"/>
              <a:gd name="connsiteY21" fmla="*/ 1184988 h 4460033"/>
              <a:gd name="connsiteX22" fmla="*/ 1259866 w 1428149"/>
              <a:gd name="connsiteY22" fmla="*/ 1343608 h 4460033"/>
              <a:gd name="connsiteX23" fmla="*/ 1259866 w 1428149"/>
              <a:gd name="connsiteY23" fmla="*/ 1707502 h 4460033"/>
              <a:gd name="connsiteX24" fmla="*/ 1278527 w 1428149"/>
              <a:gd name="connsiteY24" fmla="*/ 1856792 h 4460033"/>
              <a:gd name="connsiteX25" fmla="*/ 1306519 w 1428149"/>
              <a:gd name="connsiteY25" fmla="*/ 1922106 h 4460033"/>
              <a:gd name="connsiteX26" fmla="*/ 1325181 w 1428149"/>
              <a:gd name="connsiteY26" fmla="*/ 1996751 h 4460033"/>
              <a:gd name="connsiteX27" fmla="*/ 1343842 w 1428149"/>
              <a:gd name="connsiteY27" fmla="*/ 2052735 h 4460033"/>
              <a:gd name="connsiteX28" fmla="*/ 1381164 w 1428149"/>
              <a:gd name="connsiteY28" fmla="*/ 2118049 h 4460033"/>
              <a:gd name="connsiteX29" fmla="*/ 1399825 w 1428149"/>
              <a:gd name="connsiteY29" fmla="*/ 2192694 h 4460033"/>
              <a:gd name="connsiteX30" fmla="*/ 1409156 w 1428149"/>
              <a:gd name="connsiteY30" fmla="*/ 2230017 h 4460033"/>
              <a:gd name="connsiteX31" fmla="*/ 1399825 w 1428149"/>
              <a:gd name="connsiteY31" fmla="*/ 2397968 h 4460033"/>
              <a:gd name="connsiteX32" fmla="*/ 1381164 w 1428149"/>
              <a:gd name="connsiteY32" fmla="*/ 3097764 h 4460033"/>
              <a:gd name="connsiteX33" fmla="*/ 1343842 w 1428149"/>
              <a:gd name="connsiteY33" fmla="*/ 3265715 h 4460033"/>
              <a:gd name="connsiteX34" fmla="*/ 1287858 w 1428149"/>
              <a:gd name="connsiteY34" fmla="*/ 3359021 h 4460033"/>
              <a:gd name="connsiteX35" fmla="*/ 1101246 w 1428149"/>
              <a:gd name="connsiteY35" fmla="*/ 3517641 h 4460033"/>
              <a:gd name="connsiteX36" fmla="*/ 1026601 w 1428149"/>
              <a:gd name="connsiteY36" fmla="*/ 3629608 h 4460033"/>
              <a:gd name="connsiteX37" fmla="*/ 914634 w 1428149"/>
              <a:gd name="connsiteY37" fmla="*/ 3741576 h 4460033"/>
              <a:gd name="connsiteX38" fmla="*/ 774674 w 1428149"/>
              <a:gd name="connsiteY38" fmla="*/ 3956180 h 4460033"/>
              <a:gd name="connsiteX39" fmla="*/ 672038 w 1428149"/>
              <a:gd name="connsiteY39" fmla="*/ 4105470 h 4460033"/>
              <a:gd name="connsiteX40" fmla="*/ 644046 w 1428149"/>
              <a:gd name="connsiteY40" fmla="*/ 4161453 h 4460033"/>
              <a:gd name="connsiteX41" fmla="*/ 606723 w 1428149"/>
              <a:gd name="connsiteY41" fmla="*/ 4217437 h 4460033"/>
              <a:gd name="connsiteX42" fmla="*/ 588062 w 1428149"/>
              <a:gd name="connsiteY42" fmla="*/ 4264090 h 4460033"/>
              <a:gd name="connsiteX43" fmla="*/ 541409 w 1428149"/>
              <a:gd name="connsiteY43" fmla="*/ 4320074 h 4460033"/>
              <a:gd name="connsiteX44" fmla="*/ 504087 w 1428149"/>
              <a:gd name="connsiteY44" fmla="*/ 4376057 h 4460033"/>
              <a:gd name="connsiteX45" fmla="*/ 382789 w 1428149"/>
              <a:gd name="connsiteY45" fmla="*/ 4460033 h 4460033"/>
              <a:gd name="connsiteX46" fmla="*/ 336136 w 1428149"/>
              <a:gd name="connsiteY46" fmla="*/ 4450702 h 4460033"/>
              <a:gd name="connsiteX47" fmla="*/ 289483 w 1428149"/>
              <a:gd name="connsiteY47" fmla="*/ 4422710 h 4460033"/>
              <a:gd name="connsiteX48" fmla="*/ 233499 w 1428149"/>
              <a:gd name="connsiteY48" fmla="*/ 4394719 h 4460033"/>
              <a:gd name="connsiteX49" fmla="*/ 205507 w 1428149"/>
              <a:gd name="connsiteY49" fmla="*/ 4366727 h 4460033"/>
              <a:gd name="connsiteX50" fmla="*/ 158854 w 1428149"/>
              <a:gd name="connsiteY50" fmla="*/ 4329404 h 4460033"/>
              <a:gd name="connsiteX51" fmla="*/ 84209 w 1428149"/>
              <a:gd name="connsiteY51" fmla="*/ 4236098 h 4460033"/>
              <a:gd name="connsiteX52" fmla="*/ 28225 w 1428149"/>
              <a:gd name="connsiteY52" fmla="*/ 4180115 h 4460033"/>
              <a:gd name="connsiteX53" fmla="*/ 234 w 1428149"/>
              <a:gd name="connsiteY53" fmla="*/ 4058817 h 4460033"/>
              <a:gd name="connsiteX54" fmla="*/ 18895 w 1428149"/>
              <a:gd name="connsiteY54" fmla="*/ 3648270 h 4460033"/>
              <a:gd name="connsiteX55" fmla="*/ 65548 w 1428149"/>
              <a:gd name="connsiteY55" fmla="*/ 3368351 h 4460033"/>
              <a:gd name="connsiteX56" fmla="*/ 84209 w 1428149"/>
              <a:gd name="connsiteY56" fmla="*/ 2967135 h 4460033"/>
              <a:gd name="connsiteX57" fmla="*/ 102870 w 1428149"/>
              <a:gd name="connsiteY57" fmla="*/ 2248678 h 4460033"/>
              <a:gd name="connsiteX58" fmla="*/ 140193 w 1428149"/>
              <a:gd name="connsiteY58" fmla="*/ 1922106 h 4460033"/>
              <a:gd name="connsiteX59" fmla="*/ 149523 w 1428149"/>
              <a:gd name="connsiteY59" fmla="*/ 1763486 h 4460033"/>
              <a:gd name="connsiteX60" fmla="*/ 205507 w 1428149"/>
              <a:gd name="connsiteY60" fmla="*/ 1436915 h 4460033"/>
              <a:gd name="connsiteX61" fmla="*/ 242830 w 1428149"/>
              <a:gd name="connsiteY61" fmla="*/ 1194319 h 4460033"/>
              <a:gd name="connsiteX62" fmla="*/ 280152 w 1428149"/>
              <a:gd name="connsiteY62" fmla="*/ 1007706 h 4460033"/>
              <a:gd name="connsiteX63" fmla="*/ 289483 w 1428149"/>
              <a:gd name="connsiteY63" fmla="*/ 923731 h 4460033"/>
              <a:gd name="connsiteX64" fmla="*/ 308144 w 1428149"/>
              <a:gd name="connsiteY64" fmla="*/ 821094 h 4460033"/>
              <a:gd name="connsiteX65" fmla="*/ 289483 w 1428149"/>
              <a:gd name="connsiteY65" fmla="*/ 681135 h 4460033"/>
              <a:gd name="connsiteX66" fmla="*/ 252160 w 1428149"/>
              <a:gd name="connsiteY66" fmla="*/ 653143 h 4460033"/>
              <a:gd name="connsiteX67" fmla="*/ 214838 w 1428149"/>
              <a:gd name="connsiteY67" fmla="*/ 634482 h 4460033"/>
              <a:gd name="connsiteX68" fmla="*/ 186846 w 1428149"/>
              <a:gd name="connsiteY68" fmla="*/ 615821 h 4460033"/>
              <a:gd name="connsiteX69" fmla="*/ 158854 w 1428149"/>
              <a:gd name="connsiteY69" fmla="*/ 615821 h 446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428149" h="4460033">
                <a:moveTo>
                  <a:pt x="177515" y="709127"/>
                </a:moveTo>
                <a:cubicBezTo>
                  <a:pt x="200831" y="592554"/>
                  <a:pt x="187839" y="637606"/>
                  <a:pt x="289483" y="447870"/>
                </a:cubicBezTo>
                <a:cubicBezTo>
                  <a:pt x="345410" y="343473"/>
                  <a:pt x="383019" y="223704"/>
                  <a:pt x="466764" y="139959"/>
                </a:cubicBezTo>
                <a:cubicBezTo>
                  <a:pt x="510307" y="96416"/>
                  <a:pt x="536652" y="19455"/>
                  <a:pt x="597393" y="9331"/>
                </a:cubicBezTo>
                <a:lnTo>
                  <a:pt x="653376" y="0"/>
                </a:lnTo>
                <a:cubicBezTo>
                  <a:pt x="715580" y="6220"/>
                  <a:pt x="778103" y="9820"/>
                  <a:pt x="839989" y="18661"/>
                </a:cubicBezTo>
                <a:cubicBezTo>
                  <a:pt x="865379" y="22288"/>
                  <a:pt x="892641" y="24127"/>
                  <a:pt x="914634" y="37323"/>
                </a:cubicBezTo>
                <a:cubicBezTo>
                  <a:pt x="941036" y="53164"/>
                  <a:pt x="955738" y="83615"/>
                  <a:pt x="979948" y="102637"/>
                </a:cubicBezTo>
                <a:cubicBezTo>
                  <a:pt x="999665" y="118129"/>
                  <a:pt x="1023907" y="126817"/>
                  <a:pt x="1045262" y="139959"/>
                </a:cubicBezTo>
                <a:cubicBezTo>
                  <a:pt x="1064363" y="151714"/>
                  <a:pt x="1083733" y="163271"/>
                  <a:pt x="1101246" y="177282"/>
                </a:cubicBezTo>
                <a:cubicBezTo>
                  <a:pt x="1201537" y="257515"/>
                  <a:pt x="1071792" y="174538"/>
                  <a:pt x="1185221" y="242596"/>
                </a:cubicBezTo>
                <a:cubicBezTo>
                  <a:pt x="1216323" y="279919"/>
                  <a:pt x="1244173" y="320211"/>
                  <a:pt x="1278527" y="354564"/>
                </a:cubicBezTo>
                <a:cubicBezTo>
                  <a:pt x="1287858" y="363894"/>
                  <a:pt x="1298602" y="371999"/>
                  <a:pt x="1306519" y="382555"/>
                </a:cubicBezTo>
                <a:cubicBezTo>
                  <a:pt x="1317400" y="397063"/>
                  <a:pt x="1325180" y="413657"/>
                  <a:pt x="1334511" y="429208"/>
                </a:cubicBezTo>
                <a:cubicBezTo>
                  <a:pt x="1340731" y="457200"/>
                  <a:pt x="1347164" y="485146"/>
                  <a:pt x="1353172" y="513184"/>
                </a:cubicBezTo>
                <a:cubicBezTo>
                  <a:pt x="1356495" y="528691"/>
                  <a:pt x="1357083" y="544933"/>
                  <a:pt x="1362503" y="559837"/>
                </a:cubicBezTo>
                <a:cubicBezTo>
                  <a:pt x="1375706" y="596144"/>
                  <a:pt x="1389566" y="614428"/>
                  <a:pt x="1409156" y="643813"/>
                </a:cubicBezTo>
                <a:cubicBezTo>
                  <a:pt x="1416258" y="679320"/>
                  <a:pt x="1430504" y="743542"/>
                  <a:pt x="1427817" y="774441"/>
                </a:cubicBezTo>
                <a:cubicBezTo>
                  <a:pt x="1423959" y="818805"/>
                  <a:pt x="1414392" y="862988"/>
                  <a:pt x="1399825" y="905070"/>
                </a:cubicBezTo>
                <a:cubicBezTo>
                  <a:pt x="1386176" y="944502"/>
                  <a:pt x="1360789" y="978906"/>
                  <a:pt x="1343842" y="1017037"/>
                </a:cubicBezTo>
                <a:lnTo>
                  <a:pt x="1306519" y="1101013"/>
                </a:lnTo>
                <a:cubicBezTo>
                  <a:pt x="1300299" y="1129005"/>
                  <a:pt x="1292841" y="1156750"/>
                  <a:pt x="1287858" y="1184988"/>
                </a:cubicBezTo>
                <a:cubicBezTo>
                  <a:pt x="1249196" y="1404070"/>
                  <a:pt x="1313440" y="1102523"/>
                  <a:pt x="1259866" y="1343608"/>
                </a:cubicBezTo>
                <a:cubicBezTo>
                  <a:pt x="1244889" y="1523343"/>
                  <a:pt x="1246163" y="1453995"/>
                  <a:pt x="1259866" y="1707502"/>
                </a:cubicBezTo>
                <a:cubicBezTo>
                  <a:pt x="1261709" y="1741601"/>
                  <a:pt x="1269730" y="1817206"/>
                  <a:pt x="1278527" y="1856792"/>
                </a:cubicBezTo>
                <a:cubicBezTo>
                  <a:pt x="1289396" y="1905701"/>
                  <a:pt x="1287505" y="1865066"/>
                  <a:pt x="1306519" y="1922106"/>
                </a:cubicBezTo>
                <a:cubicBezTo>
                  <a:pt x="1314630" y="1946437"/>
                  <a:pt x="1317071" y="1972420"/>
                  <a:pt x="1325181" y="1996751"/>
                </a:cubicBezTo>
                <a:cubicBezTo>
                  <a:pt x="1331401" y="2015412"/>
                  <a:pt x="1335045" y="2035141"/>
                  <a:pt x="1343842" y="2052735"/>
                </a:cubicBezTo>
                <a:cubicBezTo>
                  <a:pt x="1367518" y="2100087"/>
                  <a:pt x="1354788" y="2078484"/>
                  <a:pt x="1381164" y="2118049"/>
                </a:cubicBezTo>
                <a:lnTo>
                  <a:pt x="1399825" y="2192694"/>
                </a:lnTo>
                <a:lnTo>
                  <a:pt x="1409156" y="2230017"/>
                </a:lnTo>
                <a:cubicBezTo>
                  <a:pt x="1406046" y="2286001"/>
                  <a:pt x="1401633" y="2341927"/>
                  <a:pt x="1399825" y="2397968"/>
                </a:cubicBezTo>
                <a:cubicBezTo>
                  <a:pt x="1392302" y="2631195"/>
                  <a:pt x="1392006" y="2864668"/>
                  <a:pt x="1381164" y="3097764"/>
                </a:cubicBezTo>
                <a:cubicBezTo>
                  <a:pt x="1380283" y="3116709"/>
                  <a:pt x="1357841" y="3235968"/>
                  <a:pt x="1343842" y="3265715"/>
                </a:cubicBezTo>
                <a:cubicBezTo>
                  <a:pt x="1328398" y="3298534"/>
                  <a:pt x="1316875" y="3337258"/>
                  <a:pt x="1287858" y="3359021"/>
                </a:cubicBezTo>
                <a:cubicBezTo>
                  <a:pt x="1229190" y="3403023"/>
                  <a:pt x="1128075" y="3477398"/>
                  <a:pt x="1101246" y="3517641"/>
                </a:cubicBezTo>
                <a:cubicBezTo>
                  <a:pt x="1076364" y="3554963"/>
                  <a:pt x="1055317" y="3595149"/>
                  <a:pt x="1026601" y="3629608"/>
                </a:cubicBezTo>
                <a:cubicBezTo>
                  <a:pt x="992811" y="3670156"/>
                  <a:pt x="946873" y="3699784"/>
                  <a:pt x="914634" y="3741576"/>
                </a:cubicBezTo>
                <a:cubicBezTo>
                  <a:pt x="862469" y="3809197"/>
                  <a:pt x="816150" y="3881524"/>
                  <a:pt x="774674" y="3956180"/>
                </a:cubicBezTo>
                <a:cubicBezTo>
                  <a:pt x="647074" y="4185858"/>
                  <a:pt x="808876" y="3907813"/>
                  <a:pt x="672038" y="4105470"/>
                </a:cubicBezTo>
                <a:cubicBezTo>
                  <a:pt x="660162" y="4122624"/>
                  <a:pt x="654559" y="4143431"/>
                  <a:pt x="644046" y="4161453"/>
                </a:cubicBezTo>
                <a:cubicBezTo>
                  <a:pt x="632745" y="4180826"/>
                  <a:pt x="617463" y="4197747"/>
                  <a:pt x="606723" y="4217437"/>
                </a:cubicBezTo>
                <a:cubicBezTo>
                  <a:pt x="598703" y="4232141"/>
                  <a:pt x="597054" y="4249960"/>
                  <a:pt x="588062" y="4264090"/>
                </a:cubicBezTo>
                <a:cubicBezTo>
                  <a:pt x="575021" y="4284584"/>
                  <a:pt x="555984" y="4300641"/>
                  <a:pt x="541409" y="4320074"/>
                </a:cubicBezTo>
                <a:cubicBezTo>
                  <a:pt x="527952" y="4338016"/>
                  <a:pt x="519946" y="4360198"/>
                  <a:pt x="504087" y="4376057"/>
                </a:cubicBezTo>
                <a:cubicBezTo>
                  <a:pt x="433397" y="4446747"/>
                  <a:pt x="441086" y="4440600"/>
                  <a:pt x="382789" y="4460033"/>
                </a:cubicBezTo>
                <a:cubicBezTo>
                  <a:pt x="367238" y="4456923"/>
                  <a:pt x="350861" y="4456592"/>
                  <a:pt x="336136" y="4450702"/>
                </a:cubicBezTo>
                <a:cubicBezTo>
                  <a:pt x="319298" y="4443967"/>
                  <a:pt x="305404" y="4431394"/>
                  <a:pt x="289483" y="4422710"/>
                </a:cubicBezTo>
                <a:cubicBezTo>
                  <a:pt x="271167" y="4412719"/>
                  <a:pt x="252160" y="4404049"/>
                  <a:pt x="233499" y="4394719"/>
                </a:cubicBezTo>
                <a:cubicBezTo>
                  <a:pt x="224168" y="4385388"/>
                  <a:pt x="215438" y="4375416"/>
                  <a:pt x="205507" y="4366727"/>
                </a:cubicBezTo>
                <a:cubicBezTo>
                  <a:pt x="190519" y="4353613"/>
                  <a:pt x="172405" y="4343998"/>
                  <a:pt x="158854" y="4329404"/>
                </a:cubicBezTo>
                <a:cubicBezTo>
                  <a:pt x="131752" y="4300217"/>
                  <a:pt x="112373" y="4264262"/>
                  <a:pt x="84209" y="4236098"/>
                </a:cubicBezTo>
                <a:lnTo>
                  <a:pt x="28225" y="4180115"/>
                </a:lnTo>
                <a:cubicBezTo>
                  <a:pt x="3018" y="4129701"/>
                  <a:pt x="-1149" y="4132118"/>
                  <a:pt x="234" y="4058817"/>
                </a:cubicBezTo>
                <a:cubicBezTo>
                  <a:pt x="2818" y="3921851"/>
                  <a:pt x="9470" y="3784936"/>
                  <a:pt x="18895" y="3648270"/>
                </a:cubicBezTo>
                <a:cubicBezTo>
                  <a:pt x="23590" y="3580191"/>
                  <a:pt x="53768" y="3431178"/>
                  <a:pt x="65548" y="3368351"/>
                </a:cubicBezTo>
                <a:cubicBezTo>
                  <a:pt x="71768" y="3234612"/>
                  <a:pt x="80273" y="3100960"/>
                  <a:pt x="84209" y="2967135"/>
                </a:cubicBezTo>
                <a:cubicBezTo>
                  <a:pt x="89647" y="2782249"/>
                  <a:pt x="84840" y="2471046"/>
                  <a:pt x="102870" y="2248678"/>
                </a:cubicBezTo>
                <a:cubicBezTo>
                  <a:pt x="111145" y="2146621"/>
                  <a:pt x="127360" y="2024774"/>
                  <a:pt x="140193" y="1922106"/>
                </a:cubicBezTo>
                <a:cubicBezTo>
                  <a:pt x="143303" y="1869233"/>
                  <a:pt x="143674" y="1816127"/>
                  <a:pt x="149523" y="1763486"/>
                </a:cubicBezTo>
                <a:cubicBezTo>
                  <a:pt x="165502" y="1619669"/>
                  <a:pt x="183338" y="1574360"/>
                  <a:pt x="205507" y="1436915"/>
                </a:cubicBezTo>
                <a:cubicBezTo>
                  <a:pt x="271942" y="1025020"/>
                  <a:pt x="183848" y="1518705"/>
                  <a:pt x="242830" y="1194319"/>
                </a:cubicBezTo>
                <a:cubicBezTo>
                  <a:pt x="265269" y="947472"/>
                  <a:pt x="232331" y="1222896"/>
                  <a:pt x="280152" y="1007706"/>
                </a:cubicBezTo>
                <a:cubicBezTo>
                  <a:pt x="286262" y="980213"/>
                  <a:pt x="285305" y="951583"/>
                  <a:pt x="289483" y="923731"/>
                </a:cubicBezTo>
                <a:cubicBezTo>
                  <a:pt x="294641" y="889343"/>
                  <a:pt x="301924" y="855306"/>
                  <a:pt x="308144" y="821094"/>
                </a:cubicBezTo>
                <a:cubicBezTo>
                  <a:pt x="301924" y="774441"/>
                  <a:pt x="304367" y="725786"/>
                  <a:pt x="289483" y="681135"/>
                </a:cubicBezTo>
                <a:cubicBezTo>
                  <a:pt x="284565" y="666382"/>
                  <a:pt x="265347" y="661385"/>
                  <a:pt x="252160" y="653143"/>
                </a:cubicBezTo>
                <a:cubicBezTo>
                  <a:pt x="240365" y="645771"/>
                  <a:pt x="226914" y="641383"/>
                  <a:pt x="214838" y="634482"/>
                </a:cubicBezTo>
                <a:cubicBezTo>
                  <a:pt x="205101" y="628918"/>
                  <a:pt x="197485" y="619367"/>
                  <a:pt x="186846" y="615821"/>
                </a:cubicBezTo>
                <a:cubicBezTo>
                  <a:pt x="177994" y="612870"/>
                  <a:pt x="168185" y="615821"/>
                  <a:pt x="158854" y="61582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7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F17600-0993-4582-9D76-B332897D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A18C99-494D-4D7A-9EC7-3FD8D133A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相对偏差</a:t>
            </a:r>
            <a:r>
              <a:rPr lang="en-US" altLang="zh-CN" dirty="0"/>
              <a:t>@9975 Hz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CA64754-773B-4718-AEAA-180DE7EA7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075"/>
            <a:ext cx="9144000" cy="5486400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1E6C3127-FB27-4B98-95B2-74C2989C528D}"/>
              </a:ext>
            </a:extLst>
          </p:cNvPr>
          <p:cNvSpPr/>
          <p:nvPr/>
        </p:nvSpPr>
        <p:spPr>
          <a:xfrm>
            <a:off x="1209675" y="1533525"/>
            <a:ext cx="1469382" cy="3943350"/>
          </a:xfrm>
          <a:custGeom>
            <a:avLst/>
            <a:gdLst>
              <a:gd name="connsiteX0" fmla="*/ 219075 w 1469382"/>
              <a:gd name="connsiteY0" fmla="*/ 323850 h 3943350"/>
              <a:gd name="connsiteX1" fmla="*/ 428625 w 1469382"/>
              <a:gd name="connsiteY1" fmla="*/ 142875 h 3943350"/>
              <a:gd name="connsiteX2" fmla="*/ 733425 w 1469382"/>
              <a:gd name="connsiteY2" fmla="*/ 9525 h 3943350"/>
              <a:gd name="connsiteX3" fmla="*/ 885825 w 1469382"/>
              <a:gd name="connsiteY3" fmla="*/ 0 h 3943350"/>
              <a:gd name="connsiteX4" fmla="*/ 1123950 w 1469382"/>
              <a:gd name="connsiteY4" fmla="*/ 9525 h 3943350"/>
              <a:gd name="connsiteX5" fmla="*/ 1238250 w 1469382"/>
              <a:gd name="connsiteY5" fmla="*/ 57150 h 3943350"/>
              <a:gd name="connsiteX6" fmla="*/ 1400175 w 1469382"/>
              <a:gd name="connsiteY6" fmla="*/ 209550 h 3943350"/>
              <a:gd name="connsiteX7" fmla="*/ 1447800 w 1469382"/>
              <a:gd name="connsiteY7" fmla="*/ 304800 h 3943350"/>
              <a:gd name="connsiteX8" fmla="*/ 1466850 w 1469382"/>
              <a:gd name="connsiteY8" fmla="*/ 447675 h 3943350"/>
              <a:gd name="connsiteX9" fmla="*/ 1276350 w 1469382"/>
              <a:gd name="connsiteY9" fmla="*/ 619125 h 3943350"/>
              <a:gd name="connsiteX10" fmla="*/ 971550 w 1469382"/>
              <a:gd name="connsiteY10" fmla="*/ 695325 h 3943350"/>
              <a:gd name="connsiteX11" fmla="*/ 847725 w 1469382"/>
              <a:gd name="connsiteY11" fmla="*/ 742950 h 3943350"/>
              <a:gd name="connsiteX12" fmla="*/ 723900 w 1469382"/>
              <a:gd name="connsiteY12" fmla="*/ 876300 h 3943350"/>
              <a:gd name="connsiteX13" fmla="*/ 695325 w 1469382"/>
              <a:gd name="connsiteY13" fmla="*/ 971550 h 3943350"/>
              <a:gd name="connsiteX14" fmla="*/ 685800 w 1469382"/>
              <a:gd name="connsiteY14" fmla="*/ 1066800 h 3943350"/>
              <a:gd name="connsiteX15" fmla="*/ 704850 w 1469382"/>
              <a:gd name="connsiteY15" fmla="*/ 1552575 h 3943350"/>
              <a:gd name="connsiteX16" fmla="*/ 723900 w 1469382"/>
              <a:gd name="connsiteY16" fmla="*/ 1790700 h 3943350"/>
              <a:gd name="connsiteX17" fmla="*/ 733425 w 1469382"/>
              <a:gd name="connsiteY17" fmla="*/ 1847850 h 3943350"/>
              <a:gd name="connsiteX18" fmla="*/ 752475 w 1469382"/>
              <a:gd name="connsiteY18" fmla="*/ 1895475 h 3943350"/>
              <a:gd name="connsiteX19" fmla="*/ 762000 w 1469382"/>
              <a:gd name="connsiteY19" fmla="*/ 1924050 h 3943350"/>
              <a:gd name="connsiteX20" fmla="*/ 781050 w 1469382"/>
              <a:gd name="connsiteY20" fmla="*/ 1990725 h 3943350"/>
              <a:gd name="connsiteX21" fmla="*/ 790575 w 1469382"/>
              <a:gd name="connsiteY21" fmla="*/ 2019300 h 3943350"/>
              <a:gd name="connsiteX22" fmla="*/ 838200 w 1469382"/>
              <a:gd name="connsiteY22" fmla="*/ 2038350 h 3943350"/>
              <a:gd name="connsiteX23" fmla="*/ 885825 w 1469382"/>
              <a:gd name="connsiteY23" fmla="*/ 2047875 h 3943350"/>
              <a:gd name="connsiteX24" fmla="*/ 923925 w 1469382"/>
              <a:gd name="connsiteY24" fmla="*/ 2057400 h 3943350"/>
              <a:gd name="connsiteX25" fmla="*/ 1019175 w 1469382"/>
              <a:gd name="connsiteY25" fmla="*/ 2105025 h 3943350"/>
              <a:gd name="connsiteX26" fmla="*/ 1057275 w 1469382"/>
              <a:gd name="connsiteY26" fmla="*/ 2114550 h 3943350"/>
              <a:gd name="connsiteX27" fmla="*/ 1181100 w 1469382"/>
              <a:gd name="connsiteY27" fmla="*/ 2219325 h 3943350"/>
              <a:gd name="connsiteX28" fmla="*/ 1209675 w 1469382"/>
              <a:gd name="connsiteY28" fmla="*/ 2247900 h 3943350"/>
              <a:gd name="connsiteX29" fmla="*/ 1238250 w 1469382"/>
              <a:gd name="connsiteY29" fmla="*/ 2276475 h 3943350"/>
              <a:gd name="connsiteX30" fmla="*/ 1285875 w 1469382"/>
              <a:gd name="connsiteY30" fmla="*/ 2419350 h 3943350"/>
              <a:gd name="connsiteX31" fmla="*/ 1257300 w 1469382"/>
              <a:gd name="connsiteY31" fmla="*/ 2476500 h 3943350"/>
              <a:gd name="connsiteX32" fmla="*/ 1181100 w 1469382"/>
              <a:gd name="connsiteY32" fmla="*/ 2543175 h 3943350"/>
              <a:gd name="connsiteX33" fmla="*/ 1066800 w 1469382"/>
              <a:gd name="connsiteY33" fmla="*/ 2628900 h 3943350"/>
              <a:gd name="connsiteX34" fmla="*/ 790575 w 1469382"/>
              <a:gd name="connsiteY34" fmla="*/ 3048000 h 3943350"/>
              <a:gd name="connsiteX35" fmla="*/ 695325 w 1469382"/>
              <a:gd name="connsiteY35" fmla="*/ 3219450 h 3943350"/>
              <a:gd name="connsiteX36" fmla="*/ 609600 w 1469382"/>
              <a:gd name="connsiteY36" fmla="*/ 3409950 h 3943350"/>
              <a:gd name="connsiteX37" fmla="*/ 561975 w 1469382"/>
              <a:gd name="connsiteY37" fmla="*/ 3657600 h 3943350"/>
              <a:gd name="connsiteX38" fmla="*/ 552450 w 1469382"/>
              <a:gd name="connsiteY38" fmla="*/ 3724275 h 3943350"/>
              <a:gd name="connsiteX39" fmla="*/ 523875 w 1469382"/>
              <a:gd name="connsiteY39" fmla="*/ 3819525 h 3943350"/>
              <a:gd name="connsiteX40" fmla="*/ 466725 w 1469382"/>
              <a:gd name="connsiteY40" fmla="*/ 3867150 h 3943350"/>
              <a:gd name="connsiteX41" fmla="*/ 400050 w 1469382"/>
              <a:gd name="connsiteY41" fmla="*/ 3933825 h 3943350"/>
              <a:gd name="connsiteX42" fmla="*/ 352425 w 1469382"/>
              <a:gd name="connsiteY42" fmla="*/ 3943350 h 3943350"/>
              <a:gd name="connsiteX43" fmla="*/ 257175 w 1469382"/>
              <a:gd name="connsiteY43" fmla="*/ 3914775 h 3943350"/>
              <a:gd name="connsiteX44" fmla="*/ 238125 w 1469382"/>
              <a:gd name="connsiteY44" fmla="*/ 3886200 h 3943350"/>
              <a:gd name="connsiteX45" fmla="*/ 209550 w 1469382"/>
              <a:gd name="connsiteY45" fmla="*/ 3876675 h 3943350"/>
              <a:gd name="connsiteX46" fmla="*/ 171450 w 1469382"/>
              <a:gd name="connsiteY46" fmla="*/ 3857625 h 3943350"/>
              <a:gd name="connsiteX47" fmla="*/ 133350 w 1469382"/>
              <a:gd name="connsiteY47" fmla="*/ 3810000 h 3943350"/>
              <a:gd name="connsiteX48" fmla="*/ 104775 w 1469382"/>
              <a:gd name="connsiteY48" fmla="*/ 3762375 h 3943350"/>
              <a:gd name="connsiteX49" fmla="*/ 66675 w 1469382"/>
              <a:gd name="connsiteY49" fmla="*/ 3724275 h 3943350"/>
              <a:gd name="connsiteX50" fmla="*/ 38100 w 1469382"/>
              <a:gd name="connsiteY50" fmla="*/ 3638550 h 3943350"/>
              <a:gd name="connsiteX51" fmla="*/ 19050 w 1469382"/>
              <a:gd name="connsiteY51" fmla="*/ 3533775 h 3943350"/>
              <a:gd name="connsiteX52" fmla="*/ 0 w 1469382"/>
              <a:gd name="connsiteY52" fmla="*/ 2838450 h 3943350"/>
              <a:gd name="connsiteX53" fmla="*/ 9525 w 1469382"/>
              <a:gd name="connsiteY53" fmla="*/ 2228850 h 3943350"/>
              <a:gd name="connsiteX54" fmla="*/ 38100 w 1469382"/>
              <a:gd name="connsiteY54" fmla="*/ 1581150 h 3943350"/>
              <a:gd name="connsiteX55" fmla="*/ 114300 w 1469382"/>
              <a:gd name="connsiteY55" fmla="*/ 1143000 h 3943350"/>
              <a:gd name="connsiteX56" fmla="*/ 171450 w 1469382"/>
              <a:gd name="connsiteY56" fmla="*/ 904875 h 3943350"/>
              <a:gd name="connsiteX57" fmla="*/ 190500 w 1469382"/>
              <a:gd name="connsiteY57" fmla="*/ 800100 h 3943350"/>
              <a:gd name="connsiteX58" fmla="*/ 257175 w 1469382"/>
              <a:gd name="connsiteY58" fmla="*/ 485775 h 3943350"/>
              <a:gd name="connsiteX59" fmla="*/ 219075 w 1469382"/>
              <a:gd name="connsiteY59" fmla="*/ 3238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469382" h="3943350">
                <a:moveTo>
                  <a:pt x="219075" y="323850"/>
                </a:moveTo>
                <a:cubicBezTo>
                  <a:pt x="283252" y="216888"/>
                  <a:pt x="244688" y="267303"/>
                  <a:pt x="428625" y="142875"/>
                </a:cubicBezTo>
                <a:cubicBezTo>
                  <a:pt x="541966" y="66203"/>
                  <a:pt x="597005" y="34329"/>
                  <a:pt x="733425" y="9525"/>
                </a:cubicBezTo>
                <a:cubicBezTo>
                  <a:pt x="783503" y="420"/>
                  <a:pt x="835025" y="3175"/>
                  <a:pt x="885825" y="0"/>
                </a:cubicBezTo>
                <a:cubicBezTo>
                  <a:pt x="965200" y="3175"/>
                  <a:pt x="1045536" y="-3191"/>
                  <a:pt x="1123950" y="9525"/>
                </a:cubicBezTo>
                <a:cubicBezTo>
                  <a:pt x="1164693" y="16132"/>
                  <a:pt x="1202015" y="37385"/>
                  <a:pt x="1238250" y="57150"/>
                </a:cubicBezTo>
                <a:cubicBezTo>
                  <a:pt x="1316784" y="99987"/>
                  <a:pt x="1353022" y="134891"/>
                  <a:pt x="1400175" y="209550"/>
                </a:cubicBezTo>
                <a:cubicBezTo>
                  <a:pt x="1419130" y="239563"/>
                  <a:pt x="1431925" y="273050"/>
                  <a:pt x="1447800" y="304800"/>
                </a:cubicBezTo>
                <a:cubicBezTo>
                  <a:pt x="1454150" y="352425"/>
                  <a:pt x="1476917" y="400695"/>
                  <a:pt x="1466850" y="447675"/>
                </a:cubicBezTo>
                <a:cubicBezTo>
                  <a:pt x="1441280" y="567004"/>
                  <a:pt x="1373844" y="586627"/>
                  <a:pt x="1276350" y="619125"/>
                </a:cubicBezTo>
                <a:cubicBezTo>
                  <a:pt x="831145" y="767527"/>
                  <a:pt x="1339138" y="586410"/>
                  <a:pt x="971550" y="695325"/>
                </a:cubicBezTo>
                <a:cubicBezTo>
                  <a:pt x="929149" y="707888"/>
                  <a:pt x="889000" y="727075"/>
                  <a:pt x="847725" y="742950"/>
                </a:cubicBezTo>
                <a:cubicBezTo>
                  <a:pt x="795073" y="786826"/>
                  <a:pt x="758634" y="810305"/>
                  <a:pt x="723900" y="876300"/>
                </a:cubicBezTo>
                <a:cubicBezTo>
                  <a:pt x="708461" y="905633"/>
                  <a:pt x="704850" y="939800"/>
                  <a:pt x="695325" y="971550"/>
                </a:cubicBezTo>
                <a:cubicBezTo>
                  <a:pt x="692150" y="1003300"/>
                  <a:pt x="685800" y="1034892"/>
                  <a:pt x="685800" y="1066800"/>
                </a:cubicBezTo>
                <a:cubicBezTo>
                  <a:pt x="685800" y="1642458"/>
                  <a:pt x="682795" y="1302622"/>
                  <a:pt x="704850" y="1552575"/>
                </a:cubicBezTo>
                <a:cubicBezTo>
                  <a:pt x="711849" y="1631895"/>
                  <a:pt x="710809" y="1712155"/>
                  <a:pt x="723900" y="1790700"/>
                </a:cubicBezTo>
                <a:cubicBezTo>
                  <a:pt x="727075" y="1809750"/>
                  <a:pt x="728343" y="1829218"/>
                  <a:pt x="733425" y="1847850"/>
                </a:cubicBezTo>
                <a:cubicBezTo>
                  <a:pt x="737924" y="1864345"/>
                  <a:pt x="746472" y="1879466"/>
                  <a:pt x="752475" y="1895475"/>
                </a:cubicBezTo>
                <a:cubicBezTo>
                  <a:pt x="756000" y="1904876"/>
                  <a:pt x="759115" y="1914433"/>
                  <a:pt x="762000" y="1924050"/>
                </a:cubicBezTo>
                <a:cubicBezTo>
                  <a:pt x="768642" y="1946190"/>
                  <a:pt x="774408" y="1968585"/>
                  <a:pt x="781050" y="1990725"/>
                </a:cubicBezTo>
                <a:cubicBezTo>
                  <a:pt x="783935" y="2000342"/>
                  <a:pt x="782862" y="2012872"/>
                  <a:pt x="790575" y="2019300"/>
                </a:cubicBezTo>
                <a:cubicBezTo>
                  <a:pt x="803710" y="2030246"/>
                  <a:pt x="821823" y="2033437"/>
                  <a:pt x="838200" y="2038350"/>
                </a:cubicBezTo>
                <a:cubicBezTo>
                  <a:pt x="853707" y="2043002"/>
                  <a:pt x="870021" y="2044363"/>
                  <a:pt x="885825" y="2047875"/>
                </a:cubicBezTo>
                <a:cubicBezTo>
                  <a:pt x="898604" y="2050715"/>
                  <a:pt x="911338" y="2053804"/>
                  <a:pt x="923925" y="2057400"/>
                </a:cubicBezTo>
                <a:cubicBezTo>
                  <a:pt x="982348" y="2074092"/>
                  <a:pt x="929598" y="2064308"/>
                  <a:pt x="1019175" y="2105025"/>
                </a:cubicBezTo>
                <a:cubicBezTo>
                  <a:pt x="1031092" y="2110442"/>
                  <a:pt x="1044575" y="2111375"/>
                  <a:pt x="1057275" y="2114550"/>
                </a:cubicBezTo>
                <a:cubicBezTo>
                  <a:pt x="1135702" y="2161606"/>
                  <a:pt x="1091809" y="2130034"/>
                  <a:pt x="1181100" y="2219325"/>
                </a:cubicBezTo>
                <a:lnTo>
                  <a:pt x="1209675" y="2247900"/>
                </a:lnTo>
                <a:lnTo>
                  <a:pt x="1238250" y="2276475"/>
                </a:lnTo>
                <a:cubicBezTo>
                  <a:pt x="1282363" y="2386756"/>
                  <a:pt x="1269644" y="2338193"/>
                  <a:pt x="1285875" y="2419350"/>
                </a:cubicBezTo>
                <a:cubicBezTo>
                  <a:pt x="1276350" y="2438400"/>
                  <a:pt x="1271058" y="2460241"/>
                  <a:pt x="1257300" y="2476500"/>
                </a:cubicBezTo>
                <a:cubicBezTo>
                  <a:pt x="1235499" y="2502265"/>
                  <a:pt x="1207455" y="2522091"/>
                  <a:pt x="1181100" y="2543175"/>
                </a:cubicBezTo>
                <a:cubicBezTo>
                  <a:pt x="1143911" y="2572926"/>
                  <a:pt x="1097706" y="2592665"/>
                  <a:pt x="1066800" y="2628900"/>
                </a:cubicBezTo>
                <a:cubicBezTo>
                  <a:pt x="1037643" y="2663084"/>
                  <a:pt x="827621" y="2981317"/>
                  <a:pt x="790575" y="3048000"/>
                </a:cubicBezTo>
                <a:cubicBezTo>
                  <a:pt x="758825" y="3105150"/>
                  <a:pt x="724563" y="3160975"/>
                  <a:pt x="695325" y="3219450"/>
                </a:cubicBezTo>
                <a:cubicBezTo>
                  <a:pt x="664184" y="3281732"/>
                  <a:pt x="609600" y="3409950"/>
                  <a:pt x="609600" y="3409950"/>
                </a:cubicBezTo>
                <a:cubicBezTo>
                  <a:pt x="588249" y="3506032"/>
                  <a:pt x="577684" y="3547637"/>
                  <a:pt x="561975" y="3657600"/>
                </a:cubicBezTo>
                <a:cubicBezTo>
                  <a:pt x="558800" y="3679825"/>
                  <a:pt x="556466" y="3702186"/>
                  <a:pt x="552450" y="3724275"/>
                </a:cubicBezTo>
                <a:cubicBezTo>
                  <a:pt x="549701" y="3739396"/>
                  <a:pt x="529200" y="3815087"/>
                  <a:pt x="523875" y="3819525"/>
                </a:cubicBezTo>
                <a:cubicBezTo>
                  <a:pt x="504825" y="3835400"/>
                  <a:pt x="484260" y="3849615"/>
                  <a:pt x="466725" y="3867150"/>
                </a:cubicBezTo>
                <a:cubicBezTo>
                  <a:pt x="433705" y="3900170"/>
                  <a:pt x="445770" y="3913505"/>
                  <a:pt x="400050" y="3933825"/>
                </a:cubicBezTo>
                <a:cubicBezTo>
                  <a:pt x="385256" y="3940400"/>
                  <a:pt x="368300" y="3940175"/>
                  <a:pt x="352425" y="3943350"/>
                </a:cubicBezTo>
                <a:cubicBezTo>
                  <a:pt x="320675" y="3933825"/>
                  <a:pt x="286823" y="3929599"/>
                  <a:pt x="257175" y="3914775"/>
                </a:cubicBezTo>
                <a:cubicBezTo>
                  <a:pt x="246936" y="3909655"/>
                  <a:pt x="247064" y="3893351"/>
                  <a:pt x="238125" y="3886200"/>
                </a:cubicBezTo>
                <a:cubicBezTo>
                  <a:pt x="230285" y="3879928"/>
                  <a:pt x="218778" y="3880630"/>
                  <a:pt x="209550" y="3876675"/>
                </a:cubicBezTo>
                <a:cubicBezTo>
                  <a:pt x="196499" y="3871082"/>
                  <a:pt x="184150" y="3863975"/>
                  <a:pt x="171450" y="3857625"/>
                </a:cubicBezTo>
                <a:cubicBezTo>
                  <a:pt x="149472" y="3791690"/>
                  <a:pt x="180351" y="3864834"/>
                  <a:pt x="133350" y="3810000"/>
                </a:cubicBezTo>
                <a:cubicBezTo>
                  <a:pt x="121302" y="3795944"/>
                  <a:pt x="116141" y="3776988"/>
                  <a:pt x="104775" y="3762375"/>
                </a:cubicBezTo>
                <a:cubicBezTo>
                  <a:pt x="93748" y="3748198"/>
                  <a:pt x="79375" y="3736975"/>
                  <a:pt x="66675" y="3724275"/>
                </a:cubicBezTo>
                <a:cubicBezTo>
                  <a:pt x="45801" y="3619905"/>
                  <a:pt x="71902" y="3728688"/>
                  <a:pt x="38100" y="3638550"/>
                </a:cubicBezTo>
                <a:cubicBezTo>
                  <a:pt x="27736" y="3610913"/>
                  <a:pt x="22527" y="3558113"/>
                  <a:pt x="19050" y="3533775"/>
                </a:cubicBezTo>
                <a:cubicBezTo>
                  <a:pt x="4262" y="3252798"/>
                  <a:pt x="0" y="3210972"/>
                  <a:pt x="0" y="2838450"/>
                </a:cubicBezTo>
                <a:cubicBezTo>
                  <a:pt x="0" y="2635225"/>
                  <a:pt x="5502" y="2432035"/>
                  <a:pt x="9525" y="2228850"/>
                </a:cubicBezTo>
                <a:cubicBezTo>
                  <a:pt x="12782" y="2064360"/>
                  <a:pt x="18981" y="1753224"/>
                  <a:pt x="38100" y="1581150"/>
                </a:cubicBezTo>
                <a:cubicBezTo>
                  <a:pt x="54200" y="1436246"/>
                  <a:pt x="81217" y="1286360"/>
                  <a:pt x="114300" y="1143000"/>
                </a:cubicBezTo>
                <a:cubicBezTo>
                  <a:pt x="132655" y="1063461"/>
                  <a:pt x="156848" y="985187"/>
                  <a:pt x="171450" y="904875"/>
                </a:cubicBezTo>
                <a:cubicBezTo>
                  <a:pt x="177800" y="869950"/>
                  <a:pt x="182216" y="834617"/>
                  <a:pt x="190500" y="800100"/>
                </a:cubicBezTo>
                <a:cubicBezTo>
                  <a:pt x="218290" y="684306"/>
                  <a:pt x="257175" y="611642"/>
                  <a:pt x="257175" y="485775"/>
                </a:cubicBezTo>
                <a:lnTo>
                  <a:pt x="219075" y="32385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17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DD597D-A4F9-44FF-B442-FE5A45D9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6922A3-4CB7-4DF0-88FD-EBB2820B33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新的可能参数考虑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2B7DB02-4318-44E5-B4F0-F505741C63B0}"/>
              </a:ext>
            </a:extLst>
          </p:cNvPr>
          <p:cNvSpPr txBox="1"/>
          <p:nvPr/>
        </p:nvSpPr>
        <p:spPr>
          <a:xfrm>
            <a:off x="676469" y="2209800"/>
            <a:ext cx="68580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线径</a:t>
            </a:r>
            <a:r>
              <a:rPr lang="en-US" altLang="zh-CN" dirty="0"/>
              <a:t>/</a:t>
            </a:r>
            <a:r>
              <a:rPr lang="zh-CN" altLang="en-US" dirty="0"/>
              <a:t>线圈内径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线径</a:t>
            </a:r>
            <a:r>
              <a:rPr lang="en-US" altLang="zh-CN" dirty="0"/>
              <a:t>/SQRT(</a:t>
            </a:r>
            <a:r>
              <a:rPr lang="zh-CN" altLang="en-US" dirty="0"/>
              <a:t>线圈内径</a:t>
            </a:r>
            <a:r>
              <a:rPr lang="en-US" altLang="zh-CN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线径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线圈平均直径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线径</a:t>
            </a:r>
            <a:r>
              <a:rPr lang="en-US" altLang="zh-CN" dirty="0">
                <a:solidFill>
                  <a:srgbClr val="FF0000"/>
                </a:solidFill>
              </a:rPr>
              <a:t>/SQRT(</a:t>
            </a:r>
            <a:r>
              <a:rPr lang="zh-CN" altLang="en-US" dirty="0">
                <a:solidFill>
                  <a:srgbClr val="FF0000"/>
                </a:solidFill>
              </a:rPr>
              <a:t>线圈平均直径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线径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绕线长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线径</a:t>
            </a:r>
            <a:r>
              <a:rPr lang="en-US" altLang="zh-CN" dirty="0">
                <a:solidFill>
                  <a:srgbClr val="FF0000"/>
                </a:solidFill>
              </a:rPr>
              <a:t>/SQRT(</a:t>
            </a:r>
            <a:r>
              <a:rPr lang="zh-CN" altLang="en-US" dirty="0">
                <a:solidFill>
                  <a:srgbClr val="FF0000"/>
                </a:solidFill>
              </a:rPr>
              <a:t>绕线长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479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587515</TotalTime>
  <Words>654</Words>
  <Application>Microsoft Office PowerPoint</Application>
  <PresentationFormat>全屏显示(4:3)</PresentationFormat>
  <Paragraphs>331</Paragraphs>
  <Slides>31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等线</vt:lpstr>
      <vt:lpstr>等线 Light</vt:lpstr>
      <vt:lpstr>Arial</vt:lpstr>
      <vt:lpstr>Cambria Math</vt:lpstr>
      <vt:lpstr>Office 主题​​</vt:lpstr>
      <vt:lpstr>空气芯线圈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7436</cp:revision>
  <cp:lastPrinted>2023-09-04T07:35:07Z</cp:lastPrinted>
  <dcterms:created xsi:type="dcterms:W3CDTF">1601-01-01T00:00:00Z</dcterms:created>
  <dcterms:modified xsi:type="dcterms:W3CDTF">2025-07-15T08:43:08Z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