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7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ADA7D3-CEF8-40AA-8B14-5C8D431D8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E3FEC0-FD6C-4690-B134-B09994C63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36F51A-BB94-414B-BF61-53530088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D1CA00-2692-434A-832F-6B6B1D91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F6D424-BB9D-41F9-AF95-18746C83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46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34A630-DD22-45F6-8043-77E0B5BC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F189E9B-F8E8-4794-AF3E-6CC33DCD9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3F5809-19BE-4CEC-8AB8-4C58AC2B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DCC6E6-A311-4480-839E-4BDC7701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D283C3-9E86-4A94-8CCE-D427A354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97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B2AF2D-D5CE-4D3F-AD7B-CD06CBD6F4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00D2762-FBB2-45C0-8A4D-DDF266500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B28150-3388-418E-BB44-E080E2EF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E78FDD-9BCC-4C87-976F-4EE986D67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EEDE-EAC0-4C96-884C-D913638D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15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FA5B4-48FF-4C05-99B0-45D41FD6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66B4C5-F9EE-4CE2-B232-3DF611CC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6E6455-13CA-4670-BD19-EDAE0132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AF324D-FCB7-4786-9997-BC14846F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D23BD2-333C-4BEA-9BA3-A5014D63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2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11C65-6FBC-4E3A-82D0-DE8C20A0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5F7314-E799-40E8-B52D-9ED953A6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30CA65-8FC4-4F2C-A6E0-CC09FDE2D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16FB37-90F6-4118-8D82-95BA2F3EB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AD3CFB-226D-43BA-83BF-276DB56D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76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0C5067-26A1-411E-A5ED-8AE55F35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47853B-E789-4B3A-8EEB-2E00E4A18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BB1307-42CE-4C9C-B146-38C0D527E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5865E8-C2BD-4DE9-BB5E-73899523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CC31E3-88CE-4017-82F9-5CE9152C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79E96C-85A3-4AD4-8781-40FA4D46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17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2557A-92BA-4CFF-A844-83149A64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45B7D0-03E2-4CE4-9E30-3A2E18072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6F9112-A4AD-4DA0-A261-2F85A64C8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59A339F-9AE2-4F34-8782-CD6951DD3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E5E522-8385-4ADD-9FC7-6AA5C3739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F29F455-CC1B-4711-90B6-A578AF96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749099-5883-4F12-BA13-CA4B2A6B2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A50378-3374-4BE1-87E9-C242A898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17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D8C03A-B1C7-4C51-8818-92A0B7E2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A5F6489-39D2-4EF6-AB9E-B791602B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724FC6-2085-42B0-A250-98136729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B7F79E-7E2F-42D2-B8AF-0DDD92C2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62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6BE009-144E-48CC-A433-B23D3CE9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29C24C-18BB-4730-894D-8B2BB25F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078E8D-A9EE-43B9-AD40-E3DCB55F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46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69A83-4837-46A9-ABF0-1902BD2D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A7C393-5E52-4360-9C35-D7C9D0BD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53060B-3841-468A-8192-35EDA8B5A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634537-897B-4E56-BC71-AA4FEE6F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1BE07C-9B9E-49E4-86F5-D005BEB5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22C5D0-E304-42EF-B86E-63703F52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5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EE7F92-F620-4D22-B0F1-1698EB0E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54B2BF-677D-4E1A-979C-1E4762B5F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53A15-72CA-4944-AE52-4B5A3295C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1BB6A0-C527-46A8-A3FD-B09ACAF2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74CCF0-A0E3-419B-AC4D-9E615432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13CAC7-BFEB-4D0C-873B-46718120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00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9E2901-6643-48A1-A047-5FB3B46C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920C8-ED4B-408D-97D6-5CB6C8632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7B0A92-862B-444F-A2A8-BFAB86E65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4ADEF-88D2-4174-ABBE-A4E1BB79A096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0941C2-3AF0-4E50-8AB5-3D1511677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38198-3F4B-453F-B79C-4C593BF6B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F50D6-D197-4390-B719-6EFEC3BFAC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9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scientific.com/worldscinet/mpla" TargetMode="External"/><Relationship Id="rId2" Type="http://schemas.openxmlformats.org/officeDocument/2006/relationships/hyperlink" Target="https://www.worldscientific.com/worldscinet/ijmp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1DA61-E96C-4567-93EE-025F63697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18" y="1025235"/>
            <a:ext cx="5828145" cy="1450109"/>
          </a:xfrm>
        </p:spPr>
        <p:txBody>
          <a:bodyPr/>
          <a:lstStyle/>
          <a:p>
            <a:r>
              <a:rPr lang="en-US" altLang="zh-CN" b="1" dirty="0">
                <a:latin typeface="Abadi" panose="020B0604020104020204" pitchFamily="34" charset="0"/>
              </a:rPr>
              <a:t>Closing Remarks</a:t>
            </a:r>
            <a:endParaRPr lang="zh-CN" altLang="en-US" b="1" dirty="0">
              <a:latin typeface="Abadi" panose="020B0604020104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B806CF5-2C1E-4144-8F72-67CB4F56E547}"/>
              </a:ext>
            </a:extLst>
          </p:cNvPr>
          <p:cNvSpPr txBox="1"/>
          <p:nvPr/>
        </p:nvSpPr>
        <p:spPr>
          <a:xfrm>
            <a:off x="5024582" y="3620656"/>
            <a:ext cx="7167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Abadi" panose="020B0604020104020204" pitchFamily="34" charset="0"/>
              </a:rPr>
              <a:t>Haiping</a:t>
            </a:r>
            <a:r>
              <a:rPr lang="en-US" altLang="zh-CN" sz="2800" b="1" dirty="0">
                <a:latin typeface="Abadi" panose="020B0604020104020204" pitchFamily="34" charset="0"/>
              </a:rPr>
              <a:t> Peng</a:t>
            </a:r>
          </a:p>
          <a:p>
            <a:pPr algn="ctr"/>
            <a:endParaRPr lang="en-US" altLang="zh-CN" sz="2800" b="1" dirty="0">
              <a:latin typeface="Abadi" panose="020B0604020104020204" pitchFamily="34" charset="0"/>
            </a:endParaRPr>
          </a:p>
          <a:p>
            <a:pPr algn="ctr"/>
            <a:r>
              <a:rPr lang="en-US" altLang="zh-CN" sz="2800" b="1" dirty="0">
                <a:latin typeface="Abadi" panose="020B0604020104020204" pitchFamily="34" charset="0"/>
              </a:rPr>
              <a:t>University of Science and Technology,</a:t>
            </a:r>
            <a:r>
              <a:rPr lang="zh-CN" altLang="en-US" sz="2800" b="1" dirty="0">
                <a:latin typeface="Abadi" panose="020B0604020104020204" pitchFamily="34" charset="0"/>
              </a:rPr>
              <a:t> </a:t>
            </a:r>
            <a:r>
              <a:rPr lang="en-US" altLang="zh-CN" sz="2800" b="1" dirty="0">
                <a:latin typeface="Abadi" panose="020B0604020104020204" pitchFamily="34" charset="0"/>
              </a:rPr>
              <a:t>China</a:t>
            </a:r>
            <a:endParaRPr lang="zh-CN" altLang="en-US" sz="2800" b="1" dirty="0">
              <a:latin typeface="Abadi" panose="020B0604020104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4BA2725-AF46-408F-A5EA-7C7F30952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2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7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367E7-1771-4ABA-9230-0415428D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76" y="420931"/>
            <a:ext cx="10515600" cy="817130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Some Numbers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AA511D-BA8D-4DE1-9284-D24FB93D5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27" y="1493055"/>
            <a:ext cx="9995425" cy="4938909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More than </a:t>
            </a:r>
            <a:r>
              <a:rPr lang="en-US" altLang="zh-CN" sz="2400" b="1" dirty="0">
                <a:solidFill>
                  <a:srgbClr val="C00000"/>
                </a:solidFill>
                <a:latin typeface="Abadi" panose="020B0604020104020204" pitchFamily="34" charset="0"/>
              </a:rPr>
              <a:t>200</a:t>
            </a:r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 participants</a:t>
            </a:r>
          </a:p>
          <a:p>
            <a:r>
              <a:rPr lang="en-US" altLang="zh-CN" sz="2400" b="1" dirty="0">
                <a:solidFill>
                  <a:srgbClr val="C00000"/>
                </a:solidFill>
                <a:latin typeface="Abadi" panose="020B0604020104020204" pitchFamily="34" charset="0"/>
              </a:rPr>
              <a:t>125</a:t>
            </a:r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 talks in total</a:t>
            </a:r>
            <a:r>
              <a:rPr lang="zh-CN" altLang="en-US" sz="2400" b="1" dirty="0">
                <a:solidFill>
                  <a:srgbClr val="0000FF"/>
                </a:solidFill>
                <a:latin typeface="Abadi" panose="020B0604020104020204" pitchFamily="34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Abadi" panose="020B0604020104020204" pitchFamily="34" charset="0"/>
            </a:endParaRPr>
          </a:p>
          <a:p>
            <a:r>
              <a:rPr lang="en-US" altLang="zh-CN" sz="2400" b="1" dirty="0">
                <a:solidFill>
                  <a:srgbClr val="C00000"/>
                </a:solidFill>
                <a:latin typeface="Abadi" panose="020B0604020104020204" pitchFamily="34" charset="0"/>
              </a:rPr>
              <a:t>19 </a:t>
            </a:r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plenary</a:t>
            </a:r>
            <a:r>
              <a:rPr lang="zh-CN" altLang="en-US" sz="2400" b="1" dirty="0">
                <a:solidFill>
                  <a:srgbClr val="0000FF"/>
                </a:solidFill>
                <a:latin typeface="Abadi" panose="020B0604020104020204" pitchFamily="34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talks :</a:t>
            </a:r>
            <a:r>
              <a:rPr lang="zh-CN" altLang="en-US" sz="2400" dirty="0">
                <a:solidFill>
                  <a:srgbClr val="0000FF"/>
                </a:solidFill>
                <a:latin typeface="Abadi" panose="020B0604020104020204" pitchFamily="34" charset="0"/>
              </a:rPr>
              <a:t> </a:t>
            </a:r>
            <a:endParaRPr lang="en-US" altLang="zh-CN" sz="2400" dirty="0">
              <a:solidFill>
                <a:srgbClr val="0000FF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altLang="zh-CN" sz="2400" dirty="0">
                <a:latin typeface="Abadi" panose="020B0604020104020204" pitchFamily="34" charset="0"/>
              </a:rPr>
              <a:t>      </a:t>
            </a:r>
            <a:r>
              <a:rPr lang="en-US" altLang="zh-CN" sz="2000" dirty="0">
                <a:latin typeface="Abadi" panose="020B0604020104020204" pitchFamily="34" charset="0"/>
              </a:rPr>
              <a:t>STCF/SCTF overview (5), physics/theory (5)</a:t>
            </a:r>
            <a:r>
              <a:rPr lang="zh-CN" altLang="en-US" sz="2000" dirty="0">
                <a:latin typeface="Abadi" panose="020B0604020104020204" pitchFamily="34" charset="0"/>
              </a:rPr>
              <a:t>，</a:t>
            </a:r>
            <a:endParaRPr lang="en-US" altLang="zh-CN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altLang="zh-CN" sz="2000" dirty="0">
                <a:latin typeface="Abadi" panose="020B0604020104020204" pitchFamily="34" charset="0"/>
              </a:rPr>
              <a:t>      accelerator (3), detector (3), software/computing (3)</a:t>
            </a:r>
          </a:p>
          <a:p>
            <a:r>
              <a:rPr lang="zh-CN" altLang="en-US" sz="2400" dirty="0">
                <a:solidFill>
                  <a:srgbClr val="0000FF"/>
                </a:solidFill>
                <a:latin typeface="Abadi" panose="020B0604020104020204" pitchFamily="34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parallel talks (</a:t>
            </a:r>
            <a:r>
              <a:rPr lang="en-US" altLang="zh-CN" sz="2400" b="1" dirty="0">
                <a:solidFill>
                  <a:srgbClr val="C00000"/>
                </a:solidFill>
                <a:latin typeface="Abadi" panose="020B0604020104020204" pitchFamily="34" charset="0"/>
              </a:rPr>
              <a:t>106</a:t>
            </a:r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):</a:t>
            </a:r>
          </a:p>
          <a:p>
            <a:pPr marL="0" indent="0">
              <a:buNone/>
            </a:pPr>
            <a:r>
              <a:rPr lang="en-US" altLang="zh-CN" sz="2400" b="1" dirty="0">
                <a:latin typeface="Abadi" panose="020B0604020104020204" pitchFamily="34" charset="0"/>
              </a:rPr>
              <a:t>      </a:t>
            </a:r>
            <a:r>
              <a:rPr lang="en-US" altLang="zh-CN" sz="2000" dirty="0">
                <a:latin typeface="Abadi" panose="020B0604020104020204" pitchFamily="34" charset="0"/>
              </a:rPr>
              <a:t>accelerator</a:t>
            </a:r>
            <a:r>
              <a:rPr lang="zh-CN" altLang="en-US" sz="2000" dirty="0">
                <a:latin typeface="Abadi" panose="020B0604020104020204" pitchFamily="34" charset="0"/>
              </a:rPr>
              <a:t> </a:t>
            </a:r>
            <a:r>
              <a:rPr lang="en-US" altLang="zh-CN" sz="2000" dirty="0">
                <a:latin typeface="Abadi" panose="020B0604020104020204" pitchFamily="34" charset="0"/>
              </a:rPr>
              <a:t>(22), detector (33), physics/experiment (26), </a:t>
            </a:r>
          </a:p>
          <a:p>
            <a:pPr marL="0" indent="0">
              <a:buNone/>
            </a:pPr>
            <a:r>
              <a:rPr lang="en-US" altLang="zh-CN" sz="2000" dirty="0">
                <a:latin typeface="Abadi" panose="020B0604020104020204" pitchFamily="34" charset="0"/>
              </a:rPr>
              <a:t>       software/computing (25). 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Abadi" panose="020B0604020104020204" pitchFamily="34" charset="0"/>
              </a:rPr>
              <a:t>Several experiments :</a:t>
            </a:r>
          </a:p>
          <a:p>
            <a:pPr marL="0" indent="0">
              <a:buNone/>
            </a:pPr>
            <a:r>
              <a:rPr lang="en-US" altLang="zh-CN" sz="4300" b="1" dirty="0">
                <a:solidFill>
                  <a:srgbClr val="C00000"/>
                </a:solidFill>
                <a:latin typeface="Abadi" panose="020B0604020104020204" pitchFamily="34" charset="0"/>
              </a:rPr>
              <a:t>Intensively, fruitfully and Impressively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FD34BFF-3824-415C-AD25-729BD538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5" y="115455"/>
            <a:ext cx="5185147" cy="26382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234D7E-D8F8-477D-A8B8-4020937A3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97" y="2753680"/>
            <a:ext cx="2206883" cy="1350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90C002E-B8AA-4E90-8DE3-4D3273BF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84" y="4104318"/>
            <a:ext cx="1218088" cy="2165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312ABCA-30B1-4487-989B-784A5E560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81" y="2753679"/>
            <a:ext cx="2279191" cy="135063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CF65816-1229-4C7D-BB0D-384E33480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82" y="4104318"/>
            <a:ext cx="1757002" cy="12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51B50F-9995-44C1-8E1B-A8FF469F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9" y="18256"/>
            <a:ext cx="10515600" cy="980986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Publication of the proceeding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FE0149-C6DA-408A-A671-AABCD92EB175}"/>
              </a:ext>
            </a:extLst>
          </p:cNvPr>
          <p:cNvSpPr/>
          <p:nvPr/>
        </p:nvSpPr>
        <p:spPr>
          <a:xfrm>
            <a:off x="380213" y="845585"/>
            <a:ext cx="10583159" cy="128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Two options for Special Issue paper publication of the presentations given in FTCF2025 are offered:</a:t>
            </a:r>
            <a:endParaRPr lang="en-US" altLang="zh-CN" dirty="0">
              <a:latin typeface="Roboto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1) </a:t>
            </a: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IJMPA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 –For physics and detector (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hlinkClick r:id="rId2"/>
              </a:rPr>
              <a:t>https://www.worldscientific.com/worldscinet/ijmpa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zh-CN" dirty="0">
              <a:latin typeface="Roboto"/>
            </a:endParaRPr>
          </a:p>
          <a:p>
            <a:pPr>
              <a:lnSpc>
                <a:spcPct val="150000"/>
              </a:lnSpc>
            </a:pP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2)MPLA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 – For accelerator and software &amp; computing  (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hlinkClick r:id="rId3"/>
              </a:rPr>
              <a:t>https://www.worldscientific.com/worldscinet/mpla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zh-CN" b="0" i="0" dirty="0">
              <a:effectLst/>
              <a:latin typeface="Roboto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0E2ABA-4CFA-4E64-AB86-42495299FFFC}"/>
              </a:ext>
            </a:extLst>
          </p:cNvPr>
          <p:cNvSpPr/>
          <p:nvPr/>
        </p:nvSpPr>
        <p:spPr>
          <a:xfrm>
            <a:off x="5671792" y="2621917"/>
            <a:ext cx="44840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Both journals are founded together in 1986 and have been managed by a common Editorial Board. They have been indexed in various key indexing databases, including SCI, Scopus,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InspireHEP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</a:rPr>
              <a:t>, NASA/ADS, etc.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C3FFCF1-3803-4001-A633-5B3F5C57D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2" y="2300111"/>
            <a:ext cx="2228965" cy="33720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F6F8AA-41F3-4ED1-8AED-07299955C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910" y="2300111"/>
            <a:ext cx="2311519" cy="341647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0D3B044-F736-42FC-876A-4D5501A83F7B}"/>
              </a:ext>
            </a:extLst>
          </p:cNvPr>
          <p:cNvSpPr/>
          <p:nvPr/>
        </p:nvSpPr>
        <p:spPr>
          <a:xfrm>
            <a:off x="1794234" y="6159715"/>
            <a:ext cx="9508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https://indico.pnp.ustc.edu.cn/event/4580/page/90-publication-of-the-proceeding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5856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40CF6B3-5346-49C6-B57C-49E821BF6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602" y="4539041"/>
            <a:ext cx="4506012" cy="22511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FBF4837-3ECE-483A-BF0E-C387D4ED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1" y="69550"/>
            <a:ext cx="7263138" cy="937202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Remarks on STCF/VEPP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594B8-811B-4463-89AF-1B2470802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1" y="1177055"/>
            <a:ext cx="7338552" cy="4351338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Physics : 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Unique features with a broad and impressive physics reach, 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Allow for results of world-leading precision and significant discovery potential.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Ideally complement both and the other facilities, great interest to community</a:t>
            </a:r>
          </a:p>
          <a:p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Challenges : 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both accelerator and detector, also project organization</a:t>
            </a:r>
          </a:p>
          <a:p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Progress :</a:t>
            </a:r>
          </a:p>
          <a:p>
            <a:pPr marL="590400">
              <a:buFont typeface="Microsoft YaHei" panose="020B0503020204020204" pitchFamily="34" charset="-122"/>
              <a:buChar char="−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good</a:t>
            </a:r>
          </a:p>
          <a:p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lot of works 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refining physics gold, 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optimizing design, 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concentrating efforts on the key technology</a:t>
            </a:r>
          </a:p>
          <a:p>
            <a:pPr marL="590400">
              <a:buFont typeface="Symbol" panose="05050102010706020507" pitchFamily="18" charset="2"/>
              <a:buChar char="-"/>
            </a:pPr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Good organization of projects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80B378-EED2-4946-8DE5-4C79E721736C}"/>
              </a:ext>
            </a:extLst>
          </p:cNvPr>
          <p:cNvSpPr/>
          <p:nvPr/>
        </p:nvSpPr>
        <p:spPr>
          <a:xfrm>
            <a:off x="28281" y="5627115"/>
            <a:ext cx="7904160" cy="89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80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Intensively international collaboration  and synergies with other experiments are crucial and necessary!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FD08C8-8E1C-4F86-9636-7BDF3F59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602" y="67769"/>
            <a:ext cx="4580899" cy="2349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4AC341-9F68-4BC1-BFAC-85BE8E5D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602" y="2417682"/>
            <a:ext cx="4506012" cy="20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0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B5D9B-0A17-417F-8BF0-4237C04C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27" y="124981"/>
            <a:ext cx="10515600" cy="900256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Thanks !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5D1A1B-3C7D-4CEA-B671-B716B4174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0" y="1025237"/>
            <a:ext cx="2970177" cy="57077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C4517B6-420E-431C-BB9F-06B2604F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92" y="1866047"/>
            <a:ext cx="2876241" cy="4991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E4F697-8F04-4C17-8378-320A4A285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862" y="389302"/>
            <a:ext cx="2642319" cy="53785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BA6665-5352-4218-B0BC-D06D4F93C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181" y="1521435"/>
            <a:ext cx="2427528" cy="42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1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CCE54-BEBB-447D-B89E-226B5330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27" y="152690"/>
            <a:ext cx="10515600" cy="872548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Thanks !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E0C830-E42C-4581-AE55-3335ED19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96" y="1025238"/>
            <a:ext cx="4730993" cy="499135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E8129E-D1D0-4AE5-B499-433636C561BE}"/>
              </a:ext>
            </a:extLst>
          </p:cNvPr>
          <p:cNvSpPr/>
          <p:nvPr/>
        </p:nvSpPr>
        <p:spPr>
          <a:xfrm>
            <a:off x="5639467" y="3871590"/>
            <a:ext cx="6230737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lots of faculties from Huangshan College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闫新虎，黄志永，程瑶，刘旭安，杨丹萍；王磊，耿卉，沈婕，杜雪梅，张坤，田吉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程和平，蒋峰建，项芳莉，方淼晖，吴琬菁，周佳佳，朱黎明，胡晓丹</a:t>
            </a:r>
          </a:p>
        </p:txBody>
      </p:sp>
    </p:spTree>
    <p:extLst>
      <p:ext uri="{BB962C8B-B14F-4D97-AF65-F5344CB8AC3E}">
        <p14:creationId xmlns:p14="http://schemas.microsoft.com/office/powerpoint/2010/main" val="375357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0.baidu.com/it/u=2935759501,839056211&amp;fm=253&amp;fmt=auto&amp;app=138&amp;f=GIF?w=450&amp;h=288">
            <a:extLst>
              <a:ext uri="{FF2B5EF4-FFF2-40B4-BE49-F238E27FC236}">
                <a16:creationId xmlns:a16="http://schemas.microsoft.com/office/drawing/2014/main" id="{3A3E87B0-9077-4A5D-BE04-78B835D0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53" y="554759"/>
            <a:ext cx="6440403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5b0988e595225.cdn.sohucs.com/images/20170905/782e9149115847669defcd34e5dff677.gif">
            <a:extLst>
              <a:ext uri="{FF2B5EF4-FFF2-40B4-BE49-F238E27FC236}">
                <a16:creationId xmlns:a16="http://schemas.microsoft.com/office/drawing/2014/main" id="{3E62DE7A-B35D-4658-A21F-2D616C32B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2" y="554759"/>
            <a:ext cx="6440403" cy="548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4D4C08-86C9-494B-B1EA-C6D11F889646}"/>
              </a:ext>
            </a:extLst>
          </p:cNvPr>
          <p:cNvSpPr txBox="1"/>
          <p:nvPr/>
        </p:nvSpPr>
        <p:spPr>
          <a:xfrm>
            <a:off x="-94961" y="554759"/>
            <a:ext cx="649316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safe and pleasant return journey back home</a:t>
            </a:r>
            <a:endParaRPr lang="zh-CN" altLang="en-US" sz="3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9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8456D-4371-4A1E-AFC1-E45C910F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044D00-062B-4D37-9151-602FE7EF6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83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367</Words>
  <Application>Microsoft Office PowerPoint</Application>
  <PresentationFormat>宽屏</PresentationFormat>
  <Paragraphs>41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Roboto</vt:lpstr>
      <vt:lpstr>等线</vt:lpstr>
      <vt:lpstr>等线 Light</vt:lpstr>
      <vt:lpstr>Microsoft YaHei</vt:lpstr>
      <vt:lpstr>Microsoft YaHei</vt:lpstr>
      <vt:lpstr>Abadi</vt:lpstr>
      <vt:lpstr>Arial</vt:lpstr>
      <vt:lpstr>Calibri</vt:lpstr>
      <vt:lpstr>Symbol</vt:lpstr>
      <vt:lpstr>Times New Roman</vt:lpstr>
      <vt:lpstr>Office 主题​​</vt:lpstr>
      <vt:lpstr>Closing Remarks</vt:lpstr>
      <vt:lpstr>Some Numbers</vt:lpstr>
      <vt:lpstr>Publication of the proceeding</vt:lpstr>
      <vt:lpstr>Remarks on STCF/VEPP</vt:lpstr>
      <vt:lpstr>Thanks !</vt:lpstr>
      <vt:lpstr>Thanks !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penghp</dc:creator>
  <cp:lastModifiedBy>penghp</cp:lastModifiedBy>
  <cp:revision>39</cp:revision>
  <dcterms:created xsi:type="dcterms:W3CDTF">2024-11-18T04:02:35Z</dcterms:created>
  <dcterms:modified xsi:type="dcterms:W3CDTF">2025-11-27T06:38:39Z</dcterms:modified>
</cp:coreProperties>
</file>