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30"/>
  </p:notesMasterIdLst>
  <p:sldIdLst>
    <p:sldId id="395" r:id="rId4"/>
    <p:sldId id="423" r:id="rId5"/>
    <p:sldId id="424" r:id="rId6"/>
    <p:sldId id="425" r:id="rId7"/>
    <p:sldId id="426" r:id="rId8"/>
    <p:sldId id="428" r:id="rId9"/>
    <p:sldId id="427" r:id="rId10"/>
    <p:sldId id="429" r:id="rId11"/>
    <p:sldId id="430" r:id="rId12"/>
    <p:sldId id="448" r:id="rId13"/>
    <p:sldId id="431" r:id="rId14"/>
    <p:sldId id="411" r:id="rId15"/>
    <p:sldId id="413" r:id="rId16"/>
    <p:sldId id="402" r:id="rId17"/>
    <p:sldId id="441" r:id="rId18"/>
    <p:sldId id="407" r:id="rId19"/>
    <p:sldId id="414" r:id="rId20"/>
    <p:sldId id="432" r:id="rId21"/>
    <p:sldId id="435" r:id="rId22"/>
    <p:sldId id="447" r:id="rId23"/>
    <p:sldId id="440" r:id="rId24"/>
    <p:sldId id="453" r:id="rId25"/>
    <p:sldId id="449" r:id="rId26"/>
    <p:sldId id="450" r:id="rId27"/>
    <p:sldId id="451" r:id="rId28"/>
    <p:sldId id="45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3B9C1-4064-45CA-AAA0-29ABC58E9FFD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F0591-4387-4EC5-8A5F-B28632644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400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等线" panose="02010600030101010101" charset="-122"/>
            </a:endParaRPr>
          </a:p>
        </p:txBody>
      </p:sp>
      <p:sp>
        <p:nvSpPr>
          <p:cNvPr id="163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B45ABB-C802-0941-8BDF-07F695BA6580}" type="slidenum">
              <a:rPr kumimoji="0" lang="en-US" altLang="en-US" sz="12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979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F0591-4387-4EC5-8A5F-B2863264476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458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F0591-4387-4EC5-8A5F-B2863264476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620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C405A-D10C-C13B-B30B-8894EEDED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478D719-7EB3-439F-52DA-FF30664074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DD80CA4-1020-EAF6-31F8-A8D4908726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D64F62F-5144-DABC-3C7D-6C6DFD242A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2F0591-4387-4EC5-8A5F-B286326447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805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F07E5-5261-86F3-514B-FFF6F8F09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F702DE2-EA53-FF6E-2CC0-B01042F5D9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E73C75B-E7AA-8A1E-E9C2-480338C360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22959C1-A8F0-DFBE-001C-B56A8ACF95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2F0591-4387-4EC5-8A5F-B286326447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609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D67F6-99C3-4BF2-0888-A1ED7C51D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4E9A9C7-4726-B19F-A08D-FF09B01358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F1AE420-6087-19E0-721D-AC327AF988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C42B3D-DB9D-17E5-3CAD-F49C6782A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2F0591-4387-4EC5-8A5F-B286326447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694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51792-F292-DB4D-24B9-A74285056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F282FFD-F540-EC6C-C7D8-79A8C2F88C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544C42B-7CC6-6C6A-FC4D-35021D1537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9D19F4D-C555-BA4C-80A3-D438E3CF1C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2F0591-4387-4EC5-8A5F-B286326447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388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F0591-4387-4EC5-8A5F-B2863264476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348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34064-FC33-AD86-E922-EA1C3BBED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03632C4-0521-698B-F3CD-16A11811C6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8AC6090-1B55-F219-4141-A817B1DD55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背景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9BBDFA1-376B-E09B-7AA9-1757E0DDA6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232DF3-BC96-CC42-884E-6B273B66EF94}" type="slidenum">
              <a:rPr kumimoji="0" 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883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1B7E1-4029-974C-AE21-AB90968E682A}" type="slidenum">
              <a:rPr lang="en-US" altLang="zh-CN" smtClean="0"/>
              <a:t>‹#›</a:t>
            </a:fld>
            <a:endParaRPr lang="en-US" altLang="zh-CN"/>
          </a:p>
        </p:txBody>
      </p:sp>
      <p:pic>
        <p:nvPicPr>
          <p:cNvPr id="7" name="Picture 10" descr="2">
            <a:extLst>
              <a:ext uri="{FF2B5EF4-FFF2-40B4-BE49-F238E27FC236}">
                <a16:creationId xmlns:a16="http://schemas.microsoft.com/office/drawing/2014/main" id="{1EE0116A-64D3-C967-3401-ACE6212C6E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576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C75CF-20CD-2248-8598-385130160F97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628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C2EE42-4754-CF46-A338-C3D6351A441B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225561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658938"/>
            <a:ext cx="7886700" cy="4146326"/>
          </a:xfrm>
        </p:spPr>
        <p:txBody>
          <a:bodyPr anchor="ctr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F618E-6190-C74D-9354-2B163A01DB1C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59674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2104167"/>
            <a:ext cx="6858000" cy="185622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4114800"/>
            <a:ext cx="6858000" cy="43863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1B7E1-4029-974C-AE21-AB90968E682A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22225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"/>
            <a:ext cx="4572000" cy="1066799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8C747-B534-F941-8D5F-156F2977BE8E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7776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658938"/>
            <a:ext cx="7886700" cy="4146326"/>
          </a:xfrm>
        </p:spPr>
        <p:txBody>
          <a:bodyPr anchor="ctr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F618E-6190-C74D-9354-2B163A01DB1C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33202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"/>
            <a:ext cx="4572000" cy="1066799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88611-8AF9-C14B-85F6-E033D24178FC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38335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5555"/>
            <a:ext cx="4572000" cy="1061245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B424B-6ADD-BE4F-90C1-E60BD225B7FB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9402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"/>
            <a:ext cx="4572000" cy="1066799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48E7C-6BCA-7A44-A164-629CA7A5376A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7068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8B7A5-E3B1-1941-9F48-6DEC555EF835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014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8C747-B534-F941-8D5F-156F2977BE8E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3994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1066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1219200"/>
            <a:ext cx="4629150" cy="4641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227138"/>
            <a:ext cx="2949575" cy="46418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423B8-6CF3-884D-A214-AED251E26056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5533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4571999" cy="1066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3887788" y="1066800"/>
            <a:ext cx="462915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/>
              <a:t>Drag picture to placeholder or click icon to add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066800"/>
            <a:ext cx="2949575" cy="4802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D6B6F-8A31-6A42-A5FC-6F8210D8E1FB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6957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C75CF-20CD-2248-8598-385130160F97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19806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F3CBB-B28D-724E-9FC4-510822DE3527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28445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2104167"/>
            <a:ext cx="6858000" cy="185622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4114800"/>
            <a:ext cx="6858000" cy="43863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1B7E1-4029-974C-AE21-AB90968E682A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41178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"/>
            <a:ext cx="4572000" cy="1066799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8C747-B534-F941-8D5F-156F2977BE8E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68090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658938"/>
            <a:ext cx="7886700" cy="4146326"/>
          </a:xfrm>
        </p:spPr>
        <p:txBody>
          <a:bodyPr anchor="ctr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F618E-6190-C74D-9354-2B163A01DB1C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885558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"/>
            <a:ext cx="4572000" cy="1066799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88611-8AF9-C14B-85F6-E033D24178FC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03929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5555"/>
            <a:ext cx="4572000" cy="1061245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B424B-6ADD-BE4F-90C1-E60BD225B7FB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15590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"/>
            <a:ext cx="4572000" cy="1066799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48E7C-6BCA-7A44-A164-629CA7A5376A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62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C2EE42-4754-CF46-A338-C3D6351A441B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94327899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8B7A5-E3B1-1941-9F48-6DEC555EF835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8165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1066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1219200"/>
            <a:ext cx="4629150" cy="4641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227138"/>
            <a:ext cx="2949575" cy="46418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423B8-6CF3-884D-A214-AED251E26056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26548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4571999" cy="1066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3887788" y="1066800"/>
            <a:ext cx="462915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/>
              <a:t>Drag picture to placeholder or click icon to add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066800"/>
            <a:ext cx="2949575" cy="4802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D6B6F-8A31-6A42-A5FC-6F8210D8E1FB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72957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C75CF-20CD-2248-8598-385130160F97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40830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F3CBB-B28D-724E-9FC4-510822DE3527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5444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388611-8AF9-C14B-85F6-E033D24178FC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0473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B424B-6ADD-BE4F-90C1-E60BD225B7FB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21356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48E7C-6BCA-7A44-A164-629CA7A5376A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0497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48B7A5-E3B1-1941-9F48-6DEC555EF835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6198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423B8-6CF3-884D-A214-AED251E26056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16994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D6B6F-8A31-6A42-A5FC-6F8210D8E1FB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912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C2EE42-4754-CF46-A338-C3D6351A441B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051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457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baseline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aseline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baseline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CC2EE42-4754-CF46-A338-C3D6351A441B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767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457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baseline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aseline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baseline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CC2EE42-4754-CF46-A338-C3D6351A441B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113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灯片编号占位符 2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32" indent="-285744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2971" indent="-228594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160" indent="-228594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349" indent="-228594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FA9125-1E91-9347-9611-72B55366E3EE}" type="slidenum">
              <a:rPr lang="en-US" altLang="zh-CN" baseline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zh-CN" baseline="0" dirty="0">
              <a:solidFill>
                <a:srgbClr val="000000"/>
              </a:solidFill>
            </a:endParaRPr>
          </a:p>
        </p:txBody>
      </p:sp>
      <p:pic>
        <p:nvPicPr>
          <p:cNvPr id="6" name="图片 1">
            <a:extLst>
              <a:ext uri="{FF2B5EF4-FFF2-40B4-BE49-F238E27FC236}">
                <a16:creationId xmlns:a16="http://schemas.microsoft.com/office/drawing/2014/main" id="{7494EA61-788D-42B6-BFEE-4444A7B4B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6" y="476674"/>
            <a:ext cx="1616075" cy="75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34CC107-C861-5057-3919-3A9663C8C682}"/>
              </a:ext>
            </a:extLst>
          </p:cNvPr>
          <p:cNvSpPr txBox="1"/>
          <p:nvPr/>
        </p:nvSpPr>
        <p:spPr>
          <a:xfrm>
            <a:off x="378446" y="2555847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baseline="-25000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Barrel-DTOF (BTOF) Software for Super Tau-Charm Facility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3600" b="1" baseline="-25000" dirty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57BFD48-FE87-C15A-DF4F-60282A720AFB}"/>
              </a:ext>
            </a:extLst>
          </p:cNvPr>
          <p:cNvSpPr txBox="1"/>
          <p:nvPr/>
        </p:nvSpPr>
        <p:spPr>
          <a:xfrm>
            <a:off x="692317" y="5103674"/>
            <a:ext cx="75091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Teng Ma</a:t>
            </a:r>
          </a:p>
          <a:p>
            <a:pPr algn="ctr"/>
            <a:r>
              <a:rPr lang="en-US" altLang="zh-CN" dirty="0"/>
              <a:t> University of Science and Technology of China </a:t>
            </a:r>
          </a:p>
          <a:p>
            <a:pPr algn="ctr"/>
            <a:r>
              <a:rPr lang="en-US" altLang="zh-CN" dirty="0"/>
              <a:t>State Key Laboratory of Particle Detection and Electronics</a:t>
            </a:r>
          </a:p>
          <a:p>
            <a:pPr algn="ctr"/>
            <a:r>
              <a:rPr lang="en-US" altLang="zh-CN" dirty="0"/>
              <a:t> (On behalf of the STCF BTOF working group) </a:t>
            </a:r>
          </a:p>
          <a:p>
            <a:pPr algn="ctr"/>
            <a:r>
              <a:rPr lang="en-US" altLang="zh-CN" dirty="0"/>
              <a:t>FTCF2025</a:t>
            </a:r>
          </a:p>
          <a:p>
            <a:pPr algn="ctr"/>
            <a:r>
              <a:rPr lang="en-US" altLang="zh-CN" dirty="0"/>
              <a:t> Nov 26, 2025, Huangshan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7417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25AF1-1EDC-F561-7A15-C9D92EE81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FB05EC-134F-AA41-CB27-ED777F30C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5671126" cy="1066799"/>
          </a:xfrm>
        </p:spPr>
        <p:txBody>
          <a:bodyPr/>
          <a:lstStyle/>
          <a:p>
            <a:r>
              <a:rPr lang="en-US" altLang="zh-CN" sz="3200" b="1" dirty="0"/>
              <a:t>Number of Photon Electron</a:t>
            </a:r>
            <a:endParaRPr lang="zh-CN" altLang="en-US" sz="3200" b="1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9F677F9-6FF3-3DA1-74F9-C4708F30C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48E7C-6BCA-7A44-A164-629CA7A5376A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024FA022-752D-5575-5CE1-52625FB9F1E3}"/>
                  </a:ext>
                </a:extLst>
              </p:cNvPr>
              <p:cNvSpPr/>
              <p:nvPr/>
            </p:nvSpPr>
            <p:spPr>
              <a:xfrm>
                <a:off x="251520" y="1099770"/>
                <a:ext cx="7992888" cy="645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b>
                        <m:r>
                          <a:rPr kumimoji="0" lang="en-US" altLang="zh-CN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𝒑𝒆</m:t>
                        </m:r>
                      </m:sub>
                    </m:sSub>
                  </m:oMath>
                </a14:m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zh-CN" alt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024FA022-752D-5575-5CE1-52625FB9F1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9770"/>
                <a:ext cx="7992888" cy="645690"/>
              </a:xfrm>
              <a:prstGeom prst="rect">
                <a:avLst/>
              </a:prstGeom>
              <a:blipFill>
                <a:blip r:embed="rId2"/>
                <a:stretch>
                  <a:fillRect l="-153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194A91D8-5D05-6092-DFE1-37FC23404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60" y="2084725"/>
            <a:ext cx="8244408" cy="424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50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E297F-272F-4FA9-6A60-B46478984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D59FCD4-8F61-E3B0-64A5-8D47EF2E3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48B7A5-E3B1-1941-9F48-6DEC555EF835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81E2628-EC17-9852-673F-3F85E77B50E3}"/>
              </a:ext>
            </a:extLst>
          </p:cNvPr>
          <p:cNvSpPr txBox="1"/>
          <p:nvPr/>
        </p:nvSpPr>
        <p:spPr>
          <a:xfrm>
            <a:off x="2698940" y="2972465"/>
            <a:ext cx="385426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b="1" baseline="-25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Digitization</a:t>
            </a:r>
            <a:endParaRPr kumimoji="0" lang="zh-CN" altLang="en-US" sz="80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477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EB37A-6EEF-7084-B0A8-176DEE463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97F2F3-934A-026E-F428-2586E4AAC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5004048" cy="1066799"/>
          </a:xfrm>
        </p:spPr>
        <p:txBody>
          <a:bodyPr/>
          <a:lstStyle/>
          <a:p>
            <a:r>
              <a:rPr lang="en-US" altLang="zh-CN" sz="3200" b="1" dirty="0"/>
              <a:t>BTOF </a:t>
            </a:r>
            <a:r>
              <a:rPr lang="en-US" altLang="zh-CN" sz="3200" b="1" dirty="0" err="1"/>
              <a:t>Digitilization</a:t>
            </a:r>
            <a:endParaRPr lang="zh-CN" altLang="en-US" sz="3200" b="1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6A56CC8-5BBC-343D-1664-B05090FF2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48E7C-6BCA-7A44-A164-629CA7A5376A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681CF5EA-EC94-4592-3908-382D16AFD756}"/>
                  </a:ext>
                </a:extLst>
              </p:cNvPr>
              <p:cNvSpPr/>
              <p:nvPr/>
            </p:nvSpPr>
            <p:spPr>
              <a:xfrm>
                <a:off x="207848" y="1196751"/>
                <a:ext cx="8435280" cy="1841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6FF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Digitization processes:</a:t>
                </a:r>
              </a:p>
              <a:p>
                <a:pPr marL="285750" marR="0" lvl="0" indent="-28575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l"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Simulate</a:t>
                </a: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the</a:t>
                </a: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performance of photon electron in MCP-PMT.</a:t>
                </a:r>
              </a:p>
              <a:p>
                <a:pPr marL="285750" marR="0" lvl="0" indent="-28575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l"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Add Time-Amplitude Wandering Effect,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kumimoji="0" lang="en-US" altLang="zh-CN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uncertainty (</a:t>
                </a: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40ps</a:t>
                </a: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) and dead time (</a:t>
                </a: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5ns</a:t>
                </a: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).</a:t>
                </a:r>
              </a:p>
              <a:p>
                <a:pPr marL="285750" marR="0" lvl="0" indent="-28575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l"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Output channel-ID, TOA, TOT as input of reconstruction algorithm.</a:t>
                </a: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681CF5EA-EC94-4592-3908-382D16AFD7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48" y="1196751"/>
                <a:ext cx="8435280" cy="1841466"/>
              </a:xfrm>
              <a:prstGeom prst="rect">
                <a:avLst/>
              </a:prstGeom>
              <a:blipFill>
                <a:blip r:embed="rId2"/>
                <a:stretch>
                  <a:fillRect l="-1084" r="-650" b="-43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DA3B01B5-DCD9-EE9E-FDCB-F16B473043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4145" b="17106"/>
          <a:stretch>
            <a:fillRect/>
          </a:stretch>
        </p:blipFill>
        <p:spPr>
          <a:xfrm>
            <a:off x="272882" y="3119742"/>
            <a:ext cx="3722375" cy="254150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EEA2939-CE60-3CDC-6FB1-DB39BEE7EE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0023"/>
          <a:stretch>
            <a:fillRect/>
          </a:stretch>
        </p:blipFill>
        <p:spPr>
          <a:xfrm>
            <a:off x="4572000" y="3038219"/>
            <a:ext cx="4071128" cy="262303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F17E1B4A-BA0A-7C4B-FD94-BA8A1105C341}"/>
              </a:ext>
            </a:extLst>
          </p:cNvPr>
          <p:cNvSpPr/>
          <p:nvPr/>
        </p:nvSpPr>
        <p:spPr>
          <a:xfrm>
            <a:off x="1603105" y="5738902"/>
            <a:ext cx="1228181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TOA : TOT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AF1FA75-EEA0-67AD-2774-4722002A68BD}"/>
              </a:ext>
            </a:extLst>
          </p:cNvPr>
          <p:cNvSpPr/>
          <p:nvPr/>
        </p:nvSpPr>
        <p:spPr>
          <a:xfrm>
            <a:off x="5760031" y="5738902"/>
            <a:ext cx="1695066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TOA : TOT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(after correction)</a:t>
            </a:r>
          </a:p>
        </p:txBody>
      </p:sp>
    </p:spTree>
    <p:extLst>
      <p:ext uri="{BB962C8B-B14F-4D97-AF65-F5344CB8AC3E}">
        <p14:creationId xmlns:p14="http://schemas.microsoft.com/office/powerpoint/2010/main" val="1918468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C1FA9-A02D-A711-4D5B-EA9EC3EB5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1D82AF4-1122-1ED8-8841-4D53ED6E1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48B7A5-E3B1-1941-9F48-6DEC555EF835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BE34C34-71F1-4042-CF22-413FD2E79CD2}"/>
              </a:ext>
            </a:extLst>
          </p:cNvPr>
          <p:cNvSpPr txBox="1"/>
          <p:nvPr/>
        </p:nvSpPr>
        <p:spPr>
          <a:xfrm>
            <a:off x="1907704" y="2972465"/>
            <a:ext cx="5256584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Reconstruction</a:t>
            </a:r>
            <a:endParaRPr kumimoji="0" lang="zh-CN" altLang="en-US" sz="80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683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7B0079-4F6F-0828-AF96-0DED226C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3923944" cy="1066799"/>
          </a:xfrm>
        </p:spPr>
        <p:txBody>
          <a:bodyPr/>
          <a:lstStyle/>
          <a:p>
            <a:r>
              <a:rPr lang="en-US" altLang="zh-CN" sz="3200" b="1" dirty="0"/>
              <a:t>Timing Method</a:t>
            </a:r>
            <a:endParaRPr lang="zh-CN" altLang="en-US" sz="3200" b="1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ECAA5E6-A3B6-B06E-D460-CA985E08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48E7C-6BCA-7A44-A164-629CA7A5376A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CEF3A62D-7871-8DFF-5812-4EDB62A08BCC}"/>
                  </a:ext>
                </a:extLst>
              </p:cNvPr>
              <p:cNvSpPr/>
              <p:nvPr/>
            </p:nvSpPr>
            <p:spPr>
              <a:xfrm>
                <a:off x="464433" y="5313656"/>
                <a:ext cx="7718985" cy="831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marR="0" lvl="0" indent="-28575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For each k, we calculate</a:t>
                </a:r>
                <a14:m>
                  <m:oMath xmlns:m="http://schemas.openxmlformats.org/officeDocument/2006/math">
                    <m:r>
                      <a:rPr kumimoji="0" lang="en-US" altLang="zh-CN" sz="1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altLang="zh-C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𝑳𝑶𝑷</m:t>
                    </m:r>
                  </m:oMath>
                </a14:m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altLang="zh-C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𝑻𝑶𝑭</m:t>
                    </m:r>
                  </m:oMath>
                </a14:m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marR="0" lvl="0" indent="-28575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The photon path with 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minimum </a:t>
                </a:r>
                <a14:m>
                  <m:oMath xmlns:m="http://schemas.openxmlformats.org/officeDocument/2006/math">
                    <m:r>
                      <a:rPr kumimoji="0" lang="en-US" altLang="zh-C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sSub>
                      <m:sSubPr>
                        <m:ctrlPr>
                          <a:rPr kumimoji="0" lang="en-US" altLang="zh-C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𝑻𝑶𝑭</m:t>
                        </m:r>
                      </m:e>
                      <m:sub>
                        <m:r>
                          <a:rPr kumimoji="0" lang="en-US" altLang="zh-C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𝒓𝒆𝒄</m:t>
                        </m:r>
                      </m:sub>
                    </m:sSub>
                    <m:r>
                      <a:rPr kumimoji="0" lang="en-US" altLang="zh-C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kumimoji="0" lang="en-US" altLang="zh-C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𝑻𝑶𝑭</m:t>
                        </m:r>
                      </m:e>
                      <m:sub>
                        <m:r>
                          <a:rPr kumimoji="0" lang="en-US" altLang="zh-C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𝒉𝒚𝒑𝒐</m:t>
                        </m:r>
                      </m:sub>
                    </m:sSub>
                    <m:r>
                      <a:rPr kumimoji="0" lang="en-US" altLang="zh-C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is selected</a:t>
                </a:r>
              </a:p>
            </p:txBody>
          </p:sp>
        </mc:Choice>
        <mc:Fallback xmlns="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CEF3A62D-7871-8DFF-5812-4EDB62A08B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33" y="5313656"/>
                <a:ext cx="7718985" cy="831253"/>
              </a:xfrm>
              <a:prstGeom prst="rect">
                <a:avLst/>
              </a:prstGeom>
              <a:blipFill>
                <a:blip r:embed="rId2"/>
                <a:stretch>
                  <a:fillRect l="-316" b="-51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>
            <a:extLst>
              <a:ext uri="{FF2B5EF4-FFF2-40B4-BE49-F238E27FC236}">
                <a16:creationId xmlns:a16="http://schemas.microsoft.com/office/drawing/2014/main" id="{0CD2B8C3-5138-2B98-9F7F-6F1EE0B814DC}"/>
              </a:ext>
            </a:extLst>
          </p:cNvPr>
          <p:cNvGrpSpPr/>
          <p:nvPr/>
        </p:nvGrpSpPr>
        <p:grpSpPr>
          <a:xfrm>
            <a:off x="464433" y="1230476"/>
            <a:ext cx="3498748" cy="3691114"/>
            <a:chOff x="203604" y="1665938"/>
            <a:chExt cx="3498748" cy="369111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6E433D40-F771-992A-83D1-49D0B089C7AE}"/>
                </a:ext>
              </a:extLst>
            </p:cNvPr>
            <p:cNvSpPr/>
            <p:nvPr/>
          </p:nvSpPr>
          <p:spPr bwMode="auto">
            <a:xfrm>
              <a:off x="203604" y="2867231"/>
              <a:ext cx="2952328" cy="93610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FA1140CC-3BFB-14B1-DE36-C4A200B5CFE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55932" y="1665938"/>
              <a:ext cx="0" cy="3600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</p:cxnSp>
        <p:sp>
          <p:nvSpPr>
            <p:cNvPr id="14" name="流程图: 接点 13">
              <a:extLst>
                <a:ext uri="{FF2B5EF4-FFF2-40B4-BE49-F238E27FC236}">
                  <a16:creationId xmlns:a16="http://schemas.microsoft.com/office/drawing/2014/main" id="{03A48950-23BF-4572-D819-011A9D6072DD}"/>
                </a:ext>
              </a:extLst>
            </p:cNvPr>
            <p:cNvSpPr/>
            <p:nvPr/>
          </p:nvSpPr>
          <p:spPr bwMode="auto">
            <a:xfrm>
              <a:off x="923684" y="3263275"/>
              <a:ext cx="72004" cy="72008"/>
            </a:xfrm>
            <a:prstGeom prst="flowChartConnector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流程图: 接点 14">
              <a:extLst>
                <a:ext uri="{FF2B5EF4-FFF2-40B4-BE49-F238E27FC236}">
                  <a16:creationId xmlns:a16="http://schemas.microsoft.com/office/drawing/2014/main" id="{3CECA8E9-2CD6-4A93-FD3E-5CE704A8FF8B}"/>
                </a:ext>
              </a:extLst>
            </p:cNvPr>
            <p:cNvSpPr/>
            <p:nvPr/>
          </p:nvSpPr>
          <p:spPr bwMode="auto">
            <a:xfrm>
              <a:off x="3119930" y="3011247"/>
              <a:ext cx="72004" cy="72008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流程图: 接点 15">
              <a:extLst>
                <a:ext uri="{FF2B5EF4-FFF2-40B4-BE49-F238E27FC236}">
                  <a16:creationId xmlns:a16="http://schemas.microsoft.com/office/drawing/2014/main" id="{B22BFEDE-B9A2-D1CD-0604-3C70C4C564B3}"/>
                </a:ext>
              </a:extLst>
            </p:cNvPr>
            <p:cNvSpPr/>
            <p:nvPr/>
          </p:nvSpPr>
          <p:spPr bwMode="auto">
            <a:xfrm>
              <a:off x="3119930" y="4595098"/>
              <a:ext cx="72004" cy="72008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流程图: 接点 19">
              <a:extLst>
                <a:ext uri="{FF2B5EF4-FFF2-40B4-BE49-F238E27FC236}">
                  <a16:creationId xmlns:a16="http://schemas.microsoft.com/office/drawing/2014/main" id="{776214C3-CA1F-1B14-33A4-44A704826A3D}"/>
                </a:ext>
              </a:extLst>
            </p:cNvPr>
            <p:cNvSpPr/>
            <p:nvPr/>
          </p:nvSpPr>
          <p:spPr bwMode="auto">
            <a:xfrm>
              <a:off x="3119930" y="2579199"/>
              <a:ext cx="72004" cy="72008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898F4813-D1D4-D5D3-C2A9-6D69CBA72308}"/>
                </a:ext>
              </a:extLst>
            </p:cNvPr>
            <p:cNvSpPr/>
            <p:nvPr/>
          </p:nvSpPr>
          <p:spPr>
            <a:xfrm>
              <a:off x="995688" y="4900580"/>
              <a:ext cx="1530335" cy="456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XOZ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Plane</a:t>
              </a:r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5D8F9306-2FAD-9CEF-4D33-747BB6339A58}"/>
                </a:ext>
              </a:extLst>
            </p:cNvPr>
            <p:cNvCxnSpPr>
              <a:cxnSpLocks/>
              <a:endCxn id="15" idx="6"/>
            </p:cNvCxnSpPr>
            <p:nvPr/>
          </p:nvCxnSpPr>
          <p:spPr bwMode="auto">
            <a:xfrm flipV="1">
              <a:off x="923685" y="3047251"/>
              <a:ext cx="2268249" cy="26000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dashDot"/>
              <a:round/>
              <a:headEnd type="none" w="med" len="med"/>
              <a:tailEnd type="none" w="med" len="med"/>
            </a:ln>
          </p:spPr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DBA9D878-985F-D182-8F00-3583BF55551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53871" y="2651207"/>
              <a:ext cx="2202061" cy="64473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dashDot"/>
              <a:round/>
              <a:headEnd type="none" w="med" len="med"/>
              <a:tailEnd type="none" w="med" len="med"/>
            </a:ln>
          </p:spPr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5FFD503C-18E8-3E3B-2026-D01965D2761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53871" y="3322783"/>
              <a:ext cx="2238063" cy="134432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dashDot"/>
              <a:round/>
              <a:headEnd type="none" w="med" len="med"/>
              <a:tailEnd type="none" w="med" len="med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973DB27E-4251-72DF-038F-B9F971E99310}"/>
                    </a:ext>
                  </a:extLst>
                </p:cNvPr>
                <p:cNvSpPr/>
                <p:nvPr/>
              </p:nvSpPr>
              <p:spPr>
                <a:xfrm>
                  <a:off x="779674" y="1779227"/>
                  <a:ext cx="2304255" cy="7853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Photon direction in XOZ(</a:t>
                  </a:r>
                  <a14:m>
                    <m:oMath xmlns:m="http://schemas.openxmlformats.org/officeDocument/2006/math">
                      <m:r>
                        <a:rPr kumimoji="0" lang="zh-CN" altLang="en-US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kumimoji="0" lang="en-US" altLang="zh-CN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𝑿</m:t>
                      </m:r>
                    </m:oMath>
                  </a14:m>
                  <a:r>
                    <a:rPr kumimoji="0" lang="en-US" altLang="zh-CN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kumimoji="0" lang="zh-CN" altLang="en-US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kumimoji="0" lang="en-US" altLang="zh-CN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𝒁</m:t>
                      </m:r>
                    </m:oMath>
                  </a14:m>
                  <a:r>
                    <a:rPr kumimoji="0" lang="en-US" altLang="zh-CN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973DB27E-4251-72DF-038F-B9F971E9931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674" y="1779227"/>
                  <a:ext cx="2304255" cy="785343"/>
                </a:xfrm>
                <a:prstGeom prst="rect">
                  <a:avLst/>
                </a:prstGeom>
                <a:blipFill>
                  <a:blip r:embed="rId3"/>
                  <a:stretch>
                    <a:fillRect l="-1587" b="-852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矩形 4">
                  <a:extLst>
                    <a:ext uri="{FF2B5EF4-FFF2-40B4-BE49-F238E27FC236}">
                      <a16:creationId xmlns:a16="http://schemas.microsoft.com/office/drawing/2014/main" id="{2FBB6977-9221-7EE2-8682-E313720209F6}"/>
                    </a:ext>
                  </a:extLst>
                </p:cNvPr>
                <p:cNvSpPr/>
                <p:nvPr/>
              </p:nvSpPr>
              <p:spPr>
                <a:xfrm>
                  <a:off x="3119789" y="2792382"/>
                  <a:ext cx="535888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C3C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C3C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C3C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矩形 4">
                  <a:extLst>
                    <a:ext uri="{FF2B5EF4-FFF2-40B4-BE49-F238E27FC236}">
                      <a16:creationId xmlns:a16="http://schemas.microsoft.com/office/drawing/2014/main" id="{2FBB6977-9221-7EE2-8682-E313720209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9789" y="2792382"/>
                  <a:ext cx="535888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矩形 5">
                  <a:extLst>
                    <a:ext uri="{FF2B5EF4-FFF2-40B4-BE49-F238E27FC236}">
                      <a16:creationId xmlns:a16="http://schemas.microsoft.com/office/drawing/2014/main" id="{A09931AB-E95F-1861-58A5-87BB1F87C979}"/>
                    </a:ext>
                  </a:extLst>
                </p:cNvPr>
                <p:cNvSpPr/>
                <p:nvPr/>
              </p:nvSpPr>
              <p:spPr>
                <a:xfrm>
                  <a:off x="3119789" y="2377539"/>
                  <a:ext cx="535888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C3C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C3C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C3C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矩形 5">
                  <a:extLst>
                    <a:ext uri="{FF2B5EF4-FFF2-40B4-BE49-F238E27FC236}">
                      <a16:creationId xmlns:a16="http://schemas.microsoft.com/office/drawing/2014/main" id="{A09931AB-E95F-1861-58A5-87BB1F87C9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9789" y="2377539"/>
                  <a:ext cx="535888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22DDB7F5-CD75-1197-D2C9-DD8925313F00}"/>
                    </a:ext>
                  </a:extLst>
                </p:cNvPr>
                <p:cNvSpPr/>
                <p:nvPr/>
              </p:nvSpPr>
              <p:spPr>
                <a:xfrm>
                  <a:off x="3166464" y="4371068"/>
                  <a:ext cx="535888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C3C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C3C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C3C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C3C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22DDB7F5-CD75-1197-D2C9-DD8925313F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6464" y="4371068"/>
                  <a:ext cx="535888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974771D2-B1CC-99BE-A381-A9206F17CF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5025" y="1872693"/>
            <a:ext cx="4970052" cy="2689596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72D3B8E3-4806-0CEE-87C9-DB977927573F}"/>
              </a:ext>
            </a:extLst>
          </p:cNvPr>
          <p:cNvSpPr/>
          <p:nvPr/>
        </p:nvSpPr>
        <p:spPr bwMode="auto">
          <a:xfrm>
            <a:off x="3482949" y="2472773"/>
            <a:ext cx="357603" cy="278031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53455A0-4D24-6176-3FA7-DBAB27C34B5D}"/>
              </a:ext>
            </a:extLst>
          </p:cNvPr>
          <p:cNvSpPr/>
          <p:nvPr/>
        </p:nvSpPr>
        <p:spPr bwMode="auto">
          <a:xfrm>
            <a:off x="3484642" y="2033893"/>
            <a:ext cx="357603" cy="278031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A1A4387-60C9-444F-C5CE-694CE0C18A53}"/>
              </a:ext>
            </a:extLst>
          </p:cNvPr>
          <p:cNvSpPr/>
          <p:nvPr/>
        </p:nvSpPr>
        <p:spPr bwMode="auto">
          <a:xfrm>
            <a:off x="3482949" y="4056624"/>
            <a:ext cx="357603" cy="278031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298D25DE-CA76-A5B2-FC16-238DF89D2B31}"/>
              </a:ext>
            </a:extLst>
          </p:cNvPr>
          <p:cNvCxnSpPr>
            <a:cxnSpLocks/>
          </p:cNvCxnSpPr>
          <p:nvPr/>
        </p:nvCxnSpPr>
        <p:spPr bwMode="auto">
          <a:xfrm>
            <a:off x="3840552" y="2208759"/>
            <a:ext cx="2236198" cy="165107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8151ADFF-2813-8DF2-FF93-FD4E218A5CE0}"/>
              </a:ext>
            </a:extLst>
          </p:cNvPr>
          <p:cNvCxnSpPr>
            <a:cxnSpLocks/>
          </p:cNvCxnSpPr>
          <p:nvPr/>
        </p:nvCxnSpPr>
        <p:spPr bwMode="auto">
          <a:xfrm>
            <a:off x="3840552" y="2620558"/>
            <a:ext cx="2236198" cy="133298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A25789FB-80EE-A85B-86BC-70A127785371}"/>
              </a:ext>
            </a:extLst>
          </p:cNvPr>
          <p:cNvCxnSpPr>
            <a:cxnSpLocks/>
          </p:cNvCxnSpPr>
          <p:nvPr/>
        </p:nvCxnSpPr>
        <p:spPr bwMode="auto">
          <a:xfrm flipV="1">
            <a:off x="3840552" y="3667189"/>
            <a:ext cx="2236198" cy="5080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36" name="矩形 35">
            <a:extLst>
              <a:ext uri="{FF2B5EF4-FFF2-40B4-BE49-F238E27FC236}">
                <a16:creationId xmlns:a16="http://schemas.microsoft.com/office/drawing/2014/main" id="{646B8256-7915-2387-A9DC-3F3085CBDBD8}"/>
              </a:ext>
            </a:extLst>
          </p:cNvPr>
          <p:cNvSpPr/>
          <p:nvPr/>
        </p:nvSpPr>
        <p:spPr>
          <a:xfrm>
            <a:off x="5965960" y="4562289"/>
            <a:ext cx="1228181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dirty="0">
                <a:latin typeface="Cambria Math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Channel-ID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 Math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192BF54-E1AC-743F-04E8-252135B3687B}"/>
              </a:ext>
            </a:extLst>
          </p:cNvPr>
          <p:cNvSpPr/>
          <p:nvPr/>
        </p:nvSpPr>
        <p:spPr>
          <a:xfrm rot="16200000">
            <a:off x="3177804" y="2767282"/>
            <a:ext cx="1228181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dirty="0">
                <a:latin typeface="Cambria Math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Time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 Math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54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33BB0-9D44-FD7B-3D92-4BF1823D7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1EBCB2-BB5B-E82E-CAC7-A4D6CC331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3923928" cy="1066799"/>
          </a:xfrm>
        </p:spPr>
        <p:txBody>
          <a:bodyPr/>
          <a:lstStyle/>
          <a:p>
            <a:r>
              <a:rPr lang="en-US" altLang="zh-CN" sz="3200" b="1" dirty="0"/>
              <a:t>Timing Method</a:t>
            </a:r>
            <a:endParaRPr lang="zh-CN" altLang="en-US" sz="3200" b="1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DA585A7-A7A4-B33F-E537-B5B2FB9BB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48E7C-6BCA-7A44-A164-629CA7A5376A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D2F3AB8F-C4E1-57F1-E685-F6AAF15758D2}"/>
                  </a:ext>
                </a:extLst>
              </p:cNvPr>
              <p:cNvSpPr/>
              <p:nvPr/>
            </p:nvSpPr>
            <p:spPr>
              <a:xfrm>
                <a:off x="251520" y="1259619"/>
                <a:ext cx="7992888" cy="4619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marR="0" lvl="0" indent="-28575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n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zh-CN" altLang="en-US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𝚫</m:t>
                    </m:r>
                  </m:oMath>
                </a14:m>
                <a:r>
                  <a:rPr kumimoji="0" lang="en-US" altLang="zh-CN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recTOF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𝐓𝐎𝐅</m:t>
                        </m:r>
                      </m:e>
                      <m:sub>
                        <m:r>
                          <a:rPr kumimoji="0" lang="en-US" altLang="zh-CN" sz="1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𝐫𝐞𝐜</m:t>
                        </m:r>
                      </m:sub>
                    </m:sSub>
                    <m:r>
                      <a:rPr kumimoji="0" lang="en-US" altLang="zh-CN" sz="1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kumimoji="0" lang="en-US" altLang="zh-C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𝐓𝐎𝐅</m:t>
                        </m:r>
                      </m:e>
                      <m:sub>
                        <m:r>
                          <a:rPr kumimoji="0" lang="en-US" altLang="zh-CN" sz="1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𝐡𝐲𝐩𝐨</m:t>
                        </m:r>
                      </m:sub>
                    </m:sSub>
                  </m:oMath>
                </a14:m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)</a:t>
                </a: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distribution</a:t>
                </a: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can</a:t>
                </a: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be</a:t>
                </a: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described with 3 Gauss model :</a:t>
                </a:r>
              </a:p>
            </p:txBody>
          </p:sp>
        </mc:Choice>
        <mc:Fallback xmlns="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D2F3AB8F-C4E1-57F1-E685-F6AAF15758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59619"/>
                <a:ext cx="7992888" cy="461921"/>
              </a:xfrm>
              <a:prstGeom prst="rect">
                <a:avLst/>
              </a:prstGeom>
              <a:blipFill>
                <a:blip r:embed="rId2"/>
                <a:stretch>
                  <a:fillRect l="-305" b="-1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F79C347-CA8B-6CEC-8564-FB46C775DD65}"/>
                  </a:ext>
                </a:extLst>
              </p:cNvPr>
              <p:cNvSpPr txBox="1"/>
              <p:nvPr/>
            </p:nvSpPr>
            <p:spPr>
              <a:xfrm>
                <a:off x="107504" y="1909130"/>
                <a:ext cx="8686800" cy="9487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altLang="zh-CN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𝚫</m:t>
                      </m:r>
                      <m:r>
                        <a:rPr kumimoji="0" lang="en-US" altLang="zh-CN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𝐫𝐞𝐜𝐓𝐎𝐅</m:t>
                      </m:r>
                      <m:r>
                        <a:rPr kumimoji="0" lang="en-US" altLang="zh-CN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CN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𝐫𝐚𝐭𝐢𝐨𝟏</m:t>
                      </m:r>
                      <m:r>
                        <a:rPr kumimoji="0" lang="en-US" altLang="zh-CN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∗</m:t>
                      </m:r>
                      <m:r>
                        <a:rPr kumimoji="0" lang="en-US" altLang="zh-CN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𝐆𝐚𝐮𝐬𝟏</m:t>
                      </m:r>
                      <m:r>
                        <a:rPr kumimoji="0" lang="en-US" altLang="zh-CN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0" lang="en-US" altLang="zh-CN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𝟎</m:t>
                      </m:r>
                      <m:r>
                        <a:rPr kumimoji="0" lang="en-US" altLang="zh-CN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0" lang="en-US" altLang="zh-CN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𝐫𝐞𝐬𝐓𝐎𝐅</m:t>
                      </m:r>
                      <m:r>
                        <a:rPr kumimoji="0" lang="en-US" altLang="zh-CN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)+</m:t>
                      </m:r>
                      <m:f>
                        <m:fPr>
                          <m:ctrlPr>
                            <a:rPr kumimoji="0" lang="en-US" altLang="zh-CN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1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𝐫𝐚𝐭𝐢𝐨𝟏</m:t>
                          </m:r>
                        </m:num>
                        <m:den>
                          <m:r>
                            <a:rPr kumimoji="0" lang="en-US" altLang="zh-CN" sz="1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den>
                      </m:f>
                      <m:r>
                        <a:rPr kumimoji="0" lang="en-US" altLang="zh-CN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∗</m:t>
                      </m:r>
                      <m:r>
                        <a:rPr kumimoji="0" lang="en-US" altLang="zh-CN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𝐆𝐚𝐮𝐬𝟐</m:t>
                      </m:r>
                      <m:r>
                        <a:rPr kumimoji="0" lang="en-US" altLang="zh-CN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0" lang="en-US" altLang="zh-CN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𝟎</m:t>
                      </m:r>
                      <m:r>
                        <a:rPr kumimoji="0" lang="en-US" altLang="zh-CN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.</m:t>
                      </m:r>
                      <m:r>
                        <a:rPr kumimoji="0" lang="en-US" altLang="zh-CN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𝟏𝟑𝟓</m:t>
                      </m:r>
                      <m:r>
                        <a:rPr kumimoji="0" lang="en-US" altLang="zh-CN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0" lang="en-US" altLang="zh-CN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𝐬𝐢𝐠𝐦𝐚𝟏</m:t>
                      </m:r>
                      <m:r>
                        <a:rPr kumimoji="0" lang="en-US" altLang="zh-CN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)+</m:t>
                      </m:r>
                      <m:d>
                        <m:dPr>
                          <m:ctrlPr>
                            <a:rPr kumimoji="0" lang="en-US" altLang="zh-CN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1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  <m:r>
                            <a:rPr kumimoji="0" lang="en-US" altLang="zh-CN" sz="1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en-US" altLang="zh-CN" sz="1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  <m:r>
                            <a:rPr kumimoji="0" lang="en-US" altLang="zh-CN" sz="1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.</m:t>
                          </m:r>
                          <m:r>
                            <a:rPr kumimoji="0" lang="en-US" altLang="zh-CN" sz="1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𝟓</m:t>
                          </m:r>
                          <m:r>
                            <a:rPr kumimoji="0" lang="en-US" altLang="zh-CN" sz="1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∗</m:t>
                          </m:r>
                          <m:r>
                            <a:rPr kumimoji="0" lang="en-US" altLang="zh-CN" sz="1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𝐫𝐚𝐭𝐢𝐨𝟏</m:t>
                          </m:r>
                        </m:e>
                      </m:d>
                      <m:r>
                        <a:rPr kumimoji="0" lang="en-US" altLang="zh-CN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∗</m:t>
                      </m:r>
                      <m:r>
                        <a:rPr kumimoji="0" lang="en-US" altLang="zh-CN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𝐆𝐚𝐮𝐬𝟑</m:t>
                      </m:r>
                      <m:r>
                        <a:rPr kumimoji="0" lang="en-US" altLang="zh-CN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0" lang="en-US" altLang="zh-CN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𝟎</m:t>
                      </m:r>
                      <m:r>
                        <a:rPr kumimoji="0" lang="en-US" altLang="zh-CN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.</m:t>
                      </m:r>
                      <m:r>
                        <a:rPr kumimoji="0" lang="en-US" altLang="zh-CN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𝟎𝟓</m:t>
                      </m:r>
                      <m:r>
                        <a:rPr kumimoji="0" lang="en-US" altLang="zh-CN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0" lang="en-US" altLang="zh-CN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𝐬𝐢𝐠𝐦𝐚𝟐</m:t>
                      </m:r>
                      <m:r>
                        <a:rPr kumimoji="0" lang="en-US" altLang="zh-CN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F79C347-CA8B-6CEC-8564-FB46C775D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909130"/>
                <a:ext cx="8686800" cy="948786"/>
              </a:xfrm>
              <a:prstGeom prst="rect">
                <a:avLst/>
              </a:prstGeom>
              <a:blipFill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A100AFBF-CFC8-CB8D-F873-AA3022042C1D}"/>
                  </a:ext>
                </a:extLst>
              </p:cNvPr>
              <p:cNvSpPr/>
              <p:nvPr/>
            </p:nvSpPr>
            <p:spPr>
              <a:xfrm>
                <a:off x="251520" y="2987811"/>
                <a:ext cx="7992888" cy="1288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marR="0" lvl="0" indent="-28575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n"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Gaus1</a:t>
                </a: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is</a:t>
                </a: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the</a:t>
                </a: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main peak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, Gaus2 represents the effect caused by 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TTS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, Gaus3 represents the impact caused by 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multi-scattering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marR="0" lvl="0" indent="-28575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n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zh-CN" alt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𝓛</m:t>
                        </m:r>
                      </m:e>
                      <m:sub>
                        <m:r>
                          <a:rPr kumimoji="0" lang="en-US" altLang="zh-C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𝒉</m:t>
                        </m:r>
                      </m:sub>
                    </m:sSub>
                    <m:r>
                      <a:rPr kumimoji="0" lang="en-US" altLang="zh-C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altLang="zh-C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zh-C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kumimoji="0" lang="en-US" altLang="zh-C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kumimoji="0" lang="en-US" altLang="zh-CN" sz="1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en-US" altLang="zh-CN" sz="1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𝑵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𝒉</m:t>
                            </m:r>
                          </m:sub>
                        </m:sSub>
                      </m:sup>
                    </m:sSup>
                    <m:nary>
                      <m:naryPr>
                        <m:chr m:val="∏"/>
                        <m:limLoc m:val="subSup"/>
                        <m:ctrlPr>
                          <a:rPr kumimoji="0" lang="en-US" altLang="zh-C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en-US" altLang="zh-C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altLang="zh-C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altLang="zh-C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sSub>
                          <m:sSubPr>
                            <m:ctrlP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𝒑𝒆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kumimoji="0" lang="en-US" altLang="zh-CN" sz="1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en-US" altLang="zh-CN" sz="1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𝑵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𝒉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𝒉</m:t>
                            </m:r>
                          </m:sub>
                        </m:sSub>
                      </m:e>
                    </m:nary>
                    <m:d>
                      <m:dPr>
                        <m:ctrlPr>
                          <a:rPr kumimoji="0" lang="en-US" altLang="zh-C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𝑻𝑶𝑭</m:t>
                            </m:r>
                          </m:e>
                          <m:sub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𝒓𝒆𝒄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𝑻𝑶𝑭</m:t>
                            </m:r>
                          </m:e>
                          <m:sub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𝒉𝒚𝒑𝒐</m:t>
                            </m:r>
                          </m:sub>
                        </m:sSub>
                      </m:e>
                    </m:d>
                    <m:r>
                      <a:rPr kumimoji="0" lang="en-US" altLang="zh-C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altLang="zh-C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A100AFBF-CFC8-CB8D-F873-AA3022042C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987811"/>
                <a:ext cx="7992888" cy="1288366"/>
              </a:xfrm>
              <a:prstGeom prst="rect">
                <a:avLst/>
              </a:prstGeom>
              <a:blipFill>
                <a:blip r:embed="rId4"/>
                <a:stretch>
                  <a:fillRect l="-305" r="-839" b="-426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33FF2B8A-3C11-03A7-5289-47ACE2BBB0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140" y="4575366"/>
            <a:ext cx="3066648" cy="204602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30ABE46-3153-A889-5471-BE9765F1E1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8718" y="4565870"/>
            <a:ext cx="3092848" cy="205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03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1A814-9723-C309-13ED-A663718E0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0358C1A-CF7C-2ECF-BB8D-84C6D5E1E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48E7C-6BCA-7A44-A164-629CA7A5376A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C2BE6228-6049-0806-7B59-067F3B662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644008" cy="1066799"/>
          </a:xfrm>
        </p:spPr>
        <p:txBody>
          <a:bodyPr/>
          <a:lstStyle/>
          <a:p>
            <a:r>
              <a:rPr lang="en-US" altLang="zh-CN" sz="3200" b="1" dirty="0"/>
              <a:t>Imaging Method</a:t>
            </a:r>
            <a:endParaRPr lang="zh-CN" alt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1E1B9527-7999-3C7A-96FB-389380741CEC}"/>
                  </a:ext>
                </a:extLst>
              </p:cNvPr>
              <p:cNvSpPr/>
              <p:nvPr/>
            </p:nvSpPr>
            <p:spPr>
              <a:xfrm>
                <a:off x="218396" y="1458702"/>
                <a:ext cx="8122040" cy="18933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  <a:defRPr/>
                </a:pP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/>
                    <a:cs typeface="Times New Roman" panose="02020603050405020304" pitchFamily="18" charset="0"/>
                  </a:rPr>
                  <a:t>Create a 2D time-channel PDF for each track </a:t>
                </a:r>
                <a:r>
                  <a:rPr lang="en-US" altLang="zh-CN" sz="1600" b="1" dirty="0">
                    <a:solidFill>
                      <a:srgbClr val="000000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to calculate likelihood conveniently.</a:t>
                </a: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宋体"/>
                  <a:cs typeface="Times New Roman" panose="02020603050405020304" pitchFamily="18" charset="0"/>
                </a:endParaRPr>
              </a:p>
              <a:p>
                <a:pPr marL="285750" marR="0" lvl="0" indent="-28575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l"/>
                  <a:tabLst/>
                  <a:defRPr/>
                </a:pPr>
                <a:r>
                  <a:rPr lang="en-US" altLang="zh-CN" sz="16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宋体"/>
                    <a:cs typeface="Times New Roman" panose="02020603050405020304" pitchFamily="18" charset="0"/>
                  </a:rPr>
                  <a:t>W</a:t>
                </a:r>
                <a:r>
                  <a:rPr kumimoji="0" lang="en-US" altLang="zh-CN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/>
                    <a:cs typeface="Times New Roman" panose="02020603050405020304" pitchFamily="18" charset="0"/>
                  </a:rPr>
                  <a:t>avelength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zh-CN" altLang="en-US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/>
                        <a:cs typeface="Times New Roman" panose="02020603050405020304" pitchFamily="18" charset="0"/>
                      </a:rPr>
                      <m:t>𝝀</m:t>
                    </m:r>
                  </m:oMath>
                </a14:m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/>
                    <a:cs typeface="Times New Roman" panose="02020603050405020304" pitchFamily="18" charset="0"/>
                  </a:rPr>
                  <a:t>), particle track in the radiator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zh-CN" alt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/>
                            <a:cs typeface="Times New Roman" panose="02020603050405020304" pitchFamily="18" charset="0"/>
                          </a:rPr>
                          <m:t>𝝓</m:t>
                        </m:r>
                      </m:e>
                      <m:sub>
                        <m:r>
                          <a:rPr kumimoji="0" lang="en-US" altLang="zh-C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/>
                    <a:cs typeface="Times New Roman" panose="02020603050405020304" pitchFamily="18" charset="0"/>
                  </a:rPr>
                  <a:t> are divided into many </a:t>
                </a:r>
                <a:r>
                  <a:rPr lang="en-US" altLang="zh-CN" sz="16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宋体"/>
                    <a:cs typeface="Times New Roman" panose="02020603050405020304" pitchFamily="18" charset="0"/>
                  </a:rPr>
                  <a:t>intervals.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l"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/>
                    <a:cs typeface="Times New Roman" panose="02020603050405020304" pitchFamily="18" charset="0"/>
                  </a:rPr>
                  <a:t>For each bin we can calculate the reaching channel and </a:t>
                </a:r>
                <a:r>
                  <a:rPr lang="en-US" altLang="zh-CN" sz="16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宋体"/>
                    <a:cs typeface="Times New Roman" panose="02020603050405020304" pitchFamily="18" charset="0"/>
                  </a:rPr>
                  <a:t>time of the Cherenkov photon, and fill the PDF.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l"/>
                  <a:tabLst/>
                  <a:defRPr/>
                </a:pPr>
                <a:r>
                  <a:rPr lang="en-US" altLang="zh-CN" sz="16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宋体"/>
                    <a:cs typeface="Times New Roman" panose="02020603050405020304" pitchFamily="18" charset="0"/>
                  </a:rPr>
                  <a:t>Propagation efficiency is also taken into consideration.</a:t>
                </a: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宋体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1E1B9527-7999-3C7A-96FB-389380741C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96" y="1458702"/>
                <a:ext cx="8122040" cy="1893339"/>
              </a:xfrm>
              <a:prstGeom prst="rect">
                <a:avLst/>
              </a:prstGeom>
              <a:blipFill>
                <a:blip r:embed="rId3"/>
                <a:stretch>
                  <a:fillRect l="-300" r="-601" b="-28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E5078057-D0A6-A654-BCBC-59A1B409C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144" y="3546304"/>
            <a:ext cx="3919272" cy="293704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E737442-C6EA-DD73-E97E-B31EE50FF8C5}"/>
              </a:ext>
            </a:extLst>
          </p:cNvPr>
          <p:cNvSpPr/>
          <p:nvPr/>
        </p:nvSpPr>
        <p:spPr>
          <a:xfrm>
            <a:off x="4572000" y="3959984"/>
            <a:ext cx="4370683" cy="1524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red dots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and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COLZ PDF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represent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simulation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data and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calculated PDF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Good agreement between calculated pattern and 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F00229B-9105-97F5-2E15-72C964638FFA}"/>
                  </a:ext>
                </a:extLst>
              </p:cNvPr>
              <p:cNvSpPr txBox="1"/>
              <p:nvPr/>
            </p:nvSpPr>
            <p:spPr>
              <a:xfrm>
                <a:off x="687291" y="5255491"/>
                <a:ext cx="2992581" cy="628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𝑝𝑒</m:t>
                        </m:r>
                      </m:sub>
                    </m:sSub>
                  </m:oMath>
                </a14:m>
                <a:r>
                  <a:rPr lang="zh-CN" altLang="en-US" sz="1600" dirty="0"/>
                  <a:t> </a:t>
                </a:r>
                <a:r>
                  <a:rPr lang="en-US" altLang="zh-CN" sz="1600" dirty="0"/>
                  <a:t>of </a:t>
                </a:r>
                <a:r>
                  <a:rPr lang="en-US" altLang="zh-CN" sz="1600" dirty="0">
                    <a:solidFill>
                      <a:srgbClr val="FF0000"/>
                    </a:solidFill>
                  </a:rPr>
                  <a:t>PDF: 17.65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𝑝𝑒</m:t>
                        </m:r>
                      </m:sub>
                    </m:sSub>
                  </m:oMath>
                </a14:m>
                <a:r>
                  <a:rPr lang="zh-CN" altLang="en-US" sz="1600" dirty="0"/>
                  <a:t> </a:t>
                </a:r>
                <a:r>
                  <a:rPr lang="en-US" altLang="zh-CN" sz="1600" dirty="0"/>
                  <a:t>of </a:t>
                </a:r>
                <a:r>
                  <a:rPr lang="en-US" altLang="zh-CN" sz="1600" dirty="0">
                    <a:solidFill>
                      <a:srgbClr val="0070C0"/>
                    </a:solidFill>
                  </a:rPr>
                  <a:t>simulation: 17.43 </a:t>
                </a:r>
                <a:endParaRPr lang="zh-CN" altLang="en-US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F00229B-9105-97F5-2E15-72C964638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91" y="5255491"/>
                <a:ext cx="2992581" cy="628890"/>
              </a:xfrm>
              <a:prstGeom prst="rect">
                <a:avLst/>
              </a:prstGeom>
              <a:blipFill>
                <a:blip r:embed="rId5"/>
                <a:stretch>
                  <a:fillRect t="-2913" b="-77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0628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33BB0-9D44-FD7B-3D92-4BF1823D7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1EBCB2-BB5B-E82E-CAC7-A4D6CC331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3923928" cy="1066799"/>
          </a:xfrm>
        </p:spPr>
        <p:txBody>
          <a:bodyPr/>
          <a:lstStyle/>
          <a:p>
            <a:r>
              <a:rPr lang="en-US" altLang="zh-CN" sz="3200" b="1" dirty="0"/>
              <a:t>Timing Method</a:t>
            </a:r>
            <a:endParaRPr lang="zh-CN" altLang="en-US" sz="3200" b="1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DA585A7-A7A4-B33F-E537-B5B2FB9BB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48E7C-6BCA-7A44-A164-629CA7A5376A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D2F3AB8F-C4E1-57F1-E685-F6AAF15758D2}"/>
                  </a:ext>
                </a:extLst>
              </p:cNvPr>
              <p:cNvSpPr/>
              <p:nvPr/>
            </p:nvSpPr>
            <p:spPr>
              <a:xfrm>
                <a:off x="179512" y="1081297"/>
                <a:ext cx="7992888" cy="5777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Separation between </a:t>
                </a:r>
                <a14:m>
                  <m:oMath xmlns:m="http://schemas.openxmlformats.org/officeDocument/2006/math">
                    <m:r>
                      <a:rPr kumimoji="0" lang="zh-CN" alt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kumimoji="0" lang="en-US" altLang="zh-CN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kumimoji="0" lang="en-US" altLang="zh-CN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𝑲</m:t>
                    </m:r>
                  </m:oMath>
                </a14:m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D2F3AB8F-C4E1-57F1-E685-F6AAF15758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081297"/>
                <a:ext cx="7992888" cy="577787"/>
              </a:xfrm>
              <a:prstGeom prst="rect">
                <a:avLst/>
              </a:prstGeom>
              <a:blipFill>
                <a:blip r:embed="rId2"/>
                <a:stretch>
                  <a:fillRect l="-1143" b="-23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59EF5A7F-D434-9C0C-6E31-AAE1FED76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8841"/>
            <a:ext cx="8492144" cy="4392488"/>
          </a:xfrm>
          <a:prstGeom prst="rect">
            <a:avLst/>
          </a:prstGeom>
        </p:spPr>
      </p:pic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BF269B10-B55B-9B47-294B-3C325AAFD6BC}"/>
              </a:ext>
            </a:extLst>
          </p:cNvPr>
          <p:cNvCxnSpPr>
            <a:cxnSpLocks/>
          </p:cNvCxnSpPr>
          <p:nvPr/>
        </p:nvCxnSpPr>
        <p:spPr bwMode="auto">
          <a:xfrm>
            <a:off x="4378037" y="2087418"/>
            <a:ext cx="0" cy="125614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13239147-331A-99F7-806B-AB11ADA414C1}"/>
              </a:ext>
            </a:extLst>
          </p:cNvPr>
          <p:cNvCxnSpPr>
            <a:cxnSpLocks/>
          </p:cNvCxnSpPr>
          <p:nvPr/>
        </p:nvCxnSpPr>
        <p:spPr bwMode="auto">
          <a:xfrm flipH="1">
            <a:off x="4184073" y="3343564"/>
            <a:ext cx="19396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E78357D5-F25D-D737-EA98-FFFF7DE78BE6}"/>
              </a:ext>
            </a:extLst>
          </p:cNvPr>
          <p:cNvCxnSpPr>
            <a:cxnSpLocks/>
          </p:cNvCxnSpPr>
          <p:nvPr/>
        </p:nvCxnSpPr>
        <p:spPr bwMode="auto">
          <a:xfrm>
            <a:off x="4184073" y="3343564"/>
            <a:ext cx="0" cy="61421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1FCCCAC2-200E-59A4-01E9-C8BB4DF1C693}"/>
              </a:ext>
            </a:extLst>
          </p:cNvPr>
          <p:cNvCxnSpPr>
            <a:cxnSpLocks/>
          </p:cNvCxnSpPr>
          <p:nvPr/>
        </p:nvCxnSpPr>
        <p:spPr bwMode="auto">
          <a:xfrm flipH="1">
            <a:off x="4184073" y="3934693"/>
            <a:ext cx="19396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04143028-60B7-8953-F435-CDBAA86345E0}"/>
              </a:ext>
            </a:extLst>
          </p:cNvPr>
          <p:cNvCxnSpPr>
            <a:cxnSpLocks/>
          </p:cNvCxnSpPr>
          <p:nvPr/>
        </p:nvCxnSpPr>
        <p:spPr bwMode="auto">
          <a:xfrm>
            <a:off x="4378037" y="3934693"/>
            <a:ext cx="0" cy="166254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B61B9643-64D4-400B-787E-97FA518DD07D}"/>
              </a:ext>
            </a:extLst>
          </p:cNvPr>
          <p:cNvCxnSpPr>
            <a:cxnSpLocks/>
          </p:cNvCxnSpPr>
          <p:nvPr/>
        </p:nvCxnSpPr>
        <p:spPr bwMode="auto">
          <a:xfrm flipH="1">
            <a:off x="4184073" y="5597236"/>
            <a:ext cx="19396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FEEB22B3-FACE-BA0A-5CEE-C21B7C7C8877}"/>
              </a:ext>
            </a:extLst>
          </p:cNvPr>
          <p:cNvCxnSpPr>
            <a:cxnSpLocks/>
          </p:cNvCxnSpPr>
          <p:nvPr/>
        </p:nvCxnSpPr>
        <p:spPr bwMode="auto">
          <a:xfrm>
            <a:off x="4184073" y="5597236"/>
            <a:ext cx="0" cy="1108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9212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D8DBC-1E9E-24CF-A6B7-055CD13C6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89DFBD-4ED3-90A5-C272-7F50C4291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139951" cy="1066799"/>
          </a:xfrm>
        </p:spPr>
        <p:txBody>
          <a:bodyPr/>
          <a:lstStyle/>
          <a:p>
            <a:r>
              <a:rPr lang="en-US" altLang="zh-CN" sz="3200" b="1" dirty="0"/>
              <a:t>Imaging Method</a:t>
            </a:r>
            <a:endParaRPr lang="zh-CN" altLang="en-US" sz="3200" b="1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8FE659D-B64B-773A-091B-B340824C6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48E7C-6BCA-7A44-A164-629CA7A5376A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02921465-EE1A-95E5-22B6-5C603226293E}"/>
                  </a:ext>
                </a:extLst>
              </p:cNvPr>
              <p:cNvSpPr/>
              <p:nvPr/>
            </p:nvSpPr>
            <p:spPr>
              <a:xfrm>
                <a:off x="179512" y="1081297"/>
                <a:ext cx="7992888" cy="5777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Separation between </a:t>
                </a:r>
                <a14:m>
                  <m:oMath xmlns:m="http://schemas.openxmlformats.org/officeDocument/2006/math">
                    <m:r>
                      <a:rPr kumimoji="0" lang="zh-CN" alt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kumimoji="0" lang="en-US" altLang="zh-CN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kumimoji="0" lang="en-US" altLang="zh-CN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𝑲</m:t>
                    </m:r>
                  </m:oMath>
                </a14:m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(</a:t>
                </a:r>
                <a:r>
                  <a:rPr kumimoji="0" lang="en-US" altLang="zh-CN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missid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= 2%)</a:t>
                </a:r>
              </a:p>
            </p:txBody>
          </p:sp>
        </mc:Choice>
        <mc:Fallback xmlns="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02921465-EE1A-95E5-22B6-5C60322629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081297"/>
                <a:ext cx="7992888" cy="577787"/>
              </a:xfrm>
              <a:prstGeom prst="rect">
                <a:avLst/>
              </a:prstGeom>
              <a:blipFill>
                <a:blip r:embed="rId2"/>
                <a:stretch>
                  <a:fillRect l="-1143" b="-23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3AEBAB2D-4F26-2F4B-9EA3-07CA9B6B2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16832"/>
            <a:ext cx="8604448" cy="4484500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0E77003F-DD0E-EF63-3059-8E399EE51C19}"/>
              </a:ext>
            </a:extLst>
          </p:cNvPr>
          <p:cNvCxnSpPr>
            <a:cxnSpLocks/>
          </p:cNvCxnSpPr>
          <p:nvPr/>
        </p:nvCxnSpPr>
        <p:spPr bwMode="auto">
          <a:xfrm>
            <a:off x="4451928" y="1985818"/>
            <a:ext cx="0" cy="88669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71D6CFC-7254-B76C-5532-7D0ED6DBC5C0}"/>
              </a:ext>
            </a:extLst>
          </p:cNvPr>
          <p:cNvCxnSpPr>
            <a:cxnSpLocks/>
          </p:cNvCxnSpPr>
          <p:nvPr/>
        </p:nvCxnSpPr>
        <p:spPr bwMode="auto">
          <a:xfrm flipH="1">
            <a:off x="4257964" y="2872509"/>
            <a:ext cx="19396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4E14487B-BED2-DED9-9ED7-77B3784B0E33}"/>
              </a:ext>
            </a:extLst>
          </p:cNvPr>
          <p:cNvCxnSpPr>
            <a:cxnSpLocks/>
          </p:cNvCxnSpPr>
          <p:nvPr/>
        </p:nvCxnSpPr>
        <p:spPr bwMode="auto">
          <a:xfrm>
            <a:off x="4267201" y="2872509"/>
            <a:ext cx="0" cy="141316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12F4065-4345-BA73-5DB0-948181A61CCB}"/>
              </a:ext>
            </a:extLst>
          </p:cNvPr>
          <p:cNvCxnSpPr>
            <a:cxnSpLocks/>
          </p:cNvCxnSpPr>
          <p:nvPr/>
        </p:nvCxnSpPr>
        <p:spPr bwMode="auto">
          <a:xfrm flipH="1">
            <a:off x="4257964" y="4285673"/>
            <a:ext cx="19396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2C800803-26A8-2AE7-F188-6CEA5B865B32}"/>
              </a:ext>
            </a:extLst>
          </p:cNvPr>
          <p:cNvCxnSpPr>
            <a:cxnSpLocks/>
          </p:cNvCxnSpPr>
          <p:nvPr/>
        </p:nvCxnSpPr>
        <p:spPr bwMode="auto">
          <a:xfrm>
            <a:off x="4447311" y="4285673"/>
            <a:ext cx="4617" cy="141316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48557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C350A-1EE0-2170-2B66-2A052B6DD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2700E8C-06F3-B5C2-6B04-6CCB6EECA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48B7A5-E3B1-1941-9F48-6DEC555EF835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EF5CF48-E993-B964-A979-90FD2D85ADC1}"/>
              </a:ext>
            </a:extLst>
          </p:cNvPr>
          <p:cNvSpPr txBox="1"/>
          <p:nvPr/>
        </p:nvSpPr>
        <p:spPr>
          <a:xfrm>
            <a:off x="2349879" y="2972465"/>
            <a:ext cx="5256584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Future Plan</a:t>
            </a:r>
            <a:endParaRPr kumimoji="0" lang="zh-CN" altLang="en-US" sz="80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911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43F092-9B79-CF16-DB96-3127DFB47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3275856" cy="1066799"/>
          </a:xfrm>
        </p:spPr>
        <p:txBody>
          <a:bodyPr/>
          <a:lstStyle/>
          <a:p>
            <a:r>
              <a:rPr lang="en-US" altLang="zh-CN" sz="3600" b="1" dirty="0" err="1"/>
              <a:t>OutLine</a:t>
            </a:r>
            <a:endParaRPr lang="zh-CN" altLang="en-US" sz="3600" b="1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320D49A-A594-8FF5-6FEB-687935800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48E7C-6BCA-7A44-A164-629CA7A5376A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89B41A9-98AF-0E32-6943-E8ACA21DC8EB}"/>
              </a:ext>
            </a:extLst>
          </p:cNvPr>
          <p:cNvSpPr/>
          <p:nvPr/>
        </p:nvSpPr>
        <p:spPr>
          <a:xfrm>
            <a:off x="323528" y="1212496"/>
            <a:ext cx="7488832" cy="4409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Times New Roman" panose="02020603050405020304" pitchFamily="18" charset="0"/>
              </a:rPr>
              <a:t>Introduction</a:t>
            </a:r>
          </a:p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Times New Roman" panose="02020603050405020304" pitchFamily="18" charset="0"/>
              </a:rPr>
              <a:t>Simulation</a:t>
            </a:r>
          </a:p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Times New Roman" panose="02020603050405020304" pitchFamily="18" charset="0"/>
              </a:rPr>
              <a:t>Digitization</a:t>
            </a:r>
          </a:p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Times New Roman" panose="02020603050405020304" pitchFamily="18" charset="0"/>
              </a:rPr>
              <a:t>Reconstruction</a:t>
            </a:r>
          </a:p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Times New Roman" panose="02020603050405020304" pitchFamily="18" charset="0"/>
              </a:rPr>
              <a:t>Optimization</a:t>
            </a:r>
          </a:p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Times New Roman" panose="02020603050405020304" pitchFamily="18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258682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6D150-253C-B906-C9C8-6440FBA01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3CB9ED-F838-31EB-9718-1F622DCB5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3565236" cy="1066799"/>
          </a:xfrm>
        </p:spPr>
        <p:txBody>
          <a:bodyPr/>
          <a:lstStyle/>
          <a:p>
            <a:r>
              <a:rPr lang="en-US" altLang="zh-CN" sz="3200" b="1" dirty="0"/>
              <a:t>Future Plan</a:t>
            </a:r>
            <a:endParaRPr lang="zh-CN" altLang="en-US" sz="3200" b="1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E4FC66F-6F9D-31AA-86FB-30F7F49E102A}"/>
              </a:ext>
            </a:extLst>
          </p:cNvPr>
          <p:cNvSpPr/>
          <p:nvPr/>
        </p:nvSpPr>
        <p:spPr bwMode="auto">
          <a:xfrm>
            <a:off x="7380313" y="1412776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" name="灯片编号占位符 3">
            <a:extLst>
              <a:ext uri="{FF2B5EF4-FFF2-40B4-BE49-F238E27FC236}">
                <a16:creationId xmlns:a16="http://schemas.microsoft.com/office/drawing/2014/main" id="{06210FE2-8E7D-0E42-19C2-0AF0DC96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78C747-B534-F941-8D5F-156F2977BE8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7C3E5C89-F66B-D4B3-44C8-422CDAD9D3D0}"/>
              </a:ext>
            </a:extLst>
          </p:cNvPr>
          <p:cNvSpPr/>
          <p:nvPr/>
        </p:nvSpPr>
        <p:spPr>
          <a:xfrm>
            <a:off x="255394" y="1628800"/>
            <a:ext cx="5246484" cy="26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Add a large light guide to improve the spatial discrimination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altLang="zh-CN" sz="14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zh-CN" sz="1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current wavelength cut (375nm) can be extended to lower level (~300nm) , 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larger number </a:t>
            </a:r>
            <a:r>
              <a:rPr lang="en-US" altLang="zh-CN" sz="1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of photon electron will lead to better separation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altLang="zh-CN" sz="14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Effect on PMT lifetime and dispersion need to be evaluated carefully. 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0623A5B-8CD3-74EB-6F21-90D44935F894}"/>
              </a:ext>
            </a:extLst>
          </p:cNvPr>
          <p:cNvGrpSpPr/>
          <p:nvPr/>
        </p:nvGrpSpPr>
        <p:grpSpPr>
          <a:xfrm>
            <a:off x="5789809" y="2564932"/>
            <a:ext cx="2717110" cy="1760298"/>
            <a:chOff x="187726" y="4096725"/>
            <a:chExt cx="3368503" cy="21485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03133072-0861-71E4-FF43-8D0F66C69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726" y="4096725"/>
              <a:ext cx="3368503" cy="2148500"/>
            </a:xfrm>
            <a:prstGeom prst="rect">
              <a:avLst/>
            </a:prstGeom>
          </p:spPr>
        </p:pic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id="{88A85EFB-2956-165D-52E2-90D1D9FF7A3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85175" y="4262115"/>
              <a:ext cx="0" cy="162001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</p:spPr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9">
                <a:extLst>
                  <a:ext uri="{FF2B5EF4-FFF2-40B4-BE49-F238E27FC236}">
                    <a16:creationId xmlns:a16="http://schemas.microsoft.com/office/drawing/2014/main" id="{79A08CEB-B8B3-4A8C-D779-0D0ECBC33D2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7446587"/>
                  </p:ext>
                </p:extLst>
              </p:nvPr>
            </p:nvGraphicFramePr>
            <p:xfrm>
              <a:off x="729444" y="4999990"/>
              <a:ext cx="7032918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89382">
                      <a:extLst>
                        <a:ext uri="{9D8B030D-6E8A-4147-A177-3AD203B41FA5}">
                          <a16:colId xmlns:a16="http://schemas.microsoft.com/office/drawing/2014/main" val="79809257"/>
                        </a:ext>
                      </a:extLst>
                    </a:gridCol>
                    <a:gridCol w="1976582">
                      <a:extLst>
                        <a:ext uri="{9D8B030D-6E8A-4147-A177-3AD203B41FA5}">
                          <a16:colId xmlns:a16="http://schemas.microsoft.com/office/drawing/2014/main" val="1695663628"/>
                        </a:ext>
                      </a:extLst>
                    </a:gridCol>
                    <a:gridCol w="2266954">
                      <a:extLst>
                        <a:ext uri="{9D8B030D-6E8A-4147-A177-3AD203B41FA5}">
                          <a16:colId xmlns:a16="http://schemas.microsoft.com/office/drawing/2014/main" val="34595519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Wavelength cut / nm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375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300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41384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Separation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4.19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4.37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01250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Efficiency (</a:t>
                          </a:r>
                          <a14:m>
                            <m:oMath xmlns:m="http://schemas.openxmlformats.org/officeDocument/2006/math"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r>
                            <a:rPr lang="en-US" altLang="zh-CN" dirty="0"/>
                            <a:t>) / 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98.2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98.9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76332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Efficiency 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oMath>
                          </a14:m>
                          <a:r>
                            <a:rPr lang="en-US" altLang="zh-CN" dirty="0"/>
                            <a:t>) / 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98.3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99.0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46593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9">
                <a:extLst>
                  <a:ext uri="{FF2B5EF4-FFF2-40B4-BE49-F238E27FC236}">
                    <a16:creationId xmlns:a16="http://schemas.microsoft.com/office/drawing/2014/main" id="{79A08CEB-B8B3-4A8C-D779-0D0ECBC33D2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7446587"/>
                  </p:ext>
                </p:extLst>
              </p:nvPr>
            </p:nvGraphicFramePr>
            <p:xfrm>
              <a:off x="729444" y="4999990"/>
              <a:ext cx="7032918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89382">
                      <a:extLst>
                        <a:ext uri="{9D8B030D-6E8A-4147-A177-3AD203B41FA5}">
                          <a16:colId xmlns:a16="http://schemas.microsoft.com/office/drawing/2014/main" val="79809257"/>
                        </a:ext>
                      </a:extLst>
                    </a:gridCol>
                    <a:gridCol w="1976582">
                      <a:extLst>
                        <a:ext uri="{9D8B030D-6E8A-4147-A177-3AD203B41FA5}">
                          <a16:colId xmlns:a16="http://schemas.microsoft.com/office/drawing/2014/main" val="1695663628"/>
                        </a:ext>
                      </a:extLst>
                    </a:gridCol>
                    <a:gridCol w="2266954">
                      <a:extLst>
                        <a:ext uri="{9D8B030D-6E8A-4147-A177-3AD203B41FA5}">
                          <a16:colId xmlns:a16="http://schemas.microsoft.com/office/drawing/2014/main" val="34595519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Wavelength cut / nm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375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300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41384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Separation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4.19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4.37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01250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18" t="-208197" r="-153057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98.2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98.9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76332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18" t="-308197" r="-15305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98.3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99.0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46593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BDED8DB8-912D-5CA2-4F1F-FB70004E7102}"/>
                  </a:ext>
                </a:extLst>
              </p:cNvPr>
              <p:cNvSpPr/>
              <p:nvPr/>
            </p:nvSpPr>
            <p:spPr>
              <a:xfrm>
                <a:off x="1558873" y="4325230"/>
                <a:ext cx="6026254" cy="5045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Standalone result (</a:t>
                </a:r>
                <a14:m>
                  <m:oMath xmlns:m="http://schemas.openxmlformats.org/officeDocument/2006/math">
                    <m:r>
                      <a:rPr kumimoji="0" lang="en-US" altLang="zh-CN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𝐏</m:t>
                    </m:r>
                    <m:r>
                      <a:rPr kumimoji="0" lang="en-US" altLang="zh-CN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altLang="zh-CN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𝟐𝐆𝐞𝐕</m:t>
                    </m:r>
                    <m:r>
                      <a:rPr kumimoji="0" lang="en-US" altLang="zh-CN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 </m:t>
                    </m:r>
                    <m:r>
                      <a:rPr kumimoji="0" lang="zh-CN" altLang="en-US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𝛉</m:t>
                    </m:r>
                    <m:r>
                      <a:rPr kumimoji="0" lang="en-US" altLang="zh-CN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altLang="zh-CN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zh-CN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𝟔𝟓</m:t>
                        </m:r>
                      </m:e>
                      <m:sup>
                        <m:r>
                          <a:rPr kumimoji="0" lang="en-US" altLang="zh-CN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  <m:r>
                      <a:rPr kumimoji="0" lang="en-US" altLang="zh-CN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altLang="zh-CN" sz="2000" b="1" i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𝛟</m:t>
                    </m:r>
                    <m:r>
                      <a:rPr lang="en-US" altLang="zh-CN" sz="20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altLang="zh-CN" sz="20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kumimoji="0" lang="en-US" altLang="zh-CN" sz="2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BDED8DB8-912D-5CA2-4F1F-FB70004E71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873" y="4325230"/>
                <a:ext cx="6026254" cy="504562"/>
              </a:xfrm>
              <a:prstGeom prst="rect">
                <a:avLst/>
              </a:prstGeom>
              <a:blipFill>
                <a:blip r:embed="rId5"/>
                <a:stretch>
                  <a:fillRect l="-1113" b="-21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>
            <a:extLst>
              <a:ext uri="{FF2B5EF4-FFF2-40B4-BE49-F238E27FC236}">
                <a16:creationId xmlns:a16="http://schemas.microsoft.com/office/drawing/2014/main" id="{1FDA97AC-4B2B-D02B-E91F-F82E72C258FF}"/>
              </a:ext>
            </a:extLst>
          </p:cNvPr>
          <p:cNvGrpSpPr/>
          <p:nvPr/>
        </p:nvGrpSpPr>
        <p:grpSpPr>
          <a:xfrm>
            <a:off x="6097351" y="1821564"/>
            <a:ext cx="2059127" cy="377269"/>
            <a:chOff x="4644008" y="4608934"/>
            <a:chExt cx="3456384" cy="476250"/>
          </a:xfrm>
        </p:grpSpPr>
        <p:sp>
          <p:nvSpPr>
            <p:cNvPr id="14" name="直角三角形 13">
              <a:extLst>
                <a:ext uri="{FF2B5EF4-FFF2-40B4-BE49-F238E27FC236}">
                  <a16:creationId xmlns:a16="http://schemas.microsoft.com/office/drawing/2014/main" id="{4DFA802E-4580-5982-C6B8-607AFFE6D602}"/>
                </a:ext>
              </a:extLst>
            </p:cNvPr>
            <p:cNvSpPr/>
            <p:nvPr/>
          </p:nvSpPr>
          <p:spPr bwMode="auto">
            <a:xfrm flipH="1">
              <a:off x="7380312" y="4608934"/>
              <a:ext cx="720080" cy="476250"/>
            </a:xfrm>
            <a:prstGeom prst="rt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D721E158-463B-1DDE-C300-25A3A54E57C2}"/>
                </a:ext>
              </a:extLst>
            </p:cNvPr>
            <p:cNvSpPr/>
            <p:nvPr/>
          </p:nvSpPr>
          <p:spPr bwMode="auto">
            <a:xfrm>
              <a:off x="4644008" y="4941168"/>
              <a:ext cx="2952329" cy="14401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04D71761-2856-57B9-1DAB-4C2142277EFB}"/>
              </a:ext>
            </a:extLst>
          </p:cNvPr>
          <p:cNvSpPr/>
          <p:nvPr/>
        </p:nvSpPr>
        <p:spPr bwMode="auto">
          <a:xfrm>
            <a:off x="6097351" y="1514715"/>
            <a:ext cx="2059126" cy="11408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53BC3D8D-5F63-F00F-666B-AAA186623C11}"/>
              </a:ext>
            </a:extLst>
          </p:cNvPr>
          <p:cNvCxnSpPr>
            <a:cxnSpLocks/>
            <a:stCxn id="17" idx="2"/>
          </p:cNvCxnSpPr>
          <p:nvPr/>
        </p:nvCxnSpPr>
        <p:spPr bwMode="auto">
          <a:xfrm>
            <a:off x="7126914" y="1628800"/>
            <a:ext cx="0" cy="45594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</p:spTree>
    <p:extLst>
      <p:ext uri="{BB962C8B-B14F-4D97-AF65-F5344CB8AC3E}">
        <p14:creationId xmlns:p14="http://schemas.microsoft.com/office/powerpoint/2010/main" val="2532399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58A49-7E11-E461-EE54-6834B3509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F232D8-13C6-133A-BEF8-8ABCA2E51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3059832" cy="1066799"/>
          </a:xfrm>
        </p:spPr>
        <p:txBody>
          <a:bodyPr/>
          <a:lstStyle/>
          <a:p>
            <a:r>
              <a:rPr lang="en-US" altLang="zh-CN" sz="3200" b="1" dirty="0"/>
              <a:t>Summary</a:t>
            </a:r>
            <a:endParaRPr lang="zh-CN" altLang="en-US" sz="3200" b="1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8CD1B36-07C6-D211-E948-4E36B0FA4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48E7C-6BCA-7A44-A164-629CA7A5376A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D27D596-1DDA-3F17-49F4-15DA29CAA4CA}"/>
              </a:ext>
            </a:extLst>
          </p:cNvPr>
          <p:cNvSpPr/>
          <p:nvPr/>
        </p:nvSpPr>
        <p:spPr>
          <a:xfrm>
            <a:off x="365943" y="1765641"/>
            <a:ext cx="7734347" cy="3458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2000" b="1" kern="0" dirty="0">
                <a:solidFill>
                  <a:srgbClr val="FF0000"/>
                </a:solidFill>
                <a:latin typeface="等线" panose="020F0502020204030204"/>
                <a:ea typeface="黑体" panose="02010609060101010101" pitchFamily="49" charset="-122"/>
                <a:cs typeface="Calibri"/>
                <a:sym typeface="Calibri"/>
              </a:rPr>
              <a:t>Finished</a:t>
            </a:r>
            <a:endParaRPr lang="en-US" altLang="zh-CN" sz="2000" b="1" kern="0" baseline="0" dirty="0">
              <a:solidFill>
                <a:srgbClr val="FF0000"/>
              </a:solidFill>
              <a:latin typeface="等线" panose="020F0502020204030204"/>
              <a:ea typeface="黑体" panose="02010609060101010101" pitchFamily="49" charset="-122"/>
              <a:cs typeface="Calibri"/>
              <a:sym typeface="Calibri"/>
            </a:endParaRPr>
          </a:p>
          <a:p>
            <a:pPr marL="800100" lvl="1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Calibri"/>
              </a:rPr>
              <a:t>BTOF full chain process has been completed.</a:t>
            </a:r>
          </a:p>
          <a:p>
            <a:pPr marL="800100" lvl="1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n-US" altLang="zh-CN" kern="0" baseline="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Calibri"/>
              </a:rPr>
              <a:t>Two reconstruction algorithm have almost reached the PID requirement.</a:t>
            </a:r>
          </a:p>
          <a:p>
            <a:pPr marL="800100" lvl="1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Calibri"/>
              </a:rPr>
              <a:t>Performance analysis has been done.</a:t>
            </a:r>
            <a:endParaRPr lang="en-US" altLang="zh-CN" kern="0" baseline="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Calibri"/>
            </a:endParaRPr>
          </a:p>
          <a:p>
            <a:pPr marL="800100" lvl="1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endParaRPr lang="en-US" altLang="zh-CN" kern="0" baseline="0" dirty="0">
              <a:solidFill>
                <a:prstClr val="black"/>
              </a:solidFill>
              <a:latin typeface="等线" panose="020F0502020204030204"/>
              <a:ea typeface="黑体" panose="02010609060101010101" pitchFamily="49" charset="-122"/>
              <a:cs typeface="Calibri"/>
              <a:sym typeface="Calibri"/>
            </a:endParaRP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2000" b="1" kern="0" dirty="0">
                <a:solidFill>
                  <a:srgbClr val="FF0000"/>
                </a:solidFill>
                <a:latin typeface="等线" panose="020F0502020204030204"/>
                <a:ea typeface="黑体" panose="02010609060101010101" pitchFamily="49" charset="-122"/>
                <a:cs typeface="Calibri"/>
                <a:sym typeface="Calibri"/>
              </a:rPr>
              <a:t>Next to do</a:t>
            </a:r>
            <a:endParaRPr lang="en-US" altLang="zh-CN" sz="2000" b="1" kern="0" baseline="0" dirty="0">
              <a:solidFill>
                <a:srgbClr val="FF0000"/>
              </a:solidFill>
              <a:latin typeface="等线" panose="020F0502020204030204"/>
              <a:ea typeface="黑体" panose="02010609060101010101" pitchFamily="49" charset="-122"/>
              <a:cs typeface="Calibri"/>
              <a:sym typeface="Calibri"/>
            </a:endParaRPr>
          </a:p>
          <a:p>
            <a:pPr marL="800100" lvl="1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Calibri"/>
              </a:rPr>
              <a:t>BTOF Geometry optimization.</a:t>
            </a:r>
            <a:endParaRPr lang="en-US" altLang="zh-CN" kern="0" baseline="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Calibri"/>
            </a:endParaRPr>
          </a:p>
          <a:p>
            <a:pPr marL="800100" lvl="1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Calibri"/>
              </a:rPr>
              <a:t>Further study on wavelength</a:t>
            </a:r>
            <a:r>
              <a:rPr lang="zh-CN" altLang="en-US" kern="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Calibri"/>
              </a:rPr>
              <a:t> 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Calibri"/>
              </a:rPr>
              <a:t>cut optimization.</a:t>
            </a:r>
            <a:endParaRPr lang="en-US" altLang="zh-CN" kern="0" baseline="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6760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B20F75C-EBAC-1848-47DB-05CEFF55C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48E7C-6BCA-7A44-A164-629CA7A5376A}" type="slidenum">
              <a:rPr lang="en-US" altLang="zh-CN" smtClean="0"/>
              <a:t>22</a:t>
            </a:fld>
            <a:endParaRPr lang="en-US" altLang="zh-CN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DD36B2C-3EA0-2750-5C6F-A5FE95744C28}"/>
              </a:ext>
            </a:extLst>
          </p:cNvPr>
          <p:cNvSpPr txBox="1"/>
          <p:nvPr/>
        </p:nvSpPr>
        <p:spPr>
          <a:xfrm>
            <a:off x="3227333" y="2972465"/>
            <a:ext cx="2942557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Backup</a:t>
            </a:r>
            <a:endParaRPr kumimoji="0" lang="zh-CN" altLang="en-US" sz="80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933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12744-26A2-2E12-945A-CE2ACBD3A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A343029-8096-6C19-7B5B-29E8BDDBF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48E7C-6BCA-7A44-A164-629CA7A5376A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E7D73BF5-7222-AE2A-F88D-0D64C1E8A316}"/>
                  </a:ext>
                </a:extLst>
              </p:cNvPr>
              <p:cNvSpPr/>
              <p:nvPr/>
            </p:nvSpPr>
            <p:spPr>
              <a:xfrm>
                <a:off x="251520" y="1099770"/>
                <a:ext cx="7992888" cy="5777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Efficiency of </a:t>
                </a:r>
                <a14:m>
                  <m:oMath xmlns:m="http://schemas.openxmlformats.org/officeDocument/2006/math">
                    <m:r>
                      <a:rPr kumimoji="0" lang="zh-CN" alt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(</a:t>
                </a:r>
                <a:r>
                  <a:rPr kumimoji="0" lang="en-US" altLang="zh-CN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missid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= 2%)</a:t>
                </a:r>
              </a:p>
            </p:txBody>
          </p:sp>
        </mc:Choice>
        <mc:Fallback xmlns="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EA77AC02-71F4-CD20-EEFF-9E9AABA700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9770"/>
                <a:ext cx="7992888" cy="577787"/>
              </a:xfrm>
              <a:prstGeom prst="rect">
                <a:avLst/>
              </a:prstGeom>
              <a:blipFill>
                <a:blip r:embed="rId2"/>
                <a:stretch>
                  <a:fillRect l="-1144" b="-23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6CF529A5-04DF-3409-DFCC-A9F5C5B9B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79945"/>
            <a:ext cx="8820471" cy="4573767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861C8030-DA11-DE3E-47D2-94BE0D046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3923928" cy="1066799"/>
          </a:xfrm>
        </p:spPr>
        <p:txBody>
          <a:bodyPr/>
          <a:lstStyle/>
          <a:p>
            <a:r>
              <a:rPr lang="en-US" altLang="zh-CN" sz="3200" b="1" dirty="0"/>
              <a:t>Timing Method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16313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03F29-2DB8-E6CA-735B-B88DFAF6C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33731E-96F0-C112-F107-B49C63820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3923928" cy="1066799"/>
          </a:xfrm>
        </p:spPr>
        <p:txBody>
          <a:bodyPr/>
          <a:lstStyle/>
          <a:p>
            <a:r>
              <a:rPr lang="en-US" altLang="zh-CN" sz="3200" b="1" dirty="0"/>
              <a:t>Timing Method</a:t>
            </a:r>
            <a:endParaRPr lang="zh-CN" altLang="en-US" sz="3200" b="1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9A3C1E7-19FB-8F6D-3D2E-E537F0C45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48E7C-6BCA-7A44-A164-629CA7A5376A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032459C8-2594-A763-1CEA-E339F150608D}"/>
                  </a:ext>
                </a:extLst>
              </p:cNvPr>
              <p:cNvSpPr/>
              <p:nvPr/>
            </p:nvSpPr>
            <p:spPr>
              <a:xfrm>
                <a:off x="251520" y="1099770"/>
                <a:ext cx="7992888" cy="5777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Efficiency of </a:t>
                </a:r>
                <a14:m>
                  <m:oMath xmlns:m="http://schemas.openxmlformats.org/officeDocument/2006/math">
                    <m:r>
                      <a:rPr kumimoji="0" lang="en-US" altLang="zh-CN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𝑲</m:t>
                    </m:r>
                  </m:oMath>
                </a14:m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(</a:t>
                </a:r>
                <a:r>
                  <a:rPr kumimoji="0" lang="en-US" altLang="zh-CN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missid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= 2%)</a:t>
                </a:r>
              </a:p>
            </p:txBody>
          </p:sp>
        </mc:Choice>
        <mc:Fallback xmlns="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873FBEC1-55FD-FC33-497B-2956359A66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9770"/>
                <a:ext cx="7992888" cy="577787"/>
              </a:xfrm>
              <a:prstGeom prst="rect">
                <a:avLst/>
              </a:prstGeom>
              <a:blipFill>
                <a:blip r:embed="rId2"/>
                <a:stretch>
                  <a:fillRect l="-1144" b="-23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5065B1BD-7EB3-8C06-C470-4C1365C3F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6832"/>
            <a:ext cx="8876663" cy="444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27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85E3B-337C-BDFF-62A9-125B7BC50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7F520D-09BC-737D-51B5-E4BA99E24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067943" cy="1066799"/>
          </a:xfrm>
        </p:spPr>
        <p:txBody>
          <a:bodyPr/>
          <a:lstStyle/>
          <a:p>
            <a:r>
              <a:rPr lang="en-US" altLang="zh-CN" sz="3200" b="1" dirty="0"/>
              <a:t>Imaging Method</a:t>
            </a:r>
            <a:endParaRPr lang="zh-CN" altLang="en-US" sz="3200" b="1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34700AD-4B22-5B49-2C7B-FEEDBAFB0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48E7C-6BCA-7A44-A164-629CA7A5376A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096F5A2A-0B1C-2713-6F7D-16CCF0593944}"/>
                  </a:ext>
                </a:extLst>
              </p:cNvPr>
              <p:cNvSpPr/>
              <p:nvPr/>
            </p:nvSpPr>
            <p:spPr>
              <a:xfrm>
                <a:off x="251520" y="1099770"/>
                <a:ext cx="7992888" cy="5777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Efficiency of </a:t>
                </a:r>
                <a14:m>
                  <m:oMath xmlns:m="http://schemas.openxmlformats.org/officeDocument/2006/math">
                    <m:r>
                      <a:rPr kumimoji="0" lang="zh-CN" alt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(</a:t>
                </a:r>
                <a:r>
                  <a:rPr kumimoji="0" lang="en-US" altLang="zh-CN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missid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= 2%)</a:t>
                </a:r>
              </a:p>
            </p:txBody>
          </p:sp>
        </mc:Choice>
        <mc:Fallback xmlns="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45A28DB7-B3D7-8E2F-4D15-E921490284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9770"/>
                <a:ext cx="7992888" cy="577787"/>
              </a:xfrm>
              <a:prstGeom prst="rect">
                <a:avLst/>
              </a:prstGeom>
              <a:blipFill>
                <a:blip r:embed="rId2"/>
                <a:stretch>
                  <a:fillRect l="-1144" b="-23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A4A84525-69D5-A6DC-4025-177E886DA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4" y="1844824"/>
            <a:ext cx="8687594" cy="453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5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82C2C-1590-670E-9B4D-4EA593688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40EE37-75AA-5183-1C44-A753E527E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067943" cy="1066799"/>
          </a:xfrm>
        </p:spPr>
        <p:txBody>
          <a:bodyPr/>
          <a:lstStyle/>
          <a:p>
            <a:r>
              <a:rPr lang="en-US" altLang="zh-CN" sz="3200" b="1" dirty="0"/>
              <a:t>Imaging Method</a:t>
            </a:r>
            <a:endParaRPr lang="zh-CN" altLang="en-US" sz="3200" b="1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6A837C2-E2B1-FDC1-391A-B0354B66E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48E7C-6BCA-7A44-A164-629CA7A5376A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9F292734-55EC-01DD-94D2-E9A903ADF2DF}"/>
                  </a:ext>
                </a:extLst>
              </p:cNvPr>
              <p:cNvSpPr/>
              <p:nvPr/>
            </p:nvSpPr>
            <p:spPr>
              <a:xfrm>
                <a:off x="251520" y="1099770"/>
                <a:ext cx="7992888" cy="5777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Efficiency of </a:t>
                </a:r>
                <a14:m>
                  <m:oMath xmlns:m="http://schemas.openxmlformats.org/officeDocument/2006/math">
                    <m:r>
                      <a:rPr kumimoji="0" lang="en-US" altLang="zh-CN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𝑲</m:t>
                    </m:r>
                  </m:oMath>
                </a14:m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(</a:t>
                </a:r>
                <a:r>
                  <a:rPr kumimoji="0" lang="en-US" altLang="zh-CN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missid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= 2%)</a:t>
                </a:r>
              </a:p>
            </p:txBody>
          </p:sp>
        </mc:Choice>
        <mc:Fallback xmlns="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EF904AAB-2F83-9AD8-3D36-7E129943B4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9770"/>
                <a:ext cx="7992888" cy="577787"/>
              </a:xfrm>
              <a:prstGeom prst="rect">
                <a:avLst/>
              </a:prstGeom>
              <a:blipFill>
                <a:blip r:embed="rId2"/>
                <a:stretch>
                  <a:fillRect l="-1144" b="-23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1462A826-B682-AC8A-1E39-A4B891B9B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6832"/>
            <a:ext cx="8681616" cy="447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70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F1F95-24B1-4A88-BE02-9547C5576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366B896-654B-16E6-8D52-5278C7D1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48B7A5-E3B1-1941-9F48-6DEC555EF835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5BCFAB4-B879-4F99-45A1-8C3BE4EC90A5}"/>
              </a:ext>
            </a:extLst>
          </p:cNvPr>
          <p:cNvSpPr txBox="1"/>
          <p:nvPr/>
        </p:nvSpPr>
        <p:spPr>
          <a:xfrm>
            <a:off x="2555776" y="2972465"/>
            <a:ext cx="5256584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Introduction</a:t>
            </a:r>
            <a:endParaRPr kumimoji="0" lang="zh-CN" altLang="en-US" sz="80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218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093C7-FAEA-C2ED-B5AD-3353B70E4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B4D113-FBD1-AA72-9A21-1ACC9ED07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653543" cy="1066799"/>
          </a:xfrm>
        </p:spPr>
        <p:txBody>
          <a:bodyPr/>
          <a:lstStyle/>
          <a:p>
            <a:r>
              <a:rPr lang="en-US" altLang="zh-CN" sz="3200" b="1" dirty="0"/>
              <a:t>STCF Introduction</a:t>
            </a:r>
            <a:endParaRPr lang="zh-CN" altLang="en-US" sz="3200" b="1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E76A88B-9662-9661-B12C-5CD8B81E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48E7C-6BCA-7A44-A164-629CA7A5376A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B6233CD-323A-74CA-C3F5-4D3B2E4381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630"/>
          <a:stretch>
            <a:fillRect/>
          </a:stretch>
        </p:blipFill>
        <p:spPr>
          <a:xfrm>
            <a:off x="4833308" y="3985912"/>
            <a:ext cx="3025536" cy="249743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D544877-C4F6-C0ED-0D65-ABB4966691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02" t="5617" r="6328" b="4503"/>
          <a:stretch>
            <a:fillRect/>
          </a:stretch>
        </p:blipFill>
        <p:spPr>
          <a:xfrm>
            <a:off x="287749" y="3903634"/>
            <a:ext cx="3744416" cy="2304256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92DF821C-C853-A559-51D0-5D3066D90331}"/>
              </a:ext>
            </a:extLst>
          </p:cNvPr>
          <p:cNvSpPr/>
          <p:nvPr/>
        </p:nvSpPr>
        <p:spPr bwMode="auto">
          <a:xfrm>
            <a:off x="2258074" y="4767730"/>
            <a:ext cx="648072" cy="576064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37CC1D46-90DC-EC74-BCCF-A25DE651F505}"/>
              </a:ext>
            </a:extLst>
          </p:cNvPr>
          <p:cNvCxnSpPr>
            <a:cxnSpLocks/>
          </p:cNvCxnSpPr>
          <p:nvPr/>
        </p:nvCxnSpPr>
        <p:spPr bwMode="auto">
          <a:xfrm>
            <a:off x="2906146" y="5055762"/>
            <a:ext cx="1927162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9AD3377F-A7C0-A5A8-23CF-9EAC2D7397AA}"/>
                  </a:ext>
                </a:extLst>
              </p:cNvPr>
              <p:cNvSpPr/>
              <p:nvPr/>
            </p:nvSpPr>
            <p:spPr>
              <a:xfrm>
                <a:off x="179765" y="1354832"/>
                <a:ext cx="4653543" cy="1856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6FF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STCF  Future Performance </a:t>
                </a: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: </a:t>
                </a:r>
              </a:p>
              <a:p>
                <a:pPr marL="285750" marR="0" lvl="0" indent="-28575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l"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Center of Mass Energy : </a:t>
                </a:r>
                <a14:m>
                  <m:oMath xmlns:m="http://schemas.openxmlformats.org/officeDocument/2006/math">
                    <m:r>
                      <a:rPr kumimoji="0" lang="en-US" altLang="zh-CN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altLang="zh-CN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r>
                      <a:rPr kumimoji="0" lang="en-US" altLang="zh-CN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kumimoji="0" lang="en-US" altLang="zh-CN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𝑮𝒆𝑽</m:t>
                    </m:r>
                  </m:oMath>
                </a14:m>
                <a:endPara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marR="0" lvl="0" indent="-28575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l"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Peak Luminosity : </a:t>
                </a:r>
                <a14:m>
                  <m:oMath xmlns:m="http://schemas.openxmlformats.org/officeDocument/2006/math">
                    <m:r>
                      <a:rPr kumimoji="0" lang="en-US" altLang="zh-CN" sz="1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kumimoji="0" lang="en-US" altLang="zh-CN" sz="1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kumimoji="0" lang="en-US" altLang="zh-CN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kumimoji="0" lang="en-US" altLang="zh-CN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r>
                      <a:rPr kumimoji="0" lang="en-US" altLang="zh-CN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kumimoji="0" lang="en-US" altLang="zh-CN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kumimoji="0" lang="en-US" altLang="zh-CN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kumimoji="0" lang="en-US" altLang="zh-CN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𝟑𝟓</m:t>
                        </m:r>
                      </m:sup>
                    </m:sSup>
                    <m:sSup>
                      <m:sSupPr>
                        <m:ctrlPr>
                          <a:rPr kumimoji="0" lang="en-US" altLang="zh-CN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𝒄𝒎</m:t>
                        </m:r>
                      </m:e>
                      <m:sup>
                        <m:r>
                          <a:rPr kumimoji="0" lang="en-US" altLang="zh-CN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altLang="zh-CN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kumimoji="0" lang="en-US" altLang="zh-CN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e>
                      <m:sup>
                        <m:r>
                          <a:rPr kumimoji="0" lang="en-US" altLang="zh-CN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altLang="zh-CN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marR="0" lvl="0" indent="-28575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l"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Cross Angle : </a:t>
                </a:r>
                <a14:m>
                  <m:oMath xmlns:m="http://schemas.openxmlformats.org/officeDocument/2006/math">
                    <m:r>
                      <a:rPr kumimoji="0" lang="en-US" altLang="zh-CN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altLang="zh-CN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kumimoji="0" lang="en-US" altLang="zh-CN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kumimoji="0" lang="en-US" altLang="zh-CN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𝒎𝒓𝒂𝒅</m:t>
                    </m:r>
                  </m:oMath>
                </a14:m>
                <a:endPara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9AD3377F-A7C0-A5A8-23CF-9EAC2D7397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65" y="1354832"/>
                <a:ext cx="4653543" cy="1856983"/>
              </a:xfrm>
              <a:prstGeom prst="rect">
                <a:avLst/>
              </a:prstGeom>
              <a:blipFill>
                <a:blip r:embed="rId4"/>
                <a:stretch>
                  <a:fillRect l="-1963" b="-3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A9B0A007-4AD4-2DFE-0CB7-7EC4FEBDF1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1300" y="1255248"/>
            <a:ext cx="3225377" cy="257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3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F3B50-CB7D-0181-EA79-2E10DBB01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EB7CD4-9536-97AE-CF67-FE42ED9DA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653543" cy="1066799"/>
          </a:xfrm>
        </p:spPr>
        <p:txBody>
          <a:bodyPr/>
          <a:lstStyle/>
          <a:p>
            <a:r>
              <a:rPr lang="en-US" altLang="zh-CN" sz="3200" b="1" dirty="0"/>
              <a:t>BTOF Introduction</a:t>
            </a:r>
            <a:endParaRPr lang="zh-CN" altLang="en-US" sz="3200" b="1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A244D42-8004-F501-485A-4629C193D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48E7C-6BCA-7A44-A164-629CA7A5376A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1362521-9EB6-24C2-029F-577F6BBBE7FC}"/>
                  </a:ext>
                </a:extLst>
              </p:cNvPr>
              <p:cNvSpPr txBox="1"/>
              <p:nvPr/>
            </p:nvSpPr>
            <p:spPr>
              <a:xfrm>
                <a:off x="116486" y="1389596"/>
                <a:ext cx="4608512" cy="2039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600" b="1" dirty="0">
                    <a:solidFill>
                      <a:prstClr val="black"/>
                    </a:solidFill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BTOF requirement:</a:t>
                </a:r>
                <a:endParaRPr lang="en-US" altLang="zh-CN" sz="1600" b="1" baseline="0" dirty="0">
                  <a:solidFill>
                    <a:prstClr val="black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  <a:p>
                <a:pPr marL="342900" indent="-342900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sz="1400" b="1" baseline="0" dirty="0">
                    <a:solidFill>
                      <a:srgbClr val="0070C0"/>
                    </a:solidFill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PID Performance</a:t>
                </a:r>
                <a:r>
                  <a:rPr lang="en-US" altLang="zh-CN" sz="1400" baseline="0" dirty="0">
                    <a:solidFill>
                      <a:prstClr val="black"/>
                    </a:solidFill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:  </a:t>
                </a:r>
                <a:r>
                  <a:rPr lang="en-US" altLang="zh-CN" sz="1400" baseline="0" dirty="0">
                    <a:solidFill>
                      <a:srgbClr val="FF0000"/>
                    </a:solidFill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2GeV/c</a:t>
                </a:r>
                <a:r>
                  <a:rPr lang="zh-CN" altLang="en-US" sz="1400" baseline="0" dirty="0">
                    <a:solidFill>
                      <a:srgbClr val="FF0000"/>
                    </a:solidFill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  𝜋</a:t>
                </a:r>
                <a:r>
                  <a:rPr lang="en-US" altLang="zh-CN" sz="1400" baseline="0" dirty="0">
                    <a:solidFill>
                      <a:srgbClr val="FF0000"/>
                    </a:solidFill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/Κ/p~4</a:t>
                </a:r>
                <a:r>
                  <a:rPr lang="zh-CN" altLang="en-US" sz="1400" baseline="0" dirty="0">
                    <a:solidFill>
                      <a:srgbClr val="FF0000"/>
                    </a:solidFill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𝜎</a:t>
                </a:r>
                <a:endParaRPr lang="en-US" altLang="zh-CN" sz="1400" baseline="0" dirty="0">
                  <a:solidFill>
                    <a:prstClr val="black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400" b="1" dirty="0">
                    <a:solidFill>
                      <a:srgbClr val="0070C0"/>
                    </a:solidFill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Material Budget</a:t>
                </a:r>
                <a:r>
                  <a:rPr lang="zh-CN" altLang="en-US" sz="1400" baseline="0" dirty="0">
                    <a:solidFill>
                      <a:prstClr val="black"/>
                    </a:solidFill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：</a:t>
                </a:r>
                <a:r>
                  <a:rPr lang="en-US" altLang="zh-CN" sz="1400" baseline="0" dirty="0">
                    <a:solidFill>
                      <a:prstClr val="black"/>
                    </a:solidFill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&lt; </a:t>
                </a:r>
                <a14:m>
                  <m:oMath xmlns:m="http://schemas.openxmlformats.org/officeDocument/2006/math">
                    <m:r>
                      <a:rPr lang="en-US" altLang="zh-CN" sz="1400" b="0" i="0" baseline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dobe 黑体 Std R" panose="020B0400000000000000" pitchFamily="34" charset="-122"/>
                      </a:rPr>
                      <m:t>0.3</m:t>
                    </m:r>
                    <m:sSub>
                      <m:sSubPr>
                        <m:ctrlPr>
                          <a:rPr lang="en-US" altLang="zh-CN" sz="1400" i="1" baseline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dobe 黑体 Std R" panose="020B0400000000000000" pitchFamily="34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400" b="0" i="0" baseline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dobe 黑体 Std R" panose="020B0400000000000000" pitchFamily="34" charset="-122"/>
                          </a:rPr>
                          <m:t>X</m:t>
                        </m:r>
                      </m:e>
                      <m:sub>
                        <m:r>
                          <a:rPr lang="en-US" altLang="zh-CN" sz="1400" b="0" i="0" baseline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dobe 黑体 Std R" panose="020B0400000000000000" pitchFamily="34" charset="-12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400" baseline="0" dirty="0">
                    <a:solidFill>
                      <a:prstClr val="black"/>
                    </a:solidFill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 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400" b="1" baseline="0" dirty="0">
                    <a:solidFill>
                      <a:srgbClr val="0070C0"/>
                    </a:solidFill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Background Counting</a:t>
                </a:r>
                <a:r>
                  <a:rPr lang="zh-CN" altLang="en-US" sz="1400" baseline="0" dirty="0">
                    <a:solidFill>
                      <a:prstClr val="black"/>
                    </a:solidFill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：</a:t>
                </a:r>
                <a:r>
                  <a:rPr lang="en-US" altLang="zh-CN" sz="1400" baseline="0" dirty="0">
                    <a:solidFill>
                      <a:prstClr val="black"/>
                    </a:solidFill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~13 kHz</a:t>
                </a:r>
                <a:r>
                  <a:rPr lang="en-US" altLang="zh-CN" sz="1400" dirty="0">
                    <a:solidFill>
                      <a:prstClr val="black"/>
                    </a:solidFill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 / Channel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400" b="1" baseline="0" dirty="0">
                    <a:solidFill>
                      <a:srgbClr val="0070C0"/>
                    </a:solidFill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High Time Resolution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400" dirty="0">
                    <a:solidFill>
                      <a:prstClr val="black"/>
                    </a:solidFill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Based</a:t>
                </a:r>
                <a:r>
                  <a:rPr lang="zh-CN" altLang="en-US" sz="1400" dirty="0">
                    <a:solidFill>
                      <a:prstClr val="black"/>
                    </a:solidFill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 </a:t>
                </a:r>
                <a:r>
                  <a:rPr lang="en-US" altLang="zh-CN" sz="1400" dirty="0">
                    <a:solidFill>
                      <a:prstClr val="black"/>
                    </a:solidFill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on</a:t>
                </a:r>
                <a:r>
                  <a:rPr lang="zh-CN" altLang="en-US" sz="1400" dirty="0">
                    <a:solidFill>
                      <a:prstClr val="black"/>
                    </a:solidFill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 </a:t>
                </a:r>
                <a:r>
                  <a:rPr lang="en-US" altLang="zh-CN" sz="1400" b="1" dirty="0">
                    <a:solidFill>
                      <a:srgbClr val="0070C0"/>
                    </a:solidFill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DIRC-like</a:t>
                </a:r>
                <a:r>
                  <a:rPr lang="zh-CN" altLang="en-US" sz="1400" dirty="0">
                    <a:solidFill>
                      <a:prstClr val="black"/>
                    </a:solidFill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 </a:t>
                </a:r>
                <a:r>
                  <a:rPr lang="en-US" altLang="zh-CN" sz="1400" dirty="0">
                    <a:solidFill>
                      <a:prstClr val="black"/>
                    </a:solidFill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technology</a:t>
                </a:r>
                <a:endParaRPr lang="en-US" altLang="zh-CN" sz="1400" baseline="0" dirty="0">
                  <a:solidFill>
                    <a:prstClr val="black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1362521-9EB6-24C2-029F-577F6BBBE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86" y="1389596"/>
                <a:ext cx="4608512" cy="2039404"/>
              </a:xfrm>
              <a:prstGeom prst="rect">
                <a:avLst/>
              </a:prstGeom>
              <a:blipFill>
                <a:blip r:embed="rId3"/>
                <a:stretch>
                  <a:fillRect l="-661" b="-17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82535522-800A-4AE8-52A0-A2145C20D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0126" y="1906407"/>
            <a:ext cx="4627388" cy="35619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AB690E2-9B77-C3F4-7DDB-724726894A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658" y="3664093"/>
            <a:ext cx="3353091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63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FEFAF-A473-967C-A124-4B70DF0E0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F097C9-65B9-B7BB-6CDD-749BD943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48B7A5-E3B1-1941-9F48-6DEC555EF835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B78D536-BB3C-53EC-CA63-5BC595F8441D}"/>
              </a:ext>
            </a:extLst>
          </p:cNvPr>
          <p:cNvSpPr txBox="1"/>
          <p:nvPr/>
        </p:nvSpPr>
        <p:spPr>
          <a:xfrm>
            <a:off x="2698940" y="2972465"/>
            <a:ext cx="385426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Simulation</a:t>
            </a:r>
            <a:endParaRPr kumimoji="0" lang="zh-CN" altLang="en-US" sz="80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655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DF146-37E1-B628-85DF-6907C598C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EF896B-3A04-1266-6020-62BF1A88E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653543" cy="1066799"/>
          </a:xfrm>
        </p:spPr>
        <p:txBody>
          <a:bodyPr/>
          <a:lstStyle/>
          <a:p>
            <a:r>
              <a:rPr lang="en-US" altLang="zh-CN" sz="3200" b="1" dirty="0"/>
              <a:t>BTOF Geometry</a:t>
            </a:r>
            <a:endParaRPr lang="zh-CN" altLang="en-US" sz="3200" b="1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FD3881C-2069-B72F-59EC-1EBCE5AB9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48E7C-6BCA-7A44-A164-629CA7A5376A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1ACCE03-9186-701D-47BA-714E04B70667}"/>
                  </a:ext>
                </a:extLst>
              </p:cNvPr>
              <p:cNvSpPr txBox="1"/>
              <p:nvPr/>
            </p:nvSpPr>
            <p:spPr>
              <a:xfrm>
                <a:off x="224497" y="1153391"/>
                <a:ext cx="8695005" cy="1712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0" indent="-285750" defTabSz="91440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12 sectors, each corresponds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e>
                      <m:sup>
                        <m:r>
                          <a:rPr kumimoji="0" lang="en-US" altLang="zh-CN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azimuthal angle and has two silicon </a:t>
                </a:r>
                <a:r>
                  <a:rPr kumimoji="0" lang="en-US" altLang="zh-CN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quartzs</a:t>
                </a: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connected (</a:t>
                </a:r>
                <a14:m>
                  <m:oMath xmlns:m="http://schemas.openxmlformats.org/officeDocument/2006/math">
                    <m:r>
                      <a:rPr kumimoji="0" lang="en-US" altLang="zh-CN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𝟏𝟒𝟖𝟐</m:t>
                    </m:r>
                    <m:r>
                      <a:rPr kumimoji="0" lang="en-US" altLang="zh-CN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kumimoji="0" lang="en-US" altLang="zh-CN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kumimoji="0" lang="en-US" altLang="zh-CN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𝒎𝒎</m:t>
                    </m:r>
                    <m:r>
                      <a:rPr kumimoji="0" lang="en-US" altLang="zh-CN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kumimoji="0" lang="en-US" altLang="zh-CN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𝟒𝟓𝟎</m:t>
                    </m:r>
                    <m:r>
                      <a:rPr kumimoji="0" lang="en-US" altLang="zh-CN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𝒎𝒎</m:t>
                    </m:r>
                    <m:r>
                      <a:rPr kumimoji="0" lang="en-US" altLang="zh-CN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kumimoji="0" lang="en-US" altLang="zh-CN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𝟐𝟎</m:t>
                    </m:r>
                    <m:r>
                      <a:rPr kumimoji="0" lang="en-US" altLang="zh-CN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𝒎𝒎</m:t>
                    </m:r>
                  </m:oMath>
                </a14:m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), covered by </a:t>
                </a:r>
                <a:r>
                  <a:rPr lang="en-US" altLang="zh-CN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an</a:t>
                </a: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Al Honeycomb Panel.</a:t>
                </a:r>
                <a:endPara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lvl="0" indent="-285750" defTabSz="91440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𝟏𝟓</m:t>
                    </m:r>
                  </m:oMath>
                </a14:m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MCP-PMTs (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𝟐𝟕</m:t>
                    </m:r>
                    <m:r>
                      <a:rPr lang="en-US" altLang="zh-CN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𝒎𝒎</m:t>
                    </m:r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𝟐𝟓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𝒎𝒎</m:t>
                    </m:r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𝟐𝟓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𝒎𝒎</m:t>
                    </m:r>
                  </m:oMath>
                </a14:m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) (</a:t>
                </a:r>
                <a14:m>
                  <m:oMath xmlns:m="http://schemas.openxmlformats.org/officeDocument/2006/math">
                    <m:r>
                      <a:rPr kumimoji="0" lang="en-US" altLang="zh-CN" sz="1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kumimoji="0" lang="en-US" altLang="zh-CN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kumimoji="0" lang="en-US" altLang="zh-CN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pixels</a:t>
                </a: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) on outer side of quartz.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1ACCE03-9186-701D-47BA-714E04B70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97" y="1153391"/>
                <a:ext cx="8695005" cy="1712328"/>
              </a:xfrm>
              <a:prstGeom prst="rect">
                <a:avLst/>
              </a:prstGeom>
              <a:blipFill>
                <a:blip r:embed="rId3"/>
                <a:stretch>
                  <a:fillRect l="-491" b="-46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239AED32-6CCE-60C6-A76F-561A6D379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352" y="3205018"/>
            <a:ext cx="2917478" cy="263918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4A21E08-CDB4-E8D4-4CE3-BAC6B7779D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7819" y="3141530"/>
            <a:ext cx="4274515" cy="2892209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DE65CA2D-EC12-0C28-6300-D8A61468B261}"/>
              </a:ext>
            </a:extLst>
          </p:cNvPr>
          <p:cNvGrpSpPr/>
          <p:nvPr/>
        </p:nvGrpSpPr>
        <p:grpSpPr>
          <a:xfrm>
            <a:off x="3218830" y="5499590"/>
            <a:ext cx="1000354" cy="982779"/>
            <a:chOff x="6234544" y="2450221"/>
            <a:chExt cx="2452255" cy="2352688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480F674-5BDE-99CD-A831-30A749358492}"/>
                </a:ext>
              </a:extLst>
            </p:cNvPr>
            <p:cNvSpPr/>
            <p:nvPr/>
          </p:nvSpPr>
          <p:spPr bwMode="auto">
            <a:xfrm>
              <a:off x="6234544" y="2450221"/>
              <a:ext cx="2452255" cy="2352688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E453FFE8-2F3F-43B6-369F-306F4364D211}"/>
                </a:ext>
              </a:extLst>
            </p:cNvPr>
            <p:cNvSpPr/>
            <p:nvPr/>
          </p:nvSpPr>
          <p:spPr bwMode="auto">
            <a:xfrm>
              <a:off x="6352500" y="2536811"/>
              <a:ext cx="518650" cy="520207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F148FB83-5209-793E-04C4-CE59FAC79C12}"/>
                </a:ext>
              </a:extLst>
            </p:cNvPr>
            <p:cNvSpPr/>
            <p:nvPr/>
          </p:nvSpPr>
          <p:spPr bwMode="auto">
            <a:xfrm>
              <a:off x="6918038" y="2536813"/>
              <a:ext cx="518650" cy="520208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E67E765D-1DFC-6872-ED96-A1B30911C69D}"/>
                </a:ext>
              </a:extLst>
            </p:cNvPr>
            <p:cNvSpPr/>
            <p:nvPr/>
          </p:nvSpPr>
          <p:spPr bwMode="auto">
            <a:xfrm>
              <a:off x="7480748" y="2536812"/>
              <a:ext cx="518649" cy="520208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AC7945E2-5C82-F1EE-EA47-D21DD15248CC}"/>
                </a:ext>
              </a:extLst>
            </p:cNvPr>
            <p:cNvSpPr/>
            <p:nvPr/>
          </p:nvSpPr>
          <p:spPr bwMode="auto">
            <a:xfrm>
              <a:off x="8043457" y="2536812"/>
              <a:ext cx="518649" cy="520208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EEE825E5-12F6-909D-6980-40AB472C8E61}"/>
                </a:ext>
              </a:extLst>
            </p:cNvPr>
            <p:cNvSpPr/>
            <p:nvPr/>
          </p:nvSpPr>
          <p:spPr bwMode="auto">
            <a:xfrm>
              <a:off x="6352500" y="3084501"/>
              <a:ext cx="518649" cy="520208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A434E219-4DB7-0540-E777-26EE4DEF5474}"/>
                </a:ext>
              </a:extLst>
            </p:cNvPr>
            <p:cNvSpPr/>
            <p:nvPr/>
          </p:nvSpPr>
          <p:spPr bwMode="auto">
            <a:xfrm>
              <a:off x="6352500" y="4179879"/>
              <a:ext cx="518649" cy="520208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752EFAC3-CABC-09DB-B31D-2F09777F2B0C}"/>
                </a:ext>
              </a:extLst>
            </p:cNvPr>
            <p:cNvSpPr/>
            <p:nvPr/>
          </p:nvSpPr>
          <p:spPr bwMode="auto">
            <a:xfrm>
              <a:off x="6352500" y="3632190"/>
              <a:ext cx="518649" cy="520208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7A96E61B-9875-AD51-0697-6B9410BE5D15}"/>
                </a:ext>
              </a:extLst>
            </p:cNvPr>
            <p:cNvSpPr/>
            <p:nvPr/>
          </p:nvSpPr>
          <p:spPr bwMode="auto">
            <a:xfrm>
              <a:off x="6918039" y="3084501"/>
              <a:ext cx="518649" cy="520208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67B3A5D-D25F-9684-131A-1947AF1DD1EE}"/>
                </a:ext>
              </a:extLst>
            </p:cNvPr>
            <p:cNvSpPr/>
            <p:nvPr/>
          </p:nvSpPr>
          <p:spPr bwMode="auto">
            <a:xfrm>
              <a:off x="6920162" y="3634120"/>
              <a:ext cx="518649" cy="520208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D4CF311A-020E-DF51-4DFA-A750C090C1BD}"/>
                </a:ext>
              </a:extLst>
            </p:cNvPr>
            <p:cNvSpPr/>
            <p:nvPr/>
          </p:nvSpPr>
          <p:spPr bwMode="auto">
            <a:xfrm>
              <a:off x="8043455" y="3084223"/>
              <a:ext cx="518649" cy="520208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201C4093-E467-609C-7F29-44761A78BE38}"/>
                </a:ext>
              </a:extLst>
            </p:cNvPr>
            <p:cNvSpPr/>
            <p:nvPr/>
          </p:nvSpPr>
          <p:spPr bwMode="auto">
            <a:xfrm>
              <a:off x="7480748" y="3084501"/>
              <a:ext cx="518649" cy="520208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3F31BA47-5362-AF02-CDB0-017E2DF42C95}"/>
                </a:ext>
              </a:extLst>
            </p:cNvPr>
            <p:cNvSpPr/>
            <p:nvPr/>
          </p:nvSpPr>
          <p:spPr bwMode="auto">
            <a:xfrm>
              <a:off x="6927984" y="4174388"/>
              <a:ext cx="518649" cy="520208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25EF060B-9FC3-369F-D62C-7FE4230E8112}"/>
                </a:ext>
              </a:extLst>
            </p:cNvPr>
            <p:cNvSpPr/>
            <p:nvPr/>
          </p:nvSpPr>
          <p:spPr bwMode="auto">
            <a:xfrm>
              <a:off x="8043455" y="3631635"/>
              <a:ext cx="518649" cy="520208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418EC416-5C18-4968-8433-6277A3B39579}"/>
                </a:ext>
              </a:extLst>
            </p:cNvPr>
            <p:cNvSpPr/>
            <p:nvPr/>
          </p:nvSpPr>
          <p:spPr bwMode="auto">
            <a:xfrm>
              <a:off x="7474174" y="3632190"/>
              <a:ext cx="518649" cy="520208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33B582C7-F18A-0C3F-4F39-0EBB99F389DE}"/>
                </a:ext>
              </a:extLst>
            </p:cNvPr>
            <p:cNvSpPr/>
            <p:nvPr/>
          </p:nvSpPr>
          <p:spPr bwMode="auto">
            <a:xfrm>
              <a:off x="7480748" y="4174388"/>
              <a:ext cx="518649" cy="520208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CDB4264C-BAF1-23E7-BA2B-00D265511245}"/>
                </a:ext>
              </a:extLst>
            </p:cNvPr>
            <p:cNvSpPr/>
            <p:nvPr/>
          </p:nvSpPr>
          <p:spPr bwMode="auto">
            <a:xfrm>
              <a:off x="8048431" y="4174388"/>
              <a:ext cx="518649" cy="520208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05640886-E3BD-A2FA-8C80-8C573ED72AA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611967" y="5499590"/>
            <a:ext cx="558162" cy="3446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</p:spTree>
    <p:extLst>
      <p:ext uri="{BB962C8B-B14F-4D97-AF65-F5344CB8AC3E}">
        <p14:creationId xmlns:p14="http://schemas.microsoft.com/office/powerpoint/2010/main" val="4080361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B5490-8B4B-68DA-F2C1-003CB6D52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E2F0F8-5C9F-956A-1A76-0CF30650F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959927" cy="1066799"/>
          </a:xfrm>
        </p:spPr>
        <p:txBody>
          <a:bodyPr/>
          <a:lstStyle/>
          <a:p>
            <a:r>
              <a:rPr lang="en-US" altLang="zh-CN" sz="3200" b="1" dirty="0"/>
              <a:t>Simulation Parameter</a:t>
            </a:r>
            <a:endParaRPr lang="zh-CN" altLang="en-US" sz="3200" b="1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53DDE75-28F3-FD4A-F7E7-77C28E6C9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48E7C-6BCA-7A44-A164-629CA7A5376A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C4EA1A5-D264-5995-4C37-D5649132C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16" y="1479105"/>
            <a:ext cx="2804403" cy="225571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585240F-C2C5-F91A-06E7-423BF42FE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591" y="1479105"/>
            <a:ext cx="2788817" cy="21485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919D4E0-BF15-9291-C7C5-4EA35261E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6657" y="1418467"/>
            <a:ext cx="2718527" cy="220913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3DA17BF2-BD10-9E01-F36B-83B2CAF2B89F}"/>
              </a:ext>
            </a:extLst>
          </p:cNvPr>
          <p:cNvSpPr/>
          <p:nvPr/>
        </p:nvSpPr>
        <p:spPr>
          <a:xfrm>
            <a:off x="3687310" y="4357794"/>
            <a:ext cx="5177874" cy="115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cutting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point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of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grease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transmission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(The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 Math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yellow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one) has been changed to about 375nm </a:t>
            </a:r>
            <a:r>
              <a:rPr lang="en-US" altLang="zh-CN" sz="1600" b="1" baseline="0" dirty="0">
                <a:solidFill>
                  <a:srgbClr val="000000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sz="1600" b="1" baseline="0" dirty="0">
                <a:solidFill>
                  <a:srgbClr val="000000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baseline="0" dirty="0">
                <a:solidFill>
                  <a:srgbClr val="000000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reduce</a:t>
            </a:r>
            <a:r>
              <a:rPr lang="zh-CN" altLang="en-US" sz="1600" b="1" baseline="0" dirty="0">
                <a:solidFill>
                  <a:srgbClr val="000000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baseline="0" dirty="0">
                <a:solidFill>
                  <a:srgbClr val="000000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1600" b="1" baseline="0" dirty="0">
                <a:solidFill>
                  <a:srgbClr val="000000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baseline="0" dirty="0">
                <a:solidFill>
                  <a:srgbClr val="000000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dispersion</a:t>
            </a:r>
            <a:r>
              <a:rPr lang="zh-CN" altLang="en-US" sz="1600" b="1" baseline="0" dirty="0">
                <a:solidFill>
                  <a:srgbClr val="000000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baseline="0" dirty="0">
                <a:solidFill>
                  <a:srgbClr val="000000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sz="1600" b="1" baseline="0" dirty="0">
                <a:solidFill>
                  <a:srgbClr val="000000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baseline="0" dirty="0">
                <a:solidFill>
                  <a:srgbClr val="000000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improve the time resolution.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FAE17AA-8D3E-01E7-8E9C-299DC7B3C0CB}"/>
              </a:ext>
            </a:extLst>
          </p:cNvPr>
          <p:cNvSpPr/>
          <p:nvPr/>
        </p:nvSpPr>
        <p:spPr bwMode="auto">
          <a:xfrm>
            <a:off x="3882142" y="3117025"/>
            <a:ext cx="1803336" cy="180187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74129B4B-94DF-86C5-E6C0-8C4DED686F5A}"/>
              </a:ext>
            </a:extLst>
          </p:cNvPr>
          <p:cNvCxnSpPr/>
          <p:nvPr/>
        </p:nvCxnSpPr>
        <p:spPr bwMode="auto">
          <a:xfrm>
            <a:off x="5266253" y="3297212"/>
            <a:ext cx="0" cy="11879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0A0F61FF-79D3-AD4C-C27E-F6A02E29479C}"/>
              </a:ext>
            </a:extLst>
          </p:cNvPr>
          <p:cNvGrpSpPr/>
          <p:nvPr/>
        </p:nvGrpSpPr>
        <p:grpSpPr>
          <a:xfrm>
            <a:off x="187726" y="4096725"/>
            <a:ext cx="3368503" cy="2148500"/>
            <a:chOff x="187726" y="4096725"/>
            <a:chExt cx="3368503" cy="21485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86D6DB45-0DDB-CB02-DBB0-770A673B4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7726" y="4096725"/>
              <a:ext cx="3368503" cy="2148500"/>
            </a:xfrm>
            <a:prstGeom prst="rect">
              <a:avLst/>
            </a:prstGeom>
          </p:spPr>
        </p:pic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AFB26C6C-6624-B461-7BAE-F9041E57BA0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85175" y="4262115"/>
              <a:ext cx="0" cy="162001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</p:spPr>
        </p:cxnSp>
      </p:grpSp>
    </p:spTree>
    <p:extLst>
      <p:ext uri="{BB962C8B-B14F-4D97-AF65-F5344CB8AC3E}">
        <p14:creationId xmlns:p14="http://schemas.microsoft.com/office/powerpoint/2010/main" val="2083973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DFCE3-A3AE-B2B6-6595-E0383E58E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25D134-B2BE-C7B0-E0CE-26D5A1F38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959927" cy="1066799"/>
          </a:xfrm>
        </p:spPr>
        <p:txBody>
          <a:bodyPr/>
          <a:lstStyle/>
          <a:p>
            <a:r>
              <a:rPr lang="en-US" altLang="zh-CN" sz="3200" b="1" dirty="0"/>
              <a:t>Simulation Result</a:t>
            </a:r>
            <a:endParaRPr lang="zh-CN" altLang="en-US" sz="3200" b="1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6D95069-93B5-BBDC-C0CE-04B413952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48E7C-6BCA-7A44-A164-629CA7A5376A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001793D-E26D-2CFE-B044-2C8B79B86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527" y="2481127"/>
            <a:ext cx="4141346" cy="263372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E29D8AC-70E1-DD3B-8B03-95FC7AC18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41" y="2424226"/>
            <a:ext cx="4207923" cy="27475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6F45D08-59A9-6460-81D7-E23E5038CDEC}"/>
                  </a:ext>
                </a:extLst>
              </p:cNvPr>
              <p:cNvSpPr txBox="1"/>
              <p:nvPr/>
            </p:nvSpPr>
            <p:spPr>
              <a:xfrm>
                <a:off x="424873" y="1428553"/>
                <a:ext cx="6493163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altLang="zh-CN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𝟐𝐆𝐞𝐕</m:t>
                    </m:r>
                    <m:r>
                      <a:rPr lang="en-US" altLang="zh-CN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zh-CN" alt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𝛉</m:t>
                    </m:r>
                    <m:r>
                      <a:rPr lang="en-US" altLang="zh-CN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𝟔𝟓</m:t>
                        </m:r>
                      </m:e>
                      <m:sup>
                        <m: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altLang="zh-CN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zh-CN" alt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𝛟</m:t>
                    </m:r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altLang="zh-CN" dirty="0"/>
                  <a:t>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6F45D08-59A9-6460-81D7-E23E5038C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73" y="1428553"/>
                <a:ext cx="6493163" cy="5329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8593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3322</TotalTime>
  <Words>722</Words>
  <Application>Microsoft Office PowerPoint</Application>
  <PresentationFormat>全屏显示(4:3)</PresentationFormat>
  <Paragraphs>149</Paragraphs>
  <Slides>26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Adobe 黑体 Std R</vt:lpstr>
      <vt:lpstr>等线</vt:lpstr>
      <vt:lpstr>Arial</vt:lpstr>
      <vt:lpstr>Calibri</vt:lpstr>
      <vt:lpstr>Calibri Light</vt:lpstr>
      <vt:lpstr>Cambria Math</vt:lpstr>
      <vt:lpstr>Times New Roman</vt:lpstr>
      <vt:lpstr>Wingdings</vt:lpstr>
      <vt:lpstr>Office 主题​​</vt:lpstr>
      <vt:lpstr>默认设计模板</vt:lpstr>
      <vt:lpstr>1_默认设计模板</vt:lpstr>
      <vt:lpstr>PowerPoint 演示文稿</vt:lpstr>
      <vt:lpstr>OutLine</vt:lpstr>
      <vt:lpstr>PowerPoint 演示文稿</vt:lpstr>
      <vt:lpstr>STCF Introduction</vt:lpstr>
      <vt:lpstr>BTOF Introduction</vt:lpstr>
      <vt:lpstr>PowerPoint 演示文稿</vt:lpstr>
      <vt:lpstr>BTOF Geometry</vt:lpstr>
      <vt:lpstr>Simulation Parameter</vt:lpstr>
      <vt:lpstr>Simulation Result</vt:lpstr>
      <vt:lpstr>Number of Photon Electron</vt:lpstr>
      <vt:lpstr>PowerPoint 演示文稿</vt:lpstr>
      <vt:lpstr>BTOF Digitilization</vt:lpstr>
      <vt:lpstr>PowerPoint 演示文稿</vt:lpstr>
      <vt:lpstr>Timing Method</vt:lpstr>
      <vt:lpstr>Timing Method</vt:lpstr>
      <vt:lpstr>Imaging Method</vt:lpstr>
      <vt:lpstr>Timing Method</vt:lpstr>
      <vt:lpstr>Imaging Method</vt:lpstr>
      <vt:lpstr>PowerPoint 演示文稿</vt:lpstr>
      <vt:lpstr>Future Plan</vt:lpstr>
      <vt:lpstr>Summary</vt:lpstr>
      <vt:lpstr>PowerPoint 演示文稿</vt:lpstr>
      <vt:lpstr>Timing Method</vt:lpstr>
      <vt:lpstr>Timing Method</vt:lpstr>
      <vt:lpstr>Imaging Method</vt:lpstr>
      <vt:lpstr>Imaging Method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腾 马</dc:creator>
  <cp:lastModifiedBy>腾 马</cp:lastModifiedBy>
  <cp:revision>72</cp:revision>
  <dcterms:created xsi:type="dcterms:W3CDTF">2025-11-19T07:42:11Z</dcterms:created>
  <dcterms:modified xsi:type="dcterms:W3CDTF">2025-11-25T16:38:33Z</dcterms:modified>
</cp:coreProperties>
</file>