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953" r:id="rId2"/>
    <p:sldId id="907" r:id="rId3"/>
    <p:sldId id="1023" r:id="rId4"/>
    <p:sldId id="1030" r:id="rId5"/>
    <p:sldId id="1024" r:id="rId6"/>
    <p:sldId id="1032" r:id="rId7"/>
    <p:sldId id="1038" r:id="rId8"/>
    <p:sldId id="1004" r:id="rId9"/>
    <p:sldId id="1007" r:id="rId10"/>
    <p:sldId id="1033" r:id="rId11"/>
    <p:sldId id="1022" r:id="rId12"/>
    <p:sldId id="1034" r:id="rId13"/>
    <p:sldId id="1016" r:id="rId14"/>
    <p:sldId id="1017" r:id="rId15"/>
    <p:sldId id="1015" r:id="rId16"/>
    <p:sldId id="1018" r:id="rId17"/>
    <p:sldId id="1036" r:id="rId18"/>
    <p:sldId id="1037" r:id="rId19"/>
    <p:sldId id="1035" r:id="rId20"/>
    <p:sldId id="1012" r:id="rId21"/>
    <p:sldId id="955" r:id="rId2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800"/>
    <a:srgbClr val="FFFFFF"/>
    <a:srgbClr val="0000FF"/>
    <a:srgbClr val="003399"/>
    <a:srgbClr val="E6E6E6"/>
    <a:srgbClr val="0070C0"/>
    <a:srgbClr val="4D8357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3" autoAdjust="0"/>
    <p:restoredTop sz="91732" autoAdjust="0"/>
  </p:normalViewPr>
  <p:slideViewPr>
    <p:cSldViewPr>
      <p:cViewPr varScale="1">
        <p:scale>
          <a:sx n="69" d="100"/>
          <a:sy n="69" d="100"/>
        </p:scale>
        <p:origin x="62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2025/11/25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229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745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485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888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554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097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649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169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598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743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697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411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522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110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437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729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260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744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66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74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0933-F127-482E-A217-45C0C723D2A9}" type="datetime1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B10F-DCD6-4D51-A8CE-C069BB58DD70}" type="datetime1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 smtClean="0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B49AC-2188-4988-BFA6-48709998488D}" type="datetime1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 smtClean="0"/>
              <a:t>CEPC Accelerator TDR International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557F-13DF-4D66-A141-9C57F752668A}" type="datetime1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CEPC Accelerator TDR International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42620-97A9-43E1-A5D6-67819CEFFC3E}" type="datetime1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 smtClean="0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"/>
          <p:cNvSpPr txBox="1">
            <a:spLocks/>
          </p:cNvSpPr>
          <p:nvPr/>
        </p:nvSpPr>
        <p:spPr>
          <a:xfrm>
            <a:off x="516778" y="2079591"/>
            <a:ext cx="10811992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solidFill>
                  <a:srgbClr val="C00000"/>
                </a:solidFill>
              </a:rPr>
              <a:t>Superconducting </a:t>
            </a:r>
            <a:r>
              <a:rPr lang="en-US" altLang="zh-CN" sz="3200" dirty="0" err="1">
                <a:solidFill>
                  <a:srgbClr val="C00000"/>
                </a:solidFill>
              </a:rPr>
              <a:t>Quadrupoles</a:t>
            </a:r>
            <a:r>
              <a:rPr lang="en-US" altLang="zh-CN" sz="3200" dirty="0">
                <a:solidFill>
                  <a:srgbClr val="C00000"/>
                </a:solidFill>
              </a:rPr>
              <a:t> for BEPCII energy upgrade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=""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1955828" y="3464437"/>
            <a:ext cx="8280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Yingshun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 Zhu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IR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SC magnet system 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for BEPCII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upgrade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44044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Nov. 23-27, FTCF2025, </a:t>
            </a:r>
            <a:r>
              <a:rPr lang="en-US" altLang="zh-CN" dirty="0" err="1" smtClean="0"/>
              <a:t>Huangshan</a:t>
            </a:r>
            <a:r>
              <a:rPr lang="en-US" altLang="zh-CN" dirty="0" smtClean="0"/>
              <a:t>, China</a:t>
            </a:r>
            <a:endParaRPr lang="zh-CN" altLang="en-US" dirty="0"/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2" y="5370907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7" y="87498"/>
            <a:ext cx="4464495" cy="95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 smtClean="0">
                <a:solidFill>
                  <a:srgbClr val="C00000"/>
                </a:solidFill>
              </a:rPr>
              <a:t>SCQ development </a:t>
            </a:r>
            <a:r>
              <a:rPr lang="en-US" altLang="zh-CN" sz="3200" b="1" dirty="0">
                <a:solidFill>
                  <a:srgbClr val="C00000"/>
                </a:solidFill>
              </a:rPr>
              <a:t>for BEPCII 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upgrade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484030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CN" sz="2000" dirty="0" smtClean="0"/>
              <a:t>BEPCII upgrade </a:t>
            </a:r>
            <a:r>
              <a:rPr lang="en-US" altLang="zh-CN" sz="2000" dirty="0"/>
              <a:t>project </a:t>
            </a:r>
            <a:r>
              <a:rPr lang="en-US" altLang="zh-CN" sz="2000" dirty="0" smtClean="0"/>
              <a:t>started in 2021</a:t>
            </a:r>
          </a:p>
          <a:p>
            <a:pPr>
              <a:spcAft>
                <a:spcPts val="0"/>
              </a:spcAft>
            </a:pPr>
            <a:r>
              <a:rPr lang="en-US" altLang="zh-CN" sz="2000" dirty="0" smtClean="0"/>
              <a:t>Two </a:t>
            </a:r>
            <a:r>
              <a:rPr lang="en-US" altLang="zh-CN" sz="2000" dirty="0"/>
              <a:t>new SCQ magnets are symmetric </a:t>
            </a:r>
            <a:r>
              <a:rPr lang="en-US" altLang="zh-CN" sz="2000" dirty="0" smtClean="0"/>
              <a:t>to </a:t>
            </a:r>
            <a:r>
              <a:rPr lang="en-US" altLang="zh-CN" sz="2000" dirty="0"/>
              <a:t>the IP and share an identical basic </a:t>
            </a:r>
            <a:r>
              <a:rPr lang="en-US" altLang="zh-CN" sz="2000" dirty="0" smtClean="0"/>
              <a:t>design</a:t>
            </a:r>
          </a:p>
          <a:p>
            <a:pPr>
              <a:spcAft>
                <a:spcPts val="0"/>
              </a:spcAft>
            </a:pPr>
            <a:endParaRPr lang="en-US" altLang="zh-CN" sz="2000" dirty="0"/>
          </a:p>
          <a:p>
            <a:pPr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FF0000"/>
                </a:solidFill>
              </a:rPr>
              <a:t>Overall design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considerations of new SCQ 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 lvl="1"/>
            <a:r>
              <a:rPr lang="en-US" altLang="zh-CN" sz="2000" dirty="0" err="1" smtClean="0"/>
              <a:t>NbTi</a:t>
            </a:r>
            <a:r>
              <a:rPr lang="en-US" altLang="zh-CN" sz="2000" dirty="0" smtClean="0"/>
              <a:t> conductor </a:t>
            </a:r>
            <a:r>
              <a:rPr lang="en-US" altLang="zh-CN" sz="2000" dirty="0"/>
              <a:t>with 1 mm</a:t>
            </a:r>
            <a:r>
              <a:rPr lang="en-US" altLang="zh-CN" sz="2000" dirty="0" smtClean="0"/>
              <a:t> diameter, Cu/SC ratio 1.3</a:t>
            </a:r>
          </a:p>
          <a:p>
            <a:pPr lvl="1"/>
            <a:r>
              <a:rPr lang="en-US" altLang="zh-CN" sz="2000" dirty="0"/>
              <a:t>SCQ consists of </a:t>
            </a:r>
            <a:r>
              <a:rPr lang="en-US" altLang="zh-CN" sz="2000" dirty="0" smtClean="0"/>
              <a:t>10 layer </a:t>
            </a:r>
            <a:r>
              <a:rPr lang="en-US" altLang="zh-CN" sz="2000" dirty="0"/>
              <a:t>serpentine </a:t>
            </a:r>
            <a:r>
              <a:rPr lang="en-US" altLang="zh-CN" sz="2000" dirty="0" smtClean="0"/>
              <a:t>coils</a:t>
            </a:r>
          </a:p>
          <a:p>
            <a:pPr lvl="1"/>
            <a:r>
              <a:rPr lang="en-US" altLang="zh-CN" sz="2000" dirty="0" smtClean="0"/>
              <a:t>Calculated </a:t>
            </a:r>
            <a:r>
              <a:rPr lang="en-US" altLang="zh-CN" sz="2000" dirty="0"/>
              <a:t>field harmonics </a:t>
            </a:r>
            <a:r>
              <a:rPr lang="en-US" altLang="zh-CN" sz="2000" dirty="0" smtClean="0"/>
              <a:t>&lt; 1×10</a:t>
            </a:r>
            <a:r>
              <a:rPr lang="en-US" altLang="zh-CN" sz="2000" baseline="30000" dirty="0" smtClean="0"/>
              <a:t>-4</a:t>
            </a:r>
          </a:p>
          <a:p>
            <a:pPr lvl="1"/>
            <a:r>
              <a:rPr lang="en-US" altLang="zh-CN" sz="2000" dirty="0" smtClean="0"/>
              <a:t>Coil surface machining for every two layers</a:t>
            </a:r>
          </a:p>
          <a:p>
            <a:pPr lvl="1"/>
            <a:r>
              <a:rPr lang="en-US" altLang="zh-CN" sz="2000" dirty="0" smtClean="0"/>
              <a:t>Room </a:t>
            </a:r>
            <a:r>
              <a:rPr lang="en-US" altLang="zh-CN" sz="2000" dirty="0"/>
              <a:t>temperature field </a:t>
            </a:r>
            <a:r>
              <a:rPr lang="en-US" altLang="zh-CN" sz="2000" dirty="0" smtClean="0"/>
              <a:t>measurement, </a:t>
            </a:r>
            <a:r>
              <a:rPr lang="en-US" altLang="zh-CN" sz="2000" dirty="0"/>
              <a:t>field harmonics </a:t>
            </a:r>
            <a:r>
              <a:rPr lang="en-US" altLang="zh-CN" sz="2000" dirty="0" smtClean="0"/>
              <a:t>&lt; 3×10</a:t>
            </a:r>
            <a:r>
              <a:rPr lang="en-US" altLang="zh-CN" sz="2000" baseline="30000" dirty="0" smtClean="0"/>
              <a:t>-4</a:t>
            </a:r>
          </a:p>
          <a:p>
            <a:pPr lvl="1"/>
            <a:r>
              <a:rPr lang="en-US" altLang="zh-CN" sz="2000" dirty="0" smtClean="0"/>
              <a:t>Cryogenic </a:t>
            </a:r>
            <a:r>
              <a:rPr lang="en-US" altLang="zh-CN" sz="2000" dirty="0"/>
              <a:t>vertical test </a:t>
            </a:r>
            <a:r>
              <a:rPr lang="en-US" altLang="zh-CN" sz="2000" dirty="0" smtClean="0"/>
              <a:t>of 8 layer coil at </a:t>
            </a:r>
            <a:r>
              <a:rPr lang="en-US" altLang="zh-CN" sz="2000" dirty="0"/>
              <a:t>4.2 K </a:t>
            </a:r>
            <a:r>
              <a:rPr lang="en-US" altLang="zh-CN" sz="2000" dirty="0" smtClean="0"/>
              <a:t>:validate magnet </a:t>
            </a:r>
            <a:r>
              <a:rPr lang="en-US" altLang="zh-CN" sz="2000" dirty="0"/>
              <a:t>fabrication </a:t>
            </a:r>
            <a:r>
              <a:rPr lang="en-US" altLang="zh-CN" sz="2000" dirty="0" smtClean="0"/>
              <a:t>process</a:t>
            </a:r>
          </a:p>
          <a:p>
            <a:pPr lvl="1"/>
            <a:r>
              <a:rPr lang="en-US" altLang="zh-CN" sz="2000" dirty="0"/>
              <a:t>Cryogenic horizontal test at 4.5 </a:t>
            </a:r>
            <a:r>
              <a:rPr lang="en-US" altLang="zh-CN" sz="2000" dirty="0" smtClean="0"/>
              <a:t>K: SCQ should </a:t>
            </a:r>
            <a:r>
              <a:rPr lang="en-US" altLang="zh-CN" sz="2000" dirty="0"/>
              <a:t>operate stably at 110% the nominal current to provide an </a:t>
            </a:r>
            <a:r>
              <a:rPr lang="en-US" altLang="zh-CN" sz="2000" dirty="0" smtClean="0"/>
              <a:t>operational margin in BEPCII collider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6485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</a:rPr>
              <a:t>SCQ development for BEPCII 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upgrade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052736"/>
            <a:ext cx="10972800" cy="484030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CN" sz="2000" dirty="0" smtClean="0"/>
              <a:t>2D and 3D magnetic modelling using OPERA</a:t>
            </a:r>
          </a:p>
          <a:p>
            <a:pPr>
              <a:spcAft>
                <a:spcPts val="0"/>
              </a:spcAft>
            </a:pPr>
            <a:r>
              <a:rPr lang="en-US" altLang="zh-CN" sz="2000" dirty="0" smtClean="0"/>
              <a:t>SCQ: </a:t>
            </a:r>
            <a:r>
              <a:rPr lang="en-US" altLang="zh-CN" sz="2000" dirty="0"/>
              <a:t>10 layers </a:t>
            </a:r>
            <a:r>
              <a:rPr lang="en-US" altLang="zh-CN" sz="2000" dirty="0" smtClean="0"/>
              <a:t>Serpentine coil, </a:t>
            </a:r>
            <a:r>
              <a:rPr lang="en-US" altLang="zh-CN" sz="2000" dirty="0" smtClean="0">
                <a:solidFill>
                  <a:srgbClr val="FF0000"/>
                </a:solidFill>
              </a:rPr>
              <a:t>25T/m @ 530A </a:t>
            </a:r>
          </a:p>
          <a:p>
            <a:pPr>
              <a:spcAft>
                <a:spcPts val="0"/>
              </a:spcAft>
            </a:pPr>
            <a:endParaRPr lang="en-US" altLang="zh-CN" sz="2000" dirty="0" smtClean="0"/>
          </a:p>
          <a:p>
            <a:pPr>
              <a:spcAft>
                <a:spcPts val="0"/>
              </a:spcAft>
            </a:pPr>
            <a:endParaRPr lang="en-US" altLang="zh-CN" sz="2000" dirty="0" smtClean="0"/>
          </a:p>
          <a:p>
            <a:pPr>
              <a:spcAft>
                <a:spcPts val="0"/>
              </a:spcAft>
            </a:pPr>
            <a:endParaRPr lang="en-US" altLang="zh-CN" sz="2000" dirty="0" smtClean="0"/>
          </a:p>
          <a:p>
            <a:pPr>
              <a:spcAft>
                <a:spcPts val="0"/>
              </a:spcAft>
            </a:pP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772817"/>
            <a:ext cx="4667759" cy="234614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5" y="4365278"/>
            <a:ext cx="5720680" cy="2252168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620" y="1252001"/>
            <a:ext cx="5053988" cy="26642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53" y="3907404"/>
            <a:ext cx="5200721" cy="271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</a:rPr>
              <a:t>SCQ development for BEPCII 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upgrade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052736"/>
            <a:ext cx="10972800" cy="484030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CN" sz="2400" dirty="0" smtClean="0"/>
              <a:t>Main design </a:t>
            </a:r>
            <a:r>
              <a:rPr lang="en-US" altLang="zh-CN" sz="2400" dirty="0"/>
              <a:t>parameters of </a:t>
            </a:r>
            <a:r>
              <a:rPr lang="en-US" altLang="zh-CN" sz="2400" dirty="0" smtClean="0"/>
              <a:t>SCQ</a:t>
            </a:r>
          </a:p>
          <a:p>
            <a:pPr>
              <a:spcAft>
                <a:spcPts val="0"/>
              </a:spcAft>
            </a:pPr>
            <a:endParaRPr lang="en-US" altLang="zh-CN" sz="2000" dirty="0" smtClean="0"/>
          </a:p>
          <a:p>
            <a:pPr>
              <a:spcAft>
                <a:spcPts val="0"/>
              </a:spcAft>
            </a:pPr>
            <a:endParaRPr lang="en-US" altLang="zh-CN" sz="2000" dirty="0" smtClean="0"/>
          </a:p>
          <a:p>
            <a:pPr>
              <a:spcAft>
                <a:spcPts val="0"/>
              </a:spcAft>
            </a:pPr>
            <a:endParaRPr lang="en-US" altLang="zh-CN" sz="2000" dirty="0" smtClean="0"/>
          </a:p>
          <a:p>
            <a:pPr>
              <a:spcAft>
                <a:spcPts val="0"/>
              </a:spcAft>
            </a:pPr>
            <a:endParaRPr lang="en-US" altLang="zh-CN" sz="2000" dirty="0" smtClean="0"/>
          </a:p>
          <a:p>
            <a:pPr>
              <a:spcAft>
                <a:spcPts val="0"/>
              </a:spcAft>
            </a:pPr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874178"/>
              </p:ext>
            </p:extLst>
          </p:nvPr>
        </p:nvGraphicFramePr>
        <p:xfrm>
          <a:off x="2292254" y="1760568"/>
          <a:ext cx="7920880" cy="4943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189"/>
                <a:gridCol w="1472866"/>
                <a:gridCol w="3156825"/>
              </a:tblGrid>
              <a:tr h="44938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Parameter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38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Nominal field gradient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T/m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38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Nominal operation current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530 @ 2.8GeV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38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NbTi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 conductor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mm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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1.0, Cu/SC=1.3</a:t>
                      </a:r>
                      <a:endParaRPr lang="zh-CN" altLang="zh-CN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4938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Coil layers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38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Storage energy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KJ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31.0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38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Inductance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0.221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38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Maximum field in coil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3.6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38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Load line @ 4.2K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71.2%</a:t>
                      </a: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38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Effective length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mm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400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38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Coil length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mm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502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007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</a:rPr>
              <a:t>SCQ development for BEPCII 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upgrade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484030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CN" sz="2000" dirty="0"/>
              <a:t>W</a:t>
            </a:r>
            <a:r>
              <a:rPr lang="en-US" altLang="zh-CN" sz="2000" dirty="0" smtClean="0"/>
              <a:t>inding and fabrication of SCQ coil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087" y="1568130"/>
            <a:ext cx="3473587" cy="25240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959" y="4241636"/>
            <a:ext cx="3351546" cy="24460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087" y="4221088"/>
            <a:ext cx="3412349" cy="25575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958" y="1554999"/>
            <a:ext cx="3059081" cy="255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7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</a:rPr>
              <a:t>SCQ development for BEPCII 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upgrade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484030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CN" sz="2000" dirty="0" smtClean="0"/>
              <a:t>Coil surface </a:t>
            </a:r>
            <a:r>
              <a:rPr lang="en-US" altLang="zh-CN" sz="2000" dirty="0"/>
              <a:t>machining, </a:t>
            </a:r>
            <a:r>
              <a:rPr lang="en-US" altLang="zh-CN" sz="2000" dirty="0" smtClean="0"/>
              <a:t>room </a:t>
            </a:r>
            <a:r>
              <a:rPr lang="en-US" altLang="zh-CN" sz="2000" dirty="0"/>
              <a:t>temperature field </a:t>
            </a:r>
            <a:r>
              <a:rPr lang="en-US" altLang="zh-CN" sz="2000" dirty="0" smtClean="0"/>
              <a:t>measurement</a:t>
            </a:r>
            <a:r>
              <a:rPr lang="en-US" altLang="zh-CN" sz="2000" dirty="0"/>
              <a:t>, cryogenic </a:t>
            </a:r>
            <a:r>
              <a:rPr lang="en-US" altLang="zh-CN" sz="2000" dirty="0" smtClean="0"/>
              <a:t>vertical test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521394"/>
            <a:ext cx="3327373" cy="24836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4175803"/>
            <a:ext cx="1911863" cy="254915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89" y="4179168"/>
            <a:ext cx="1875363" cy="24871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24" y="4175803"/>
            <a:ext cx="1920786" cy="25620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96414"/>
            <a:ext cx="3466862" cy="24086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432102" y="4581128"/>
            <a:ext cx="2629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M</a:t>
            </a:r>
            <a:r>
              <a:rPr lang="en-US" altLang="zh-CN" sz="2000" b="1" dirty="0" smtClean="0"/>
              <a:t>easured field </a:t>
            </a:r>
            <a:r>
              <a:rPr lang="en-US" altLang="zh-CN" sz="2000" b="1" dirty="0"/>
              <a:t>harmonics </a:t>
            </a:r>
            <a:r>
              <a:rPr lang="en-US" altLang="zh-CN" sz="2000" b="1" dirty="0" smtClean="0"/>
              <a:t>&lt; 2×10</a:t>
            </a:r>
            <a:r>
              <a:rPr lang="en-US" altLang="zh-CN" sz="2000" b="1" baseline="30000" dirty="0" smtClean="0"/>
              <a:t>-4</a:t>
            </a:r>
            <a:endParaRPr lang="zh-CN" altLang="en-US" sz="2000" b="1" baseline="30000" dirty="0"/>
          </a:p>
        </p:txBody>
      </p:sp>
    </p:spTree>
    <p:extLst>
      <p:ext uri="{BB962C8B-B14F-4D97-AF65-F5344CB8AC3E}">
        <p14:creationId xmlns:p14="http://schemas.microsoft.com/office/powerpoint/2010/main" val="193633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</a:rPr>
              <a:t>SCQ development for BEPCII 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upgrade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484030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CN" sz="2000" dirty="0"/>
              <a:t>Assembly of superconducting </a:t>
            </a:r>
            <a:r>
              <a:rPr lang="en-US" altLang="zh-CN" sz="2000" dirty="0" smtClean="0"/>
              <a:t>coil </a:t>
            </a:r>
            <a:r>
              <a:rPr lang="en-US" altLang="zh-CN" sz="2000" dirty="0"/>
              <a:t>and cryostat</a:t>
            </a:r>
          </a:p>
          <a:p>
            <a:pPr>
              <a:spcAft>
                <a:spcPts val="0"/>
              </a:spcAft>
            </a:pP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308" y="1641747"/>
            <a:ext cx="3187036" cy="235119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49" y="1559449"/>
            <a:ext cx="3222471" cy="24177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4162971"/>
            <a:ext cx="3225157" cy="24198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308" y="4102488"/>
            <a:ext cx="3386380" cy="25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5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</a:rPr>
              <a:t>SCQ development for BEPCII 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upgrade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484030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CN" sz="2000" dirty="0" smtClean="0"/>
              <a:t>Cryogenic </a:t>
            </a:r>
            <a:r>
              <a:rPr lang="en-US" altLang="zh-CN" sz="2000" dirty="0"/>
              <a:t>horizontal </a:t>
            </a:r>
            <a:r>
              <a:rPr lang="en-US" altLang="zh-CN" sz="2000" dirty="0" smtClean="0"/>
              <a:t>test of SCQ magnets at IHEP</a:t>
            </a:r>
            <a:endParaRPr lang="en-US" altLang="zh-CN" sz="2000" dirty="0"/>
          </a:p>
          <a:p>
            <a:pPr>
              <a:spcAft>
                <a:spcPts val="0"/>
              </a:spcAft>
            </a:pP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700119"/>
            <a:ext cx="2629552" cy="22761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300" y="1674884"/>
            <a:ext cx="2772023" cy="24026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532" y="4219449"/>
            <a:ext cx="2930039" cy="222135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75" y="4165196"/>
            <a:ext cx="3128398" cy="232985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1000" y="3140968"/>
            <a:ext cx="3186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Field measured using two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 measurement systems</a:t>
            </a:r>
            <a:endParaRPr lang="en-US" altLang="zh-CN" sz="2000" b="1" dirty="0" smtClean="0"/>
          </a:p>
          <a:p>
            <a:r>
              <a:rPr lang="en-US" altLang="zh-CN" sz="2000" dirty="0" smtClean="0"/>
              <a:t>1) Hall probe </a:t>
            </a:r>
          </a:p>
          <a:p>
            <a:r>
              <a:rPr lang="en-US" altLang="zh-CN" sz="2000" dirty="0" smtClean="0"/>
              <a:t>2) Rotating coil</a:t>
            </a:r>
          </a:p>
        </p:txBody>
      </p:sp>
    </p:spTree>
    <p:extLst>
      <p:ext uri="{BB962C8B-B14F-4D97-AF65-F5344CB8AC3E}">
        <p14:creationId xmlns:p14="http://schemas.microsoft.com/office/powerpoint/2010/main" val="23932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</a:rPr>
              <a:t>SCQ development for BEPCII 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upgrade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4840303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altLang="zh-CN" sz="2000" dirty="0" smtClean="0"/>
              <a:t>     </a:t>
            </a:r>
            <a:r>
              <a:rPr lang="en-US" altLang="zh-CN" sz="2400" dirty="0" smtClean="0"/>
              <a:t>Cryogenic </a:t>
            </a:r>
            <a:r>
              <a:rPr lang="en-US" altLang="zh-CN" sz="2400" dirty="0"/>
              <a:t>horizontal test </a:t>
            </a:r>
            <a:r>
              <a:rPr lang="en-US" altLang="zh-CN" sz="2400" dirty="0" smtClean="0"/>
              <a:t>at 4.5K</a:t>
            </a:r>
            <a:endParaRPr lang="en-US" altLang="zh-CN" sz="2000" dirty="0" smtClean="0"/>
          </a:p>
          <a:p>
            <a:pPr>
              <a:spcAft>
                <a:spcPts val="0"/>
              </a:spcAft>
            </a:pPr>
            <a:r>
              <a:rPr lang="en-US" altLang="zh-CN" sz="2000" dirty="0" smtClean="0"/>
              <a:t>Maximum stable current of SCQ magnets: </a:t>
            </a:r>
            <a:r>
              <a:rPr lang="en-US" altLang="zh-CN" sz="2000" dirty="0" smtClean="0">
                <a:solidFill>
                  <a:srgbClr val="FF0000"/>
                </a:solidFill>
              </a:rPr>
              <a:t>620A</a:t>
            </a:r>
          </a:p>
          <a:p>
            <a:pPr>
              <a:spcAft>
                <a:spcPts val="0"/>
              </a:spcAft>
            </a:pPr>
            <a:r>
              <a:rPr lang="en-US" altLang="zh-CN" sz="2000" dirty="0" smtClean="0"/>
              <a:t>Sufficient </a:t>
            </a:r>
            <a:r>
              <a:rPr lang="en-US" altLang="zh-CN" sz="2000" dirty="0"/>
              <a:t>operational </a:t>
            </a:r>
            <a:r>
              <a:rPr lang="en-US" altLang="zh-CN" sz="2000" dirty="0" smtClean="0"/>
              <a:t>margin</a:t>
            </a:r>
          </a:p>
          <a:p>
            <a:pPr>
              <a:spcAft>
                <a:spcPts val="0"/>
              </a:spcAft>
            </a:pPr>
            <a:r>
              <a:rPr lang="en-US" altLang="zh-CN" sz="2000" dirty="0" smtClean="0">
                <a:solidFill>
                  <a:srgbClr val="FF0000"/>
                </a:solidFill>
              </a:rPr>
              <a:t>Field </a:t>
            </a:r>
            <a:r>
              <a:rPr lang="en-US" altLang="zh-CN" sz="2000" dirty="0">
                <a:solidFill>
                  <a:srgbClr val="FF0000"/>
                </a:solidFill>
              </a:rPr>
              <a:t>gradient </a:t>
            </a:r>
            <a:r>
              <a:rPr lang="en-US" altLang="zh-CN" sz="2000" dirty="0" smtClean="0">
                <a:solidFill>
                  <a:srgbClr val="FF0000"/>
                </a:solidFill>
              </a:rPr>
              <a:t>25.2 T/m, Integrated </a:t>
            </a:r>
            <a:r>
              <a:rPr lang="en-US" altLang="zh-CN" sz="2000" dirty="0">
                <a:solidFill>
                  <a:srgbClr val="FF0000"/>
                </a:solidFill>
              </a:rPr>
              <a:t>field gradient </a:t>
            </a:r>
            <a:r>
              <a:rPr lang="en-US" altLang="zh-CN" sz="2000" dirty="0" smtClean="0">
                <a:solidFill>
                  <a:srgbClr val="FF0000"/>
                </a:solidFill>
              </a:rPr>
              <a:t>10.1T @ 530A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/>
              <a:t>First SCQ: thermally cycled to room temperature and cooled down to 4.5 K </a:t>
            </a:r>
            <a:r>
              <a:rPr lang="en-US" altLang="zh-CN" sz="2000" dirty="0" smtClean="0"/>
              <a:t>twice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Excited </a:t>
            </a:r>
            <a:r>
              <a:rPr lang="en-US" altLang="zh-CN" sz="2000" dirty="0"/>
              <a:t>to </a:t>
            </a:r>
            <a:r>
              <a:rPr lang="en-US" altLang="zh-CN" sz="2000" dirty="0" smtClean="0"/>
              <a:t>the </a:t>
            </a:r>
            <a:r>
              <a:rPr lang="en-US" altLang="zh-CN" sz="2000" dirty="0"/>
              <a:t>nominal </a:t>
            </a:r>
            <a:r>
              <a:rPr lang="en-US" altLang="zh-CN" sz="2000" dirty="0" smtClean="0"/>
              <a:t>current </a:t>
            </a:r>
            <a:r>
              <a:rPr lang="en-US" altLang="zh-CN" sz="2000" dirty="0"/>
              <a:t>without a quench</a:t>
            </a:r>
            <a:endParaRPr lang="en-US" altLang="zh-CN" sz="2000" dirty="0" smtClean="0"/>
          </a:p>
          <a:p>
            <a:pPr>
              <a:spcAft>
                <a:spcPts val="0"/>
              </a:spcAft>
            </a:pP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3369983"/>
            <a:ext cx="4442365" cy="33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</a:rPr>
              <a:t>SCQ development for BEPCII 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upgrade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4840303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altLang="zh-CN" sz="2000" dirty="0" smtClean="0"/>
              <a:t>     </a:t>
            </a:r>
            <a:r>
              <a:rPr lang="en-US" altLang="zh-CN" sz="2400" dirty="0" smtClean="0"/>
              <a:t>Cryogenic </a:t>
            </a:r>
            <a:r>
              <a:rPr lang="en-US" altLang="zh-CN" sz="2400" dirty="0"/>
              <a:t>horizontal test </a:t>
            </a:r>
            <a:r>
              <a:rPr lang="en-US" altLang="zh-CN" sz="2400" dirty="0" smtClean="0"/>
              <a:t>at 4.5K</a:t>
            </a:r>
            <a:endParaRPr lang="en-US" altLang="zh-CN" sz="2000" dirty="0" smtClean="0"/>
          </a:p>
          <a:p>
            <a:pPr>
              <a:spcAft>
                <a:spcPts val="0"/>
              </a:spcAft>
            </a:pPr>
            <a:r>
              <a:rPr lang="en-US" altLang="zh-CN" sz="2000" dirty="0" smtClean="0"/>
              <a:t>SCQ field harmonics @ </a:t>
            </a:r>
            <a:r>
              <a:rPr lang="en-US" altLang="zh-CN" sz="2000" dirty="0"/>
              <a:t>530A in units of 1 </a:t>
            </a:r>
            <a:r>
              <a:rPr lang="en-US" altLang="zh-CN" sz="2000" dirty="0" smtClean="0"/>
              <a:t>×10</a:t>
            </a:r>
            <a:r>
              <a:rPr lang="en-US" altLang="zh-CN" sz="2000" baseline="30000" dirty="0" smtClean="0"/>
              <a:t>-4</a:t>
            </a:r>
          </a:p>
          <a:p>
            <a:pPr>
              <a:spcAft>
                <a:spcPts val="0"/>
              </a:spcAft>
            </a:pPr>
            <a:r>
              <a:rPr lang="en-US" altLang="zh-CN" sz="2000" dirty="0" err="1">
                <a:solidFill>
                  <a:srgbClr val="FF0000"/>
                </a:solidFill>
              </a:rPr>
              <a:t>B</a:t>
            </a:r>
            <a:r>
              <a:rPr lang="en-US" altLang="zh-CN" sz="2000" baseline="-25000" dirty="0" err="1">
                <a:solidFill>
                  <a:srgbClr val="FF0000"/>
                </a:solidFill>
              </a:rPr>
              <a:t>n</a:t>
            </a:r>
            <a:r>
              <a:rPr lang="en-US" altLang="zh-CN" sz="2000" dirty="0">
                <a:solidFill>
                  <a:srgbClr val="FF0000"/>
                </a:solidFill>
              </a:rPr>
              <a:t>/B</a:t>
            </a:r>
            <a:r>
              <a:rPr lang="en-US" altLang="zh-CN" sz="2000" baseline="-25000" dirty="0">
                <a:solidFill>
                  <a:srgbClr val="FF0000"/>
                </a:solidFill>
              </a:rPr>
              <a:t>2</a:t>
            </a:r>
            <a:r>
              <a:rPr lang="en-US" altLang="zh-CN" sz="2000" dirty="0">
                <a:solidFill>
                  <a:srgbClr val="FF0000"/>
                </a:solidFill>
              </a:rPr>
              <a:t> &lt; </a:t>
            </a:r>
            <a:r>
              <a:rPr lang="en-US" altLang="zh-CN" sz="2000" dirty="0" smtClean="0">
                <a:solidFill>
                  <a:srgbClr val="FF0000"/>
                </a:solidFill>
              </a:rPr>
              <a:t>2×10</a:t>
            </a:r>
            <a:r>
              <a:rPr lang="en-US" altLang="zh-CN" sz="2000" baseline="30000" dirty="0" smtClean="0">
                <a:solidFill>
                  <a:srgbClr val="FF0000"/>
                </a:solidFill>
              </a:rPr>
              <a:t>-4</a:t>
            </a:r>
            <a:r>
              <a:rPr lang="en-US" altLang="zh-CN" sz="2000" dirty="0" smtClean="0">
                <a:solidFill>
                  <a:srgbClr val="FF0000"/>
                </a:solidFill>
              </a:rPr>
              <a:t> </a:t>
            </a:r>
            <a:endParaRPr lang="zh-CN" altLang="en-US" sz="2000" dirty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</a:pPr>
            <a:r>
              <a:rPr lang="en-US" altLang="zh-CN" sz="2000" dirty="0"/>
              <a:t>At working current, stable operation of SCQ + Anti-Solenoid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CN" sz="2000" dirty="0" smtClean="0">
                <a:solidFill>
                  <a:srgbClr val="FF0000"/>
                </a:solidFill>
              </a:rPr>
              <a:t>Field </a:t>
            </a:r>
            <a:r>
              <a:rPr lang="en-US" altLang="zh-CN" sz="2000" dirty="0">
                <a:solidFill>
                  <a:srgbClr val="FF0000"/>
                </a:solidFill>
              </a:rPr>
              <a:t>performance meets the </a:t>
            </a:r>
            <a:r>
              <a:rPr lang="en-US" altLang="zh-CN" sz="2000" dirty="0" smtClean="0">
                <a:solidFill>
                  <a:srgbClr val="FF0000"/>
                </a:solidFill>
              </a:rPr>
              <a:t>requirements 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054352"/>
              </p:ext>
            </p:extLst>
          </p:nvPr>
        </p:nvGraphicFramePr>
        <p:xfrm>
          <a:off x="2783632" y="2995348"/>
          <a:ext cx="734481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2808312"/>
                <a:gridCol w="2664296"/>
              </a:tblGrid>
              <a:tr h="463550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000" dirty="0" err="1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altLang="zh-CN" sz="2000" baseline="-25000" dirty="0" err="1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</a:rPr>
                        <a:t>/B</a:t>
                      </a:r>
                      <a:r>
                        <a:rPr lang="en-US" altLang="zh-CN" sz="20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20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SCQ on east side of IP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SCQ on west side of IP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1.15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1.38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1.12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0.54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0.34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0.47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1.15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0.75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0.26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0.29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0.23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0.30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71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xmlns="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</a:rPr>
              <a:t>SCQ development for BEPCII 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upgrade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124744"/>
            <a:ext cx="11488420" cy="484030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CN" sz="2000" dirty="0" smtClean="0"/>
              <a:t>Two new SCQ </a:t>
            </a:r>
            <a:r>
              <a:rPr lang="en-US" altLang="zh-CN" sz="2000" dirty="0"/>
              <a:t>magnets were installed in upgraded BEPCII interaction region at the end of 2024</a:t>
            </a:r>
            <a:endParaRPr lang="en-US" altLang="zh-CN" sz="2000" dirty="0" smtClean="0">
              <a:latin typeface="微软雅黑" panose="020B0503020204020204" pitchFamily="34" charset="-122"/>
            </a:endParaRPr>
          </a:p>
          <a:p>
            <a:pPr>
              <a:spcAft>
                <a:spcPts val="0"/>
              </a:spcAft>
            </a:pPr>
            <a:r>
              <a:rPr lang="en-US" altLang="zh-CN" sz="2000" dirty="0"/>
              <a:t>They have maintained stable operation under the Detector solenoid field without any quench since May 2025</a:t>
            </a:r>
          </a:p>
          <a:p>
            <a:pPr>
              <a:spcAft>
                <a:spcPts val="0"/>
              </a:spcAft>
            </a:pP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244245"/>
            <a:ext cx="5112568" cy="38329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6" y="2244245"/>
            <a:ext cx="5050789" cy="378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4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 smtClean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551384" y="1412776"/>
            <a:ext cx="11377264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R&amp;D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 IR </a:t>
            </a: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quadrupole magnet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 at </a:t>
            </a: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IHEP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Superconducting </a:t>
            </a:r>
            <a:r>
              <a:rPr lang="en-US" altLang="zh-CN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quadrupoles</a:t>
            </a: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development for BEPCII upgrade</a:t>
            </a:r>
          </a:p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600" b="1" dirty="0" smtClean="0">
                <a:solidFill>
                  <a:srgbClr val="C00000"/>
                </a:solidFill>
              </a:rPr>
              <a:t>Summary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4840303"/>
          </a:xfrm>
        </p:spPr>
        <p:txBody>
          <a:bodyPr/>
          <a:lstStyle/>
          <a:p>
            <a:pPr>
              <a:spcAft>
                <a:spcPts val="0"/>
              </a:spcAft>
            </a:pPr>
            <a:endParaRPr lang="en-US" altLang="zh-CN" sz="2000" dirty="0" smtClean="0"/>
          </a:p>
          <a:p>
            <a:pPr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smtClean="0"/>
              <a:t>After R&amp;D</a:t>
            </a:r>
            <a:r>
              <a:rPr lang="en-US" altLang="zh-CN" sz="2000" dirty="0"/>
              <a:t>, IHEP Magnet Group has mastered the key technologies for </a:t>
            </a:r>
            <a:r>
              <a:rPr lang="en-US" altLang="zh-CN" sz="2000" dirty="0" smtClean="0"/>
              <a:t>development of </a:t>
            </a:r>
            <a:r>
              <a:rPr lang="en-US" altLang="zh-CN" sz="2000" dirty="0"/>
              <a:t>superconducting </a:t>
            </a:r>
            <a:r>
              <a:rPr lang="en-US" altLang="zh-CN" sz="2000" dirty="0" smtClean="0"/>
              <a:t>IR quadrupole magnets with serpentine coil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altLang="zh-CN" sz="2000" dirty="0"/>
              <a:t>In line with the schedule of BEPCII upgrade </a:t>
            </a:r>
            <a:r>
              <a:rPr lang="en-US" altLang="zh-CN" sz="2000" dirty="0" smtClean="0"/>
              <a:t>project, </a:t>
            </a:r>
            <a:r>
              <a:rPr lang="en-US" altLang="zh-CN" sz="2000" dirty="0" smtClean="0">
                <a:solidFill>
                  <a:srgbClr val="FF0000"/>
                </a:solidFill>
              </a:rPr>
              <a:t>two </a:t>
            </a:r>
            <a:r>
              <a:rPr lang="en-US" altLang="zh-CN" sz="2000" dirty="0">
                <a:solidFill>
                  <a:srgbClr val="FF0000"/>
                </a:solidFill>
              </a:rPr>
              <a:t>new final focus </a:t>
            </a:r>
            <a:r>
              <a:rPr lang="en-US" altLang="zh-CN" sz="2000" dirty="0" smtClean="0">
                <a:solidFill>
                  <a:srgbClr val="FF0000"/>
                </a:solidFill>
              </a:rPr>
              <a:t>SCQ magnets have </a:t>
            </a:r>
            <a:r>
              <a:rPr lang="en-US" altLang="zh-CN" sz="2000" dirty="0">
                <a:solidFill>
                  <a:srgbClr val="FF0000"/>
                </a:solidFill>
              </a:rPr>
              <a:t>been successfully developed at </a:t>
            </a:r>
            <a:r>
              <a:rPr lang="en-US" altLang="zh-CN" sz="2000" dirty="0" smtClean="0">
                <a:solidFill>
                  <a:srgbClr val="FF0000"/>
                </a:solidFill>
              </a:rPr>
              <a:t>IHEP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altLang="zh-CN" sz="2000" dirty="0" smtClean="0"/>
              <a:t>Measured </a:t>
            </a:r>
            <a:r>
              <a:rPr lang="en-US" altLang="zh-CN" sz="2000" dirty="0"/>
              <a:t>field harmonics of SCQ magnets are below </a:t>
            </a:r>
            <a:r>
              <a:rPr lang="en-US" altLang="zh-CN" sz="2000" dirty="0" smtClean="0"/>
              <a:t>2×10</a:t>
            </a:r>
            <a:r>
              <a:rPr lang="en-US" altLang="zh-CN" sz="2000" baseline="30000" dirty="0" smtClean="0"/>
              <a:t>-4</a:t>
            </a:r>
            <a:r>
              <a:rPr lang="en-US" altLang="zh-CN" sz="2000" dirty="0" smtClean="0"/>
              <a:t>, corresponding </a:t>
            </a:r>
            <a:r>
              <a:rPr lang="en-US" altLang="zh-CN" sz="2000" dirty="0"/>
              <a:t>to the </a:t>
            </a:r>
            <a:r>
              <a:rPr lang="en-US" altLang="zh-CN" sz="2000" dirty="0" smtClean="0"/>
              <a:t>increased </a:t>
            </a:r>
            <a:r>
              <a:rPr lang="en-US" altLang="zh-CN" sz="2000" dirty="0"/>
              <a:t>field gradient </a:t>
            </a:r>
            <a:r>
              <a:rPr lang="en-US" altLang="zh-CN" sz="2000" dirty="0" smtClean="0"/>
              <a:t>of 25 </a:t>
            </a:r>
            <a:r>
              <a:rPr lang="en-US" altLang="zh-CN" sz="2000" dirty="0"/>
              <a:t>T/m</a:t>
            </a:r>
            <a:endParaRPr lang="en-US" altLang="zh-CN" sz="2000" dirty="0" smtClean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altLang="zh-CN" sz="2000" dirty="0" smtClean="0"/>
              <a:t>Since </a:t>
            </a:r>
            <a:r>
              <a:rPr lang="en-US" altLang="zh-CN" sz="2000" dirty="0"/>
              <a:t>May 2025, the two </a:t>
            </a:r>
            <a:r>
              <a:rPr lang="en-US" altLang="zh-CN" sz="2000" dirty="0" smtClean="0"/>
              <a:t>SCQ </a:t>
            </a:r>
            <a:r>
              <a:rPr lang="en-US" altLang="zh-CN" sz="2000" dirty="0"/>
              <a:t>magnets have been operating stably under the Detector solenoid field with no </a:t>
            </a:r>
            <a:r>
              <a:rPr lang="en-US" altLang="zh-CN" sz="2000" dirty="0" smtClean="0"/>
              <a:t>quench</a:t>
            </a:r>
          </a:p>
          <a:p>
            <a:pPr>
              <a:spcAft>
                <a:spcPts val="0"/>
              </a:spcAft>
            </a:pPr>
            <a:endParaRPr lang="en-US" altLang="zh-CN" sz="2000" dirty="0" smtClean="0"/>
          </a:p>
          <a:p>
            <a:pPr>
              <a:spcAft>
                <a:spcPts val="0"/>
              </a:spcAft>
            </a:pPr>
            <a:endParaRPr lang="en-US" altLang="zh-CN" sz="2000" dirty="0"/>
          </a:p>
          <a:p>
            <a:pPr>
              <a:spcAft>
                <a:spcPts val="0"/>
              </a:spcAft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108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87714" y="2781301"/>
            <a:ext cx="6192837" cy="9366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en-US" altLang="zh-CN" sz="3600" b="1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Thanks for your attention!</a:t>
            </a:r>
            <a:endParaRPr lang="en-US" altLang="zh-CN" sz="3600" b="1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5866001"/>
            <a:ext cx="3552825" cy="6729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1335"/>
            <a:ext cx="4032448" cy="86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1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47"/>
    </mc:Choice>
    <mc:Fallback xmlns="">
      <p:transition spd="slow" advTm="4114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 smtClean="0">
                <a:solidFill>
                  <a:srgbClr val="C00000"/>
                </a:solidFill>
              </a:rPr>
              <a:t>Introduction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052736"/>
            <a:ext cx="10972800" cy="4840303"/>
          </a:xfrm>
        </p:spPr>
        <p:txBody>
          <a:bodyPr/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smtClean="0"/>
              <a:t>BEPCII is </a:t>
            </a:r>
            <a:r>
              <a:rPr lang="en-US" altLang="zh-CN" sz="2000" dirty="0"/>
              <a:t>a double-ring </a:t>
            </a:r>
            <a:r>
              <a:rPr lang="en-US" altLang="zh-CN" sz="2000" dirty="0" smtClean="0"/>
              <a:t>collider in </a:t>
            </a:r>
            <a:r>
              <a:rPr lang="en-US" altLang="zh-CN" sz="2000" dirty="0"/>
              <a:t>tau-charm energy region </a:t>
            </a:r>
            <a:r>
              <a:rPr lang="en-US" altLang="zh-CN" sz="2000" dirty="0" smtClean="0"/>
              <a:t>running since 2007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/>
              <a:t>Two final focus </a:t>
            </a:r>
            <a:r>
              <a:rPr lang="en-US" altLang="zh-CN" sz="2000" dirty="0" smtClean="0"/>
              <a:t>SC </a:t>
            </a:r>
            <a:r>
              <a:rPr lang="en-US" altLang="zh-CN" sz="2000" dirty="0" err="1" smtClean="0"/>
              <a:t>quadrupoles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(</a:t>
            </a:r>
            <a:r>
              <a:rPr lang="en-US" altLang="zh-CN" sz="2000" dirty="0">
                <a:solidFill>
                  <a:srgbClr val="FF0000"/>
                </a:solidFill>
              </a:rPr>
              <a:t>SCQ</a:t>
            </a:r>
            <a:r>
              <a:rPr lang="en-US" altLang="zh-CN" sz="2000" dirty="0" smtClean="0">
                <a:solidFill>
                  <a:srgbClr val="005800"/>
                </a:solidFill>
              </a:rPr>
              <a:t>,</a:t>
            </a:r>
            <a:r>
              <a:rPr lang="en-US" altLang="zh-CN" sz="2000" dirty="0" smtClean="0"/>
              <a:t>) on </a:t>
            </a:r>
            <a:r>
              <a:rPr lang="en-US" altLang="zh-CN" sz="2000" dirty="0"/>
              <a:t>both sides of </a:t>
            </a:r>
            <a:r>
              <a:rPr lang="en-US" altLang="zh-CN" sz="2000" dirty="0" smtClean="0"/>
              <a:t>IP are </a:t>
            </a:r>
            <a:r>
              <a:rPr lang="en-US" altLang="zh-CN" sz="2000" dirty="0"/>
              <a:t>key devices for BEPCII to attain the target collision luminosity (</a:t>
            </a:r>
            <a:r>
              <a:rPr lang="en-US" altLang="zh-CN" sz="2000" dirty="0" smtClean="0"/>
              <a:t>nominal 18.7 T/m)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solidFill>
                  <a:srgbClr val="005800"/>
                </a:solidFill>
              </a:rPr>
              <a:t>Developed </a:t>
            </a:r>
            <a:r>
              <a:rPr lang="en-US" altLang="zh-CN" sz="2000" dirty="0">
                <a:solidFill>
                  <a:srgbClr val="005800"/>
                </a:solidFill>
              </a:rPr>
              <a:t>in 2006 in collaboration with BNL</a:t>
            </a:r>
            <a:endParaRPr lang="en-US" altLang="zh-CN" sz="2000" dirty="0" smtClean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altLang="zh-CN" sz="2200" dirty="0" smtClean="0">
                <a:solidFill>
                  <a:srgbClr val="FF0000"/>
                </a:solidFill>
              </a:rPr>
              <a:t>BEPCII </a:t>
            </a:r>
            <a:r>
              <a:rPr lang="en-US" altLang="zh-CN" sz="2200" dirty="0">
                <a:solidFill>
                  <a:srgbClr val="FF0000"/>
                </a:solidFill>
              </a:rPr>
              <a:t>upgrade </a:t>
            </a:r>
            <a:r>
              <a:rPr lang="en-US" altLang="zh-CN" sz="2200" dirty="0" smtClean="0">
                <a:solidFill>
                  <a:srgbClr val="FF0000"/>
                </a:solidFill>
              </a:rPr>
              <a:t>project: </a:t>
            </a:r>
            <a:r>
              <a:rPr lang="en-US" altLang="zh-CN" sz="2000" dirty="0" smtClean="0"/>
              <a:t>started in </a:t>
            </a:r>
            <a:r>
              <a:rPr lang="en-US" altLang="zh-CN" sz="2000" dirty="0"/>
              <a:t>2021, </a:t>
            </a:r>
            <a:r>
              <a:rPr lang="en-US" altLang="zh-CN" sz="2000" dirty="0" smtClean="0"/>
              <a:t>increase </a:t>
            </a:r>
            <a:r>
              <a:rPr lang="en-US" altLang="zh-CN" sz="2000" dirty="0"/>
              <a:t>the luminosity at higher beam </a:t>
            </a:r>
            <a:r>
              <a:rPr lang="en-US" altLang="zh-CN" sz="2000" dirty="0" smtClean="0"/>
              <a:t>energy </a:t>
            </a:r>
          </a:p>
          <a:p>
            <a:pPr>
              <a:spcAft>
                <a:spcPts val="0"/>
              </a:spcAft>
            </a:pPr>
            <a:r>
              <a:rPr lang="en-US" altLang="zh-CN" sz="2000" dirty="0" smtClean="0"/>
              <a:t>Maximum </a:t>
            </a:r>
            <a:r>
              <a:rPr lang="en-US" altLang="zh-CN" sz="2000" dirty="0"/>
              <a:t>beam </a:t>
            </a:r>
            <a:r>
              <a:rPr lang="en-US" altLang="zh-CN" sz="2000" dirty="0" smtClean="0"/>
              <a:t>energy: </a:t>
            </a:r>
            <a:r>
              <a:rPr lang="en-US" altLang="zh-CN" sz="2000" dirty="0" smtClean="0">
                <a:solidFill>
                  <a:srgbClr val="FF0000"/>
                </a:solidFill>
              </a:rPr>
              <a:t>2.8 </a:t>
            </a:r>
            <a:r>
              <a:rPr lang="en-US" altLang="zh-CN" sz="2000" dirty="0" err="1" smtClean="0">
                <a:solidFill>
                  <a:srgbClr val="FF0000"/>
                </a:solidFill>
              </a:rPr>
              <a:t>GeV</a:t>
            </a:r>
            <a:r>
              <a:rPr lang="en-US" altLang="zh-CN" sz="2000" dirty="0" smtClean="0"/>
              <a:t>;  nominal field </a:t>
            </a:r>
            <a:r>
              <a:rPr lang="en-US" altLang="zh-CN" sz="2000" dirty="0"/>
              <a:t>gradient of </a:t>
            </a:r>
            <a:r>
              <a:rPr lang="en-US" altLang="zh-CN" sz="2000" dirty="0" smtClean="0"/>
              <a:t>new SCQ: </a:t>
            </a:r>
            <a:r>
              <a:rPr lang="en-US" altLang="zh-CN" sz="2000" dirty="0" smtClean="0">
                <a:solidFill>
                  <a:srgbClr val="FF0000"/>
                </a:solidFill>
              </a:rPr>
              <a:t>25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T/m</a:t>
            </a:r>
          </a:p>
          <a:p>
            <a:pPr>
              <a:spcAft>
                <a:spcPts val="0"/>
              </a:spcAft>
            </a:pPr>
            <a:endParaRPr lang="en-US" altLang="zh-CN" sz="2000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85" y="3214458"/>
            <a:ext cx="3725052" cy="34892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262" y="3358115"/>
            <a:ext cx="5511332" cy="334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 smtClean="0">
                <a:solidFill>
                  <a:srgbClr val="C00000"/>
                </a:solidFill>
              </a:rPr>
              <a:t>Introduction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484030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CN" sz="2200" b="1" dirty="0">
                <a:solidFill>
                  <a:srgbClr val="FF0000"/>
                </a:solidFill>
              </a:rPr>
              <a:t>Serpentine quadrupole coil </a:t>
            </a:r>
            <a:endParaRPr lang="en-US" altLang="zh-CN" sz="2200" b="1" dirty="0" smtClean="0">
              <a:solidFill>
                <a:srgbClr val="FF0000"/>
              </a:solidFill>
            </a:endParaRPr>
          </a:p>
          <a:p>
            <a:pPr lvl="1">
              <a:spcBef>
                <a:spcPts val="200"/>
              </a:spcBef>
            </a:pPr>
            <a:r>
              <a:rPr lang="en-US" altLang="zh-CN" sz="2000" dirty="0" smtClean="0"/>
              <a:t>An </a:t>
            </a:r>
            <a:r>
              <a:rPr lang="en-US" altLang="zh-CN" sz="2000" dirty="0"/>
              <a:t>innovation developed </a:t>
            </a:r>
            <a:r>
              <a:rPr lang="en-US" altLang="zh-CN" sz="2000" dirty="0" smtClean="0"/>
              <a:t>for BEPCII SCQ by BNL</a:t>
            </a:r>
          </a:p>
          <a:p>
            <a:pPr lvl="1">
              <a:spcBef>
                <a:spcPts val="200"/>
              </a:spcBef>
            </a:pPr>
            <a:r>
              <a:rPr lang="en-US" altLang="zh-CN" sz="2000" b="1" dirty="0" smtClean="0">
                <a:solidFill>
                  <a:srgbClr val="005800"/>
                </a:solidFill>
              </a:rPr>
              <a:t>Small wire around 1mm, wind coil layer by </a:t>
            </a:r>
            <a:r>
              <a:rPr lang="en-US" altLang="zh-CN" sz="2000" b="1" dirty="0">
                <a:solidFill>
                  <a:srgbClr val="005800"/>
                </a:solidFill>
              </a:rPr>
              <a:t>layer </a:t>
            </a:r>
            <a:r>
              <a:rPr lang="en-US" altLang="zh-CN" sz="2000" dirty="0" smtClean="0"/>
              <a:t>using </a:t>
            </a:r>
            <a:r>
              <a:rPr lang="en-US" altLang="zh-CN" sz="2000" dirty="0"/>
              <a:t>direct winding </a:t>
            </a:r>
            <a:r>
              <a:rPr lang="en-US" altLang="zh-CN" sz="2000" dirty="0" smtClean="0"/>
              <a:t>technology</a:t>
            </a:r>
          </a:p>
          <a:p>
            <a:pPr lvl="1">
              <a:spcBef>
                <a:spcPts val="200"/>
              </a:spcBef>
            </a:pPr>
            <a:r>
              <a:rPr lang="en-US" altLang="zh-CN" sz="2000" dirty="0" smtClean="0"/>
              <a:t>Winding </a:t>
            </a:r>
            <a:r>
              <a:rPr lang="en-US" altLang="zh-CN" sz="2000" dirty="0"/>
              <a:t>machine with multi-axis motion and ultrasonic bounding </a:t>
            </a:r>
            <a:endParaRPr lang="en-US" altLang="zh-CN" sz="2000" dirty="0" smtClean="0"/>
          </a:p>
          <a:p>
            <a:pPr lvl="1">
              <a:spcBef>
                <a:spcPts val="200"/>
              </a:spcBef>
            </a:pPr>
            <a:r>
              <a:rPr lang="en-US" altLang="zh-CN" sz="2000" dirty="0">
                <a:solidFill>
                  <a:srgbClr val="FF0000"/>
                </a:solidFill>
              </a:rPr>
              <a:t>Accurate wire position and high magnetic field </a:t>
            </a:r>
            <a:r>
              <a:rPr lang="en-US" altLang="zh-CN" sz="2000" dirty="0" smtClean="0">
                <a:solidFill>
                  <a:srgbClr val="FF0000"/>
                </a:solidFill>
              </a:rPr>
              <a:t>precision</a:t>
            </a:r>
          </a:p>
          <a:p>
            <a:pPr lvl="1">
              <a:spcBef>
                <a:spcPts val="200"/>
              </a:spcBef>
            </a:pPr>
            <a:r>
              <a:rPr lang="en-US" altLang="zh-CN" sz="2000" dirty="0"/>
              <a:t>No gap between adjacent layers or </a:t>
            </a:r>
            <a:r>
              <a:rPr lang="en-US" altLang="zh-CN" sz="2000" dirty="0" smtClean="0"/>
              <a:t>coils</a:t>
            </a:r>
          </a:p>
          <a:p>
            <a:pPr lvl="1">
              <a:spcBef>
                <a:spcPts val="200"/>
              </a:spcBef>
            </a:pPr>
            <a:r>
              <a:rPr lang="en-US" altLang="zh-CN" sz="2000" dirty="0">
                <a:solidFill>
                  <a:srgbClr val="FF0000"/>
                </a:solidFill>
              </a:rPr>
              <a:t>Compact structure </a:t>
            </a:r>
            <a:r>
              <a:rPr lang="en-US" altLang="zh-CN" sz="2000" dirty="0"/>
              <a:t>for SC magnets with multiple coils</a:t>
            </a:r>
            <a:endParaRPr lang="en-US" altLang="zh-CN" sz="2000" dirty="0" smtClean="0"/>
          </a:p>
          <a:p>
            <a:pPr lvl="1">
              <a:spcBef>
                <a:spcPts val="200"/>
              </a:spcBef>
            </a:pPr>
            <a:r>
              <a:rPr lang="en-US" altLang="zh-CN" sz="2000" dirty="0"/>
              <a:t>Pre-stress </a:t>
            </a:r>
            <a:r>
              <a:rPr lang="en-US" altLang="zh-CN" sz="2000" dirty="0" smtClean="0"/>
              <a:t>applied </a:t>
            </a:r>
            <a:r>
              <a:rPr lang="en-US" altLang="zh-CN" sz="2000" dirty="0"/>
              <a:t>by wrapping fiberglass on coil layers</a:t>
            </a:r>
            <a:endParaRPr lang="en-US" altLang="zh-CN" sz="2000" dirty="0" smtClean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969112"/>
            <a:ext cx="5800106" cy="27629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042" y="3940837"/>
            <a:ext cx="3677531" cy="276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 smtClean="0">
                <a:solidFill>
                  <a:srgbClr val="C00000"/>
                </a:solidFill>
              </a:rPr>
              <a:t>Introduction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052736"/>
            <a:ext cx="10972800" cy="4840303"/>
          </a:xfrm>
        </p:spPr>
        <p:txBody>
          <a:bodyPr/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5800"/>
                </a:solidFill>
              </a:rPr>
              <a:t>BEPCII SCQ: </a:t>
            </a:r>
            <a:r>
              <a:rPr lang="en-US" altLang="zh-CN" sz="2000" dirty="0" smtClean="0">
                <a:solidFill>
                  <a:srgbClr val="005800"/>
                </a:solidFill>
              </a:rPr>
              <a:t>maximum </a:t>
            </a:r>
            <a:r>
              <a:rPr lang="en-US" altLang="zh-CN" sz="2000" dirty="0">
                <a:solidFill>
                  <a:srgbClr val="005800"/>
                </a:solidFill>
              </a:rPr>
              <a:t>gradient 22T/m @ 2.47 </a:t>
            </a:r>
            <a:r>
              <a:rPr lang="en-US" altLang="zh-CN" sz="2000" dirty="0" err="1" smtClean="0">
                <a:solidFill>
                  <a:srgbClr val="005800"/>
                </a:solidFill>
              </a:rPr>
              <a:t>GeV</a:t>
            </a:r>
            <a:endParaRPr lang="en-US" altLang="zh-CN" sz="2000" dirty="0" smtClean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altLang="zh-CN" sz="2000" dirty="0"/>
              <a:t>Two </a:t>
            </a:r>
            <a:r>
              <a:rPr lang="en-US" altLang="zh-CN" sz="2000" dirty="0">
                <a:solidFill>
                  <a:srgbClr val="FF0000"/>
                </a:solidFill>
              </a:rPr>
              <a:t>new final focus </a:t>
            </a:r>
            <a:r>
              <a:rPr lang="en-US" altLang="zh-CN" sz="2000" dirty="0" smtClean="0">
                <a:solidFill>
                  <a:srgbClr val="FF0000"/>
                </a:solidFill>
              </a:rPr>
              <a:t>SCQ </a:t>
            </a:r>
            <a:r>
              <a:rPr lang="en-US" altLang="zh-CN" sz="2000" dirty="0">
                <a:solidFill>
                  <a:srgbClr val="FF0000"/>
                </a:solidFill>
              </a:rPr>
              <a:t>magnets </a:t>
            </a:r>
            <a:r>
              <a:rPr lang="en-US" altLang="zh-CN" sz="2000" dirty="0"/>
              <a:t>need to be developed for BEPCII upgrade project </a:t>
            </a:r>
            <a:endParaRPr lang="en-US" altLang="zh-CN" sz="2000" dirty="0" smtClean="0"/>
          </a:p>
          <a:p>
            <a:pPr lvl="1"/>
            <a:r>
              <a:rPr lang="en-US" altLang="zh-CN" sz="2000" dirty="0" smtClean="0"/>
              <a:t>Nominal field gradient: </a:t>
            </a:r>
            <a:r>
              <a:rPr lang="en-US" altLang="zh-CN" sz="2000" dirty="0" smtClean="0">
                <a:solidFill>
                  <a:srgbClr val="FF0000"/>
                </a:solidFill>
              </a:rPr>
              <a:t>25 T/m</a:t>
            </a:r>
          </a:p>
          <a:p>
            <a:pPr lvl="1"/>
            <a:r>
              <a:rPr lang="en-US" altLang="zh-CN" sz="2000" dirty="0" smtClean="0"/>
              <a:t>Magnetic length: 400mm</a:t>
            </a:r>
          </a:p>
          <a:p>
            <a:pPr lvl="1"/>
            <a:r>
              <a:rPr lang="en-US" altLang="zh-CN" sz="2000" dirty="0"/>
              <a:t>Field </a:t>
            </a:r>
            <a:r>
              <a:rPr lang="en-US" altLang="zh-CN" sz="2000" dirty="0" smtClean="0"/>
              <a:t>harmonics</a:t>
            </a:r>
            <a:r>
              <a:rPr lang="en-US" altLang="zh-CN" sz="2000" dirty="0"/>
              <a:t>: </a:t>
            </a:r>
            <a:r>
              <a:rPr lang="en-US" altLang="zh-CN" sz="2000" dirty="0" smtClean="0">
                <a:solidFill>
                  <a:srgbClr val="FF0000"/>
                </a:solidFill>
              </a:rPr>
              <a:t>≤ 3×10</a:t>
            </a:r>
            <a:r>
              <a:rPr lang="en-US" altLang="zh-CN" sz="2000" baseline="30000" dirty="0" smtClean="0">
                <a:solidFill>
                  <a:srgbClr val="FF0000"/>
                </a:solidFill>
              </a:rPr>
              <a:t>-4</a:t>
            </a:r>
            <a:r>
              <a:rPr lang="en-US" altLang="zh-CN" sz="2000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 smtClean="0"/>
              <a:t>@50mm</a:t>
            </a:r>
          </a:p>
          <a:p>
            <a:pPr lvl="1"/>
            <a:r>
              <a:rPr lang="en-US" altLang="zh-CN" sz="2000" dirty="0" smtClean="0"/>
              <a:t>Coil inner radius: 95mm</a:t>
            </a:r>
          </a:p>
          <a:p>
            <a:pPr lvl="1"/>
            <a:r>
              <a:rPr lang="en-US" altLang="zh-CN" sz="2000" dirty="0" smtClean="0"/>
              <a:t>Anti-solenoid</a:t>
            </a:r>
            <a:r>
              <a:rPr lang="en-US" altLang="zh-CN" sz="2000" dirty="0"/>
              <a:t>: cancel </a:t>
            </a:r>
            <a:r>
              <a:rPr lang="en-US" altLang="zh-CN" sz="2000" dirty="0" smtClean="0"/>
              <a:t>solenoid </a:t>
            </a:r>
            <a:r>
              <a:rPr lang="en-US" altLang="zh-CN" sz="2000" dirty="0"/>
              <a:t>field of BESIII </a:t>
            </a:r>
            <a:r>
              <a:rPr lang="en-US" altLang="zh-CN" sz="2000" dirty="0" smtClean="0"/>
              <a:t>detector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75" y="3791636"/>
            <a:ext cx="5908633" cy="291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6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 smtClean="0">
                <a:solidFill>
                  <a:srgbClr val="C00000"/>
                </a:solidFill>
              </a:rPr>
              <a:t>R&amp;D </a:t>
            </a:r>
            <a:r>
              <a:rPr lang="en-US" altLang="zh-CN" sz="3200" b="1" dirty="0">
                <a:solidFill>
                  <a:srgbClr val="C00000"/>
                </a:solidFill>
              </a:rPr>
              <a:t>of IR Magnet technology at IHEP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24744"/>
                <a:ext cx="11305008" cy="547260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spcAft>
                    <a:spcPts val="0"/>
                  </a:spcAft>
                  <a:buNone/>
                </a:pPr>
                <a:r>
                  <a:rPr lang="en-US" altLang="zh-CN" sz="2000" dirty="0" smtClean="0"/>
                  <a:t>     </a:t>
                </a:r>
                <a:r>
                  <a:rPr lang="en-US" altLang="zh-CN" sz="2200" dirty="0" smtClean="0">
                    <a:solidFill>
                      <a:srgbClr val="FF0000"/>
                    </a:solidFill>
                  </a:rPr>
                  <a:t>Analytical formulas for magnetic field design </a:t>
                </a:r>
                <a:r>
                  <a:rPr lang="en-US" altLang="zh-CN" sz="2200" dirty="0">
                    <a:solidFill>
                      <a:srgbClr val="FF0000"/>
                    </a:solidFill>
                  </a:rPr>
                  <a:t>of </a:t>
                </a:r>
                <a:r>
                  <a:rPr lang="en-US" altLang="zh-CN" sz="2200" dirty="0">
                    <a:solidFill>
                      <a:srgbClr val="005800"/>
                    </a:solidFill>
                  </a:rPr>
                  <a:t>Serpentine coil  </a:t>
                </a:r>
                <a:endParaRPr lang="en-US" altLang="zh-CN" sz="2200" dirty="0" smtClean="0">
                  <a:solidFill>
                    <a:srgbClr val="005800"/>
                  </a:solidFill>
                </a:endParaRPr>
              </a:p>
              <a:p>
                <a:pPr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altLang="zh-CN" sz="2000" dirty="0" smtClean="0"/>
                  <a:t>Excitation Ampere-turns </a:t>
                </a:r>
                <a:r>
                  <a:rPr lang="en-US" altLang="zh-CN" sz="2000" dirty="0"/>
                  <a:t>of </a:t>
                </a:r>
                <a:r>
                  <a:rPr lang="en-US" altLang="zh-CN" sz="2000" dirty="0" smtClean="0"/>
                  <a:t>quadrupole coil (</a:t>
                </a:r>
                <a:r>
                  <a:rPr lang="en-US" altLang="zh-CN" sz="2000" dirty="0"/>
                  <a:t>iron-free</a:t>
                </a:r>
                <a:r>
                  <a:rPr lang="en-US" altLang="zh-CN" sz="2000" dirty="0" smtClean="0"/>
                  <a:t>):</a:t>
                </a:r>
              </a:p>
              <a:p>
                <a:pPr>
                  <a:spcAft>
                    <a:spcPts val="0"/>
                  </a:spcAft>
                </a:pPr>
                <a:endParaRPr lang="en-US" altLang="zh-CN" sz="2000" dirty="0"/>
              </a:p>
              <a:p>
                <a:pPr>
                  <a:spcAft>
                    <a:spcPts val="0"/>
                  </a:spcAft>
                </a:pPr>
                <a:endParaRPr lang="en-US" altLang="zh-CN" sz="2000" dirty="0" smtClean="0"/>
              </a:p>
              <a:p>
                <a:pPr>
                  <a:spcAft>
                    <a:spcPts val="0"/>
                  </a:spcAft>
                </a:pPr>
                <a:endParaRPr lang="en-US" altLang="zh-CN" sz="2000" dirty="0"/>
              </a:p>
              <a:p>
                <a:pPr>
                  <a:spcAft>
                    <a:spcPts val="0"/>
                  </a:spcAft>
                </a:pPr>
                <a:endParaRPr lang="en-US" altLang="zh-CN" sz="2000" dirty="0" smtClean="0"/>
              </a:p>
              <a:p>
                <a:pPr marL="0" indent="0">
                  <a:spcAft>
                    <a:spcPts val="0"/>
                  </a:spcAft>
                  <a:buNone/>
                </a:pPr>
                <a:r>
                  <a:rPr lang="en-US" altLang="zh-CN" sz="2000" dirty="0" smtClean="0"/>
                  <a:t>                                                                                            </a:t>
                </a:r>
                <a:endParaRPr lang="en-US" altLang="zh-CN" sz="2000" dirty="0"/>
              </a:p>
              <a:p>
                <a:pPr>
                  <a:spcAft>
                    <a:spcPts val="0"/>
                  </a:spcAft>
                </a:pPr>
                <a:r>
                  <a:rPr lang="en-US" altLang="zh-CN" sz="2000" dirty="0" smtClean="0"/>
                  <a:t>Conductor </a:t>
                </a:r>
                <a:r>
                  <a:rPr lang="en-US" altLang="zh-CN" sz="2000" dirty="0"/>
                  <a:t>with small </a:t>
                </a:r>
                <a:r>
                  <a:rPr lang="en-US" altLang="zh-CN" sz="2000" dirty="0" smtClean="0"/>
                  <a:t>diameter, </a:t>
                </a:r>
                <a:r>
                  <a:rPr lang="en-US" altLang="zh-CN" sz="2200" dirty="0" smtClean="0">
                    <a:solidFill>
                      <a:srgbClr val="FF0000"/>
                    </a:solidFill>
                  </a:rPr>
                  <a:t>line </a:t>
                </a:r>
                <a:r>
                  <a:rPr lang="en-US" altLang="zh-CN" sz="2200" dirty="0">
                    <a:solidFill>
                      <a:srgbClr val="FF0000"/>
                    </a:solidFill>
                  </a:rPr>
                  <a:t>current </a:t>
                </a:r>
                <a:r>
                  <a:rPr lang="en-US" altLang="zh-CN" sz="2200" dirty="0" smtClean="0">
                    <a:solidFill>
                      <a:srgbClr val="FF0000"/>
                    </a:solidFill>
                  </a:rPr>
                  <a:t>approximation</a:t>
                </a:r>
              </a:p>
              <a:p>
                <a:pPr>
                  <a:spcAft>
                    <a:spcPts val="0"/>
                  </a:spcAft>
                </a:pPr>
                <a:r>
                  <a:rPr lang="en-US" altLang="zh-CN" sz="2000" dirty="0"/>
                  <a:t>I</a:t>
                </a:r>
                <a:r>
                  <a:rPr lang="en-US" altLang="zh-CN" sz="2000" dirty="0" smtClean="0"/>
                  <a:t>ntegrated </a:t>
                </a:r>
                <a:r>
                  <a:rPr lang="en-US" altLang="zh-CN" sz="2000" dirty="0"/>
                  <a:t>field induced by </a:t>
                </a:r>
                <a:r>
                  <a:rPr lang="en-US" altLang="zh-CN" sz="2000" dirty="0" smtClean="0"/>
                  <a:t>each small conductor segment:</a:t>
                </a:r>
              </a:p>
              <a:p>
                <a:pPr>
                  <a:spcAft>
                    <a:spcPts val="0"/>
                  </a:spcAft>
                </a:pPr>
                <a:endParaRPr lang="en-US" altLang="zh-CN" sz="2000" dirty="0"/>
              </a:p>
              <a:p>
                <a:pPr>
                  <a:spcAft>
                    <a:spcPts val="0"/>
                  </a:spcAft>
                </a:pPr>
                <a:endParaRPr lang="en-US" altLang="zh-CN" sz="2000" dirty="0" smtClean="0"/>
              </a:p>
              <a:p>
                <a:pPr>
                  <a:spcAft>
                    <a:spcPts val="0"/>
                  </a:spcAft>
                </a:pPr>
                <a:endParaRPr lang="en-US" altLang="zh-CN" sz="2000" dirty="0"/>
              </a:p>
              <a:p>
                <a:pPr>
                  <a:spcAft>
                    <a:spcPts val="0"/>
                  </a:spcAft>
                </a:pPr>
                <a:endParaRPr lang="en-US" altLang="zh-CN" sz="2000" dirty="0" smtClean="0"/>
              </a:p>
              <a:p>
                <a:pPr>
                  <a:spcAft>
                    <a:spcPts val="0"/>
                  </a:spcAft>
                </a:pPr>
                <a:endParaRPr lang="en-US" altLang="zh-CN" sz="2000" dirty="0"/>
              </a:p>
              <a:p>
                <a:pPr>
                  <a:spcAft>
                    <a:spcPts val="0"/>
                  </a:spcAft>
                </a:pPr>
                <a:endParaRPr lang="en-US" altLang="zh-CN" sz="2000" dirty="0" smtClean="0"/>
              </a:p>
              <a:p>
                <a:pPr>
                  <a:spcAft>
                    <a:spcPts val="0"/>
                  </a:spcAft>
                </a:pPr>
                <a:endParaRPr lang="en-US" altLang="zh-CN" sz="2000" dirty="0" smtClean="0"/>
              </a:p>
              <a:p>
                <a:pPr marL="0" indent="0"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                                           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400" dirty="0"/>
                  <a:t> : </a:t>
                </a:r>
                <a:r>
                  <a:rPr lang="en-US" altLang="zh-CN" sz="2000" dirty="0" smtClean="0"/>
                  <a:t>Angle between </a:t>
                </a:r>
                <a:r>
                  <a:rPr lang="en-US" altLang="zh-CN" sz="2000" dirty="0"/>
                  <a:t>current direction and longitudinal </a:t>
                </a:r>
                <a:r>
                  <a:rPr lang="en-US" altLang="zh-CN" sz="2000" i="1" dirty="0"/>
                  <a:t>z</a:t>
                </a:r>
                <a:r>
                  <a:rPr lang="en-US" altLang="zh-CN" sz="2000" dirty="0"/>
                  <a:t> axis</a:t>
                </a:r>
                <a:endParaRPr lang="en-US" altLang="zh-CN" sz="2000" dirty="0" smtClean="0"/>
              </a:p>
              <a:p>
                <a:pPr>
                  <a:spcAft>
                    <a:spcPts val="0"/>
                  </a:spcAft>
                </a:pPr>
                <a:endParaRPr lang="en-US" altLang="zh-CN" sz="2000" dirty="0" smtClean="0"/>
              </a:p>
              <a:p>
                <a:pPr>
                  <a:spcAft>
                    <a:spcPts val="0"/>
                  </a:spcAft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24744"/>
                <a:ext cx="11305008" cy="5472608"/>
              </a:xfrm>
              <a:blipFill rotWithShape="0">
                <a:blip r:embed="rId3"/>
                <a:stretch>
                  <a:fillRect l="-216" t="-669" b="-26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936" y="1865325"/>
            <a:ext cx="3454224" cy="11381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04" y="4221088"/>
            <a:ext cx="4481799" cy="17508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232" y="2234234"/>
            <a:ext cx="433388" cy="538163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850277" y="2265601"/>
            <a:ext cx="2830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: average coil radius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7506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 smtClean="0">
                <a:solidFill>
                  <a:srgbClr val="C00000"/>
                </a:solidFill>
              </a:rPr>
              <a:t>R&amp;D </a:t>
            </a:r>
            <a:r>
              <a:rPr lang="en-US" altLang="zh-CN" sz="3200" b="1" dirty="0">
                <a:solidFill>
                  <a:srgbClr val="C00000"/>
                </a:solidFill>
              </a:rPr>
              <a:t>of IR Magnet technology at IHEP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484030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CN" sz="2000" dirty="0" smtClean="0"/>
              <a:t>Development of </a:t>
            </a:r>
            <a:r>
              <a:rPr lang="en-US" altLang="zh-CN" sz="2000" dirty="0"/>
              <a:t>Cryogenic </a:t>
            </a:r>
            <a:r>
              <a:rPr lang="en-US" altLang="zh-CN" sz="2000" dirty="0" smtClean="0"/>
              <a:t>vertical </a:t>
            </a:r>
            <a:r>
              <a:rPr lang="en-US" altLang="zh-CN" sz="2000" dirty="0"/>
              <a:t>test </a:t>
            </a:r>
            <a:r>
              <a:rPr lang="en-US" altLang="zh-CN" sz="2000" dirty="0" smtClean="0"/>
              <a:t>facility (2016)</a:t>
            </a:r>
          </a:p>
          <a:p>
            <a:pPr lvl="1"/>
            <a:r>
              <a:rPr lang="en-US" altLang="zh-CN" sz="1800" dirty="0" smtClean="0"/>
              <a:t>Cryogenic </a:t>
            </a:r>
            <a:r>
              <a:rPr lang="en-US" altLang="zh-CN" sz="1800" dirty="0" err="1" smtClean="0"/>
              <a:t>dewar</a:t>
            </a:r>
            <a:endParaRPr lang="en-US" altLang="zh-CN" sz="1800" dirty="0" smtClean="0"/>
          </a:p>
          <a:p>
            <a:pPr lvl="1"/>
            <a:r>
              <a:rPr lang="en-US" altLang="zh-CN" sz="1800" dirty="0" smtClean="0"/>
              <a:t>Rotating </a:t>
            </a:r>
            <a:r>
              <a:rPr lang="en-US" altLang="zh-CN" sz="1800" dirty="0"/>
              <a:t>coil magnetic field measurement </a:t>
            </a:r>
            <a:r>
              <a:rPr lang="en-US" altLang="zh-CN" sz="1800" dirty="0" smtClean="0"/>
              <a:t>system</a:t>
            </a:r>
          </a:p>
          <a:p>
            <a:pPr lvl="1"/>
            <a:r>
              <a:rPr lang="en-US" altLang="zh-CN" sz="1800" dirty="0"/>
              <a:t>P</a:t>
            </a:r>
            <a:r>
              <a:rPr lang="en-US" altLang="zh-CN" sz="1800" dirty="0" smtClean="0"/>
              <a:t>ower </a:t>
            </a:r>
            <a:r>
              <a:rPr lang="en-US" altLang="zh-CN" sz="1800" dirty="0"/>
              <a:t>supply </a:t>
            </a:r>
            <a:endParaRPr lang="en-US" altLang="zh-CN" sz="1800" dirty="0" smtClean="0"/>
          </a:p>
          <a:p>
            <a:pPr lvl="1"/>
            <a:r>
              <a:rPr lang="en-US" altLang="zh-CN" sz="1800" dirty="0" smtClean="0"/>
              <a:t>Quench </a:t>
            </a:r>
            <a:r>
              <a:rPr lang="en-US" altLang="zh-CN" sz="1800" dirty="0"/>
              <a:t>detection </a:t>
            </a:r>
            <a:r>
              <a:rPr lang="en-US" altLang="zh-CN" sz="1800" dirty="0" smtClean="0"/>
              <a:t>and protection </a:t>
            </a:r>
            <a:r>
              <a:rPr lang="en-US" altLang="zh-CN" sz="1800" dirty="0"/>
              <a:t>system</a:t>
            </a:r>
            <a:endParaRPr lang="en-US" altLang="zh-CN" sz="1800" dirty="0" smtClean="0"/>
          </a:p>
          <a:p>
            <a:pPr>
              <a:spcAft>
                <a:spcPts val="0"/>
              </a:spcAft>
            </a:pPr>
            <a:endParaRPr lang="en-US" altLang="zh-CN" sz="2000" dirty="0" smtClean="0"/>
          </a:p>
          <a:p>
            <a:pPr>
              <a:spcAft>
                <a:spcPts val="0"/>
              </a:spcAft>
            </a:pPr>
            <a:endParaRPr lang="en-US" altLang="zh-CN" sz="2000" dirty="0" smtClean="0"/>
          </a:p>
          <a:p>
            <a:pPr>
              <a:spcAft>
                <a:spcPts val="0"/>
              </a:spcAft>
            </a:pPr>
            <a:endParaRPr lang="zh-CN" altLang="en-US" dirty="0"/>
          </a:p>
        </p:txBody>
      </p:sp>
      <p:pic>
        <p:nvPicPr>
          <p:cNvPr id="9" name="Picture 2" descr="定法兰组件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56" y="2949025"/>
            <a:ext cx="914305" cy="356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" r="3622" b="4697"/>
          <a:stretch>
            <a:fillRect/>
          </a:stretch>
        </p:blipFill>
        <p:spPr bwMode="auto">
          <a:xfrm>
            <a:off x="2927648" y="2867614"/>
            <a:ext cx="290988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92" y="2923682"/>
            <a:ext cx="2760412" cy="3738707"/>
          </a:xfrm>
          <a:prstGeom prst="rect">
            <a:avLst/>
          </a:prstGeom>
        </p:spPr>
      </p:pic>
      <p:pic>
        <p:nvPicPr>
          <p:cNvPr id="1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398" y="2927357"/>
            <a:ext cx="2810196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96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 smtClean="0">
                <a:solidFill>
                  <a:srgbClr val="C00000"/>
                </a:solidFill>
              </a:rPr>
              <a:t>R&amp;D </a:t>
            </a:r>
            <a:r>
              <a:rPr lang="en-US" altLang="zh-CN" sz="3200" b="1" dirty="0">
                <a:solidFill>
                  <a:srgbClr val="C00000"/>
                </a:solidFill>
              </a:rPr>
              <a:t>of IR Magnet technology at IHEP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4840303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altLang="zh-CN" sz="2000" dirty="0" smtClean="0"/>
              <a:t>    </a:t>
            </a:r>
            <a:r>
              <a:rPr lang="en-US" altLang="zh-CN" sz="2000" dirty="0" smtClean="0">
                <a:solidFill>
                  <a:srgbClr val="FF0000"/>
                </a:solidFill>
              </a:rPr>
              <a:t>Winding machine developed </a:t>
            </a:r>
            <a:r>
              <a:rPr lang="en-US" altLang="zh-CN" sz="2000" dirty="0"/>
              <a:t>for Serpentine </a:t>
            </a:r>
            <a:r>
              <a:rPr lang="en-US" altLang="zh-CN" sz="2000" dirty="0" smtClean="0"/>
              <a:t>coil</a:t>
            </a:r>
            <a:r>
              <a:rPr lang="en-US" altLang="zh-CN" sz="2000" dirty="0"/>
              <a:t> with direct winding </a:t>
            </a:r>
            <a:r>
              <a:rPr lang="en-US" altLang="zh-CN" sz="2000" dirty="0" smtClean="0"/>
              <a:t>technology</a:t>
            </a:r>
          </a:p>
          <a:p>
            <a:pPr>
              <a:spcAft>
                <a:spcPts val="0"/>
              </a:spcAft>
            </a:pPr>
            <a:r>
              <a:rPr lang="en-US" altLang="zh-CN" sz="2000" dirty="0" smtClean="0"/>
              <a:t>Coil length: up to 1.5m</a:t>
            </a:r>
          </a:p>
          <a:p>
            <a:pPr>
              <a:spcAft>
                <a:spcPts val="0"/>
              </a:spcAft>
            </a:pPr>
            <a:r>
              <a:rPr lang="en-US" altLang="zh-CN" sz="2000" dirty="0" smtClean="0">
                <a:solidFill>
                  <a:srgbClr val="FF0000"/>
                </a:solidFill>
              </a:rPr>
              <a:t>Wind a full coil </a:t>
            </a:r>
            <a:r>
              <a:rPr lang="en-US" altLang="zh-CN" sz="2000" dirty="0">
                <a:solidFill>
                  <a:srgbClr val="FF0000"/>
                </a:solidFill>
              </a:rPr>
              <a:t>layer according to </a:t>
            </a:r>
            <a:r>
              <a:rPr lang="en-US" altLang="zh-CN" sz="2000" dirty="0" smtClean="0">
                <a:solidFill>
                  <a:srgbClr val="FF0000"/>
                </a:solidFill>
              </a:rPr>
              <a:t>theoretical </a:t>
            </a:r>
            <a:r>
              <a:rPr lang="en-US" altLang="zh-CN" sz="2000" dirty="0">
                <a:solidFill>
                  <a:srgbClr val="FF0000"/>
                </a:solidFill>
              </a:rPr>
              <a:t>trajectory of each turn conductor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</a:pPr>
            <a:r>
              <a:rPr lang="en-US" altLang="zh-CN" sz="2000" dirty="0"/>
              <a:t>Position accuracy </a:t>
            </a:r>
            <a:r>
              <a:rPr lang="en-US" altLang="zh-CN" sz="2000" dirty="0" smtClean="0"/>
              <a:t>of coil winding: &lt; 0.02mm</a:t>
            </a:r>
          </a:p>
          <a:p>
            <a:pPr>
              <a:spcAft>
                <a:spcPts val="0"/>
              </a:spcAft>
            </a:pPr>
            <a:r>
              <a:rPr lang="en-US" altLang="zh-CN" sz="2000" dirty="0" smtClean="0"/>
              <a:t>Mechanical system, control system, etc.</a:t>
            </a:r>
            <a:endParaRPr lang="zh-CN" altLang="en-US" sz="2000" dirty="0"/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429000"/>
            <a:ext cx="4054232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绕线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855" y="3216845"/>
            <a:ext cx="3910674" cy="306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855" y="3220146"/>
            <a:ext cx="3951050" cy="31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1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 smtClean="0">
                <a:solidFill>
                  <a:srgbClr val="C00000"/>
                </a:solidFill>
              </a:rPr>
              <a:t>R&amp;D </a:t>
            </a:r>
            <a:r>
              <a:rPr lang="en-US" altLang="zh-CN" sz="3200" b="1" dirty="0">
                <a:solidFill>
                  <a:srgbClr val="C00000"/>
                </a:solidFill>
              </a:rPr>
              <a:t>of IR Magnet technology at IHEP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484030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CN" sz="2000" dirty="0" smtClean="0">
                <a:solidFill>
                  <a:srgbClr val="FF0000"/>
                </a:solidFill>
              </a:rPr>
              <a:t>Direct winding technology for Serpentine quadrupole </a:t>
            </a:r>
            <a:r>
              <a:rPr lang="en-US" altLang="zh-CN" sz="2000" dirty="0">
                <a:solidFill>
                  <a:srgbClr val="FF0000"/>
                </a:solidFill>
              </a:rPr>
              <a:t>coil was </a:t>
            </a:r>
            <a:r>
              <a:rPr lang="en-US" altLang="zh-CN" sz="2000" dirty="0" smtClean="0">
                <a:solidFill>
                  <a:srgbClr val="FF0000"/>
                </a:solidFill>
              </a:rPr>
              <a:t>mastered (2021)</a:t>
            </a:r>
          </a:p>
          <a:p>
            <a:pPr>
              <a:spcAft>
                <a:spcPts val="0"/>
              </a:spcAft>
            </a:pPr>
            <a:r>
              <a:rPr lang="en-US" altLang="zh-CN" sz="2000" dirty="0"/>
              <a:t>M</a:t>
            </a:r>
            <a:r>
              <a:rPr lang="en-US" altLang="zh-CN" sz="2000" dirty="0" smtClean="0"/>
              <a:t>any </a:t>
            </a:r>
            <a:r>
              <a:rPr lang="en-US" altLang="zh-CN" sz="2000" dirty="0"/>
              <a:t>technical difficulties </a:t>
            </a:r>
            <a:r>
              <a:rPr lang="en-US" altLang="zh-CN" sz="2000" dirty="0" smtClean="0"/>
              <a:t>solved:</a:t>
            </a:r>
          </a:p>
          <a:p>
            <a:pPr lvl="1"/>
            <a:r>
              <a:rPr lang="en-US" altLang="zh-CN" sz="1800" dirty="0" smtClean="0"/>
              <a:t>Fabrication of “Six around one” superconductor </a:t>
            </a:r>
            <a:r>
              <a:rPr lang="en-US" altLang="zh-CN" sz="1800" dirty="0"/>
              <a:t>and </a:t>
            </a:r>
            <a:r>
              <a:rPr lang="en-US" altLang="zh-CN" sz="1800" dirty="0" smtClean="0"/>
              <a:t>epoxy coating</a:t>
            </a:r>
          </a:p>
          <a:p>
            <a:pPr lvl="1"/>
            <a:r>
              <a:rPr lang="en-US" altLang="zh-CN" sz="1800" dirty="0"/>
              <a:t>Real time </a:t>
            </a:r>
            <a:r>
              <a:rPr lang="en-US" altLang="zh-CN" sz="1800" dirty="0" smtClean="0"/>
              <a:t>winding </a:t>
            </a:r>
            <a:r>
              <a:rPr lang="en-US" altLang="zh-CN" sz="1800" dirty="0"/>
              <a:t>and ultrasonic heating bonding of </a:t>
            </a:r>
            <a:r>
              <a:rPr lang="en-US" altLang="zh-CN" sz="1800" dirty="0" smtClean="0"/>
              <a:t>wire</a:t>
            </a:r>
          </a:p>
          <a:p>
            <a:pPr lvl="1"/>
            <a:r>
              <a:rPr lang="en-US" altLang="zh-CN" sz="1800" dirty="0"/>
              <a:t>Accurate synchronization of </a:t>
            </a:r>
            <a:r>
              <a:rPr lang="en-US" altLang="zh-CN" sz="1800" dirty="0" smtClean="0"/>
              <a:t>conductor laying out </a:t>
            </a:r>
            <a:r>
              <a:rPr lang="en-US" altLang="zh-CN" sz="1800" dirty="0"/>
              <a:t>speed and winding </a:t>
            </a:r>
            <a:r>
              <a:rPr lang="en-US" altLang="zh-CN" sz="1800" dirty="0" smtClean="0"/>
              <a:t>speed</a:t>
            </a:r>
          </a:p>
          <a:p>
            <a:pPr lvl="1"/>
            <a:r>
              <a:rPr lang="en-US" altLang="zh-CN" sz="1800" dirty="0"/>
              <a:t>Accurate alignment </a:t>
            </a:r>
            <a:r>
              <a:rPr lang="en-US" altLang="zh-CN" sz="1800" dirty="0" smtClean="0"/>
              <a:t>of winding machine and coil support tube</a:t>
            </a:r>
            <a:endParaRPr lang="en-US" altLang="zh-CN" sz="1800" dirty="0"/>
          </a:p>
          <a:p>
            <a:pPr>
              <a:spcAft>
                <a:spcPts val="0"/>
              </a:spcAft>
            </a:pPr>
            <a:endParaRPr lang="en-US" altLang="zh-CN" sz="2000" dirty="0" smtClean="0"/>
          </a:p>
          <a:p>
            <a:pPr>
              <a:spcAft>
                <a:spcPts val="0"/>
              </a:spcAft>
            </a:pP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3226020"/>
            <a:ext cx="4249301" cy="33310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3271840"/>
            <a:ext cx="445672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33343</TotalTime>
  <Words>998</Words>
  <Application>Microsoft Office PowerPoint</Application>
  <PresentationFormat>宽屏</PresentationFormat>
  <Paragraphs>223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等线</vt:lpstr>
      <vt:lpstr>宋体</vt:lpstr>
      <vt:lpstr>微软雅黑</vt:lpstr>
      <vt:lpstr>Arial</vt:lpstr>
      <vt:lpstr>Arial Black</vt:lpstr>
      <vt:lpstr>Calibri</vt:lpstr>
      <vt:lpstr>Cambria Math</vt:lpstr>
      <vt:lpstr>Symbol</vt:lpstr>
      <vt:lpstr>Times New Roman</vt:lpstr>
      <vt:lpstr>Wingdings</vt:lpstr>
      <vt:lpstr>Office 主题</vt:lpstr>
      <vt:lpstr>PowerPoint 演示文稿</vt:lpstr>
      <vt:lpstr>Content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ym</cp:lastModifiedBy>
  <cp:revision>2256</cp:revision>
  <cp:lastPrinted>2022-11-06T05:19:21Z</cp:lastPrinted>
  <dcterms:created xsi:type="dcterms:W3CDTF">2012-09-04T11:33:36Z</dcterms:created>
  <dcterms:modified xsi:type="dcterms:W3CDTF">2025-11-25T01:13:46Z</dcterms:modified>
</cp:coreProperties>
</file>