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49" r:id="rId2"/>
    <p:sldMasterId id="2147483650" r:id="rId3"/>
  </p:sldMasterIdLst>
  <p:notesMasterIdLst>
    <p:notesMasterId r:id="rId23"/>
  </p:notesMasterIdLst>
  <p:handoutMasterIdLst>
    <p:handoutMasterId r:id="rId24"/>
  </p:handoutMasterIdLst>
  <p:sldIdLst>
    <p:sldId id="4317" r:id="rId4"/>
    <p:sldId id="4174" r:id="rId5"/>
    <p:sldId id="4351" r:id="rId6"/>
    <p:sldId id="4372" r:id="rId7"/>
    <p:sldId id="4373" r:id="rId8"/>
    <p:sldId id="4374" r:id="rId9"/>
    <p:sldId id="4354" r:id="rId10"/>
    <p:sldId id="4384" r:id="rId11"/>
    <p:sldId id="4375" r:id="rId12"/>
    <p:sldId id="4356" r:id="rId13"/>
    <p:sldId id="4376" r:id="rId14"/>
    <p:sldId id="4377" r:id="rId15"/>
    <p:sldId id="4378" r:id="rId16"/>
    <p:sldId id="4379" r:id="rId17"/>
    <p:sldId id="4380" r:id="rId18"/>
    <p:sldId id="4381" r:id="rId19"/>
    <p:sldId id="4382" r:id="rId20"/>
    <p:sldId id="4383" r:id="rId21"/>
    <p:sldId id="437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Yi"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BF"/>
    <a:srgbClr val="180AF4"/>
    <a:srgbClr val="0F34A6"/>
    <a:srgbClr val="C0C0C0"/>
    <a:srgbClr val="CDF3DB"/>
    <a:srgbClr val="063978"/>
    <a:srgbClr val="206FB8"/>
    <a:srgbClr val="C4171E"/>
    <a:srgbClr val="D0D8E9"/>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0" autoAdjust="0"/>
    <p:restoredTop sz="83157" autoAdjust="0"/>
  </p:normalViewPr>
  <p:slideViewPr>
    <p:cSldViewPr snapToObjects="1">
      <p:cViewPr varScale="1">
        <p:scale>
          <a:sx n="73" d="100"/>
          <a:sy n="73" d="100"/>
        </p:scale>
        <p:origin x="819"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95" d="100"/>
          <a:sy n="95" d="100"/>
        </p:scale>
        <p:origin x="35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0F280-C202-459E-9C88-243362EFD57F}" type="datetimeFigureOut">
              <a:rPr lang="zh-CN" altLang="en-US" smtClean="0"/>
              <a:t>2025/11/24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DFC674-D29B-42E3-B510-33870CA84AA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65565-5D00-41A1-A9D4-D472FA0F1665}" type="datetimeFigureOut">
              <a:rPr lang="zh-CN" altLang="en-US" smtClean="0"/>
              <a:t>2025/11/24</a:t>
            </a:fld>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7B772-BE26-4EC4-8890-F0A68D40133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200" b="1">
                <a:solidFill>
                  <a:schemeClr val="tx1"/>
                </a:solidFill>
                <a:latin typeface="Arial" panose="020B0604020202020204" pitchFamily="34" charset="0"/>
                <a:ea typeface="楷体_GB2312" pitchFamily="49" charset="-122"/>
              </a:defRPr>
            </a:lvl1pPr>
            <a:lvl2pPr marL="742950" indent="-285750">
              <a:defRPr sz="2200" b="1">
                <a:solidFill>
                  <a:schemeClr val="tx1"/>
                </a:solidFill>
                <a:latin typeface="Arial" panose="020B0604020202020204" pitchFamily="34" charset="0"/>
                <a:ea typeface="楷体_GB2312" pitchFamily="49" charset="-122"/>
              </a:defRPr>
            </a:lvl2pPr>
            <a:lvl3pPr marL="1143000" indent="-228600">
              <a:defRPr sz="2200" b="1">
                <a:solidFill>
                  <a:schemeClr val="tx1"/>
                </a:solidFill>
                <a:latin typeface="Arial" panose="020B0604020202020204" pitchFamily="34" charset="0"/>
                <a:ea typeface="楷体_GB2312" pitchFamily="49" charset="-122"/>
              </a:defRPr>
            </a:lvl3pPr>
            <a:lvl4pPr marL="1600200" indent="-228600">
              <a:defRPr sz="2200" b="1">
                <a:solidFill>
                  <a:schemeClr val="tx1"/>
                </a:solidFill>
                <a:latin typeface="Arial" panose="020B0604020202020204" pitchFamily="34" charset="0"/>
                <a:ea typeface="楷体_GB2312" pitchFamily="49" charset="-122"/>
              </a:defRPr>
            </a:lvl4pPr>
            <a:lvl5pPr marL="2057400" indent="-228600">
              <a:defRPr sz="22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2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2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2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200" b="1">
                <a:solidFill>
                  <a:schemeClr val="tx1"/>
                </a:solidFill>
                <a:latin typeface="Arial" panose="020B0604020202020204" pitchFamily="34" charset="0"/>
                <a:ea typeface="楷体_GB2312" pitchFamily="49" charset="-122"/>
              </a:defRPr>
            </a:lvl9pPr>
          </a:lstStyle>
          <a:p>
            <a:fld id="{BF176F5C-B021-432C-A718-B7D3623AD2F3}" type="slidenum">
              <a:rPr lang="en-US" altLang="zh-CN" sz="1200" b="0">
                <a:ea typeface="宋体" panose="02010600030101010101" pitchFamily="2" charset="-122"/>
              </a:rPr>
              <a:t>1</a:t>
            </a:fld>
            <a:endParaRPr lang="en-US" altLang="zh-CN" sz="1200" b="0" dirty="0">
              <a:ea typeface="宋体" panose="02010600030101010101" pitchFamily="2" charset="-122"/>
            </a:endParaRPr>
          </a:p>
        </p:txBody>
      </p:sp>
      <p:sp>
        <p:nvSpPr>
          <p:cNvPr id="5123" name="Rectangle 2"/>
          <p:cNvSpPr>
            <a:spLocks noGrp="1" noRot="1" noChangeAspect="1" noChangeArrowheads="1" noTextEdit="1"/>
          </p:cNvSpPr>
          <p:nvPr>
            <p:ph type="sldImg"/>
          </p:nvPr>
        </p:nvSpPr>
        <p:spPr/>
      </p:sp>
      <p:sp>
        <p:nvSpPr>
          <p:cNvPr id="5124" name="Rectangle 3"/>
          <p:cNvSpPr>
            <a:spLocks noGrp="1" noChangeArrowheads="1"/>
          </p:cNvSpPr>
          <p:nvPr>
            <p:ph type="body" idx="1"/>
          </p:nvPr>
        </p:nvSpPr>
        <p:spPr>
          <a:noFill/>
        </p:spPr>
        <p:txBody>
          <a:bodyPr/>
          <a:lstStyle/>
          <a:p>
            <a:pPr eaLnBrk="1" hangingPunct="1"/>
            <a:r>
              <a:rPr lang="en-US" altLang="zh-CN" b="1" i="0" dirty="0">
                <a:solidFill>
                  <a:srgbClr val="0F1115"/>
                </a:solidFill>
                <a:effectLst/>
                <a:latin typeface="quote-cjk-patch"/>
              </a:rPr>
              <a:t>Good morning, everyone. It’s my honor to have the opportunity to present the recent work on the error effect analysis and correction for the STCF collider rings.</a:t>
            </a:r>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We first carry out the first turn threading. In this correction, the </a:t>
            </a:r>
            <a:r>
              <a:rPr lang="en-US" altLang="zh-CN" dirty="0" err="1"/>
              <a:t>sextupoles</a:t>
            </a:r>
            <a:r>
              <a:rPr lang="en-US" altLang="zh-CN" dirty="0"/>
              <a:t> and octupoles are switched off to reduce nonlinear effects. </a:t>
            </a:r>
          </a:p>
          <a:p>
            <a:r>
              <a:rPr lang="en-US" altLang="zh-CN" dirty="0"/>
              <a:t>Then we use trajectory response matrix and SVD method to adjust corrector strengths.</a:t>
            </a:r>
          </a:p>
          <a:p>
            <a:r>
              <a:rPr lang="en-US" altLang="zh-CN" dirty="0"/>
              <a:t> In the correction, only 25% of the singular values is selected so as to avoid over limit of the corrector and reduce the disturbance of BPM errors</a:t>
            </a:r>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10</a:t>
            </a:fld>
            <a:endParaRPr lang="zh-CN" altLang="en-US"/>
          </a:p>
        </p:txBody>
      </p:sp>
    </p:spTree>
    <p:extLst>
      <p:ext uri="{BB962C8B-B14F-4D97-AF65-F5344CB8AC3E}">
        <p14:creationId xmlns:p14="http://schemas.microsoft.com/office/powerpoint/2010/main" val="145894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In the First turn correction, the BPM and Corrector strength errors are considered, and the Physical aperture at present is also included.</a:t>
            </a:r>
          </a:p>
          <a:p>
            <a:r>
              <a:rPr lang="en-US" altLang="zh-CN" dirty="0"/>
              <a:t>We tested 1000 error seeds, about 40% of them can complete the first turn without any correction. And FFT quadrupoles are main positions where particles lost.</a:t>
            </a:r>
          </a:p>
          <a:p>
            <a:r>
              <a:rPr lang="en-US" altLang="zh-CN" dirty="0"/>
              <a:t>The simulation shows that it generally </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takes about 2~3 correction steps to complete the first turn. For example, the left two figures show the trajectories of 3 times correction of one seed.</a:t>
            </a:r>
          </a:p>
          <a:p>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In the first turn correction, the maximum COR strength is about 0.16 milli radian. After correction, the first turn trajectory is generally within 2 mm.</a:t>
            </a:r>
          </a:p>
        </p:txBody>
      </p:sp>
      <p:sp>
        <p:nvSpPr>
          <p:cNvPr id="4" name="灯片编号占位符 3"/>
          <p:cNvSpPr>
            <a:spLocks noGrp="1"/>
          </p:cNvSpPr>
          <p:nvPr>
            <p:ph type="sldNum" sz="quarter" idx="5"/>
          </p:nvPr>
        </p:nvSpPr>
        <p:spPr/>
        <p:txBody>
          <a:bodyPr/>
          <a:lstStyle/>
          <a:p>
            <a:fld id="{0197B772-BE26-4EC4-8890-F0A68D401339}" type="slidenum">
              <a:rPr lang="zh-CN" altLang="en-US" smtClean="0"/>
              <a:t>11</a:t>
            </a:fld>
            <a:endParaRPr lang="zh-CN" altLang="en-US"/>
          </a:p>
        </p:txBody>
      </p:sp>
    </p:spTree>
    <p:extLst>
      <p:ext uri="{BB962C8B-B14F-4D97-AF65-F5344CB8AC3E}">
        <p14:creationId xmlns:p14="http://schemas.microsoft.com/office/powerpoint/2010/main" val="1651338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After first turn correction, we use the dispersion free steering method to correct both  closed orbit and dispersion.  The weight factor for the dispersion is selected as 0.1</a:t>
            </a:r>
          </a:p>
          <a:p>
            <a:r>
              <a:rPr lang="en-US" altLang="zh-CN" dirty="0"/>
              <a:t>The table and figures show the orbit and dispersion distortion before and after correction.</a:t>
            </a:r>
          </a:p>
          <a:p>
            <a:pPr marL="0" indent="0">
              <a:spcAft>
                <a:spcPts val="600"/>
              </a:spcAft>
              <a:buFont typeface="Wingdings" panose="05000000000000000000" pitchFamily="2" charset="2"/>
              <a:buNone/>
            </a:pP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After correction, the orbit distortion is about 50 micrometers in RMS</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the dispersion distortion is less than 6 mm.</a:t>
            </a:r>
          </a:p>
          <a:p>
            <a:pPr marL="0" indent="0">
              <a:spcAft>
                <a:spcPts val="600"/>
              </a:spcAft>
              <a:buFont typeface="Wingdings" panose="05000000000000000000" pitchFamily="2" charset="2"/>
              <a:buNone/>
            </a:pP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The corrector strength used is less than 0.35 milli radian</a:t>
            </a:r>
          </a:p>
          <a:p>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12</a:t>
            </a:fld>
            <a:endParaRPr lang="zh-CN" altLang="en-US"/>
          </a:p>
        </p:txBody>
      </p:sp>
    </p:spTree>
    <p:extLst>
      <p:ext uri="{BB962C8B-B14F-4D97-AF65-F5344CB8AC3E}">
        <p14:creationId xmlns:p14="http://schemas.microsoft.com/office/powerpoint/2010/main" val="39771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After the global correction, the closed orbit and dispersion at IP are corrected particularly, to reduce the effect on the luminosity. </a:t>
            </a:r>
          </a:p>
          <a:p>
            <a:r>
              <a:rPr lang="en-US" altLang="zh-CN" dirty="0"/>
              <a:t>We use the same DFS and SVD method but impose a large weight factor on the orbit and dispersion of the BPM adjacent to the IP. </a:t>
            </a:r>
          </a:p>
          <a:p>
            <a:r>
              <a:rPr lang="en-US" altLang="zh-CN" dirty="0"/>
              <a:t>The tables and figures show the Orbit and dispersion @IP before and after correction.</a:t>
            </a:r>
          </a:p>
          <a:p>
            <a:pPr marL="0" indent="0">
              <a:spcAft>
                <a:spcPts val="600"/>
              </a:spcAft>
              <a:buFont typeface="Wingdings" panose="05000000000000000000" pitchFamily="2" charset="2"/>
              <a:buNone/>
            </a:pP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After correction, the orbit distortion at IP is less than 0.1 micrometer in RMS,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about 10% of vertical beam size.</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 The vertical dispersion is less than 5 micrometers, which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has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little effect on the luminosity.</a:t>
            </a:r>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altLang="zh-CN" dirty="0">
                <a:latin typeface="Times New Roman" panose="02020603050405020304" pitchFamily="18" charset="0"/>
                <a:ea typeface="黑体" panose="02010609060101010101" pitchFamily="49" charset="-122"/>
                <a:cs typeface="Times New Roman" panose="02020603050405020304" pitchFamily="18" charset="0"/>
              </a:rPr>
              <a:t>But here, we have not considered the BPM noise and resolution for the BPM  </a:t>
            </a:r>
            <a:r>
              <a:rPr lang="en-US" altLang="zh-CN" dirty="0"/>
              <a:t>adjacent to the IP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or the resolution of the luminosity monitor, which will affect the correction result.</a:t>
            </a:r>
          </a:p>
          <a:p>
            <a:pPr marL="0" indent="0">
              <a:spcAft>
                <a:spcPts val="600"/>
              </a:spcAft>
              <a:buFont typeface="Wingdings" panose="05000000000000000000" pitchFamily="2" charset="2"/>
              <a:buNone/>
            </a:pPr>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13</a:t>
            </a:fld>
            <a:endParaRPr lang="zh-CN" altLang="en-US"/>
          </a:p>
        </p:txBody>
      </p:sp>
    </p:spTree>
    <p:extLst>
      <p:ext uri="{BB962C8B-B14F-4D97-AF65-F5344CB8AC3E}">
        <p14:creationId xmlns:p14="http://schemas.microsoft.com/office/powerpoint/2010/main" val="2803473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After orbit and dispersion correction, we use LOCO method and quadrupole and skew quadrupole knobs to correct the global β</a:t>
            </a:r>
            <a:r>
              <a:rPr lang="zh-CN" altLang="en-US" dirty="0"/>
              <a:t>，</a:t>
            </a:r>
            <a:r>
              <a:rPr lang="en-US" altLang="zh-CN" dirty="0"/>
              <a:t>dispersion function and transverse coupling together.</a:t>
            </a:r>
          </a:p>
          <a:p>
            <a:r>
              <a:rPr lang="en-US" altLang="zh-CN" dirty="0"/>
              <a:t>We fit the orbit response matrix of the error seeds and the ideal lattice. By fitting </a:t>
            </a:r>
            <a:r>
              <a:rPr lang="en-US" altLang="zh-CN" dirty="0" err="1"/>
              <a:t>Rxx</a:t>
            </a:r>
            <a:r>
              <a:rPr lang="en-US" altLang="zh-CN" dirty="0"/>
              <a:t> and </a:t>
            </a:r>
            <a:r>
              <a:rPr lang="en-US" altLang="zh-CN" dirty="0" err="1"/>
              <a:t>Ryy</a:t>
            </a:r>
            <a:r>
              <a:rPr lang="en-US" altLang="zh-CN" dirty="0"/>
              <a:t>, the beta-beat can be reduced. And By fitting </a:t>
            </a:r>
            <a:r>
              <a:rPr lang="en-US" altLang="zh-CN" dirty="0" err="1"/>
              <a:t>Rxy</a:t>
            </a:r>
            <a:r>
              <a:rPr lang="en-US" altLang="zh-CN" dirty="0"/>
              <a:t> and </a:t>
            </a:r>
            <a:r>
              <a:rPr lang="en-US" altLang="zh-CN" dirty="0" err="1"/>
              <a:t>Ryx</a:t>
            </a:r>
            <a:r>
              <a:rPr lang="en-US" altLang="zh-CN" dirty="0"/>
              <a:t>, the transverse coupling can be reduced.</a:t>
            </a:r>
          </a:p>
          <a:p>
            <a:r>
              <a:rPr lang="en-US" altLang="zh-CN" dirty="0"/>
              <a:t> In addition, the dispersion of the error seed is also measured and fitted. After correction, </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the β-beat can be reduced to less than 1% in RMS, excep</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 the β</a:t>
            </a:r>
            <a:r>
              <a:rPr lang="en-US" altLang="zh-CN" baseline="-25000" dirty="0" err="1">
                <a:latin typeface="Times New Roman" panose="02020603050405020304" pitchFamily="18" charset="0"/>
                <a:ea typeface="黑体" panose="02010609060101010101" pitchFamily="49" charset="-122"/>
                <a:cs typeface="Times New Roman" panose="02020603050405020304" pitchFamily="18" charset="0"/>
              </a:rPr>
              <a:t>y</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@IP</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The coupling ratio can be controlled within ~0.1%.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The maximum gradient of skew quadrupoles used is about 0.4 T/m. Note that the vertical beat function @IP can not be well corrected using LOCO.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So, we will correct </a:t>
            </a:r>
            <a:r>
              <a:rPr lang="en-US" altLang="zh-CN" sz="1200" dirty="0" err="1">
                <a:latin typeface="Times New Roman" panose="02020603050405020304" pitchFamily="18" charset="0"/>
                <a:ea typeface="黑体" panose="02010609060101010101" pitchFamily="49" charset="-122"/>
                <a:cs typeface="Times New Roman" panose="02020603050405020304" pitchFamily="18" charset="0"/>
              </a:rPr>
              <a:t>betaY</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 IP particularly. </a:t>
            </a:r>
          </a:p>
          <a:p>
            <a:endParaRPr lang="en-US" altLang="zh-CN"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14</a:t>
            </a:fld>
            <a:endParaRPr lang="zh-CN" altLang="en-US"/>
          </a:p>
        </p:txBody>
      </p:sp>
    </p:spTree>
    <p:extLst>
      <p:ext uri="{BB962C8B-B14F-4D97-AF65-F5344CB8AC3E}">
        <p14:creationId xmlns:p14="http://schemas.microsoft.com/office/powerpoint/2010/main" val="2734094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We correct the </a:t>
            </a:r>
            <a:r>
              <a:rPr lang="en-US" altLang="zh-CN" dirty="0" err="1"/>
              <a:t>betaY</a:t>
            </a:r>
            <a:r>
              <a:rPr lang="en-US" altLang="zh-CN" dirty="0"/>
              <a:t> star referring to this paper. The method is as follow, first using K-modulation method to measure average beta at FFT Quad on both sides of IP, as the left figure shows. </a:t>
            </a:r>
          </a:p>
          <a:p>
            <a:r>
              <a:rPr lang="en-US" altLang="zh-CN" dirty="0"/>
              <a:t>Then we can deduce the βy* of error seeds using transfer matrix and the measured beta at FFT quadrupoles. </a:t>
            </a:r>
          </a:p>
          <a:p>
            <a:r>
              <a:rPr lang="en-US" altLang="zh-CN" dirty="0"/>
              <a:t>Finally, correct the βy* using certain Quad Knobs. Here, we used three pairs of Quad. on both sides of IP to correct the </a:t>
            </a:r>
            <a:r>
              <a:rPr lang="en-US" altLang="zh-CN" dirty="0" err="1"/>
              <a:t>betaY</a:t>
            </a:r>
            <a:r>
              <a:rPr lang="en-US" altLang="zh-CN" dirty="0"/>
              <a:t> star.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After correction, </a:t>
            </a: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the </a:t>
            </a: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β</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-beat at IP can be reduced to be less than 3%</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The right figure show an example for correcting one error seed. Before correction, there is an obvious waist between the IP and the minimum beta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黑体" panose="02010609060101010101" pitchFamily="49" charset="-122"/>
                <a:cs typeface="Times New Roman" panose="02020603050405020304" pitchFamily="18" charset="0"/>
              </a:rPr>
              <a:t>After correction, the </a:t>
            </a:r>
            <a:r>
              <a:rPr lang="en-US" altLang="zh-CN" b="0" dirty="0">
                <a:latin typeface="Times New Roman" panose="02020603050405020304" pitchFamily="18" charset="0"/>
                <a:ea typeface="黑体" panose="02010609060101010101" pitchFamily="49" charset="-122"/>
                <a:cs typeface="Times New Roman" panose="02020603050405020304" pitchFamily="18" charset="0"/>
              </a:rPr>
              <a:t>waist are almost removed. But we should point out that </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the correction effect will be limited by the measurement accuracy of tunes, power supply ripple of quadrupoles, </a:t>
            </a:r>
            <a:r>
              <a:rPr lang="en-US" altLang="zh-CN" sz="1200" b="0" dirty="0" err="1">
                <a:latin typeface="Times New Roman" panose="02020603050405020304" pitchFamily="18" charset="0"/>
                <a:ea typeface="黑体" panose="02010609060101010101" pitchFamily="49" charset="-122"/>
                <a:cs typeface="Times New Roman" panose="02020603050405020304" pitchFamily="18" charset="0"/>
              </a:rPr>
              <a:t>etc</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 which have not been considered at present.</a:t>
            </a:r>
            <a:endParaRPr lang="en-US" altLang="zh-CN" b="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b="0" dirty="0"/>
          </a:p>
          <a:p>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15</a:t>
            </a:fld>
            <a:endParaRPr lang="zh-CN" altLang="en-US"/>
          </a:p>
        </p:txBody>
      </p:sp>
    </p:spTree>
    <p:extLst>
      <p:ext uri="{BB962C8B-B14F-4D97-AF65-F5344CB8AC3E}">
        <p14:creationId xmlns:p14="http://schemas.microsoft.com/office/powerpoint/2010/main" val="177348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After correction above, the dynamic aperture is well recovered, which is about 25 times the beam size in the horizontal plane and 55 times the beam size in the vertical plane. The </a:t>
            </a:r>
            <a:r>
              <a:rPr lang="en-US" altLang="zh-CN" dirty="0" err="1"/>
              <a:t>touschek</a:t>
            </a:r>
            <a:r>
              <a:rPr lang="en-US" altLang="zh-CN" dirty="0"/>
              <a:t> lifetime is recovered to 245 seconds, which is about 67% of the ideal lattice.</a:t>
            </a:r>
          </a:p>
        </p:txBody>
      </p:sp>
      <p:sp>
        <p:nvSpPr>
          <p:cNvPr id="4" name="灯片编号占位符 3"/>
          <p:cNvSpPr>
            <a:spLocks noGrp="1"/>
          </p:cNvSpPr>
          <p:nvPr>
            <p:ph type="sldNum" sz="quarter" idx="5"/>
          </p:nvPr>
        </p:nvSpPr>
        <p:spPr/>
        <p:txBody>
          <a:bodyPr/>
          <a:lstStyle/>
          <a:p>
            <a:fld id="{0197B772-BE26-4EC4-8890-F0A68D401339}" type="slidenum">
              <a:rPr lang="zh-CN" altLang="en-US" smtClean="0"/>
              <a:t>16</a:t>
            </a:fld>
            <a:endParaRPr lang="zh-CN" altLang="en-US"/>
          </a:p>
        </p:txBody>
      </p:sp>
    </p:spTree>
    <p:extLst>
      <p:ext uri="{BB962C8B-B14F-4D97-AF65-F5344CB8AC3E}">
        <p14:creationId xmlns:p14="http://schemas.microsoft.com/office/powerpoint/2010/main" val="268422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We also studied the multipole field effect on nonlinear dynamics preliminarily. We should point out that in this study on multipole field, the lattice used is the fourth version, different from the fifth version at present.</a:t>
            </a:r>
          </a:p>
          <a:p>
            <a:r>
              <a:rPr lang="en-US" altLang="zh-CN" dirty="0"/>
              <a:t> First, we find that the good field region value affect a lot. </a:t>
            </a:r>
          </a:p>
          <a:p>
            <a:r>
              <a:rPr lang="en-US" altLang="zh-CN" dirty="0"/>
              <a:t>For example, we added </a:t>
            </a:r>
            <a:r>
              <a:rPr lang="en-US" altLang="zh-CN" sz="1200" dirty="0"/>
              <a:t>multipole fields into FFT doublets, The</a:t>
            </a:r>
            <a:r>
              <a:rPr lang="zh-CN" altLang="en-US" sz="1200" dirty="0"/>
              <a:t> </a:t>
            </a:r>
            <a:r>
              <a:rPr lang="en-US" altLang="zh-CN" sz="1200" dirty="0"/>
              <a:t>DA</a:t>
            </a:r>
            <a:r>
              <a:rPr lang="zh-CN" altLang="en-US" sz="1200" dirty="0"/>
              <a:t> </a:t>
            </a:r>
            <a:r>
              <a:rPr lang="en-US" altLang="zh-CN" sz="1200" dirty="0"/>
              <a:t>is</a:t>
            </a:r>
            <a:r>
              <a:rPr lang="zh-CN" altLang="en-US" sz="1200" dirty="0"/>
              <a:t> </a:t>
            </a:r>
            <a:r>
              <a:rPr lang="en-US" altLang="zh-CN" sz="1200" dirty="0"/>
              <a:t>quite different with different good field regions (GFR), though the so-called fractional multipole values are the same.</a:t>
            </a:r>
          </a:p>
          <a:p>
            <a:r>
              <a:rPr lang="en-US" altLang="zh-CN" dirty="0"/>
              <a:t>Second, the multipole field on different magnets also have different influences. The right figure shows the DA with the same multipole field value but on different quadrupoles. </a:t>
            </a:r>
          </a:p>
          <a:p>
            <a:r>
              <a:rPr lang="en-US" altLang="zh-CN" dirty="0"/>
              <a:t>The result show that the multipole fields on the </a:t>
            </a:r>
            <a:r>
              <a:rPr lang="en-US" altLang="zh-CN" sz="1200" dirty="0"/>
              <a:t>FFT doublets have the most severe influence.</a:t>
            </a:r>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17</a:t>
            </a:fld>
            <a:endParaRPr lang="zh-CN" altLang="en-US"/>
          </a:p>
        </p:txBody>
      </p:sp>
    </p:spTree>
    <p:extLst>
      <p:ext uri="{BB962C8B-B14F-4D97-AF65-F5344CB8AC3E}">
        <p14:creationId xmlns:p14="http://schemas.microsoft.com/office/powerpoint/2010/main" val="714842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Since the FFT doublets are the most important, their multipole field are required to be limited  within 2 units at present.  </a:t>
            </a:r>
          </a:p>
          <a:p>
            <a:r>
              <a:rPr lang="en-US" altLang="zh-CN" dirty="0"/>
              <a:t>In this case, we checked the DA and </a:t>
            </a:r>
            <a:r>
              <a:rPr lang="en-US" altLang="zh-CN" dirty="0" err="1"/>
              <a:t>Touschek</a:t>
            </a:r>
            <a:r>
              <a:rPr lang="en-US" altLang="zh-CN" dirty="0"/>
              <a:t> lifetime with different multipole field values for other magnets. Simulation results show that 5 units for other magnets is acceptable.</a:t>
            </a:r>
          </a:p>
          <a:p>
            <a:r>
              <a:rPr lang="en-US" altLang="zh-CN" dirty="0"/>
              <a:t>In this case, the DA will not shrink so much, and the reduction of lifetime is less than 10%</a:t>
            </a:r>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18</a:t>
            </a:fld>
            <a:endParaRPr lang="zh-CN" altLang="en-US"/>
          </a:p>
        </p:txBody>
      </p:sp>
    </p:spTree>
    <p:extLst>
      <p:ext uri="{BB962C8B-B14F-4D97-AF65-F5344CB8AC3E}">
        <p14:creationId xmlns:p14="http://schemas.microsoft.com/office/powerpoint/2010/main" val="2770629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19</a:t>
            </a:fld>
            <a:endParaRPr lang="zh-CN" altLang="en-US"/>
          </a:p>
        </p:txBody>
      </p:sp>
    </p:spTree>
    <p:extLst>
      <p:ext uri="{BB962C8B-B14F-4D97-AF65-F5344CB8AC3E}">
        <p14:creationId xmlns:p14="http://schemas.microsoft.com/office/powerpoint/2010/main" val="198333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ltLang="zh-CN" b="1" i="0" dirty="0">
                <a:solidFill>
                  <a:srgbClr val="0F1115"/>
                </a:solidFill>
                <a:effectLst/>
                <a:latin typeface="quote-cjk-patch"/>
              </a:rPr>
              <a:t>My presentation will be structured as follows. Including ……</a:t>
            </a:r>
          </a:p>
          <a:p>
            <a:r>
              <a:rPr lang="en-US" altLang="zh-CN" dirty="0"/>
              <a:t>Finally, the summary and outlook are given.</a:t>
            </a:r>
            <a:endParaRPr lang="en-US" dirty="0"/>
          </a:p>
        </p:txBody>
      </p:sp>
      <p:sp>
        <p:nvSpPr>
          <p:cNvPr id="4" name="Slide Number Placeholder 3"/>
          <p:cNvSpPr>
            <a:spLocks noGrp="1"/>
          </p:cNvSpPr>
          <p:nvPr>
            <p:ph type="sldNum" sz="quarter" idx="5"/>
          </p:nvPr>
        </p:nvSpPr>
        <p:spPr/>
        <p:txBody>
          <a:bodyPr/>
          <a:lstStyle/>
          <a:p>
            <a:fld id="{0197B772-BE26-4EC4-8890-F0A68D40133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The effect on closed orbit is first studied. For the closed orbit, the effect of </a:t>
            </a:r>
            <a:r>
              <a:rPr lang="en-US" altLang="zh-CN" sz="1200" dirty="0">
                <a:latin typeface="Times New Roman" panose="02020603050405020304" pitchFamily="18" charset="0"/>
                <a:ea typeface="+mn-ea"/>
                <a:cs typeface="Times New Roman" panose="02020603050405020304" pitchFamily="18" charset="0"/>
              </a:rPr>
              <a:t>quadrupole misalignment is dominant.  The feed-down effect of quadrupole misalignment will bring a kick for the particle, which is proportional to the quadrupole gradient and the offset value. The orbit distortion is proportional to the kick and the square root of beta function </a:t>
            </a:r>
          </a:p>
          <a:p>
            <a:r>
              <a:rPr lang="en-US" altLang="zh-CN" sz="1200" dirty="0">
                <a:latin typeface="Times New Roman" panose="02020603050405020304" pitchFamily="18" charset="0"/>
                <a:ea typeface="+mn-ea"/>
                <a:cs typeface="Times New Roman" panose="02020603050405020304" pitchFamily="18" charset="0"/>
              </a:rPr>
              <a:t>The left figures show that with 50 micrometers misalignment for all quadrupoles, the orbit survival possibility is only 15% left. And the rms orbit distortion has reached to 2 mm.</a:t>
            </a:r>
          </a:p>
          <a:p>
            <a:r>
              <a:rPr lang="en-US" altLang="zh-CN" sz="1200" dirty="0">
                <a:latin typeface="Times New Roman" panose="02020603050405020304" pitchFamily="18" charset="0"/>
                <a:ea typeface="+mn-ea"/>
                <a:cs typeface="Times New Roman" panose="02020603050405020304" pitchFamily="18" charset="0"/>
              </a:rPr>
              <a:t>Among these quadrupoles, the most significant error source is the transverse misalignment of FFT doublets near the IP, because these quadrupoles have large gradients and the beta functions are very large too</a:t>
            </a:r>
          </a:p>
          <a:p>
            <a:r>
              <a:rPr lang="en-US" altLang="zh-CN" sz="1200" dirty="0">
                <a:latin typeface="Times New Roman" panose="02020603050405020304" pitchFamily="18" charset="0"/>
                <a:ea typeface="+mn-ea"/>
                <a:cs typeface="Times New Roman" panose="02020603050405020304" pitchFamily="18" charset="0"/>
              </a:rPr>
              <a:t>Add 50 micrometers misalignment into FFT </a:t>
            </a:r>
            <a:r>
              <a:rPr lang="en-US" altLang="zh-CN" sz="1200" dirty="0" err="1">
                <a:latin typeface="Times New Roman" panose="02020603050405020304" pitchFamily="18" charset="0"/>
                <a:ea typeface="+mn-ea"/>
                <a:cs typeface="Times New Roman" panose="02020603050405020304" pitchFamily="18" charset="0"/>
              </a:rPr>
              <a:t>qaudrupoles</a:t>
            </a:r>
            <a:r>
              <a:rPr lang="en-US" altLang="zh-CN" sz="1200" dirty="0">
                <a:latin typeface="Times New Roman" panose="02020603050405020304" pitchFamily="18" charset="0"/>
                <a:ea typeface="+mn-ea"/>
                <a:cs typeface="Times New Roman" panose="02020603050405020304" pitchFamily="18" charset="0"/>
              </a:rPr>
              <a:t>, the orbit survival ratio reduced to 50%, and result in orbit distortion larger than 1 mm, as shown in the right figures.</a:t>
            </a:r>
          </a:p>
          <a:p>
            <a:r>
              <a:rPr lang="en-US" altLang="zh-CN" sz="1200" dirty="0">
                <a:latin typeface="Times New Roman" panose="02020603050405020304" pitchFamily="18" charset="0"/>
                <a:cs typeface="Times New Roman" panose="02020603050405020304" pitchFamily="18" charset="0"/>
              </a:rPr>
              <a:t>In addition, we find that the impact of vertical misalignment is more pronounced than that of the horizontal one. </a:t>
            </a:r>
          </a:p>
          <a:p>
            <a:r>
              <a:rPr lang="en-US" altLang="zh-CN" sz="1200" dirty="0">
                <a:latin typeface="Times New Roman" panose="02020603050405020304" pitchFamily="18" charset="0"/>
                <a:cs typeface="Times New Roman" panose="02020603050405020304" pitchFamily="18" charset="0"/>
              </a:rPr>
              <a:t>To suppress the orbit distortion, </a:t>
            </a:r>
            <a:r>
              <a:rPr lang="en-US" altLang="zh-CN" sz="1200" dirty="0">
                <a:latin typeface="Times New Roman" panose="02020603050405020304" pitchFamily="18" charset="0"/>
                <a:ea typeface="+mn-ea"/>
                <a:cs typeface="Times New Roman" panose="02020603050405020304" pitchFamily="18" charset="0"/>
              </a:rPr>
              <a:t>The misalignment of </a:t>
            </a:r>
            <a:r>
              <a:rPr lang="en-US" altLang="zh-CN" sz="1200" dirty="0">
                <a:latin typeface="Times New Roman" panose="02020603050405020304" pitchFamily="18" charset="0"/>
                <a:cs typeface="Times New Roman" panose="02020603050405020304" pitchFamily="18" charset="0"/>
              </a:rPr>
              <a:t>FFT doublets should be controlled </a:t>
            </a:r>
            <a:r>
              <a:rPr lang="en-US" altLang="zh-CN" sz="1200" dirty="0">
                <a:solidFill>
                  <a:srgbClr val="FF0000"/>
                </a:solidFill>
                <a:latin typeface="Times New Roman" panose="02020603050405020304" pitchFamily="18" charset="0"/>
                <a:cs typeface="Times New Roman" panose="02020603050405020304" pitchFamily="18" charset="0"/>
              </a:rPr>
              <a:t>within 30 </a:t>
            </a:r>
            <a:r>
              <a:rPr lang="en-US" altLang="zh-CN" sz="1200" dirty="0">
                <a:latin typeface="Times New Roman" panose="02020603050405020304" pitchFamily="18" charset="0"/>
                <a:ea typeface="+mn-ea"/>
                <a:cs typeface="Times New Roman" panose="02020603050405020304" pitchFamily="18" charset="0"/>
              </a:rPr>
              <a:t>micrometers</a:t>
            </a:r>
            <a:r>
              <a:rPr lang="en-US" altLang="zh-CN" sz="1200" dirty="0">
                <a:solidFill>
                  <a:srgbClr val="FF0000"/>
                </a:solidFill>
                <a:latin typeface="Times New Roman" panose="02020603050405020304" pitchFamily="18" charset="0"/>
                <a:cs typeface="Times New Roman" panose="02020603050405020304" pitchFamily="18" charset="0"/>
              </a:rPr>
              <a:t> in RMS.</a:t>
            </a:r>
            <a:endParaRPr lang="en-US" altLang="zh-CN" sz="12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3</a:t>
            </a:fld>
            <a:endParaRPr lang="zh-CN" altLang="en-US"/>
          </a:p>
        </p:txBody>
      </p:sp>
    </p:spTree>
    <p:extLst>
      <p:ext uri="{BB962C8B-B14F-4D97-AF65-F5344CB8AC3E}">
        <p14:creationId xmlns:p14="http://schemas.microsoft.com/office/powerpoint/2010/main" val="397009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For the </a:t>
            </a:r>
            <a:r>
              <a:rPr lang="en-US" altLang="zh-CN" dirty="0" err="1"/>
              <a:t>sextupole</a:t>
            </a:r>
            <a:r>
              <a:rPr lang="en-US" altLang="zh-CN" dirty="0"/>
              <a:t> offset, it has obvious effects on linear optics and coupling. The horizontal offset of </a:t>
            </a:r>
            <a:r>
              <a:rPr lang="en-US" altLang="zh-CN" dirty="0" err="1"/>
              <a:t>sextupole</a:t>
            </a:r>
            <a:r>
              <a:rPr lang="en-US" altLang="zh-CN" dirty="0"/>
              <a:t> will generate quadrupole field, which is  proportion to the </a:t>
            </a:r>
            <a:r>
              <a:rPr lang="en-US" altLang="zh-CN" dirty="0" err="1"/>
              <a:t>sextupole</a:t>
            </a:r>
            <a:r>
              <a:rPr lang="en-US" altLang="zh-CN" dirty="0"/>
              <a:t> strength and offset value.</a:t>
            </a:r>
          </a:p>
          <a:p>
            <a:r>
              <a:rPr lang="en-US" altLang="zh-CN" dirty="0"/>
              <a:t>This will result in β-beat, dispersion distortion and tune shift</a:t>
            </a:r>
          </a:p>
          <a:p>
            <a:r>
              <a:rPr lang="en-US" altLang="zh-CN" dirty="0"/>
              <a:t>While the vertical offset of </a:t>
            </a:r>
            <a:r>
              <a:rPr lang="en-US" altLang="zh-CN" dirty="0" err="1"/>
              <a:t>sextupole</a:t>
            </a:r>
            <a:r>
              <a:rPr lang="en-US" altLang="zh-CN" dirty="0"/>
              <a:t> will generate skew quadrupole field, which may generate vertical dispersion and coupling.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For the STCF collider rings, the </a:t>
            </a:r>
            <a:r>
              <a:rPr lang="en-US" altLang="zh-CN" sz="1200" dirty="0" err="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sextupoles</a:t>
            </a:r>
            <a:r>
              <a:rPr lang="en-US" altLang="zh-CN" sz="12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 in the IR are located in the areas with </a:t>
            </a:r>
            <a:r>
              <a:rPr lang="en-US" altLang="zh-CN" sz="1200"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high β or dispersion</a:t>
            </a:r>
            <a:r>
              <a:rPr lang="en-US" altLang="zh-CN" sz="12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 which makes it sensitive to the </a:t>
            </a:r>
            <a:r>
              <a:rPr lang="en-US" altLang="zh-CN" sz="1200" dirty="0" err="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sextupole</a:t>
            </a:r>
            <a:r>
              <a:rPr lang="en-US" altLang="zh-CN" sz="12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 misalignments</a:t>
            </a:r>
          </a:p>
          <a:p>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4</a:t>
            </a:fld>
            <a:endParaRPr lang="zh-CN" altLang="en-US"/>
          </a:p>
        </p:txBody>
      </p:sp>
    </p:spTree>
    <p:extLst>
      <p:ext uri="{BB962C8B-B14F-4D97-AF65-F5344CB8AC3E}">
        <p14:creationId xmlns:p14="http://schemas.microsoft.com/office/powerpoint/2010/main" val="238669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As an example, I studied the effect of horizontal offset for the Crab </a:t>
            </a:r>
            <a:r>
              <a:rPr lang="en-US" altLang="zh-CN" dirty="0" err="1"/>
              <a:t>sextupole</a:t>
            </a:r>
            <a:r>
              <a:rPr lang="en-US" altLang="zh-CN" dirty="0"/>
              <a:t>. At this place, the vertical beta function is very large, so the horizontal offset will cause large vertical beta-beat and tune shift. An offset of 30um will result in a vertical beta beat of 8.4% @IP, which may reduce the luminosity .</a:t>
            </a:r>
          </a:p>
          <a:p>
            <a:r>
              <a:rPr lang="en-US" altLang="zh-CN" dirty="0"/>
              <a:t>On the other hand, the </a:t>
            </a:r>
            <a:r>
              <a:rPr lang="en-US" altLang="zh-CN" dirty="0" err="1"/>
              <a:t>betaX</a:t>
            </a:r>
            <a:r>
              <a:rPr lang="en-US" altLang="zh-CN" dirty="0"/>
              <a:t> and dispersion is very small, so the offset has little effect on them.</a:t>
            </a:r>
          </a:p>
          <a:p>
            <a:r>
              <a:rPr lang="en-US" altLang="zh-CN" dirty="0"/>
              <a:t>Similarly, </a:t>
            </a:r>
            <a:r>
              <a:rPr lang="en-US" altLang="zh-CN" sz="1200" dirty="0">
                <a:latin typeface="Times New Roman" panose="02020603050405020304" pitchFamily="18" charset="0"/>
                <a:ea typeface="+mn-ea"/>
                <a:cs typeface="Times New Roman" panose="02020603050405020304" pitchFamily="18" charset="0"/>
              </a:rPr>
              <a:t>a horizontal offset for S1X where β</a:t>
            </a:r>
            <a:r>
              <a:rPr lang="en-US" altLang="zh-CN" sz="1200" baseline="-25000" dirty="0">
                <a:latin typeface="Times New Roman" panose="02020603050405020304" pitchFamily="18" charset="0"/>
                <a:ea typeface="+mn-ea"/>
                <a:cs typeface="Times New Roman" panose="02020603050405020304" pitchFamily="18" charset="0"/>
              </a:rPr>
              <a:t>x</a:t>
            </a:r>
            <a:r>
              <a:rPr lang="en-US" altLang="zh-CN" sz="1200" dirty="0">
                <a:latin typeface="Times New Roman" panose="02020603050405020304" pitchFamily="18" charset="0"/>
                <a:ea typeface="+mn-ea"/>
                <a:cs typeface="Times New Roman" panose="02020603050405020304" pitchFamily="18" charset="0"/>
              </a:rPr>
              <a:t> and </a:t>
            </a:r>
            <a:r>
              <a:rPr lang="en-US" altLang="zh-CN" sz="1200" dirty="0" err="1">
                <a:latin typeface="Times New Roman" panose="02020603050405020304" pitchFamily="18" charset="0"/>
                <a:ea typeface="+mn-ea"/>
                <a:cs typeface="Times New Roman" panose="02020603050405020304" pitchFamily="18" charset="0"/>
              </a:rPr>
              <a:t>η</a:t>
            </a:r>
            <a:r>
              <a:rPr lang="en-US" altLang="zh-CN" sz="1200" baseline="-25000" dirty="0" err="1">
                <a:latin typeface="Times New Roman" panose="02020603050405020304" pitchFamily="18" charset="0"/>
                <a:ea typeface="+mn-ea"/>
                <a:cs typeface="Times New Roman" panose="02020603050405020304" pitchFamily="18" charset="0"/>
              </a:rPr>
              <a:t>x</a:t>
            </a:r>
            <a:r>
              <a:rPr lang="en-US" altLang="zh-CN" sz="1200" dirty="0">
                <a:latin typeface="Times New Roman" panose="02020603050405020304" pitchFamily="18" charset="0"/>
                <a:ea typeface="+mn-ea"/>
                <a:cs typeface="Times New Roman" panose="02020603050405020304" pitchFamily="18" charset="0"/>
              </a:rPr>
              <a:t> are both very large will cause large horizontal β-beat and distortion of horizontal dispersion</a:t>
            </a:r>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5</a:t>
            </a:fld>
            <a:endParaRPr lang="zh-CN" altLang="en-US"/>
          </a:p>
        </p:txBody>
      </p:sp>
    </p:spTree>
    <p:extLst>
      <p:ext uri="{BB962C8B-B14F-4D97-AF65-F5344CB8AC3E}">
        <p14:creationId xmlns:p14="http://schemas.microsoft.com/office/powerpoint/2010/main" val="64568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Another example is the S1Y, where the </a:t>
            </a:r>
            <a:r>
              <a:rPr lang="en-US" altLang="zh-CN" dirty="0" err="1"/>
              <a:t>betaY</a:t>
            </a:r>
            <a:r>
              <a:rPr lang="en-US" altLang="zh-CN" dirty="0"/>
              <a:t> and dispersion are both large. If S1Y has a vertical offset, it will cause large vertical dispersion and </a:t>
            </a:r>
            <a:r>
              <a:rPr lang="en-US" altLang="zh-CN" sz="1200" dirty="0">
                <a:latin typeface="Times New Roman" panose="02020603050405020304" pitchFamily="18" charset="0"/>
                <a:ea typeface="+mn-ea"/>
                <a:cs typeface="Times New Roman" panose="02020603050405020304" pitchFamily="18" charset="0"/>
              </a:rPr>
              <a:t>considerable transverse coupling.</a:t>
            </a:r>
          </a:p>
          <a:p>
            <a:r>
              <a:rPr lang="en-US" altLang="zh-CN" sz="1200" dirty="0">
                <a:latin typeface="Times New Roman" panose="02020603050405020304" pitchFamily="18" charset="0"/>
                <a:ea typeface="+mn-ea"/>
                <a:cs typeface="Times New Roman" panose="02020603050405020304" pitchFamily="18" charset="0"/>
              </a:rPr>
              <a:t>For example, when S1CY has a vertical offset of 30 micrometers, the vertical dispersion excited reaches to 5 mm. Besides, it contribute to the coupling by 0.2%.</a:t>
            </a:r>
          </a:p>
          <a:p>
            <a:r>
              <a:rPr lang="en-US" altLang="zh-CN" sz="1200" dirty="0">
                <a:latin typeface="Times New Roman" panose="02020603050405020304" pitchFamily="18" charset="0"/>
                <a:ea typeface="+mn-ea"/>
                <a:cs typeface="Times New Roman" panose="02020603050405020304" pitchFamily="18" charset="0"/>
              </a:rPr>
              <a:t>So to control the effect on optics and coupling, the misalignment should be limited within 30 micrometers and 50 micrometers in RMS for the IR </a:t>
            </a:r>
            <a:r>
              <a:rPr lang="en-US" altLang="zh-CN" sz="1200" dirty="0" err="1">
                <a:latin typeface="Times New Roman" panose="02020603050405020304" pitchFamily="18" charset="0"/>
                <a:ea typeface="+mn-ea"/>
                <a:cs typeface="Times New Roman" panose="02020603050405020304" pitchFamily="18" charset="0"/>
              </a:rPr>
              <a:t>sextupoles</a:t>
            </a:r>
            <a:r>
              <a:rPr lang="en-US" altLang="zh-CN" sz="1200" dirty="0">
                <a:latin typeface="Times New Roman" panose="02020603050405020304" pitchFamily="18" charset="0"/>
                <a:ea typeface="+mn-ea"/>
                <a:cs typeface="Times New Roman" panose="02020603050405020304" pitchFamily="18" charset="0"/>
              </a:rPr>
              <a:t> and ARC </a:t>
            </a:r>
            <a:r>
              <a:rPr lang="en-US" altLang="zh-CN" sz="1200" dirty="0" err="1">
                <a:latin typeface="Times New Roman" panose="02020603050405020304" pitchFamily="18" charset="0"/>
                <a:ea typeface="+mn-ea"/>
                <a:cs typeface="Times New Roman" panose="02020603050405020304" pitchFamily="18" charset="0"/>
              </a:rPr>
              <a:t>sextupoles</a:t>
            </a:r>
            <a:r>
              <a:rPr lang="en-US" altLang="zh-CN" sz="1200" dirty="0">
                <a:latin typeface="Times New Roman" panose="02020603050405020304" pitchFamily="18" charset="0"/>
                <a:ea typeface="+mn-ea"/>
                <a:cs typeface="Times New Roman" panose="02020603050405020304" pitchFamily="18" charset="0"/>
              </a:rPr>
              <a:t>, </a:t>
            </a:r>
            <a:r>
              <a:rPr lang="en-US" altLang="zh-CN" sz="1200" dirty="0">
                <a:solidFill>
                  <a:schemeClr val="tx1">
                    <a:lumMod val="95000"/>
                    <a:lumOff val="5000"/>
                  </a:schemeClr>
                </a:solidFill>
                <a:latin typeface="Times New Roman" panose="02020603050405020304" pitchFamily="18" charset="0"/>
                <a:ea typeface="+mn-ea"/>
                <a:cs typeface="Times New Roman" panose="02020603050405020304" pitchFamily="18" charset="0"/>
              </a:rPr>
              <a:t>respectively.</a:t>
            </a:r>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6</a:t>
            </a:fld>
            <a:endParaRPr lang="zh-CN" altLang="en-US"/>
          </a:p>
        </p:txBody>
      </p:sp>
    </p:spTree>
    <p:extLst>
      <p:ext uri="{BB962C8B-B14F-4D97-AF65-F5344CB8AC3E}">
        <p14:creationId xmlns:p14="http://schemas.microsoft.com/office/powerpoint/2010/main" val="63926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Considering that the effect on beam dynamics and referring to the error tolerance of other collider rings</a:t>
            </a:r>
            <a:r>
              <a:rPr lang="zh-CN" altLang="en-US" dirty="0"/>
              <a:t>，</a:t>
            </a:r>
            <a:r>
              <a:rPr lang="en-US" altLang="zh-CN" dirty="0"/>
              <a:t>the error budget for the STCF collider rings is set as the following table. </a:t>
            </a:r>
          </a:p>
          <a:p>
            <a:r>
              <a:rPr lang="en-US" altLang="zh-CN" dirty="0"/>
              <a:t>The quadrupole and </a:t>
            </a:r>
            <a:r>
              <a:rPr lang="en-US" altLang="zh-CN" dirty="0" err="1"/>
              <a:t>sextupole</a:t>
            </a:r>
            <a:r>
              <a:rPr lang="en-US" altLang="zh-CN" dirty="0"/>
              <a:t> transverse misalignment are 50 micrometers. But for FFT doublets and IR </a:t>
            </a:r>
            <a:r>
              <a:rPr lang="en-US" altLang="zh-CN" dirty="0" err="1"/>
              <a:t>sextupoles</a:t>
            </a:r>
            <a:r>
              <a:rPr lang="en-US" altLang="zh-CN" dirty="0"/>
              <a:t>, it should be strict. They are 30 micrometers.</a:t>
            </a:r>
          </a:p>
          <a:p>
            <a:r>
              <a:rPr lang="en-US" altLang="zh-CN" dirty="0"/>
              <a:t>We should point out that the girder misalignments have not been considered, yet.</a:t>
            </a:r>
          </a:p>
          <a:p>
            <a:r>
              <a:rPr lang="en-US" altLang="zh-CN" dirty="0"/>
              <a:t>In addition, we also set the BPM errors in the following correction simulation, including the BPM offset, noise, gain and roll.</a:t>
            </a:r>
          </a:p>
          <a:p>
            <a:endParaRPr lang="zh-CN" altLang="en-US" dirty="0"/>
          </a:p>
        </p:txBody>
      </p:sp>
      <p:sp>
        <p:nvSpPr>
          <p:cNvPr id="4" name="灯片编号占位符 3"/>
          <p:cNvSpPr>
            <a:spLocks noGrp="1"/>
          </p:cNvSpPr>
          <p:nvPr>
            <p:ph type="sldNum" sz="quarter" idx="5"/>
          </p:nvPr>
        </p:nvSpPr>
        <p:spPr/>
        <p:txBody>
          <a:bodyPr/>
          <a:lstStyle/>
          <a:p>
            <a:fld id="{0197B772-BE26-4EC4-8890-F0A68D401339}" type="slidenum">
              <a:rPr lang="zh-CN" altLang="en-US" smtClean="0"/>
              <a:t>7</a:t>
            </a:fld>
            <a:endParaRPr lang="zh-CN" altLang="en-US"/>
          </a:p>
        </p:txBody>
      </p:sp>
    </p:spTree>
    <p:extLst>
      <p:ext uri="{BB962C8B-B14F-4D97-AF65-F5344CB8AC3E}">
        <p14:creationId xmlns:p14="http://schemas.microsoft.com/office/powerpoint/2010/main" val="23107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ltLang="zh-CN" dirty="0"/>
              <a:t>Next, I will introduce the error correction procedure and results</a:t>
            </a:r>
            <a:endParaRPr lang="en-US" dirty="0"/>
          </a:p>
        </p:txBody>
      </p:sp>
      <p:sp>
        <p:nvSpPr>
          <p:cNvPr id="4" name="Slide Number Placeholder 3"/>
          <p:cNvSpPr>
            <a:spLocks noGrp="1"/>
          </p:cNvSpPr>
          <p:nvPr>
            <p:ph type="sldNum" sz="quarter" idx="5"/>
          </p:nvPr>
        </p:nvSpPr>
        <p:spPr/>
        <p:txBody>
          <a:bodyPr/>
          <a:lstStyle/>
          <a:p>
            <a:fld id="{0197B772-BE26-4EC4-8890-F0A68D401339}" type="slidenum">
              <a:rPr lang="zh-CN" altLang="en-US" smtClean="0"/>
              <a:t>8</a:t>
            </a:fld>
            <a:endParaRPr lang="zh-CN" altLang="en-US"/>
          </a:p>
        </p:txBody>
      </p:sp>
    </p:spTree>
    <p:extLst>
      <p:ext uri="{BB962C8B-B14F-4D97-AF65-F5344CB8AC3E}">
        <p14:creationId xmlns:p14="http://schemas.microsoft.com/office/powerpoint/2010/main" val="167505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a:t>Based on the present lattice, we first arranged the </a:t>
            </a:r>
            <a:r>
              <a:rPr lang="en-US" altLang="zh-CN"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BPMs</a:t>
            </a:r>
            <a:r>
              <a:rPr lang="zh-CN" altLang="en-US"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correctors</a:t>
            </a:r>
            <a:r>
              <a:rPr lang="zh-CN" altLang="en-US"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and skew quadrupoles. The BPM is placed next to almost each </a:t>
            </a:r>
            <a:r>
              <a:rPr lang="en-US" altLang="zh-CN" sz="1200" b="1" dirty="0" err="1">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quadupole</a:t>
            </a:r>
            <a:r>
              <a:rPr lang="en-US" altLang="zh-CN"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 </a:t>
            </a:r>
          </a:p>
          <a:p>
            <a:r>
              <a:rPr lang="en-US" altLang="zh-CN"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And the horizontal corrector is placed next to focusing quadrupole and vertical corrector is placed next defocusing quadrupole. And</a:t>
            </a:r>
            <a:r>
              <a:rPr lang="zh-CN" altLang="en-US"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double-plane correctors are attached to the </a:t>
            </a:r>
            <a:r>
              <a:rPr lang="en-US" altLang="zh-CN" sz="1200" b="1" dirty="0" err="1">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sextupoles</a:t>
            </a:r>
            <a:r>
              <a:rPr lang="en-US" altLang="zh-CN"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a:t>
            </a:r>
          </a:p>
          <a:p>
            <a:r>
              <a:rPr lang="en-US" altLang="zh-CN" sz="12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As for the skew quadrupoles, they are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attached to </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sextupoles</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or placed near some quadrupoles. Finally, each ring has 387 BPMs, 274 horizontal correctors, 243 vertical correctors and 163 skew quadrupoles.</a:t>
            </a:r>
          </a:p>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The correction chain and methods are as follows. First, we perform the first turn correction, with SVD method and the trajectory response matrix.</a:t>
            </a:r>
          </a:p>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Second, we correct the orbit and dispersion using the dispersion free steering method.</a:t>
            </a:r>
          </a:p>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Third, the orbit and dispersion at IP are corrected particularly.</a:t>
            </a:r>
          </a:p>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Fourth, the linear optics and coupling are corrected using the LOCO method.</a:t>
            </a:r>
          </a:p>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And finally, we correct the vertical beta function @IP particularly. </a:t>
            </a:r>
          </a:p>
        </p:txBody>
      </p:sp>
      <p:sp>
        <p:nvSpPr>
          <p:cNvPr id="4" name="灯片编号占位符 3"/>
          <p:cNvSpPr>
            <a:spLocks noGrp="1"/>
          </p:cNvSpPr>
          <p:nvPr>
            <p:ph type="sldNum" sz="quarter" idx="5"/>
          </p:nvPr>
        </p:nvSpPr>
        <p:spPr/>
        <p:txBody>
          <a:bodyPr/>
          <a:lstStyle/>
          <a:p>
            <a:fld id="{0197B772-BE26-4EC4-8890-F0A68D401339}" type="slidenum">
              <a:rPr lang="zh-CN" altLang="en-US" smtClean="0"/>
              <a:t>9</a:t>
            </a:fld>
            <a:endParaRPr lang="zh-CN" altLang="en-US"/>
          </a:p>
        </p:txBody>
      </p:sp>
    </p:spTree>
    <p:extLst>
      <p:ext uri="{BB962C8B-B14F-4D97-AF65-F5344CB8AC3E}">
        <p14:creationId xmlns:p14="http://schemas.microsoft.com/office/powerpoint/2010/main" val="273916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352800" y="4038600"/>
            <a:ext cx="8534400" cy="2133600"/>
          </a:xfrm>
        </p:spPr>
        <p:txBody>
          <a:bodyPr/>
          <a:lstStyle>
            <a:lvl1pPr marL="0" indent="0" algn="r">
              <a:buNone/>
              <a:defRPr>
                <a:solidFill>
                  <a:schemeClr val="tx1"/>
                </a:solidFill>
                <a:latin typeface="等线" panose="02010600030101010101" pitchFamily="2" charset="-122"/>
                <a:ea typeface="等线" panose="0201060003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de-DE"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75"/>
          </a:xfrm>
          <a:prstGeom prst="rect">
            <a:avLst/>
          </a:prstGeom>
        </p:spPr>
        <p:txBody>
          <a:bodyPr/>
          <a:lstStyle>
            <a:lvl1pPr>
              <a:defRPr kumimoji="1" lang="de-DE" sz="4000" b="1" kern="1200" dirty="0">
                <a:solidFill>
                  <a:schemeClr val="bg1"/>
                </a:solidFill>
                <a:effectLst>
                  <a:innerShdw blurRad="63500" dist="50800" dir="10800000">
                    <a:prstClr val="black">
                      <a:alpha val="50000"/>
                    </a:prstClr>
                  </a:innerShdw>
                </a:effectLst>
                <a:latin typeface="等线" panose="02010600030101010101" pitchFamily="2" charset="-122"/>
                <a:ea typeface="等线" panose="02010600030101010101" pitchFamily="2" charset="-122"/>
                <a:cs typeface="等线" panose="02010600030101010101" pitchFamily="2" charset="-122"/>
              </a:defRPr>
            </a:lvl1pPr>
          </a:lstStyle>
          <a:p>
            <a:r>
              <a:rPr lang="zh-CN" altLang="en-US" dirty="0"/>
              <a:t>单击此处编辑母版标题样式</a:t>
            </a:r>
            <a:endParaRPr lang="de-DE" dirty="0"/>
          </a:p>
        </p:txBody>
      </p:sp>
      <p:sp>
        <p:nvSpPr>
          <p:cNvPr id="3" name="Vertical Text Placeholder 2"/>
          <p:cNvSpPr>
            <a:spLocks noGrp="1"/>
          </p:cNvSpPr>
          <p:nvPr>
            <p:ph type="body" orient="vert" idx="1" hasCustomPrompt="1"/>
          </p:nvPr>
        </p:nvSpPr>
        <p:spPr/>
        <p:txBody>
          <a:bodyPr vert="eaVert"/>
          <a:lstStyle>
            <a:lvl1pPr>
              <a:defRPr>
                <a:latin typeface="等线" panose="02010600030101010101" pitchFamily="2" charset="-122"/>
                <a:ea typeface="等线" panose="02010600030101010101" pitchFamily="2" charset="-122"/>
              </a:defRPr>
            </a:lvl1pPr>
            <a:lvl2pPr>
              <a:defRPr>
                <a:latin typeface="等线" panose="02010600030101010101" pitchFamily="2" charset="-122"/>
                <a:ea typeface="等线" panose="02010600030101010101" pitchFamily="2" charset="-122"/>
              </a:defRPr>
            </a:lvl2pPr>
            <a:lvl3pPr>
              <a:defRPr>
                <a:latin typeface="等线" panose="02010600030101010101" pitchFamily="2" charset="-122"/>
                <a:ea typeface="等线" panose="02010600030101010101" pitchFamily="2" charset="-122"/>
              </a:defRPr>
            </a:lvl3pPr>
            <a:lvl4pPr>
              <a:defRPr>
                <a:latin typeface="等线" panose="02010600030101010101" pitchFamily="2" charset="-122"/>
                <a:ea typeface="等线" panose="02010600030101010101" pitchFamily="2" charset="-122"/>
              </a:defRPr>
            </a:lvl4pPr>
            <a:lvl5pPr>
              <a:defRPr>
                <a:latin typeface="等线" panose="02010600030101010101" pitchFamily="2" charset="-122"/>
                <a:ea typeface="等线" panose="02010600030101010101" pitchFamily="2"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04672"/>
            <a:ext cx="2743200" cy="5321492"/>
          </a:xfrm>
          <a:prstGeom prst="rect">
            <a:avLst/>
          </a:prstGeom>
        </p:spPr>
        <p:txBody>
          <a:bodyPr vert="eaVert"/>
          <a:lstStyle>
            <a:lvl1pPr>
              <a:defRPr>
                <a:solidFill>
                  <a:schemeClr val="tx1"/>
                </a:solidFill>
                <a:latin typeface="等线" panose="02010600030101010101" pitchFamily="2" charset="-122"/>
                <a:ea typeface="等线" panose="02010600030101010101" pitchFamily="2" charset="-122"/>
              </a:defRPr>
            </a:lvl1pPr>
          </a:lstStyle>
          <a:p>
            <a:r>
              <a:rPr lang="zh-CN" altLang="en-US"/>
              <a:t>单击此处编辑母版标题样式</a:t>
            </a:r>
            <a:endParaRPr lang="de-DE"/>
          </a:p>
        </p:txBody>
      </p:sp>
      <p:sp>
        <p:nvSpPr>
          <p:cNvPr id="3" name="Vertical Text Placeholder 2"/>
          <p:cNvSpPr>
            <a:spLocks noGrp="1"/>
          </p:cNvSpPr>
          <p:nvPr>
            <p:ph type="body" orient="vert" idx="1" hasCustomPrompt="1"/>
          </p:nvPr>
        </p:nvSpPr>
        <p:spPr>
          <a:xfrm>
            <a:off x="609600" y="804672"/>
            <a:ext cx="8026400" cy="5321492"/>
          </a:xfrm>
        </p:spPr>
        <p:txBody>
          <a:bodyPr vert="eaVert"/>
          <a:lstStyle>
            <a:lvl1pPr>
              <a:defRPr>
                <a:latin typeface="等线" panose="02010600030101010101" pitchFamily="2" charset="-122"/>
                <a:ea typeface="等线" panose="02010600030101010101" pitchFamily="2" charset="-122"/>
              </a:defRPr>
            </a:lvl1pPr>
            <a:lvl2pPr>
              <a:defRPr>
                <a:latin typeface="等线" panose="02010600030101010101" pitchFamily="2" charset="-122"/>
                <a:ea typeface="等线" panose="02010600030101010101" pitchFamily="2" charset="-122"/>
              </a:defRPr>
            </a:lvl2pPr>
            <a:lvl3pPr>
              <a:defRPr>
                <a:latin typeface="等线" panose="02010600030101010101" pitchFamily="2" charset="-122"/>
                <a:ea typeface="等线" panose="02010600030101010101" pitchFamily="2" charset="-122"/>
              </a:defRPr>
            </a:lvl3pPr>
            <a:lvl4pPr>
              <a:defRPr>
                <a:latin typeface="等线" panose="02010600030101010101" pitchFamily="2" charset="-122"/>
                <a:ea typeface="等线" panose="02010600030101010101" pitchFamily="2" charset="-122"/>
              </a:defRPr>
            </a:lvl4pPr>
            <a:lvl5pPr>
              <a:defRPr>
                <a:latin typeface="等线" panose="02010600030101010101" pitchFamily="2" charset="-122"/>
                <a:ea typeface="等线" panose="02010600030101010101" pitchFamily="2"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atin typeface="等线" panose="02010600030101010101" pitchFamily="2" charset="-122"/>
                <a:ea typeface="等线" panose="02010600030101010101" pitchFamily="2" charset="-122"/>
              </a:defRPr>
            </a:lvl1pPr>
            <a:lvl2pPr>
              <a:defRPr>
                <a:latin typeface="等线" panose="02010600030101010101" pitchFamily="2" charset="-122"/>
                <a:ea typeface="等线" panose="02010600030101010101" pitchFamily="2" charset="-122"/>
              </a:defRPr>
            </a:lvl2pPr>
            <a:lvl3pPr>
              <a:defRPr>
                <a:latin typeface="等线" panose="02010600030101010101" pitchFamily="2" charset="-122"/>
                <a:ea typeface="等线" panose="02010600030101010101" pitchFamily="2" charset="-122"/>
              </a:defRPr>
            </a:lvl3pPr>
            <a:lvl4pPr>
              <a:defRPr>
                <a:latin typeface="等线" panose="02010600030101010101" pitchFamily="2" charset="-122"/>
                <a:ea typeface="等线" panose="02010600030101010101" pitchFamily="2" charset="-122"/>
              </a:defRPr>
            </a:lvl4pPr>
            <a:lvl5pPr>
              <a:defRPr>
                <a:latin typeface="等线" panose="02010600030101010101" pitchFamily="2" charset="-122"/>
                <a:ea typeface="等线" panose="02010600030101010101" pitchFamily="2"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dirty="0"/>
          </a:p>
        </p:txBody>
      </p:sp>
      <p:sp>
        <p:nvSpPr>
          <p:cNvPr id="7" name="Rectangle 6"/>
          <p:cNvSpPr/>
          <p:nvPr userDrawn="1"/>
        </p:nvSpPr>
        <p:spPr>
          <a:xfrm>
            <a:off x="0" y="-10511"/>
            <a:ext cx="12192000" cy="840828"/>
          </a:xfrm>
          <a:prstGeom prst="rect">
            <a:avLst/>
          </a:prstGeom>
          <a:solidFill>
            <a:srgbClr val="0E4D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endParaRPr lang="de-DE"/>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6" name="Rectangle 8"/>
          <p:cNvSpPr/>
          <p:nvPr/>
        </p:nvSpPr>
        <p:spPr>
          <a:xfrm>
            <a:off x="0" y="6669088"/>
            <a:ext cx="12192000" cy="215900"/>
          </a:xfrm>
          <a:prstGeom prst="rect">
            <a:avLst/>
          </a:prstGeom>
          <a:solidFill>
            <a:srgbClr val="0031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a:solidFill>
                <a:srgbClr val="FFFFFF"/>
              </a:solidFill>
              <a:latin typeface="等线" panose="02010600030101010101" pitchFamily="2" charset="-122"/>
              <a:ea typeface="等线" panose="02010600030101010101" pitchFamily="2" charset="-122"/>
              <a:cs typeface="MS PGothic" panose="020B0600070205080204" charset="-128"/>
            </a:endParaRPr>
          </a:p>
        </p:txBody>
      </p:sp>
      <p:sp>
        <p:nvSpPr>
          <p:cNvPr id="7" name="TextBox 11"/>
          <p:cNvSpPr txBox="1"/>
          <p:nvPr/>
        </p:nvSpPr>
        <p:spPr>
          <a:xfrm>
            <a:off x="9840384" y="6669088"/>
            <a:ext cx="2133600" cy="203200"/>
          </a:xfrm>
          <a:prstGeom prst="rect">
            <a:avLst/>
          </a:prstGeom>
          <a:noFill/>
        </p:spPr>
        <p:txBody>
          <a:bodyPr lIns="108000" tIns="10800" bIns="0">
            <a:spAutoFit/>
          </a:bodyPr>
          <a:lstStyle>
            <a:lvl1pPr>
              <a:defRPr sz="2400">
                <a:solidFill>
                  <a:schemeClr val="tx1"/>
                </a:solidFill>
                <a:latin typeface="Arial" panose="020B0604020202020204" pitchFamily="34" charset="0"/>
                <a:ea typeface="MS PGothic" panose="020B0600070205080204" charset="-128"/>
              </a:defRPr>
            </a:lvl1pPr>
            <a:lvl2pPr marL="742950" indent="-285750">
              <a:defRPr sz="2400">
                <a:solidFill>
                  <a:schemeClr val="tx1"/>
                </a:solidFill>
                <a:latin typeface="Arial" panose="020B0604020202020204" pitchFamily="34" charset="0"/>
                <a:ea typeface="MS PGothic" panose="020B0600070205080204" charset="-128"/>
              </a:defRPr>
            </a:lvl2pPr>
            <a:lvl3pPr marL="1143000" indent="-228600">
              <a:defRPr sz="2400">
                <a:solidFill>
                  <a:schemeClr val="tx1"/>
                </a:solidFill>
                <a:latin typeface="Arial" panose="020B0604020202020204" pitchFamily="34" charset="0"/>
                <a:ea typeface="MS PGothic" panose="020B0600070205080204" charset="-128"/>
              </a:defRPr>
            </a:lvl3pPr>
            <a:lvl4pPr marL="1600200" indent="-228600">
              <a:defRPr sz="2400">
                <a:solidFill>
                  <a:schemeClr val="tx1"/>
                </a:solidFill>
                <a:latin typeface="Arial" panose="020B0604020202020204" pitchFamily="34" charset="0"/>
                <a:ea typeface="MS PGothic" panose="020B0600070205080204" charset="-128"/>
              </a:defRPr>
            </a:lvl4pPr>
            <a:lvl5pPr marL="2057400" indent="-228600">
              <a:defRPr sz="2400">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r" eaLnBrk="1" hangingPunct="1">
              <a:defRPr/>
            </a:pPr>
            <a:r>
              <a:rPr lang="de-DE" altLang="zh-CN" sz="1200">
                <a:solidFill>
                  <a:srgbClr val="FFFFFF"/>
                </a:solidFill>
                <a:latin typeface="等线" panose="02010600030101010101" pitchFamily="2" charset="-122"/>
                <a:ea typeface="等线" panose="02010600030101010101" pitchFamily="2" charset="-122"/>
              </a:rPr>
              <a:t> </a:t>
            </a:r>
            <a:fld id="{DFAFD920-79C3-49C1-A7B3-B6E0382E58A6}" type="slidenum">
              <a:rPr lang="de-DE" altLang="zh-CN" sz="1200" smtClean="0">
                <a:solidFill>
                  <a:srgbClr val="FFFFFF"/>
                </a:solidFill>
                <a:latin typeface="等线" panose="02010600030101010101" pitchFamily="2" charset="-122"/>
                <a:ea typeface="等线" panose="02010600030101010101" pitchFamily="2" charset="-122"/>
              </a:rPr>
              <a:t>‹#›</a:t>
            </a:fld>
            <a:endParaRPr lang="de-DE" altLang="zh-CN" sz="1200">
              <a:solidFill>
                <a:srgbClr val="FFFFFF"/>
              </a:solidFill>
              <a:latin typeface="等线" panose="02010600030101010101" pitchFamily="2" charset="-122"/>
              <a:ea typeface="等线" panose="02010600030101010101" pitchFamily="2" charset="-122"/>
            </a:endParaRPr>
          </a:p>
        </p:txBody>
      </p:sp>
      <p:sp>
        <p:nvSpPr>
          <p:cNvPr id="8" name="TextBox 6"/>
          <p:cNvSpPr txBox="1"/>
          <p:nvPr/>
        </p:nvSpPr>
        <p:spPr>
          <a:xfrm>
            <a:off x="9956800" y="6629400"/>
            <a:ext cx="2133600" cy="203200"/>
          </a:xfrm>
          <a:prstGeom prst="rect">
            <a:avLst/>
          </a:prstGeom>
          <a:noFill/>
        </p:spPr>
        <p:txBody>
          <a:bodyPr lIns="108000" tIns="10800" bIns="0">
            <a:spAutoFit/>
          </a:bodyPr>
          <a:lstStyle>
            <a:lvl1pPr>
              <a:defRPr sz="2400">
                <a:solidFill>
                  <a:schemeClr val="tx1"/>
                </a:solidFill>
                <a:latin typeface="Arial" panose="020B0604020202020204" pitchFamily="34" charset="0"/>
                <a:ea typeface="MS PGothic" panose="020B0600070205080204" charset="-128"/>
              </a:defRPr>
            </a:lvl1pPr>
            <a:lvl2pPr marL="742950" indent="-285750">
              <a:defRPr sz="2400">
                <a:solidFill>
                  <a:schemeClr val="tx1"/>
                </a:solidFill>
                <a:latin typeface="Arial" panose="020B0604020202020204" pitchFamily="34" charset="0"/>
                <a:ea typeface="MS PGothic" panose="020B0600070205080204" charset="-128"/>
              </a:defRPr>
            </a:lvl2pPr>
            <a:lvl3pPr marL="1143000" indent="-228600">
              <a:defRPr sz="2400">
                <a:solidFill>
                  <a:schemeClr val="tx1"/>
                </a:solidFill>
                <a:latin typeface="Arial" panose="020B0604020202020204" pitchFamily="34" charset="0"/>
                <a:ea typeface="MS PGothic" panose="020B0600070205080204" charset="-128"/>
              </a:defRPr>
            </a:lvl3pPr>
            <a:lvl4pPr marL="1600200" indent="-228600">
              <a:defRPr sz="2400">
                <a:solidFill>
                  <a:schemeClr val="tx1"/>
                </a:solidFill>
                <a:latin typeface="Arial" panose="020B0604020202020204" pitchFamily="34" charset="0"/>
                <a:ea typeface="MS PGothic" panose="020B0600070205080204" charset="-128"/>
              </a:defRPr>
            </a:lvl4pPr>
            <a:lvl5pPr marL="2057400" indent="-228600">
              <a:defRPr sz="2400">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r" eaLnBrk="1" hangingPunct="1">
              <a:defRPr/>
            </a:pPr>
            <a:r>
              <a:rPr lang="de-DE" altLang="zh-CN" sz="1200">
                <a:solidFill>
                  <a:srgbClr val="FFFFFF"/>
                </a:solidFill>
                <a:latin typeface="等线" panose="02010600030101010101" pitchFamily="2" charset="-122"/>
                <a:ea typeface="等线" panose="02010600030101010101" pitchFamily="2" charset="-122"/>
              </a:rPr>
              <a:t>Page </a:t>
            </a:r>
            <a:fld id="{1A995042-2D73-4E98-9461-C210BD068AD6}" type="slidenum">
              <a:rPr lang="de-DE" altLang="zh-CN" sz="1200" smtClean="0">
                <a:solidFill>
                  <a:srgbClr val="FFFFFF"/>
                </a:solidFill>
                <a:latin typeface="等线" panose="02010600030101010101" pitchFamily="2" charset="-122"/>
                <a:ea typeface="等线" panose="02010600030101010101" pitchFamily="2" charset="-122"/>
              </a:rPr>
              <a:t>‹#›</a:t>
            </a:fld>
            <a:endParaRPr lang="de-DE" altLang="zh-CN" sz="1200">
              <a:solidFill>
                <a:srgbClr val="FFFFFF"/>
              </a:solidFill>
              <a:latin typeface="等线" panose="02010600030101010101" pitchFamily="2" charset="-122"/>
              <a:ea typeface="等线" panose="02010600030101010101" pitchFamily="2" charset="-122"/>
            </a:endParaRPr>
          </a:p>
        </p:txBody>
      </p:sp>
      <p:sp>
        <p:nvSpPr>
          <p:cNvPr id="3" name="Content Placeholder 2"/>
          <p:cNvSpPr>
            <a:spLocks noGrp="1"/>
          </p:cNvSpPr>
          <p:nvPr>
            <p:ph sz="half" idx="1" hasCustomPrompt="1"/>
          </p:nvPr>
        </p:nvSpPr>
        <p:spPr>
          <a:xfrm>
            <a:off x="609600" y="1600201"/>
            <a:ext cx="5384800" cy="4525963"/>
          </a:xfrm>
        </p:spPr>
        <p:txBody>
          <a:bodyPr/>
          <a:lstStyle>
            <a:lvl1pPr>
              <a:defRPr sz="2800">
                <a:latin typeface="等线" panose="02010600030101010101" pitchFamily="2" charset="-122"/>
                <a:ea typeface="等线" panose="02010600030101010101" pitchFamily="2" charset="-122"/>
              </a:defRPr>
            </a:lvl1pPr>
            <a:lvl2pPr>
              <a:defRPr sz="2400">
                <a:latin typeface="等线" panose="02010600030101010101" pitchFamily="2" charset="-122"/>
                <a:ea typeface="等线" panose="02010600030101010101" pitchFamily="2" charset="-122"/>
              </a:defRPr>
            </a:lvl2pPr>
            <a:lvl3pPr>
              <a:defRPr sz="2000">
                <a:latin typeface="等线" panose="02010600030101010101" pitchFamily="2" charset="-122"/>
                <a:ea typeface="等线" panose="02010600030101010101" pitchFamily="2" charset="-122"/>
              </a:defRPr>
            </a:lvl3pPr>
            <a:lvl4pPr>
              <a:defRPr sz="1800">
                <a:latin typeface="等线" panose="02010600030101010101" pitchFamily="2" charset="-122"/>
                <a:ea typeface="等线" panose="02010600030101010101" pitchFamily="2" charset="-122"/>
              </a:defRPr>
            </a:lvl4pPr>
            <a:lvl5pPr>
              <a:defRPr sz="1800">
                <a:latin typeface="等线" panose="02010600030101010101" pitchFamily="2" charset="-122"/>
                <a:ea typeface="等线" panose="02010600030101010101" pitchFamily="2" charset="-122"/>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dirty="0"/>
          </a:p>
        </p:txBody>
      </p:sp>
      <p:sp>
        <p:nvSpPr>
          <p:cNvPr id="4" name="Content Placeholder 3"/>
          <p:cNvSpPr>
            <a:spLocks noGrp="1"/>
          </p:cNvSpPr>
          <p:nvPr>
            <p:ph sz="half" idx="2" hasCustomPrompt="1"/>
          </p:nvPr>
        </p:nvSpPr>
        <p:spPr>
          <a:xfrm>
            <a:off x="6197600" y="1600201"/>
            <a:ext cx="5384800" cy="4525963"/>
          </a:xfrm>
        </p:spPr>
        <p:txBody>
          <a:bodyPr/>
          <a:lstStyle>
            <a:lvl1pPr>
              <a:defRPr sz="2800">
                <a:latin typeface="等线" panose="02010600030101010101" pitchFamily="2" charset="-122"/>
                <a:ea typeface="等线" panose="02010600030101010101" pitchFamily="2" charset="-122"/>
              </a:defRPr>
            </a:lvl1pPr>
            <a:lvl2pPr>
              <a:defRPr sz="2400">
                <a:latin typeface="等线" panose="02010600030101010101" pitchFamily="2" charset="-122"/>
                <a:ea typeface="等线" panose="02010600030101010101" pitchFamily="2" charset="-122"/>
              </a:defRPr>
            </a:lvl2pPr>
            <a:lvl3pPr>
              <a:defRPr sz="2000">
                <a:latin typeface="等线" panose="02010600030101010101" pitchFamily="2" charset="-122"/>
                <a:ea typeface="等线" panose="02010600030101010101" pitchFamily="2" charset="-122"/>
              </a:defRPr>
            </a:lvl3pPr>
            <a:lvl4pPr>
              <a:defRPr sz="1800">
                <a:latin typeface="等线" panose="02010600030101010101" pitchFamily="2" charset="-122"/>
                <a:ea typeface="等线" panose="02010600030101010101" pitchFamily="2" charset="-122"/>
              </a:defRPr>
            </a:lvl4pPr>
            <a:lvl5pPr>
              <a:defRPr sz="1800">
                <a:latin typeface="等线" panose="02010600030101010101" pitchFamily="2" charset="-122"/>
                <a:ea typeface="等线" panose="02010600030101010101" pitchFamily="2" charset="-122"/>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Rectangle 3"/>
          <p:cNvSpPr>
            <a:spLocks noChangeArrowheads="1"/>
          </p:cNvSpPr>
          <p:nvPr/>
        </p:nvSpPr>
        <p:spPr bwMode="auto">
          <a:xfrm>
            <a:off x="0" y="1"/>
            <a:ext cx="12192000" cy="765175"/>
          </a:xfrm>
          <a:prstGeom prst="rect">
            <a:avLst/>
          </a:prstGeom>
          <a:gradFill rotWithShape="1">
            <a:gsLst>
              <a:gs pos="0">
                <a:srgbClr val="0031B3"/>
              </a:gs>
              <a:gs pos="5000">
                <a:srgbClr val="0031B3"/>
              </a:gs>
              <a:gs pos="100000">
                <a:srgbClr val="9BC1FF"/>
              </a:gs>
            </a:gsLst>
            <a:lin ang="5400000" scaled="1"/>
          </a:gradFill>
          <a:ln>
            <a:noFill/>
          </a:ln>
          <a:effectLst>
            <a:outerShdw blurRad="63500" dist="23000" dir="5400000" rotWithShape="0">
              <a:srgbClr val="000000">
                <a:alpha val="34998"/>
              </a:srgbClr>
            </a:outerShdw>
          </a:effectLst>
        </p:spPr>
        <p:txBody>
          <a:bodyPr anchor="ctr"/>
          <a:lstStyle/>
          <a:p>
            <a:pPr algn="ctr" eaLnBrk="1" hangingPunct="1">
              <a:defRPr/>
            </a:pPr>
            <a:endParaRPr lang="en-US" altLang="zh-CN">
              <a:solidFill>
                <a:srgbClr val="FFFFFF"/>
              </a:solidFill>
              <a:latin typeface="等线" panose="02010600030101010101" pitchFamily="2" charset="-122"/>
              <a:ea typeface="等线" panose="02010600030101010101" pitchFamily="2" charset="-122"/>
              <a:cs typeface="MS PGothic" panose="020B0600070205080204" charset="-128"/>
            </a:endParaRPr>
          </a:p>
        </p:txBody>
      </p:sp>
      <p:sp>
        <p:nvSpPr>
          <p:cNvPr id="8" name="Rectangle 8"/>
          <p:cNvSpPr/>
          <p:nvPr/>
        </p:nvSpPr>
        <p:spPr>
          <a:xfrm>
            <a:off x="0" y="6669088"/>
            <a:ext cx="12192000" cy="215900"/>
          </a:xfrm>
          <a:prstGeom prst="rect">
            <a:avLst/>
          </a:prstGeom>
          <a:solidFill>
            <a:srgbClr val="0031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a:solidFill>
                <a:srgbClr val="FFFFFF"/>
              </a:solidFill>
              <a:latin typeface="等线" panose="02010600030101010101" pitchFamily="2" charset="-122"/>
              <a:ea typeface="等线" panose="02010600030101010101" pitchFamily="2" charset="-122"/>
              <a:cs typeface="MS PGothic" panose="020B0600070205080204" charset="-128"/>
            </a:endParaRPr>
          </a:p>
        </p:txBody>
      </p:sp>
      <p:sp>
        <p:nvSpPr>
          <p:cNvPr id="9" name="TextBox 11"/>
          <p:cNvSpPr txBox="1"/>
          <p:nvPr/>
        </p:nvSpPr>
        <p:spPr>
          <a:xfrm>
            <a:off x="9840384" y="6669088"/>
            <a:ext cx="2133600" cy="203200"/>
          </a:xfrm>
          <a:prstGeom prst="rect">
            <a:avLst/>
          </a:prstGeom>
          <a:noFill/>
        </p:spPr>
        <p:txBody>
          <a:bodyPr lIns="108000" tIns="10800" bIns="0">
            <a:spAutoFit/>
          </a:bodyPr>
          <a:lstStyle>
            <a:lvl1pPr>
              <a:defRPr sz="2400">
                <a:solidFill>
                  <a:schemeClr val="tx1"/>
                </a:solidFill>
                <a:latin typeface="Arial" panose="020B0604020202020204" pitchFamily="34" charset="0"/>
                <a:ea typeface="MS PGothic" panose="020B0600070205080204" charset="-128"/>
              </a:defRPr>
            </a:lvl1pPr>
            <a:lvl2pPr marL="742950" indent="-285750">
              <a:defRPr sz="2400">
                <a:solidFill>
                  <a:schemeClr val="tx1"/>
                </a:solidFill>
                <a:latin typeface="Arial" panose="020B0604020202020204" pitchFamily="34" charset="0"/>
                <a:ea typeface="MS PGothic" panose="020B0600070205080204" charset="-128"/>
              </a:defRPr>
            </a:lvl2pPr>
            <a:lvl3pPr marL="1143000" indent="-228600">
              <a:defRPr sz="2400">
                <a:solidFill>
                  <a:schemeClr val="tx1"/>
                </a:solidFill>
                <a:latin typeface="Arial" panose="020B0604020202020204" pitchFamily="34" charset="0"/>
                <a:ea typeface="MS PGothic" panose="020B0600070205080204" charset="-128"/>
              </a:defRPr>
            </a:lvl3pPr>
            <a:lvl4pPr marL="1600200" indent="-228600">
              <a:defRPr sz="2400">
                <a:solidFill>
                  <a:schemeClr val="tx1"/>
                </a:solidFill>
                <a:latin typeface="Arial" panose="020B0604020202020204" pitchFamily="34" charset="0"/>
                <a:ea typeface="MS PGothic" panose="020B0600070205080204" charset="-128"/>
              </a:defRPr>
            </a:lvl4pPr>
            <a:lvl5pPr marL="2057400" indent="-228600">
              <a:defRPr sz="2400">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r" eaLnBrk="1" hangingPunct="1">
              <a:defRPr/>
            </a:pPr>
            <a:r>
              <a:rPr lang="de-DE" altLang="zh-CN" sz="1200">
                <a:solidFill>
                  <a:srgbClr val="FFFFFF"/>
                </a:solidFill>
                <a:latin typeface="等线" panose="02010600030101010101" pitchFamily="2" charset="-122"/>
                <a:ea typeface="等线" panose="02010600030101010101" pitchFamily="2" charset="-122"/>
              </a:rPr>
              <a:t> </a:t>
            </a:r>
            <a:fld id="{0B5F9426-7A81-445D-91A9-6E9E1149893A}" type="slidenum">
              <a:rPr lang="de-DE" altLang="zh-CN" sz="1200" smtClean="0">
                <a:solidFill>
                  <a:srgbClr val="FFFFFF"/>
                </a:solidFill>
                <a:latin typeface="等线" panose="02010600030101010101" pitchFamily="2" charset="-122"/>
                <a:ea typeface="等线" panose="02010600030101010101" pitchFamily="2" charset="-122"/>
              </a:rPr>
              <a:t>‹#›</a:t>
            </a:fld>
            <a:endParaRPr lang="de-DE" altLang="zh-CN" sz="1200">
              <a:solidFill>
                <a:srgbClr val="FFFFFF"/>
              </a:solidFill>
              <a:latin typeface="等线" panose="02010600030101010101" pitchFamily="2" charset="-122"/>
              <a:ea typeface="等线" panose="02010600030101010101" pitchFamily="2" charset="-122"/>
            </a:endParaRPr>
          </a:p>
        </p:txBody>
      </p:sp>
      <p:sp>
        <p:nvSpPr>
          <p:cNvPr id="10" name="TextBox 6"/>
          <p:cNvSpPr txBox="1"/>
          <p:nvPr/>
        </p:nvSpPr>
        <p:spPr>
          <a:xfrm>
            <a:off x="9956800" y="6629400"/>
            <a:ext cx="2133600" cy="203200"/>
          </a:xfrm>
          <a:prstGeom prst="rect">
            <a:avLst/>
          </a:prstGeom>
          <a:noFill/>
        </p:spPr>
        <p:txBody>
          <a:bodyPr lIns="108000" tIns="10800" bIns="0">
            <a:spAutoFit/>
          </a:bodyPr>
          <a:lstStyle>
            <a:lvl1pPr>
              <a:defRPr sz="2400">
                <a:solidFill>
                  <a:schemeClr val="tx1"/>
                </a:solidFill>
                <a:latin typeface="Arial" panose="020B0604020202020204" pitchFamily="34" charset="0"/>
                <a:ea typeface="MS PGothic" panose="020B0600070205080204" charset="-128"/>
              </a:defRPr>
            </a:lvl1pPr>
            <a:lvl2pPr marL="742950" indent="-285750">
              <a:defRPr sz="2400">
                <a:solidFill>
                  <a:schemeClr val="tx1"/>
                </a:solidFill>
                <a:latin typeface="Arial" panose="020B0604020202020204" pitchFamily="34" charset="0"/>
                <a:ea typeface="MS PGothic" panose="020B0600070205080204" charset="-128"/>
              </a:defRPr>
            </a:lvl2pPr>
            <a:lvl3pPr marL="1143000" indent="-228600">
              <a:defRPr sz="2400">
                <a:solidFill>
                  <a:schemeClr val="tx1"/>
                </a:solidFill>
                <a:latin typeface="Arial" panose="020B0604020202020204" pitchFamily="34" charset="0"/>
                <a:ea typeface="MS PGothic" panose="020B0600070205080204" charset="-128"/>
              </a:defRPr>
            </a:lvl3pPr>
            <a:lvl4pPr marL="1600200" indent="-228600">
              <a:defRPr sz="2400">
                <a:solidFill>
                  <a:schemeClr val="tx1"/>
                </a:solidFill>
                <a:latin typeface="Arial" panose="020B0604020202020204" pitchFamily="34" charset="0"/>
                <a:ea typeface="MS PGothic" panose="020B0600070205080204" charset="-128"/>
              </a:defRPr>
            </a:lvl4pPr>
            <a:lvl5pPr marL="2057400" indent="-228600">
              <a:defRPr sz="2400">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r" eaLnBrk="1" hangingPunct="1">
              <a:defRPr/>
            </a:pPr>
            <a:r>
              <a:rPr lang="de-DE" altLang="zh-CN" sz="1200">
                <a:solidFill>
                  <a:srgbClr val="FFFFFF"/>
                </a:solidFill>
                <a:latin typeface="等线" panose="02010600030101010101" pitchFamily="2" charset="-122"/>
                <a:ea typeface="等线" panose="02010600030101010101" pitchFamily="2" charset="-122"/>
              </a:rPr>
              <a:t>Page </a:t>
            </a:r>
            <a:fld id="{3DBB4A54-CEBE-42AD-A072-A39EF13BDFCD}" type="slidenum">
              <a:rPr lang="de-DE" altLang="zh-CN" sz="1200" smtClean="0">
                <a:solidFill>
                  <a:srgbClr val="FFFFFF"/>
                </a:solidFill>
                <a:latin typeface="等线" panose="02010600030101010101" pitchFamily="2" charset="-122"/>
                <a:ea typeface="等线" panose="02010600030101010101" pitchFamily="2" charset="-122"/>
              </a:rPr>
              <a:t>‹#›</a:t>
            </a:fld>
            <a:endParaRPr lang="de-DE" altLang="zh-CN" sz="1200">
              <a:solidFill>
                <a:srgbClr val="FFFFFF"/>
              </a:solidFill>
              <a:latin typeface="等线" panose="02010600030101010101" pitchFamily="2" charset="-122"/>
              <a:ea typeface="等线" panose="02010600030101010101" pitchFamily="2" charset="-122"/>
            </a:endParaRPr>
          </a:p>
        </p:txBody>
      </p:sp>
      <p:sp>
        <p:nvSpPr>
          <p:cNvPr id="2" name="Title 1"/>
          <p:cNvSpPr>
            <a:spLocks noGrp="1"/>
          </p:cNvSpPr>
          <p:nvPr>
            <p:ph type="title"/>
          </p:nvPr>
        </p:nvSpPr>
        <p:spPr>
          <a:xfrm>
            <a:off x="0" y="1"/>
            <a:ext cx="12192000" cy="765175"/>
          </a:xfrm>
          <a:prstGeom prst="rect">
            <a:avLst/>
          </a:prstGeom>
        </p:spPr>
        <p:txBody>
          <a:bodyPr/>
          <a:lstStyle>
            <a:lvl1pPr>
              <a:defRPr kumimoji="1" lang="de-DE" sz="4000" b="1" kern="1200" dirty="0">
                <a:solidFill>
                  <a:schemeClr val="bg1"/>
                </a:solidFill>
                <a:effectLst>
                  <a:innerShdw blurRad="63500" dist="50800" dir="10800000">
                    <a:prstClr val="black">
                      <a:alpha val="50000"/>
                    </a:prstClr>
                  </a:innerShdw>
                </a:effectLst>
                <a:latin typeface="等线" panose="02010600030101010101" pitchFamily="2" charset="-122"/>
                <a:ea typeface="等线" panose="02010600030101010101" pitchFamily="2" charset="-122"/>
                <a:cs typeface="等线" panose="02010600030101010101" pitchFamily="2" charset="-122"/>
              </a:defRPr>
            </a:lvl1pPr>
          </a:lstStyle>
          <a:p>
            <a:r>
              <a:rPr lang="zh-CN" altLang="en-US" dirty="0"/>
              <a:t>单击此处编辑母版标题样式</a:t>
            </a:r>
            <a:endParaRPr lang="de-DE" dirty="0"/>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atin typeface="等线" panose="02010600030101010101" pitchFamily="2" charset="-122"/>
                <a:ea typeface="等线" panose="02010600030101010101"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atin typeface="等线" panose="02010600030101010101" pitchFamily="2" charset="-122"/>
                <a:ea typeface="等线" panose="02010600030101010101" pitchFamily="2" charset="-122"/>
              </a:defRPr>
            </a:lvl1pPr>
            <a:lvl2pPr>
              <a:defRPr sz="2000">
                <a:latin typeface="等线" panose="02010600030101010101" pitchFamily="2" charset="-122"/>
                <a:ea typeface="等线" panose="02010600030101010101" pitchFamily="2" charset="-122"/>
              </a:defRPr>
            </a:lvl2pPr>
            <a:lvl3pPr>
              <a:defRPr sz="1800">
                <a:latin typeface="等线" panose="02010600030101010101" pitchFamily="2" charset="-122"/>
                <a:ea typeface="等线" panose="02010600030101010101" pitchFamily="2" charset="-122"/>
              </a:defRPr>
            </a:lvl3pPr>
            <a:lvl4pPr>
              <a:defRPr sz="1600">
                <a:latin typeface="等线" panose="02010600030101010101" pitchFamily="2" charset="-122"/>
                <a:ea typeface="等线" panose="02010600030101010101" pitchFamily="2" charset="-122"/>
              </a:defRPr>
            </a:lvl4pPr>
            <a:lvl5pPr>
              <a:defRPr sz="1600">
                <a:latin typeface="等线" panose="02010600030101010101" pitchFamily="2" charset="-122"/>
                <a:ea typeface="等线" panose="02010600030101010101" pitchFamily="2" charset="-122"/>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atin typeface="等线" panose="02010600030101010101" pitchFamily="2" charset="-122"/>
                <a:ea typeface="等线" panose="02010600030101010101"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93368" y="2174875"/>
            <a:ext cx="5389033" cy="3951288"/>
          </a:xfrm>
        </p:spPr>
        <p:txBody>
          <a:bodyPr/>
          <a:lstStyle>
            <a:lvl1pPr>
              <a:defRPr sz="2400">
                <a:latin typeface="等线" panose="02010600030101010101" pitchFamily="2" charset="-122"/>
                <a:ea typeface="等线" panose="02010600030101010101" pitchFamily="2" charset="-122"/>
              </a:defRPr>
            </a:lvl1pPr>
            <a:lvl2pPr>
              <a:defRPr sz="2000">
                <a:latin typeface="等线" panose="02010600030101010101" pitchFamily="2" charset="-122"/>
                <a:ea typeface="等线" panose="02010600030101010101" pitchFamily="2" charset="-122"/>
              </a:defRPr>
            </a:lvl2pPr>
            <a:lvl3pPr>
              <a:defRPr sz="1800">
                <a:latin typeface="等线" panose="02010600030101010101" pitchFamily="2" charset="-122"/>
                <a:ea typeface="等线" panose="02010600030101010101" pitchFamily="2" charset="-122"/>
              </a:defRPr>
            </a:lvl3pPr>
            <a:lvl4pPr>
              <a:defRPr sz="1600">
                <a:latin typeface="等线" panose="02010600030101010101" pitchFamily="2" charset="-122"/>
                <a:ea typeface="等线" panose="02010600030101010101" pitchFamily="2" charset="-122"/>
              </a:defRPr>
            </a:lvl4pPr>
            <a:lvl5pPr>
              <a:defRPr sz="1600">
                <a:latin typeface="等线" panose="02010600030101010101" pitchFamily="2" charset="-122"/>
                <a:ea typeface="等线" panose="02010600030101010101" pitchFamily="2" charset="-122"/>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
            <a:ext cx="12192000" cy="765175"/>
          </a:xfrm>
          <a:prstGeom prst="rect">
            <a:avLst/>
          </a:prstGeom>
          <a:gradFill rotWithShape="1">
            <a:gsLst>
              <a:gs pos="0">
                <a:srgbClr val="0031B3"/>
              </a:gs>
              <a:gs pos="5000">
                <a:srgbClr val="0031B3"/>
              </a:gs>
              <a:gs pos="100000">
                <a:srgbClr val="9BC1FF"/>
              </a:gs>
            </a:gsLst>
            <a:lin ang="5400000" scaled="1"/>
          </a:gradFill>
          <a:ln>
            <a:noFill/>
          </a:ln>
          <a:effectLst>
            <a:outerShdw blurRad="63500" dist="23000" dir="5400000" rotWithShape="0">
              <a:srgbClr val="000000">
                <a:alpha val="34998"/>
              </a:srgbClr>
            </a:outerShdw>
          </a:effectLst>
        </p:spPr>
        <p:txBody>
          <a:bodyPr anchor="ctr"/>
          <a:lstStyle/>
          <a:p>
            <a:pPr algn="ctr" eaLnBrk="1" hangingPunct="1">
              <a:defRPr/>
            </a:pPr>
            <a:endParaRPr lang="en-US" altLang="zh-CN">
              <a:solidFill>
                <a:srgbClr val="FFFFFF"/>
              </a:solidFill>
              <a:latin typeface="等线" panose="02010600030101010101" pitchFamily="2" charset="-122"/>
              <a:ea typeface="等线" panose="02010600030101010101" pitchFamily="2" charset="-122"/>
              <a:cs typeface="MS PGothic" panose="020B0600070205080204" charset="-128"/>
            </a:endParaRPr>
          </a:p>
        </p:txBody>
      </p:sp>
      <p:sp>
        <p:nvSpPr>
          <p:cNvPr id="4" name="Rectangle 8"/>
          <p:cNvSpPr/>
          <p:nvPr/>
        </p:nvSpPr>
        <p:spPr>
          <a:xfrm>
            <a:off x="0" y="6669088"/>
            <a:ext cx="12192000" cy="215900"/>
          </a:xfrm>
          <a:prstGeom prst="rect">
            <a:avLst/>
          </a:prstGeom>
          <a:solidFill>
            <a:srgbClr val="0031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a:solidFill>
                <a:srgbClr val="FFFFFF"/>
              </a:solidFill>
              <a:latin typeface="等线" panose="02010600030101010101" pitchFamily="2" charset="-122"/>
              <a:ea typeface="等线" panose="02010600030101010101" pitchFamily="2" charset="-122"/>
              <a:cs typeface="MS PGothic" panose="020B0600070205080204" charset="-128"/>
            </a:endParaRPr>
          </a:p>
        </p:txBody>
      </p:sp>
      <p:sp>
        <p:nvSpPr>
          <p:cNvPr id="5" name="TextBox 11"/>
          <p:cNvSpPr txBox="1"/>
          <p:nvPr/>
        </p:nvSpPr>
        <p:spPr>
          <a:xfrm>
            <a:off x="9840384" y="6669088"/>
            <a:ext cx="2133600" cy="203200"/>
          </a:xfrm>
          <a:prstGeom prst="rect">
            <a:avLst/>
          </a:prstGeom>
          <a:noFill/>
        </p:spPr>
        <p:txBody>
          <a:bodyPr lIns="108000" tIns="10800" bIns="0">
            <a:spAutoFit/>
          </a:bodyPr>
          <a:lstStyle>
            <a:lvl1pPr>
              <a:defRPr sz="2400">
                <a:solidFill>
                  <a:schemeClr val="tx1"/>
                </a:solidFill>
                <a:latin typeface="Arial" panose="020B0604020202020204" pitchFamily="34" charset="0"/>
                <a:ea typeface="MS PGothic" panose="020B0600070205080204" charset="-128"/>
              </a:defRPr>
            </a:lvl1pPr>
            <a:lvl2pPr marL="742950" indent="-285750">
              <a:defRPr sz="2400">
                <a:solidFill>
                  <a:schemeClr val="tx1"/>
                </a:solidFill>
                <a:latin typeface="Arial" panose="020B0604020202020204" pitchFamily="34" charset="0"/>
                <a:ea typeface="MS PGothic" panose="020B0600070205080204" charset="-128"/>
              </a:defRPr>
            </a:lvl2pPr>
            <a:lvl3pPr marL="1143000" indent="-228600">
              <a:defRPr sz="2400">
                <a:solidFill>
                  <a:schemeClr val="tx1"/>
                </a:solidFill>
                <a:latin typeface="Arial" panose="020B0604020202020204" pitchFamily="34" charset="0"/>
                <a:ea typeface="MS PGothic" panose="020B0600070205080204" charset="-128"/>
              </a:defRPr>
            </a:lvl3pPr>
            <a:lvl4pPr marL="1600200" indent="-228600">
              <a:defRPr sz="2400">
                <a:solidFill>
                  <a:schemeClr val="tx1"/>
                </a:solidFill>
                <a:latin typeface="Arial" panose="020B0604020202020204" pitchFamily="34" charset="0"/>
                <a:ea typeface="MS PGothic" panose="020B0600070205080204" charset="-128"/>
              </a:defRPr>
            </a:lvl4pPr>
            <a:lvl5pPr marL="2057400" indent="-228600">
              <a:defRPr sz="2400">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r" eaLnBrk="1" hangingPunct="1">
              <a:defRPr/>
            </a:pPr>
            <a:r>
              <a:rPr lang="de-DE" altLang="zh-CN" sz="1200">
                <a:solidFill>
                  <a:srgbClr val="FFFFFF"/>
                </a:solidFill>
                <a:latin typeface="等线" panose="02010600030101010101" pitchFamily="2" charset="-122"/>
                <a:ea typeface="等线" panose="02010600030101010101" pitchFamily="2" charset="-122"/>
              </a:rPr>
              <a:t> </a:t>
            </a:r>
            <a:fld id="{C34E1AA7-BBE3-4066-9647-AD26786FD079}" type="slidenum">
              <a:rPr lang="de-DE" altLang="zh-CN" sz="1200" smtClean="0">
                <a:solidFill>
                  <a:srgbClr val="FFFFFF"/>
                </a:solidFill>
                <a:latin typeface="等线" panose="02010600030101010101" pitchFamily="2" charset="-122"/>
                <a:ea typeface="等线" panose="02010600030101010101" pitchFamily="2" charset="-122"/>
              </a:rPr>
              <a:t>‹#›</a:t>
            </a:fld>
            <a:endParaRPr lang="de-DE" altLang="zh-CN" sz="1200">
              <a:solidFill>
                <a:srgbClr val="FFFFFF"/>
              </a:solidFill>
              <a:latin typeface="等线" panose="02010600030101010101" pitchFamily="2" charset="-122"/>
              <a:ea typeface="等线" panose="02010600030101010101" pitchFamily="2" charset="-122"/>
            </a:endParaRPr>
          </a:p>
        </p:txBody>
      </p:sp>
      <p:sp>
        <p:nvSpPr>
          <p:cNvPr id="2" name="Title 1"/>
          <p:cNvSpPr>
            <a:spLocks noGrp="1"/>
          </p:cNvSpPr>
          <p:nvPr>
            <p:ph type="title"/>
          </p:nvPr>
        </p:nvSpPr>
        <p:spPr>
          <a:xfrm>
            <a:off x="0" y="1"/>
            <a:ext cx="12192000" cy="765175"/>
          </a:xfrm>
          <a:prstGeom prst="rect">
            <a:avLst/>
          </a:prstGeom>
        </p:spPr>
        <p:txBody>
          <a:bodyPr/>
          <a:lstStyle>
            <a:lvl1pPr algn="ctr" defTabSz="457200" rtl="0" eaLnBrk="1" fontAlgn="base" hangingPunct="1">
              <a:spcBef>
                <a:spcPct val="0"/>
              </a:spcBef>
              <a:spcAft>
                <a:spcPct val="0"/>
              </a:spcAft>
              <a:defRPr kumimoji="1" lang="de-DE" sz="4000" b="1" kern="1200" dirty="0">
                <a:solidFill>
                  <a:schemeClr val="bg1"/>
                </a:solidFill>
                <a:effectLst>
                  <a:innerShdw blurRad="63500" dist="50800" dir="10800000">
                    <a:prstClr val="black">
                      <a:alpha val="50000"/>
                    </a:prstClr>
                  </a:innerShdw>
                </a:effectLst>
                <a:latin typeface="等线" panose="02010600030101010101" pitchFamily="2" charset="-122"/>
                <a:ea typeface="等线" panose="02010600030101010101" pitchFamily="2" charset="-122"/>
                <a:cs typeface="等线" panose="02010600030101010101" pitchFamily="2" charset="-122"/>
              </a:defRPr>
            </a:lvl1pPr>
          </a:lstStyle>
          <a:p>
            <a:r>
              <a:rPr lang="zh-CN" altLang="en-US" dirty="0"/>
              <a:t>单击此处编辑母版标题样式</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
            <a:ext cx="12192000" cy="765175"/>
          </a:xfrm>
          <a:prstGeom prst="rect">
            <a:avLst/>
          </a:prstGeom>
          <a:gradFill rotWithShape="1">
            <a:gsLst>
              <a:gs pos="0">
                <a:srgbClr val="0031B3"/>
              </a:gs>
              <a:gs pos="5000">
                <a:srgbClr val="0031B3"/>
              </a:gs>
              <a:gs pos="100000">
                <a:srgbClr val="9BC1FF"/>
              </a:gs>
            </a:gsLst>
            <a:lin ang="5400000" scaled="1"/>
          </a:gradFill>
          <a:ln>
            <a:noFill/>
          </a:ln>
          <a:effectLst>
            <a:outerShdw blurRad="63500" dist="23000" dir="5400000" rotWithShape="0">
              <a:srgbClr val="000000">
                <a:alpha val="34998"/>
              </a:srgbClr>
            </a:outerShdw>
          </a:effectLst>
        </p:spPr>
        <p:txBody>
          <a:bodyPr anchor="ctr"/>
          <a:lstStyle/>
          <a:p>
            <a:pPr algn="ctr" eaLnBrk="1" hangingPunct="1">
              <a:defRPr/>
            </a:pPr>
            <a:endParaRPr lang="en-US" altLang="zh-CN">
              <a:solidFill>
                <a:srgbClr val="FFFFFF"/>
              </a:solidFill>
              <a:latin typeface="Calibri" panose="020F0502020204030204" charset="0"/>
              <a:ea typeface="MS PGothic" panose="020B0600070205080204" charset="-128"/>
              <a:cs typeface="MS PGothic" panose="020B0600070205080204" charset="-128"/>
            </a:endParaRPr>
          </a:p>
        </p:txBody>
      </p:sp>
      <p:sp>
        <p:nvSpPr>
          <p:cNvPr id="3" name="Rectangle 8"/>
          <p:cNvSpPr/>
          <p:nvPr/>
        </p:nvSpPr>
        <p:spPr>
          <a:xfrm>
            <a:off x="0" y="6669088"/>
            <a:ext cx="12192000" cy="215900"/>
          </a:xfrm>
          <a:prstGeom prst="rect">
            <a:avLst/>
          </a:prstGeom>
          <a:solidFill>
            <a:srgbClr val="0031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a:solidFill>
                <a:srgbClr val="FFFFFF"/>
              </a:solidFill>
              <a:ea typeface="MS PGothic" panose="020B0600070205080204" charset="-128"/>
              <a:cs typeface="MS PGothic" panose="020B0600070205080204" charset="-128"/>
            </a:endParaRPr>
          </a:p>
        </p:txBody>
      </p:sp>
      <p:sp>
        <p:nvSpPr>
          <p:cNvPr id="4" name="TextBox 11"/>
          <p:cNvSpPr txBox="1"/>
          <p:nvPr/>
        </p:nvSpPr>
        <p:spPr>
          <a:xfrm>
            <a:off x="9840384" y="6669088"/>
            <a:ext cx="2133600" cy="203200"/>
          </a:xfrm>
          <a:prstGeom prst="rect">
            <a:avLst/>
          </a:prstGeom>
          <a:noFill/>
        </p:spPr>
        <p:txBody>
          <a:bodyPr lIns="108000" tIns="10800" bIns="0">
            <a:spAutoFit/>
          </a:bodyPr>
          <a:lstStyle>
            <a:lvl1pPr>
              <a:defRPr sz="2400">
                <a:solidFill>
                  <a:schemeClr val="tx1"/>
                </a:solidFill>
                <a:latin typeface="Arial" panose="020B0604020202020204" pitchFamily="34" charset="0"/>
                <a:ea typeface="MS PGothic" panose="020B0600070205080204" charset="-128"/>
              </a:defRPr>
            </a:lvl1pPr>
            <a:lvl2pPr marL="742950" indent="-285750">
              <a:defRPr sz="2400">
                <a:solidFill>
                  <a:schemeClr val="tx1"/>
                </a:solidFill>
                <a:latin typeface="Arial" panose="020B0604020202020204" pitchFamily="34" charset="0"/>
                <a:ea typeface="MS PGothic" panose="020B0600070205080204" charset="-128"/>
              </a:defRPr>
            </a:lvl2pPr>
            <a:lvl3pPr marL="1143000" indent="-228600">
              <a:defRPr sz="2400">
                <a:solidFill>
                  <a:schemeClr val="tx1"/>
                </a:solidFill>
                <a:latin typeface="Arial" panose="020B0604020202020204" pitchFamily="34" charset="0"/>
                <a:ea typeface="MS PGothic" panose="020B0600070205080204" charset="-128"/>
              </a:defRPr>
            </a:lvl3pPr>
            <a:lvl4pPr marL="1600200" indent="-228600">
              <a:defRPr sz="2400">
                <a:solidFill>
                  <a:schemeClr val="tx1"/>
                </a:solidFill>
                <a:latin typeface="Arial" panose="020B0604020202020204" pitchFamily="34" charset="0"/>
                <a:ea typeface="MS PGothic" panose="020B0600070205080204" charset="-128"/>
              </a:defRPr>
            </a:lvl4pPr>
            <a:lvl5pPr marL="2057400" indent="-228600">
              <a:defRPr sz="2400">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r" eaLnBrk="1" hangingPunct="1">
              <a:defRPr/>
            </a:pPr>
            <a:r>
              <a:rPr lang="de-DE" altLang="zh-CN" sz="1200">
                <a:solidFill>
                  <a:srgbClr val="FFFFFF"/>
                </a:solidFill>
                <a:latin typeface="Calibri" panose="020F0502020204030204" charset="0"/>
              </a:rPr>
              <a:t> </a:t>
            </a:r>
            <a:fld id="{477D0B05-BC85-48E6-89ED-2487897A79B2}" type="slidenum">
              <a:rPr lang="de-DE" altLang="zh-CN" sz="1200" smtClean="0">
                <a:solidFill>
                  <a:srgbClr val="FFFFFF"/>
                </a:solidFill>
                <a:latin typeface="Calibri" panose="020F0502020204030204" charset="0"/>
              </a:rPr>
              <a:t>‹#›</a:t>
            </a:fld>
            <a:endParaRPr lang="de-DE" altLang="zh-CN" sz="1200">
              <a:solidFill>
                <a:srgbClr val="FFFFFF"/>
              </a:solidFill>
              <a:latin typeface="Calibri" panose="020F05020202040302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1" y="804672"/>
            <a:ext cx="4011084" cy="630428"/>
          </a:xfrm>
          <a:prstGeom prst="rect">
            <a:avLst/>
          </a:prstGeom>
        </p:spPr>
        <p:txBody>
          <a:bodyPr anchor="b"/>
          <a:lstStyle>
            <a:lvl1pPr algn="l">
              <a:defRPr sz="2000" b="1">
                <a:latin typeface="等线" panose="02010600030101010101" pitchFamily="2" charset="-122"/>
                <a:ea typeface="等线" panose="02010600030101010101" pitchFamily="2" charset="-122"/>
              </a:defRPr>
            </a:lvl1pPr>
          </a:lstStyle>
          <a:p>
            <a:r>
              <a:rPr lang="zh-CN" altLang="en-US"/>
              <a:t>单击此处编辑母版标题样式</a:t>
            </a:r>
            <a:endParaRPr lang="de-DE"/>
          </a:p>
        </p:txBody>
      </p:sp>
      <p:sp>
        <p:nvSpPr>
          <p:cNvPr id="3" name="Content Placeholder 2"/>
          <p:cNvSpPr>
            <a:spLocks noGrp="1"/>
          </p:cNvSpPr>
          <p:nvPr>
            <p:ph idx="1" hasCustomPrompt="1"/>
          </p:nvPr>
        </p:nvSpPr>
        <p:spPr>
          <a:xfrm>
            <a:off x="4766733" y="804672"/>
            <a:ext cx="6815667" cy="5321492"/>
          </a:xfrm>
        </p:spPr>
        <p:txBody>
          <a:bodyPr/>
          <a:lstStyle>
            <a:lvl1pPr>
              <a:defRPr sz="3200">
                <a:latin typeface="等线" panose="02010600030101010101" pitchFamily="2" charset="-122"/>
                <a:ea typeface="等线" panose="02010600030101010101" pitchFamily="2" charset="-122"/>
              </a:defRPr>
            </a:lvl1pPr>
            <a:lvl2pPr>
              <a:defRPr sz="2800">
                <a:latin typeface="等线" panose="02010600030101010101" pitchFamily="2" charset="-122"/>
                <a:ea typeface="等线" panose="02010600030101010101" pitchFamily="2" charset="-122"/>
              </a:defRPr>
            </a:lvl2pPr>
            <a:lvl3pPr>
              <a:defRPr sz="2400">
                <a:latin typeface="等线" panose="02010600030101010101" pitchFamily="2" charset="-122"/>
                <a:ea typeface="等线" panose="02010600030101010101" pitchFamily="2" charset="-122"/>
              </a:defRPr>
            </a:lvl3pPr>
            <a:lvl4pPr>
              <a:defRPr sz="2000">
                <a:latin typeface="等线" panose="02010600030101010101" pitchFamily="2" charset="-122"/>
                <a:ea typeface="等线" panose="02010600030101010101" pitchFamily="2" charset="-122"/>
              </a:defRPr>
            </a:lvl4pPr>
            <a:lvl5pPr>
              <a:defRPr sz="2000">
                <a:latin typeface="等线" panose="02010600030101010101" pitchFamily="2" charset="-122"/>
                <a:ea typeface="等线" panose="02010600030101010101" pitchFamily="2" charset="-122"/>
              </a:defRPr>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4" name="Text Placeholder 3"/>
          <p:cNvSpPr>
            <a:spLocks noGrp="1"/>
          </p:cNvSpPr>
          <p:nvPr>
            <p:ph type="body" sz="half" idx="2" hasCustomPrompt="1"/>
          </p:nvPr>
        </p:nvSpPr>
        <p:spPr>
          <a:xfrm>
            <a:off x="609601" y="1435101"/>
            <a:ext cx="4011084" cy="4691063"/>
          </a:xfrm>
        </p:spPr>
        <p:txBody>
          <a:bodyPr/>
          <a:lstStyle>
            <a:lvl1pPr marL="0" indent="0">
              <a:buNone/>
              <a:defRPr sz="1400">
                <a:latin typeface="等线" panose="02010600030101010101" pitchFamily="2" charset="-122"/>
                <a:ea typeface="等线" panose="02010600030101010101"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等线" panose="02010600030101010101" pitchFamily="2" charset="-122"/>
                <a:ea typeface="等线" panose="02010600030101010101" pitchFamily="2" charset="-122"/>
              </a:defRPr>
            </a:lvl1pPr>
          </a:lstStyle>
          <a:p>
            <a:r>
              <a:rPr lang="zh-CN" altLang="en-US"/>
              <a:t>单击此处编辑母版标题样式</a:t>
            </a:r>
            <a:endParaRPr lang="de-DE"/>
          </a:p>
        </p:txBody>
      </p:sp>
      <p:sp>
        <p:nvSpPr>
          <p:cNvPr id="3" name="Picture Placeholder 2"/>
          <p:cNvSpPr>
            <a:spLocks noGrp="1"/>
          </p:cNvSpPr>
          <p:nvPr>
            <p:ph type="pic" idx="1"/>
          </p:nvPr>
        </p:nvSpPr>
        <p:spPr>
          <a:xfrm>
            <a:off x="2389717" y="768095"/>
            <a:ext cx="7315200" cy="3959479"/>
          </a:xfrm>
        </p:spPr>
        <p:txBody>
          <a:bodyPr rtlCol="0">
            <a:normAutofit/>
          </a:bodyPr>
          <a:lstStyle>
            <a:lvl1pPr marL="0" indent="0">
              <a:buNone/>
              <a:defRPr sz="3200">
                <a:latin typeface="等线" panose="02010600030101010101" pitchFamily="2" charset="-122"/>
                <a:ea typeface="等线" panose="0201060003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de-DE" noProof="0"/>
          </a:p>
        </p:txBody>
      </p:sp>
      <p:sp>
        <p:nvSpPr>
          <p:cNvPr id="4" name="Text Placeholder 3"/>
          <p:cNvSpPr>
            <a:spLocks noGrp="1"/>
          </p:cNvSpPr>
          <p:nvPr>
            <p:ph type="body" sz="half" idx="2" hasCustomPrompt="1"/>
          </p:nvPr>
        </p:nvSpPr>
        <p:spPr>
          <a:xfrm>
            <a:off x="2389717" y="5367338"/>
            <a:ext cx="7315200" cy="804862"/>
          </a:xfrm>
        </p:spPr>
        <p:txBody>
          <a:bodyPr/>
          <a:lstStyle>
            <a:lvl1pPr marL="0" indent="0">
              <a:buNone/>
              <a:defRPr sz="1400">
                <a:latin typeface="等线" panose="02010600030101010101" pitchFamily="2" charset="-122"/>
                <a:ea typeface="等线" panose="02010600030101010101"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996071" y="3061252"/>
            <a:ext cx="3260034" cy="768626"/>
          </a:xfrm>
          <a:prstGeom prst="rect">
            <a:avLst/>
          </a:prstGeom>
          <a:effectLst/>
        </p:spPr>
        <p:txBody>
          <a:bodyPr vert="horz" lIns="91440" tIns="45720" rIns="91440" bIns="45720" rtlCol="0" anchor="ctr">
            <a:normAutofit/>
          </a:bodyPr>
          <a:lstStyle/>
          <a:p>
            <a:r>
              <a:rPr kumimoji="1" lang="zh-CN" altLang="en-US" dirty="0"/>
              <a:t>谢谢！</a:t>
            </a:r>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lnSpc>
          <a:spcPct val="90000"/>
        </a:lnSpc>
        <a:spcBef>
          <a:spcPct val="0"/>
        </a:spcBef>
        <a:buNone/>
        <a:defRPr sz="4400" kern="1200">
          <a:solidFill>
            <a:srgbClr val="0E75BC"/>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9329D-8B8F-B64A-BFB9-3BCDC19C7ED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1"/>
            <a:ext cx="12192000" cy="765175"/>
          </a:xfrm>
          <a:prstGeom prst="rect">
            <a:avLst/>
          </a:prstGeom>
          <a:gradFill rotWithShape="1">
            <a:gsLst>
              <a:gs pos="0">
                <a:srgbClr val="0031B3"/>
              </a:gs>
              <a:gs pos="5000">
                <a:srgbClr val="0031B3"/>
              </a:gs>
              <a:gs pos="100000">
                <a:srgbClr val="9BC1FF"/>
              </a:gs>
            </a:gsLst>
            <a:lin ang="5400000" scaled="1"/>
          </a:gradFill>
          <a:ln>
            <a:noFill/>
          </a:ln>
          <a:effectLst>
            <a:outerShdw blurRad="63500" dist="23000" dir="5400000" rotWithShape="0">
              <a:srgbClr val="000000">
                <a:alpha val="34998"/>
              </a:srgbClr>
            </a:outerShdw>
          </a:effectLst>
        </p:spPr>
        <p:txBody>
          <a:bodyPr anchor="ctr"/>
          <a:lstStyle/>
          <a:p>
            <a:pPr algn="ctr" eaLnBrk="1" hangingPunct="1">
              <a:defRPr/>
            </a:pPr>
            <a:endParaRPr lang="en-US" altLang="zh-CN">
              <a:solidFill>
                <a:srgbClr val="FFFFFF"/>
              </a:solidFill>
              <a:latin typeface="Calibri" panose="020F0502020204030204" charset="0"/>
              <a:ea typeface="MS PGothic" panose="020B0600070205080204" charset="-128"/>
              <a:cs typeface="MS PGothic" panose="020B0600070205080204" charset="-128"/>
            </a:endParaRPr>
          </a:p>
        </p:txBody>
      </p:sp>
      <p:sp>
        <p:nvSpPr>
          <p:cNvPr id="1027" name="Text Placeholder 2"/>
          <p:cNvSpPr>
            <a:spLocks noGrp="1"/>
          </p:cNvSpPr>
          <p:nvPr>
            <p:ph type="body" idx="1"/>
          </p:nvPr>
        </p:nvSpPr>
        <p:spPr bwMode="auto">
          <a:xfrm>
            <a:off x="609600" y="1219201"/>
            <a:ext cx="109728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de-DE" altLang="zh-CN" dirty="0"/>
          </a:p>
        </p:txBody>
      </p:sp>
      <p:sp>
        <p:nvSpPr>
          <p:cNvPr id="9" name="Rectangle 8"/>
          <p:cNvSpPr/>
          <p:nvPr/>
        </p:nvSpPr>
        <p:spPr>
          <a:xfrm>
            <a:off x="0" y="6669088"/>
            <a:ext cx="12192000" cy="215900"/>
          </a:xfrm>
          <a:prstGeom prst="rect">
            <a:avLst/>
          </a:prstGeom>
          <a:solidFill>
            <a:srgbClr val="0E4D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a:solidFill>
                <a:srgbClr val="FFFFFF"/>
              </a:solidFill>
              <a:ea typeface="MS PGothic" panose="020B0600070205080204" charset="-128"/>
              <a:cs typeface="MS PGothic" panose="020B0600070205080204" charset="-128"/>
            </a:endParaRPr>
          </a:p>
        </p:txBody>
      </p:sp>
      <p:sp>
        <p:nvSpPr>
          <p:cNvPr id="12" name="TextBox 11"/>
          <p:cNvSpPr txBox="1"/>
          <p:nvPr/>
        </p:nvSpPr>
        <p:spPr>
          <a:xfrm>
            <a:off x="9840384" y="6669088"/>
            <a:ext cx="2133600" cy="203200"/>
          </a:xfrm>
          <a:prstGeom prst="rect">
            <a:avLst/>
          </a:prstGeom>
          <a:noFill/>
        </p:spPr>
        <p:txBody>
          <a:bodyPr lIns="108000" tIns="10800" bIns="0">
            <a:spAutoFit/>
          </a:bodyPr>
          <a:lstStyle>
            <a:lvl1pPr>
              <a:defRPr sz="2400">
                <a:solidFill>
                  <a:schemeClr val="tx1"/>
                </a:solidFill>
                <a:latin typeface="Arial" panose="020B0604020202020204" pitchFamily="34" charset="0"/>
                <a:ea typeface="MS PGothic" panose="020B0600070205080204" charset="-128"/>
              </a:defRPr>
            </a:lvl1pPr>
            <a:lvl2pPr marL="742950" indent="-285750">
              <a:defRPr sz="2400">
                <a:solidFill>
                  <a:schemeClr val="tx1"/>
                </a:solidFill>
                <a:latin typeface="Arial" panose="020B0604020202020204" pitchFamily="34" charset="0"/>
                <a:ea typeface="MS PGothic" panose="020B0600070205080204" charset="-128"/>
              </a:defRPr>
            </a:lvl2pPr>
            <a:lvl3pPr marL="1143000" indent="-228600">
              <a:defRPr sz="2400">
                <a:solidFill>
                  <a:schemeClr val="tx1"/>
                </a:solidFill>
                <a:latin typeface="Arial" panose="020B0604020202020204" pitchFamily="34" charset="0"/>
                <a:ea typeface="MS PGothic" panose="020B0600070205080204" charset="-128"/>
              </a:defRPr>
            </a:lvl3pPr>
            <a:lvl4pPr marL="1600200" indent="-228600">
              <a:defRPr sz="2400">
                <a:solidFill>
                  <a:schemeClr val="tx1"/>
                </a:solidFill>
                <a:latin typeface="Arial" panose="020B0604020202020204" pitchFamily="34" charset="0"/>
                <a:ea typeface="MS PGothic" panose="020B0600070205080204" charset="-128"/>
              </a:defRPr>
            </a:lvl4pPr>
            <a:lvl5pPr marL="2057400" indent="-228600">
              <a:defRPr sz="2400">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r" eaLnBrk="1" hangingPunct="1">
              <a:defRPr/>
            </a:pPr>
            <a:r>
              <a:rPr lang="de-DE" altLang="zh-CN" sz="1200">
                <a:solidFill>
                  <a:srgbClr val="FFFFFF"/>
                </a:solidFill>
                <a:latin typeface="Calibri" panose="020F0502020204030204" charset="0"/>
              </a:rPr>
              <a:t> </a:t>
            </a:r>
            <a:fld id="{222D797F-6281-4E3F-ACFD-EAA4784CE755}" type="slidenum">
              <a:rPr lang="de-DE" altLang="zh-CN" sz="1200" smtClean="0">
                <a:solidFill>
                  <a:srgbClr val="FFFFFF"/>
                </a:solidFill>
                <a:latin typeface="Calibri" panose="020F0502020204030204" charset="0"/>
              </a:rPr>
              <a:t>‹#›</a:t>
            </a:fld>
            <a:endParaRPr lang="de-DE" altLang="zh-CN" sz="1200">
              <a:solidFill>
                <a:srgbClr val="FFFFFF"/>
              </a:solidFill>
              <a:latin typeface="Calibri" panose="020F0502020204030204" charset="0"/>
            </a:endParaRPr>
          </a:p>
        </p:txBody>
      </p:sp>
      <p:sp>
        <p:nvSpPr>
          <p:cNvPr id="2" name="Rectangle 1"/>
          <p:cNvSpPr/>
          <p:nvPr userDrawn="1"/>
        </p:nvSpPr>
        <p:spPr>
          <a:xfrm>
            <a:off x="0" y="-10511"/>
            <a:ext cx="12192000" cy="840828"/>
          </a:xfrm>
          <a:prstGeom prst="rect">
            <a:avLst/>
          </a:prstGeom>
          <a:solidFill>
            <a:srgbClr val="0E4D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Placeholder 3"/>
          <p:cNvSpPr>
            <a:spLocks noGrp="1"/>
          </p:cNvSpPr>
          <p:nvPr>
            <p:ph type="title"/>
          </p:nvPr>
        </p:nvSpPr>
        <p:spPr>
          <a:xfrm>
            <a:off x="819912" y="0"/>
            <a:ext cx="10515600" cy="804672"/>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p:txStyles>
    <p:titleStyle>
      <a:lvl1pPr algn="ctr" defTabSz="457200" rtl="0" eaLnBrk="1" fontAlgn="base" hangingPunct="1">
        <a:spcBef>
          <a:spcPct val="0"/>
        </a:spcBef>
        <a:spcAft>
          <a:spcPct val="0"/>
        </a:spcAft>
        <a:defRPr kumimoji="1" lang="en-US" altLang="zh-CN" sz="4000" b="1" kern="1200" dirty="0" smtClean="0">
          <a:solidFill>
            <a:schemeClr val="bg1"/>
          </a:solidFill>
          <a:effectLst/>
          <a:latin typeface="+mj-ea"/>
          <a:ea typeface="+mj-ea"/>
          <a:cs typeface="等线" panose="02010600030101010101" pitchFamily="2" charset="-122"/>
        </a:defRPr>
      </a:lvl1pPr>
      <a:lvl2pPr algn="r" defTabSz="457200" rtl="0" eaLnBrk="1" fontAlgn="base" hangingPunct="1">
        <a:spcBef>
          <a:spcPct val="0"/>
        </a:spcBef>
        <a:spcAft>
          <a:spcPct val="0"/>
        </a:spcAft>
        <a:defRPr sz="4400" b="1">
          <a:solidFill>
            <a:schemeClr val="bg1"/>
          </a:solidFill>
          <a:latin typeface="楷体" panose="02010609060101010101" pitchFamily="49" charset="-122"/>
          <a:ea typeface="楷体" panose="02010609060101010101" pitchFamily="49" charset="-122"/>
          <a:cs typeface="楷体" panose="02010609060101010101" pitchFamily="49" charset="-122"/>
        </a:defRPr>
      </a:lvl2pPr>
      <a:lvl3pPr algn="r" defTabSz="457200" rtl="0" eaLnBrk="1" fontAlgn="base" hangingPunct="1">
        <a:spcBef>
          <a:spcPct val="0"/>
        </a:spcBef>
        <a:spcAft>
          <a:spcPct val="0"/>
        </a:spcAft>
        <a:defRPr sz="4400" b="1">
          <a:solidFill>
            <a:schemeClr val="bg1"/>
          </a:solidFill>
          <a:latin typeface="楷体" panose="02010609060101010101" pitchFamily="49" charset="-122"/>
          <a:ea typeface="楷体" panose="02010609060101010101" pitchFamily="49" charset="-122"/>
          <a:cs typeface="楷体" panose="02010609060101010101" pitchFamily="49" charset="-122"/>
        </a:defRPr>
      </a:lvl3pPr>
      <a:lvl4pPr algn="r" defTabSz="457200" rtl="0" eaLnBrk="1" fontAlgn="base" hangingPunct="1">
        <a:spcBef>
          <a:spcPct val="0"/>
        </a:spcBef>
        <a:spcAft>
          <a:spcPct val="0"/>
        </a:spcAft>
        <a:defRPr sz="4400" b="1">
          <a:solidFill>
            <a:schemeClr val="bg1"/>
          </a:solidFill>
          <a:latin typeface="楷体" panose="02010609060101010101" pitchFamily="49" charset="-122"/>
          <a:ea typeface="楷体" panose="02010609060101010101" pitchFamily="49" charset="-122"/>
          <a:cs typeface="楷体" panose="02010609060101010101" pitchFamily="49" charset="-122"/>
        </a:defRPr>
      </a:lvl4pPr>
      <a:lvl5pPr algn="r" defTabSz="457200" rtl="0" eaLnBrk="1" fontAlgn="base" hangingPunct="1">
        <a:spcBef>
          <a:spcPct val="0"/>
        </a:spcBef>
        <a:spcAft>
          <a:spcPct val="0"/>
        </a:spcAft>
        <a:defRPr sz="4400" b="1">
          <a:solidFill>
            <a:schemeClr val="bg1"/>
          </a:solidFill>
          <a:latin typeface="楷体" panose="02010609060101010101" pitchFamily="49" charset="-122"/>
          <a:ea typeface="楷体" panose="02010609060101010101" pitchFamily="49" charset="-122"/>
          <a:cs typeface="楷体" panose="02010609060101010101" pitchFamily="49" charset="-122"/>
        </a:defRPr>
      </a:lvl5pPr>
      <a:lvl6pPr marL="457200" algn="r" defTabSz="457200" rtl="0" eaLnBrk="1" fontAlgn="base" hangingPunct="1">
        <a:spcBef>
          <a:spcPct val="0"/>
        </a:spcBef>
        <a:spcAft>
          <a:spcPct val="0"/>
        </a:spcAft>
        <a:defRPr sz="4400">
          <a:solidFill>
            <a:schemeClr val="bg1"/>
          </a:solidFill>
          <a:latin typeface="Calibri" panose="020F0502020204030204" charset="0"/>
          <a:ea typeface="MS PGothic" panose="020B0600070205080204" charset="-128"/>
          <a:cs typeface="MS PGothic" panose="020B0600070205080204" charset="-128"/>
        </a:defRPr>
      </a:lvl6pPr>
      <a:lvl7pPr marL="914400" algn="r" defTabSz="457200" rtl="0" eaLnBrk="1" fontAlgn="base" hangingPunct="1">
        <a:spcBef>
          <a:spcPct val="0"/>
        </a:spcBef>
        <a:spcAft>
          <a:spcPct val="0"/>
        </a:spcAft>
        <a:defRPr sz="4400">
          <a:solidFill>
            <a:schemeClr val="bg1"/>
          </a:solidFill>
          <a:latin typeface="Calibri" panose="020F0502020204030204" charset="0"/>
          <a:ea typeface="MS PGothic" panose="020B0600070205080204" charset="-128"/>
          <a:cs typeface="MS PGothic" panose="020B0600070205080204" charset="-128"/>
        </a:defRPr>
      </a:lvl7pPr>
      <a:lvl8pPr marL="1371600" algn="r" defTabSz="457200" rtl="0" eaLnBrk="1" fontAlgn="base" hangingPunct="1">
        <a:spcBef>
          <a:spcPct val="0"/>
        </a:spcBef>
        <a:spcAft>
          <a:spcPct val="0"/>
        </a:spcAft>
        <a:defRPr sz="4400">
          <a:solidFill>
            <a:schemeClr val="bg1"/>
          </a:solidFill>
          <a:latin typeface="Calibri" panose="020F0502020204030204" charset="0"/>
          <a:ea typeface="MS PGothic" panose="020B0600070205080204" charset="-128"/>
          <a:cs typeface="MS PGothic" panose="020B0600070205080204" charset="-128"/>
        </a:defRPr>
      </a:lvl8pPr>
      <a:lvl9pPr marL="1828800" algn="r" defTabSz="457200" rtl="0" eaLnBrk="1" fontAlgn="base" hangingPunct="1">
        <a:spcBef>
          <a:spcPct val="0"/>
        </a:spcBef>
        <a:spcAft>
          <a:spcPct val="0"/>
        </a:spcAft>
        <a:defRPr sz="4400">
          <a:solidFill>
            <a:schemeClr val="bg1"/>
          </a:solidFill>
          <a:latin typeface="Calibri" panose="020F0502020204030204" charset="0"/>
          <a:ea typeface="MS PGothic" panose="020B0600070205080204" charset="-128"/>
          <a:cs typeface="MS PGothic" panose="020B060007020508020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419"/>
            <a:ext cx="12191999" cy="1173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101" name="Object 7"/>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name="公式" r:id="rId3" imgW="114300" imgH="215900" progId="Equation.3">
                  <p:embed/>
                </p:oleObj>
              </mc:Choice>
              <mc:Fallback>
                <p:oleObj name="公式" r:id="rId3" imgW="114300" imgH="2159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p:spPr>
                  </p:pic>
                </p:oleObj>
              </mc:Fallback>
            </mc:AlternateContent>
          </a:graphicData>
        </a:graphic>
      </p:graphicFrame>
      <p:pic>
        <p:nvPicPr>
          <p:cNvPr id="7" name="Picture 6"/>
          <p:cNvPicPr>
            <a:picLocks noChangeAspect="1"/>
          </p:cNvPicPr>
          <p:nvPr/>
        </p:nvPicPr>
        <p:blipFill rotWithShape="1">
          <a:blip r:embed="rId5"/>
          <a:srcRect l="5664" t="24246" r="5120" b="31144"/>
          <a:stretch>
            <a:fillRect/>
          </a:stretch>
        </p:blipFill>
        <p:spPr>
          <a:xfrm>
            <a:off x="5665970" y="41825"/>
            <a:ext cx="5101468" cy="1031429"/>
          </a:xfrm>
          <a:prstGeom prst="rect">
            <a:avLst/>
          </a:prstGeom>
        </p:spPr>
      </p:pic>
      <p:sp>
        <p:nvSpPr>
          <p:cNvPr id="10" name="Title 1"/>
          <p:cNvSpPr>
            <a:spLocks noGrp="1"/>
          </p:cNvSpPr>
          <p:nvPr>
            <p:ph type="title"/>
          </p:nvPr>
        </p:nvSpPr>
        <p:spPr>
          <a:xfrm>
            <a:off x="1625756" y="2067394"/>
            <a:ext cx="8826188" cy="1114095"/>
          </a:xfrm>
        </p:spPr>
        <p:txBody>
          <a:bodyPr>
            <a:noAutofit/>
          </a:bodyPr>
          <a:lstStyle/>
          <a:p>
            <a:r>
              <a:rPr lang="en-US" altLang="zh-CN" dirty="0">
                <a:solidFill>
                  <a:srgbClr val="C00000"/>
                </a:solidFill>
                <a:latin typeface="Arial" panose="020B0604020202020204" pitchFamily="34" charset="0"/>
                <a:ea typeface="华文中宋" panose="02010600040101010101" pitchFamily="2" charset="-122"/>
                <a:cs typeface="Arial" panose="020B0604020202020204" pitchFamily="34" charset="0"/>
              </a:rPr>
              <a:t>Error effect analysis and correction for STCF collider rings</a:t>
            </a:r>
            <a:endParaRPr lang="en-US" dirty="0">
              <a:solidFill>
                <a:srgbClr val="C00000"/>
              </a:solidFill>
              <a:latin typeface="Arial" panose="020B0604020202020204" pitchFamily="34" charset="0"/>
              <a:ea typeface="华文中宋" panose="02010600040101010101" pitchFamily="2" charset="-122"/>
              <a:cs typeface="Arial" panose="020B0604020202020204" pitchFamily="34" charset="0"/>
            </a:endParaRPr>
          </a:p>
        </p:txBody>
      </p:sp>
      <p:sp>
        <p:nvSpPr>
          <p:cNvPr id="11" name="TextBox 3"/>
          <p:cNvSpPr txBox="1"/>
          <p:nvPr/>
        </p:nvSpPr>
        <p:spPr>
          <a:xfrm>
            <a:off x="1219198" y="3816072"/>
            <a:ext cx="9753600" cy="1384995"/>
          </a:xfrm>
          <a:prstGeom prst="rect">
            <a:avLst/>
          </a:prstGeom>
          <a:noFill/>
        </p:spPr>
        <p:txBody>
          <a:bodyPr wrap="square" rtlCol="0">
            <a:spAutoFit/>
          </a:bodyPr>
          <a:lstStyle/>
          <a:p>
            <a:pPr algn="ctr"/>
            <a:r>
              <a:rPr lang="en-US" altLang="zh-CN" sz="2800" dirty="0">
                <a:solidFill>
                  <a:srgbClr val="0070C0"/>
                </a:solidFill>
                <a:latin typeface="Arial" panose="020B0604020202020204" pitchFamily="34" charset="0"/>
                <a:ea typeface="华文中宋" panose="02010600040101010101" pitchFamily="2" charset="-122"/>
                <a:cs typeface="Arial" panose="020B0604020202020204" pitchFamily="34" charset="0"/>
              </a:rPr>
              <a:t>Penghui Yang, USTC</a:t>
            </a:r>
          </a:p>
          <a:p>
            <a:pPr algn="ctr"/>
            <a:r>
              <a:rPr lang="en-US" altLang="zh-CN" sz="2800" dirty="0">
                <a:solidFill>
                  <a:srgbClr val="0070C0"/>
                </a:solidFill>
                <a:latin typeface="Arial" panose="020B0604020202020204" pitchFamily="34" charset="0"/>
                <a:ea typeface="华文中宋" panose="02010600040101010101" pitchFamily="2" charset="-122"/>
                <a:cs typeface="Arial" panose="020B0604020202020204" pitchFamily="34" charset="0"/>
              </a:rPr>
              <a:t>On behalf of the STCF team</a:t>
            </a:r>
          </a:p>
          <a:p>
            <a:pPr algn="ctr"/>
            <a:r>
              <a:rPr lang="en-US" altLang="zh-CN" sz="2800" dirty="0">
                <a:solidFill>
                  <a:srgbClr val="0070C0"/>
                </a:solidFill>
                <a:latin typeface="Arial" panose="020B0604020202020204" pitchFamily="34" charset="0"/>
                <a:ea typeface="华文中宋" panose="02010600040101010101" pitchFamily="2" charset="-122"/>
                <a:cs typeface="Arial" panose="020B0604020202020204" pitchFamily="34" charset="0"/>
              </a:rPr>
              <a:t>FTCF2025, Huangshan, Nov. 23-27, 2025</a:t>
            </a:r>
          </a:p>
        </p:txBody>
      </p:sp>
      <p:pic>
        <p:nvPicPr>
          <p:cNvPr id="12" name="Picture 2" descr="徐小华 @ 中科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1646" y="46507"/>
            <a:ext cx="1297404" cy="1295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611"/>
    </mc:Choice>
    <mc:Fallback>
      <p:transition spd="slow" advTm="6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First-turn correction</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14" name="矩形 13">
            <a:extLst>
              <a:ext uri="{FF2B5EF4-FFF2-40B4-BE49-F238E27FC236}">
                <a16:creationId xmlns:a16="http://schemas.microsoft.com/office/drawing/2014/main" id="{FAFA8D30-6693-4197-A9E7-78360187A236}"/>
              </a:ext>
            </a:extLst>
          </p:cNvPr>
          <p:cNvSpPr/>
          <p:nvPr/>
        </p:nvSpPr>
        <p:spPr>
          <a:xfrm>
            <a:off x="4981601" y="961088"/>
            <a:ext cx="4433722" cy="461665"/>
          </a:xfrm>
          <a:prstGeom prst="rect">
            <a:avLst/>
          </a:prstGeom>
        </p:spPr>
        <p:txBody>
          <a:bodyPr wrap="square">
            <a:spAutoFit/>
          </a:bodyPr>
          <a:lstStyle/>
          <a:p>
            <a:r>
              <a:rPr lang="en-US" altLang="zh-CN" sz="2400" dirty="0"/>
              <a:t>Trajectory response matrix + SVD</a:t>
            </a:r>
            <a:endParaRPr lang="zh-CN" altLang="en-US" sz="2400" dirty="0"/>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DF80AD4F-EAE0-4DC1-B3B8-4B824BEAD77E}"/>
                  </a:ext>
                </a:extLst>
              </p:cNvPr>
              <p:cNvSpPr/>
              <p:nvPr/>
            </p:nvSpPr>
            <p:spPr>
              <a:xfrm>
                <a:off x="9562176" y="986071"/>
                <a:ext cx="1903663" cy="400110"/>
              </a:xfrm>
              <a:prstGeom prst="rect">
                <a:avLst/>
              </a:prstGeom>
            </p:spPr>
            <p:txBody>
              <a:bodyPr wrap="none">
                <a:spAutoFit/>
              </a:bodyPr>
              <a:lstStyle/>
              <a:p>
                <a14:m>
                  <m:oMath xmlns:m="http://schemas.openxmlformats.org/officeDocument/2006/math">
                    <m:sSub>
                      <m:sSubPr>
                        <m:ctrlPr>
                          <a:rPr lang="zh-CN" altLang="zh-CN" sz="2000" i="1" smtClean="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cs typeface="Times New Roman" panose="02020603050405020304" pitchFamily="18" charset="0"/>
                          </a:rPr>
                          <m:t>𝛩</m:t>
                        </m:r>
                      </m:e>
                      <m:sub>
                        <m:r>
                          <a:rPr lang="en-US" altLang="zh-CN" sz="2000" i="1" kern="100">
                            <a:solidFill>
                              <a:srgbClr val="000000"/>
                            </a:solidFill>
                            <a:latin typeface="Cambria Math" panose="02040503050406030204" pitchFamily="18" charset="0"/>
                            <a:cs typeface="Times New Roman" panose="02020603050405020304" pitchFamily="18" charset="0"/>
                          </a:rPr>
                          <m:t>𝑛</m:t>
                        </m:r>
                      </m:sub>
                    </m:sSub>
                    <m:r>
                      <a:rPr lang="en-US" altLang="zh-CN" sz="2000" i="1" kern="100">
                        <a:solidFill>
                          <a:srgbClr val="000000"/>
                        </a:solidFill>
                        <a:latin typeface="Cambria Math" panose="02040503050406030204" pitchFamily="18" charset="0"/>
                        <a:cs typeface="Times New Roman" panose="02020603050405020304" pitchFamily="18" charset="0"/>
                      </a:rPr>
                      <m:t>=−</m:t>
                    </m:r>
                    <m:sSup>
                      <m:sSupPr>
                        <m:ctrlPr>
                          <a:rPr lang="zh-CN" altLang="zh-CN" sz="2000" i="1">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cs typeface="Times New Roman" panose="02020603050405020304" pitchFamily="18" charset="0"/>
                          </a:rPr>
                          <m:t>𝑅</m:t>
                        </m:r>
                      </m:e>
                      <m:sup>
                        <m:r>
                          <a:rPr lang="en-US" altLang="zh-CN" sz="2000" i="1" kern="100">
                            <a:solidFill>
                              <a:srgbClr val="000000"/>
                            </a:solidFill>
                            <a:latin typeface="Cambria Math" panose="02040503050406030204" pitchFamily="18" charset="0"/>
                            <a:cs typeface="Times New Roman" panose="02020603050405020304" pitchFamily="18" charset="0"/>
                          </a:rPr>
                          <m:t>−1</m:t>
                        </m:r>
                      </m:sup>
                    </m:sSup>
                    <m:sSub>
                      <m:sSubPr>
                        <m:ctrlPr>
                          <a:rPr lang="zh-CN" altLang="zh-CN" sz="2000" i="1">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cs typeface="Times New Roman" panose="02020603050405020304" pitchFamily="18" charset="0"/>
                          </a:rPr>
                          <m:t>𝑋</m:t>
                        </m:r>
                      </m:e>
                      <m:sub>
                        <m:r>
                          <a:rPr lang="en-US" altLang="zh-CN" sz="2000" i="1" kern="100">
                            <a:solidFill>
                              <a:srgbClr val="000000"/>
                            </a:solidFill>
                            <a:latin typeface="Cambria Math" panose="02040503050406030204" pitchFamily="18" charset="0"/>
                            <a:cs typeface="Times New Roman" panose="02020603050405020304" pitchFamily="18" charset="0"/>
                          </a:rPr>
                          <m:t>𝑚</m:t>
                        </m:r>
                      </m:sub>
                    </m:sSub>
                  </m:oMath>
                </a14:m>
                <a:r>
                  <a:rPr lang="en-US" altLang="zh-CN" sz="2000" kern="100" dirty="0">
                    <a:solidFill>
                      <a:srgbClr val="000000"/>
                    </a:solidFill>
                    <a:latin typeface="Times New Roman" panose="02020603050405020304" pitchFamily="18" charset="0"/>
                  </a:rPr>
                  <a:t>; </a:t>
                </a:r>
                <a:endParaRPr lang="zh-CN" altLang="en-US" dirty="0"/>
              </a:p>
            </p:txBody>
          </p:sp>
        </mc:Choice>
        <mc:Fallback xmlns="">
          <p:sp>
            <p:nvSpPr>
              <p:cNvPr id="19" name="矩形 18">
                <a:extLst>
                  <a:ext uri="{FF2B5EF4-FFF2-40B4-BE49-F238E27FC236}">
                    <a16:creationId xmlns:a16="http://schemas.microsoft.com/office/drawing/2014/main" id="{DF80AD4F-EAE0-4DC1-B3B8-4B824BEAD77E}"/>
                  </a:ext>
                </a:extLst>
              </p:cNvPr>
              <p:cNvSpPr>
                <a:spLocks noRot="1" noChangeAspect="1" noMove="1" noResize="1" noEditPoints="1" noAdjustHandles="1" noChangeArrowheads="1" noChangeShapeType="1" noTextEdit="1"/>
              </p:cNvSpPr>
              <p:nvPr/>
            </p:nvSpPr>
            <p:spPr>
              <a:xfrm>
                <a:off x="9562176" y="986071"/>
                <a:ext cx="1903663" cy="400110"/>
              </a:xfrm>
              <a:prstGeom prst="rect">
                <a:avLst/>
              </a:prstGeom>
              <a:blipFill>
                <a:blip r:embed="rId4"/>
                <a:stretch>
                  <a:fillRect t="-10769" r="-2244" b="-26154"/>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9C8A767A-0C27-4E8C-9C5B-B129E8069B6F}"/>
              </a:ext>
            </a:extLst>
          </p:cNvPr>
          <p:cNvSpPr/>
          <p:nvPr/>
        </p:nvSpPr>
        <p:spPr>
          <a:xfrm>
            <a:off x="5410200" y="5570161"/>
            <a:ext cx="6558128" cy="430887"/>
          </a:xfrm>
          <a:prstGeom prst="rect">
            <a:avLst/>
          </a:prstGeom>
        </p:spPr>
        <p:txBody>
          <a:bodyPr wrap="square">
            <a:spAutoFit/>
          </a:bodyPr>
          <a:lstStyle/>
          <a:p>
            <a:r>
              <a:rPr lang="en-US" altLang="zh-CN" sz="2200" b="1"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25% of the SV is selected </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in the trajectory correction</a:t>
            </a:r>
            <a:endParaRPr lang="zh-CN" altLang="en-US"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矩形 22">
            <a:extLst>
              <a:ext uri="{FF2B5EF4-FFF2-40B4-BE49-F238E27FC236}">
                <a16:creationId xmlns:a16="http://schemas.microsoft.com/office/drawing/2014/main" id="{9C0AAC98-2518-473D-9499-3F7D50DD5394}"/>
              </a:ext>
            </a:extLst>
          </p:cNvPr>
          <p:cNvSpPr/>
          <p:nvPr/>
        </p:nvSpPr>
        <p:spPr>
          <a:xfrm>
            <a:off x="381000" y="956304"/>
            <a:ext cx="4433722" cy="461665"/>
          </a:xfrm>
          <a:prstGeom prst="rect">
            <a:avLst/>
          </a:prstGeom>
        </p:spPr>
        <p:txBody>
          <a:bodyPr wrap="square">
            <a:spAutoFit/>
          </a:bodyPr>
          <a:lstStyle/>
          <a:p>
            <a:r>
              <a:rPr lang="en-US" altLang="zh-CN" sz="2400" dirty="0"/>
              <a:t>Sextupole off;    knobs: correctors</a:t>
            </a:r>
            <a:endParaRPr lang="zh-CN" altLang="en-US" sz="2400" dirty="0"/>
          </a:p>
        </p:txBody>
      </p:sp>
      <p:pic>
        <p:nvPicPr>
          <p:cNvPr id="26" name="图片 25">
            <a:extLst>
              <a:ext uri="{FF2B5EF4-FFF2-40B4-BE49-F238E27FC236}">
                <a16:creationId xmlns:a16="http://schemas.microsoft.com/office/drawing/2014/main" id="{ED0952AC-45A9-47DF-B578-DC40269CEF9B}"/>
              </a:ext>
            </a:extLst>
          </p:cNvPr>
          <p:cNvPicPr>
            <a:picLocks noChangeAspect="1"/>
          </p:cNvPicPr>
          <p:nvPr/>
        </p:nvPicPr>
        <p:blipFill>
          <a:blip r:embed="rId5"/>
          <a:stretch>
            <a:fillRect/>
          </a:stretch>
        </p:blipFill>
        <p:spPr>
          <a:xfrm>
            <a:off x="680872" y="1969711"/>
            <a:ext cx="4615028" cy="3600450"/>
          </a:xfrm>
          <a:prstGeom prst="rect">
            <a:avLst/>
          </a:prstGeom>
        </p:spPr>
      </p:pic>
      <p:pic>
        <p:nvPicPr>
          <p:cNvPr id="27" name="图片 26">
            <a:extLst>
              <a:ext uri="{FF2B5EF4-FFF2-40B4-BE49-F238E27FC236}">
                <a16:creationId xmlns:a16="http://schemas.microsoft.com/office/drawing/2014/main" id="{48D4741F-00AA-4686-8000-08E34A49F807}"/>
              </a:ext>
            </a:extLst>
          </p:cNvPr>
          <p:cNvPicPr>
            <a:picLocks noChangeAspect="1"/>
          </p:cNvPicPr>
          <p:nvPr/>
        </p:nvPicPr>
        <p:blipFill>
          <a:blip r:embed="rId6"/>
          <a:stretch>
            <a:fillRect/>
          </a:stretch>
        </p:blipFill>
        <p:spPr>
          <a:xfrm>
            <a:off x="6208807" y="2056396"/>
            <a:ext cx="4165295" cy="3230774"/>
          </a:xfrm>
          <a:prstGeom prst="rect">
            <a:avLst/>
          </a:prstGeom>
        </p:spPr>
      </p:pic>
    </p:spTree>
    <p:extLst>
      <p:ext uri="{BB962C8B-B14F-4D97-AF65-F5344CB8AC3E}">
        <p14:creationId xmlns:p14="http://schemas.microsoft.com/office/powerpoint/2010/main" val="563710208"/>
      </p:ext>
    </p:extLst>
  </p:cSld>
  <p:clrMapOvr>
    <a:masterClrMapping/>
  </p:clrMapOvr>
  <mc:AlternateContent xmlns:mc="http://schemas.openxmlformats.org/markup-compatibility/2006">
    <mc:Choice xmlns:p14="http://schemas.microsoft.com/office/powerpoint/2010/main" Requires="p14">
      <p:transition spd="slow" p14:dur="2000" advTm="60011"/>
    </mc:Choice>
    <mc:Fallback>
      <p:transition spd="slow" advTm="600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First-turn correction</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11" name="矩形 10">
            <a:extLst>
              <a:ext uri="{FF2B5EF4-FFF2-40B4-BE49-F238E27FC236}">
                <a16:creationId xmlns:a16="http://schemas.microsoft.com/office/drawing/2014/main" id="{95A3FCD1-B258-43E1-AB1D-AC9DE35EE9C4}"/>
              </a:ext>
            </a:extLst>
          </p:cNvPr>
          <p:cNvSpPr/>
          <p:nvPr/>
        </p:nvSpPr>
        <p:spPr>
          <a:xfrm>
            <a:off x="304801" y="935987"/>
            <a:ext cx="11811000" cy="430887"/>
          </a:xfrm>
          <a:prstGeom prst="rect">
            <a:avLst/>
          </a:prstGeom>
        </p:spPr>
        <p:txBody>
          <a:bodyPr wrap="square">
            <a:spAutoFit/>
          </a:bodyPr>
          <a:lstStyle/>
          <a:p>
            <a:r>
              <a:rPr lang="en-US" altLang="zh-CN" sz="2200" b="1" dirty="0"/>
              <a:t>Consider</a:t>
            </a:r>
            <a:r>
              <a:rPr lang="en-US" altLang="zh-CN" sz="2200" dirty="0"/>
              <a:t> (1) BPM</a:t>
            </a:r>
            <a:r>
              <a:rPr lang="zh-CN" altLang="en-US" sz="2200" dirty="0"/>
              <a:t> </a:t>
            </a:r>
            <a:r>
              <a:rPr lang="en-US" altLang="zh-CN" sz="2200" dirty="0"/>
              <a:t>errors (offset, roll, gain, noise);  (2)Corrector errors (roll, gain);   (3)Physical aperture</a:t>
            </a:r>
            <a:endParaRPr lang="zh-CN" altLang="en-US" sz="2200" dirty="0"/>
          </a:p>
        </p:txBody>
      </p:sp>
      <p:pic>
        <p:nvPicPr>
          <p:cNvPr id="6" name="图片 5">
            <a:extLst>
              <a:ext uri="{FF2B5EF4-FFF2-40B4-BE49-F238E27FC236}">
                <a16:creationId xmlns:a16="http://schemas.microsoft.com/office/drawing/2014/main" id="{204673DE-26BB-4897-A216-9E4670CB5FD7}"/>
              </a:ext>
            </a:extLst>
          </p:cNvPr>
          <p:cNvPicPr>
            <a:picLocks noChangeAspect="1"/>
          </p:cNvPicPr>
          <p:nvPr/>
        </p:nvPicPr>
        <p:blipFill>
          <a:blip r:embed="rId4"/>
          <a:stretch>
            <a:fillRect/>
          </a:stretch>
        </p:blipFill>
        <p:spPr>
          <a:xfrm>
            <a:off x="5215370" y="1592029"/>
            <a:ext cx="3414564" cy="2217971"/>
          </a:xfrm>
          <a:prstGeom prst="rect">
            <a:avLst/>
          </a:prstGeom>
        </p:spPr>
      </p:pic>
      <p:pic>
        <p:nvPicPr>
          <p:cNvPr id="8" name="图片 7">
            <a:extLst>
              <a:ext uri="{FF2B5EF4-FFF2-40B4-BE49-F238E27FC236}">
                <a16:creationId xmlns:a16="http://schemas.microsoft.com/office/drawing/2014/main" id="{EC6DABD2-1ABD-4586-8091-5D51FED6F3B8}"/>
              </a:ext>
            </a:extLst>
          </p:cNvPr>
          <p:cNvPicPr>
            <a:picLocks noChangeAspect="1"/>
          </p:cNvPicPr>
          <p:nvPr/>
        </p:nvPicPr>
        <p:blipFill>
          <a:blip r:embed="rId5"/>
          <a:stretch>
            <a:fillRect/>
          </a:stretch>
        </p:blipFill>
        <p:spPr>
          <a:xfrm>
            <a:off x="5215370" y="4065568"/>
            <a:ext cx="3432064" cy="2217971"/>
          </a:xfrm>
          <a:prstGeom prst="rect">
            <a:avLst/>
          </a:prstGeom>
        </p:spPr>
      </p:pic>
      <p:pic>
        <p:nvPicPr>
          <p:cNvPr id="10" name="图片 9">
            <a:extLst>
              <a:ext uri="{FF2B5EF4-FFF2-40B4-BE49-F238E27FC236}">
                <a16:creationId xmlns:a16="http://schemas.microsoft.com/office/drawing/2014/main" id="{3A13BA4B-707C-4C5A-A0C0-FEB17C8F8F1C}"/>
              </a:ext>
            </a:extLst>
          </p:cNvPr>
          <p:cNvPicPr>
            <a:picLocks noChangeAspect="1"/>
          </p:cNvPicPr>
          <p:nvPr/>
        </p:nvPicPr>
        <p:blipFill>
          <a:blip r:embed="rId6"/>
          <a:stretch>
            <a:fillRect/>
          </a:stretch>
        </p:blipFill>
        <p:spPr>
          <a:xfrm>
            <a:off x="8814944" y="1592030"/>
            <a:ext cx="3072256" cy="2444590"/>
          </a:xfrm>
          <a:prstGeom prst="rect">
            <a:avLst/>
          </a:prstGeom>
        </p:spPr>
      </p:pic>
      <p:pic>
        <p:nvPicPr>
          <p:cNvPr id="21" name="图片 20">
            <a:extLst>
              <a:ext uri="{FF2B5EF4-FFF2-40B4-BE49-F238E27FC236}">
                <a16:creationId xmlns:a16="http://schemas.microsoft.com/office/drawing/2014/main" id="{37CCDEFA-24AD-41B3-A16B-992ACF27DE4D}"/>
              </a:ext>
            </a:extLst>
          </p:cNvPr>
          <p:cNvPicPr>
            <a:picLocks noChangeAspect="1"/>
          </p:cNvPicPr>
          <p:nvPr/>
        </p:nvPicPr>
        <p:blipFill>
          <a:blip r:embed="rId7"/>
          <a:stretch>
            <a:fillRect/>
          </a:stretch>
        </p:blipFill>
        <p:spPr>
          <a:xfrm>
            <a:off x="8814944" y="4056043"/>
            <a:ext cx="3072256" cy="2261990"/>
          </a:xfrm>
          <a:prstGeom prst="rect">
            <a:avLst/>
          </a:prstGeom>
        </p:spPr>
      </p:pic>
      <p:sp>
        <p:nvSpPr>
          <p:cNvPr id="28" name="文本框 27">
            <a:extLst>
              <a:ext uri="{FF2B5EF4-FFF2-40B4-BE49-F238E27FC236}">
                <a16:creationId xmlns:a16="http://schemas.microsoft.com/office/drawing/2014/main" id="{741B52C0-40E9-4C15-A7D5-31E0994F7112}"/>
              </a:ext>
            </a:extLst>
          </p:cNvPr>
          <p:cNvSpPr txBox="1"/>
          <p:nvPr/>
        </p:nvSpPr>
        <p:spPr>
          <a:xfrm>
            <a:off x="25400" y="1788096"/>
            <a:ext cx="5181600" cy="3416320"/>
          </a:xfrm>
          <a:prstGeom prst="rect">
            <a:avLst/>
          </a:prstGeom>
          <a:noFill/>
        </p:spPr>
        <p:txBody>
          <a:bodyPr wrap="square">
            <a:spAutoFit/>
          </a:bodyPr>
          <a:lstStyle/>
          <a:p>
            <a:pPr marL="342900" indent="-342900">
              <a:spcAft>
                <a:spcPts val="1200"/>
              </a:spcAft>
              <a:buFont typeface="Times New Roman" panose="02020603050405020304" pitchFamily="18" charset="0"/>
              <a:buChar char="₋"/>
            </a:pPr>
            <a:r>
              <a:rPr lang="en-US" altLang="zh-CN" sz="2200" dirty="0">
                <a:highlight>
                  <a:srgbClr val="F0F0BF"/>
                </a:highlight>
                <a:latin typeface="Times New Roman" panose="02020603050405020304" pitchFamily="18" charset="0"/>
                <a:ea typeface="微软雅黑" panose="020B0503020204020204" pitchFamily="34" charset="-122"/>
                <a:cs typeface="Times New Roman" panose="02020603050405020304" pitchFamily="18" charset="0"/>
              </a:rPr>
              <a:t>~40% </a:t>
            </a: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succeeds first turn threading without correction;</a:t>
            </a:r>
          </a:p>
          <a:p>
            <a:pPr marL="342900" indent="-342900">
              <a:spcAft>
                <a:spcPts val="1200"/>
              </a:spcAft>
              <a:buFont typeface="Times New Roman" panose="02020603050405020304" pitchFamily="18" charset="0"/>
              <a:buChar char="₋"/>
            </a:pPr>
            <a:r>
              <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FFT quadrupoles </a:t>
            </a: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are main </a:t>
            </a:r>
            <a:r>
              <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lost positions</a:t>
            </a: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a:t>
            </a:r>
          </a:p>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Need 2~3 correction steps to complete the first turn;</a:t>
            </a:r>
          </a:p>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After correction, the first turn trajectory </a:t>
            </a:r>
            <a:r>
              <a:rPr lang="en-US" altLang="zh-CN" sz="2200" dirty="0">
                <a:highlight>
                  <a:srgbClr val="F0F0BF"/>
                </a:highlight>
                <a:latin typeface="Times New Roman" panose="02020603050405020304" pitchFamily="18" charset="0"/>
                <a:ea typeface="微软雅黑" panose="020B0503020204020204" pitchFamily="34" charset="-122"/>
                <a:cs typeface="Times New Roman" panose="02020603050405020304" pitchFamily="18" charset="0"/>
              </a:rPr>
              <a:t>&lt; 2 mm;</a:t>
            </a:r>
          </a:p>
          <a:p>
            <a:pPr marL="342900" indent="-342900">
              <a:spcAft>
                <a:spcPts val="1200"/>
              </a:spcAft>
              <a:buFont typeface="Times New Roman" panose="02020603050405020304" pitchFamily="18" charset="0"/>
              <a:buChar char="₋"/>
            </a:pPr>
            <a:r>
              <a:rPr lang="en-US" altLang="zh-CN" sz="2200" dirty="0">
                <a:highlight>
                  <a:srgbClr val="F0F0BF"/>
                </a:highlight>
                <a:latin typeface="Times New Roman" panose="02020603050405020304" pitchFamily="18" charset="0"/>
                <a:ea typeface="微软雅黑" panose="020B0503020204020204" pitchFamily="34" charset="-122"/>
                <a:cs typeface="Times New Roman" panose="02020603050405020304" pitchFamily="18" charset="0"/>
              </a:rPr>
              <a:t>Maximum COR strength ~ 0.16 </a:t>
            </a:r>
            <a:r>
              <a:rPr lang="en-US" altLang="zh-CN" sz="2200" dirty="0" err="1">
                <a:highlight>
                  <a:srgbClr val="F0F0BF"/>
                </a:highlight>
                <a:latin typeface="Times New Roman" panose="02020603050405020304" pitchFamily="18" charset="0"/>
                <a:ea typeface="微软雅黑" panose="020B0503020204020204" pitchFamily="34" charset="-122"/>
                <a:cs typeface="Times New Roman" panose="02020603050405020304" pitchFamily="18" charset="0"/>
              </a:rPr>
              <a:t>mrad</a:t>
            </a:r>
            <a:r>
              <a:rPr lang="en-US" altLang="zh-CN" sz="2200" dirty="0">
                <a:highlight>
                  <a:srgbClr val="F0F0BF"/>
                </a:highlight>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3391898481"/>
      </p:ext>
    </p:extLst>
  </p:cSld>
  <p:clrMapOvr>
    <a:masterClrMapping/>
  </p:clrMapOvr>
  <mc:AlternateContent xmlns:mc="http://schemas.openxmlformats.org/markup-compatibility/2006">
    <mc:Choice xmlns:p14="http://schemas.microsoft.com/office/powerpoint/2010/main" Requires="p14">
      <p:transition spd="slow" p14:dur="2000" advTm="81459"/>
    </mc:Choice>
    <mc:Fallback>
      <p:transition spd="slow" advTm="8145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Orbit and Dispersion correction</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pic>
        <p:nvPicPr>
          <p:cNvPr id="12" name="图片 11">
            <a:extLst>
              <a:ext uri="{FF2B5EF4-FFF2-40B4-BE49-F238E27FC236}">
                <a16:creationId xmlns:a16="http://schemas.microsoft.com/office/drawing/2014/main" id="{C4EB5DA8-EEEC-4127-95CB-7177E8DE02CF}"/>
              </a:ext>
            </a:extLst>
          </p:cNvPr>
          <p:cNvPicPr>
            <a:picLocks noChangeAspect="1"/>
          </p:cNvPicPr>
          <p:nvPr/>
        </p:nvPicPr>
        <p:blipFill>
          <a:blip r:embed="rId4"/>
          <a:stretch>
            <a:fillRect/>
          </a:stretch>
        </p:blipFill>
        <p:spPr>
          <a:xfrm>
            <a:off x="8893856" y="817025"/>
            <a:ext cx="2383744" cy="859375"/>
          </a:xfrm>
          <a:prstGeom prst="rect">
            <a:avLst/>
          </a:prstGeom>
        </p:spPr>
      </p:pic>
      <p:sp>
        <p:nvSpPr>
          <p:cNvPr id="14" name="矩形 13">
            <a:extLst>
              <a:ext uri="{FF2B5EF4-FFF2-40B4-BE49-F238E27FC236}">
                <a16:creationId xmlns:a16="http://schemas.microsoft.com/office/drawing/2014/main" id="{59D024B4-9AAB-469C-948F-716173ECA5C9}"/>
              </a:ext>
            </a:extLst>
          </p:cNvPr>
          <p:cNvSpPr/>
          <p:nvPr/>
        </p:nvSpPr>
        <p:spPr>
          <a:xfrm>
            <a:off x="815372" y="974619"/>
            <a:ext cx="4497084" cy="461665"/>
          </a:xfrm>
          <a:prstGeom prst="rect">
            <a:avLst/>
          </a:prstGeom>
        </p:spPr>
        <p:txBody>
          <a:bodyPr wrap="square">
            <a:spAutoFit/>
          </a:bodyPr>
          <a:lstStyle/>
          <a:p>
            <a:r>
              <a:rPr lang="en-US" altLang="zh-CN" sz="2400" b="1" dirty="0"/>
              <a:t>Sextupole on;    knobs: correctors;   </a:t>
            </a:r>
            <a:endParaRPr lang="zh-CN" altLang="en-US" sz="2400" b="1" dirty="0"/>
          </a:p>
        </p:txBody>
      </p:sp>
      <p:graphicFrame>
        <p:nvGraphicFramePr>
          <p:cNvPr id="15" name="表格 14">
            <a:extLst>
              <a:ext uri="{FF2B5EF4-FFF2-40B4-BE49-F238E27FC236}">
                <a16:creationId xmlns:a16="http://schemas.microsoft.com/office/drawing/2014/main" id="{E3E864B7-B671-4AD0-8111-4FAD7BB9D977}"/>
              </a:ext>
            </a:extLst>
          </p:cNvPr>
          <p:cNvGraphicFramePr>
            <a:graphicFrameLocks noGrp="1"/>
          </p:cNvGraphicFramePr>
          <p:nvPr>
            <p:extLst>
              <p:ext uri="{D42A27DB-BD31-4B8C-83A1-F6EECF244321}">
                <p14:modId xmlns:p14="http://schemas.microsoft.com/office/powerpoint/2010/main" val="2519456688"/>
              </p:ext>
            </p:extLst>
          </p:nvPr>
        </p:nvGraphicFramePr>
        <p:xfrm>
          <a:off x="8534400" y="1923428"/>
          <a:ext cx="3400385" cy="2123440"/>
        </p:xfrm>
        <a:graphic>
          <a:graphicData uri="http://schemas.openxmlformats.org/drawingml/2006/table">
            <a:tbl>
              <a:tblPr firstRow="1" bandRow="1">
                <a:tableStyleId>{5C22544A-7EE6-4342-B048-85BDC9FD1C3A}</a:tableStyleId>
              </a:tblPr>
              <a:tblGrid>
                <a:gridCol w="923884">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81101">
                  <a:extLst>
                    <a:ext uri="{9D8B030D-6E8A-4147-A177-3AD203B41FA5}">
                      <a16:colId xmlns:a16="http://schemas.microsoft.com/office/drawing/2014/main" val="20002"/>
                    </a:ext>
                  </a:extLst>
                </a:gridCol>
              </a:tblGrid>
              <a:tr h="370840">
                <a:tc>
                  <a:txBody>
                    <a:bodyPr/>
                    <a:lstStyle/>
                    <a:p>
                      <a:r>
                        <a:rPr lang="en-US" altLang="zh-CN" sz="1800" dirty="0">
                          <a:solidFill>
                            <a:schemeClr val="tx1"/>
                          </a:solidFill>
                        </a:rPr>
                        <a:t>Orbit</a:t>
                      </a:r>
                      <a:endParaRPr lang="zh-CN" altLang="en-US" sz="180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Before Corr.</a:t>
                      </a:r>
                    </a:p>
                    <a:p>
                      <a:pPr algn="ctr"/>
                      <a:r>
                        <a:rPr lang="en-US" altLang="zh-CN" sz="1800" b="0" dirty="0">
                          <a:solidFill>
                            <a:schemeClr val="tx1"/>
                          </a:solidFill>
                        </a:rPr>
                        <a:t>   (mm)</a:t>
                      </a:r>
                      <a:endParaRPr lang="zh-CN" altLang="en-US" sz="1800" b="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After</a:t>
                      </a:r>
                      <a:r>
                        <a:rPr lang="zh-CN" altLang="en-US" sz="1800" b="0" dirty="0">
                          <a:solidFill>
                            <a:schemeClr val="tx1"/>
                          </a:solidFill>
                        </a:rPr>
                        <a:t> </a:t>
                      </a:r>
                      <a:r>
                        <a:rPr lang="en-US" altLang="zh-CN" sz="1800" b="0" dirty="0">
                          <a:solidFill>
                            <a:schemeClr val="tx1"/>
                          </a:solidFill>
                        </a:rPr>
                        <a:t>Corr.</a:t>
                      </a:r>
                      <a:r>
                        <a:rPr lang="zh-CN" altLang="en-US" sz="1800" b="0" dirty="0">
                          <a:solidFill>
                            <a:schemeClr val="tx1"/>
                          </a:solidFill>
                        </a:rPr>
                        <a:t> </a:t>
                      </a:r>
                      <a:endParaRPr lang="en-US" altLang="zh-CN" sz="1800" b="0" dirty="0">
                        <a:solidFill>
                          <a:schemeClr val="tx1"/>
                        </a:solidFill>
                      </a:endParaRPr>
                    </a:p>
                    <a:p>
                      <a:pPr algn="ctr"/>
                      <a:r>
                        <a:rPr lang="en-US" altLang="zh-CN" sz="1800" b="0" dirty="0">
                          <a:solidFill>
                            <a:schemeClr val="tx1"/>
                          </a:solidFill>
                        </a:rPr>
                        <a:t>(</a:t>
                      </a:r>
                      <a:r>
                        <a:rPr lang="en-US" altLang="zh-CN" sz="1800" b="0" dirty="0" err="1">
                          <a:solidFill>
                            <a:schemeClr val="accent6">
                              <a:lumMod val="75000"/>
                            </a:schemeClr>
                          </a:solidFill>
                        </a:rPr>
                        <a:t>μm</a:t>
                      </a:r>
                      <a:r>
                        <a:rPr lang="en-US" altLang="zh-CN" sz="1800" b="0" dirty="0">
                          <a:solidFill>
                            <a:schemeClr val="tx1"/>
                          </a:solidFill>
                        </a:rPr>
                        <a:t>)</a:t>
                      </a:r>
                      <a:endParaRPr lang="zh-CN" altLang="en-US" sz="18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sz="1800" dirty="0"/>
                        <a:t>X,</a:t>
                      </a:r>
                      <a:r>
                        <a:rPr lang="zh-CN" altLang="en-US" sz="1800" dirty="0"/>
                        <a:t> </a:t>
                      </a:r>
                      <a:r>
                        <a:rPr lang="en-US" altLang="zh-CN" sz="1800" dirty="0"/>
                        <a:t>MAX</a:t>
                      </a:r>
                      <a:endParaRPr lang="zh-CN" altLang="en-US" sz="1800" dirty="0"/>
                    </a:p>
                  </a:txBody>
                  <a:tcPr/>
                </a:tc>
                <a:tc>
                  <a:txBody>
                    <a:bodyPr/>
                    <a:lstStyle/>
                    <a:p>
                      <a:pPr algn="ctr"/>
                      <a:r>
                        <a:rPr lang="en-US" altLang="zh-CN" sz="1800" dirty="0"/>
                        <a:t>1.8</a:t>
                      </a:r>
                      <a:endParaRPr lang="zh-CN" altLang="en-US" sz="1800" dirty="0"/>
                    </a:p>
                  </a:txBody>
                  <a:tcPr/>
                </a:tc>
                <a:tc>
                  <a:txBody>
                    <a:bodyPr/>
                    <a:lstStyle/>
                    <a:p>
                      <a:pPr algn="ctr"/>
                      <a:r>
                        <a:rPr lang="en-US" altLang="zh-CN" sz="1800" dirty="0"/>
                        <a:t>366</a:t>
                      </a:r>
                      <a:endParaRPr lang="zh-CN" altLang="en-US" sz="1800" dirty="0"/>
                    </a:p>
                  </a:txBody>
                  <a:tcPr/>
                </a:tc>
                <a:extLst>
                  <a:ext uri="{0D108BD9-81ED-4DB2-BD59-A6C34878D82A}">
                    <a16:rowId xmlns:a16="http://schemas.microsoft.com/office/drawing/2014/main" val="10001"/>
                  </a:ext>
                </a:extLst>
              </a:tr>
              <a:tr h="370840">
                <a:tc>
                  <a:txBody>
                    <a:bodyPr/>
                    <a:lstStyle/>
                    <a:p>
                      <a:r>
                        <a:rPr lang="en-US" altLang="zh-CN" sz="1800" dirty="0"/>
                        <a:t>Y,</a:t>
                      </a:r>
                      <a:r>
                        <a:rPr lang="zh-CN" altLang="en-US" sz="1800" dirty="0"/>
                        <a:t> </a:t>
                      </a:r>
                      <a:r>
                        <a:rPr lang="en-US" altLang="zh-CN" sz="1800" dirty="0"/>
                        <a:t>MAX</a:t>
                      </a:r>
                      <a:endParaRPr lang="zh-CN" altLang="en-US" sz="1800" dirty="0"/>
                    </a:p>
                  </a:txBody>
                  <a:tcPr/>
                </a:tc>
                <a:tc>
                  <a:txBody>
                    <a:bodyPr/>
                    <a:lstStyle/>
                    <a:p>
                      <a:pPr algn="ctr"/>
                      <a:r>
                        <a:rPr lang="en-US" altLang="zh-CN" sz="1800" dirty="0"/>
                        <a:t>5.0</a:t>
                      </a:r>
                      <a:endParaRPr lang="zh-CN" altLang="en-US" sz="1800" dirty="0"/>
                    </a:p>
                  </a:txBody>
                  <a:tcPr/>
                </a:tc>
                <a:tc>
                  <a:txBody>
                    <a:bodyPr/>
                    <a:lstStyle/>
                    <a:p>
                      <a:pPr algn="ctr"/>
                      <a:r>
                        <a:rPr lang="en-US" altLang="zh-CN" sz="1800" dirty="0"/>
                        <a:t>279</a:t>
                      </a:r>
                      <a:endParaRPr lang="zh-CN" altLang="en-US" sz="1800" dirty="0"/>
                    </a:p>
                  </a:txBody>
                  <a:tcPr/>
                </a:tc>
                <a:extLst>
                  <a:ext uri="{0D108BD9-81ED-4DB2-BD59-A6C34878D82A}">
                    <a16:rowId xmlns:a16="http://schemas.microsoft.com/office/drawing/2014/main" val="10002"/>
                  </a:ext>
                </a:extLst>
              </a:tr>
              <a:tr h="370840">
                <a:tc>
                  <a:txBody>
                    <a:bodyPr/>
                    <a:lstStyle/>
                    <a:p>
                      <a:r>
                        <a:rPr lang="en-US" altLang="zh-CN" sz="1800" dirty="0"/>
                        <a:t>X,</a:t>
                      </a:r>
                      <a:r>
                        <a:rPr lang="zh-CN" altLang="en-US" sz="1800" dirty="0"/>
                        <a:t> </a:t>
                      </a:r>
                      <a:r>
                        <a:rPr lang="en-US" altLang="zh-CN" sz="1800" dirty="0"/>
                        <a:t>RMS</a:t>
                      </a:r>
                      <a:endParaRPr lang="zh-CN" altLang="en-US" sz="1800" dirty="0"/>
                    </a:p>
                  </a:txBody>
                  <a:tcPr/>
                </a:tc>
                <a:tc>
                  <a:txBody>
                    <a:bodyPr/>
                    <a:lstStyle/>
                    <a:p>
                      <a:pPr algn="ctr"/>
                      <a:r>
                        <a:rPr lang="en-US" altLang="zh-CN" sz="1800" dirty="0"/>
                        <a:t>0.25</a:t>
                      </a:r>
                      <a:endParaRPr lang="zh-CN" altLang="en-US" sz="1800" dirty="0"/>
                    </a:p>
                  </a:txBody>
                  <a:tcPr/>
                </a:tc>
                <a:tc>
                  <a:txBody>
                    <a:bodyPr/>
                    <a:lstStyle/>
                    <a:p>
                      <a:pPr algn="ctr"/>
                      <a:r>
                        <a:rPr lang="en-US" altLang="zh-CN" sz="1800" dirty="0">
                          <a:solidFill>
                            <a:schemeClr val="accent6">
                              <a:lumMod val="75000"/>
                            </a:schemeClr>
                          </a:solidFill>
                        </a:rPr>
                        <a:t>52</a:t>
                      </a:r>
                      <a:endParaRPr lang="zh-CN" altLang="en-US" sz="1800" dirty="0">
                        <a:solidFill>
                          <a:schemeClr val="accent6">
                            <a:lumMod val="75000"/>
                          </a:schemeClr>
                        </a:solidFill>
                      </a:endParaRPr>
                    </a:p>
                  </a:txBody>
                  <a:tcPr/>
                </a:tc>
                <a:extLst>
                  <a:ext uri="{0D108BD9-81ED-4DB2-BD59-A6C34878D82A}">
                    <a16:rowId xmlns:a16="http://schemas.microsoft.com/office/drawing/2014/main" val="1736803898"/>
                  </a:ext>
                </a:extLst>
              </a:tr>
              <a:tr h="370840">
                <a:tc>
                  <a:txBody>
                    <a:bodyPr/>
                    <a:lstStyle/>
                    <a:p>
                      <a:r>
                        <a:rPr lang="en-US" altLang="zh-CN" sz="1800" dirty="0"/>
                        <a:t>Y,</a:t>
                      </a:r>
                      <a:r>
                        <a:rPr lang="zh-CN" altLang="en-US" sz="1800" dirty="0"/>
                        <a:t> </a:t>
                      </a:r>
                      <a:r>
                        <a:rPr lang="en-US" altLang="zh-CN" sz="1800" dirty="0"/>
                        <a:t>RMS</a:t>
                      </a:r>
                      <a:endParaRPr lang="zh-CN" altLang="en-US" sz="1800" dirty="0"/>
                    </a:p>
                  </a:txBody>
                  <a:tcPr/>
                </a:tc>
                <a:tc>
                  <a:txBody>
                    <a:bodyPr/>
                    <a:lstStyle/>
                    <a:p>
                      <a:pPr algn="ctr"/>
                      <a:r>
                        <a:rPr lang="en-US" altLang="zh-CN" sz="1800" dirty="0"/>
                        <a:t>0.39</a:t>
                      </a:r>
                      <a:endParaRPr lang="zh-CN" altLang="en-US" sz="1800" dirty="0"/>
                    </a:p>
                  </a:txBody>
                  <a:tcPr/>
                </a:tc>
                <a:tc>
                  <a:txBody>
                    <a:bodyPr/>
                    <a:lstStyle/>
                    <a:p>
                      <a:pPr algn="ctr"/>
                      <a:r>
                        <a:rPr lang="en-US" altLang="zh-CN" sz="1800" dirty="0">
                          <a:solidFill>
                            <a:schemeClr val="accent6">
                              <a:lumMod val="75000"/>
                            </a:schemeClr>
                          </a:solidFill>
                        </a:rPr>
                        <a:t>51</a:t>
                      </a:r>
                      <a:endParaRPr lang="zh-CN" altLang="en-US" sz="1800" dirty="0">
                        <a:solidFill>
                          <a:schemeClr val="accent6">
                            <a:lumMod val="75000"/>
                          </a:schemeClr>
                        </a:solidFill>
                      </a:endParaRPr>
                    </a:p>
                  </a:txBody>
                  <a:tcPr/>
                </a:tc>
                <a:extLst>
                  <a:ext uri="{0D108BD9-81ED-4DB2-BD59-A6C34878D82A}">
                    <a16:rowId xmlns:a16="http://schemas.microsoft.com/office/drawing/2014/main" val="1988015529"/>
                  </a:ext>
                </a:extLst>
              </a:tr>
            </a:tbl>
          </a:graphicData>
        </a:graphic>
      </p:graphicFrame>
      <p:graphicFrame>
        <p:nvGraphicFramePr>
          <p:cNvPr id="16" name="表格 15">
            <a:extLst>
              <a:ext uri="{FF2B5EF4-FFF2-40B4-BE49-F238E27FC236}">
                <a16:creationId xmlns:a16="http://schemas.microsoft.com/office/drawing/2014/main" id="{A25DFD72-1888-4B60-840E-F34E8AA637F4}"/>
              </a:ext>
            </a:extLst>
          </p:cNvPr>
          <p:cNvGraphicFramePr>
            <a:graphicFrameLocks noGrp="1"/>
          </p:cNvGraphicFramePr>
          <p:nvPr>
            <p:extLst>
              <p:ext uri="{D42A27DB-BD31-4B8C-83A1-F6EECF244321}">
                <p14:modId xmlns:p14="http://schemas.microsoft.com/office/powerpoint/2010/main" val="1537109282"/>
              </p:ext>
            </p:extLst>
          </p:nvPr>
        </p:nvGraphicFramePr>
        <p:xfrm>
          <a:off x="8447988" y="4262431"/>
          <a:ext cx="3486797" cy="2123440"/>
        </p:xfrm>
        <a:graphic>
          <a:graphicData uri="http://schemas.openxmlformats.org/drawingml/2006/table">
            <a:tbl>
              <a:tblPr firstRow="1" bandRow="1">
                <a:tableStyleId>{5C22544A-7EE6-4342-B048-85BDC9FD1C3A}</a:tableStyleId>
              </a:tblPr>
              <a:tblGrid>
                <a:gridCol w="913116">
                  <a:extLst>
                    <a:ext uri="{9D8B030D-6E8A-4147-A177-3AD203B41FA5}">
                      <a16:colId xmlns:a16="http://schemas.microsoft.com/office/drawing/2014/main" val="20000"/>
                    </a:ext>
                  </a:extLst>
                </a:gridCol>
                <a:gridCol w="1268069">
                  <a:extLst>
                    <a:ext uri="{9D8B030D-6E8A-4147-A177-3AD203B41FA5}">
                      <a16:colId xmlns:a16="http://schemas.microsoft.com/office/drawing/2014/main" val="20001"/>
                    </a:ext>
                  </a:extLst>
                </a:gridCol>
                <a:gridCol w="1305612">
                  <a:extLst>
                    <a:ext uri="{9D8B030D-6E8A-4147-A177-3AD203B41FA5}">
                      <a16:colId xmlns:a16="http://schemas.microsoft.com/office/drawing/2014/main" val="20002"/>
                    </a:ext>
                  </a:extLst>
                </a:gridCol>
              </a:tblGrid>
              <a:tr h="370840">
                <a:tc>
                  <a:txBody>
                    <a:bodyPr/>
                    <a:lstStyle/>
                    <a:p>
                      <a:r>
                        <a:rPr lang="en-US" altLang="zh-CN" sz="1800" cap="all" baseline="0" dirty="0" err="1">
                          <a:solidFill>
                            <a:schemeClr val="tx1"/>
                          </a:solidFill>
                        </a:rPr>
                        <a:t>δ</a:t>
                      </a:r>
                      <a:r>
                        <a:rPr lang="en-US" altLang="zh-CN" sz="1800" dirty="0" err="1">
                          <a:solidFill>
                            <a:schemeClr val="tx1"/>
                          </a:solidFill>
                        </a:rPr>
                        <a:t>η</a:t>
                      </a:r>
                      <a:endParaRPr lang="zh-CN" altLang="en-US" sz="180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Before Corr. </a:t>
                      </a:r>
                    </a:p>
                    <a:p>
                      <a:pPr algn="ctr"/>
                      <a:r>
                        <a:rPr lang="en-US" altLang="zh-CN" sz="1800" b="0" dirty="0">
                          <a:solidFill>
                            <a:schemeClr val="tx1"/>
                          </a:solidFill>
                        </a:rPr>
                        <a:t>(m)</a:t>
                      </a:r>
                      <a:endParaRPr lang="zh-CN" altLang="en-US" sz="1800" b="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After</a:t>
                      </a:r>
                      <a:r>
                        <a:rPr lang="zh-CN" altLang="en-US" sz="1800" b="0" dirty="0">
                          <a:solidFill>
                            <a:schemeClr val="tx1"/>
                          </a:solidFill>
                        </a:rPr>
                        <a:t> </a:t>
                      </a:r>
                      <a:r>
                        <a:rPr lang="en-US" altLang="zh-CN" sz="1800" b="0" dirty="0">
                          <a:solidFill>
                            <a:schemeClr val="tx1"/>
                          </a:solidFill>
                        </a:rPr>
                        <a:t>Corr.</a:t>
                      </a:r>
                    </a:p>
                    <a:p>
                      <a:pPr algn="ctr"/>
                      <a:r>
                        <a:rPr lang="en-US" altLang="zh-CN" sz="1800" b="0" dirty="0">
                          <a:solidFill>
                            <a:schemeClr val="tx1"/>
                          </a:solidFill>
                        </a:rPr>
                        <a:t>(</a:t>
                      </a:r>
                      <a:r>
                        <a:rPr lang="en-US" altLang="zh-CN" sz="1800" b="0" dirty="0">
                          <a:solidFill>
                            <a:schemeClr val="accent6">
                              <a:lumMod val="75000"/>
                            </a:schemeClr>
                          </a:solidFill>
                        </a:rPr>
                        <a:t>mm</a:t>
                      </a:r>
                      <a:r>
                        <a:rPr lang="en-US" altLang="zh-CN" sz="1800" b="0" dirty="0">
                          <a:solidFill>
                            <a:schemeClr val="tx1"/>
                          </a:solidFill>
                        </a:rPr>
                        <a:t>)</a:t>
                      </a:r>
                      <a:endParaRPr lang="zh-CN" altLang="en-US" sz="18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sz="1800" dirty="0"/>
                        <a:t>X,</a:t>
                      </a:r>
                      <a:r>
                        <a:rPr lang="zh-CN" altLang="en-US" sz="1800" dirty="0"/>
                        <a:t> </a:t>
                      </a:r>
                      <a:r>
                        <a:rPr lang="en-US" altLang="zh-CN" sz="1800" dirty="0"/>
                        <a:t>MAX</a:t>
                      </a:r>
                      <a:endParaRPr lang="zh-CN" altLang="en-US" sz="1800" dirty="0"/>
                    </a:p>
                  </a:txBody>
                  <a:tcPr/>
                </a:tc>
                <a:tc>
                  <a:txBody>
                    <a:bodyPr/>
                    <a:lstStyle/>
                    <a:p>
                      <a:pPr algn="ctr"/>
                      <a:r>
                        <a:rPr lang="en-US" altLang="zh-CN" sz="1800" dirty="0"/>
                        <a:t>0.38</a:t>
                      </a:r>
                      <a:endParaRPr lang="zh-CN" altLang="en-US" sz="1800" dirty="0"/>
                    </a:p>
                  </a:txBody>
                  <a:tcPr/>
                </a:tc>
                <a:tc>
                  <a:txBody>
                    <a:bodyPr/>
                    <a:lstStyle/>
                    <a:p>
                      <a:pPr algn="ctr"/>
                      <a:r>
                        <a:rPr lang="en-US" altLang="zh-CN" sz="1800" dirty="0"/>
                        <a:t>5.4</a:t>
                      </a:r>
                      <a:endParaRPr lang="zh-CN" altLang="en-US" sz="1800" dirty="0"/>
                    </a:p>
                  </a:txBody>
                  <a:tcPr/>
                </a:tc>
                <a:extLst>
                  <a:ext uri="{0D108BD9-81ED-4DB2-BD59-A6C34878D82A}">
                    <a16:rowId xmlns:a16="http://schemas.microsoft.com/office/drawing/2014/main" val="10001"/>
                  </a:ext>
                </a:extLst>
              </a:tr>
              <a:tr h="370840">
                <a:tc>
                  <a:txBody>
                    <a:bodyPr/>
                    <a:lstStyle/>
                    <a:p>
                      <a:r>
                        <a:rPr lang="en-US" altLang="zh-CN" sz="1800" dirty="0"/>
                        <a:t>Y,</a:t>
                      </a:r>
                      <a:r>
                        <a:rPr lang="zh-CN" altLang="en-US" sz="1800" dirty="0"/>
                        <a:t> </a:t>
                      </a:r>
                      <a:r>
                        <a:rPr lang="en-US" altLang="zh-CN" sz="1800" dirty="0"/>
                        <a:t>MAX</a:t>
                      </a:r>
                      <a:endParaRPr lang="zh-CN" altLang="en-US" sz="1800" dirty="0"/>
                    </a:p>
                  </a:txBody>
                  <a:tcPr/>
                </a:tc>
                <a:tc>
                  <a:txBody>
                    <a:bodyPr/>
                    <a:lstStyle/>
                    <a:p>
                      <a:pPr algn="ctr"/>
                      <a:r>
                        <a:rPr lang="en-US" altLang="zh-CN" sz="1800" dirty="0"/>
                        <a:t>1.84</a:t>
                      </a:r>
                      <a:endParaRPr lang="zh-CN" altLang="en-US" sz="1800" dirty="0"/>
                    </a:p>
                  </a:txBody>
                  <a:tcPr/>
                </a:tc>
                <a:tc>
                  <a:txBody>
                    <a:bodyPr/>
                    <a:lstStyle/>
                    <a:p>
                      <a:pPr algn="ctr"/>
                      <a:r>
                        <a:rPr lang="en-US" altLang="zh-CN" sz="1800" dirty="0"/>
                        <a:t>5.3</a:t>
                      </a:r>
                      <a:endParaRPr lang="zh-CN" altLang="en-US" sz="1800" dirty="0"/>
                    </a:p>
                  </a:txBody>
                  <a:tcPr/>
                </a:tc>
                <a:extLst>
                  <a:ext uri="{0D108BD9-81ED-4DB2-BD59-A6C34878D82A}">
                    <a16:rowId xmlns:a16="http://schemas.microsoft.com/office/drawing/2014/main" val="10002"/>
                  </a:ext>
                </a:extLst>
              </a:tr>
              <a:tr h="370840">
                <a:tc>
                  <a:txBody>
                    <a:bodyPr/>
                    <a:lstStyle/>
                    <a:p>
                      <a:r>
                        <a:rPr lang="en-US" altLang="zh-CN" sz="1800" dirty="0"/>
                        <a:t>X,</a:t>
                      </a:r>
                      <a:r>
                        <a:rPr lang="zh-CN" altLang="en-US" sz="1800" dirty="0"/>
                        <a:t> </a:t>
                      </a:r>
                      <a:r>
                        <a:rPr lang="en-US" altLang="zh-CN" sz="1800" dirty="0"/>
                        <a:t>RMS</a:t>
                      </a:r>
                      <a:endParaRPr lang="zh-CN" altLang="en-US" sz="1800" dirty="0"/>
                    </a:p>
                  </a:txBody>
                  <a:tcPr/>
                </a:tc>
                <a:tc>
                  <a:txBody>
                    <a:bodyPr/>
                    <a:lstStyle/>
                    <a:p>
                      <a:pPr algn="ctr"/>
                      <a:r>
                        <a:rPr lang="en-US" altLang="zh-CN" sz="1800" dirty="0"/>
                        <a:t>0.02</a:t>
                      </a:r>
                      <a:endParaRPr lang="zh-CN" altLang="en-US" sz="1800" dirty="0"/>
                    </a:p>
                  </a:txBody>
                  <a:tcPr/>
                </a:tc>
                <a:tc>
                  <a:txBody>
                    <a:bodyPr/>
                    <a:lstStyle/>
                    <a:p>
                      <a:pPr algn="ctr"/>
                      <a:r>
                        <a:rPr lang="en-US" altLang="zh-CN" sz="1800" dirty="0">
                          <a:solidFill>
                            <a:schemeClr val="accent6">
                              <a:lumMod val="75000"/>
                            </a:schemeClr>
                          </a:solidFill>
                        </a:rPr>
                        <a:t>0.69</a:t>
                      </a:r>
                      <a:endParaRPr lang="zh-CN" altLang="en-US" sz="1800" dirty="0">
                        <a:solidFill>
                          <a:schemeClr val="accent6">
                            <a:lumMod val="75000"/>
                          </a:schemeClr>
                        </a:solidFill>
                      </a:endParaRPr>
                    </a:p>
                  </a:txBody>
                  <a:tcPr/>
                </a:tc>
                <a:extLst>
                  <a:ext uri="{0D108BD9-81ED-4DB2-BD59-A6C34878D82A}">
                    <a16:rowId xmlns:a16="http://schemas.microsoft.com/office/drawing/2014/main" val="1736803898"/>
                  </a:ext>
                </a:extLst>
              </a:tr>
              <a:tr h="370840">
                <a:tc>
                  <a:txBody>
                    <a:bodyPr/>
                    <a:lstStyle/>
                    <a:p>
                      <a:r>
                        <a:rPr lang="en-US" altLang="zh-CN" sz="1800" dirty="0"/>
                        <a:t>Y,</a:t>
                      </a:r>
                      <a:r>
                        <a:rPr lang="zh-CN" altLang="en-US" sz="1800" dirty="0"/>
                        <a:t> </a:t>
                      </a:r>
                      <a:r>
                        <a:rPr lang="en-US" altLang="zh-CN" sz="1800" dirty="0"/>
                        <a:t>RMS</a:t>
                      </a:r>
                      <a:endParaRPr lang="zh-CN" altLang="en-US" sz="1800" dirty="0"/>
                    </a:p>
                  </a:txBody>
                  <a:tcPr/>
                </a:tc>
                <a:tc>
                  <a:txBody>
                    <a:bodyPr/>
                    <a:lstStyle/>
                    <a:p>
                      <a:pPr algn="ctr"/>
                      <a:r>
                        <a:rPr lang="en-US" altLang="zh-CN" sz="1800" dirty="0"/>
                        <a:t>0.10</a:t>
                      </a:r>
                      <a:endParaRPr lang="zh-CN" altLang="en-US" sz="1800" dirty="0"/>
                    </a:p>
                  </a:txBody>
                  <a:tcPr/>
                </a:tc>
                <a:tc>
                  <a:txBody>
                    <a:bodyPr/>
                    <a:lstStyle/>
                    <a:p>
                      <a:pPr algn="ctr"/>
                      <a:r>
                        <a:rPr lang="en-US" altLang="zh-CN" sz="1800" dirty="0">
                          <a:solidFill>
                            <a:schemeClr val="accent6">
                              <a:lumMod val="75000"/>
                            </a:schemeClr>
                          </a:solidFill>
                        </a:rPr>
                        <a:t>0.41</a:t>
                      </a:r>
                      <a:endParaRPr lang="zh-CN" altLang="en-US" sz="1800" dirty="0">
                        <a:solidFill>
                          <a:schemeClr val="accent6">
                            <a:lumMod val="75000"/>
                          </a:schemeClr>
                        </a:solidFill>
                      </a:endParaRPr>
                    </a:p>
                  </a:txBody>
                  <a:tcPr/>
                </a:tc>
                <a:extLst>
                  <a:ext uri="{0D108BD9-81ED-4DB2-BD59-A6C34878D82A}">
                    <a16:rowId xmlns:a16="http://schemas.microsoft.com/office/drawing/2014/main" val="1988015529"/>
                  </a:ext>
                </a:extLst>
              </a:tr>
            </a:tbl>
          </a:graphicData>
        </a:graphic>
      </p:graphicFrame>
      <p:pic>
        <p:nvPicPr>
          <p:cNvPr id="4" name="图片 3">
            <a:extLst>
              <a:ext uri="{FF2B5EF4-FFF2-40B4-BE49-F238E27FC236}">
                <a16:creationId xmlns:a16="http://schemas.microsoft.com/office/drawing/2014/main" id="{B1014C56-601C-48CA-834C-B3DC4AADCD82}"/>
              </a:ext>
            </a:extLst>
          </p:cNvPr>
          <p:cNvPicPr>
            <a:picLocks noChangeAspect="1"/>
          </p:cNvPicPr>
          <p:nvPr/>
        </p:nvPicPr>
        <p:blipFill>
          <a:blip r:embed="rId5"/>
          <a:stretch>
            <a:fillRect/>
          </a:stretch>
        </p:blipFill>
        <p:spPr>
          <a:xfrm>
            <a:off x="4367192" y="1505944"/>
            <a:ext cx="3633811" cy="2532656"/>
          </a:xfrm>
          <a:prstGeom prst="rect">
            <a:avLst/>
          </a:prstGeom>
        </p:spPr>
      </p:pic>
      <p:pic>
        <p:nvPicPr>
          <p:cNvPr id="7" name="图片 6">
            <a:extLst>
              <a:ext uri="{FF2B5EF4-FFF2-40B4-BE49-F238E27FC236}">
                <a16:creationId xmlns:a16="http://schemas.microsoft.com/office/drawing/2014/main" id="{BB6D7230-5C5C-4E18-92A9-091836EBD07F}"/>
              </a:ext>
            </a:extLst>
          </p:cNvPr>
          <p:cNvPicPr>
            <a:picLocks noChangeAspect="1"/>
          </p:cNvPicPr>
          <p:nvPr/>
        </p:nvPicPr>
        <p:blipFill>
          <a:blip r:embed="rId6"/>
          <a:stretch>
            <a:fillRect/>
          </a:stretch>
        </p:blipFill>
        <p:spPr>
          <a:xfrm>
            <a:off x="4432299" y="4038600"/>
            <a:ext cx="3568704" cy="2579717"/>
          </a:xfrm>
          <a:prstGeom prst="rect">
            <a:avLst/>
          </a:prstGeom>
        </p:spPr>
      </p:pic>
      <p:pic>
        <p:nvPicPr>
          <p:cNvPr id="25" name="图片 24">
            <a:extLst>
              <a:ext uri="{FF2B5EF4-FFF2-40B4-BE49-F238E27FC236}">
                <a16:creationId xmlns:a16="http://schemas.microsoft.com/office/drawing/2014/main" id="{845E67CD-3793-4BFC-A500-EFE72692EBFD}"/>
              </a:ext>
            </a:extLst>
          </p:cNvPr>
          <p:cNvPicPr>
            <a:picLocks noChangeAspect="1"/>
          </p:cNvPicPr>
          <p:nvPr/>
        </p:nvPicPr>
        <p:blipFill>
          <a:blip r:embed="rId7"/>
          <a:stretch>
            <a:fillRect/>
          </a:stretch>
        </p:blipFill>
        <p:spPr>
          <a:xfrm>
            <a:off x="795279" y="3954369"/>
            <a:ext cx="3457615" cy="2557625"/>
          </a:xfrm>
          <a:prstGeom prst="rect">
            <a:avLst/>
          </a:prstGeom>
        </p:spPr>
      </p:pic>
      <p:sp>
        <p:nvSpPr>
          <p:cNvPr id="27" name="文本框 26">
            <a:extLst>
              <a:ext uri="{FF2B5EF4-FFF2-40B4-BE49-F238E27FC236}">
                <a16:creationId xmlns:a16="http://schemas.microsoft.com/office/drawing/2014/main" id="{BE14A0A3-DFE7-4577-91AC-73A1DA7E14B0}"/>
              </a:ext>
            </a:extLst>
          </p:cNvPr>
          <p:cNvSpPr txBox="1"/>
          <p:nvPr/>
        </p:nvSpPr>
        <p:spPr>
          <a:xfrm>
            <a:off x="257215" y="1601531"/>
            <a:ext cx="4319608" cy="2015936"/>
          </a:xfrm>
          <a:prstGeom prst="rect">
            <a:avLst/>
          </a:prstGeom>
          <a:noFill/>
        </p:spPr>
        <p:txBody>
          <a:bodyPr wrap="square">
            <a:spAutoFit/>
          </a:bodyPr>
          <a:lstStyle/>
          <a:p>
            <a:pPr marL="342900" indent="-342900">
              <a:spcAft>
                <a:spcPts val="600"/>
              </a:spcAft>
              <a:buFont typeface="Times New Roman" panose="02020603050405020304" pitchFamily="18" charset="0"/>
              <a:buChar char="₋"/>
            </a:pP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COD ~ 50 </a:t>
            </a:r>
            <a:r>
              <a:rPr lang="en-US" altLang="zh-CN" sz="22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μm</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 in RMS;</a:t>
            </a:r>
          </a:p>
          <a:p>
            <a:pPr marL="342900" indent="-342900">
              <a:spcAft>
                <a:spcPts val="600"/>
              </a:spcAft>
              <a:buFont typeface="Times New Roman" panose="02020603050405020304" pitchFamily="18" charset="0"/>
              <a:buChar char="₋"/>
            </a:pPr>
            <a:r>
              <a:rPr lang="en-US" altLang="zh-CN" sz="2200" cap="all"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δ</a:t>
            </a:r>
            <a:r>
              <a:rPr lang="en-US" altLang="zh-CN" sz="22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η</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 &lt;6 mm;</a:t>
            </a:r>
          </a:p>
          <a:p>
            <a:pPr marL="342900" indent="-342900">
              <a:spcAft>
                <a:spcPts val="600"/>
              </a:spcAft>
              <a:buFont typeface="Times New Roman" panose="02020603050405020304" pitchFamily="18" charset="0"/>
              <a:buChar char="₋"/>
            </a:pP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θ &lt; 0.35 </a:t>
            </a:r>
            <a:r>
              <a:rPr lang="en-US" altLang="zh-CN" sz="22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mrad</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spcAft>
                <a:spcPts val="600"/>
              </a:spcAft>
              <a:buFont typeface="Times New Roman" panose="02020603050405020304" pitchFamily="18" charset="0"/>
              <a:buChar char="₋"/>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After corr., about 78% of the seeds have stable linear optics.</a:t>
            </a:r>
          </a:p>
        </p:txBody>
      </p:sp>
      <p:sp>
        <p:nvSpPr>
          <p:cNvPr id="17" name="矩形 16">
            <a:extLst>
              <a:ext uri="{FF2B5EF4-FFF2-40B4-BE49-F238E27FC236}">
                <a16:creationId xmlns:a16="http://schemas.microsoft.com/office/drawing/2014/main" id="{30E78FA6-7C3D-4DEB-9C7A-9DDB35E32640}"/>
              </a:ext>
            </a:extLst>
          </p:cNvPr>
          <p:cNvSpPr/>
          <p:nvPr/>
        </p:nvSpPr>
        <p:spPr>
          <a:xfrm>
            <a:off x="5516543" y="970403"/>
            <a:ext cx="3457615" cy="461665"/>
          </a:xfrm>
          <a:prstGeom prst="rect">
            <a:avLst/>
          </a:prstGeom>
        </p:spPr>
        <p:txBody>
          <a:bodyPr wrap="square">
            <a:spAutoFit/>
          </a:bodyPr>
          <a:lstStyle/>
          <a:p>
            <a:r>
              <a:rPr lang="en-US" altLang="zh-CN" sz="2400" b="1" dirty="0"/>
              <a:t>SVD + DFS, with α=0.1</a:t>
            </a:r>
            <a:endParaRPr lang="zh-CN" altLang="en-US" sz="2400" b="1" dirty="0"/>
          </a:p>
        </p:txBody>
      </p:sp>
    </p:spTree>
    <p:extLst>
      <p:ext uri="{BB962C8B-B14F-4D97-AF65-F5344CB8AC3E}">
        <p14:creationId xmlns:p14="http://schemas.microsoft.com/office/powerpoint/2010/main" val="2004183834"/>
      </p:ext>
    </p:extLst>
  </p:cSld>
  <p:clrMapOvr>
    <a:masterClrMapping/>
  </p:clrMapOvr>
  <mc:AlternateContent xmlns:mc="http://schemas.openxmlformats.org/markup-compatibility/2006">
    <mc:Choice xmlns:p14="http://schemas.microsoft.com/office/powerpoint/2010/main" Requires="p14">
      <p:transition spd="slow" p14:dur="2000" advTm="80994"/>
    </mc:Choice>
    <mc:Fallback>
      <p:transition spd="slow" advTm="8099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Orbit and Dispersion @IP correction</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27" name="文本框 26">
            <a:extLst>
              <a:ext uri="{FF2B5EF4-FFF2-40B4-BE49-F238E27FC236}">
                <a16:creationId xmlns:a16="http://schemas.microsoft.com/office/drawing/2014/main" id="{BE14A0A3-DFE7-4577-91AC-73A1DA7E14B0}"/>
              </a:ext>
            </a:extLst>
          </p:cNvPr>
          <p:cNvSpPr txBox="1"/>
          <p:nvPr/>
        </p:nvSpPr>
        <p:spPr>
          <a:xfrm>
            <a:off x="237474" y="1447627"/>
            <a:ext cx="7061425" cy="2246769"/>
          </a:xfrm>
          <a:prstGeom prst="rect">
            <a:avLst/>
          </a:prstGeom>
          <a:noFill/>
        </p:spPr>
        <p:txBody>
          <a:bodyPr wrap="square">
            <a:spAutoFit/>
          </a:bodyPr>
          <a:lstStyle/>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COD  </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@IP &lt; 0.1 </a:t>
            </a:r>
            <a:r>
              <a:rPr lang="en-US" altLang="zh-CN" sz="22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μm</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in RMS, about 10% of </a:t>
            </a:r>
            <a:r>
              <a:rPr lang="en-US" altLang="zh-CN" sz="2200" dirty="0" err="1">
                <a:latin typeface="Times New Roman" panose="02020603050405020304" pitchFamily="18" charset="0"/>
                <a:ea typeface="黑体" panose="02010609060101010101" pitchFamily="49" charset="-122"/>
                <a:cs typeface="Times New Roman" panose="02020603050405020304" pitchFamily="18" charset="0"/>
              </a:rPr>
              <a:t>σ</a:t>
            </a:r>
            <a:r>
              <a:rPr lang="en-US" altLang="zh-CN" sz="2200" baseline="-25000" dirty="0" err="1">
                <a:latin typeface="Times New Roman" panose="02020603050405020304" pitchFamily="18" charset="0"/>
                <a:ea typeface="黑体" panose="02010609060101010101" pitchFamily="49" charset="-122"/>
                <a:cs typeface="Times New Roman" panose="02020603050405020304" pitchFamily="18" charset="0"/>
              </a:rPr>
              <a:t>y</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a:t>
            </a:r>
          </a:p>
          <a:p>
            <a:pPr marL="342900" indent="-342900">
              <a:spcAft>
                <a:spcPts val="1200"/>
              </a:spcAft>
              <a:buFont typeface="Times New Roman" panose="02020603050405020304" pitchFamily="18" charset="0"/>
              <a:buChar char="₋"/>
            </a:pPr>
            <a:r>
              <a:rPr lang="en-US" altLang="zh-CN" sz="22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η</a:t>
            </a:r>
            <a:r>
              <a:rPr lang="en-US" altLang="zh-CN" sz="2200" baseline="-250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y</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 &lt; 5 </a:t>
            </a:r>
            <a:r>
              <a:rPr lang="en-US" altLang="zh-CN" sz="22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μm</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 little effect on the luminosity;</a:t>
            </a:r>
          </a:p>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COD and </a:t>
            </a:r>
            <a:r>
              <a:rPr lang="el-GR" altLang="zh-CN" sz="2200" cap="all" dirty="0">
                <a:latin typeface="Times New Roman" panose="02020603050405020304" pitchFamily="18" charset="0"/>
                <a:ea typeface="黑体" panose="02010609060101010101" pitchFamily="49" charset="-122"/>
                <a:cs typeface="Times New Roman" panose="02020603050405020304" pitchFamily="18" charset="0"/>
              </a:rPr>
              <a:t>δ</a:t>
            </a:r>
            <a:r>
              <a:rPr lang="el-GR" altLang="zh-CN" sz="2200" dirty="0">
                <a:latin typeface="Times New Roman" panose="02020603050405020304" pitchFamily="18" charset="0"/>
                <a:ea typeface="黑体" panose="02010609060101010101" pitchFamily="49" charset="-122"/>
                <a:cs typeface="Times New Roman" panose="02020603050405020304" pitchFamily="18" charset="0"/>
              </a:rPr>
              <a:t>η</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 at other places are slightly broken;</a:t>
            </a:r>
          </a:p>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The correction effect depends on the resolution of BPM or luminosity monitor.</a:t>
            </a:r>
          </a:p>
        </p:txBody>
      </p:sp>
      <p:sp>
        <p:nvSpPr>
          <p:cNvPr id="17" name="矩形 16">
            <a:extLst>
              <a:ext uri="{FF2B5EF4-FFF2-40B4-BE49-F238E27FC236}">
                <a16:creationId xmlns:a16="http://schemas.microsoft.com/office/drawing/2014/main" id="{69D7E9A4-37A8-4EC1-B8BA-C8E36DBB9A04}"/>
              </a:ext>
            </a:extLst>
          </p:cNvPr>
          <p:cNvSpPr/>
          <p:nvPr/>
        </p:nvSpPr>
        <p:spPr>
          <a:xfrm>
            <a:off x="2170228" y="903086"/>
            <a:ext cx="4343400" cy="461665"/>
          </a:xfrm>
          <a:prstGeom prst="rect">
            <a:avLst/>
          </a:prstGeom>
        </p:spPr>
        <p:txBody>
          <a:bodyPr wrap="square">
            <a:spAutoFit/>
          </a:bodyPr>
          <a:lstStyle/>
          <a:p>
            <a:r>
              <a:rPr lang="en-US" altLang="zh-CN" sz="2400" b="1" dirty="0"/>
              <a:t>DFS + SVD with weight factor</a:t>
            </a:r>
            <a:endParaRPr lang="zh-CN" altLang="en-US" sz="2400" b="1"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C1792CB-B35E-41D6-92DB-E5BAC7BAEB10}"/>
                  </a:ext>
                </a:extLst>
              </p:cNvPr>
              <p:cNvSpPr txBox="1"/>
              <p:nvPr/>
            </p:nvSpPr>
            <p:spPr>
              <a:xfrm>
                <a:off x="6202368" y="949253"/>
                <a:ext cx="2423316" cy="43973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000" b="1" i="1" smtClean="0">
                          <a:latin typeface="Cambria Math" panose="02040503050406030204" pitchFamily="18" charset="0"/>
                        </a:rPr>
                        <m:t>𝜽</m:t>
                      </m:r>
                      <m:r>
                        <a:rPr lang="zh-CN" altLang="en-US" sz="2000" b="1" i="0">
                          <a:latin typeface="Cambria Math" panose="02040503050406030204" pitchFamily="18" charset="0"/>
                        </a:rPr>
                        <m:t>=−</m:t>
                      </m:r>
                      <m:d>
                        <m:dPr>
                          <m:endChr m:val=""/>
                          <m:ctrlPr>
                            <a:rPr lang="zh-CN" altLang="en-US" sz="2000" b="1" i="1">
                              <a:latin typeface="Cambria Math" panose="02040503050406030204" pitchFamily="18" charset="0"/>
                            </a:rPr>
                          </m:ctrlPr>
                        </m:dPr>
                        <m:e>
                          <m:r>
                            <a:rPr lang="zh-CN" altLang="en-US" sz="2000" b="1" i="1">
                              <a:latin typeface="Cambria Math" panose="02040503050406030204" pitchFamily="18" charset="0"/>
                            </a:rPr>
                            <m:t>𝒘</m:t>
                          </m:r>
                          <m:sSup>
                            <m:sSupPr>
                              <m:ctrlPr>
                                <a:rPr lang="zh-CN" altLang="en-US" sz="2000" b="1" i="1">
                                  <a:solidFill>
                                    <a:srgbClr val="836967"/>
                                  </a:solidFill>
                                  <a:latin typeface="Cambria Math" panose="02040503050406030204" pitchFamily="18" charset="0"/>
                                </a:rPr>
                              </m:ctrlPr>
                            </m:sSupPr>
                            <m:e>
                              <m:d>
                                <m:dPr>
                                  <m:begChr m:val=""/>
                                  <m:ctrlPr>
                                    <a:rPr lang="zh-CN" altLang="en-US" sz="2000" b="1" i="1">
                                      <a:latin typeface="Cambria Math" panose="02040503050406030204" pitchFamily="18" charset="0"/>
                                    </a:rPr>
                                  </m:ctrlPr>
                                </m:dPr>
                                <m:e>
                                  <m:r>
                                    <a:rPr lang="zh-CN" altLang="en-US" sz="2000" b="1" i="1">
                                      <a:latin typeface="Cambria Math" panose="02040503050406030204" pitchFamily="18" charset="0"/>
                                    </a:rPr>
                                    <m:t>𝑹</m:t>
                                  </m:r>
                                </m:e>
                              </m:d>
                            </m:e>
                            <m:sup>
                              <m:r>
                                <a:rPr lang="zh-CN" altLang="en-US" sz="2000" b="1" i="0">
                                  <a:latin typeface="Cambria Math" panose="02040503050406030204" pitchFamily="18" charset="0"/>
                                </a:rPr>
                                <m:t>−</m:t>
                              </m:r>
                              <m:r>
                                <a:rPr lang="zh-CN" altLang="en-US" sz="2000" b="1" i="0">
                                  <a:latin typeface="Cambria Math" panose="02040503050406030204" pitchFamily="18" charset="0"/>
                                </a:rPr>
                                <m:t>𝟏</m:t>
                              </m:r>
                            </m:sup>
                          </m:sSup>
                          <m:r>
                            <a:rPr lang="zh-CN" altLang="en-US" sz="2000" b="1" i="1">
                              <a:latin typeface="Cambria Math" panose="02040503050406030204" pitchFamily="18" charset="0"/>
                            </a:rPr>
                            <m:t>𝒘𝒅</m:t>
                          </m:r>
                        </m:e>
                      </m:d>
                    </m:oMath>
                  </m:oMathPara>
                </a14:m>
                <a:endParaRPr lang="zh-CN" altLang="en-US" b="1" dirty="0"/>
              </a:p>
            </p:txBody>
          </p:sp>
        </mc:Choice>
        <mc:Fallback xmlns="">
          <p:sp>
            <p:nvSpPr>
              <p:cNvPr id="19" name="文本框 18">
                <a:extLst>
                  <a:ext uri="{FF2B5EF4-FFF2-40B4-BE49-F238E27FC236}">
                    <a16:creationId xmlns:a16="http://schemas.microsoft.com/office/drawing/2014/main" id="{CC1792CB-B35E-41D6-92DB-E5BAC7BAEB10}"/>
                  </a:ext>
                </a:extLst>
              </p:cNvPr>
              <p:cNvSpPr txBox="1">
                <a:spLocks noRot="1" noChangeAspect="1" noMove="1" noResize="1" noEditPoints="1" noAdjustHandles="1" noChangeArrowheads="1" noChangeShapeType="1" noTextEdit="1"/>
              </p:cNvSpPr>
              <p:nvPr/>
            </p:nvSpPr>
            <p:spPr>
              <a:xfrm>
                <a:off x="6202368" y="949253"/>
                <a:ext cx="2423316" cy="439736"/>
              </a:xfrm>
              <a:prstGeom prst="rect">
                <a:avLst/>
              </a:prstGeom>
              <a:blipFill>
                <a:blip r:embed="rId4"/>
                <a:stretch>
                  <a:fillRect t="-156944" b="-230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1C3488A2-3406-4941-BE78-01F652F5351C}"/>
                  </a:ext>
                </a:extLst>
              </p:cNvPr>
              <p:cNvSpPr txBox="1"/>
              <p:nvPr/>
            </p:nvSpPr>
            <p:spPr>
              <a:xfrm>
                <a:off x="8625684" y="949253"/>
                <a:ext cx="2423316" cy="400110"/>
              </a:xfrm>
              <a:prstGeom prst="rect">
                <a:avLst/>
              </a:prstGeom>
              <a:solidFill>
                <a:schemeClr val="bg1"/>
              </a:solidFill>
            </p:spPr>
            <p:txBody>
              <a:bodyPr wrap="square">
                <a:spAutoFit/>
              </a:bodyPr>
              <a:lstStyle/>
              <a:p>
                <a:r>
                  <a:rPr lang="en-US" altLang="zh-CN" dirty="0"/>
                  <a:t> </a:t>
                </a:r>
                <a:r>
                  <a:rPr lang="en-US" altLang="zh-CN" sz="2000" b="1" dirty="0"/>
                  <a:t>with </a:t>
                </a:r>
                <a14:m>
                  <m:oMath xmlns:m="http://schemas.openxmlformats.org/officeDocument/2006/math">
                    <m:sSub>
                      <m:sSubPr>
                        <m:ctrlPr>
                          <a:rPr lang="en-US" altLang="zh-CN" sz="2000" b="1" i="1" smtClean="0">
                            <a:latin typeface="Cambria Math" panose="02040503050406030204" pitchFamily="18" charset="0"/>
                          </a:rPr>
                        </m:ctrlPr>
                      </m:sSubPr>
                      <m:e>
                        <m:r>
                          <a:rPr lang="zh-CN" altLang="en-US" sz="2000" b="1" i="1">
                            <a:latin typeface="Cambria Math" panose="02040503050406030204" pitchFamily="18" charset="0"/>
                          </a:rPr>
                          <m:t>𝒘</m:t>
                        </m:r>
                      </m:e>
                      <m:sub>
                        <m:r>
                          <a:rPr lang="en-US" altLang="zh-CN" sz="2000" b="1" i="0" smtClean="0">
                            <a:latin typeface="Cambria Math" panose="02040503050406030204" pitchFamily="18" charset="0"/>
                          </a:rPr>
                          <m:t>𝐈𝐏</m:t>
                        </m:r>
                      </m:sub>
                    </m:sSub>
                  </m:oMath>
                </a14:m>
                <a:r>
                  <a:rPr lang="en-US" altLang="zh-CN" sz="2000" b="1" dirty="0"/>
                  <a:t>=1000</a:t>
                </a:r>
                <a:endParaRPr lang="zh-CN" altLang="en-US" b="1" dirty="0"/>
              </a:p>
            </p:txBody>
          </p:sp>
        </mc:Choice>
        <mc:Fallback xmlns="">
          <p:sp>
            <p:nvSpPr>
              <p:cNvPr id="21" name="文本框 20">
                <a:extLst>
                  <a:ext uri="{FF2B5EF4-FFF2-40B4-BE49-F238E27FC236}">
                    <a16:creationId xmlns:a16="http://schemas.microsoft.com/office/drawing/2014/main" id="{1C3488A2-3406-4941-BE78-01F652F5351C}"/>
                  </a:ext>
                </a:extLst>
              </p:cNvPr>
              <p:cNvSpPr txBox="1">
                <a:spLocks noRot="1" noChangeAspect="1" noMove="1" noResize="1" noEditPoints="1" noAdjustHandles="1" noChangeArrowheads="1" noChangeShapeType="1" noTextEdit="1"/>
              </p:cNvSpPr>
              <p:nvPr/>
            </p:nvSpPr>
            <p:spPr>
              <a:xfrm>
                <a:off x="8625684" y="949253"/>
                <a:ext cx="2423316" cy="400110"/>
              </a:xfrm>
              <a:prstGeom prst="rect">
                <a:avLst/>
              </a:prstGeom>
              <a:blipFill>
                <a:blip r:embed="rId5"/>
                <a:stretch>
                  <a:fillRect l="-503" t="-9231" b="-2769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9E1DEE1C-45AD-4124-AD94-2BC40EF76241}"/>
              </a:ext>
            </a:extLst>
          </p:cNvPr>
          <p:cNvPicPr>
            <a:picLocks noChangeAspect="1"/>
          </p:cNvPicPr>
          <p:nvPr/>
        </p:nvPicPr>
        <p:blipFill>
          <a:blip r:embed="rId6"/>
          <a:stretch>
            <a:fillRect/>
          </a:stretch>
        </p:blipFill>
        <p:spPr>
          <a:xfrm>
            <a:off x="3962400" y="3831657"/>
            <a:ext cx="3962400" cy="2721543"/>
          </a:xfrm>
          <a:prstGeom prst="rect">
            <a:avLst/>
          </a:prstGeom>
        </p:spPr>
      </p:pic>
      <p:pic>
        <p:nvPicPr>
          <p:cNvPr id="9" name="图片 8">
            <a:extLst>
              <a:ext uri="{FF2B5EF4-FFF2-40B4-BE49-F238E27FC236}">
                <a16:creationId xmlns:a16="http://schemas.microsoft.com/office/drawing/2014/main" id="{89B57717-AABF-497B-9DA8-09F573620119}"/>
              </a:ext>
            </a:extLst>
          </p:cNvPr>
          <p:cNvPicPr>
            <a:picLocks noChangeAspect="1"/>
          </p:cNvPicPr>
          <p:nvPr/>
        </p:nvPicPr>
        <p:blipFill>
          <a:blip r:embed="rId7"/>
          <a:stretch>
            <a:fillRect/>
          </a:stretch>
        </p:blipFill>
        <p:spPr>
          <a:xfrm>
            <a:off x="212074" y="3872339"/>
            <a:ext cx="3715397" cy="2721543"/>
          </a:xfrm>
          <a:prstGeom prst="rect">
            <a:avLst/>
          </a:prstGeom>
        </p:spPr>
      </p:pic>
      <p:graphicFrame>
        <p:nvGraphicFramePr>
          <p:cNvPr id="14" name="表格 13">
            <a:extLst>
              <a:ext uri="{FF2B5EF4-FFF2-40B4-BE49-F238E27FC236}">
                <a16:creationId xmlns:a16="http://schemas.microsoft.com/office/drawing/2014/main" id="{629D1215-7313-4AA3-9916-3B093735E4F2}"/>
              </a:ext>
            </a:extLst>
          </p:cNvPr>
          <p:cNvGraphicFramePr>
            <a:graphicFrameLocks noGrp="1"/>
          </p:cNvGraphicFramePr>
          <p:nvPr>
            <p:extLst>
              <p:ext uri="{D42A27DB-BD31-4B8C-83A1-F6EECF244321}">
                <p14:modId xmlns:p14="http://schemas.microsoft.com/office/powerpoint/2010/main" val="1683838710"/>
              </p:ext>
            </p:extLst>
          </p:nvPr>
        </p:nvGraphicFramePr>
        <p:xfrm>
          <a:off x="8077200" y="1769046"/>
          <a:ext cx="3715397" cy="21234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76997">
                  <a:extLst>
                    <a:ext uri="{9D8B030D-6E8A-4147-A177-3AD203B41FA5}">
                      <a16:colId xmlns:a16="http://schemas.microsoft.com/office/drawing/2014/main" val="20002"/>
                    </a:ext>
                  </a:extLst>
                </a:gridCol>
              </a:tblGrid>
              <a:tr h="370840">
                <a:tc>
                  <a:txBody>
                    <a:bodyPr/>
                    <a:lstStyle/>
                    <a:p>
                      <a:r>
                        <a:rPr lang="en-US" altLang="zh-CN" sz="1800" dirty="0" err="1">
                          <a:solidFill>
                            <a:schemeClr val="tx1"/>
                          </a:solidFill>
                        </a:rPr>
                        <a:t>Orbit@IP</a:t>
                      </a:r>
                      <a:endParaRPr lang="zh-CN" altLang="en-US" sz="180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Before Corr.</a:t>
                      </a:r>
                    </a:p>
                    <a:p>
                      <a:pPr algn="ctr"/>
                      <a:r>
                        <a:rPr lang="en-US" altLang="zh-CN" sz="1800" b="0" dirty="0">
                          <a:solidFill>
                            <a:schemeClr val="tx1"/>
                          </a:solidFill>
                        </a:rPr>
                        <a:t>   (</a:t>
                      </a:r>
                      <a:r>
                        <a:rPr lang="en-US" altLang="zh-CN" sz="1800" b="0" dirty="0" err="1">
                          <a:solidFill>
                            <a:schemeClr val="tx1"/>
                          </a:solidFill>
                        </a:rPr>
                        <a:t>μm</a:t>
                      </a:r>
                      <a:r>
                        <a:rPr lang="en-US" altLang="zh-CN" sz="1800" b="0" dirty="0">
                          <a:solidFill>
                            <a:schemeClr val="tx1"/>
                          </a:solidFill>
                        </a:rPr>
                        <a:t>)</a:t>
                      </a:r>
                      <a:endParaRPr lang="zh-CN" altLang="en-US" sz="1800" b="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After</a:t>
                      </a:r>
                      <a:r>
                        <a:rPr lang="zh-CN" altLang="en-US" sz="1800" b="0" dirty="0">
                          <a:solidFill>
                            <a:schemeClr val="tx1"/>
                          </a:solidFill>
                        </a:rPr>
                        <a:t> </a:t>
                      </a:r>
                      <a:r>
                        <a:rPr lang="en-US" altLang="zh-CN" sz="1800" b="0" dirty="0">
                          <a:solidFill>
                            <a:schemeClr val="tx1"/>
                          </a:solidFill>
                        </a:rPr>
                        <a:t>Corr.</a:t>
                      </a:r>
                      <a:r>
                        <a:rPr lang="zh-CN" altLang="en-US" sz="1800" b="0" dirty="0">
                          <a:solidFill>
                            <a:schemeClr val="tx1"/>
                          </a:solidFill>
                        </a:rPr>
                        <a:t> </a:t>
                      </a:r>
                      <a:endParaRPr lang="en-US" altLang="zh-CN" sz="1800" b="0" dirty="0">
                        <a:solidFill>
                          <a:schemeClr val="tx1"/>
                        </a:solidFill>
                      </a:endParaRPr>
                    </a:p>
                    <a:p>
                      <a:pPr algn="ctr"/>
                      <a:r>
                        <a:rPr lang="en-US" altLang="zh-CN" sz="1800" b="0" dirty="0">
                          <a:solidFill>
                            <a:schemeClr val="tx1"/>
                          </a:solidFill>
                        </a:rPr>
                        <a:t>(</a:t>
                      </a:r>
                      <a:r>
                        <a:rPr lang="en-US" altLang="zh-CN" sz="1800" b="0" dirty="0">
                          <a:solidFill>
                            <a:schemeClr val="accent6">
                              <a:lumMod val="75000"/>
                            </a:schemeClr>
                          </a:solidFill>
                        </a:rPr>
                        <a:t>nm</a:t>
                      </a:r>
                      <a:r>
                        <a:rPr lang="en-US" altLang="zh-CN" sz="1800" b="0" dirty="0">
                          <a:solidFill>
                            <a:schemeClr val="tx1"/>
                          </a:solidFill>
                        </a:rPr>
                        <a:t>)</a:t>
                      </a:r>
                      <a:endParaRPr lang="zh-CN" altLang="en-US" sz="18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sz="1800" dirty="0"/>
                        <a:t>X,</a:t>
                      </a:r>
                      <a:r>
                        <a:rPr lang="zh-CN" altLang="en-US" sz="1800" dirty="0"/>
                        <a:t> </a:t>
                      </a:r>
                      <a:r>
                        <a:rPr lang="en-US" altLang="zh-CN" sz="1800" dirty="0"/>
                        <a:t>MAX</a:t>
                      </a:r>
                      <a:endParaRPr lang="zh-CN" altLang="en-US" sz="1800" dirty="0"/>
                    </a:p>
                  </a:txBody>
                  <a:tcPr/>
                </a:tc>
                <a:tc>
                  <a:txBody>
                    <a:bodyPr/>
                    <a:lstStyle/>
                    <a:p>
                      <a:pPr algn="ctr"/>
                      <a:r>
                        <a:rPr lang="en-US" altLang="zh-CN" sz="1600" dirty="0"/>
                        <a:t>83</a:t>
                      </a:r>
                      <a:endParaRPr lang="zh-CN" altLang="en-US" sz="1600" dirty="0"/>
                    </a:p>
                  </a:txBody>
                  <a:tcPr/>
                </a:tc>
                <a:tc>
                  <a:txBody>
                    <a:bodyPr/>
                    <a:lstStyle/>
                    <a:p>
                      <a:pPr algn="ctr"/>
                      <a:r>
                        <a:rPr lang="en-US" altLang="zh-CN" sz="1600" dirty="0"/>
                        <a:t>223</a:t>
                      </a:r>
                      <a:endParaRPr lang="zh-CN" altLang="en-US" sz="1600" dirty="0"/>
                    </a:p>
                  </a:txBody>
                  <a:tcPr/>
                </a:tc>
                <a:extLst>
                  <a:ext uri="{0D108BD9-81ED-4DB2-BD59-A6C34878D82A}">
                    <a16:rowId xmlns:a16="http://schemas.microsoft.com/office/drawing/2014/main" val="10001"/>
                  </a:ext>
                </a:extLst>
              </a:tr>
              <a:tr h="370840">
                <a:tc>
                  <a:txBody>
                    <a:bodyPr/>
                    <a:lstStyle/>
                    <a:p>
                      <a:r>
                        <a:rPr lang="en-US" altLang="zh-CN" sz="1800" dirty="0"/>
                        <a:t>Y,</a:t>
                      </a:r>
                      <a:r>
                        <a:rPr lang="zh-CN" altLang="en-US" sz="1800" dirty="0"/>
                        <a:t> </a:t>
                      </a:r>
                      <a:r>
                        <a:rPr lang="en-US" altLang="zh-CN" sz="1800" dirty="0"/>
                        <a:t>MAX</a:t>
                      </a:r>
                      <a:endParaRPr lang="zh-CN" altLang="en-US" sz="1800" dirty="0"/>
                    </a:p>
                  </a:txBody>
                  <a:tcPr/>
                </a:tc>
                <a:tc>
                  <a:txBody>
                    <a:bodyPr/>
                    <a:lstStyle/>
                    <a:p>
                      <a:pPr algn="ctr"/>
                      <a:r>
                        <a:rPr lang="en-US" altLang="zh-CN" sz="1600" dirty="0"/>
                        <a:t>124</a:t>
                      </a:r>
                      <a:endParaRPr lang="zh-CN" altLang="en-US" sz="1600" dirty="0"/>
                    </a:p>
                  </a:txBody>
                  <a:tcPr/>
                </a:tc>
                <a:tc>
                  <a:txBody>
                    <a:bodyPr/>
                    <a:lstStyle/>
                    <a:p>
                      <a:pPr algn="ctr"/>
                      <a:r>
                        <a:rPr lang="en-US" altLang="zh-CN" sz="1600" dirty="0"/>
                        <a:t>62</a:t>
                      </a:r>
                      <a:endParaRPr lang="zh-CN" altLang="en-US" sz="1600" dirty="0"/>
                    </a:p>
                  </a:txBody>
                  <a:tcPr/>
                </a:tc>
                <a:extLst>
                  <a:ext uri="{0D108BD9-81ED-4DB2-BD59-A6C34878D82A}">
                    <a16:rowId xmlns:a16="http://schemas.microsoft.com/office/drawing/2014/main" val="10002"/>
                  </a:ext>
                </a:extLst>
              </a:tr>
              <a:tr h="370840">
                <a:tc>
                  <a:txBody>
                    <a:bodyPr/>
                    <a:lstStyle/>
                    <a:p>
                      <a:r>
                        <a:rPr lang="en-US" altLang="zh-CN" sz="1800" dirty="0"/>
                        <a:t>X,</a:t>
                      </a:r>
                      <a:r>
                        <a:rPr lang="zh-CN" altLang="en-US" sz="1800" dirty="0"/>
                        <a:t> </a:t>
                      </a:r>
                      <a:r>
                        <a:rPr lang="en-US" altLang="zh-CN" sz="1800" dirty="0"/>
                        <a:t>RMS</a:t>
                      </a:r>
                      <a:endParaRPr lang="zh-CN" altLang="en-US" sz="1800" dirty="0"/>
                    </a:p>
                  </a:txBody>
                  <a:tcPr/>
                </a:tc>
                <a:tc>
                  <a:txBody>
                    <a:bodyPr/>
                    <a:lstStyle/>
                    <a:p>
                      <a:pPr algn="ctr"/>
                      <a:r>
                        <a:rPr lang="en-US" altLang="zh-CN" sz="1600" dirty="0"/>
                        <a:t>30</a:t>
                      </a:r>
                      <a:endParaRPr lang="zh-CN" altLang="en-US" sz="1600" dirty="0"/>
                    </a:p>
                  </a:txBody>
                  <a:tcPr/>
                </a:tc>
                <a:tc>
                  <a:txBody>
                    <a:bodyPr/>
                    <a:lstStyle/>
                    <a:p>
                      <a:pPr algn="ctr"/>
                      <a:r>
                        <a:rPr lang="en-US" altLang="zh-CN" sz="1600" dirty="0">
                          <a:solidFill>
                            <a:schemeClr val="accent6">
                              <a:lumMod val="75000"/>
                            </a:schemeClr>
                          </a:solidFill>
                        </a:rPr>
                        <a:t>77</a:t>
                      </a:r>
                      <a:endParaRPr lang="zh-CN" altLang="en-US" sz="1600" dirty="0">
                        <a:solidFill>
                          <a:schemeClr val="accent6">
                            <a:lumMod val="75000"/>
                          </a:schemeClr>
                        </a:solidFill>
                      </a:endParaRPr>
                    </a:p>
                  </a:txBody>
                  <a:tcPr/>
                </a:tc>
                <a:extLst>
                  <a:ext uri="{0D108BD9-81ED-4DB2-BD59-A6C34878D82A}">
                    <a16:rowId xmlns:a16="http://schemas.microsoft.com/office/drawing/2014/main" val="1736803898"/>
                  </a:ext>
                </a:extLst>
              </a:tr>
              <a:tr h="370840">
                <a:tc>
                  <a:txBody>
                    <a:bodyPr/>
                    <a:lstStyle/>
                    <a:p>
                      <a:r>
                        <a:rPr lang="en-US" altLang="zh-CN" sz="1800" dirty="0"/>
                        <a:t>Y,</a:t>
                      </a:r>
                      <a:r>
                        <a:rPr lang="zh-CN" altLang="en-US" sz="1800" dirty="0"/>
                        <a:t> </a:t>
                      </a:r>
                      <a:r>
                        <a:rPr lang="en-US" altLang="zh-CN" sz="1800" dirty="0"/>
                        <a:t>RMS</a:t>
                      </a:r>
                      <a:endParaRPr lang="zh-CN" altLang="en-US" sz="1800" dirty="0"/>
                    </a:p>
                  </a:txBody>
                  <a:tcPr/>
                </a:tc>
                <a:tc>
                  <a:txBody>
                    <a:bodyPr/>
                    <a:lstStyle/>
                    <a:p>
                      <a:pPr algn="ctr"/>
                      <a:r>
                        <a:rPr lang="en-US" altLang="zh-CN" sz="1600" dirty="0"/>
                        <a:t>45</a:t>
                      </a:r>
                      <a:endParaRPr lang="zh-CN" altLang="en-US" sz="1600" dirty="0"/>
                    </a:p>
                  </a:txBody>
                  <a:tcPr/>
                </a:tc>
                <a:tc>
                  <a:txBody>
                    <a:bodyPr/>
                    <a:lstStyle/>
                    <a:p>
                      <a:pPr algn="ctr"/>
                      <a:r>
                        <a:rPr lang="en-US" altLang="zh-CN" sz="1600" dirty="0">
                          <a:solidFill>
                            <a:schemeClr val="accent6">
                              <a:lumMod val="75000"/>
                            </a:schemeClr>
                          </a:solidFill>
                        </a:rPr>
                        <a:t>18</a:t>
                      </a:r>
                      <a:endParaRPr lang="zh-CN" altLang="en-US" sz="1600" dirty="0">
                        <a:solidFill>
                          <a:schemeClr val="accent6">
                            <a:lumMod val="75000"/>
                          </a:schemeClr>
                        </a:solidFill>
                      </a:endParaRPr>
                    </a:p>
                  </a:txBody>
                  <a:tcPr/>
                </a:tc>
                <a:extLst>
                  <a:ext uri="{0D108BD9-81ED-4DB2-BD59-A6C34878D82A}">
                    <a16:rowId xmlns:a16="http://schemas.microsoft.com/office/drawing/2014/main" val="1988015529"/>
                  </a:ext>
                </a:extLst>
              </a:tr>
            </a:tbl>
          </a:graphicData>
        </a:graphic>
      </p:graphicFrame>
      <p:graphicFrame>
        <p:nvGraphicFramePr>
          <p:cNvPr id="20" name="表格 19">
            <a:extLst>
              <a:ext uri="{FF2B5EF4-FFF2-40B4-BE49-F238E27FC236}">
                <a16:creationId xmlns:a16="http://schemas.microsoft.com/office/drawing/2014/main" id="{AA78F115-8CF0-4695-80E5-44945EEC7506}"/>
              </a:ext>
            </a:extLst>
          </p:cNvPr>
          <p:cNvGraphicFramePr>
            <a:graphicFrameLocks noGrp="1"/>
          </p:cNvGraphicFramePr>
          <p:nvPr>
            <p:extLst>
              <p:ext uri="{D42A27DB-BD31-4B8C-83A1-F6EECF244321}">
                <p14:modId xmlns:p14="http://schemas.microsoft.com/office/powerpoint/2010/main" val="3172924635"/>
              </p:ext>
            </p:extLst>
          </p:nvPr>
        </p:nvGraphicFramePr>
        <p:xfrm>
          <a:off x="8077200" y="4108049"/>
          <a:ext cx="3715397" cy="2123440"/>
        </p:xfrm>
        <a:graphic>
          <a:graphicData uri="http://schemas.openxmlformats.org/drawingml/2006/table">
            <a:tbl>
              <a:tblPr firstRow="1" bandRow="1">
                <a:tableStyleId>{5C22544A-7EE6-4342-B048-85BDC9FD1C3A}</a:tableStyleId>
              </a:tblPr>
              <a:tblGrid>
                <a:gridCol w="1141716">
                  <a:extLst>
                    <a:ext uri="{9D8B030D-6E8A-4147-A177-3AD203B41FA5}">
                      <a16:colId xmlns:a16="http://schemas.microsoft.com/office/drawing/2014/main" val="20000"/>
                    </a:ext>
                  </a:extLst>
                </a:gridCol>
                <a:gridCol w="1268069">
                  <a:extLst>
                    <a:ext uri="{9D8B030D-6E8A-4147-A177-3AD203B41FA5}">
                      <a16:colId xmlns:a16="http://schemas.microsoft.com/office/drawing/2014/main" val="20001"/>
                    </a:ext>
                  </a:extLst>
                </a:gridCol>
                <a:gridCol w="1305612">
                  <a:extLst>
                    <a:ext uri="{9D8B030D-6E8A-4147-A177-3AD203B41FA5}">
                      <a16:colId xmlns:a16="http://schemas.microsoft.com/office/drawing/2014/main" val="20002"/>
                    </a:ext>
                  </a:extLst>
                </a:gridCol>
              </a:tblGrid>
              <a:tr h="370840">
                <a:tc>
                  <a:txBody>
                    <a:bodyPr/>
                    <a:lstStyle/>
                    <a:p>
                      <a:r>
                        <a:rPr lang="en-US" altLang="zh-CN" sz="1800" cap="all" baseline="0" dirty="0" err="1">
                          <a:solidFill>
                            <a:schemeClr val="tx1"/>
                          </a:solidFill>
                        </a:rPr>
                        <a:t>δ</a:t>
                      </a:r>
                      <a:r>
                        <a:rPr lang="en-US" altLang="zh-CN" sz="1800" dirty="0" err="1">
                          <a:solidFill>
                            <a:schemeClr val="tx1"/>
                          </a:solidFill>
                        </a:rPr>
                        <a:t>η@IP</a:t>
                      </a:r>
                      <a:endParaRPr lang="zh-CN" altLang="en-US" sz="180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Before Corr. </a:t>
                      </a:r>
                    </a:p>
                    <a:p>
                      <a:pPr algn="ctr"/>
                      <a:r>
                        <a:rPr lang="en-US" altLang="zh-CN" sz="1800" b="0" dirty="0">
                          <a:solidFill>
                            <a:schemeClr val="tx1"/>
                          </a:solidFill>
                        </a:rPr>
                        <a:t>(mm)</a:t>
                      </a:r>
                      <a:endParaRPr lang="zh-CN" altLang="en-US" sz="1800" b="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After</a:t>
                      </a:r>
                      <a:r>
                        <a:rPr lang="zh-CN" altLang="en-US" sz="1800" b="0" dirty="0">
                          <a:solidFill>
                            <a:schemeClr val="tx1"/>
                          </a:solidFill>
                        </a:rPr>
                        <a:t> </a:t>
                      </a:r>
                      <a:r>
                        <a:rPr lang="en-US" altLang="zh-CN" sz="1800" b="0" dirty="0">
                          <a:solidFill>
                            <a:schemeClr val="tx1"/>
                          </a:solidFill>
                        </a:rPr>
                        <a:t>Corr.</a:t>
                      </a:r>
                    </a:p>
                    <a:p>
                      <a:pPr algn="ctr"/>
                      <a:r>
                        <a:rPr lang="en-US" altLang="zh-CN" sz="1800" b="0" dirty="0">
                          <a:solidFill>
                            <a:schemeClr val="tx1"/>
                          </a:solidFill>
                        </a:rPr>
                        <a:t>(</a:t>
                      </a:r>
                      <a:r>
                        <a:rPr lang="en-US" altLang="zh-CN" sz="1800" b="0" dirty="0" err="1">
                          <a:solidFill>
                            <a:schemeClr val="accent6">
                              <a:lumMod val="75000"/>
                            </a:schemeClr>
                          </a:solidFill>
                        </a:rPr>
                        <a:t>μm</a:t>
                      </a:r>
                      <a:r>
                        <a:rPr lang="en-US" altLang="zh-CN" sz="1800" b="0" dirty="0">
                          <a:solidFill>
                            <a:schemeClr val="tx1"/>
                          </a:solidFill>
                        </a:rPr>
                        <a:t>)</a:t>
                      </a:r>
                      <a:endParaRPr lang="zh-CN" altLang="en-US" sz="18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sz="1800" dirty="0"/>
                        <a:t>X,</a:t>
                      </a:r>
                      <a:r>
                        <a:rPr lang="zh-CN" altLang="en-US" sz="1800" dirty="0"/>
                        <a:t> </a:t>
                      </a:r>
                      <a:r>
                        <a:rPr lang="en-US" altLang="zh-CN" sz="1800" dirty="0"/>
                        <a:t>MAX</a:t>
                      </a:r>
                      <a:endParaRPr lang="zh-CN" altLang="en-US" sz="1800" dirty="0"/>
                    </a:p>
                  </a:txBody>
                  <a:tcPr/>
                </a:tc>
                <a:tc>
                  <a:txBody>
                    <a:bodyPr/>
                    <a:lstStyle/>
                    <a:p>
                      <a:pPr algn="ctr"/>
                      <a:r>
                        <a:rPr lang="en-US" altLang="zh-CN" sz="1600" dirty="0"/>
                        <a:t>3.8</a:t>
                      </a:r>
                      <a:endParaRPr lang="zh-CN" altLang="en-US" sz="1600" dirty="0"/>
                    </a:p>
                  </a:txBody>
                  <a:tcPr/>
                </a:tc>
                <a:tc>
                  <a:txBody>
                    <a:bodyPr/>
                    <a:lstStyle/>
                    <a:p>
                      <a:pPr algn="ctr"/>
                      <a:r>
                        <a:rPr lang="en-US" altLang="zh-CN" sz="1600" dirty="0"/>
                        <a:t>14.9</a:t>
                      </a:r>
                      <a:endParaRPr lang="zh-CN" altLang="en-US" sz="1600" dirty="0"/>
                    </a:p>
                  </a:txBody>
                  <a:tcPr/>
                </a:tc>
                <a:extLst>
                  <a:ext uri="{0D108BD9-81ED-4DB2-BD59-A6C34878D82A}">
                    <a16:rowId xmlns:a16="http://schemas.microsoft.com/office/drawing/2014/main" val="10001"/>
                  </a:ext>
                </a:extLst>
              </a:tr>
              <a:tr h="370840">
                <a:tc>
                  <a:txBody>
                    <a:bodyPr/>
                    <a:lstStyle/>
                    <a:p>
                      <a:r>
                        <a:rPr lang="en-US" altLang="zh-CN" sz="1800" dirty="0"/>
                        <a:t>Y,</a:t>
                      </a:r>
                      <a:r>
                        <a:rPr lang="zh-CN" altLang="en-US" sz="1800" dirty="0"/>
                        <a:t> </a:t>
                      </a:r>
                      <a:r>
                        <a:rPr lang="en-US" altLang="zh-CN" sz="1800" dirty="0"/>
                        <a:t>MAX</a:t>
                      </a:r>
                      <a:endParaRPr lang="zh-CN" altLang="en-US" sz="1800" dirty="0"/>
                    </a:p>
                  </a:txBody>
                  <a:tcPr/>
                </a:tc>
                <a:tc>
                  <a:txBody>
                    <a:bodyPr/>
                    <a:lstStyle/>
                    <a:p>
                      <a:pPr algn="ctr"/>
                      <a:r>
                        <a:rPr lang="en-US" altLang="zh-CN" sz="1600" dirty="0"/>
                        <a:t>1.3</a:t>
                      </a:r>
                      <a:endParaRPr lang="zh-CN" altLang="en-US" sz="1600" dirty="0"/>
                    </a:p>
                  </a:txBody>
                  <a:tcPr/>
                </a:tc>
                <a:tc>
                  <a:txBody>
                    <a:bodyPr/>
                    <a:lstStyle/>
                    <a:p>
                      <a:pPr algn="ctr"/>
                      <a:r>
                        <a:rPr lang="en-US" altLang="zh-CN" sz="1600" dirty="0"/>
                        <a:t>4.7</a:t>
                      </a:r>
                      <a:endParaRPr lang="zh-CN" altLang="en-US" sz="1600" dirty="0"/>
                    </a:p>
                  </a:txBody>
                  <a:tcPr/>
                </a:tc>
                <a:extLst>
                  <a:ext uri="{0D108BD9-81ED-4DB2-BD59-A6C34878D82A}">
                    <a16:rowId xmlns:a16="http://schemas.microsoft.com/office/drawing/2014/main" val="10002"/>
                  </a:ext>
                </a:extLst>
              </a:tr>
              <a:tr h="370840">
                <a:tc>
                  <a:txBody>
                    <a:bodyPr/>
                    <a:lstStyle/>
                    <a:p>
                      <a:r>
                        <a:rPr lang="en-US" altLang="zh-CN" sz="1800" dirty="0"/>
                        <a:t>X,</a:t>
                      </a:r>
                      <a:r>
                        <a:rPr lang="zh-CN" altLang="en-US" sz="1800" dirty="0"/>
                        <a:t> </a:t>
                      </a:r>
                      <a:r>
                        <a:rPr lang="en-US" altLang="zh-CN" sz="1800" dirty="0"/>
                        <a:t>RMS</a:t>
                      </a:r>
                      <a:endParaRPr lang="zh-CN" altLang="en-US" sz="1800" dirty="0"/>
                    </a:p>
                  </a:txBody>
                  <a:tcPr/>
                </a:tc>
                <a:tc>
                  <a:txBody>
                    <a:bodyPr/>
                    <a:lstStyle/>
                    <a:p>
                      <a:pPr algn="ctr"/>
                      <a:r>
                        <a:rPr lang="en-US" altLang="zh-CN" sz="1600" dirty="0"/>
                        <a:t>1.7</a:t>
                      </a:r>
                      <a:endParaRPr lang="zh-CN" altLang="en-US" sz="1600" dirty="0"/>
                    </a:p>
                  </a:txBody>
                  <a:tcPr/>
                </a:tc>
                <a:tc>
                  <a:txBody>
                    <a:bodyPr/>
                    <a:lstStyle/>
                    <a:p>
                      <a:pPr algn="ctr"/>
                      <a:r>
                        <a:rPr lang="en-US" altLang="zh-CN" sz="1600" dirty="0">
                          <a:solidFill>
                            <a:schemeClr val="accent6">
                              <a:lumMod val="75000"/>
                            </a:schemeClr>
                          </a:solidFill>
                        </a:rPr>
                        <a:t>5.5</a:t>
                      </a:r>
                      <a:endParaRPr lang="zh-CN" altLang="en-US" sz="1600" dirty="0">
                        <a:solidFill>
                          <a:schemeClr val="accent6">
                            <a:lumMod val="75000"/>
                          </a:schemeClr>
                        </a:solidFill>
                      </a:endParaRPr>
                    </a:p>
                  </a:txBody>
                  <a:tcPr/>
                </a:tc>
                <a:extLst>
                  <a:ext uri="{0D108BD9-81ED-4DB2-BD59-A6C34878D82A}">
                    <a16:rowId xmlns:a16="http://schemas.microsoft.com/office/drawing/2014/main" val="1736803898"/>
                  </a:ext>
                </a:extLst>
              </a:tr>
              <a:tr h="370840">
                <a:tc>
                  <a:txBody>
                    <a:bodyPr/>
                    <a:lstStyle/>
                    <a:p>
                      <a:r>
                        <a:rPr lang="en-US" altLang="zh-CN" sz="1800" dirty="0"/>
                        <a:t>Y,</a:t>
                      </a:r>
                      <a:r>
                        <a:rPr lang="zh-CN" altLang="en-US" sz="1800" dirty="0"/>
                        <a:t> </a:t>
                      </a:r>
                      <a:r>
                        <a:rPr lang="en-US" altLang="zh-CN" sz="1800" dirty="0"/>
                        <a:t>RMS</a:t>
                      </a:r>
                      <a:endParaRPr lang="zh-CN" altLang="en-US" sz="1800" dirty="0"/>
                    </a:p>
                  </a:txBody>
                  <a:tcPr/>
                </a:tc>
                <a:tc>
                  <a:txBody>
                    <a:bodyPr/>
                    <a:lstStyle/>
                    <a:p>
                      <a:pPr algn="ctr"/>
                      <a:r>
                        <a:rPr lang="en-US" altLang="zh-CN" sz="1600" dirty="0"/>
                        <a:t>0.6</a:t>
                      </a:r>
                      <a:endParaRPr lang="zh-CN" altLang="en-US" sz="1600" dirty="0"/>
                    </a:p>
                  </a:txBody>
                  <a:tcPr/>
                </a:tc>
                <a:tc>
                  <a:txBody>
                    <a:bodyPr/>
                    <a:lstStyle/>
                    <a:p>
                      <a:pPr algn="ctr"/>
                      <a:r>
                        <a:rPr lang="en-US" altLang="zh-CN" sz="1600" dirty="0">
                          <a:solidFill>
                            <a:schemeClr val="accent6">
                              <a:lumMod val="75000"/>
                            </a:schemeClr>
                          </a:solidFill>
                        </a:rPr>
                        <a:t>1.2</a:t>
                      </a:r>
                      <a:endParaRPr lang="zh-CN" altLang="en-US" sz="1600" dirty="0">
                        <a:solidFill>
                          <a:schemeClr val="accent6">
                            <a:lumMod val="75000"/>
                          </a:schemeClr>
                        </a:solidFill>
                      </a:endParaRPr>
                    </a:p>
                  </a:txBody>
                  <a:tcPr/>
                </a:tc>
                <a:extLst>
                  <a:ext uri="{0D108BD9-81ED-4DB2-BD59-A6C34878D82A}">
                    <a16:rowId xmlns:a16="http://schemas.microsoft.com/office/drawing/2014/main" val="1988015529"/>
                  </a:ext>
                </a:extLst>
              </a:tr>
            </a:tbl>
          </a:graphicData>
        </a:graphic>
      </p:graphicFrame>
    </p:spTree>
    <p:extLst>
      <p:ext uri="{BB962C8B-B14F-4D97-AF65-F5344CB8AC3E}">
        <p14:creationId xmlns:p14="http://schemas.microsoft.com/office/powerpoint/2010/main" val="2264367231"/>
      </p:ext>
    </p:extLst>
  </p:cSld>
  <p:clrMapOvr>
    <a:masterClrMapping/>
  </p:clrMapOvr>
  <mc:AlternateContent xmlns:mc="http://schemas.openxmlformats.org/markup-compatibility/2006">
    <mc:Choice xmlns:p14="http://schemas.microsoft.com/office/powerpoint/2010/main" Requires="p14">
      <p:transition spd="slow" p14:dur="2000" advTm="103176"/>
    </mc:Choice>
    <mc:Fallback>
      <p:transition spd="slow" advTm="10317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Global β, η and coupling correction</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17" name="矩形 16">
            <a:extLst>
              <a:ext uri="{FF2B5EF4-FFF2-40B4-BE49-F238E27FC236}">
                <a16:creationId xmlns:a16="http://schemas.microsoft.com/office/drawing/2014/main" id="{69D7E9A4-37A8-4EC1-B8BA-C8E36DBB9A04}"/>
              </a:ext>
            </a:extLst>
          </p:cNvPr>
          <p:cNvSpPr/>
          <p:nvPr/>
        </p:nvSpPr>
        <p:spPr>
          <a:xfrm>
            <a:off x="838597" y="1006825"/>
            <a:ext cx="8130790" cy="461665"/>
          </a:xfrm>
          <a:prstGeom prst="rect">
            <a:avLst/>
          </a:prstGeom>
        </p:spPr>
        <p:txBody>
          <a:bodyPr wrap="square">
            <a:spAutoFit/>
          </a:bodyPr>
          <a:lstStyle/>
          <a:p>
            <a:r>
              <a:rPr lang="en-US" altLang="zh-CN" sz="2400" b="1" dirty="0"/>
              <a:t>LOCO method     knobs: strengths of Quad. and skew Quad.</a:t>
            </a:r>
            <a:endParaRPr lang="zh-CN" altLang="en-US" sz="2400" b="1" dirty="0"/>
          </a:p>
        </p:txBody>
      </p:sp>
      <p:graphicFrame>
        <p:nvGraphicFramePr>
          <p:cNvPr id="14" name="表格 13">
            <a:extLst>
              <a:ext uri="{FF2B5EF4-FFF2-40B4-BE49-F238E27FC236}">
                <a16:creationId xmlns:a16="http://schemas.microsoft.com/office/drawing/2014/main" id="{D08DB4E0-3DC8-4292-8E00-5CB272BF6447}"/>
              </a:ext>
            </a:extLst>
          </p:cNvPr>
          <p:cNvGraphicFramePr>
            <a:graphicFrameLocks noGrp="1"/>
          </p:cNvGraphicFramePr>
          <p:nvPr>
            <p:extLst>
              <p:ext uri="{D42A27DB-BD31-4B8C-83A1-F6EECF244321}">
                <p14:modId xmlns:p14="http://schemas.microsoft.com/office/powerpoint/2010/main" val="2192015845"/>
              </p:ext>
            </p:extLst>
          </p:nvPr>
        </p:nvGraphicFramePr>
        <p:xfrm>
          <a:off x="7204839" y="2057400"/>
          <a:ext cx="4800600" cy="41148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17439">
                <a:tc>
                  <a:txBody>
                    <a:bodyPr/>
                    <a:lstStyle/>
                    <a:p>
                      <a:r>
                        <a:rPr lang="en-US" altLang="zh-CN" sz="1800" dirty="0">
                          <a:solidFill>
                            <a:schemeClr val="tx1"/>
                          </a:solidFill>
                        </a:rPr>
                        <a:t>After Correction</a:t>
                      </a:r>
                      <a:endParaRPr lang="zh-CN" altLang="en-US" sz="180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Global </a:t>
                      </a:r>
                      <a:endParaRPr lang="zh-CN" altLang="en-US" sz="1800" b="0" dirty="0">
                        <a:solidFill>
                          <a:schemeClr val="tx1"/>
                        </a:solidFill>
                      </a:endParaRPr>
                    </a:p>
                  </a:txBody>
                  <a:tcPr>
                    <a:solidFill>
                      <a:schemeClr val="accent1">
                        <a:lumMod val="40000"/>
                        <a:lumOff val="60000"/>
                      </a:schemeClr>
                    </a:solidFill>
                  </a:tcPr>
                </a:tc>
                <a:tc>
                  <a:txBody>
                    <a:bodyPr/>
                    <a:lstStyle/>
                    <a:p>
                      <a:pPr algn="ctr"/>
                      <a:r>
                        <a:rPr lang="en-US" altLang="zh-CN" sz="1800" b="0" dirty="0">
                          <a:solidFill>
                            <a:schemeClr val="tx1"/>
                          </a:solidFill>
                        </a:rPr>
                        <a:t>@IP</a:t>
                      </a:r>
                      <a:endParaRPr lang="zh-CN" altLang="en-US" sz="18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17439">
                <a:tc>
                  <a:txBody>
                    <a:bodyPr/>
                    <a:lstStyle/>
                    <a:p>
                      <a:r>
                        <a:rPr lang="en-US" altLang="zh-CN" sz="1800" dirty="0"/>
                        <a:t>Hor./Ver. orbit, MAX (</a:t>
                      </a:r>
                      <a:r>
                        <a:rPr lang="en-US" altLang="zh-CN" sz="1800" b="0" dirty="0" err="1">
                          <a:solidFill>
                            <a:schemeClr val="tx1"/>
                          </a:solidFill>
                        </a:rPr>
                        <a:t>μ</a:t>
                      </a:r>
                      <a:r>
                        <a:rPr lang="en-US" altLang="zh-CN" sz="1800" dirty="0" err="1"/>
                        <a:t>m</a:t>
                      </a:r>
                      <a:r>
                        <a:rPr lang="en-US" altLang="zh-CN" sz="1800" dirty="0"/>
                        <a:t>)</a:t>
                      </a:r>
                      <a:endParaRPr lang="zh-CN" altLang="en-US" sz="1800" dirty="0"/>
                    </a:p>
                  </a:txBody>
                  <a:tcPr/>
                </a:tc>
                <a:tc>
                  <a:txBody>
                    <a:bodyPr/>
                    <a:lstStyle/>
                    <a:p>
                      <a:pPr algn="ctr"/>
                      <a:r>
                        <a:rPr lang="en-US" altLang="zh-CN" sz="1800" dirty="0"/>
                        <a:t>349/279</a:t>
                      </a:r>
                      <a:endParaRPr lang="zh-CN" altLang="en-US" sz="1800" dirty="0"/>
                    </a:p>
                  </a:txBody>
                  <a:tcPr/>
                </a:tc>
                <a:tc>
                  <a:txBody>
                    <a:bodyPr/>
                    <a:lstStyle/>
                    <a:p>
                      <a:pPr algn="ctr"/>
                      <a:r>
                        <a:rPr lang="en-US" altLang="zh-CN" sz="1800" dirty="0"/>
                        <a:t>0.14/0.04</a:t>
                      </a:r>
                      <a:endParaRPr lang="zh-CN" altLang="en-US" sz="1800" dirty="0"/>
                    </a:p>
                  </a:txBody>
                  <a:tcPr/>
                </a:tc>
                <a:extLst>
                  <a:ext uri="{0D108BD9-81ED-4DB2-BD59-A6C34878D82A}">
                    <a16:rowId xmlns:a16="http://schemas.microsoft.com/office/drawing/2014/main" val="10001"/>
                  </a:ext>
                </a:extLst>
              </a:tr>
              <a:tr h="317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a:t>Hor./Ver. orbit, RMS (</a:t>
                      </a:r>
                      <a:r>
                        <a:rPr lang="en-US" altLang="zh-CN" sz="1800" b="0" dirty="0" err="1">
                          <a:solidFill>
                            <a:schemeClr val="tx1"/>
                          </a:solidFill>
                        </a:rPr>
                        <a:t>μ</a:t>
                      </a:r>
                      <a:r>
                        <a:rPr lang="en-US" altLang="zh-CN" sz="1800" dirty="0" err="1"/>
                        <a:t>m</a:t>
                      </a:r>
                      <a:r>
                        <a:rPr lang="en-US" altLang="zh-CN" sz="1800" dirty="0"/>
                        <a:t>)</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43/50</a:t>
                      </a:r>
                      <a:endParaRPr lang="zh-CN" altLang="en-US" sz="1800" dirty="0"/>
                    </a:p>
                  </a:txBody>
                  <a:tcPr/>
                </a:tc>
                <a:tc>
                  <a:txBody>
                    <a:bodyPr/>
                    <a:lstStyle/>
                    <a:p>
                      <a:pPr algn="ctr"/>
                      <a:r>
                        <a:rPr lang="en-US" altLang="zh-CN" sz="1800" dirty="0"/>
                        <a:t>0.46/0.09</a:t>
                      </a:r>
                      <a:endParaRPr lang="zh-CN" altLang="en-US" sz="1800" dirty="0"/>
                    </a:p>
                  </a:txBody>
                  <a:tcPr/>
                </a:tc>
                <a:extLst>
                  <a:ext uri="{0D108BD9-81ED-4DB2-BD59-A6C34878D82A}">
                    <a16:rowId xmlns:a16="http://schemas.microsoft.com/office/drawing/2014/main" val="1736803898"/>
                  </a:ext>
                </a:extLst>
              </a:tr>
              <a:tr h="317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a:t>Hor./Ver. dispersion deviation, MAX (mm)</a:t>
                      </a:r>
                      <a:endParaRPr lang="zh-CN" altLang="en-US" sz="1800" dirty="0"/>
                    </a:p>
                  </a:txBody>
                  <a:tcPr/>
                </a:tc>
                <a:tc>
                  <a:txBody>
                    <a:bodyPr/>
                    <a:lstStyle/>
                    <a:p>
                      <a:pPr algn="ctr"/>
                      <a:r>
                        <a:rPr lang="en-US" altLang="zh-CN" sz="1800" dirty="0"/>
                        <a:t>6.7/6.6</a:t>
                      </a:r>
                      <a:endParaRPr lang="zh-CN" altLang="en-US" sz="1800" dirty="0"/>
                    </a:p>
                  </a:txBody>
                  <a:tcPr/>
                </a:tc>
                <a:tc>
                  <a:txBody>
                    <a:bodyPr/>
                    <a:lstStyle/>
                    <a:p>
                      <a:pPr algn="ctr"/>
                      <a:r>
                        <a:rPr lang="en-US" altLang="zh-CN" sz="1800" dirty="0"/>
                        <a:t>0.70/0.05</a:t>
                      </a:r>
                      <a:endParaRPr lang="zh-CN" altLang="en-US" sz="1800" dirty="0"/>
                    </a:p>
                  </a:txBody>
                  <a:tcPr/>
                </a:tc>
                <a:extLst>
                  <a:ext uri="{0D108BD9-81ED-4DB2-BD59-A6C34878D82A}">
                    <a16:rowId xmlns:a16="http://schemas.microsoft.com/office/drawing/2014/main" val="265988589"/>
                  </a:ext>
                </a:extLst>
              </a:tr>
              <a:tr h="317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Hor./Ver. dispersion deviation, RMS (mm)</a:t>
                      </a:r>
                      <a:endParaRPr lang="zh-CN" altLang="en-US" sz="1800" dirty="0"/>
                    </a:p>
                  </a:txBody>
                  <a:tcPr/>
                </a:tc>
                <a:tc>
                  <a:txBody>
                    <a:bodyPr/>
                    <a:lstStyle/>
                    <a:p>
                      <a:pPr algn="ctr"/>
                      <a:r>
                        <a:rPr lang="en-US" altLang="zh-CN" sz="1800" dirty="0"/>
                        <a:t>0.67/0.43</a:t>
                      </a:r>
                      <a:endParaRPr lang="zh-CN" altLang="en-US" sz="1800" dirty="0"/>
                    </a:p>
                  </a:txBody>
                  <a:tcPr/>
                </a:tc>
                <a:tc>
                  <a:txBody>
                    <a:bodyPr/>
                    <a:lstStyle/>
                    <a:p>
                      <a:pPr algn="ctr"/>
                      <a:r>
                        <a:rPr lang="en-US" altLang="zh-CN" sz="1800" dirty="0"/>
                        <a:t>0.29/0.02</a:t>
                      </a:r>
                      <a:endParaRPr lang="zh-CN" altLang="en-US" sz="1800" dirty="0"/>
                    </a:p>
                  </a:txBody>
                  <a:tcPr/>
                </a:tc>
                <a:extLst>
                  <a:ext uri="{0D108BD9-81ED-4DB2-BD59-A6C34878D82A}">
                    <a16:rowId xmlns:a16="http://schemas.microsoft.com/office/drawing/2014/main" val="2480875959"/>
                  </a:ext>
                </a:extLst>
              </a:tr>
              <a:tr h="317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Hor./Ver. β-beat, MAX (%)</a:t>
                      </a:r>
                      <a:endParaRPr lang="zh-CN" altLang="en-US" sz="1800" dirty="0"/>
                    </a:p>
                  </a:txBody>
                  <a:tcPr/>
                </a:tc>
                <a:tc>
                  <a:txBody>
                    <a:bodyPr/>
                    <a:lstStyle/>
                    <a:p>
                      <a:pPr algn="ctr"/>
                      <a:r>
                        <a:rPr lang="en-US" altLang="zh-CN" sz="1800" dirty="0"/>
                        <a:t>6.2/6.2</a:t>
                      </a:r>
                      <a:endParaRPr lang="zh-CN" altLang="en-US" sz="1800" dirty="0"/>
                    </a:p>
                  </a:txBody>
                  <a:tcPr/>
                </a:tc>
                <a:tc>
                  <a:txBody>
                    <a:bodyPr/>
                    <a:lstStyle/>
                    <a:p>
                      <a:pPr algn="ctr"/>
                      <a:r>
                        <a:rPr lang="en-US" altLang="zh-CN" sz="1800" dirty="0">
                          <a:solidFill>
                            <a:schemeClr val="tx1"/>
                          </a:solidFill>
                        </a:rPr>
                        <a:t>0.8</a:t>
                      </a:r>
                      <a:r>
                        <a:rPr lang="en-US" altLang="zh-CN" sz="1800" dirty="0">
                          <a:solidFill>
                            <a:srgbClr val="FF0000"/>
                          </a:solidFill>
                        </a:rPr>
                        <a:t>/51</a:t>
                      </a:r>
                      <a:endParaRPr lang="zh-CN" altLang="en-US" sz="1800" dirty="0">
                        <a:solidFill>
                          <a:srgbClr val="FF0000"/>
                        </a:solidFill>
                      </a:endParaRPr>
                    </a:p>
                  </a:txBody>
                  <a:tcPr/>
                </a:tc>
                <a:extLst>
                  <a:ext uri="{0D108BD9-81ED-4DB2-BD59-A6C34878D82A}">
                    <a16:rowId xmlns:a16="http://schemas.microsoft.com/office/drawing/2014/main" val="2043968465"/>
                  </a:ext>
                </a:extLst>
              </a:tr>
              <a:tr h="317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Hor./Ver. β-beat, RMS (%)</a:t>
                      </a:r>
                      <a:endParaRPr lang="zh-CN" altLang="en-US" sz="1800" dirty="0"/>
                    </a:p>
                  </a:txBody>
                  <a:tcPr/>
                </a:tc>
                <a:tc>
                  <a:txBody>
                    <a:bodyPr/>
                    <a:lstStyle/>
                    <a:p>
                      <a:pPr algn="ctr"/>
                      <a:r>
                        <a:rPr lang="en-US" altLang="zh-CN" sz="1800" dirty="0"/>
                        <a:t>0.3/0.5</a:t>
                      </a:r>
                      <a:endParaRPr lang="zh-CN" altLang="en-US" sz="1800" dirty="0"/>
                    </a:p>
                  </a:txBody>
                  <a:tcPr/>
                </a:tc>
                <a:tc>
                  <a:txBody>
                    <a:bodyPr/>
                    <a:lstStyle/>
                    <a:p>
                      <a:pPr algn="ctr"/>
                      <a:r>
                        <a:rPr lang="en-US" altLang="zh-CN" sz="1800" dirty="0">
                          <a:solidFill>
                            <a:schemeClr val="tx1"/>
                          </a:solidFill>
                        </a:rPr>
                        <a:t>0.3</a:t>
                      </a:r>
                      <a:r>
                        <a:rPr lang="en-US" altLang="zh-CN" sz="1800" dirty="0">
                          <a:solidFill>
                            <a:srgbClr val="FF0000"/>
                          </a:solidFill>
                        </a:rPr>
                        <a:t>/12</a:t>
                      </a:r>
                      <a:endParaRPr lang="zh-CN" altLang="en-US" sz="1800" dirty="0">
                        <a:solidFill>
                          <a:srgbClr val="FF0000"/>
                        </a:solidFill>
                      </a:endParaRPr>
                    </a:p>
                  </a:txBody>
                  <a:tcPr/>
                </a:tc>
                <a:extLst>
                  <a:ext uri="{0D108BD9-81ED-4DB2-BD59-A6C34878D82A}">
                    <a16:rowId xmlns:a16="http://schemas.microsoft.com/office/drawing/2014/main" val="1652552782"/>
                  </a:ext>
                </a:extLst>
              </a:tr>
              <a:tr h="317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Hor./Ver. tune shift, MAX (×10</a:t>
                      </a:r>
                      <a:r>
                        <a:rPr lang="en-US" altLang="zh-CN" sz="1800" baseline="30000" dirty="0"/>
                        <a:t>-3</a:t>
                      </a:r>
                      <a:r>
                        <a:rPr lang="zh-CN" altLang="en-US" sz="1800" dirty="0"/>
                        <a:t>）</a:t>
                      </a:r>
                    </a:p>
                  </a:txBody>
                  <a:tcPr/>
                </a:tc>
                <a:tc>
                  <a:txBody>
                    <a:bodyPr/>
                    <a:lstStyle/>
                    <a:p>
                      <a:pPr algn="ctr"/>
                      <a:r>
                        <a:rPr lang="en-US" altLang="zh-CN" sz="1800" dirty="0"/>
                        <a:t>0.3/2.5</a:t>
                      </a:r>
                      <a:endParaRPr lang="zh-CN" altLang="en-US" sz="1800" dirty="0"/>
                    </a:p>
                  </a:txBody>
                  <a:tcPr/>
                </a:tc>
                <a:tc>
                  <a:txBody>
                    <a:bodyPr/>
                    <a:lstStyle/>
                    <a:p>
                      <a:pPr algn="ctr"/>
                      <a:endParaRPr lang="zh-CN" altLang="en-US" sz="1800" dirty="0"/>
                    </a:p>
                  </a:txBody>
                  <a:tcPr/>
                </a:tc>
                <a:extLst>
                  <a:ext uri="{0D108BD9-81ED-4DB2-BD59-A6C34878D82A}">
                    <a16:rowId xmlns:a16="http://schemas.microsoft.com/office/drawing/2014/main" val="2963970360"/>
                  </a:ext>
                </a:extLst>
              </a:tr>
              <a:tr h="317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Coupling ratio, MAX (%)</a:t>
                      </a:r>
                      <a:endParaRPr lang="zh-CN" altLang="en-US" sz="1800" dirty="0"/>
                    </a:p>
                  </a:txBody>
                  <a:tcPr/>
                </a:tc>
                <a:tc>
                  <a:txBody>
                    <a:bodyPr/>
                    <a:lstStyle/>
                    <a:p>
                      <a:pPr algn="ctr"/>
                      <a:r>
                        <a:rPr lang="en-US" altLang="zh-CN" sz="1800" dirty="0"/>
                        <a:t>0.11</a:t>
                      </a:r>
                      <a:endParaRPr lang="zh-CN" altLang="en-US" sz="1800" dirty="0"/>
                    </a:p>
                  </a:txBody>
                  <a:tcPr/>
                </a:tc>
                <a:tc>
                  <a:txBody>
                    <a:bodyPr/>
                    <a:lstStyle/>
                    <a:p>
                      <a:pPr algn="ctr"/>
                      <a:endParaRPr lang="zh-CN" altLang="en-US" sz="1800" dirty="0"/>
                    </a:p>
                  </a:txBody>
                  <a:tcPr/>
                </a:tc>
                <a:extLst>
                  <a:ext uri="{0D108BD9-81ED-4DB2-BD59-A6C34878D82A}">
                    <a16:rowId xmlns:a16="http://schemas.microsoft.com/office/drawing/2014/main" val="3680914938"/>
                  </a:ext>
                </a:extLst>
              </a:tr>
            </a:tbl>
          </a:graphicData>
        </a:graphic>
      </p:graphicFrame>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792C96A5-C456-4056-AA90-AF5443AC413B}"/>
                  </a:ext>
                </a:extLst>
              </p:cNvPr>
              <p:cNvSpPr/>
              <p:nvPr/>
            </p:nvSpPr>
            <p:spPr>
              <a:xfrm>
                <a:off x="8728699" y="845722"/>
                <a:ext cx="2167901"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000" i="1" smtClean="0">
                          <a:latin typeface="Cambria Math" panose="02040503050406030204" pitchFamily="18" charset="0"/>
                        </a:rPr>
                        <m:t>𝑀</m:t>
                      </m:r>
                      <m:r>
                        <a:rPr lang="zh-CN" altLang="en-US" sz="2000" i="0">
                          <a:latin typeface="Cambria Math" panose="02040503050406030204" pitchFamily="18" charset="0"/>
                        </a:rPr>
                        <m:t>=</m:t>
                      </m:r>
                      <m:d>
                        <m:dPr>
                          <m:ctrlPr>
                            <a:rPr lang="zh-CN" altLang="en-US" sz="2000" i="1">
                              <a:latin typeface="Cambria Math" panose="02040503050406030204" pitchFamily="18" charset="0"/>
                            </a:rPr>
                          </m:ctrlPr>
                        </m:dPr>
                        <m:e>
                          <m:m>
                            <m:mPr>
                              <m:mcs>
                                <m:mc>
                                  <m:mcPr>
                                    <m:count m:val="2"/>
                                    <m:mcJc m:val="center"/>
                                  </m:mcPr>
                                </m:mc>
                              </m:mcs>
                              <m:ctrlPr>
                                <a:rPr lang="zh-CN" altLang="en-US" sz="2000" i="1">
                                  <a:latin typeface="Cambria Math" panose="02040503050406030204" pitchFamily="18" charset="0"/>
                                </a:rPr>
                              </m:ctrlPr>
                            </m:mPr>
                            <m:mr>
                              <m:e>
                                <m:sSub>
                                  <m:sSubPr>
                                    <m:ctrlPr>
                                      <a:rPr lang="zh-CN" altLang="en-US" sz="2000" i="1">
                                        <a:latin typeface="Cambria Math" panose="02040503050406030204" pitchFamily="18" charset="0"/>
                                      </a:rPr>
                                    </m:ctrlPr>
                                  </m:sSubPr>
                                  <m:e>
                                    <m:r>
                                      <a:rPr lang="en-US" altLang="zh-CN" sz="2000" i="1">
                                        <a:latin typeface="Cambria Math" panose="02040503050406030204" pitchFamily="18" charset="0"/>
                                      </a:rPr>
                                      <m:t>𝑅</m:t>
                                    </m:r>
                                  </m:e>
                                  <m:sub>
                                    <m:r>
                                      <a:rPr lang="zh-CN" altLang="en-US" sz="2000" i="1">
                                        <a:latin typeface="Cambria Math" panose="02040503050406030204" pitchFamily="18" charset="0"/>
                                      </a:rPr>
                                      <m:t>𝑥𝑥</m:t>
                                    </m:r>
                                  </m:sub>
                                </m:sSub>
                              </m:e>
                              <m:e>
                                <m:sSub>
                                  <m:sSubPr>
                                    <m:ctrlPr>
                                      <a:rPr lang="zh-CN" altLang="en-US" sz="200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𝑅</m:t>
                                    </m:r>
                                  </m:e>
                                  <m:sub>
                                    <m:r>
                                      <a:rPr lang="zh-CN" altLang="en-US" sz="2000" i="1">
                                        <a:solidFill>
                                          <a:srgbClr val="FF0000"/>
                                        </a:solidFill>
                                        <a:latin typeface="Cambria Math" panose="02040503050406030204" pitchFamily="18" charset="0"/>
                                      </a:rPr>
                                      <m:t>𝑥𝑦</m:t>
                                    </m:r>
                                  </m:sub>
                                </m:sSub>
                              </m:e>
                            </m:mr>
                            <m:mr>
                              <m:e>
                                <m:sSub>
                                  <m:sSubPr>
                                    <m:ctrlPr>
                                      <a:rPr lang="zh-CN" altLang="en-US" sz="2000" i="1" smtClean="0">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𝑅</m:t>
                                    </m:r>
                                  </m:e>
                                  <m:sub>
                                    <m:r>
                                      <a:rPr lang="zh-CN" altLang="en-US" sz="2000" i="1">
                                        <a:solidFill>
                                          <a:srgbClr val="FF0000"/>
                                        </a:solidFill>
                                        <a:latin typeface="Cambria Math" panose="02040503050406030204" pitchFamily="18" charset="0"/>
                                      </a:rPr>
                                      <m:t>𝑦𝑥</m:t>
                                    </m:r>
                                  </m:sub>
                                </m:sSub>
                              </m:e>
                              <m:e>
                                <m:sSub>
                                  <m:sSubPr>
                                    <m:ctrlPr>
                                      <a:rPr lang="zh-CN" altLang="en-US" sz="2000" i="1">
                                        <a:latin typeface="Cambria Math" panose="02040503050406030204" pitchFamily="18" charset="0"/>
                                      </a:rPr>
                                    </m:ctrlPr>
                                  </m:sSubPr>
                                  <m:e>
                                    <m:r>
                                      <a:rPr lang="en-US" altLang="zh-CN" sz="2000" b="0" i="1" smtClean="0">
                                        <a:latin typeface="Cambria Math" panose="02040503050406030204" pitchFamily="18" charset="0"/>
                                      </a:rPr>
                                      <m:t>𝑅</m:t>
                                    </m:r>
                                  </m:e>
                                  <m:sub>
                                    <m:r>
                                      <a:rPr lang="zh-CN" altLang="en-US" sz="2000" i="1">
                                        <a:latin typeface="Cambria Math" panose="02040503050406030204" pitchFamily="18" charset="0"/>
                                      </a:rPr>
                                      <m:t>𝑦𝑦</m:t>
                                    </m:r>
                                  </m:sub>
                                </m:sSub>
                              </m:e>
                            </m:mr>
                          </m:m>
                        </m:e>
                      </m:d>
                    </m:oMath>
                  </m:oMathPara>
                </a14:m>
                <a:endParaRPr lang="zh-CN" altLang="en-US" dirty="0"/>
              </a:p>
            </p:txBody>
          </p:sp>
        </mc:Choice>
        <mc:Fallback xmlns="">
          <p:sp>
            <p:nvSpPr>
              <p:cNvPr id="20" name="矩形 19">
                <a:extLst>
                  <a:ext uri="{FF2B5EF4-FFF2-40B4-BE49-F238E27FC236}">
                    <a16:creationId xmlns:a16="http://schemas.microsoft.com/office/drawing/2014/main" id="{792C96A5-C456-4056-AA90-AF5443AC413B}"/>
                  </a:ext>
                </a:extLst>
              </p:cNvPr>
              <p:cNvSpPr>
                <a:spLocks noRot="1" noChangeAspect="1" noMove="1" noResize="1" noEditPoints="1" noAdjustHandles="1" noChangeArrowheads="1" noChangeShapeType="1" noTextEdit="1"/>
              </p:cNvSpPr>
              <p:nvPr/>
            </p:nvSpPr>
            <p:spPr>
              <a:xfrm>
                <a:off x="8728699" y="845722"/>
                <a:ext cx="2167901" cy="783869"/>
              </a:xfrm>
              <a:prstGeom prst="rect">
                <a:avLst/>
              </a:prstGeom>
              <a:blipFill>
                <a:blip r:embed="rId4"/>
                <a:stretch>
                  <a:fillRect/>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35E8FB16-A5A3-4D05-BE63-D9E62757747F}"/>
              </a:ext>
            </a:extLst>
          </p:cNvPr>
          <p:cNvPicPr>
            <a:picLocks noChangeAspect="1"/>
          </p:cNvPicPr>
          <p:nvPr/>
        </p:nvPicPr>
        <p:blipFill>
          <a:blip r:embed="rId5"/>
          <a:stretch>
            <a:fillRect/>
          </a:stretch>
        </p:blipFill>
        <p:spPr>
          <a:xfrm>
            <a:off x="3669311" y="1913253"/>
            <a:ext cx="3264889" cy="2209800"/>
          </a:xfrm>
          <a:prstGeom prst="rect">
            <a:avLst/>
          </a:prstGeom>
        </p:spPr>
      </p:pic>
      <p:pic>
        <p:nvPicPr>
          <p:cNvPr id="10" name="图片 9">
            <a:extLst>
              <a:ext uri="{FF2B5EF4-FFF2-40B4-BE49-F238E27FC236}">
                <a16:creationId xmlns:a16="http://schemas.microsoft.com/office/drawing/2014/main" id="{FA1C220B-F845-4443-A1B4-91E67DFE45D8}"/>
              </a:ext>
            </a:extLst>
          </p:cNvPr>
          <p:cNvPicPr>
            <a:picLocks noChangeAspect="1"/>
          </p:cNvPicPr>
          <p:nvPr/>
        </p:nvPicPr>
        <p:blipFill>
          <a:blip r:embed="rId6"/>
          <a:stretch>
            <a:fillRect/>
          </a:stretch>
        </p:blipFill>
        <p:spPr>
          <a:xfrm>
            <a:off x="3475053" y="4114800"/>
            <a:ext cx="3432939" cy="2342588"/>
          </a:xfrm>
          <a:prstGeom prst="rect">
            <a:avLst/>
          </a:prstGeom>
        </p:spPr>
      </p:pic>
      <p:pic>
        <p:nvPicPr>
          <p:cNvPr id="12" name="图片 11">
            <a:extLst>
              <a:ext uri="{FF2B5EF4-FFF2-40B4-BE49-F238E27FC236}">
                <a16:creationId xmlns:a16="http://schemas.microsoft.com/office/drawing/2014/main" id="{26B00000-CC2B-486E-BE8F-D0230855E3C3}"/>
              </a:ext>
            </a:extLst>
          </p:cNvPr>
          <p:cNvPicPr>
            <a:picLocks noChangeAspect="1"/>
          </p:cNvPicPr>
          <p:nvPr/>
        </p:nvPicPr>
        <p:blipFill>
          <a:blip r:embed="rId7"/>
          <a:stretch>
            <a:fillRect/>
          </a:stretch>
        </p:blipFill>
        <p:spPr>
          <a:xfrm>
            <a:off x="211961" y="4095239"/>
            <a:ext cx="3227364" cy="2457961"/>
          </a:xfrm>
          <a:prstGeom prst="rect">
            <a:avLst/>
          </a:prstGeom>
        </p:spPr>
      </p:pic>
      <p:sp>
        <p:nvSpPr>
          <p:cNvPr id="23" name="文本框 22">
            <a:extLst>
              <a:ext uri="{FF2B5EF4-FFF2-40B4-BE49-F238E27FC236}">
                <a16:creationId xmlns:a16="http://schemas.microsoft.com/office/drawing/2014/main" id="{7EFADA4F-883A-4A6A-9949-CE248313617E}"/>
              </a:ext>
            </a:extLst>
          </p:cNvPr>
          <p:cNvSpPr txBox="1"/>
          <p:nvPr/>
        </p:nvSpPr>
        <p:spPr>
          <a:xfrm>
            <a:off x="266700" y="1780465"/>
            <a:ext cx="3682200" cy="1754326"/>
          </a:xfrm>
          <a:prstGeom prst="rect">
            <a:avLst/>
          </a:prstGeom>
          <a:noFill/>
        </p:spPr>
        <p:txBody>
          <a:bodyPr wrap="square">
            <a:spAutoFit/>
          </a:bodyPr>
          <a:lstStyle/>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β-beat &lt; 1% in RMS, </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except the β</a:t>
            </a:r>
            <a:r>
              <a:rPr lang="en-US" altLang="zh-CN" sz="2200" baseline="-250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y</a:t>
            </a:r>
            <a:r>
              <a:rPr lang="en-US" altLang="zh-CN" sz="22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@IP</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Coupling ratio &lt; 0.1%;</a:t>
            </a:r>
          </a:p>
          <a:p>
            <a:pPr marL="342900" indent="-342900">
              <a:spcAft>
                <a:spcPts val="1200"/>
              </a:spcAft>
              <a:buFont typeface="Times New Roman" panose="02020603050405020304" pitchFamily="18" charset="0"/>
              <a:buChar char="₋"/>
            </a:pPr>
            <a:r>
              <a:rPr lang="en-US" altLang="zh-CN" sz="2200" dirty="0" err="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dirty="0" err="1">
                <a:latin typeface="Times New Roman" panose="02020603050405020304" pitchFamily="18" charset="0"/>
                <a:ea typeface="黑体" panose="02010609060101010101" pitchFamily="49" charset="-122"/>
                <a:cs typeface="Times New Roman" panose="02020603050405020304" pitchFamily="18" charset="0"/>
              </a:rPr>
              <a:t>sq</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 &lt; 0.4 T/m.</a:t>
            </a:r>
          </a:p>
        </p:txBody>
      </p:sp>
    </p:spTree>
    <p:extLst>
      <p:ext uri="{BB962C8B-B14F-4D97-AF65-F5344CB8AC3E}">
        <p14:creationId xmlns:p14="http://schemas.microsoft.com/office/powerpoint/2010/main" val="397915540"/>
      </p:ext>
    </p:extLst>
  </p:cSld>
  <p:clrMapOvr>
    <a:masterClrMapping/>
  </p:clrMapOvr>
  <mc:AlternateContent xmlns:mc="http://schemas.openxmlformats.org/markup-compatibility/2006">
    <mc:Choice xmlns:p14="http://schemas.microsoft.com/office/powerpoint/2010/main" Requires="p14">
      <p:transition spd="slow" p14:dur="2000" advTm="75485"/>
    </mc:Choice>
    <mc:Fallback>
      <p:transition spd="slow" advTm="754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l-GR" altLang="zh-CN" sz="3200" b="1" dirty="0">
                <a:latin typeface="微软雅黑" panose="020B0503020204020204" pitchFamily="34" charset="-122"/>
                <a:ea typeface="微软雅黑" panose="020B0503020204020204" pitchFamily="34" charset="-122"/>
              </a:rPr>
              <a:t>β</a:t>
            </a:r>
            <a:r>
              <a:rPr lang="en-US" altLang="zh-CN" sz="3200" b="1" baseline="-25000" dirty="0" err="1">
                <a:latin typeface="微软雅黑" panose="020B0503020204020204" pitchFamily="34" charset="-122"/>
                <a:ea typeface="微软雅黑" panose="020B0503020204020204" pitchFamily="34" charset="-122"/>
              </a:rPr>
              <a:t>y</a:t>
            </a:r>
            <a:r>
              <a:rPr lang="en-US" altLang="zh-CN" sz="3200" b="1" dirty="0" err="1">
                <a:latin typeface="微软雅黑" panose="020B0503020204020204" pitchFamily="34" charset="-122"/>
                <a:ea typeface="微软雅黑" panose="020B0503020204020204" pitchFamily="34" charset="-122"/>
              </a:rPr>
              <a:t>@IP</a:t>
            </a:r>
            <a:r>
              <a:rPr lang="en-US" altLang="zh-CN" sz="3200" b="1" dirty="0">
                <a:latin typeface="微软雅黑" panose="020B0503020204020204" pitchFamily="34" charset="-122"/>
                <a:ea typeface="微软雅黑" panose="020B0503020204020204" pitchFamily="34" charset="-122"/>
              </a:rPr>
              <a:t>  (</a:t>
            </a:r>
            <a:r>
              <a:rPr lang="el-GR" altLang="zh-CN" sz="3200" b="1" dirty="0">
                <a:latin typeface="微软雅黑" panose="020B0503020204020204" pitchFamily="34" charset="-122"/>
                <a:ea typeface="微软雅黑" panose="020B0503020204020204" pitchFamily="34" charset="-122"/>
              </a:rPr>
              <a:t>β</a:t>
            </a:r>
            <a:r>
              <a:rPr lang="en-US" altLang="zh-CN" sz="3200" b="1" baseline="-25000" dirty="0">
                <a:latin typeface="微软雅黑" panose="020B0503020204020204" pitchFamily="34" charset="-122"/>
                <a:ea typeface="微软雅黑" panose="020B0503020204020204" pitchFamily="34" charset="-122"/>
              </a:rPr>
              <a:t>y</a:t>
            </a:r>
            <a:r>
              <a:rPr lang="en-US" altLang="zh-CN" sz="3200" b="1" baseline="30000" dirty="0">
                <a:latin typeface="微软雅黑" panose="020B0503020204020204" pitchFamily="34" charset="-122"/>
                <a:ea typeface="微软雅黑" panose="020B0503020204020204" pitchFamily="34" charset="-122"/>
              </a:rPr>
              <a:t>*</a:t>
            </a:r>
            <a:r>
              <a:rPr lang="en-US" altLang="zh-CN" sz="3200" b="1" dirty="0">
                <a:latin typeface="微软雅黑" panose="020B0503020204020204" pitchFamily="34" charset="-122"/>
                <a:ea typeface="微软雅黑" panose="020B0503020204020204" pitchFamily="34" charset="-122"/>
              </a:rPr>
              <a:t>) correction</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23" name="文本框 22">
            <a:extLst>
              <a:ext uri="{FF2B5EF4-FFF2-40B4-BE49-F238E27FC236}">
                <a16:creationId xmlns:a16="http://schemas.microsoft.com/office/drawing/2014/main" id="{7EFADA4F-883A-4A6A-9949-CE248313617E}"/>
              </a:ext>
            </a:extLst>
          </p:cNvPr>
          <p:cNvSpPr txBox="1"/>
          <p:nvPr/>
        </p:nvSpPr>
        <p:spPr>
          <a:xfrm>
            <a:off x="106175" y="1540798"/>
            <a:ext cx="4210141" cy="3108543"/>
          </a:xfrm>
          <a:prstGeom prst="rect">
            <a:avLst/>
          </a:prstGeom>
          <a:noFill/>
        </p:spPr>
        <p:txBody>
          <a:bodyPr wrap="square">
            <a:spAutoFit/>
          </a:bodyPr>
          <a:lstStyle/>
          <a:p>
            <a:pPr marL="342900" indent="-342900">
              <a:spcAft>
                <a:spcPts val="1200"/>
              </a:spcAft>
              <a:buFont typeface="Times New Roman" panose="02020603050405020304" pitchFamily="18" charset="0"/>
              <a:buChar char="₋"/>
            </a:pPr>
            <a:r>
              <a:rPr lang="en-US" altLang="zh-CN" sz="22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After corr., </a:t>
            </a:r>
            <a:r>
              <a:rPr kumimoji="0" lang="en-US" altLang="zh-CN" sz="2200" b="0" i="0" u="none" strike="noStrike" kern="1200" cap="none" spc="0" normalizeH="0" baseline="0" noProof="0" dirty="0">
                <a:ln>
                  <a:noFill/>
                </a:ln>
                <a:solidFill>
                  <a:prstClr val="black"/>
                </a:solidFill>
                <a:effectLst/>
                <a:highlight>
                  <a:srgbClr val="F0F0BF"/>
                </a:highlight>
                <a:uLnTx/>
                <a:uFillTx/>
                <a:latin typeface="Times New Roman" panose="02020603050405020304" pitchFamily="18" charset="0"/>
                <a:ea typeface="黑体" panose="02010609060101010101" pitchFamily="49" charset="-122"/>
                <a:cs typeface="Times New Roman" panose="02020603050405020304" pitchFamily="18" charset="0"/>
              </a:rPr>
              <a:t>β</a:t>
            </a:r>
            <a:r>
              <a:rPr kumimoji="0" lang="en-US" altLang="zh-CN" sz="2200" b="0" i="0" u="none" strike="noStrike" kern="1200" cap="none" spc="0" normalizeH="0" baseline="-25000" noProof="0" dirty="0">
                <a:ln>
                  <a:noFill/>
                </a:ln>
                <a:solidFill>
                  <a:prstClr val="black"/>
                </a:solidFill>
                <a:effectLst/>
                <a:highlight>
                  <a:srgbClr val="F0F0BF"/>
                </a:highlight>
                <a:uLnTx/>
                <a:uFillTx/>
                <a:latin typeface="Times New Roman" panose="02020603050405020304" pitchFamily="18" charset="0"/>
                <a:ea typeface="黑体" panose="02010609060101010101" pitchFamily="49" charset="-122"/>
                <a:cs typeface="Times New Roman" panose="02020603050405020304" pitchFamily="18" charset="0"/>
              </a:rPr>
              <a:t>y</a:t>
            </a:r>
            <a:r>
              <a:rPr kumimoji="0" lang="en-US" altLang="zh-CN" sz="2200" b="0" i="0" u="none" strike="noStrike" kern="1200" cap="none" spc="0" normalizeH="0" baseline="30000" noProof="0" dirty="0">
                <a:ln>
                  <a:noFill/>
                </a:ln>
                <a:solidFill>
                  <a:prstClr val="black"/>
                </a:solidFill>
                <a:effectLst/>
                <a:highlight>
                  <a:srgbClr val="F0F0BF"/>
                </a:highligh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dirty="0" err="1">
                <a:highlight>
                  <a:srgbClr val="F0F0BF"/>
                </a:highlight>
                <a:latin typeface="Times New Roman" panose="02020603050405020304" pitchFamily="18" charset="0"/>
                <a:ea typeface="黑体" panose="02010609060101010101" pitchFamily="49" charset="-122"/>
                <a:cs typeface="Times New Roman" panose="02020603050405020304" pitchFamily="18" charset="0"/>
              </a:rPr>
              <a:t>beat@IP</a:t>
            </a:r>
            <a:r>
              <a:rPr lang="en-US" altLang="zh-CN" sz="2200" dirty="0">
                <a:highlight>
                  <a:srgbClr val="F0F0BF"/>
                </a:highlight>
                <a:latin typeface="Times New Roman" panose="02020603050405020304" pitchFamily="18" charset="0"/>
                <a:ea typeface="黑体" panose="02010609060101010101" pitchFamily="49" charset="-122"/>
                <a:cs typeface="Times New Roman" panose="02020603050405020304" pitchFamily="18" charset="0"/>
              </a:rPr>
              <a:t> &lt; 3%;</a:t>
            </a:r>
          </a:p>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β function outside the knob quadrupole should be measured and constrained to prevent the leakage of β-beat globally;</a:t>
            </a:r>
          </a:p>
          <a:p>
            <a:pPr marL="342900" indent="-342900">
              <a:spcAft>
                <a:spcPts val="1200"/>
              </a:spcAft>
              <a:buFont typeface="Times New Roman" panose="02020603050405020304" pitchFamily="18" charset="0"/>
              <a:buChar char="₋"/>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Measurement accuracy of tunes, PS ripple, </a:t>
            </a:r>
            <a:r>
              <a:rPr lang="en-US" altLang="zh-CN" sz="2200" dirty="0" err="1">
                <a:latin typeface="Times New Roman" panose="02020603050405020304" pitchFamily="18" charset="0"/>
                <a:ea typeface="黑体" panose="02010609060101010101" pitchFamily="49" charset="-122"/>
                <a:cs typeface="Times New Roman" panose="02020603050405020304" pitchFamily="18" charset="0"/>
              </a:rPr>
              <a:t>etc</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 will influence the correction effect.</a:t>
            </a:r>
          </a:p>
        </p:txBody>
      </p:sp>
      <p:pic>
        <p:nvPicPr>
          <p:cNvPr id="15" name="图片 14">
            <a:extLst>
              <a:ext uri="{FF2B5EF4-FFF2-40B4-BE49-F238E27FC236}">
                <a16:creationId xmlns:a16="http://schemas.microsoft.com/office/drawing/2014/main" id="{7067113A-4220-44B3-BC65-6A7EC428F402}"/>
              </a:ext>
            </a:extLst>
          </p:cNvPr>
          <p:cNvPicPr>
            <a:picLocks noChangeAspect="1"/>
          </p:cNvPicPr>
          <p:nvPr/>
        </p:nvPicPr>
        <p:blipFill>
          <a:blip r:embed="rId4"/>
          <a:stretch>
            <a:fillRect/>
          </a:stretch>
        </p:blipFill>
        <p:spPr>
          <a:xfrm>
            <a:off x="4153596" y="1682739"/>
            <a:ext cx="4067177" cy="2222608"/>
          </a:xfrm>
          <a:prstGeom prst="rect">
            <a:avLst/>
          </a:prstGeom>
        </p:spPr>
      </p:pic>
      <p:sp>
        <p:nvSpPr>
          <p:cNvPr id="16" name="矩形 15">
            <a:extLst>
              <a:ext uri="{FF2B5EF4-FFF2-40B4-BE49-F238E27FC236}">
                <a16:creationId xmlns:a16="http://schemas.microsoft.com/office/drawing/2014/main" id="{03564F69-DE63-4764-80A4-999304F6301E}"/>
              </a:ext>
            </a:extLst>
          </p:cNvPr>
          <p:cNvSpPr/>
          <p:nvPr/>
        </p:nvSpPr>
        <p:spPr>
          <a:xfrm>
            <a:off x="1502342" y="919232"/>
            <a:ext cx="9842598" cy="461665"/>
          </a:xfrm>
          <a:prstGeom prst="rect">
            <a:avLst/>
          </a:prstGeom>
        </p:spPr>
        <p:txBody>
          <a:bodyPr wrap="square">
            <a:spAutoFit/>
          </a:bodyPr>
          <a:lstStyle/>
          <a:p>
            <a:r>
              <a:rPr lang="en-US" altLang="zh-CN" sz="2400" b="1" dirty="0"/>
              <a:t>K-modulation    knobs: three pairs of Quad. strengths on both sides of IP</a:t>
            </a:r>
            <a:endParaRPr lang="zh-CN" altLang="en-US" sz="2400" b="1" dirty="0"/>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4AD794BC-A93A-4B74-815A-BFC574827FE3}"/>
                  </a:ext>
                </a:extLst>
              </p:cNvPr>
              <p:cNvSpPr/>
              <p:nvPr/>
            </p:nvSpPr>
            <p:spPr>
              <a:xfrm>
                <a:off x="2971800" y="4773069"/>
                <a:ext cx="4953000" cy="1053943"/>
              </a:xfrm>
              <a:prstGeom prst="rect">
                <a:avLst/>
              </a:prstGeom>
            </p:spPr>
            <p:txBody>
              <a:bodyPr wrap="square">
                <a:spAutoFit/>
              </a:bodyPr>
              <a:lstStyle/>
              <a:p>
                <a:pPr marL="342900" indent="-342900">
                  <a:buFont typeface="Wingdings" panose="05000000000000000000" pitchFamily="2" charset="2"/>
                  <a:buChar char="p"/>
                </a:pPr>
                <a:r>
                  <a:rPr lang="en-US" altLang="zh-CN" sz="2000" dirty="0"/>
                  <a:t>Measure</a:t>
                </a:r>
                <a:r>
                  <a:rPr lang="zh-CN" altLang="en-US" sz="2000" dirty="0"/>
                  <a:t> </a:t>
                </a:r>
                <a14:m>
                  <m:oMath xmlns:m="http://schemas.openxmlformats.org/officeDocument/2006/math">
                    <m:acc>
                      <m:accPr>
                        <m:chr m:val="̅"/>
                        <m:ctrlPr>
                          <a:rPr lang="zh-CN" altLang="en-US" sz="2000" i="1" smtClean="0">
                            <a:latin typeface="Cambria Math" panose="02040503050406030204" pitchFamily="18" charset="0"/>
                          </a:rPr>
                        </m:ctrlPr>
                      </m:accPr>
                      <m:e>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𝛽</m:t>
                            </m:r>
                          </m:e>
                          <m:sub>
                            <m:r>
                              <a:rPr lang="en-US" altLang="zh-CN" sz="2000" b="0" i="1" smtClean="0">
                                <a:latin typeface="Cambria Math" panose="02040503050406030204" pitchFamily="18" charset="0"/>
                              </a:rPr>
                              <m:t>𝑦</m:t>
                            </m:r>
                          </m:sub>
                        </m:sSub>
                      </m:e>
                    </m:acc>
                  </m:oMath>
                </a14:m>
                <a:r>
                  <a:rPr lang="en-US" altLang="zh-CN" sz="2000" dirty="0">
                    <a:latin typeface="Arial Narrow" panose="020B0606020202030204" pitchFamily="34" charset="0"/>
                  </a:rPr>
                  <a:t> at FFT doublets——K modulation</a:t>
                </a:r>
              </a:p>
              <a:p>
                <a:pPr marL="342900" indent="-342900">
                  <a:buFont typeface="Wingdings" panose="05000000000000000000" pitchFamily="2" charset="2"/>
                  <a:buChar char="p"/>
                </a:pPr>
                <a:r>
                  <a:rPr lang="en-US" altLang="zh-CN" sz="2000" dirty="0">
                    <a:latin typeface="Arial Narrow" panose="020B0606020202030204" pitchFamily="34" charset="0"/>
                  </a:rPr>
                  <a:t>Deduce the </a:t>
                </a:r>
                <a:r>
                  <a:rPr lang="en-US" altLang="zh-CN" sz="2000" dirty="0">
                    <a:latin typeface="Arial Narrow" panose="020B0606020202030204" pitchFamily="34" charset="0"/>
                    <a:ea typeface="黑体" panose="02010609060101010101" pitchFamily="49" charset="-122"/>
                    <a:cs typeface="Times New Roman" panose="02020603050405020304" pitchFamily="18" charset="0"/>
                  </a:rPr>
                  <a:t>β</a:t>
                </a:r>
                <a:r>
                  <a:rPr lang="en-US" altLang="zh-CN" sz="2000" baseline="-25000" dirty="0">
                    <a:latin typeface="Arial Narrow" panose="020B0606020202030204" pitchFamily="34" charset="0"/>
                    <a:ea typeface="黑体" panose="02010609060101010101" pitchFamily="49" charset="-122"/>
                    <a:cs typeface="Times New Roman" panose="02020603050405020304" pitchFamily="18" charset="0"/>
                  </a:rPr>
                  <a:t>y</a:t>
                </a:r>
                <a:r>
                  <a:rPr lang="en-US" altLang="zh-CN" sz="2000" baseline="30000" dirty="0">
                    <a:latin typeface="Arial Narrow" panose="020B0606020202030204" pitchFamily="34" charset="0"/>
                    <a:ea typeface="黑体" panose="02010609060101010101" pitchFamily="49" charset="-122"/>
                    <a:cs typeface="Times New Roman" panose="02020603050405020304" pitchFamily="18" charset="0"/>
                  </a:rPr>
                  <a:t>*</a:t>
                </a:r>
                <a:r>
                  <a:rPr lang="en-US" altLang="zh-CN" sz="2000" dirty="0">
                    <a:latin typeface="Arial Narrow" panose="020B0606020202030204" pitchFamily="34" charset="0"/>
                  </a:rPr>
                  <a:t>of error seeds——transfer matrix. </a:t>
                </a:r>
              </a:p>
              <a:p>
                <a:pPr marL="342900" indent="-342900">
                  <a:buFont typeface="Wingdings" panose="05000000000000000000" pitchFamily="2" charset="2"/>
                  <a:buChar char="p"/>
                </a:pPr>
                <a:r>
                  <a:rPr lang="en-US" altLang="zh-CN" sz="2000" dirty="0">
                    <a:latin typeface="Arial Narrow" panose="020B0606020202030204" pitchFamily="34" charset="0"/>
                  </a:rPr>
                  <a:t>Correct the </a:t>
                </a:r>
                <a:r>
                  <a:rPr lang="en-US" altLang="zh-CN" sz="2000" dirty="0">
                    <a:latin typeface="Arial Narrow" panose="020B0606020202030204" pitchFamily="34" charset="0"/>
                    <a:ea typeface="黑体" panose="02010609060101010101" pitchFamily="49" charset="-122"/>
                    <a:cs typeface="Times New Roman" panose="02020603050405020304" pitchFamily="18" charset="0"/>
                  </a:rPr>
                  <a:t>β</a:t>
                </a:r>
                <a:r>
                  <a:rPr lang="en-US" altLang="zh-CN" sz="2000" baseline="-25000" dirty="0">
                    <a:latin typeface="Arial Narrow" panose="020B0606020202030204" pitchFamily="34" charset="0"/>
                    <a:ea typeface="黑体" panose="02010609060101010101" pitchFamily="49" charset="-122"/>
                    <a:cs typeface="Times New Roman" panose="02020603050405020304" pitchFamily="18" charset="0"/>
                  </a:rPr>
                  <a:t>y</a:t>
                </a:r>
                <a:r>
                  <a:rPr lang="en-US" altLang="zh-CN" sz="2000" baseline="30000" dirty="0">
                    <a:latin typeface="Arial Narrow" panose="020B0606020202030204" pitchFamily="34" charset="0"/>
                    <a:ea typeface="黑体" panose="02010609060101010101" pitchFamily="49" charset="-122"/>
                    <a:cs typeface="Times New Roman" panose="02020603050405020304" pitchFamily="18" charset="0"/>
                  </a:rPr>
                  <a:t>* </a:t>
                </a:r>
                <a:r>
                  <a:rPr lang="en-US" altLang="zh-CN" sz="2000" dirty="0">
                    <a:latin typeface="Arial Narrow" panose="020B0606020202030204" pitchFamily="34" charset="0"/>
                  </a:rPr>
                  <a:t>using some quadrupole knobs</a:t>
                </a:r>
                <a:r>
                  <a:rPr lang="en-US" altLang="zh-CN" sz="2000" dirty="0"/>
                  <a:t>.</a:t>
                </a:r>
              </a:p>
            </p:txBody>
          </p:sp>
        </mc:Choice>
        <mc:Fallback xmlns="">
          <p:sp>
            <p:nvSpPr>
              <p:cNvPr id="19" name="矩形 18">
                <a:extLst>
                  <a:ext uri="{FF2B5EF4-FFF2-40B4-BE49-F238E27FC236}">
                    <a16:creationId xmlns:a16="http://schemas.microsoft.com/office/drawing/2014/main" id="{4AD794BC-A93A-4B74-815A-BFC574827FE3}"/>
                  </a:ext>
                </a:extLst>
              </p:cNvPr>
              <p:cNvSpPr>
                <a:spLocks noRot="1" noChangeAspect="1" noMove="1" noResize="1" noEditPoints="1" noAdjustHandles="1" noChangeArrowheads="1" noChangeShapeType="1" noTextEdit="1"/>
              </p:cNvSpPr>
              <p:nvPr/>
            </p:nvSpPr>
            <p:spPr>
              <a:xfrm>
                <a:off x="2971800" y="4773069"/>
                <a:ext cx="4953000" cy="1053943"/>
              </a:xfrm>
              <a:prstGeom prst="rect">
                <a:avLst/>
              </a:prstGeom>
              <a:blipFill>
                <a:blip r:embed="rId5"/>
                <a:stretch>
                  <a:fillRect l="-1108" t="-2890" r="-2956" b="-9827"/>
                </a:stretch>
              </a:blipFill>
            </p:spPr>
            <p:txBody>
              <a:bodyPr/>
              <a:lstStyle/>
              <a:p>
                <a:r>
                  <a:rPr lang="zh-CN" altLang="en-US">
                    <a:noFill/>
                  </a:rPr>
                  <a:t> </a:t>
                </a:r>
              </a:p>
            </p:txBody>
          </p:sp>
        </mc:Fallback>
      </mc:AlternateContent>
      <p:graphicFrame>
        <p:nvGraphicFramePr>
          <p:cNvPr id="22" name="表格 11">
            <a:extLst>
              <a:ext uri="{FF2B5EF4-FFF2-40B4-BE49-F238E27FC236}">
                <a16:creationId xmlns:a16="http://schemas.microsoft.com/office/drawing/2014/main" id="{C621BDA7-6043-4C15-B912-C2194EE66BFB}"/>
              </a:ext>
            </a:extLst>
          </p:cNvPr>
          <p:cNvGraphicFramePr>
            <a:graphicFrameLocks noGrp="1"/>
          </p:cNvGraphicFramePr>
          <p:nvPr>
            <p:extLst>
              <p:ext uri="{D42A27DB-BD31-4B8C-83A1-F6EECF244321}">
                <p14:modId xmlns:p14="http://schemas.microsoft.com/office/powerpoint/2010/main" val="2308053037"/>
              </p:ext>
            </p:extLst>
          </p:nvPr>
        </p:nvGraphicFramePr>
        <p:xfrm>
          <a:off x="8153400" y="4822346"/>
          <a:ext cx="3923466" cy="1112520"/>
        </p:xfrm>
        <a:graphic>
          <a:graphicData uri="http://schemas.openxmlformats.org/drawingml/2006/table">
            <a:tbl>
              <a:tblPr firstRow="1" bandRow="1">
                <a:tableStyleId>{5C22544A-7EE6-4342-B048-85BDC9FD1C3A}</a:tableStyleId>
              </a:tblPr>
              <a:tblGrid>
                <a:gridCol w="1637466">
                  <a:extLst>
                    <a:ext uri="{9D8B030D-6E8A-4147-A177-3AD203B41FA5}">
                      <a16:colId xmlns:a16="http://schemas.microsoft.com/office/drawing/2014/main" val="2568926928"/>
                    </a:ext>
                  </a:extLst>
                </a:gridCol>
                <a:gridCol w="1143000">
                  <a:extLst>
                    <a:ext uri="{9D8B030D-6E8A-4147-A177-3AD203B41FA5}">
                      <a16:colId xmlns:a16="http://schemas.microsoft.com/office/drawing/2014/main" val="3787119801"/>
                    </a:ext>
                  </a:extLst>
                </a:gridCol>
                <a:gridCol w="1143000">
                  <a:extLst>
                    <a:ext uri="{9D8B030D-6E8A-4147-A177-3AD203B41FA5}">
                      <a16:colId xmlns:a16="http://schemas.microsoft.com/office/drawing/2014/main" val="2511101296"/>
                    </a:ext>
                  </a:extLst>
                </a:gridCol>
              </a:tblGrid>
              <a:tr h="370840">
                <a:tc>
                  <a:txBody>
                    <a:bodyPr/>
                    <a:lstStyle/>
                    <a:p>
                      <a:r>
                        <a:rPr lang="en-US" altLang="zh-CN" dirty="0"/>
                        <a:t>β-</a:t>
                      </a:r>
                      <a:r>
                        <a:rPr lang="en-US" altLang="zh-CN" dirty="0" err="1"/>
                        <a:t>beat@IP</a:t>
                      </a:r>
                      <a:endParaRPr lang="zh-CN" altLang="en-US" dirty="0"/>
                    </a:p>
                  </a:txBody>
                  <a:tcPr/>
                </a:tc>
                <a:tc>
                  <a:txBody>
                    <a:bodyPr/>
                    <a:lstStyle/>
                    <a:p>
                      <a:r>
                        <a:rPr lang="en-US" altLang="zh-CN" dirty="0"/>
                        <a:t>RMS (%)</a:t>
                      </a:r>
                      <a:endParaRPr lang="zh-CN" altLang="en-US" dirty="0"/>
                    </a:p>
                  </a:txBody>
                  <a:tcPr/>
                </a:tc>
                <a:tc>
                  <a:txBody>
                    <a:bodyPr/>
                    <a:lstStyle/>
                    <a:p>
                      <a:r>
                        <a:rPr lang="en-US" altLang="zh-CN" dirty="0"/>
                        <a:t>MAX (%)</a:t>
                      </a:r>
                      <a:endParaRPr lang="zh-CN" altLang="en-US" dirty="0"/>
                    </a:p>
                  </a:txBody>
                  <a:tcPr/>
                </a:tc>
                <a:extLst>
                  <a:ext uri="{0D108BD9-81ED-4DB2-BD59-A6C34878D82A}">
                    <a16:rowId xmlns:a16="http://schemas.microsoft.com/office/drawing/2014/main" val="717117408"/>
                  </a:ext>
                </a:extLst>
              </a:tr>
              <a:tr h="370840">
                <a:tc>
                  <a:txBody>
                    <a:bodyPr/>
                    <a:lstStyle/>
                    <a:p>
                      <a:r>
                        <a:rPr lang="en-US" altLang="zh-CN" dirty="0"/>
                        <a:t>Before Corr. x/y</a:t>
                      </a:r>
                      <a:endParaRPr lang="zh-CN" altLang="en-US" dirty="0"/>
                    </a:p>
                  </a:txBody>
                  <a:tcPr/>
                </a:tc>
                <a:tc>
                  <a:txBody>
                    <a:bodyPr/>
                    <a:lstStyle/>
                    <a:p>
                      <a:r>
                        <a:rPr lang="en-US" altLang="zh-CN" dirty="0"/>
                        <a:t>0.3/12</a:t>
                      </a:r>
                      <a:endParaRPr lang="zh-CN" altLang="en-US" dirty="0"/>
                    </a:p>
                  </a:txBody>
                  <a:tcPr/>
                </a:tc>
                <a:tc>
                  <a:txBody>
                    <a:bodyPr/>
                    <a:lstStyle/>
                    <a:p>
                      <a:r>
                        <a:rPr lang="en-US" altLang="zh-CN" dirty="0"/>
                        <a:t>0.8/</a:t>
                      </a:r>
                      <a:r>
                        <a:rPr lang="en-US" altLang="zh-CN" dirty="0">
                          <a:solidFill>
                            <a:srgbClr val="FF0000"/>
                          </a:solidFill>
                        </a:rPr>
                        <a:t>51</a:t>
                      </a:r>
                      <a:endParaRPr lang="zh-CN" altLang="en-US" dirty="0">
                        <a:solidFill>
                          <a:srgbClr val="FF0000"/>
                        </a:solidFill>
                      </a:endParaRPr>
                    </a:p>
                  </a:txBody>
                  <a:tcPr/>
                </a:tc>
                <a:extLst>
                  <a:ext uri="{0D108BD9-81ED-4DB2-BD59-A6C34878D82A}">
                    <a16:rowId xmlns:a16="http://schemas.microsoft.com/office/drawing/2014/main" val="3590777455"/>
                  </a:ext>
                </a:extLst>
              </a:tr>
              <a:tr h="370840">
                <a:tc>
                  <a:txBody>
                    <a:bodyPr/>
                    <a:lstStyle/>
                    <a:p>
                      <a:r>
                        <a:rPr lang="en-US" altLang="zh-CN" dirty="0"/>
                        <a:t>After Corr. x/y</a:t>
                      </a:r>
                      <a:endParaRPr lang="zh-CN" altLang="en-US" dirty="0"/>
                    </a:p>
                  </a:txBody>
                  <a:tcPr/>
                </a:tc>
                <a:tc>
                  <a:txBody>
                    <a:bodyPr/>
                    <a:lstStyle/>
                    <a:p>
                      <a:r>
                        <a:rPr lang="en-US" altLang="zh-CN" dirty="0"/>
                        <a:t>0.34/0.46</a:t>
                      </a:r>
                      <a:endParaRPr lang="zh-CN" altLang="en-US" dirty="0"/>
                    </a:p>
                  </a:txBody>
                  <a:tcPr/>
                </a:tc>
                <a:tc>
                  <a:txBody>
                    <a:bodyPr/>
                    <a:lstStyle/>
                    <a:p>
                      <a:r>
                        <a:rPr lang="en-US" altLang="zh-CN" dirty="0"/>
                        <a:t>0.8/</a:t>
                      </a:r>
                      <a:r>
                        <a:rPr lang="en-US" altLang="zh-CN" dirty="0">
                          <a:solidFill>
                            <a:srgbClr val="FF0000"/>
                          </a:solidFill>
                        </a:rPr>
                        <a:t>2.2</a:t>
                      </a:r>
                      <a:endParaRPr lang="zh-CN" altLang="en-US" dirty="0">
                        <a:solidFill>
                          <a:srgbClr val="FF0000"/>
                        </a:solidFill>
                      </a:endParaRPr>
                    </a:p>
                  </a:txBody>
                  <a:tcPr/>
                </a:tc>
                <a:extLst>
                  <a:ext uri="{0D108BD9-81ED-4DB2-BD59-A6C34878D82A}">
                    <a16:rowId xmlns:a16="http://schemas.microsoft.com/office/drawing/2014/main" val="178247650"/>
                  </a:ext>
                </a:extLst>
              </a:tr>
            </a:tbl>
          </a:graphicData>
        </a:graphic>
      </p:graphicFrame>
      <p:pic>
        <p:nvPicPr>
          <p:cNvPr id="4" name="图片 3">
            <a:extLst>
              <a:ext uri="{FF2B5EF4-FFF2-40B4-BE49-F238E27FC236}">
                <a16:creationId xmlns:a16="http://schemas.microsoft.com/office/drawing/2014/main" id="{955752CF-76C0-4ECD-89B2-E23240FD8DC4}"/>
              </a:ext>
            </a:extLst>
          </p:cNvPr>
          <p:cNvPicPr>
            <a:picLocks noChangeAspect="1"/>
          </p:cNvPicPr>
          <p:nvPr/>
        </p:nvPicPr>
        <p:blipFill>
          <a:blip r:embed="rId6"/>
          <a:stretch>
            <a:fillRect/>
          </a:stretch>
        </p:blipFill>
        <p:spPr>
          <a:xfrm>
            <a:off x="8083453" y="1545694"/>
            <a:ext cx="3813272" cy="3045761"/>
          </a:xfrm>
          <a:prstGeom prst="rect">
            <a:avLst/>
          </a:prstGeom>
        </p:spPr>
      </p:pic>
      <p:sp>
        <p:nvSpPr>
          <p:cNvPr id="25" name="文本框 24">
            <a:extLst>
              <a:ext uri="{FF2B5EF4-FFF2-40B4-BE49-F238E27FC236}">
                <a16:creationId xmlns:a16="http://schemas.microsoft.com/office/drawing/2014/main" id="{9A6F2B59-6228-45F2-9A2E-6DD54F3AFFB5}"/>
              </a:ext>
            </a:extLst>
          </p:cNvPr>
          <p:cNvSpPr txBox="1"/>
          <p:nvPr/>
        </p:nvSpPr>
        <p:spPr>
          <a:xfrm>
            <a:off x="206403" y="6062487"/>
            <a:ext cx="7359590" cy="523220"/>
          </a:xfrm>
          <a:prstGeom prst="rect">
            <a:avLst/>
          </a:prstGeom>
          <a:solidFill>
            <a:schemeClr val="bg1"/>
          </a:solidFill>
        </p:spPr>
        <p:txBody>
          <a:bodyPr wrap="square">
            <a:spAutoFit/>
          </a:bodyPr>
          <a:lstStyle/>
          <a:p>
            <a:r>
              <a:rPr lang="en-US" altLang="zh-CN" sz="1400" dirty="0"/>
              <a:t>Carlier F, Tomás R. Accuracy and feasibility of the β* measurement for LHC and high luminosity LHC using k modulation. Physical Review Accelerators and Beams, 2017, 20(1): 011005</a:t>
            </a:r>
            <a:endParaRPr lang="zh-CN" altLang="en-US" sz="1400" dirty="0"/>
          </a:p>
        </p:txBody>
      </p:sp>
    </p:spTree>
    <p:extLst>
      <p:ext uri="{BB962C8B-B14F-4D97-AF65-F5344CB8AC3E}">
        <p14:creationId xmlns:p14="http://schemas.microsoft.com/office/powerpoint/2010/main" val="2161697271"/>
      </p:ext>
    </p:extLst>
  </p:cSld>
  <p:clrMapOvr>
    <a:masterClrMapping/>
  </p:clrMapOvr>
  <mc:AlternateContent xmlns:mc="http://schemas.openxmlformats.org/markup-compatibility/2006">
    <mc:Choice xmlns:p14="http://schemas.microsoft.com/office/powerpoint/2010/main" Requires="p14">
      <p:transition spd="slow" p14:dur="2000" advTm="103375"/>
    </mc:Choice>
    <mc:Fallback>
      <p:transition spd="slow" advTm="1033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DA and LMA after correction</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pic>
        <p:nvPicPr>
          <p:cNvPr id="11" name="图片 10">
            <a:extLst>
              <a:ext uri="{FF2B5EF4-FFF2-40B4-BE49-F238E27FC236}">
                <a16:creationId xmlns:a16="http://schemas.microsoft.com/office/drawing/2014/main" id="{ACB49696-8A10-4BF1-8555-BD1FBC6CE030}"/>
              </a:ext>
            </a:extLst>
          </p:cNvPr>
          <p:cNvPicPr>
            <a:picLocks noChangeAspect="1"/>
          </p:cNvPicPr>
          <p:nvPr/>
        </p:nvPicPr>
        <p:blipFill>
          <a:blip r:embed="rId4"/>
          <a:stretch>
            <a:fillRect/>
          </a:stretch>
        </p:blipFill>
        <p:spPr>
          <a:xfrm>
            <a:off x="317943" y="1442489"/>
            <a:ext cx="4549332" cy="3188374"/>
          </a:xfrm>
          <a:prstGeom prst="rect">
            <a:avLst/>
          </a:prstGeom>
        </p:spPr>
      </p:pic>
      <p:graphicFrame>
        <p:nvGraphicFramePr>
          <p:cNvPr id="12" name="表格 11">
            <a:extLst>
              <a:ext uri="{FF2B5EF4-FFF2-40B4-BE49-F238E27FC236}">
                <a16:creationId xmlns:a16="http://schemas.microsoft.com/office/drawing/2014/main" id="{7DB5779F-674D-4D18-8A90-0B01C429CA21}"/>
              </a:ext>
            </a:extLst>
          </p:cNvPr>
          <p:cNvGraphicFramePr>
            <a:graphicFrameLocks noGrp="1"/>
          </p:cNvGraphicFramePr>
          <p:nvPr>
            <p:extLst>
              <p:ext uri="{D42A27DB-BD31-4B8C-83A1-F6EECF244321}">
                <p14:modId xmlns:p14="http://schemas.microsoft.com/office/powerpoint/2010/main" val="2332278107"/>
              </p:ext>
            </p:extLst>
          </p:nvPr>
        </p:nvGraphicFramePr>
        <p:xfrm>
          <a:off x="6657294" y="4800600"/>
          <a:ext cx="4514850" cy="149352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568926928"/>
                    </a:ext>
                  </a:extLst>
                </a:gridCol>
                <a:gridCol w="2305050">
                  <a:extLst>
                    <a:ext uri="{9D8B030D-6E8A-4147-A177-3AD203B41FA5}">
                      <a16:colId xmlns:a16="http://schemas.microsoft.com/office/drawing/2014/main" val="1656737485"/>
                    </a:ext>
                  </a:extLst>
                </a:gridCol>
              </a:tblGrid>
              <a:tr h="370840">
                <a:tc>
                  <a:txBody>
                    <a:bodyPr/>
                    <a:lstStyle/>
                    <a:p>
                      <a:r>
                        <a:rPr lang="en-US" altLang="zh-CN" sz="2000" dirty="0"/>
                        <a:t>Case</a:t>
                      </a:r>
                      <a:endParaRPr lang="zh-CN" altLang="en-US" sz="2000" dirty="0"/>
                    </a:p>
                  </a:txBody>
                  <a:tcPr/>
                </a:tc>
                <a:tc>
                  <a:txBody>
                    <a:bodyPr/>
                    <a:lstStyle/>
                    <a:p>
                      <a:pPr algn="ctr"/>
                      <a:r>
                        <a:rPr lang="en-US" altLang="zh-CN" sz="2000" dirty="0" err="1"/>
                        <a:t>Touschek</a:t>
                      </a:r>
                      <a:r>
                        <a:rPr lang="en-US" altLang="zh-CN" sz="2000" dirty="0"/>
                        <a:t> lifetime (second)</a:t>
                      </a:r>
                      <a:endParaRPr lang="zh-CN" altLang="en-US" sz="2000" dirty="0"/>
                    </a:p>
                  </a:txBody>
                  <a:tcPr/>
                </a:tc>
                <a:extLst>
                  <a:ext uri="{0D108BD9-81ED-4DB2-BD59-A6C34878D82A}">
                    <a16:rowId xmlns:a16="http://schemas.microsoft.com/office/drawing/2014/main" val="717117408"/>
                  </a:ext>
                </a:extLst>
              </a:tr>
              <a:tr h="370840">
                <a:tc>
                  <a:txBody>
                    <a:bodyPr/>
                    <a:lstStyle/>
                    <a:p>
                      <a:r>
                        <a:rPr lang="en-US" altLang="zh-CN" sz="2000" dirty="0"/>
                        <a:t>w/o error</a:t>
                      </a:r>
                      <a:endParaRPr lang="zh-CN" altLang="en-US" sz="2000" dirty="0"/>
                    </a:p>
                  </a:txBody>
                  <a:tcPr/>
                </a:tc>
                <a:tc>
                  <a:txBody>
                    <a:bodyPr/>
                    <a:lstStyle/>
                    <a:p>
                      <a:pPr algn="ctr"/>
                      <a:r>
                        <a:rPr lang="en-US" altLang="zh-CN" sz="2000" dirty="0"/>
                        <a:t>368</a:t>
                      </a:r>
                      <a:endParaRPr lang="zh-CN" altLang="en-US" sz="2000" dirty="0"/>
                    </a:p>
                  </a:txBody>
                  <a:tcPr/>
                </a:tc>
                <a:extLst>
                  <a:ext uri="{0D108BD9-81ED-4DB2-BD59-A6C34878D82A}">
                    <a16:rowId xmlns:a16="http://schemas.microsoft.com/office/drawing/2014/main" val="3590777455"/>
                  </a:ext>
                </a:extLst>
              </a:tr>
              <a:tr h="370840">
                <a:tc>
                  <a:txBody>
                    <a:bodyPr/>
                    <a:lstStyle/>
                    <a:p>
                      <a:r>
                        <a:rPr lang="en-US" altLang="zh-CN" sz="2000" dirty="0"/>
                        <a:t>w/ error (average)</a:t>
                      </a:r>
                      <a:endParaRPr lang="zh-CN" altLang="en-US" sz="2000" dirty="0"/>
                    </a:p>
                  </a:txBody>
                  <a:tcPr/>
                </a:tc>
                <a:tc>
                  <a:txBody>
                    <a:bodyPr/>
                    <a:lstStyle/>
                    <a:p>
                      <a:pPr algn="ctr"/>
                      <a:r>
                        <a:rPr lang="en-US" altLang="zh-CN" sz="2000" dirty="0"/>
                        <a:t>245</a:t>
                      </a:r>
                      <a:endParaRPr lang="zh-CN" altLang="en-US" sz="2000" dirty="0"/>
                    </a:p>
                  </a:txBody>
                  <a:tcPr/>
                </a:tc>
                <a:extLst>
                  <a:ext uri="{0D108BD9-81ED-4DB2-BD59-A6C34878D82A}">
                    <a16:rowId xmlns:a16="http://schemas.microsoft.com/office/drawing/2014/main" val="178247650"/>
                  </a:ext>
                </a:extLst>
              </a:tr>
            </a:tbl>
          </a:graphicData>
        </a:graphic>
      </p:graphicFrame>
      <p:pic>
        <p:nvPicPr>
          <p:cNvPr id="14" name="图片 13">
            <a:extLst>
              <a:ext uri="{FF2B5EF4-FFF2-40B4-BE49-F238E27FC236}">
                <a16:creationId xmlns:a16="http://schemas.microsoft.com/office/drawing/2014/main" id="{74BC8E84-F156-4D8B-873C-D8E1790C1633}"/>
              </a:ext>
            </a:extLst>
          </p:cNvPr>
          <p:cNvPicPr>
            <a:picLocks noChangeAspect="1"/>
          </p:cNvPicPr>
          <p:nvPr/>
        </p:nvPicPr>
        <p:blipFill>
          <a:blip r:embed="rId5"/>
          <a:stretch>
            <a:fillRect/>
          </a:stretch>
        </p:blipFill>
        <p:spPr>
          <a:xfrm>
            <a:off x="6248400" y="1442489"/>
            <a:ext cx="4898344" cy="3199896"/>
          </a:xfrm>
          <a:prstGeom prst="rect">
            <a:avLst/>
          </a:prstGeom>
        </p:spPr>
      </p:pic>
      <p:sp>
        <p:nvSpPr>
          <p:cNvPr id="17" name="矩形 16">
            <a:extLst>
              <a:ext uri="{FF2B5EF4-FFF2-40B4-BE49-F238E27FC236}">
                <a16:creationId xmlns:a16="http://schemas.microsoft.com/office/drawing/2014/main" id="{CFE85594-7B2A-49B4-BF06-33EC20177258}"/>
              </a:ext>
            </a:extLst>
          </p:cNvPr>
          <p:cNvSpPr/>
          <p:nvPr/>
        </p:nvSpPr>
        <p:spPr>
          <a:xfrm>
            <a:off x="660604" y="4707625"/>
            <a:ext cx="4549332" cy="707886"/>
          </a:xfrm>
          <a:prstGeom prst="rect">
            <a:avLst/>
          </a:prstGeom>
        </p:spPr>
        <p:txBody>
          <a:bodyPr wrap="square">
            <a:spAutoFit/>
          </a:bodyPr>
          <a:lstStyle/>
          <a:p>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After correction, the DA is about </a:t>
            </a:r>
            <a:r>
              <a:rPr lang="el-GR" altLang="zh-CN" sz="2000" b="1" dirty="0">
                <a:latin typeface="Times New Roman" panose="02020603050405020304" pitchFamily="18" charset="0"/>
                <a:ea typeface="黑体" panose="02010609060101010101" pitchFamily="49" charset="-122"/>
                <a:cs typeface="Times New Roman" panose="02020603050405020304" pitchFamily="18" charset="0"/>
              </a:rPr>
              <a:t>~25σ</a:t>
            </a:r>
            <a:r>
              <a:rPr lang="en-US" altLang="zh-CN" sz="2000" b="1" baseline="-25000"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 and 55</a:t>
            </a:r>
            <a:r>
              <a:rPr lang="el-GR" altLang="zh-CN" sz="2000" b="1" dirty="0">
                <a:latin typeface="Times New Roman" panose="02020603050405020304" pitchFamily="18" charset="0"/>
                <a:ea typeface="黑体" panose="02010609060101010101" pitchFamily="49" charset="-122"/>
                <a:cs typeface="Times New Roman" panose="02020603050405020304" pitchFamily="18" charset="0"/>
              </a:rPr>
              <a:t>σ</a:t>
            </a:r>
            <a:r>
              <a:rPr lang="en-US" altLang="zh-CN" sz="2000" b="1" baseline="-25000" dirty="0">
                <a:latin typeface="Times New Roman" panose="02020603050405020304" pitchFamily="18" charset="0"/>
                <a:ea typeface="黑体" panose="02010609060101010101" pitchFamily="49" charset="-122"/>
                <a:cs typeface="Times New Roman" panose="02020603050405020304" pitchFamily="18" charset="0"/>
              </a:rPr>
              <a:t>y</a:t>
            </a:r>
            <a:r>
              <a:rPr lang="el-GR" altLang="zh-CN" sz="2000"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in RMS. </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28034459"/>
      </p:ext>
    </p:extLst>
  </p:cSld>
  <p:clrMapOvr>
    <a:masterClrMapping/>
  </p:clrMapOvr>
  <mc:AlternateContent xmlns:mc="http://schemas.openxmlformats.org/markup-compatibility/2006">
    <mc:Choice xmlns:p14="http://schemas.microsoft.com/office/powerpoint/2010/main" Requires="p14">
      <p:transition spd="slow" p14:dur="2000" advTm="58987"/>
    </mc:Choice>
    <mc:Fallback>
      <p:transition spd="slow" advTm="5898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Effect of the multipole fields</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pic>
        <p:nvPicPr>
          <p:cNvPr id="9" name="图片 8">
            <a:extLst>
              <a:ext uri="{FF2B5EF4-FFF2-40B4-BE49-F238E27FC236}">
                <a16:creationId xmlns:a16="http://schemas.microsoft.com/office/drawing/2014/main" id="{97A0092E-1B75-4C64-8169-2DA1C558CDFD}"/>
              </a:ext>
            </a:extLst>
          </p:cNvPr>
          <p:cNvPicPr>
            <a:picLocks noChangeAspect="1"/>
          </p:cNvPicPr>
          <p:nvPr/>
        </p:nvPicPr>
        <p:blipFill>
          <a:blip r:embed="rId4"/>
          <a:stretch>
            <a:fillRect/>
          </a:stretch>
        </p:blipFill>
        <p:spPr>
          <a:xfrm>
            <a:off x="533400" y="1648551"/>
            <a:ext cx="4255287" cy="3241645"/>
          </a:xfrm>
          <a:prstGeom prst="rect">
            <a:avLst/>
          </a:prstGeom>
        </p:spPr>
      </p:pic>
      <p:sp>
        <p:nvSpPr>
          <p:cNvPr id="11" name="矩形 10">
            <a:extLst>
              <a:ext uri="{FF2B5EF4-FFF2-40B4-BE49-F238E27FC236}">
                <a16:creationId xmlns:a16="http://schemas.microsoft.com/office/drawing/2014/main" id="{CBDC9058-3A2A-48E4-A5F1-A410505E3584}"/>
              </a:ext>
            </a:extLst>
          </p:cNvPr>
          <p:cNvSpPr/>
          <p:nvPr/>
        </p:nvSpPr>
        <p:spPr>
          <a:xfrm>
            <a:off x="1415656" y="956174"/>
            <a:ext cx="2775344" cy="461665"/>
          </a:xfrm>
          <a:prstGeom prst="rect">
            <a:avLst/>
          </a:prstGeom>
        </p:spPr>
        <p:txBody>
          <a:bodyPr wrap="square">
            <a:spAutoFit/>
          </a:bodyPr>
          <a:lstStyle/>
          <a:p>
            <a:r>
              <a:rPr lang="en-US" altLang="zh-CN" sz="2400" b="1" dirty="0"/>
              <a:t>The effect of GFR</a:t>
            </a:r>
            <a:endParaRPr lang="zh-CN" altLang="en-US" sz="2400" b="1" dirty="0"/>
          </a:p>
        </p:txBody>
      </p:sp>
      <p:sp>
        <p:nvSpPr>
          <p:cNvPr id="13" name="文本框 12">
            <a:extLst>
              <a:ext uri="{FF2B5EF4-FFF2-40B4-BE49-F238E27FC236}">
                <a16:creationId xmlns:a16="http://schemas.microsoft.com/office/drawing/2014/main" id="{F05F7345-99E6-4BB6-99D9-FC9B7ADEE7A2}"/>
              </a:ext>
            </a:extLst>
          </p:cNvPr>
          <p:cNvSpPr txBox="1"/>
          <p:nvPr/>
        </p:nvSpPr>
        <p:spPr>
          <a:xfrm>
            <a:off x="405893" y="4998442"/>
            <a:ext cx="5538494" cy="923330"/>
          </a:xfrm>
          <a:prstGeom prst="rect">
            <a:avLst/>
          </a:prstGeom>
          <a:solidFill>
            <a:schemeClr val="bg1"/>
          </a:solidFill>
        </p:spPr>
        <p:txBody>
          <a:bodyPr wrap="square" rtlCol="0">
            <a:spAutoFit/>
          </a:bodyPr>
          <a:lstStyle/>
          <a:p>
            <a:pPr algn="l"/>
            <a:r>
              <a:rPr lang="en-US" altLang="zh-CN" dirty="0"/>
              <a:t>Add multipole fields into FFT doublets.</a:t>
            </a:r>
            <a:r>
              <a:rPr lang="zh-CN" altLang="en-US" dirty="0"/>
              <a:t> </a:t>
            </a:r>
            <a:r>
              <a:rPr lang="en-US" altLang="zh-CN" dirty="0"/>
              <a:t>The</a:t>
            </a:r>
            <a:r>
              <a:rPr lang="zh-CN" altLang="en-US" dirty="0"/>
              <a:t> </a:t>
            </a:r>
            <a:r>
              <a:rPr lang="en-US" altLang="zh-CN" dirty="0"/>
              <a:t>DAs</a:t>
            </a:r>
            <a:r>
              <a:rPr lang="zh-CN" altLang="en-US" dirty="0"/>
              <a:t> </a:t>
            </a:r>
            <a:r>
              <a:rPr lang="en-US" altLang="zh-CN" dirty="0"/>
              <a:t>are quite different with different good field regions (GFR), though the fractional multipole values are the same (</a:t>
            </a:r>
            <a:r>
              <a:rPr lang="zh-CN" altLang="en-US" dirty="0"/>
              <a:t>≤</a:t>
            </a:r>
            <a:r>
              <a:rPr lang="en-US" altLang="zh-CN" dirty="0"/>
              <a:t>5e-4)</a:t>
            </a:r>
          </a:p>
        </p:txBody>
      </p:sp>
      <p:pic>
        <p:nvPicPr>
          <p:cNvPr id="14" name="图片 13">
            <a:extLst>
              <a:ext uri="{FF2B5EF4-FFF2-40B4-BE49-F238E27FC236}">
                <a16:creationId xmlns:a16="http://schemas.microsoft.com/office/drawing/2014/main" id="{D489A790-A113-4F1F-9AE1-5AC7A0EF0F87}"/>
              </a:ext>
            </a:extLst>
          </p:cNvPr>
          <p:cNvPicPr>
            <a:picLocks noChangeAspect="1"/>
          </p:cNvPicPr>
          <p:nvPr/>
        </p:nvPicPr>
        <p:blipFill>
          <a:blip r:embed="rId5"/>
          <a:stretch>
            <a:fillRect/>
          </a:stretch>
        </p:blipFill>
        <p:spPr>
          <a:xfrm>
            <a:off x="6512294" y="1524196"/>
            <a:ext cx="4606087" cy="3490357"/>
          </a:xfrm>
          <a:prstGeom prst="rect">
            <a:avLst/>
          </a:prstGeom>
        </p:spPr>
      </p:pic>
      <p:sp>
        <p:nvSpPr>
          <p:cNvPr id="15" name="矩形 14">
            <a:extLst>
              <a:ext uri="{FF2B5EF4-FFF2-40B4-BE49-F238E27FC236}">
                <a16:creationId xmlns:a16="http://schemas.microsoft.com/office/drawing/2014/main" id="{59FBD604-5909-4D45-BCBD-FE295E593A57}"/>
              </a:ext>
            </a:extLst>
          </p:cNvPr>
          <p:cNvSpPr/>
          <p:nvPr/>
        </p:nvSpPr>
        <p:spPr>
          <a:xfrm>
            <a:off x="6693789" y="936228"/>
            <a:ext cx="4759350" cy="461665"/>
          </a:xfrm>
          <a:prstGeom prst="rect">
            <a:avLst/>
          </a:prstGeom>
        </p:spPr>
        <p:txBody>
          <a:bodyPr wrap="square">
            <a:spAutoFit/>
          </a:bodyPr>
          <a:lstStyle/>
          <a:p>
            <a:r>
              <a:rPr lang="en-US" altLang="zh-CN" sz="2400" b="1" dirty="0"/>
              <a:t>Multipole field at different Quad.</a:t>
            </a:r>
            <a:endParaRPr lang="zh-CN" altLang="en-US" sz="2400" b="1" dirty="0"/>
          </a:p>
        </p:txBody>
      </p:sp>
      <p:sp>
        <p:nvSpPr>
          <p:cNvPr id="16" name="文本框 15">
            <a:extLst>
              <a:ext uri="{FF2B5EF4-FFF2-40B4-BE49-F238E27FC236}">
                <a16:creationId xmlns:a16="http://schemas.microsoft.com/office/drawing/2014/main" id="{4C8AC0CA-3475-42EF-BF94-E217D7FB4EE7}"/>
              </a:ext>
            </a:extLst>
          </p:cNvPr>
          <p:cNvSpPr txBox="1"/>
          <p:nvPr/>
        </p:nvSpPr>
        <p:spPr>
          <a:xfrm>
            <a:off x="6512294" y="5025328"/>
            <a:ext cx="5350660" cy="923330"/>
          </a:xfrm>
          <a:prstGeom prst="rect">
            <a:avLst/>
          </a:prstGeom>
          <a:solidFill>
            <a:schemeClr val="bg1"/>
          </a:solidFill>
        </p:spPr>
        <p:txBody>
          <a:bodyPr wrap="square" rtlCol="0">
            <a:spAutoFit/>
          </a:bodyPr>
          <a:lstStyle/>
          <a:p>
            <a:pPr algn="l"/>
            <a:r>
              <a:rPr lang="en-US" altLang="zh-CN" dirty="0"/>
              <a:t>Compared to other quadrupoles, the multipole fields of FFT doublets have the most serious effect on DA (</a:t>
            </a:r>
            <a:r>
              <a:rPr lang="zh-CN" altLang="en-US" dirty="0"/>
              <a:t>≤</a:t>
            </a:r>
            <a:r>
              <a:rPr lang="en-US" altLang="zh-CN" dirty="0"/>
              <a:t>5e-4 with GFR of 30 mm).</a:t>
            </a:r>
          </a:p>
        </p:txBody>
      </p:sp>
      <p:sp>
        <p:nvSpPr>
          <p:cNvPr id="10" name="矩形 9">
            <a:extLst>
              <a:ext uri="{FF2B5EF4-FFF2-40B4-BE49-F238E27FC236}">
                <a16:creationId xmlns:a16="http://schemas.microsoft.com/office/drawing/2014/main" id="{0CA2D59D-0087-42BC-BD66-CEA499BCD55A}"/>
              </a:ext>
            </a:extLst>
          </p:cNvPr>
          <p:cNvSpPr/>
          <p:nvPr/>
        </p:nvSpPr>
        <p:spPr>
          <a:xfrm>
            <a:off x="561974" y="6116498"/>
            <a:ext cx="10773538" cy="461665"/>
          </a:xfrm>
          <a:prstGeom prst="rect">
            <a:avLst/>
          </a:prstGeom>
        </p:spPr>
        <p:txBody>
          <a:bodyPr wrap="square">
            <a:spAutoFit/>
          </a:bodyPr>
          <a:lstStyle/>
          <a:p>
            <a:r>
              <a:rPr lang="en-US" altLang="zh-CN" sz="2400" b="1" dirty="0">
                <a:solidFill>
                  <a:srgbClr val="180AF4"/>
                </a:solidFill>
              </a:rPr>
              <a:t>Note that this study is based on v4 lattice, different from previous slides (v5 lattice)</a:t>
            </a:r>
            <a:endParaRPr lang="zh-CN" altLang="en-US" sz="2400" b="1" dirty="0">
              <a:solidFill>
                <a:srgbClr val="180AF4"/>
              </a:solidFill>
            </a:endParaRPr>
          </a:p>
        </p:txBody>
      </p:sp>
    </p:spTree>
    <p:extLst>
      <p:ext uri="{BB962C8B-B14F-4D97-AF65-F5344CB8AC3E}">
        <p14:creationId xmlns:p14="http://schemas.microsoft.com/office/powerpoint/2010/main" val="2760349124"/>
      </p:ext>
    </p:extLst>
  </p:cSld>
  <p:clrMapOvr>
    <a:masterClrMapping/>
  </p:clrMapOvr>
  <mc:AlternateContent xmlns:mc="http://schemas.openxmlformats.org/markup-compatibility/2006">
    <mc:Choice xmlns:p14="http://schemas.microsoft.com/office/powerpoint/2010/main" Requires="p14">
      <p:transition spd="slow" p14:dur="2000" advTm="65918"/>
    </mc:Choice>
    <mc:Fallback>
      <p:transition spd="slow" advTm="6591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Effect of the multipole fields</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16" name="文本框 15">
            <a:extLst>
              <a:ext uri="{FF2B5EF4-FFF2-40B4-BE49-F238E27FC236}">
                <a16:creationId xmlns:a16="http://schemas.microsoft.com/office/drawing/2014/main" id="{4C8AC0CA-3475-42EF-BF94-E217D7FB4EE7}"/>
              </a:ext>
            </a:extLst>
          </p:cNvPr>
          <p:cNvSpPr txBox="1"/>
          <p:nvPr/>
        </p:nvSpPr>
        <p:spPr>
          <a:xfrm>
            <a:off x="914400" y="1072506"/>
            <a:ext cx="6496052" cy="461665"/>
          </a:xfrm>
          <a:prstGeom prst="rect">
            <a:avLst/>
          </a:prstGeom>
          <a:solidFill>
            <a:schemeClr val="bg1"/>
          </a:solidFill>
        </p:spPr>
        <p:txBody>
          <a:bodyPr wrap="square" rtlCol="0">
            <a:spAutoFit/>
          </a:bodyPr>
          <a:lstStyle/>
          <a:p>
            <a:pPr algn="l"/>
            <a:r>
              <a:rPr lang="en-US" altLang="zh-CN" sz="2400" dirty="0"/>
              <a:t>Limit the multipole fields </a:t>
            </a:r>
            <a:r>
              <a:rPr lang="en-US" altLang="zh-CN" sz="2400" dirty="0">
                <a:solidFill>
                  <a:srgbClr val="FF0000"/>
                </a:solidFill>
              </a:rPr>
              <a:t>&lt;2e-4 for FFT doublets</a:t>
            </a:r>
            <a:r>
              <a:rPr lang="en-US" altLang="zh-CN" sz="2400" dirty="0"/>
              <a:t> </a:t>
            </a:r>
          </a:p>
        </p:txBody>
      </p:sp>
      <p:pic>
        <p:nvPicPr>
          <p:cNvPr id="10" name="图片 9">
            <a:extLst>
              <a:ext uri="{FF2B5EF4-FFF2-40B4-BE49-F238E27FC236}">
                <a16:creationId xmlns:a16="http://schemas.microsoft.com/office/drawing/2014/main" id="{7915A3A5-FADC-4DCF-93C4-9D630A4588B6}"/>
              </a:ext>
            </a:extLst>
          </p:cNvPr>
          <p:cNvPicPr>
            <a:picLocks noChangeAspect="1"/>
          </p:cNvPicPr>
          <p:nvPr/>
        </p:nvPicPr>
        <p:blipFill>
          <a:blip r:embed="rId4"/>
          <a:stretch>
            <a:fillRect/>
          </a:stretch>
        </p:blipFill>
        <p:spPr>
          <a:xfrm>
            <a:off x="819150" y="1948369"/>
            <a:ext cx="3962400" cy="2961261"/>
          </a:xfrm>
          <a:prstGeom prst="rect">
            <a:avLst/>
          </a:prstGeom>
        </p:spPr>
      </p:pic>
      <p:graphicFrame>
        <p:nvGraphicFramePr>
          <p:cNvPr id="12" name="表格 11">
            <a:extLst>
              <a:ext uri="{FF2B5EF4-FFF2-40B4-BE49-F238E27FC236}">
                <a16:creationId xmlns:a16="http://schemas.microsoft.com/office/drawing/2014/main" id="{5A0B2333-6987-4AEB-A9F0-FAF1AA42B774}"/>
              </a:ext>
            </a:extLst>
          </p:cNvPr>
          <p:cNvGraphicFramePr>
            <a:graphicFrameLocks noGrp="1"/>
          </p:cNvGraphicFramePr>
          <p:nvPr>
            <p:extLst>
              <p:ext uri="{D42A27DB-BD31-4B8C-83A1-F6EECF244321}">
                <p14:modId xmlns:p14="http://schemas.microsoft.com/office/powerpoint/2010/main" val="3133135847"/>
              </p:ext>
            </p:extLst>
          </p:nvPr>
        </p:nvGraphicFramePr>
        <p:xfrm>
          <a:off x="5568950" y="2348630"/>
          <a:ext cx="5353050" cy="19812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568926928"/>
                    </a:ext>
                  </a:extLst>
                </a:gridCol>
                <a:gridCol w="2152650">
                  <a:extLst>
                    <a:ext uri="{9D8B030D-6E8A-4147-A177-3AD203B41FA5}">
                      <a16:colId xmlns:a16="http://schemas.microsoft.com/office/drawing/2014/main" val="3787119801"/>
                    </a:ext>
                  </a:extLst>
                </a:gridCol>
                <a:gridCol w="1371600">
                  <a:extLst>
                    <a:ext uri="{9D8B030D-6E8A-4147-A177-3AD203B41FA5}">
                      <a16:colId xmlns:a16="http://schemas.microsoft.com/office/drawing/2014/main" val="2511101296"/>
                    </a:ext>
                  </a:extLst>
                </a:gridCol>
              </a:tblGrid>
              <a:tr h="370840">
                <a:tc>
                  <a:txBody>
                    <a:bodyPr/>
                    <a:lstStyle/>
                    <a:p>
                      <a:r>
                        <a:rPr lang="en-US" altLang="zh-CN" sz="2000" dirty="0"/>
                        <a:t>Multipole field</a:t>
                      </a:r>
                      <a:endParaRPr lang="zh-CN" altLang="en-US" sz="2000" dirty="0"/>
                    </a:p>
                  </a:txBody>
                  <a:tcPr/>
                </a:tc>
                <a:tc>
                  <a:txBody>
                    <a:bodyPr/>
                    <a:lstStyle/>
                    <a:p>
                      <a:pPr algn="ctr"/>
                      <a:r>
                        <a:rPr lang="en-US" altLang="zh-CN" sz="2000" dirty="0" err="1"/>
                        <a:t>Touschek</a:t>
                      </a:r>
                      <a:r>
                        <a:rPr lang="en-US" altLang="zh-CN" sz="2000" dirty="0"/>
                        <a:t> lifetime</a:t>
                      </a:r>
                      <a:endParaRPr lang="zh-CN" altLang="en-US" sz="2000" dirty="0"/>
                    </a:p>
                  </a:txBody>
                  <a:tcPr/>
                </a:tc>
                <a:tc>
                  <a:txBody>
                    <a:bodyPr/>
                    <a:lstStyle/>
                    <a:p>
                      <a:pPr algn="ctr"/>
                      <a:r>
                        <a:rPr lang="en-US" altLang="zh-CN" sz="2000" dirty="0"/>
                        <a:t>Reduction </a:t>
                      </a:r>
                      <a:endParaRPr lang="zh-CN" altLang="en-US" sz="2000" dirty="0"/>
                    </a:p>
                  </a:txBody>
                  <a:tcPr/>
                </a:tc>
                <a:extLst>
                  <a:ext uri="{0D108BD9-81ED-4DB2-BD59-A6C34878D82A}">
                    <a16:rowId xmlns:a16="http://schemas.microsoft.com/office/drawing/2014/main" val="717117408"/>
                  </a:ext>
                </a:extLst>
              </a:tr>
              <a:tr h="370840">
                <a:tc>
                  <a:txBody>
                    <a:bodyPr/>
                    <a:lstStyle/>
                    <a:p>
                      <a:r>
                        <a:rPr lang="en-US" altLang="zh-CN" sz="2000" dirty="0"/>
                        <a:t>0</a:t>
                      </a:r>
                      <a:endParaRPr lang="zh-CN" altLang="en-US" sz="2000" dirty="0"/>
                    </a:p>
                  </a:txBody>
                  <a:tcPr/>
                </a:tc>
                <a:tc>
                  <a:txBody>
                    <a:bodyPr/>
                    <a:lstStyle/>
                    <a:p>
                      <a:pPr algn="ctr"/>
                      <a:r>
                        <a:rPr lang="en-US" altLang="zh-CN" sz="2000" dirty="0"/>
                        <a:t>364</a:t>
                      </a:r>
                      <a:endParaRPr lang="zh-CN" altLang="en-US" sz="2000" dirty="0"/>
                    </a:p>
                  </a:txBody>
                  <a:tcPr/>
                </a:tc>
                <a:tc>
                  <a:txBody>
                    <a:bodyPr/>
                    <a:lstStyle/>
                    <a:p>
                      <a:pPr algn="ctr"/>
                      <a:r>
                        <a:rPr lang="en-US" altLang="zh-CN" sz="2000" dirty="0"/>
                        <a:t>0</a:t>
                      </a:r>
                      <a:endParaRPr lang="zh-CN" altLang="en-US" sz="2000" dirty="0"/>
                    </a:p>
                  </a:txBody>
                  <a:tcPr/>
                </a:tc>
                <a:extLst>
                  <a:ext uri="{0D108BD9-81ED-4DB2-BD59-A6C34878D82A}">
                    <a16:rowId xmlns:a16="http://schemas.microsoft.com/office/drawing/2014/main" val="4032123327"/>
                  </a:ext>
                </a:extLst>
              </a:tr>
              <a:tr h="370840">
                <a:tc>
                  <a:txBody>
                    <a:bodyPr/>
                    <a:lstStyle/>
                    <a:p>
                      <a:r>
                        <a:rPr lang="en-US" altLang="zh-CN" sz="2000" dirty="0"/>
                        <a:t>&lt;3e-4</a:t>
                      </a:r>
                      <a:endParaRPr lang="zh-CN" altLang="en-US" sz="2000" dirty="0"/>
                    </a:p>
                  </a:txBody>
                  <a:tcPr/>
                </a:tc>
                <a:tc>
                  <a:txBody>
                    <a:bodyPr/>
                    <a:lstStyle/>
                    <a:p>
                      <a:pPr algn="ctr"/>
                      <a:r>
                        <a:rPr lang="en-US" altLang="zh-CN" sz="2000" dirty="0"/>
                        <a:t>339 s</a:t>
                      </a:r>
                      <a:endParaRPr lang="zh-CN" altLang="en-US" sz="2000" dirty="0"/>
                    </a:p>
                  </a:txBody>
                  <a:tcPr/>
                </a:tc>
                <a:tc>
                  <a:txBody>
                    <a:bodyPr/>
                    <a:lstStyle/>
                    <a:p>
                      <a:pPr algn="ctr"/>
                      <a:r>
                        <a:rPr lang="en-US" altLang="zh-CN" sz="2000" dirty="0"/>
                        <a:t>-6.9%</a:t>
                      </a:r>
                      <a:endParaRPr lang="zh-CN" altLang="en-US" sz="2000" dirty="0"/>
                    </a:p>
                  </a:txBody>
                  <a:tcPr/>
                </a:tc>
                <a:extLst>
                  <a:ext uri="{0D108BD9-81ED-4DB2-BD59-A6C34878D82A}">
                    <a16:rowId xmlns:a16="http://schemas.microsoft.com/office/drawing/2014/main" val="3590777455"/>
                  </a:ext>
                </a:extLst>
              </a:tr>
              <a:tr h="370840">
                <a:tc>
                  <a:txBody>
                    <a:bodyPr/>
                    <a:lstStyle/>
                    <a:p>
                      <a:r>
                        <a:rPr lang="en-US" altLang="zh-CN" sz="2000" dirty="0"/>
                        <a:t>&lt;5e-4</a:t>
                      </a:r>
                      <a:endParaRPr lang="zh-CN" altLang="en-US" sz="2000" dirty="0"/>
                    </a:p>
                  </a:txBody>
                  <a:tcPr/>
                </a:tc>
                <a:tc>
                  <a:txBody>
                    <a:bodyPr/>
                    <a:lstStyle/>
                    <a:p>
                      <a:pPr algn="ctr"/>
                      <a:r>
                        <a:rPr lang="en-US" altLang="zh-CN" sz="2000" dirty="0"/>
                        <a:t>331 s</a:t>
                      </a:r>
                      <a:endParaRPr lang="zh-CN" altLang="en-US" sz="2000" dirty="0"/>
                    </a:p>
                  </a:txBody>
                  <a:tcPr/>
                </a:tc>
                <a:tc>
                  <a:txBody>
                    <a:bodyPr/>
                    <a:lstStyle/>
                    <a:p>
                      <a:pPr algn="ctr"/>
                      <a:r>
                        <a:rPr lang="en-US" altLang="zh-CN" sz="2000" dirty="0"/>
                        <a:t>-9.1%</a:t>
                      </a:r>
                      <a:endParaRPr lang="zh-CN" altLang="en-US" sz="2000" dirty="0"/>
                    </a:p>
                  </a:txBody>
                  <a:tcPr/>
                </a:tc>
                <a:extLst>
                  <a:ext uri="{0D108BD9-81ED-4DB2-BD59-A6C34878D82A}">
                    <a16:rowId xmlns:a16="http://schemas.microsoft.com/office/drawing/2014/main" val="2592070175"/>
                  </a:ext>
                </a:extLst>
              </a:tr>
              <a:tr h="370840">
                <a:tc>
                  <a:txBody>
                    <a:bodyPr/>
                    <a:lstStyle/>
                    <a:p>
                      <a:r>
                        <a:rPr lang="en-US" altLang="zh-CN" sz="2000" dirty="0"/>
                        <a:t>&lt;1e-3</a:t>
                      </a:r>
                      <a:endParaRPr lang="zh-CN" altLang="en-US" sz="2000" dirty="0"/>
                    </a:p>
                  </a:txBody>
                  <a:tcPr/>
                </a:tc>
                <a:tc>
                  <a:txBody>
                    <a:bodyPr/>
                    <a:lstStyle/>
                    <a:p>
                      <a:pPr algn="ctr"/>
                      <a:r>
                        <a:rPr lang="en-US" altLang="zh-CN" sz="2000" dirty="0"/>
                        <a:t>301 s</a:t>
                      </a:r>
                      <a:endParaRPr lang="zh-CN" altLang="en-US" sz="2000" dirty="0"/>
                    </a:p>
                  </a:txBody>
                  <a:tcPr/>
                </a:tc>
                <a:tc>
                  <a:txBody>
                    <a:bodyPr/>
                    <a:lstStyle/>
                    <a:p>
                      <a:pPr algn="ctr"/>
                      <a:r>
                        <a:rPr lang="en-US" altLang="zh-CN" sz="2000" dirty="0"/>
                        <a:t>-17.3%</a:t>
                      </a:r>
                      <a:endParaRPr lang="zh-CN" altLang="en-US" sz="2000" dirty="0"/>
                    </a:p>
                  </a:txBody>
                  <a:tcPr/>
                </a:tc>
                <a:extLst>
                  <a:ext uri="{0D108BD9-81ED-4DB2-BD59-A6C34878D82A}">
                    <a16:rowId xmlns:a16="http://schemas.microsoft.com/office/drawing/2014/main" val="1233148585"/>
                  </a:ext>
                </a:extLst>
              </a:tr>
            </a:tbl>
          </a:graphicData>
        </a:graphic>
      </p:graphicFrame>
      <p:sp>
        <p:nvSpPr>
          <p:cNvPr id="17" name="文本框 16">
            <a:extLst>
              <a:ext uri="{FF2B5EF4-FFF2-40B4-BE49-F238E27FC236}">
                <a16:creationId xmlns:a16="http://schemas.microsoft.com/office/drawing/2014/main" id="{C14B38C4-9EC1-4198-9D19-D1E720FC7796}"/>
              </a:ext>
            </a:extLst>
          </p:cNvPr>
          <p:cNvSpPr txBox="1"/>
          <p:nvPr/>
        </p:nvSpPr>
        <p:spPr>
          <a:xfrm>
            <a:off x="1315212" y="5137875"/>
            <a:ext cx="9525000" cy="830997"/>
          </a:xfrm>
          <a:prstGeom prst="rect">
            <a:avLst/>
          </a:prstGeom>
          <a:solidFill>
            <a:schemeClr val="bg1"/>
          </a:solidFill>
        </p:spPr>
        <p:txBody>
          <a:bodyPr wrap="square" rtlCol="0">
            <a:spAutoFit/>
          </a:bodyPr>
          <a:lstStyle/>
          <a:p>
            <a:pPr algn="l"/>
            <a:r>
              <a:rPr lang="en-US" altLang="zh-CN" sz="2400" dirty="0"/>
              <a:t>With the multipole fields </a:t>
            </a:r>
            <a:r>
              <a:rPr lang="en-US" altLang="zh-CN" sz="2400" dirty="0">
                <a:solidFill>
                  <a:srgbClr val="FF0000"/>
                </a:solidFill>
              </a:rPr>
              <a:t>&lt;2e-4 for FFT Quad </a:t>
            </a:r>
            <a:r>
              <a:rPr lang="en-US" altLang="zh-CN" sz="2400" dirty="0"/>
              <a:t>and</a:t>
            </a:r>
            <a:r>
              <a:rPr lang="en-US" altLang="zh-CN" sz="2400" dirty="0">
                <a:solidFill>
                  <a:srgbClr val="FF0000"/>
                </a:solidFill>
              </a:rPr>
              <a:t> &lt;5e-4 for other magnets, </a:t>
            </a:r>
            <a:r>
              <a:rPr lang="en-US" altLang="zh-CN" sz="2400" dirty="0"/>
              <a:t>the effect on DA and lifetime is acceptable.</a:t>
            </a:r>
          </a:p>
        </p:txBody>
      </p:sp>
    </p:spTree>
    <p:extLst>
      <p:ext uri="{BB962C8B-B14F-4D97-AF65-F5344CB8AC3E}">
        <p14:creationId xmlns:p14="http://schemas.microsoft.com/office/powerpoint/2010/main" val="927111363"/>
      </p:ext>
    </p:extLst>
  </p:cSld>
  <p:clrMapOvr>
    <a:masterClrMapping/>
  </p:clrMapOvr>
  <mc:AlternateContent xmlns:mc="http://schemas.openxmlformats.org/markup-compatibility/2006">
    <mc:Choice xmlns:p14="http://schemas.microsoft.com/office/powerpoint/2010/main" Requires="p14">
      <p:transition spd="slow" p14:dur="2000" advTm="60410"/>
    </mc:Choice>
    <mc:Fallback>
      <p:transition spd="slow" advTm="6041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dirty="0">
                <a:latin typeface="微软雅黑" panose="020B0503020204020204" pitchFamily="34" charset="-122"/>
                <a:ea typeface="微软雅黑" panose="020B0503020204020204" pitchFamily="34" charset="-122"/>
              </a:rPr>
              <a:t>Summary and Outlook</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10" name="文本框 9">
            <a:extLst>
              <a:ext uri="{FF2B5EF4-FFF2-40B4-BE49-F238E27FC236}">
                <a16:creationId xmlns:a16="http://schemas.microsoft.com/office/drawing/2014/main" id="{8A064614-EC5E-4634-9C33-4D47A3E22B4E}"/>
              </a:ext>
            </a:extLst>
          </p:cNvPr>
          <p:cNvSpPr txBox="1"/>
          <p:nvPr/>
        </p:nvSpPr>
        <p:spPr>
          <a:xfrm>
            <a:off x="86972" y="948509"/>
            <a:ext cx="12018056" cy="3124381"/>
          </a:xfrm>
          <a:prstGeom prst="rect">
            <a:avLst/>
          </a:prstGeom>
          <a:noFill/>
        </p:spPr>
        <p:txBody>
          <a:bodyPr wrap="square" rtlCol="0">
            <a:spAutoFit/>
          </a:bodyPr>
          <a:lstStyle/>
          <a:p>
            <a:pPr marL="457200" indent="-457200">
              <a:lnSpc>
                <a:spcPts val="2880"/>
              </a:lnSpc>
              <a:spcAft>
                <a:spcPts val="900"/>
              </a:spcAft>
              <a:buFont typeface="Wingdings" panose="05000000000000000000" pitchFamily="2" charset="2"/>
              <a:buChar char="Ø"/>
            </a:pPr>
            <a:r>
              <a:rPr lang="en-US" altLang="zh-CN" sz="2000" dirty="0">
                <a:latin typeface="Times New Roman" panose="02020603050405020304" pitchFamily="18" charset="0"/>
                <a:ea typeface="仿宋" panose="02010609060101010101" pitchFamily="49" charset="-122"/>
                <a:cs typeface="Times New Roman" panose="02020603050405020304" pitchFamily="18" charset="0"/>
              </a:rPr>
              <a:t>The quadrupole misalignments, especially the FFT quadrupoles have the most obvious effect on closed orbit;</a:t>
            </a:r>
          </a:p>
          <a:p>
            <a:pPr marL="457200" indent="-457200">
              <a:lnSpc>
                <a:spcPts val="2880"/>
              </a:lnSpc>
              <a:spcAft>
                <a:spcPts val="900"/>
              </a:spcAft>
              <a:buFont typeface="Wingdings" panose="05000000000000000000" pitchFamily="2" charset="2"/>
              <a:buChar char="Ø"/>
            </a:pPr>
            <a:r>
              <a:rPr lang="en-US" altLang="zh-CN" sz="2000" dirty="0">
                <a:latin typeface="Times New Roman" panose="02020603050405020304" pitchFamily="18" charset="0"/>
                <a:ea typeface="仿宋" panose="02010609060101010101" pitchFamily="49" charset="-122"/>
                <a:cs typeface="Times New Roman" panose="02020603050405020304" pitchFamily="18" charset="0"/>
              </a:rPr>
              <a:t>The IR </a:t>
            </a:r>
            <a:r>
              <a:rPr lang="en-US" altLang="zh-CN" sz="2000" dirty="0" err="1">
                <a:latin typeface="Times New Roman" panose="02020603050405020304" pitchFamily="18" charset="0"/>
                <a:ea typeface="仿宋" panose="02010609060101010101" pitchFamily="49" charset="-122"/>
                <a:cs typeface="Times New Roman" panose="02020603050405020304" pitchFamily="18" charset="0"/>
              </a:rPr>
              <a:t>sextupole</a:t>
            </a:r>
            <a:r>
              <a:rPr lang="en-US" altLang="zh-CN" sz="2000" dirty="0">
                <a:latin typeface="Times New Roman" panose="02020603050405020304" pitchFamily="18" charset="0"/>
                <a:ea typeface="仿宋" panose="02010609060101010101" pitchFamily="49" charset="-122"/>
                <a:cs typeface="Times New Roman" panose="02020603050405020304" pitchFamily="18" charset="0"/>
              </a:rPr>
              <a:t> misalignments have a large effect on β, η and coupling;</a:t>
            </a:r>
          </a:p>
          <a:p>
            <a:pPr marL="457200" indent="-457200">
              <a:lnSpc>
                <a:spcPts val="2880"/>
              </a:lnSpc>
              <a:spcAft>
                <a:spcPts val="900"/>
              </a:spcAft>
              <a:buFont typeface="Wingdings" panose="05000000000000000000" pitchFamily="2" charset="2"/>
              <a:buChar char="Ø"/>
            </a:pPr>
            <a:r>
              <a:rPr lang="en-US" altLang="zh-CN" sz="2000" dirty="0">
                <a:latin typeface="Times New Roman" panose="02020603050405020304" pitchFamily="18" charset="0"/>
                <a:ea typeface="仿宋" panose="02010609060101010101" pitchFamily="49" charset="-122"/>
                <a:cs typeface="Times New Roman" panose="02020603050405020304" pitchFamily="18" charset="0"/>
              </a:rPr>
              <a:t>Error budget for STCF colliders ring are presented and BPM, corrector and skew quadrupole are arranged;</a:t>
            </a:r>
          </a:p>
          <a:p>
            <a:pPr marL="457200" indent="-457200">
              <a:lnSpc>
                <a:spcPts val="2880"/>
              </a:lnSpc>
              <a:spcAft>
                <a:spcPts val="900"/>
              </a:spcAft>
              <a:buFont typeface="Wingdings" panose="05000000000000000000" pitchFamily="2" charset="2"/>
              <a:buChar char="Ø"/>
            </a:pPr>
            <a:r>
              <a:rPr lang="en-US" altLang="zh-CN" sz="2000" dirty="0">
                <a:latin typeface="Times New Roman" panose="02020603050405020304" pitchFamily="18" charset="0"/>
                <a:ea typeface="仿宋" panose="02010609060101010101" pitchFamily="49" charset="-122"/>
                <a:cs typeface="Times New Roman" panose="02020603050405020304" pitchFamily="18" charset="0"/>
              </a:rPr>
              <a:t>First-turn, closed orbit, β, η and coupling are corrected, especially the parameters at IP. After correction, the DA is well recovered, and the lifetime is recovered by about 67%;</a:t>
            </a:r>
          </a:p>
          <a:p>
            <a:pPr marL="457200" indent="-457200">
              <a:lnSpc>
                <a:spcPts val="2880"/>
              </a:lnSpc>
              <a:spcAft>
                <a:spcPts val="900"/>
              </a:spcAft>
              <a:buFont typeface="Wingdings" panose="05000000000000000000" pitchFamily="2" charset="2"/>
              <a:buChar char="Ø"/>
            </a:pPr>
            <a:r>
              <a:rPr lang="en-US" altLang="zh-CN" sz="2000" dirty="0">
                <a:latin typeface="Times New Roman" panose="02020603050405020304" pitchFamily="18" charset="0"/>
                <a:ea typeface="仿宋" panose="02010609060101010101" pitchFamily="49" charset="-122"/>
                <a:cs typeface="Times New Roman" panose="02020603050405020304" pitchFamily="18" charset="0"/>
              </a:rPr>
              <a:t>The multipole fields of FFT quadrupoles have a large effect on nonlinear dynamics. At present, we make a request for the multipole field &lt;2e-4 for FFT quadrupoles and &lt;5e-4 for other magnets.</a:t>
            </a:r>
          </a:p>
        </p:txBody>
      </p:sp>
      <p:sp>
        <p:nvSpPr>
          <p:cNvPr id="11" name="文本框 10">
            <a:extLst>
              <a:ext uri="{FF2B5EF4-FFF2-40B4-BE49-F238E27FC236}">
                <a16:creationId xmlns:a16="http://schemas.microsoft.com/office/drawing/2014/main" id="{7081F06D-60E3-4B3D-9FBA-868E14223076}"/>
              </a:ext>
            </a:extLst>
          </p:cNvPr>
          <p:cNvSpPr txBox="1"/>
          <p:nvPr/>
        </p:nvSpPr>
        <p:spPr>
          <a:xfrm>
            <a:off x="743381" y="4076846"/>
            <a:ext cx="8131856" cy="2273636"/>
          </a:xfrm>
          <a:prstGeom prst="rect">
            <a:avLst/>
          </a:prstGeom>
          <a:noFill/>
        </p:spPr>
        <p:txBody>
          <a:bodyPr wrap="square" rtlCol="0">
            <a:spAutoFit/>
          </a:bodyPr>
          <a:lstStyle/>
          <a:p>
            <a:pPr>
              <a:lnSpc>
                <a:spcPts val="2880"/>
              </a:lnSpc>
              <a:spcAft>
                <a:spcPts val="900"/>
              </a:spcAft>
            </a:pPr>
            <a:r>
              <a:rPr lang="en-US" altLang="zh-CN" sz="2000" dirty="0">
                <a:latin typeface="黑体" panose="02010609060101010101" pitchFamily="49" charset="-122"/>
                <a:ea typeface="黑体" panose="02010609060101010101" pitchFamily="49" charset="-122"/>
                <a:cs typeface="Times New Roman" panose="02020603050405020304" pitchFamily="18" charset="0"/>
              </a:rPr>
              <a:t>Next step</a:t>
            </a:r>
            <a:r>
              <a:rPr lang="zh-CN" altLang="en-US" sz="2000" dirty="0">
                <a:latin typeface="黑体" panose="02010609060101010101" pitchFamily="49" charset="-122"/>
                <a:ea typeface="黑体" panose="02010609060101010101" pitchFamily="49" charset="-122"/>
                <a:cs typeface="Times New Roman" panose="02020603050405020304" pitchFamily="18" charset="0"/>
              </a:rPr>
              <a:t>：</a:t>
            </a: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marL="457200" indent="-457200">
              <a:lnSpc>
                <a:spcPts val="2880"/>
              </a:lnSpc>
              <a:spcAft>
                <a:spcPts val="600"/>
              </a:spcAft>
              <a:buFont typeface="Wingdings" panose="05000000000000000000" pitchFamily="2" charset="2"/>
              <a:buChar char="n"/>
            </a:pPr>
            <a:r>
              <a:rPr lang="en-US" altLang="zh-CN" sz="2000" dirty="0">
                <a:latin typeface="等线" panose="02010600030101010101" pitchFamily="2" charset="-122"/>
                <a:ea typeface="等线" panose="02010600030101010101" pitchFamily="2" charset="-122"/>
                <a:cs typeface="Times New Roman" panose="02020603050405020304" pitchFamily="18" charset="0"/>
              </a:rPr>
              <a:t>Optimize the layout of BPM, corrector and skew quadrupole</a:t>
            </a:r>
            <a:r>
              <a:rPr lang="zh-CN" altLang="en-US" sz="20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a:p>
            <a:pPr marL="457200" indent="-457200">
              <a:lnSpc>
                <a:spcPts val="2880"/>
              </a:lnSpc>
              <a:spcAft>
                <a:spcPts val="600"/>
              </a:spcAft>
              <a:buFont typeface="Wingdings" panose="05000000000000000000" pitchFamily="2" charset="2"/>
              <a:buChar char="n"/>
            </a:pPr>
            <a:r>
              <a:rPr lang="en-US" altLang="zh-CN" sz="2000" dirty="0">
                <a:latin typeface="等线" panose="02010600030101010101" pitchFamily="2" charset="-122"/>
                <a:ea typeface="等线" panose="02010600030101010101" pitchFamily="2" charset="-122"/>
                <a:cs typeface="Times New Roman" panose="02020603050405020304" pitchFamily="18" charset="0"/>
              </a:rPr>
              <a:t>Take the girder misalignment into consideration</a:t>
            </a:r>
            <a:r>
              <a:rPr lang="zh-CN" altLang="en-US" sz="20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a:p>
            <a:pPr marL="457200" indent="-457200">
              <a:lnSpc>
                <a:spcPts val="2880"/>
              </a:lnSpc>
              <a:spcAft>
                <a:spcPts val="600"/>
              </a:spcAft>
              <a:buFont typeface="Wingdings" panose="05000000000000000000" pitchFamily="2" charset="2"/>
              <a:buChar char="n"/>
            </a:pPr>
            <a:r>
              <a:rPr lang="en-US" altLang="zh-CN" sz="2000" dirty="0">
                <a:latin typeface="等线" panose="02010600030101010101" pitchFamily="2" charset="-122"/>
                <a:ea typeface="等线" panose="02010600030101010101" pitchFamily="2" charset="-122"/>
                <a:cs typeface="Times New Roman" panose="02020603050405020304" pitchFamily="18" charset="0"/>
              </a:rPr>
              <a:t>Study the knobs to adjust parameters @IP;</a:t>
            </a:r>
          </a:p>
          <a:p>
            <a:pPr marL="457200" indent="-457200">
              <a:lnSpc>
                <a:spcPts val="2880"/>
              </a:lnSpc>
              <a:spcAft>
                <a:spcPts val="600"/>
              </a:spcAft>
              <a:buFont typeface="Wingdings" panose="05000000000000000000" pitchFamily="2" charset="2"/>
              <a:buChar char="n"/>
            </a:pPr>
            <a:r>
              <a:rPr lang="en-US" altLang="zh-CN" sz="2000" dirty="0">
                <a:latin typeface="等线" panose="02010600030101010101" pitchFamily="2" charset="-122"/>
                <a:ea typeface="等线" panose="02010600030101010101" pitchFamily="2" charset="-122"/>
                <a:cs typeface="Times New Roman" panose="02020603050405020304" pitchFamily="18" charset="0"/>
              </a:rPr>
              <a:t>Try to correct the nonlinear optics and further recover the lifetime.</a:t>
            </a:r>
          </a:p>
        </p:txBody>
      </p:sp>
      <p:sp>
        <p:nvSpPr>
          <p:cNvPr id="6" name="内容占位符 1">
            <a:extLst>
              <a:ext uri="{FF2B5EF4-FFF2-40B4-BE49-F238E27FC236}">
                <a16:creationId xmlns:a16="http://schemas.microsoft.com/office/drawing/2014/main" id="{3E7D4E65-189A-4F64-9634-FF35AF4C1AC6}"/>
              </a:ext>
            </a:extLst>
          </p:cNvPr>
          <p:cNvSpPr>
            <a:spLocks noGrp="1"/>
          </p:cNvSpPr>
          <p:nvPr>
            <p:ph idx="1"/>
          </p:nvPr>
        </p:nvSpPr>
        <p:spPr>
          <a:xfrm>
            <a:off x="8686800" y="4648200"/>
            <a:ext cx="3162300" cy="1352404"/>
          </a:xfrm>
        </p:spPr>
        <p:txBody>
          <a:bodyPr/>
          <a:lstStyle/>
          <a:p>
            <a:pPr marL="0" indent="0" algn="ctr">
              <a:buNone/>
            </a:pPr>
            <a:r>
              <a:rPr lang="en-US" altLang="zh-CN" sz="3600" dirty="0">
                <a:solidFill>
                  <a:srgbClr val="FF0000"/>
                </a:solidFill>
                <a:latin typeface="华文新魏" panose="02010800040101010101" pitchFamily="2" charset="-122"/>
                <a:ea typeface="华文新魏" panose="02010800040101010101" pitchFamily="2" charset="-122"/>
              </a:rPr>
              <a:t>Thanks for your attention</a:t>
            </a:r>
            <a:endParaRPr lang="zh-CN" altLang="en-US" sz="3600"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582294243"/>
      </p:ext>
    </p:extLst>
  </p:cSld>
  <p:clrMapOvr>
    <a:masterClrMapping/>
  </p:clrMapOvr>
  <mc:AlternateContent xmlns:mc="http://schemas.openxmlformats.org/markup-compatibility/2006">
    <mc:Choice xmlns:p14="http://schemas.microsoft.com/office/powerpoint/2010/main" Requires="p14">
      <p:transition spd="slow" p14:dur="2000" advTm="103280"/>
    </mc:Choice>
    <mc:Fallback>
      <p:transition spd="slow" advTm="10328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pic>
        <p:nvPicPr>
          <p:cNvPr id="6" name="图片 5">
            <a:extLst>
              <a:ext uri="{FF2B5EF4-FFF2-40B4-BE49-F238E27FC236}">
                <a16:creationId xmlns:a16="http://schemas.microsoft.com/office/drawing/2014/main" id="{21A580FF-BB41-49AD-BEF0-D9056B89E2EF}"/>
              </a:ext>
            </a:extLst>
          </p:cNvPr>
          <p:cNvPicPr>
            <a:picLocks noChangeAspect="1"/>
          </p:cNvPicPr>
          <p:nvPr/>
        </p:nvPicPr>
        <p:blipFill>
          <a:blip r:embed="rId4"/>
          <a:stretch>
            <a:fillRect/>
          </a:stretch>
        </p:blipFill>
        <p:spPr>
          <a:xfrm>
            <a:off x="1143000" y="2431029"/>
            <a:ext cx="2033559" cy="2160240"/>
          </a:xfrm>
          <a:prstGeom prst="rect">
            <a:avLst/>
          </a:prstGeom>
        </p:spPr>
      </p:pic>
      <p:sp>
        <p:nvSpPr>
          <p:cNvPr id="7" name="TextBox 7">
            <a:extLst>
              <a:ext uri="{FF2B5EF4-FFF2-40B4-BE49-F238E27FC236}">
                <a16:creationId xmlns:a16="http://schemas.microsoft.com/office/drawing/2014/main" id="{9D553897-1674-4690-9745-E8264B166BAA}"/>
              </a:ext>
            </a:extLst>
          </p:cNvPr>
          <p:cNvSpPr txBox="1"/>
          <p:nvPr/>
        </p:nvSpPr>
        <p:spPr>
          <a:xfrm>
            <a:off x="3704184" y="1501549"/>
            <a:ext cx="7344816" cy="3854901"/>
          </a:xfrm>
          <a:prstGeom prst="rect">
            <a:avLst/>
          </a:prstGeom>
          <a:noFill/>
        </p:spPr>
        <p:txBody>
          <a:bodyPr wrap="square">
            <a:spAutoFit/>
          </a:bodyPr>
          <a:lstStyle/>
          <a:p>
            <a:pPr eaLnBrk="1" hangingPunct="1">
              <a:lnSpc>
                <a:spcPct val="200000"/>
              </a:lnSpc>
              <a:defRPr/>
            </a:pPr>
            <a:r>
              <a:rPr lang="en-US" altLang="zh-CN" sz="3200" b="1" dirty="0">
                <a:latin typeface="Segoe UI" panose="020B0502040204020203" pitchFamily="34" charset="0"/>
                <a:ea typeface="黑体" panose="02010609060101010101" pitchFamily="49" charset="-122"/>
                <a:cs typeface="Segoe UI" panose="020B0502040204020203" pitchFamily="34" charset="0"/>
              </a:rPr>
              <a:t>1.  Error effect analysis</a:t>
            </a:r>
          </a:p>
          <a:p>
            <a:pPr eaLnBrk="1" hangingPunct="1">
              <a:lnSpc>
                <a:spcPct val="200000"/>
              </a:lnSpc>
              <a:defRPr/>
            </a:pPr>
            <a:r>
              <a:rPr lang="en-US" altLang="zh-CN" sz="3200" b="1" dirty="0">
                <a:latin typeface="Segoe UI" panose="020B0502040204020203" pitchFamily="34" charset="0"/>
                <a:ea typeface="黑体" panose="02010609060101010101" pitchFamily="49" charset="-122"/>
                <a:cs typeface="Segoe UI" panose="020B0502040204020203" pitchFamily="34" charset="0"/>
              </a:rPr>
              <a:t>2.  Error correction</a:t>
            </a:r>
          </a:p>
          <a:p>
            <a:pPr eaLnBrk="1" hangingPunct="1">
              <a:lnSpc>
                <a:spcPct val="200000"/>
              </a:lnSpc>
              <a:defRPr/>
            </a:pPr>
            <a:r>
              <a:rPr lang="en-US" altLang="zh-CN" sz="3200" b="1" dirty="0">
                <a:latin typeface="Segoe UI" panose="020B0502040204020203" pitchFamily="34" charset="0"/>
                <a:ea typeface="黑体" panose="02010609060101010101" pitchFamily="49" charset="-122"/>
                <a:cs typeface="Segoe UI" panose="020B0502040204020203" pitchFamily="34" charset="0"/>
              </a:rPr>
              <a:t>3.  Effect of the multipole fields</a:t>
            </a:r>
          </a:p>
          <a:p>
            <a:pPr eaLnBrk="1" hangingPunct="1">
              <a:lnSpc>
                <a:spcPct val="200000"/>
              </a:lnSpc>
              <a:defRPr/>
            </a:pPr>
            <a:r>
              <a:rPr lang="en-US" altLang="zh-CN" sz="3200" b="1" dirty="0">
                <a:latin typeface="Segoe UI" panose="020B0502040204020203" pitchFamily="34" charset="0"/>
                <a:ea typeface="黑体" panose="02010609060101010101" pitchFamily="49" charset="-122"/>
                <a:cs typeface="Segoe UI" panose="020B0502040204020203" pitchFamily="34" charset="0"/>
              </a:rPr>
              <a:t>4.  Summary and outlook</a:t>
            </a:r>
          </a:p>
        </p:txBody>
      </p:sp>
      <p:sp>
        <p:nvSpPr>
          <p:cNvPr id="3" name="标题 2">
            <a:extLst>
              <a:ext uri="{FF2B5EF4-FFF2-40B4-BE49-F238E27FC236}">
                <a16:creationId xmlns:a16="http://schemas.microsoft.com/office/drawing/2014/main" id="{7E774BBB-FF5E-4B2D-B0FE-F8DFB4694EFF}"/>
              </a:ext>
            </a:extLst>
          </p:cNvPr>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
    </mc:Choice>
    <mc:Fallback>
      <p:transition spd="slow" advTm="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rPr>
              <a:t>The effect on closed orbit</a:t>
            </a:r>
            <a:endParaRPr lang="zh-CN" altLang="en-US" sz="3200" b="1" dirty="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25" name="文本框 24">
            <a:extLst>
              <a:ext uri="{FF2B5EF4-FFF2-40B4-BE49-F238E27FC236}">
                <a16:creationId xmlns:a16="http://schemas.microsoft.com/office/drawing/2014/main" id="{A5B2C176-5B68-47AA-95B6-12F69211158C}"/>
              </a:ext>
            </a:extLst>
          </p:cNvPr>
          <p:cNvSpPr txBox="1"/>
          <p:nvPr/>
        </p:nvSpPr>
        <p:spPr>
          <a:xfrm>
            <a:off x="257033" y="1116132"/>
            <a:ext cx="5165332" cy="3262432"/>
          </a:xfrm>
          <a:prstGeom prst="rect">
            <a:avLst/>
          </a:prstGeom>
          <a:noFill/>
        </p:spPr>
        <p:txBody>
          <a:bodyPr wrap="square" rtlCol="0">
            <a:spAutoFit/>
          </a:bodyPr>
          <a:lstStyle/>
          <a:p>
            <a:pPr marL="342900" indent="-342900">
              <a:spcAft>
                <a:spcPts val="1200"/>
              </a:spcAft>
              <a:buClr>
                <a:schemeClr val="tx1"/>
              </a:buClr>
              <a:buSzPct val="108000"/>
              <a:buFont typeface="Times New Roman" panose="02020603050405020304" pitchFamily="18" charset="0"/>
              <a:buChar char="₋"/>
            </a:pPr>
            <a:r>
              <a:rPr lang="en-US" altLang="zh-CN" sz="2200" dirty="0">
                <a:latin typeface="Times New Roman" panose="02020603050405020304" pitchFamily="18" charset="0"/>
                <a:ea typeface="+mn-ea"/>
                <a:cs typeface="Times New Roman" panose="02020603050405020304" pitchFamily="18" charset="0"/>
              </a:rPr>
              <a:t>Quadrupole misalignment is dominant</a:t>
            </a:r>
          </a:p>
          <a:p>
            <a:pPr marL="342900" indent="-342900">
              <a:buClr>
                <a:schemeClr val="tx1"/>
              </a:buClr>
              <a:buSzPct val="108000"/>
              <a:buFont typeface="Times New Roman" panose="02020603050405020304" pitchFamily="18" charset="0"/>
              <a:buChar char="₋"/>
            </a:pPr>
            <a:r>
              <a:rPr lang="en-US" altLang="zh-CN" sz="2200" dirty="0">
                <a:latin typeface="Times New Roman" panose="02020603050405020304" pitchFamily="18" charset="0"/>
                <a:cs typeface="Times New Roman" panose="02020603050405020304" pitchFamily="18" charset="0"/>
              </a:rPr>
              <a:t>The most significant error source is the misalignment of </a:t>
            </a:r>
            <a:r>
              <a:rPr lang="en-US" altLang="zh-CN" sz="2200" dirty="0">
                <a:solidFill>
                  <a:srgbClr val="FF0000"/>
                </a:solidFill>
                <a:latin typeface="Times New Roman" panose="02020603050405020304" pitchFamily="18" charset="0"/>
                <a:cs typeface="Times New Roman" panose="02020603050405020304" pitchFamily="18" charset="0"/>
              </a:rPr>
              <a:t>FFT quadrupoles </a:t>
            </a:r>
            <a:r>
              <a:rPr lang="en-US" altLang="zh-CN" sz="2200" dirty="0">
                <a:latin typeface="Times New Roman" panose="02020603050405020304" pitchFamily="18" charset="0"/>
                <a:cs typeface="Times New Roman" panose="02020603050405020304" pitchFamily="18" charset="0"/>
              </a:rPr>
              <a:t>      </a:t>
            </a:r>
          </a:p>
          <a:p>
            <a:pPr marL="342900" indent="-342900">
              <a:spcAft>
                <a:spcPts val="1200"/>
              </a:spcAft>
              <a:buClr>
                <a:schemeClr val="tx1"/>
              </a:buClr>
              <a:buSzPct val="108000"/>
              <a:buFont typeface="Times New Roman" panose="02020603050405020304" pitchFamily="18" charset="0"/>
              <a:buChar char="₋"/>
            </a:pPr>
            <a:r>
              <a:rPr lang="en-US" altLang="zh-CN" sz="2200" dirty="0">
                <a:latin typeface="Times New Roman" panose="02020603050405020304" pitchFamily="18" charset="0"/>
                <a:cs typeface="Times New Roman" panose="02020603050405020304" pitchFamily="18" charset="0"/>
              </a:rPr>
              <a:t>      </a:t>
            </a:r>
            <a:r>
              <a:rPr lang="en-US" altLang="zh-CN" sz="2200" dirty="0">
                <a:solidFill>
                  <a:srgbClr val="FF0000"/>
                </a:solidFill>
                <a:latin typeface="Times New Roman" panose="02020603050405020304" pitchFamily="18" charset="0"/>
                <a:cs typeface="Times New Roman" panose="02020603050405020304" pitchFamily="18" charset="0"/>
              </a:rPr>
              <a:t>——large βy and gradient</a:t>
            </a:r>
            <a:endParaRPr lang="en-US" altLang="zh-CN" sz="2200" dirty="0">
              <a:solidFill>
                <a:srgbClr val="FF0000"/>
              </a:solidFill>
              <a:latin typeface="Times New Roman" panose="02020603050405020304" pitchFamily="18" charset="0"/>
              <a:ea typeface="+mn-ea"/>
              <a:cs typeface="Times New Roman" panose="02020603050405020304" pitchFamily="18" charset="0"/>
            </a:endParaRPr>
          </a:p>
          <a:p>
            <a:pPr marL="342900" indent="-342900">
              <a:spcAft>
                <a:spcPts val="1200"/>
              </a:spcAft>
              <a:buClr>
                <a:schemeClr val="tx1"/>
              </a:buClr>
              <a:buSzPct val="108000"/>
              <a:buFont typeface="Times New Roman" panose="02020603050405020304" pitchFamily="18" charset="0"/>
              <a:buChar char="₋"/>
            </a:pPr>
            <a:r>
              <a:rPr lang="en-US" altLang="zh-CN" sz="2200" dirty="0">
                <a:latin typeface="Times New Roman" panose="02020603050405020304" pitchFamily="18" charset="0"/>
                <a:cs typeface="Times New Roman" panose="02020603050405020304" pitchFamily="18" charset="0"/>
              </a:rPr>
              <a:t>Vertical misalignment is more pronounced than that of horizontal one</a:t>
            </a:r>
            <a:endParaRPr lang="en-US" altLang="zh-CN" sz="2200" dirty="0">
              <a:solidFill>
                <a:srgbClr val="FF0000"/>
              </a:solidFill>
              <a:latin typeface="Times New Roman" panose="02020603050405020304" pitchFamily="18" charset="0"/>
              <a:cs typeface="Times New Roman" panose="02020603050405020304" pitchFamily="18" charset="0"/>
            </a:endParaRPr>
          </a:p>
          <a:p>
            <a:pPr marL="342900" indent="-342900">
              <a:spcAft>
                <a:spcPts val="1200"/>
              </a:spcAft>
              <a:buClr>
                <a:schemeClr val="tx1"/>
              </a:buClr>
              <a:buSzPct val="108000"/>
              <a:buFont typeface="Times New Roman" panose="02020603050405020304" pitchFamily="18" charset="0"/>
              <a:buChar char="₋"/>
            </a:pPr>
            <a:r>
              <a:rPr lang="en-US" altLang="zh-CN" sz="2200" dirty="0">
                <a:latin typeface="Times New Roman" panose="02020603050405020304" pitchFamily="18" charset="0"/>
                <a:cs typeface="Times New Roman" panose="02020603050405020304" pitchFamily="18" charset="0"/>
              </a:rPr>
              <a:t>M</a:t>
            </a:r>
            <a:r>
              <a:rPr lang="en-US" altLang="zh-CN" sz="2200" dirty="0">
                <a:latin typeface="Times New Roman" panose="02020603050405020304" pitchFamily="18" charset="0"/>
                <a:ea typeface="+mn-ea"/>
                <a:cs typeface="Times New Roman" panose="02020603050405020304" pitchFamily="18" charset="0"/>
              </a:rPr>
              <a:t>isalignment of </a:t>
            </a:r>
            <a:r>
              <a:rPr lang="en-US" altLang="zh-CN" sz="2200" dirty="0">
                <a:latin typeface="Times New Roman" panose="02020603050405020304" pitchFamily="18" charset="0"/>
                <a:cs typeface="Times New Roman" panose="02020603050405020304" pitchFamily="18" charset="0"/>
              </a:rPr>
              <a:t>FFT doublets should be controlled </a:t>
            </a:r>
            <a:r>
              <a:rPr lang="en-US" altLang="zh-CN" sz="2200" dirty="0">
                <a:solidFill>
                  <a:srgbClr val="FF0000"/>
                </a:solidFill>
                <a:latin typeface="Times New Roman" panose="02020603050405020304" pitchFamily="18" charset="0"/>
                <a:cs typeface="Times New Roman" panose="02020603050405020304" pitchFamily="18" charset="0"/>
              </a:rPr>
              <a:t>within 30 </a:t>
            </a:r>
            <a:r>
              <a:rPr lang="en-US" altLang="zh-CN" sz="2200" dirty="0" err="1">
                <a:solidFill>
                  <a:srgbClr val="FF0000"/>
                </a:solidFill>
                <a:latin typeface="Times New Roman" panose="02020603050405020304" pitchFamily="18" charset="0"/>
                <a:cs typeface="Times New Roman" panose="02020603050405020304" pitchFamily="18" charset="0"/>
              </a:rPr>
              <a:t>μm</a:t>
            </a:r>
            <a:r>
              <a:rPr lang="en-US" altLang="zh-CN" sz="2200" dirty="0">
                <a:solidFill>
                  <a:srgbClr val="FF0000"/>
                </a:solidFill>
                <a:latin typeface="Times New Roman" panose="02020603050405020304" pitchFamily="18" charset="0"/>
                <a:cs typeface="Times New Roman" panose="02020603050405020304" pitchFamily="18" charset="0"/>
              </a:rPr>
              <a:t> in RMS</a:t>
            </a:r>
            <a:r>
              <a:rPr lang="en-US" altLang="zh-CN" sz="2200" dirty="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ea typeface="+mn-ea"/>
              <a:cs typeface="Times New Roman" panose="02020603050405020304" pitchFamily="18" charset="0"/>
            </a:endParaRPr>
          </a:p>
        </p:txBody>
      </p:sp>
      <p:sp>
        <p:nvSpPr>
          <p:cNvPr id="28" name="文本框 27">
            <a:extLst>
              <a:ext uri="{FF2B5EF4-FFF2-40B4-BE49-F238E27FC236}">
                <a16:creationId xmlns:a16="http://schemas.microsoft.com/office/drawing/2014/main" id="{26FC364E-E498-4BB6-9DED-E97D51A31273}"/>
              </a:ext>
            </a:extLst>
          </p:cNvPr>
          <p:cNvSpPr txBox="1"/>
          <p:nvPr/>
        </p:nvSpPr>
        <p:spPr>
          <a:xfrm>
            <a:off x="5863420" y="5931976"/>
            <a:ext cx="3048000" cy="646331"/>
          </a:xfrm>
          <a:prstGeom prst="rect">
            <a:avLst/>
          </a:prstGeom>
          <a:noFill/>
        </p:spPr>
        <p:txBody>
          <a:bodyPr wrap="square" rtlCol="0">
            <a:spAutoFit/>
          </a:bodyPr>
          <a:lstStyle/>
          <a:p>
            <a:r>
              <a:rPr lang="en-US" altLang="zh-CN" dirty="0">
                <a:latin typeface="仿宋" panose="02010609060101010101" pitchFamily="49" charset="-122"/>
                <a:ea typeface="仿宋" panose="02010609060101010101" pitchFamily="49" charset="-122"/>
              </a:rPr>
              <a:t>Add random misalignment to all quadrupoles</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A2680D-1603-41C9-8BA2-7318F6C1F520}"/>
                  </a:ext>
                </a:extLst>
              </p:cNvPr>
              <p:cNvSpPr txBox="1"/>
              <p:nvPr/>
            </p:nvSpPr>
            <p:spPr>
              <a:xfrm>
                <a:off x="417321" y="4737897"/>
                <a:ext cx="2520280" cy="64588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𝑥</m:t>
                          </m:r>
                        </m:sub>
                      </m:sSub>
                      <m:r>
                        <a:rPr lang="en-US" altLang="zh-CN" sz="1600" i="1">
                          <a:latin typeface="Cambria Math" panose="02040503050406030204" pitchFamily="18" charset="0"/>
                        </a:rPr>
                        <m:t>=</m:t>
                      </m:r>
                      <m:nary>
                        <m:naryPr>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𝐾</m:t>
                          </m:r>
                          <m:r>
                            <a:rPr lang="en-US" altLang="zh-CN" sz="1600" i="1">
                              <a:latin typeface="Cambria Math" panose="02040503050406030204" pitchFamily="18" charset="0"/>
                            </a:rPr>
                            <m:t>∙∆</m:t>
                          </m:r>
                          <m:r>
                            <a:rPr lang="en-US" altLang="zh-CN" sz="1600" i="1">
                              <a:latin typeface="Cambria Math" panose="02040503050406030204" pitchFamily="18" charset="0"/>
                            </a:rPr>
                            <m:t>𝑥</m:t>
                          </m:r>
                          <m:r>
                            <m:rPr>
                              <m:nor/>
                            </m:rPr>
                            <a:rPr lang="en-US" altLang="zh-CN" sz="1600"/>
                            <m:t>d</m:t>
                          </m:r>
                          <m:r>
                            <a:rPr lang="en-US" altLang="zh-CN" sz="1600" i="1">
                              <a:latin typeface="Cambria Math" panose="02040503050406030204" pitchFamily="18" charset="0"/>
                            </a:rPr>
                            <m:t>𝑠</m:t>
                          </m:r>
                        </m:e>
                      </m:nary>
                    </m:oMath>
                  </m:oMathPara>
                </a14:m>
                <a:endParaRPr lang="zh-CN" altLang="en-US" sz="1600" dirty="0">
                  <a:solidFill>
                    <a:srgbClr val="FF0000"/>
                  </a:solidFill>
                </a:endParaRPr>
              </a:p>
            </p:txBody>
          </p:sp>
        </mc:Choice>
        <mc:Fallback xmlns="">
          <p:sp>
            <p:nvSpPr>
              <p:cNvPr id="16" name="文本框 15">
                <a:extLst>
                  <a:ext uri="{FF2B5EF4-FFF2-40B4-BE49-F238E27FC236}">
                    <a16:creationId xmlns:a16="http://schemas.microsoft.com/office/drawing/2014/main" id="{93A2680D-1603-41C9-8BA2-7318F6C1F520}"/>
                  </a:ext>
                </a:extLst>
              </p:cNvPr>
              <p:cNvSpPr txBox="1">
                <a:spLocks noRot="1" noChangeAspect="1" noMove="1" noResize="1" noEditPoints="1" noAdjustHandles="1" noChangeArrowheads="1" noChangeShapeType="1" noTextEdit="1"/>
              </p:cNvSpPr>
              <p:nvPr/>
            </p:nvSpPr>
            <p:spPr>
              <a:xfrm>
                <a:off x="417321" y="4737897"/>
                <a:ext cx="2520280" cy="64588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653CDEB-2D9E-445E-B1B0-E2DAECDA9297}"/>
                  </a:ext>
                </a:extLst>
              </p:cNvPr>
              <p:cNvSpPr txBox="1"/>
              <p:nvPr/>
            </p:nvSpPr>
            <p:spPr>
              <a:xfrm>
                <a:off x="2614680" y="4737897"/>
                <a:ext cx="2520280" cy="64588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b="0" i="1" smtClean="0">
                              <a:latin typeface="Cambria Math" panose="02040503050406030204" pitchFamily="18" charset="0"/>
                            </a:rPr>
                            <m:t>𝑦</m:t>
                          </m:r>
                        </m:sub>
                      </m:sSub>
                      <m:r>
                        <a:rPr lang="en-US" altLang="zh-CN" sz="1600" i="1">
                          <a:latin typeface="Cambria Math" panose="02040503050406030204" pitchFamily="18" charset="0"/>
                        </a:rPr>
                        <m:t>=</m:t>
                      </m:r>
                      <m:nary>
                        <m:naryPr>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𝐾</m:t>
                          </m:r>
                          <m:r>
                            <a:rPr lang="en-US" altLang="zh-CN" sz="1600" i="1">
                              <a:latin typeface="Cambria Math" panose="02040503050406030204" pitchFamily="18" charset="0"/>
                            </a:rPr>
                            <m:t>∙∆</m:t>
                          </m:r>
                          <m:r>
                            <m:rPr>
                              <m:nor/>
                            </m:rPr>
                            <a:rPr lang="en-US" altLang="zh-CN" sz="1600" b="0" i="0" smtClean="0">
                              <a:latin typeface="Cambria Math" panose="02040503050406030204" pitchFamily="18" charset="0"/>
                            </a:rPr>
                            <m:t>y</m:t>
                          </m:r>
                          <m:r>
                            <m:rPr>
                              <m:nor/>
                            </m:rPr>
                            <a:rPr lang="en-US" altLang="zh-CN" sz="1600"/>
                            <m:t>d</m:t>
                          </m:r>
                          <m:r>
                            <a:rPr lang="en-US" altLang="zh-CN" sz="1600" i="1">
                              <a:latin typeface="Cambria Math" panose="02040503050406030204" pitchFamily="18" charset="0"/>
                            </a:rPr>
                            <m:t>𝑠</m:t>
                          </m:r>
                        </m:e>
                      </m:nary>
                    </m:oMath>
                  </m:oMathPara>
                </a14:m>
                <a:endParaRPr lang="zh-CN" altLang="en-US" sz="1600" dirty="0">
                  <a:solidFill>
                    <a:srgbClr val="FF0000"/>
                  </a:solidFill>
                </a:endParaRPr>
              </a:p>
            </p:txBody>
          </p:sp>
        </mc:Choice>
        <mc:Fallback xmlns="">
          <p:sp>
            <p:nvSpPr>
              <p:cNvPr id="17" name="文本框 16">
                <a:extLst>
                  <a:ext uri="{FF2B5EF4-FFF2-40B4-BE49-F238E27FC236}">
                    <a16:creationId xmlns:a16="http://schemas.microsoft.com/office/drawing/2014/main" id="{2653CDEB-2D9E-445E-B1B0-E2DAECDA9297}"/>
                  </a:ext>
                </a:extLst>
              </p:cNvPr>
              <p:cNvSpPr txBox="1">
                <a:spLocks noRot="1" noChangeAspect="1" noMove="1" noResize="1" noEditPoints="1" noAdjustHandles="1" noChangeArrowheads="1" noChangeShapeType="1" noTextEdit="1"/>
              </p:cNvSpPr>
              <p:nvPr/>
            </p:nvSpPr>
            <p:spPr>
              <a:xfrm>
                <a:off x="2614680" y="4737897"/>
                <a:ext cx="2520280" cy="645882"/>
              </a:xfrm>
              <a:prstGeom prst="rect">
                <a:avLst/>
              </a:prstGeom>
              <a:blipFill>
                <a:blip r:embed="rId5"/>
                <a:stretch>
                  <a:fillRect/>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73A90AF6-CB4F-4976-8A41-AFCCDED9C44B}"/>
              </a:ext>
            </a:extLst>
          </p:cNvPr>
          <p:cNvPicPr>
            <a:picLocks noChangeAspect="1"/>
          </p:cNvPicPr>
          <p:nvPr/>
        </p:nvPicPr>
        <p:blipFill>
          <a:blip r:embed="rId6"/>
          <a:stretch>
            <a:fillRect/>
          </a:stretch>
        </p:blipFill>
        <p:spPr>
          <a:xfrm>
            <a:off x="5582970" y="926024"/>
            <a:ext cx="3048000" cy="2350576"/>
          </a:xfrm>
          <a:prstGeom prst="rect">
            <a:avLst/>
          </a:prstGeom>
        </p:spPr>
      </p:pic>
      <p:pic>
        <p:nvPicPr>
          <p:cNvPr id="22" name="图片 21">
            <a:extLst>
              <a:ext uri="{FF2B5EF4-FFF2-40B4-BE49-F238E27FC236}">
                <a16:creationId xmlns:a16="http://schemas.microsoft.com/office/drawing/2014/main" id="{7F366D1B-4882-4948-84B8-107001413622}"/>
              </a:ext>
            </a:extLst>
          </p:cNvPr>
          <p:cNvPicPr>
            <a:picLocks noChangeAspect="1"/>
          </p:cNvPicPr>
          <p:nvPr/>
        </p:nvPicPr>
        <p:blipFill>
          <a:blip r:embed="rId7"/>
          <a:stretch>
            <a:fillRect/>
          </a:stretch>
        </p:blipFill>
        <p:spPr>
          <a:xfrm>
            <a:off x="5602020" y="3438026"/>
            <a:ext cx="3048000" cy="2341966"/>
          </a:xfrm>
          <a:prstGeom prst="rect">
            <a:avLst/>
          </a:prstGeom>
        </p:spPr>
      </p:pic>
      <p:pic>
        <p:nvPicPr>
          <p:cNvPr id="26" name="图片 25">
            <a:extLst>
              <a:ext uri="{FF2B5EF4-FFF2-40B4-BE49-F238E27FC236}">
                <a16:creationId xmlns:a16="http://schemas.microsoft.com/office/drawing/2014/main" id="{1259E0D9-ECE3-4D15-A5DA-418274DC8E7A}"/>
              </a:ext>
            </a:extLst>
          </p:cNvPr>
          <p:cNvPicPr>
            <a:picLocks noChangeAspect="1"/>
          </p:cNvPicPr>
          <p:nvPr/>
        </p:nvPicPr>
        <p:blipFill>
          <a:blip r:embed="rId8"/>
          <a:stretch>
            <a:fillRect/>
          </a:stretch>
        </p:blipFill>
        <p:spPr>
          <a:xfrm>
            <a:off x="8791575" y="953701"/>
            <a:ext cx="3048556" cy="2419344"/>
          </a:xfrm>
          <a:prstGeom prst="rect">
            <a:avLst/>
          </a:prstGeom>
        </p:spPr>
      </p:pic>
      <p:pic>
        <p:nvPicPr>
          <p:cNvPr id="33" name="图片 32">
            <a:extLst>
              <a:ext uri="{FF2B5EF4-FFF2-40B4-BE49-F238E27FC236}">
                <a16:creationId xmlns:a16="http://schemas.microsoft.com/office/drawing/2014/main" id="{DAB1C9BB-EE37-4F34-8FB4-37DF57D870ED}"/>
              </a:ext>
            </a:extLst>
          </p:cNvPr>
          <p:cNvPicPr>
            <a:picLocks noChangeAspect="1"/>
          </p:cNvPicPr>
          <p:nvPr/>
        </p:nvPicPr>
        <p:blipFill>
          <a:blip r:embed="rId9"/>
          <a:stretch>
            <a:fillRect/>
          </a:stretch>
        </p:blipFill>
        <p:spPr>
          <a:xfrm>
            <a:off x="8763000" y="3429000"/>
            <a:ext cx="3148707" cy="2419345"/>
          </a:xfrm>
          <a:prstGeom prst="rect">
            <a:avLst/>
          </a:prstGeom>
        </p:spPr>
      </p:pic>
      <p:sp>
        <p:nvSpPr>
          <p:cNvPr id="34" name="文本框 33">
            <a:extLst>
              <a:ext uri="{FF2B5EF4-FFF2-40B4-BE49-F238E27FC236}">
                <a16:creationId xmlns:a16="http://schemas.microsoft.com/office/drawing/2014/main" id="{DB53E40F-4677-4A71-B08B-1E1C96FBBB98}"/>
              </a:ext>
            </a:extLst>
          </p:cNvPr>
          <p:cNvSpPr txBox="1"/>
          <p:nvPr/>
        </p:nvSpPr>
        <p:spPr>
          <a:xfrm>
            <a:off x="9039365" y="5938406"/>
            <a:ext cx="3048000" cy="646331"/>
          </a:xfrm>
          <a:prstGeom prst="rect">
            <a:avLst/>
          </a:prstGeom>
          <a:noFill/>
        </p:spPr>
        <p:txBody>
          <a:bodyPr wrap="square" rtlCol="0">
            <a:spAutoFit/>
          </a:bodyPr>
          <a:lstStyle/>
          <a:p>
            <a:r>
              <a:rPr lang="en-US" altLang="zh-CN" dirty="0">
                <a:latin typeface="仿宋" panose="02010609060101010101" pitchFamily="49" charset="-122"/>
                <a:ea typeface="仿宋" panose="02010609060101010101" pitchFamily="49" charset="-122"/>
              </a:rPr>
              <a:t>Add random misalignment to only FFT quadrupoles</a:t>
            </a:r>
          </a:p>
        </p:txBody>
      </p:sp>
      <p:pic>
        <p:nvPicPr>
          <p:cNvPr id="35" name="图片 34">
            <a:extLst>
              <a:ext uri="{FF2B5EF4-FFF2-40B4-BE49-F238E27FC236}">
                <a16:creationId xmlns:a16="http://schemas.microsoft.com/office/drawing/2014/main" id="{3CD8FAC3-4E3B-43CA-92A5-40A1256966B8}"/>
              </a:ext>
            </a:extLst>
          </p:cNvPr>
          <p:cNvPicPr>
            <a:picLocks noChangeAspect="1"/>
          </p:cNvPicPr>
          <p:nvPr/>
        </p:nvPicPr>
        <p:blipFill>
          <a:blip r:embed="rId10"/>
          <a:stretch>
            <a:fillRect/>
          </a:stretch>
        </p:blipFill>
        <p:spPr>
          <a:xfrm>
            <a:off x="421064" y="5540880"/>
            <a:ext cx="4912936" cy="645882"/>
          </a:xfrm>
          <a:prstGeom prst="rect">
            <a:avLst/>
          </a:prstGeom>
        </p:spPr>
      </p:pic>
    </p:spTree>
    <p:extLst>
      <p:ext uri="{BB962C8B-B14F-4D97-AF65-F5344CB8AC3E}">
        <p14:creationId xmlns:p14="http://schemas.microsoft.com/office/powerpoint/2010/main" val="604386308"/>
      </p:ext>
    </p:extLst>
  </p:cSld>
  <p:clrMapOvr>
    <a:masterClrMapping/>
  </p:clrMapOvr>
  <mc:AlternateContent xmlns:mc="http://schemas.openxmlformats.org/markup-compatibility/2006">
    <mc:Choice xmlns:p14="http://schemas.microsoft.com/office/powerpoint/2010/main" Requires="p14">
      <p:transition spd="slow" p14:dur="2000" advTm="2"/>
    </mc:Choice>
    <mc:Fallback>
      <p:transition spd="slow" advTm="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The effect of </a:t>
            </a:r>
            <a:r>
              <a:rPr lang="en-US" altLang="zh-CN" sz="3200" b="1" dirty="0" err="1">
                <a:latin typeface="微软雅黑" panose="020B0503020204020204" pitchFamily="34" charset="-122"/>
                <a:ea typeface="微软雅黑" panose="020B0503020204020204" pitchFamily="34" charset="-122"/>
              </a:rPr>
              <a:t>sextupole</a:t>
            </a:r>
            <a:r>
              <a:rPr lang="en-US" altLang="zh-CN" sz="3200" b="1" dirty="0">
                <a:latin typeface="微软雅黑" panose="020B0503020204020204" pitchFamily="34" charset="-122"/>
                <a:ea typeface="微软雅黑" panose="020B0503020204020204" pitchFamily="34" charset="-122"/>
              </a:rPr>
              <a:t> misalignment</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20" name="文本框 19">
            <a:extLst>
              <a:ext uri="{FF2B5EF4-FFF2-40B4-BE49-F238E27FC236}">
                <a16:creationId xmlns:a16="http://schemas.microsoft.com/office/drawing/2014/main" id="{FFBFFD5F-13C2-4B03-AC3A-9C1C9613DC20}"/>
              </a:ext>
            </a:extLst>
          </p:cNvPr>
          <p:cNvSpPr txBox="1"/>
          <p:nvPr/>
        </p:nvSpPr>
        <p:spPr>
          <a:xfrm>
            <a:off x="137310" y="907471"/>
            <a:ext cx="9540090" cy="461665"/>
          </a:xfrm>
          <a:prstGeom prst="rect">
            <a:avLst/>
          </a:prstGeom>
          <a:noFill/>
        </p:spPr>
        <p:txBody>
          <a:bodyPr wrap="square" rtlCol="0">
            <a:spAutoFit/>
          </a:bodyPr>
          <a:lstStyle/>
          <a:p>
            <a:pPr marL="342900" indent="-342900">
              <a:buFont typeface="Wingdings" panose="05000000000000000000" pitchFamily="2" charset="2"/>
              <a:buChar char="u"/>
            </a:pPr>
            <a:r>
              <a:rPr lang="en-US" altLang="zh-CN"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The </a:t>
            </a:r>
            <a:r>
              <a:rPr lang="en-US" altLang="zh-CN" sz="2400" b="1" dirty="0" err="1">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sextupole</a:t>
            </a:r>
            <a:r>
              <a:rPr lang="en-US" altLang="zh-CN"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 offset has obvious effects on β, η and coupling </a:t>
            </a:r>
            <a:endParaRPr lang="zh-CN" altLang="en-US"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TextBox 5">
            <a:extLst>
              <a:ext uri="{FF2B5EF4-FFF2-40B4-BE49-F238E27FC236}">
                <a16:creationId xmlns:a16="http://schemas.microsoft.com/office/drawing/2014/main" id="{3DCAF106-562D-4EC5-A3F8-A1FB0791A366}"/>
              </a:ext>
            </a:extLst>
          </p:cNvPr>
          <p:cNvSpPr txBox="1"/>
          <p:nvPr/>
        </p:nvSpPr>
        <p:spPr>
          <a:xfrm>
            <a:off x="287636" y="1713032"/>
            <a:ext cx="5503564" cy="892552"/>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altLang="zh-CN" sz="2200" dirty="0">
                <a:solidFill>
                  <a:schemeClr val="tx1">
                    <a:lumMod val="95000"/>
                    <a:lumOff val="5000"/>
                  </a:schemeClr>
                </a:solidFill>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Horizontal offset——&gt; Quad. Field</a:t>
            </a:r>
          </a:p>
          <a:p>
            <a:pPr>
              <a:spcAft>
                <a:spcPts val="1200"/>
              </a:spcAft>
            </a:pPr>
            <a:endParaRPr lang="en-US" altLang="zh-CN" sz="20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BDF10EF-B3E2-4AC5-B84C-388128E94C7C}"/>
                  </a:ext>
                </a:extLst>
              </p:cNvPr>
              <p:cNvSpPr txBox="1"/>
              <p:nvPr/>
            </p:nvSpPr>
            <p:spPr>
              <a:xfrm>
                <a:off x="5210125" y="1673434"/>
                <a:ext cx="2505425" cy="56720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𝑘</m:t>
                      </m:r>
                      <m:r>
                        <a:rPr lang="zh-CN" altLang="en-US" sz="1600" i="0">
                          <a:latin typeface="Cambria Math" panose="02040503050406030204" pitchFamily="18" charset="0"/>
                        </a:rPr>
                        <m:t>=</m:t>
                      </m:r>
                      <m:f>
                        <m:fPr>
                          <m:ctrlPr>
                            <a:rPr lang="zh-CN" altLang="en-US" sz="1600" i="1">
                              <a:solidFill>
                                <a:srgbClr val="836967"/>
                              </a:solidFill>
                              <a:latin typeface="Cambria Math" panose="02040503050406030204" pitchFamily="18" charset="0"/>
                            </a:rPr>
                          </m:ctrlPr>
                        </m:fPr>
                        <m:num>
                          <m:r>
                            <a:rPr lang="zh-CN" altLang="en-US" sz="1600" i="0">
                              <a:latin typeface="Cambria Math" panose="02040503050406030204" pitchFamily="18" charset="0"/>
                            </a:rPr>
                            <m:t>𝜕</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𝐵</m:t>
                              </m:r>
                            </m:e>
                            <m:sub>
                              <m:r>
                                <a:rPr lang="en-US" altLang="zh-CN" sz="1600" b="0" i="1" smtClean="0">
                                  <a:latin typeface="Cambria Math" panose="02040503050406030204" pitchFamily="18" charset="0"/>
                                </a:rPr>
                                <m:t>𝑦</m:t>
                              </m:r>
                            </m:sub>
                          </m:sSub>
                        </m:num>
                        <m:den>
                          <m:r>
                            <a:rPr lang="zh-CN" altLang="en-US" sz="1600" i="0">
                              <a:latin typeface="Cambria Math" panose="02040503050406030204" pitchFamily="18" charset="0"/>
                            </a:rPr>
                            <m:t>𝜕</m:t>
                          </m:r>
                          <m:r>
                            <a:rPr lang="zh-CN" altLang="en-US" sz="1600" i="1">
                              <a:latin typeface="Cambria Math" panose="02040503050406030204" pitchFamily="18" charset="0"/>
                            </a:rPr>
                            <m:t>𝑥</m:t>
                          </m:r>
                        </m:den>
                      </m:f>
                      <m:r>
                        <a:rPr lang="zh-CN" altLang="en-US" sz="1600" i="0">
                          <a:latin typeface="Cambria Math" panose="02040503050406030204" pitchFamily="18" charset="0"/>
                        </a:rPr>
                        <m:t>=2</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𝑏</m:t>
                          </m:r>
                        </m:e>
                        <m:sub>
                          <m:r>
                            <a:rPr lang="zh-CN" altLang="en-US" sz="1600" i="0">
                              <a:latin typeface="Cambria Math" panose="02040503050406030204" pitchFamily="18" charset="0"/>
                            </a:rPr>
                            <m:t>3</m:t>
                          </m:r>
                        </m:sub>
                      </m:sSub>
                      <m:r>
                        <a:rPr lang="zh-CN" altLang="en-US" sz="1600" i="0">
                          <a:latin typeface="Cambria Math" panose="02040503050406030204" pitchFamily="18" charset="0"/>
                        </a:rPr>
                        <m:t>∙</m:t>
                      </m:r>
                      <m:r>
                        <a:rPr lang="en-US" altLang="zh-CN" sz="1600" i="1">
                          <a:latin typeface="Cambria Math" panose="02040503050406030204" pitchFamily="18" charset="0"/>
                        </a:rPr>
                        <m:t>𝑥</m:t>
                      </m:r>
                    </m:oMath>
                  </m:oMathPara>
                </a14:m>
                <a:endParaRPr lang="zh-CN" altLang="en-US" sz="1100" i="1"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0BDF10EF-B3E2-4AC5-B84C-388128E94C7C}"/>
                  </a:ext>
                </a:extLst>
              </p:cNvPr>
              <p:cNvSpPr txBox="1">
                <a:spLocks noRot="1" noChangeAspect="1" noMove="1" noResize="1" noEditPoints="1" noAdjustHandles="1" noChangeArrowheads="1" noChangeShapeType="1" noTextEdit="1"/>
              </p:cNvSpPr>
              <p:nvPr/>
            </p:nvSpPr>
            <p:spPr>
              <a:xfrm>
                <a:off x="5210125" y="1673434"/>
                <a:ext cx="2505425" cy="567207"/>
              </a:xfrm>
              <a:prstGeom prst="rect">
                <a:avLst/>
              </a:prstGeom>
              <a:blipFill>
                <a:blip r:embed="rId4"/>
                <a:stretch>
                  <a:fillRect/>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0716D4DD-EB8D-4A38-9390-3B97FCB8EC6A}"/>
              </a:ext>
            </a:extLst>
          </p:cNvPr>
          <p:cNvPicPr>
            <a:picLocks noChangeAspect="1"/>
          </p:cNvPicPr>
          <p:nvPr/>
        </p:nvPicPr>
        <p:blipFill>
          <a:blip r:embed="rId5"/>
          <a:stretch>
            <a:fillRect/>
          </a:stretch>
        </p:blipFill>
        <p:spPr>
          <a:xfrm>
            <a:off x="7528102" y="1628404"/>
            <a:ext cx="1875058" cy="620267"/>
          </a:xfrm>
          <a:prstGeom prst="rect">
            <a:avLst/>
          </a:prstGeom>
        </p:spPr>
      </p:pic>
      <p:pic>
        <p:nvPicPr>
          <p:cNvPr id="15" name="图片 14">
            <a:extLst>
              <a:ext uri="{FF2B5EF4-FFF2-40B4-BE49-F238E27FC236}">
                <a16:creationId xmlns:a16="http://schemas.microsoft.com/office/drawing/2014/main" id="{55FE05BE-F4C5-4692-B7B8-A27FAB0F17D9}"/>
              </a:ext>
            </a:extLst>
          </p:cNvPr>
          <p:cNvPicPr>
            <a:picLocks noChangeAspect="1"/>
          </p:cNvPicPr>
          <p:nvPr/>
        </p:nvPicPr>
        <p:blipFill>
          <a:blip r:embed="rId6"/>
          <a:stretch>
            <a:fillRect/>
          </a:stretch>
        </p:blipFill>
        <p:spPr>
          <a:xfrm>
            <a:off x="9582871" y="1630910"/>
            <a:ext cx="1694729" cy="589470"/>
          </a:xfrm>
          <a:prstGeom prst="rect">
            <a:avLst/>
          </a:prstGeom>
        </p:spPr>
      </p:pic>
      <p:sp>
        <p:nvSpPr>
          <p:cNvPr id="19" name="TextBox 5">
            <a:extLst>
              <a:ext uri="{FF2B5EF4-FFF2-40B4-BE49-F238E27FC236}">
                <a16:creationId xmlns:a16="http://schemas.microsoft.com/office/drawing/2014/main" id="{33C772E3-F462-4303-B4A4-60BD4B1108E0}"/>
              </a:ext>
            </a:extLst>
          </p:cNvPr>
          <p:cNvSpPr txBox="1"/>
          <p:nvPr/>
        </p:nvSpPr>
        <p:spPr>
          <a:xfrm>
            <a:off x="647676" y="2199227"/>
            <a:ext cx="4752528"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β-beat, </a:t>
            </a:r>
            <a:r>
              <a:rPr lang="el-GR" altLang="zh-CN" sz="2400" dirty="0">
                <a:latin typeface="Times New Roman" panose="02020603050405020304" pitchFamily="18" charset="0"/>
                <a:ea typeface="黑体" panose="02010609060101010101" pitchFamily="49" charset="-122"/>
                <a:cs typeface="Times New Roman" panose="02020603050405020304" pitchFamily="18" charset="0"/>
              </a:rPr>
              <a:t>Δη</a:t>
            </a:r>
            <a:r>
              <a:rPr lang="en-US" altLang="zh-CN" sz="2400" baseline="-25000"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 and tune shifts</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TextBox 5">
            <a:extLst>
              <a:ext uri="{FF2B5EF4-FFF2-40B4-BE49-F238E27FC236}">
                <a16:creationId xmlns:a16="http://schemas.microsoft.com/office/drawing/2014/main" id="{18A7A077-0FD9-492B-9780-684DFB9D7323}"/>
              </a:ext>
            </a:extLst>
          </p:cNvPr>
          <p:cNvSpPr txBox="1"/>
          <p:nvPr/>
        </p:nvSpPr>
        <p:spPr>
          <a:xfrm>
            <a:off x="292154" y="2737080"/>
            <a:ext cx="5499045" cy="892552"/>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altLang="zh-CN" sz="2200" dirty="0">
                <a:solidFill>
                  <a:schemeClr val="tx1">
                    <a:lumMod val="95000"/>
                    <a:lumOff val="5000"/>
                  </a:schemeClr>
                </a:solidFill>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Vertical offset——&gt; Skew Quad. Field</a:t>
            </a:r>
          </a:p>
          <a:p>
            <a:pPr>
              <a:spcAft>
                <a:spcPts val="1200"/>
              </a:spcAft>
            </a:pPr>
            <a:endParaRPr lang="en-US" altLang="zh-CN" sz="20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TextBox 5">
            <a:extLst>
              <a:ext uri="{FF2B5EF4-FFF2-40B4-BE49-F238E27FC236}">
                <a16:creationId xmlns:a16="http://schemas.microsoft.com/office/drawing/2014/main" id="{A402A017-9C38-44DE-8045-8CB02D5AC7F1}"/>
              </a:ext>
            </a:extLst>
          </p:cNvPr>
          <p:cNvSpPr txBox="1"/>
          <p:nvPr/>
        </p:nvSpPr>
        <p:spPr>
          <a:xfrm>
            <a:off x="685939" y="3274961"/>
            <a:ext cx="2895461" cy="461665"/>
          </a:xfrm>
          <a:prstGeom prst="rect">
            <a:avLst/>
          </a:prstGeom>
          <a:noFill/>
        </p:spPr>
        <p:txBody>
          <a:bodyPr wrap="square" rtlCol="0">
            <a:spAutoFit/>
          </a:bodyPr>
          <a:lstStyle/>
          <a:p>
            <a:pPr marL="342900" indent="-342900">
              <a:buFont typeface="Arial" panose="020B0604020202020204" pitchFamily="34" charset="0"/>
              <a:buChar char="•"/>
            </a:pPr>
            <a:r>
              <a:rPr lang="el-GR" altLang="zh-CN" sz="2400" dirty="0">
                <a:latin typeface="Times New Roman" panose="02020603050405020304" pitchFamily="18" charset="0"/>
                <a:ea typeface="黑体" panose="02010609060101010101" pitchFamily="49" charset="-122"/>
                <a:cs typeface="Times New Roman" panose="02020603050405020304" pitchFamily="18" charset="0"/>
              </a:rPr>
              <a:t>Δη</a:t>
            </a:r>
            <a:r>
              <a:rPr lang="en-US" altLang="zh-CN" sz="2400" baseline="-25000" dirty="0">
                <a:latin typeface="Times New Roman" panose="02020603050405020304" pitchFamily="18" charset="0"/>
                <a:ea typeface="黑体" panose="02010609060101010101" pitchFamily="49" charset="-122"/>
                <a:cs typeface="Times New Roman" panose="02020603050405020304" pitchFamily="18" charset="0"/>
              </a:rPr>
              <a:t>y</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 and coupling</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702D277A-95DD-423C-B6ED-AA31AF30B22E}"/>
                  </a:ext>
                </a:extLst>
              </p:cNvPr>
              <p:cNvSpPr txBox="1"/>
              <p:nvPr/>
            </p:nvSpPr>
            <p:spPr>
              <a:xfrm>
                <a:off x="5599370" y="2618616"/>
                <a:ext cx="1928732" cy="60926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600" i="1" smtClean="0">
                              <a:solidFill>
                                <a:srgbClr val="836967"/>
                              </a:solidFill>
                              <a:latin typeface="Cambria Math" panose="02040503050406030204" pitchFamily="18" charset="0"/>
                            </a:rPr>
                          </m:ctrlPr>
                        </m:sSubPr>
                        <m:e>
                          <m:r>
                            <a:rPr lang="zh-CN" altLang="en-US" sz="1600" i="1">
                              <a:latin typeface="Cambria Math" panose="02040503050406030204" pitchFamily="18" charset="0"/>
                            </a:rPr>
                            <m:t>𝑘</m:t>
                          </m:r>
                        </m:e>
                        <m:sub>
                          <m:r>
                            <a:rPr lang="zh-CN" altLang="en-US" sz="1600" i="1">
                              <a:latin typeface="Cambria Math" panose="02040503050406030204" pitchFamily="18" charset="0"/>
                            </a:rPr>
                            <m:t>𝑠𝑞</m:t>
                          </m:r>
                        </m:sub>
                      </m:sSub>
                      <m:r>
                        <a:rPr lang="zh-CN" altLang="en-US" sz="1600" i="0">
                          <a:latin typeface="Cambria Math" panose="02040503050406030204" pitchFamily="18" charset="0"/>
                        </a:rPr>
                        <m:t>=</m:t>
                      </m:r>
                      <m:f>
                        <m:fPr>
                          <m:ctrlPr>
                            <a:rPr lang="zh-CN" altLang="en-US" sz="1600" i="1">
                              <a:solidFill>
                                <a:srgbClr val="836967"/>
                              </a:solidFill>
                              <a:latin typeface="Cambria Math" panose="02040503050406030204" pitchFamily="18" charset="0"/>
                            </a:rPr>
                          </m:ctrlPr>
                        </m:fPr>
                        <m:num>
                          <m:r>
                            <a:rPr lang="zh-CN" altLang="en-US" sz="1600" i="0">
                              <a:latin typeface="Cambria Math" panose="02040503050406030204" pitchFamily="18" charset="0"/>
                            </a:rPr>
                            <m:t>𝜕</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𝐵</m:t>
                              </m:r>
                            </m:e>
                            <m:sub>
                              <m:r>
                                <a:rPr lang="zh-CN" altLang="en-US" sz="1600" i="1">
                                  <a:latin typeface="Cambria Math" panose="02040503050406030204" pitchFamily="18" charset="0"/>
                                </a:rPr>
                                <m:t>𝑦</m:t>
                              </m:r>
                            </m:sub>
                          </m:sSub>
                        </m:num>
                        <m:den>
                          <m:r>
                            <a:rPr lang="zh-CN" altLang="en-US" sz="1600" i="0">
                              <a:latin typeface="Cambria Math" panose="02040503050406030204" pitchFamily="18" charset="0"/>
                            </a:rPr>
                            <m:t>𝜕</m:t>
                          </m:r>
                          <m:r>
                            <a:rPr lang="zh-CN" altLang="en-US" sz="1600" i="1">
                              <a:latin typeface="Cambria Math" panose="02040503050406030204" pitchFamily="18" charset="0"/>
                            </a:rPr>
                            <m:t>𝑦</m:t>
                          </m:r>
                        </m:den>
                      </m:f>
                      <m:r>
                        <a:rPr lang="zh-CN" altLang="en-US" sz="1600" i="0">
                          <a:latin typeface="Cambria Math" panose="02040503050406030204" pitchFamily="18" charset="0"/>
                        </a:rPr>
                        <m:t>=2</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𝑏</m:t>
                          </m:r>
                        </m:e>
                        <m:sub>
                          <m:r>
                            <a:rPr lang="zh-CN" altLang="en-US" sz="1600" i="0">
                              <a:latin typeface="Cambria Math" panose="02040503050406030204" pitchFamily="18" charset="0"/>
                            </a:rPr>
                            <m:t>3</m:t>
                          </m:r>
                        </m:sub>
                      </m:sSub>
                      <m:r>
                        <a:rPr lang="zh-CN" altLang="en-US" sz="1600" i="0">
                          <a:latin typeface="Cambria Math" panose="02040503050406030204" pitchFamily="18" charset="0"/>
                        </a:rPr>
                        <m:t>∙</m:t>
                      </m:r>
                      <m:r>
                        <a:rPr lang="zh-CN" altLang="en-US" sz="1600" i="1">
                          <a:latin typeface="Cambria Math" panose="02040503050406030204" pitchFamily="18" charset="0"/>
                        </a:rPr>
                        <m:t>𝑦</m:t>
                      </m:r>
                    </m:oMath>
                  </m:oMathPara>
                </a14:m>
                <a:endParaRPr lang="zh-CN" altLang="en-US" sz="1800" dirty="0"/>
              </a:p>
            </p:txBody>
          </p:sp>
        </mc:Choice>
        <mc:Fallback xmlns="">
          <p:sp>
            <p:nvSpPr>
              <p:cNvPr id="23" name="文本框 22">
                <a:extLst>
                  <a:ext uri="{FF2B5EF4-FFF2-40B4-BE49-F238E27FC236}">
                    <a16:creationId xmlns:a16="http://schemas.microsoft.com/office/drawing/2014/main" id="{702D277A-95DD-423C-B6ED-AA31AF30B22E}"/>
                  </a:ext>
                </a:extLst>
              </p:cNvPr>
              <p:cNvSpPr txBox="1">
                <a:spLocks noRot="1" noChangeAspect="1" noMove="1" noResize="1" noEditPoints="1" noAdjustHandles="1" noChangeArrowheads="1" noChangeShapeType="1" noTextEdit="1"/>
              </p:cNvSpPr>
              <p:nvPr/>
            </p:nvSpPr>
            <p:spPr>
              <a:xfrm>
                <a:off x="5599370" y="2618616"/>
                <a:ext cx="1928732" cy="609269"/>
              </a:xfrm>
              <a:prstGeom prst="rect">
                <a:avLst/>
              </a:prstGeom>
              <a:blipFill>
                <a:blip r:embed="rId7"/>
                <a:stretch>
                  <a:fillRect/>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8C4CDF8F-422A-4D30-A50A-3819748BFAED}"/>
              </a:ext>
            </a:extLst>
          </p:cNvPr>
          <p:cNvPicPr>
            <a:picLocks noChangeAspect="1"/>
          </p:cNvPicPr>
          <p:nvPr/>
        </p:nvPicPr>
        <p:blipFill>
          <a:blip r:embed="rId8"/>
          <a:stretch>
            <a:fillRect/>
          </a:stretch>
        </p:blipFill>
        <p:spPr>
          <a:xfrm>
            <a:off x="4853330" y="3324406"/>
            <a:ext cx="4752528" cy="607848"/>
          </a:xfrm>
          <a:prstGeom prst="rect">
            <a:avLst/>
          </a:prstGeom>
        </p:spPr>
      </p:pic>
      <p:pic>
        <p:nvPicPr>
          <p:cNvPr id="26" name="图片 25">
            <a:extLst>
              <a:ext uri="{FF2B5EF4-FFF2-40B4-BE49-F238E27FC236}">
                <a16:creationId xmlns:a16="http://schemas.microsoft.com/office/drawing/2014/main" id="{D469FDE0-E523-4A87-8937-711D86F2C5FF}"/>
              </a:ext>
            </a:extLst>
          </p:cNvPr>
          <p:cNvPicPr>
            <a:picLocks noChangeAspect="1"/>
          </p:cNvPicPr>
          <p:nvPr/>
        </p:nvPicPr>
        <p:blipFill>
          <a:blip r:embed="rId9"/>
          <a:stretch>
            <a:fillRect/>
          </a:stretch>
        </p:blipFill>
        <p:spPr>
          <a:xfrm>
            <a:off x="5400204" y="4050095"/>
            <a:ext cx="1800200" cy="653406"/>
          </a:xfrm>
          <a:prstGeom prst="rect">
            <a:avLst/>
          </a:prstGeom>
        </p:spPr>
      </p:pic>
      <p:pic>
        <p:nvPicPr>
          <p:cNvPr id="27" name="图片 26">
            <a:extLst>
              <a:ext uri="{FF2B5EF4-FFF2-40B4-BE49-F238E27FC236}">
                <a16:creationId xmlns:a16="http://schemas.microsoft.com/office/drawing/2014/main" id="{71F0A2FB-7124-4C7E-AAB4-E02A4DC65BD0}"/>
              </a:ext>
            </a:extLst>
          </p:cNvPr>
          <p:cNvPicPr>
            <a:picLocks noChangeAspect="1"/>
          </p:cNvPicPr>
          <p:nvPr/>
        </p:nvPicPr>
        <p:blipFill>
          <a:blip r:embed="rId10"/>
          <a:stretch>
            <a:fillRect/>
          </a:stretch>
        </p:blipFill>
        <p:spPr>
          <a:xfrm>
            <a:off x="5400204" y="4871593"/>
            <a:ext cx="1321908" cy="577977"/>
          </a:xfrm>
          <a:prstGeom prst="rect">
            <a:avLst/>
          </a:prstGeom>
        </p:spPr>
      </p:pic>
      <p:sp>
        <p:nvSpPr>
          <p:cNvPr id="30" name="TextBox 5">
            <a:extLst>
              <a:ext uri="{FF2B5EF4-FFF2-40B4-BE49-F238E27FC236}">
                <a16:creationId xmlns:a16="http://schemas.microsoft.com/office/drawing/2014/main" id="{B4E0ACFA-2E59-4495-A49F-FD6C0FE9F87F}"/>
              </a:ext>
            </a:extLst>
          </p:cNvPr>
          <p:cNvSpPr txBox="1"/>
          <p:nvPr/>
        </p:nvSpPr>
        <p:spPr>
          <a:xfrm>
            <a:off x="287636" y="4042622"/>
            <a:ext cx="4752528" cy="1107996"/>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altLang="zh-CN" sz="22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IR </a:t>
            </a:r>
            <a:r>
              <a:rPr lang="en-US" altLang="zh-CN" sz="2200" dirty="0" err="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sextupoles</a:t>
            </a:r>
            <a:r>
              <a:rPr lang="en-US" altLang="zh-CN" sz="22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 are in the areas with </a:t>
            </a:r>
            <a:r>
              <a:rPr lang="en-US" altLang="zh-CN" sz="2200"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high β or dispersion</a:t>
            </a:r>
            <a:r>
              <a:rPr lang="en-US" altLang="zh-CN" sz="22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 which makes it sensitive to the </a:t>
            </a:r>
            <a:r>
              <a:rPr lang="en-US" altLang="zh-CN" sz="2200" dirty="0" err="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sextupole</a:t>
            </a:r>
            <a:r>
              <a:rPr lang="en-US" altLang="zh-CN" sz="22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 offsets</a:t>
            </a:r>
          </a:p>
        </p:txBody>
      </p:sp>
      <p:pic>
        <p:nvPicPr>
          <p:cNvPr id="5" name="图片 4" descr="图表, 折线图&#10;&#10;AI 生成的内容可能不正确。">
            <a:extLst>
              <a:ext uri="{FF2B5EF4-FFF2-40B4-BE49-F238E27FC236}">
                <a16:creationId xmlns:a16="http://schemas.microsoft.com/office/drawing/2014/main" id="{2AFAA5B8-3BD8-BF3F-0889-9E502A8EB7E4}"/>
              </a:ext>
            </a:extLst>
          </p:cNvPr>
          <p:cNvPicPr>
            <a:picLocks noChangeAspect="1"/>
          </p:cNvPicPr>
          <p:nvPr/>
        </p:nvPicPr>
        <p:blipFill>
          <a:blip r:embed="rId11"/>
          <a:stretch>
            <a:fillRect/>
          </a:stretch>
        </p:blipFill>
        <p:spPr>
          <a:xfrm>
            <a:off x="7924800" y="3926595"/>
            <a:ext cx="4086253" cy="2688221"/>
          </a:xfrm>
          <a:prstGeom prst="rect">
            <a:avLst/>
          </a:prstGeom>
        </p:spPr>
      </p:pic>
    </p:spTree>
    <p:extLst>
      <p:ext uri="{BB962C8B-B14F-4D97-AF65-F5344CB8AC3E}">
        <p14:creationId xmlns:p14="http://schemas.microsoft.com/office/powerpoint/2010/main" val="3066585402"/>
      </p:ext>
    </p:extLst>
  </p:cSld>
  <p:clrMapOvr>
    <a:masterClrMapping/>
  </p:clrMapOvr>
  <mc:AlternateContent xmlns:mc="http://schemas.openxmlformats.org/markup-compatibility/2006">
    <mc:Choice xmlns:p14="http://schemas.microsoft.com/office/powerpoint/2010/main" Requires="p14">
      <p:transition spd="slow" p14:dur="2000" advTm="156"/>
    </mc:Choice>
    <mc:Fallback>
      <p:transition spd="slow" advTm="1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The effect of </a:t>
            </a:r>
            <a:r>
              <a:rPr lang="en-US" altLang="zh-CN" sz="3200" b="1" dirty="0" err="1">
                <a:latin typeface="微软雅黑" panose="020B0503020204020204" pitchFamily="34" charset="-122"/>
                <a:ea typeface="微软雅黑" panose="020B0503020204020204" pitchFamily="34" charset="-122"/>
              </a:rPr>
              <a:t>sextupole</a:t>
            </a:r>
            <a:r>
              <a:rPr lang="en-US" altLang="zh-CN" sz="3200" b="1" dirty="0">
                <a:latin typeface="微软雅黑" panose="020B0503020204020204" pitchFamily="34" charset="-122"/>
                <a:ea typeface="微软雅黑" panose="020B0503020204020204" pitchFamily="34" charset="-122"/>
              </a:rPr>
              <a:t> misalignment</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20" name="文本框 19">
            <a:extLst>
              <a:ext uri="{FF2B5EF4-FFF2-40B4-BE49-F238E27FC236}">
                <a16:creationId xmlns:a16="http://schemas.microsoft.com/office/drawing/2014/main" id="{FFBFFD5F-13C2-4B03-AC3A-9C1C9613DC20}"/>
              </a:ext>
            </a:extLst>
          </p:cNvPr>
          <p:cNvSpPr txBox="1"/>
          <p:nvPr/>
        </p:nvSpPr>
        <p:spPr>
          <a:xfrm>
            <a:off x="137310" y="907471"/>
            <a:ext cx="6339690" cy="461665"/>
          </a:xfrm>
          <a:prstGeom prst="rect">
            <a:avLst/>
          </a:prstGeom>
          <a:noFill/>
        </p:spPr>
        <p:txBody>
          <a:bodyPr wrap="square" rtlCol="0">
            <a:spAutoFit/>
          </a:bodyPr>
          <a:lstStyle/>
          <a:p>
            <a:pPr marL="342900" indent="-342900">
              <a:buFont typeface="Wingdings" panose="05000000000000000000" pitchFamily="2" charset="2"/>
              <a:buChar char="u"/>
            </a:pPr>
            <a:r>
              <a:rPr lang="en-US" altLang="zh-CN"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The effects of </a:t>
            </a: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x</a:t>
            </a:r>
            <a:r>
              <a:rPr lang="en-US" altLang="zh-CN"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 offset of Crab Sextupole</a:t>
            </a:r>
            <a:endParaRPr lang="zh-CN" altLang="en-US"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5" name="图片 24">
            <a:extLst>
              <a:ext uri="{FF2B5EF4-FFF2-40B4-BE49-F238E27FC236}">
                <a16:creationId xmlns:a16="http://schemas.microsoft.com/office/drawing/2014/main" id="{83FC032A-1715-4693-8DE9-67124BA772FF}"/>
              </a:ext>
            </a:extLst>
          </p:cNvPr>
          <p:cNvPicPr>
            <a:picLocks noChangeAspect="1"/>
          </p:cNvPicPr>
          <p:nvPr/>
        </p:nvPicPr>
        <p:blipFill>
          <a:blip r:embed="rId4"/>
          <a:stretch>
            <a:fillRect/>
          </a:stretch>
        </p:blipFill>
        <p:spPr>
          <a:xfrm>
            <a:off x="5294992" y="1369136"/>
            <a:ext cx="3158171" cy="2481419"/>
          </a:xfrm>
          <a:prstGeom prst="rect">
            <a:avLst/>
          </a:prstGeom>
        </p:spPr>
      </p:pic>
      <p:pic>
        <p:nvPicPr>
          <p:cNvPr id="28" name="图片 27">
            <a:extLst>
              <a:ext uri="{FF2B5EF4-FFF2-40B4-BE49-F238E27FC236}">
                <a16:creationId xmlns:a16="http://schemas.microsoft.com/office/drawing/2014/main" id="{E340CACD-4583-4356-85C1-7DDEAD9D287F}"/>
              </a:ext>
            </a:extLst>
          </p:cNvPr>
          <p:cNvPicPr>
            <a:picLocks noChangeAspect="1"/>
          </p:cNvPicPr>
          <p:nvPr/>
        </p:nvPicPr>
        <p:blipFill>
          <a:blip r:embed="rId5"/>
          <a:stretch>
            <a:fillRect/>
          </a:stretch>
        </p:blipFill>
        <p:spPr>
          <a:xfrm>
            <a:off x="5294992" y="3937153"/>
            <a:ext cx="3149146" cy="2481418"/>
          </a:xfrm>
          <a:prstGeom prst="rect">
            <a:avLst/>
          </a:prstGeom>
        </p:spPr>
      </p:pic>
      <p:pic>
        <p:nvPicPr>
          <p:cNvPr id="29" name="图片 28">
            <a:extLst>
              <a:ext uri="{FF2B5EF4-FFF2-40B4-BE49-F238E27FC236}">
                <a16:creationId xmlns:a16="http://schemas.microsoft.com/office/drawing/2014/main" id="{86CB6F27-283E-41CB-88A3-A989FE57C8AC}"/>
              </a:ext>
            </a:extLst>
          </p:cNvPr>
          <p:cNvPicPr>
            <a:picLocks noChangeAspect="1"/>
          </p:cNvPicPr>
          <p:nvPr/>
        </p:nvPicPr>
        <p:blipFill>
          <a:blip r:embed="rId6"/>
          <a:stretch>
            <a:fillRect/>
          </a:stretch>
        </p:blipFill>
        <p:spPr>
          <a:xfrm>
            <a:off x="8861351" y="1374183"/>
            <a:ext cx="3193339" cy="2509052"/>
          </a:xfrm>
          <a:prstGeom prst="rect">
            <a:avLst/>
          </a:prstGeom>
        </p:spPr>
      </p:pic>
      <p:pic>
        <p:nvPicPr>
          <p:cNvPr id="31" name="图片 30">
            <a:extLst>
              <a:ext uri="{FF2B5EF4-FFF2-40B4-BE49-F238E27FC236}">
                <a16:creationId xmlns:a16="http://schemas.microsoft.com/office/drawing/2014/main" id="{D8C9BA9F-217A-4366-95CD-86B410B8FA92}"/>
              </a:ext>
            </a:extLst>
          </p:cNvPr>
          <p:cNvPicPr>
            <a:picLocks noChangeAspect="1"/>
          </p:cNvPicPr>
          <p:nvPr/>
        </p:nvPicPr>
        <p:blipFill>
          <a:blip r:embed="rId7"/>
          <a:stretch>
            <a:fillRect/>
          </a:stretch>
        </p:blipFill>
        <p:spPr>
          <a:xfrm>
            <a:off x="8778556" y="3903294"/>
            <a:ext cx="3304709" cy="2596558"/>
          </a:xfrm>
          <a:prstGeom prst="rect">
            <a:avLst/>
          </a:prstGeom>
        </p:spPr>
      </p:pic>
      <p:sp>
        <p:nvSpPr>
          <p:cNvPr id="32" name="文本框 31">
            <a:extLst>
              <a:ext uri="{FF2B5EF4-FFF2-40B4-BE49-F238E27FC236}">
                <a16:creationId xmlns:a16="http://schemas.microsoft.com/office/drawing/2014/main" id="{DD0B4CEF-BB7A-40CF-AB9D-C762E85254E0}"/>
              </a:ext>
            </a:extLst>
          </p:cNvPr>
          <p:cNvSpPr txBox="1"/>
          <p:nvPr/>
        </p:nvSpPr>
        <p:spPr>
          <a:xfrm>
            <a:off x="342846" y="1600200"/>
            <a:ext cx="4952146" cy="4154984"/>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2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The β</a:t>
            </a:r>
            <a:r>
              <a:rPr lang="en-US" altLang="zh-CN" sz="2200" baseline="-250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y</a:t>
            </a:r>
            <a:r>
              <a:rPr lang="en-US" altLang="zh-CN" sz="22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 here is very large </a:t>
            </a:r>
            <a:r>
              <a:rPr lang="en-US" altLang="zh-CN" sz="2200" dirty="0">
                <a:latin typeface="Times New Roman" panose="02020603050405020304" pitchFamily="18" charset="0"/>
                <a:cs typeface="Times New Roman" panose="02020603050405020304" pitchFamily="18" charset="0"/>
              </a:rPr>
              <a:t>(~900 m)</a:t>
            </a:r>
          </a:p>
          <a:p>
            <a:r>
              <a:rPr lang="en-US" altLang="zh-CN" sz="2200" dirty="0">
                <a:latin typeface="Times New Roman" panose="02020603050405020304" pitchFamily="18" charset="0"/>
                <a:ea typeface="+mn-ea"/>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sym typeface="Wingdings" panose="05000000000000000000" pitchFamily="2" charset="2"/>
              </a:rPr>
              <a:t>     ——&gt; large </a:t>
            </a:r>
            <a:r>
              <a:rPr lang="en-US" altLang="zh-CN" sz="2200" dirty="0">
                <a:latin typeface="Times New Roman" panose="02020603050405020304" pitchFamily="18" charset="0"/>
                <a:ea typeface="+mn-ea"/>
                <a:cs typeface="Times New Roman" panose="02020603050405020304" pitchFamily="18" charset="0"/>
              </a:rPr>
              <a:t>β</a:t>
            </a:r>
            <a:r>
              <a:rPr lang="en-US" altLang="zh-CN" sz="2200" baseline="-25000" dirty="0">
                <a:latin typeface="Times New Roman" panose="02020603050405020304" pitchFamily="18" charset="0"/>
                <a:ea typeface="+mn-ea"/>
                <a:cs typeface="Times New Roman" panose="02020603050405020304" pitchFamily="18" charset="0"/>
              </a:rPr>
              <a:t>y</a:t>
            </a:r>
            <a:r>
              <a:rPr lang="en-US" altLang="zh-CN" sz="2200" dirty="0">
                <a:latin typeface="Times New Roman" panose="02020603050405020304" pitchFamily="18" charset="0"/>
                <a:cs typeface="Times New Roman" panose="02020603050405020304" pitchFamily="18" charset="0"/>
                <a:sym typeface="Wingdings" panose="05000000000000000000" pitchFamily="2" charset="2"/>
              </a:rPr>
              <a:t>-beat and tune shift</a:t>
            </a:r>
            <a:endParaRPr lang="en-US" altLang="zh-CN" sz="2200" dirty="0">
              <a:latin typeface="Times New Roman" panose="02020603050405020304" pitchFamily="18" charset="0"/>
              <a:ea typeface="+mn-ea"/>
              <a:cs typeface="Times New Roman" panose="02020603050405020304" pitchFamily="18" charset="0"/>
            </a:endParaRPr>
          </a:p>
          <a:p>
            <a:endParaRPr lang="en-US" altLang="zh-CN"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200" dirty="0">
                <a:solidFill>
                  <a:srgbClr val="FF0000"/>
                </a:solidFill>
                <a:latin typeface="Times New Roman" panose="02020603050405020304" pitchFamily="18" charset="0"/>
                <a:ea typeface="+mn-ea"/>
                <a:cs typeface="Times New Roman" panose="02020603050405020304" pitchFamily="18" charset="0"/>
              </a:rPr>
              <a:t>30 </a:t>
            </a:r>
            <a:r>
              <a:rPr lang="en-US" altLang="zh-CN" sz="2200" dirty="0" err="1">
                <a:solidFill>
                  <a:srgbClr val="FF0000"/>
                </a:solidFill>
                <a:latin typeface="Times New Roman" panose="02020603050405020304" pitchFamily="18" charset="0"/>
                <a:ea typeface="+mn-ea"/>
                <a:cs typeface="Times New Roman" panose="02020603050405020304" pitchFamily="18" charset="0"/>
              </a:rPr>
              <a:t>μm</a:t>
            </a:r>
            <a:r>
              <a:rPr lang="en-US" altLang="zh-CN" sz="2200" dirty="0">
                <a:solidFill>
                  <a:srgbClr val="FF0000"/>
                </a:solidFill>
                <a:latin typeface="Times New Roman" panose="02020603050405020304" pitchFamily="18" charset="0"/>
                <a:ea typeface="+mn-ea"/>
                <a:cs typeface="Times New Roman" panose="02020603050405020304" pitchFamily="18" charset="0"/>
              </a:rPr>
              <a:t> offset </a:t>
            </a:r>
            <a:r>
              <a:rPr lang="en-US" altLang="zh-CN" sz="2200" dirty="0">
                <a:latin typeface="Times New Roman" panose="02020603050405020304" pitchFamily="18" charset="0"/>
                <a:ea typeface="+mn-ea"/>
                <a:cs typeface="Times New Roman" panose="02020603050405020304" pitchFamily="18" charset="0"/>
              </a:rPr>
              <a:t>for Crab Sextupole cause </a:t>
            </a:r>
            <a:r>
              <a:rPr lang="en-US" altLang="zh-CN" sz="2200" dirty="0">
                <a:solidFill>
                  <a:srgbClr val="FF0000"/>
                </a:solidFill>
                <a:latin typeface="Times New Roman" panose="02020603050405020304" pitchFamily="18" charset="0"/>
                <a:ea typeface="+mn-ea"/>
                <a:cs typeface="Times New Roman" panose="02020603050405020304" pitchFamily="18" charset="0"/>
              </a:rPr>
              <a:t>a β</a:t>
            </a:r>
            <a:r>
              <a:rPr lang="en-US" altLang="zh-CN" sz="2200" baseline="-25000" dirty="0" err="1">
                <a:solidFill>
                  <a:srgbClr val="FF0000"/>
                </a:solidFill>
                <a:latin typeface="Times New Roman" panose="02020603050405020304" pitchFamily="18" charset="0"/>
                <a:ea typeface="+mn-ea"/>
                <a:cs typeface="Times New Roman" panose="02020603050405020304" pitchFamily="18" charset="0"/>
              </a:rPr>
              <a:t>y</a:t>
            </a:r>
            <a:r>
              <a:rPr lang="en-US" altLang="zh-CN" sz="2200" dirty="0" err="1">
                <a:solidFill>
                  <a:srgbClr val="FF0000"/>
                </a:solidFill>
                <a:latin typeface="Times New Roman" panose="02020603050405020304" pitchFamily="18" charset="0"/>
                <a:ea typeface="+mn-ea"/>
                <a:cs typeface="Times New Roman" panose="02020603050405020304" pitchFamily="18" charset="0"/>
              </a:rPr>
              <a:t>-beat@IP</a:t>
            </a:r>
            <a:r>
              <a:rPr lang="en-US" altLang="zh-CN" sz="2200" dirty="0">
                <a:solidFill>
                  <a:srgbClr val="FF0000"/>
                </a:solidFill>
                <a:latin typeface="Times New Roman" panose="02020603050405020304" pitchFamily="18" charset="0"/>
                <a:ea typeface="+mn-ea"/>
                <a:cs typeface="Times New Roman" panose="02020603050405020304" pitchFamily="18" charset="0"/>
              </a:rPr>
              <a:t> of 8.4%</a:t>
            </a:r>
          </a:p>
          <a:p>
            <a:pPr marL="342900" indent="-342900">
              <a:buFont typeface="Wingdings" panose="05000000000000000000" pitchFamily="2" charset="2"/>
              <a:buChar char="Ø"/>
            </a:pPr>
            <a:endParaRPr lang="en-US" altLang="zh-CN" sz="2200" dirty="0">
              <a:solidFill>
                <a:srgbClr val="FF0000"/>
              </a:solidFill>
              <a:latin typeface="Times New Roman" panose="02020603050405020304" pitchFamily="18" charset="0"/>
              <a:ea typeface="+mn-ea"/>
              <a:cs typeface="Times New Roman" panose="02020603050405020304" pitchFamily="18" charset="0"/>
            </a:endParaRPr>
          </a:p>
          <a:p>
            <a:pPr marL="342900" indent="-342900">
              <a:buFont typeface="Wingdings" panose="05000000000000000000" pitchFamily="2" charset="2"/>
              <a:buChar char="Ø"/>
            </a:pPr>
            <a:r>
              <a:rPr lang="en-US" altLang="zh-CN" sz="2200" dirty="0">
                <a:latin typeface="Times New Roman" panose="02020603050405020304" pitchFamily="18" charset="0"/>
                <a:cs typeface="Times New Roman" panose="02020603050405020304" pitchFamily="18" charset="0"/>
              </a:rPr>
              <a:t>The dispersion here is very small</a:t>
            </a:r>
          </a:p>
          <a:p>
            <a:r>
              <a:rPr lang="en-US" altLang="zh-CN" sz="2200" dirty="0">
                <a:latin typeface="Times New Roman" panose="02020603050405020304" pitchFamily="18" charset="0"/>
                <a:cs typeface="Times New Roman" panose="02020603050405020304" pitchFamily="18" charset="0"/>
              </a:rPr>
              <a:t>     ——&gt; has little effect on dispersion</a:t>
            </a:r>
          </a:p>
          <a:p>
            <a:endParaRPr lang="en-US" altLang="zh-CN"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200" dirty="0">
                <a:latin typeface="Times New Roman" panose="02020603050405020304" pitchFamily="18" charset="0"/>
                <a:ea typeface="+mn-ea"/>
                <a:cs typeface="Times New Roman" panose="02020603050405020304" pitchFamily="18" charset="0"/>
              </a:rPr>
              <a:t>Similarly, a horizontal offset for S1X where β</a:t>
            </a:r>
            <a:r>
              <a:rPr lang="en-US" altLang="zh-CN" sz="2200" baseline="-25000" dirty="0">
                <a:latin typeface="Times New Roman" panose="02020603050405020304" pitchFamily="18" charset="0"/>
                <a:ea typeface="+mn-ea"/>
                <a:cs typeface="Times New Roman" panose="02020603050405020304" pitchFamily="18" charset="0"/>
              </a:rPr>
              <a:t>x</a:t>
            </a:r>
            <a:r>
              <a:rPr lang="en-US" altLang="zh-CN" sz="2200" dirty="0">
                <a:latin typeface="Times New Roman" panose="02020603050405020304" pitchFamily="18" charset="0"/>
                <a:ea typeface="+mn-ea"/>
                <a:cs typeface="Times New Roman" panose="02020603050405020304" pitchFamily="18" charset="0"/>
              </a:rPr>
              <a:t> and </a:t>
            </a:r>
            <a:r>
              <a:rPr lang="en-US" altLang="zh-CN" sz="2200" dirty="0" err="1">
                <a:latin typeface="Times New Roman" panose="02020603050405020304" pitchFamily="18" charset="0"/>
                <a:ea typeface="+mn-ea"/>
                <a:cs typeface="Times New Roman" panose="02020603050405020304" pitchFamily="18" charset="0"/>
              </a:rPr>
              <a:t>η</a:t>
            </a:r>
            <a:r>
              <a:rPr lang="en-US" altLang="zh-CN" sz="2200" baseline="-25000" dirty="0" err="1">
                <a:latin typeface="Times New Roman" panose="02020603050405020304" pitchFamily="18" charset="0"/>
                <a:ea typeface="+mn-ea"/>
                <a:cs typeface="Times New Roman" panose="02020603050405020304" pitchFamily="18" charset="0"/>
              </a:rPr>
              <a:t>x</a:t>
            </a:r>
            <a:r>
              <a:rPr lang="en-US" altLang="zh-CN" sz="2200" dirty="0">
                <a:latin typeface="Times New Roman" panose="02020603050405020304" pitchFamily="18" charset="0"/>
                <a:ea typeface="+mn-ea"/>
                <a:cs typeface="Times New Roman" panose="02020603050405020304" pitchFamily="18" charset="0"/>
              </a:rPr>
              <a:t> are both very large will cause large β</a:t>
            </a:r>
            <a:r>
              <a:rPr lang="en-US" altLang="zh-CN" sz="2200" baseline="-25000" dirty="0">
                <a:latin typeface="Times New Roman" panose="02020603050405020304" pitchFamily="18" charset="0"/>
                <a:ea typeface="+mn-ea"/>
                <a:cs typeface="Times New Roman" panose="02020603050405020304" pitchFamily="18" charset="0"/>
              </a:rPr>
              <a:t>x</a:t>
            </a:r>
            <a:r>
              <a:rPr lang="en-US" altLang="zh-CN" sz="2200" dirty="0">
                <a:latin typeface="Times New Roman" panose="02020603050405020304" pitchFamily="18" charset="0"/>
                <a:ea typeface="+mn-ea"/>
                <a:cs typeface="Times New Roman" panose="02020603050405020304" pitchFamily="18" charset="0"/>
              </a:rPr>
              <a:t>-beat and </a:t>
            </a:r>
            <a:r>
              <a:rPr lang="en-US" altLang="zh-CN" sz="2200" cap="all" dirty="0" err="1">
                <a:latin typeface="Times New Roman" panose="02020603050405020304" pitchFamily="18" charset="0"/>
                <a:ea typeface="+mn-ea"/>
                <a:cs typeface="Times New Roman" panose="02020603050405020304" pitchFamily="18" charset="0"/>
              </a:rPr>
              <a:t>δ</a:t>
            </a:r>
            <a:r>
              <a:rPr lang="en-US" altLang="zh-CN" sz="2200" dirty="0" err="1">
                <a:latin typeface="Times New Roman" panose="02020603050405020304" pitchFamily="18" charset="0"/>
                <a:ea typeface="+mn-ea"/>
                <a:cs typeface="Times New Roman" panose="02020603050405020304" pitchFamily="18" charset="0"/>
              </a:rPr>
              <a:t>η</a:t>
            </a:r>
            <a:r>
              <a:rPr lang="en-US" altLang="zh-CN" sz="2200" baseline="-25000" dirty="0" err="1">
                <a:latin typeface="Times New Roman" panose="02020603050405020304" pitchFamily="18" charset="0"/>
                <a:ea typeface="+mn-ea"/>
                <a:cs typeface="Times New Roman" panose="02020603050405020304" pitchFamily="18" charset="0"/>
              </a:rPr>
              <a:t>x</a:t>
            </a:r>
            <a:endParaRPr lang="en-US" altLang="zh-CN" sz="2200" baseline="-25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3248912"/>
      </p:ext>
    </p:extLst>
  </p:cSld>
  <p:clrMapOvr>
    <a:masterClrMapping/>
  </p:clrMapOvr>
  <mc:AlternateContent xmlns:mc="http://schemas.openxmlformats.org/markup-compatibility/2006">
    <mc:Choice xmlns:p14="http://schemas.microsoft.com/office/powerpoint/2010/main" Requires="p14">
      <p:transition spd="slow" p14:dur="2000" advTm="26"/>
    </mc:Choice>
    <mc:Fallback>
      <p:transition spd="slow" advTm="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The effect of </a:t>
            </a:r>
            <a:r>
              <a:rPr lang="en-US" altLang="zh-CN" sz="3200" b="1" dirty="0" err="1">
                <a:latin typeface="微软雅黑" panose="020B0503020204020204" pitchFamily="34" charset="-122"/>
                <a:ea typeface="微软雅黑" panose="020B0503020204020204" pitchFamily="34" charset="-122"/>
              </a:rPr>
              <a:t>sextupole</a:t>
            </a:r>
            <a:r>
              <a:rPr lang="en-US" altLang="zh-CN" sz="3200" b="1" dirty="0">
                <a:latin typeface="微软雅黑" panose="020B0503020204020204" pitchFamily="34" charset="-122"/>
                <a:ea typeface="微软雅黑" panose="020B0503020204020204" pitchFamily="34" charset="-122"/>
              </a:rPr>
              <a:t> misalignment</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20" name="文本框 19">
            <a:extLst>
              <a:ext uri="{FF2B5EF4-FFF2-40B4-BE49-F238E27FC236}">
                <a16:creationId xmlns:a16="http://schemas.microsoft.com/office/drawing/2014/main" id="{FFBFFD5F-13C2-4B03-AC3A-9C1C9613DC20}"/>
              </a:ext>
            </a:extLst>
          </p:cNvPr>
          <p:cNvSpPr txBox="1"/>
          <p:nvPr/>
        </p:nvSpPr>
        <p:spPr>
          <a:xfrm>
            <a:off x="137310" y="907471"/>
            <a:ext cx="6339690" cy="461665"/>
          </a:xfrm>
          <a:prstGeom prst="rect">
            <a:avLst/>
          </a:prstGeom>
          <a:noFill/>
        </p:spPr>
        <p:txBody>
          <a:bodyPr wrap="square" rtlCol="0">
            <a:spAutoFit/>
          </a:bodyPr>
          <a:lstStyle/>
          <a:p>
            <a:pPr marL="342900" indent="-342900">
              <a:buFont typeface="Wingdings" panose="05000000000000000000" pitchFamily="2" charset="2"/>
              <a:buChar char="u"/>
            </a:pPr>
            <a:r>
              <a:rPr lang="en-US" altLang="zh-CN"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The effects of </a:t>
            </a: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y</a:t>
            </a:r>
            <a:r>
              <a:rPr lang="en-US" altLang="zh-CN"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rPr>
              <a:t> offset of S1Y</a:t>
            </a:r>
            <a:endParaRPr lang="zh-CN" altLang="en-US" sz="2400" b="1" dirty="0">
              <a:solidFill>
                <a:schemeClr val="accent6">
                  <a:lumMod val="7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2" name="文本框 31">
            <a:extLst>
              <a:ext uri="{FF2B5EF4-FFF2-40B4-BE49-F238E27FC236}">
                <a16:creationId xmlns:a16="http://schemas.microsoft.com/office/drawing/2014/main" id="{DD0B4CEF-BB7A-40CF-AB9D-C762E85254E0}"/>
              </a:ext>
            </a:extLst>
          </p:cNvPr>
          <p:cNvSpPr txBox="1"/>
          <p:nvPr/>
        </p:nvSpPr>
        <p:spPr>
          <a:xfrm>
            <a:off x="328691" y="1547918"/>
            <a:ext cx="7215109" cy="3447098"/>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2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The β</a:t>
            </a:r>
            <a:r>
              <a:rPr lang="en-US" altLang="zh-CN" sz="2200" baseline="-250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y</a:t>
            </a:r>
            <a:r>
              <a:rPr lang="en-US" altLang="zh-CN" sz="22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 (1210 m) and </a:t>
            </a:r>
            <a:r>
              <a:rPr lang="en-US" altLang="zh-CN" sz="2200" dirty="0" err="1">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η</a:t>
            </a:r>
            <a:r>
              <a:rPr lang="en-US" altLang="zh-CN" sz="2200" baseline="-25000" dirty="0" err="1">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x</a:t>
            </a:r>
            <a:r>
              <a:rPr lang="en-US" altLang="zh-CN" sz="22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rPr>
              <a:t> (0.25 m) here are very large </a:t>
            </a:r>
          </a:p>
          <a:p>
            <a:r>
              <a:rPr lang="en-US" altLang="zh-CN" sz="2200" dirty="0">
                <a:latin typeface="Times New Roman" panose="02020603050405020304" pitchFamily="18" charset="0"/>
                <a:ea typeface="+mn-ea"/>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sym typeface="Wingdings" panose="05000000000000000000" pitchFamily="2" charset="2"/>
              </a:rPr>
              <a:t>     ——&gt; large </a:t>
            </a:r>
            <a:r>
              <a:rPr lang="en-US" altLang="zh-CN" sz="2200" dirty="0" err="1">
                <a:latin typeface="Times New Roman" panose="02020603050405020304" pitchFamily="18" charset="0"/>
                <a:ea typeface="+mn-ea"/>
                <a:cs typeface="Times New Roman" panose="02020603050405020304" pitchFamily="18" charset="0"/>
              </a:rPr>
              <a:t>η</a:t>
            </a:r>
            <a:r>
              <a:rPr lang="en-US" altLang="zh-CN" sz="2200" baseline="-25000" dirty="0" err="1">
                <a:latin typeface="Times New Roman" panose="02020603050405020304" pitchFamily="18" charset="0"/>
                <a:ea typeface="+mn-ea"/>
                <a:cs typeface="Times New Roman" panose="02020603050405020304" pitchFamily="18" charset="0"/>
              </a:rPr>
              <a:t>y</a:t>
            </a:r>
            <a:r>
              <a:rPr lang="en-US" altLang="zh-CN" sz="2200" baseline="-25000" dirty="0">
                <a:latin typeface="Times New Roman" panose="02020603050405020304" pitchFamily="18" charset="0"/>
                <a:ea typeface="+mn-ea"/>
                <a:cs typeface="Times New Roman" panose="02020603050405020304" pitchFamily="18" charset="0"/>
              </a:rPr>
              <a:t>, </a:t>
            </a:r>
            <a:r>
              <a:rPr lang="en-US" altLang="zh-CN" sz="2200" dirty="0">
                <a:latin typeface="Times New Roman" panose="02020603050405020304" pitchFamily="18" charset="0"/>
                <a:ea typeface="+mn-ea"/>
                <a:cs typeface="Times New Roman" panose="02020603050405020304" pitchFamily="18" charset="0"/>
              </a:rPr>
              <a:t> </a:t>
            </a:r>
            <a:r>
              <a:rPr lang="en-US" altLang="zh-CN" sz="2200" dirty="0">
                <a:solidFill>
                  <a:srgbClr val="FF0000"/>
                </a:solidFill>
                <a:latin typeface="Times New Roman" panose="02020603050405020304" pitchFamily="18" charset="0"/>
                <a:ea typeface="+mn-ea"/>
                <a:cs typeface="Times New Roman" panose="02020603050405020304" pitchFamily="18" charset="0"/>
              </a:rPr>
              <a:t>30 </a:t>
            </a:r>
            <a:r>
              <a:rPr lang="en-US" altLang="zh-CN" sz="2200" dirty="0" err="1">
                <a:solidFill>
                  <a:srgbClr val="FF0000"/>
                </a:solidFill>
                <a:latin typeface="Times New Roman" panose="02020603050405020304" pitchFamily="18" charset="0"/>
                <a:ea typeface="+mn-ea"/>
                <a:cs typeface="Times New Roman" panose="02020603050405020304" pitchFamily="18" charset="0"/>
              </a:rPr>
              <a:t>μm</a:t>
            </a:r>
            <a:r>
              <a:rPr lang="en-US" altLang="zh-CN" sz="2200" dirty="0">
                <a:solidFill>
                  <a:srgbClr val="FF0000"/>
                </a:solidFill>
                <a:latin typeface="Times New Roman" panose="02020603050405020304" pitchFamily="18" charset="0"/>
                <a:ea typeface="+mn-ea"/>
                <a:cs typeface="Times New Roman" panose="02020603050405020304" pitchFamily="18" charset="0"/>
              </a:rPr>
              <a:t> offset ~ 5 mm </a:t>
            </a:r>
            <a:r>
              <a:rPr lang="en-US" altLang="zh-CN" sz="2200" dirty="0" err="1">
                <a:solidFill>
                  <a:srgbClr val="FF0000"/>
                </a:solidFill>
                <a:latin typeface="Times New Roman" panose="02020603050405020304" pitchFamily="18" charset="0"/>
                <a:ea typeface="+mn-ea"/>
                <a:cs typeface="Times New Roman" panose="02020603050405020304" pitchFamily="18" charset="0"/>
              </a:rPr>
              <a:t>η</a:t>
            </a:r>
            <a:r>
              <a:rPr lang="en-US" altLang="zh-CN" sz="2200" baseline="-25000" dirty="0" err="1">
                <a:solidFill>
                  <a:srgbClr val="FF0000"/>
                </a:solidFill>
                <a:latin typeface="Times New Roman" panose="02020603050405020304" pitchFamily="18" charset="0"/>
                <a:ea typeface="+mn-ea"/>
                <a:cs typeface="Times New Roman" panose="02020603050405020304" pitchFamily="18" charset="0"/>
              </a:rPr>
              <a:t>y</a:t>
            </a:r>
            <a:endParaRPr lang="en-US" altLang="zh-CN" sz="2200" baseline="-25000" dirty="0">
              <a:solidFill>
                <a:srgbClr val="FF0000"/>
              </a:solidFill>
              <a:latin typeface="Times New Roman" panose="02020603050405020304" pitchFamily="18" charset="0"/>
              <a:ea typeface="+mn-ea"/>
              <a:cs typeface="Times New Roman" panose="02020603050405020304" pitchFamily="18" charset="0"/>
            </a:endParaRPr>
          </a:p>
          <a:p>
            <a:endParaRPr lang="en-US" altLang="zh-CN" sz="2200" dirty="0">
              <a:latin typeface="Times New Roman" panose="02020603050405020304" pitchFamily="18" charset="0"/>
              <a:ea typeface="+mn-ea"/>
              <a:cs typeface="Times New Roman" panose="02020603050405020304" pitchFamily="18" charset="0"/>
            </a:endParaRPr>
          </a:p>
          <a:p>
            <a:pPr marL="342900" indent="-342900">
              <a:buFont typeface="Wingdings" panose="05000000000000000000" pitchFamily="2" charset="2"/>
              <a:buChar char="Ø"/>
            </a:pPr>
            <a:r>
              <a:rPr lang="en-US" altLang="zh-CN" sz="2200" dirty="0">
                <a:latin typeface="Times New Roman" panose="02020603050405020304" pitchFamily="18" charset="0"/>
                <a:cs typeface="Times New Roman" panose="02020603050405020304" pitchFamily="18" charset="0"/>
              </a:rPr>
              <a:t>Large β</a:t>
            </a:r>
            <a:r>
              <a:rPr lang="en-US" altLang="zh-CN" sz="2200" baseline="-25000" dirty="0">
                <a:latin typeface="Times New Roman" panose="02020603050405020304" pitchFamily="18" charset="0"/>
                <a:cs typeface="Times New Roman" panose="02020603050405020304" pitchFamily="18" charset="0"/>
              </a:rPr>
              <a:t>y </a:t>
            </a:r>
            <a:r>
              <a:rPr lang="en-US" altLang="zh-CN" sz="2200" dirty="0">
                <a:latin typeface="Times New Roman" panose="02020603050405020304" pitchFamily="18" charset="0"/>
                <a:cs typeface="Times New Roman" panose="02020603050405020304" pitchFamily="18" charset="0"/>
              </a:rPr>
              <a:t> also result in large |C| and considerable transverse coupling. </a:t>
            </a:r>
            <a:r>
              <a:rPr lang="en-US" altLang="zh-CN" sz="2200" dirty="0">
                <a:solidFill>
                  <a:srgbClr val="FF0000"/>
                </a:solidFill>
                <a:latin typeface="Times New Roman" panose="02020603050405020304" pitchFamily="18" charset="0"/>
                <a:cs typeface="Times New Roman" panose="02020603050405020304" pitchFamily="18" charset="0"/>
              </a:rPr>
              <a:t>30 </a:t>
            </a:r>
            <a:r>
              <a:rPr lang="en-US" altLang="zh-CN" sz="2200" dirty="0" err="1">
                <a:solidFill>
                  <a:srgbClr val="FF0000"/>
                </a:solidFill>
                <a:latin typeface="Times New Roman" panose="02020603050405020304" pitchFamily="18" charset="0"/>
                <a:cs typeface="Times New Roman" panose="02020603050405020304" pitchFamily="18" charset="0"/>
              </a:rPr>
              <a:t>μm</a:t>
            </a:r>
            <a:r>
              <a:rPr lang="en-US" altLang="zh-CN" sz="2200" dirty="0">
                <a:solidFill>
                  <a:srgbClr val="FF0000"/>
                </a:solidFill>
                <a:latin typeface="Times New Roman" panose="02020603050405020304" pitchFamily="18" charset="0"/>
                <a:cs typeface="Times New Roman" panose="02020603050405020304" pitchFamily="18" charset="0"/>
              </a:rPr>
              <a:t> offset ~ 0.2% coupling. </a:t>
            </a:r>
            <a:endParaRPr lang="en-US" altLang="zh-CN"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2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200" dirty="0">
                <a:latin typeface="Times New Roman" panose="02020603050405020304" pitchFamily="18" charset="0"/>
                <a:ea typeface="华文新魏" panose="02010800040101010101" pitchFamily="2" charset="-122"/>
                <a:cs typeface="Times New Roman" panose="02020603050405020304" pitchFamily="18" charset="0"/>
              </a:rPr>
              <a:t>Has little effect on β function or </a:t>
            </a:r>
            <a:r>
              <a:rPr lang="en-US" altLang="zh-CN" sz="2200" dirty="0" err="1">
                <a:latin typeface="Times New Roman" panose="02020603050405020304" pitchFamily="18" charset="0"/>
                <a:ea typeface="华文新魏" panose="02010800040101010101" pitchFamily="2" charset="-122"/>
                <a:cs typeface="Times New Roman" panose="02020603050405020304" pitchFamily="18" charset="0"/>
              </a:rPr>
              <a:t>η</a:t>
            </a:r>
            <a:r>
              <a:rPr lang="en-US" altLang="zh-CN" sz="2200" baseline="-25000" dirty="0" err="1">
                <a:latin typeface="Times New Roman" panose="02020603050405020304" pitchFamily="18" charset="0"/>
                <a:ea typeface="华文新魏" panose="02010800040101010101" pitchFamily="2" charset="-122"/>
                <a:cs typeface="Times New Roman" panose="02020603050405020304" pitchFamily="18" charset="0"/>
              </a:rPr>
              <a:t>x</a:t>
            </a:r>
            <a:endParaRPr lang="en-US" altLang="zh-CN" sz="2200" baseline="-25000" dirty="0">
              <a:latin typeface="Times New Roman" panose="02020603050405020304" pitchFamily="18" charset="0"/>
              <a:ea typeface="华文新魏" panose="02010800040101010101" pitchFamily="2" charset="-122"/>
              <a:cs typeface="Times New Roman" panose="02020603050405020304" pitchFamily="18" charset="0"/>
            </a:endParaRPr>
          </a:p>
          <a:p>
            <a:pPr marL="342900" indent="-342900">
              <a:buFont typeface="Wingdings" panose="05000000000000000000" pitchFamily="2" charset="2"/>
              <a:buChar char="Ø"/>
            </a:pPr>
            <a:endParaRPr lang="en-US" altLang="zh-CN" sz="2200" dirty="0">
              <a:highlight>
                <a:srgbClr val="F0F0BF"/>
              </a:highlight>
              <a:latin typeface="华文新魏" panose="02010800040101010101" pitchFamily="2" charset="-122"/>
              <a:ea typeface="华文新魏" panose="02010800040101010101" pitchFamily="2" charset="-122"/>
              <a:cs typeface="Times New Roman" panose="02020603050405020304" pitchFamily="18" charset="0"/>
            </a:endParaRPr>
          </a:p>
          <a:p>
            <a:pPr marL="342900" indent="-342900">
              <a:buFont typeface="Wingdings" panose="05000000000000000000" pitchFamily="2" charset="2"/>
              <a:buChar char="Ø"/>
            </a:pPr>
            <a:endParaRPr lang="en-US" altLang="zh-CN"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49278DF4-AE83-41A4-973E-822AC0AB4D78}"/>
              </a:ext>
            </a:extLst>
          </p:cNvPr>
          <p:cNvPicPr>
            <a:picLocks noChangeAspect="1"/>
          </p:cNvPicPr>
          <p:nvPr/>
        </p:nvPicPr>
        <p:blipFill>
          <a:blip r:embed="rId4"/>
          <a:stretch>
            <a:fillRect/>
          </a:stretch>
        </p:blipFill>
        <p:spPr>
          <a:xfrm>
            <a:off x="8924400" y="1191982"/>
            <a:ext cx="3092190" cy="2404056"/>
          </a:xfrm>
          <a:prstGeom prst="rect">
            <a:avLst/>
          </a:prstGeom>
        </p:spPr>
      </p:pic>
      <p:pic>
        <p:nvPicPr>
          <p:cNvPr id="11" name="图片 10">
            <a:extLst>
              <a:ext uri="{FF2B5EF4-FFF2-40B4-BE49-F238E27FC236}">
                <a16:creationId xmlns:a16="http://schemas.microsoft.com/office/drawing/2014/main" id="{AFB377EA-6FD6-4AAA-A9A3-343125ED0645}"/>
              </a:ext>
            </a:extLst>
          </p:cNvPr>
          <p:cNvPicPr>
            <a:picLocks noChangeAspect="1"/>
          </p:cNvPicPr>
          <p:nvPr/>
        </p:nvPicPr>
        <p:blipFill>
          <a:blip r:embed="rId5"/>
          <a:stretch>
            <a:fillRect/>
          </a:stretch>
        </p:blipFill>
        <p:spPr>
          <a:xfrm>
            <a:off x="8915400" y="3810000"/>
            <a:ext cx="3169324" cy="2490183"/>
          </a:xfrm>
          <a:prstGeom prst="rect">
            <a:avLst/>
          </a:prstGeom>
        </p:spPr>
      </p:pic>
      <p:pic>
        <p:nvPicPr>
          <p:cNvPr id="12" name="图片 11">
            <a:extLst>
              <a:ext uri="{FF2B5EF4-FFF2-40B4-BE49-F238E27FC236}">
                <a16:creationId xmlns:a16="http://schemas.microsoft.com/office/drawing/2014/main" id="{6162A4C8-1F83-4901-A32A-E341326727CE}"/>
              </a:ext>
            </a:extLst>
          </p:cNvPr>
          <p:cNvPicPr>
            <a:picLocks noChangeAspect="1"/>
          </p:cNvPicPr>
          <p:nvPr/>
        </p:nvPicPr>
        <p:blipFill>
          <a:blip r:embed="rId6"/>
          <a:stretch>
            <a:fillRect/>
          </a:stretch>
        </p:blipFill>
        <p:spPr>
          <a:xfrm>
            <a:off x="5393910" y="3715737"/>
            <a:ext cx="3521490" cy="2613021"/>
          </a:xfrm>
          <a:prstGeom prst="rect">
            <a:avLst/>
          </a:prstGeom>
        </p:spPr>
      </p:pic>
      <p:sp>
        <p:nvSpPr>
          <p:cNvPr id="13" name="文本框 12">
            <a:extLst>
              <a:ext uri="{FF2B5EF4-FFF2-40B4-BE49-F238E27FC236}">
                <a16:creationId xmlns:a16="http://schemas.microsoft.com/office/drawing/2014/main" id="{44F7AEFA-64DC-4815-86CB-CCF30E39CDE4}"/>
              </a:ext>
            </a:extLst>
          </p:cNvPr>
          <p:cNvSpPr txBox="1"/>
          <p:nvPr/>
        </p:nvSpPr>
        <p:spPr>
          <a:xfrm>
            <a:off x="328691" y="4331816"/>
            <a:ext cx="4861054" cy="144655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200" dirty="0">
                <a:latin typeface="Times New Roman" panose="02020603050405020304" pitchFamily="18" charset="0"/>
                <a:cs typeface="Times New Roman" panose="02020603050405020304" pitchFamily="18" charset="0"/>
              </a:rPr>
              <a:t>M</a:t>
            </a:r>
            <a:r>
              <a:rPr lang="en-US" altLang="zh-CN" sz="2200" dirty="0">
                <a:latin typeface="Times New Roman" panose="02020603050405020304" pitchFamily="18" charset="0"/>
                <a:ea typeface="+mn-ea"/>
                <a:cs typeface="Times New Roman" panose="02020603050405020304" pitchFamily="18" charset="0"/>
              </a:rPr>
              <a:t>isalignment should be limited within </a:t>
            </a:r>
            <a:r>
              <a:rPr lang="en-US" altLang="zh-CN" sz="2200" dirty="0">
                <a:solidFill>
                  <a:srgbClr val="FF0000"/>
                </a:solidFill>
                <a:latin typeface="Times New Roman" panose="02020603050405020304" pitchFamily="18" charset="0"/>
                <a:ea typeface="+mn-ea"/>
                <a:cs typeface="Times New Roman" panose="02020603050405020304" pitchFamily="18" charset="0"/>
              </a:rPr>
              <a:t>30 </a:t>
            </a:r>
            <a:r>
              <a:rPr lang="en-US" altLang="zh-CN" sz="2200" dirty="0" err="1">
                <a:solidFill>
                  <a:srgbClr val="FF0000"/>
                </a:solidFill>
                <a:latin typeface="Times New Roman" panose="02020603050405020304" pitchFamily="18" charset="0"/>
                <a:ea typeface="+mn-ea"/>
                <a:cs typeface="Times New Roman" panose="02020603050405020304" pitchFamily="18" charset="0"/>
              </a:rPr>
              <a:t>μm</a:t>
            </a:r>
            <a:r>
              <a:rPr lang="en-US" altLang="zh-CN" sz="2200" dirty="0">
                <a:solidFill>
                  <a:srgbClr val="FF0000"/>
                </a:solidFill>
                <a:latin typeface="Times New Roman" panose="02020603050405020304" pitchFamily="18" charset="0"/>
                <a:ea typeface="+mn-ea"/>
                <a:cs typeface="Times New Roman" panose="02020603050405020304" pitchFamily="18" charset="0"/>
              </a:rPr>
              <a:t> and 50 </a:t>
            </a:r>
            <a:r>
              <a:rPr lang="en-US" altLang="zh-CN" sz="2200" dirty="0" err="1">
                <a:solidFill>
                  <a:srgbClr val="FF0000"/>
                </a:solidFill>
                <a:latin typeface="Times New Roman" panose="02020603050405020304" pitchFamily="18" charset="0"/>
                <a:ea typeface="+mn-ea"/>
                <a:cs typeface="Times New Roman" panose="02020603050405020304" pitchFamily="18" charset="0"/>
              </a:rPr>
              <a:t>μm</a:t>
            </a:r>
            <a:r>
              <a:rPr lang="en-US" altLang="zh-CN" sz="2200" dirty="0">
                <a:solidFill>
                  <a:srgbClr val="FF0000"/>
                </a:solidFill>
                <a:latin typeface="Times New Roman" panose="02020603050405020304" pitchFamily="18" charset="0"/>
                <a:ea typeface="+mn-ea"/>
                <a:cs typeface="Times New Roman" panose="02020603050405020304" pitchFamily="18" charset="0"/>
              </a:rPr>
              <a:t> in RMS for the IR </a:t>
            </a:r>
            <a:r>
              <a:rPr lang="en-US" altLang="zh-CN" sz="2200" dirty="0" err="1">
                <a:solidFill>
                  <a:srgbClr val="FF0000"/>
                </a:solidFill>
                <a:latin typeface="Times New Roman" panose="02020603050405020304" pitchFamily="18" charset="0"/>
                <a:ea typeface="+mn-ea"/>
                <a:cs typeface="Times New Roman" panose="02020603050405020304" pitchFamily="18" charset="0"/>
              </a:rPr>
              <a:t>sextupoles</a:t>
            </a:r>
            <a:r>
              <a:rPr lang="en-US" altLang="zh-CN" sz="2200" dirty="0">
                <a:solidFill>
                  <a:srgbClr val="FF0000"/>
                </a:solidFill>
                <a:latin typeface="Times New Roman" panose="02020603050405020304" pitchFamily="18" charset="0"/>
                <a:ea typeface="+mn-ea"/>
                <a:cs typeface="Times New Roman" panose="02020603050405020304" pitchFamily="18" charset="0"/>
              </a:rPr>
              <a:t> and ARC </a:t>
            </a:r>
            <a:r>
              <a:rPr lang="en-US" altLang="zh-CN" sz="2200" dirty="0" err="1">
                <a:solidFill>
                  <a:srgbClr val="FF0000"/>
                </a:solidFill>
                <a:latin typeface="Times New Roman" panose="02020603050405020304" pitchFamily="18" charset="0"/>
                <a:ea typeface="+mn-ea"/>
                <a:cs typeface="Times New Roman" panose="02020603050405020304" pitchFamily="18" charset="0"/>
              </a:rPr>
              <a:t>sextupoles</a:t>
            </a:r>
            <a:r>
              <a:rPr lang="en-US" altLang="zh-CN" sz="2200" dirty="0">
                <a:solidFill>
                  <a:srgbClr val="FF0000"/>
                </a:solidFill>
                <a:latin typeface="Times New Roman" panose="02020603050405020304" pitchFamily="18" charset="0"/>
                <a:ea typeface="+mn-ea"/>
                <a:cs typeface="Times New Roman" panose="02020603050405020304" pitchFamily="18" charset="0"/>
              </a:rPr>
              <a:t>, </a:t>
            </a:r>
            <a:r>
              <a:rPr lang="en-US" altLang="zh-CN" sz="2200" dirty="0">
                <a:solidFill>
                  <a:schemeClr val="tx1">
                    <a:lumMod val="95000"/>
                    <a:lumOff val="5000"/>
                  </a:schemeClr>
                </a:solidFill>
                <a:latin typeface="Times New Roman" panose="02020603050405020304" pitchFamily="18" charset="0"/>
                <a:ea typeface="+mn-ea"/>
                <a:cs typeface="Times New Roman" panose="02020603050405020304" pitchFamily="18" charset="0"/>
              </a:rPr>
              <a:t>respectively</a:t>
            </a:r>
            <a:r>
              <a:rPr lang="en-US" altLang="zh-CN" sz="2200" dirty="0">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40666348"/>
      </p:ext>
    </p:extLst>
  </p:cSld>
  <p:clrMapOvr>
    <a:masterClrMapping/>
  </p:clrMapOvr>
  <mc:AlternateContent xmlns:mc="http://schemas.openxmlformats.org/markup-compatibility/2006">
    <mc:Choice xmlns:p14="http://schemas.microsoft.com/office/powerpoint/2010/main" Requires="p14">
      <p:transition spd="slow" p14:dur="2000" advTm="2806"/>
    </mc:Choice>
    <mc:Fallback>
      <p:transition spd="slow" advTm="280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Error budget</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graphicFrame>
        <p:nvGraphicFramePr>
          <p:cNvPr id="2" name="表格 1">
            <a:extLst>
              <a:ext uri="{FF2B5EF4-FFF2-40B4-BE49-F238E27FC236}">
                <a16:creationId xmlns:a16="http://schemas.microsoft.com/office/drawing/2014/main" id="{D211ABEF-C101-490B-BE33-28D448D73F0C}"/>
              </a:ext>
            </a:extLst>
          </p:cNvPr>
          <p:cNvGraphicFramePr>
            <a:graphicFrameLocks noGrp="1"/>
          </p:cNvGraphicFramePr>
          <p:nvPr>
            <p:extLst>
              <p:ext uri="{D42A27DB-BD31-4B8C-83A1-F6EECF244321}">
                <p14:modId xmlns:p14="http://schemas.microsoft.com/office/powerpoint/2010/main" val="2505186136"/>
              </p:ext>
            </p:extLst>
          </p:nvPr>
        </p:nvGraphicFramePr>
        <p:xfrm>
          <a:off x="362712" y="1995831"/>
          <a:ext cx="11524488" cy="1736725"/>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3616985701"/>
                    </a:ext>
                  </a:extLst>
                </a:gridCol>
                <a:gridCol w="1828800">
                  <a:extLst>
                    <a:ext uri="{9D8B030D-6E8A-4147-A177-3AD203B41FA5}">
                      <a16:colId xmlns:a16="http://schemas.microsoft.com/office/drawing/2014/main" val="994009843"/>
                    </a:ext>
                  </a:extLst>
                </a:gridCol>
                <a:gridCol w="1828800">
                  <a:extLst>
                    <a:ext uri="{9D8B030D-6E8A-4147-A177-3AD203B41FA5}">
                      <a16:colId xmlns:a16="http://schemas.microsoft.com/office/drawing/2014/main" val="1611233510"/>
                    </a:ext>
                  </a:extLst>
                </a:gridCol>
                <a:gridCol w="2209800">
                  <a:extLst>
                    <a:ext uri="{9D8B030D-6E8A-4147-A177-3AD203B41FA5}">
                      <a16:colId xmlns:a16="http://schemas.microsoft.com/office/drawing/2014/main" val="1035541432"/>
                    </a:ext>
                  </a:extLst>
                </a:gridCol>
                <a:gridCol w="1981200">
                  <a:extLst>
                    <a:ext uri="{9D8B030D-6E8A-4147-A177-3AD203B41FA5}">
                      <a16:colId xmlns:a16="http://schemas.microsoft.com/office/drawing/2014/main" val="407600625"/>
                    </a:ext>
                  </a:extLst>
                </a:gridCol>
                <a:gridCol w="1847088">
                  <a:extLst>
                    <a:ext uri="{9D8B030D-6E8A-4147-A177-3AD203B41FA5}">
                      <a16:colId xmlns:a16="http://schemas.microsoft.com/office/drawing/2014/main" val="4162120584"/>
                    </a:ext>
                  </a:extLst>
                </a:gridCol>
              </a:tblGrid>
              <a:tr h="0">
                <a:tc>
                  <a:txBody>
                    <a:bodyPr/>
                    <a:lstStyle/>
                    <a:p>
                      <a:pPr algn="ctr">
                        <a:lnSpc>
                          <a:spcPct val="115000"/>
                        </a:lnSpc>
                      </a:pPr>
                      <a:r>
                        <a:rPr lang="en-US" sz="2000" kern="1200" dirty="0">
                          <a:effectLst/>
                        </a:rPr>
                        <a:t>Component</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Horizontal (</a:t>
                      </a:r>
                      <a:r>
                        <a:rPr lang="en-US" sz="2000" kern="1200" dirty="0" err="1">
                          <a:effectLst/>
                        </a:rPr>
                        <a:t>μm</a:t>
                      </a:r>
                      <a:r>
                        <a:rPr lang="en-US" sz="2000" kern="1200" dirty="0">
                          <a:effectLst/>
                        </a:rPr>
                        <a:t>)</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Vertical (</a:t>
                      </a:r>
                      <a:r>
                        <a:rPr lang="en-US" sz="2000" kern="1200" dirty="0" err="1">
                          <a:effectLst/>
                        </a:rPr>
                        <a:t>μm</a:t>
                      </a:r>
                      <a:r>
                        <a:rPr lang="en-US" sz="2000" kern="1200" dirty="0">
                          <a:effectLst/>
                        </a:rPr>
                        <a:t>)</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Longitudinal (</a:t>
                      </a:r>
                      <a:r>
                        <a:rPr lang="en-US" sz="2000" kern="1200" dirty="0" err="1">
                          <a:effectLst/>
                        </a:rPr>
                        <a:t>μm</a:t>
                      </a:r>
                      <a:r>
                        <a:rPr lang="en-US" sz="2000" kern="1200" dirty="0">
                          <a:effectLst/>
                        </a:rPr>
                        <a:t>)</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Rotation (</a:t>
                      </a:r>
                      <a:r>
                        <a:rPr lang="en-US" sz="2000" kern="1200" dirty="0" err="1">
                          <a:effectLst/>
                        </a:rPr>
                        <a:t>mrad</a:t>
                      </a:r>
                      <a:r>
                        <a:rPr lang="en-US" sz="2000" kern="1200" dirty="0">
                          <a:effectLst/>
                        </a:rPr>
                        <a:t>)</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a:effectLst/>
                        </a:rPr>
                        <a:t>Main Field Error</a:t>
                      </a:r>
                      <a:endParaRPr lang="zh-CN" sz="2000" kern="12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3616370163"/>
                  </a:ext>
                </a:extLst>
              </a:tr>
              <a:tr h="0">
                <a:tc>
                  <a:txBody>
                    <a:bodyPr/>
                    <a:lstStyle/>
                    <a:p>
                      <a:pPr algn="ctr">
                        <a:lnSpc>
                          <a:spcPct val="115000"/>
                        </a:lnSpc>
                      </a:pPr>
                      <a:r>
                        <a:rPr lang="en-US" sz="2000" kern="1200" dirty="0">
                          <a:effectLst/>
                        </a:rPr>
                        <a:t>Dipole </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100</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100</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100</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0.1</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a:effectLst/>
                        </a:rPr>
                        <a:t>0.02%</a:t>
                      </a:r>
                      <a:endParaRPr lang="zh-CN" sz="2000" kern="12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941991435"/>
                  </a:ext>
                </a:extLst>
              </a:tr>
              <a:tr h="0">
                <a:tc>
                  <a:txBody>
                    <a:bodyPr/>
                    <a:lstStyle/>
                    <a:p>
                      <a:pPr algn="ctr">
                        <a:lnSpc>
                          <a:spcPct val="115000"/>
                        </a:lnSpc>
                      </a:pPr>
                      <a:r>
                        <a:rPr lang="en-US" sz="2000" kern="1200" dirty="0">
                          <a:effectLst/>
                        </a:rPr>
                        <a:t>Quadrupole</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50</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50</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a:effectLst/>
                        </a:rPr>
                        <a:t>100</a:t>
                      </a:r>
                      <a:endParaRPr lang="zh-CN" sz="2000" kern="12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0.1</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a:effectLst/>
                        </a:rPr>
                        <a:t>0.02%</a:t>
                      </a:r>
                      <a:endParaRPr lang="zh-CN" sz="2000" kern="12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721761292"/>
                  </a:ext>
                </a:extLst>
              </a:tr>
              <a:tr h="0">
                <a:tc>
                  <a:txBody>
                    <a:bodyPr/>
                    <a:lstStyle/>
                    <a:p>
                      <a:pPr algn="ctr">
                        <a:lnSpc>
                          <a:spcPct val="115000"/>
                        </a:lnSpc>
                      </a:pPr>
                      <a:r>
                        <a:rPr lang="en-US" sz="2000" kern="1200" dirty="0">
                          <a:solidFill>
                            <a:schemeClr val="accent6">
                              <a:lumMod val="75000"/>
                            </a:schemeClr>
                          </a:solidFill>
                          <a:effectLst/>
                        </a:rPr>
                        <a:t>FFT Doublet</a:t>
                      </a:r>
                      <a:endParaRPr lang="zh-CN" sz="2000" kern="1200" dirty="0">
                        <a:solidFill>
                          <a:schemeClr val="accent6">
                            <a:lumMod val="75000"/>
                          </a:schemeClr>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solidFill>
                            <a:schemeClr val="accent6">
                              <a:lumMod val="75000"/>
                            </a:schemeClr>
                          </a:solidFill>
                          <a:effectLst/>
                        </a:rPr>
                        <a:t>30</a:t>
                      </a:r>
                      <a:endParaRPr lang="zh-CN" sz="2000" kern="1200" dirty="0">
                        <a:solidFill>
                          <a:schemeClr val="accent6">
                            <a:lumMod val="75000"/>
                          </a:schemeClr>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solidFill>
                            <a:schemeClr val="accent6">
                              <a:lumMod val="75000"/>
                            </a:schemeClr>
                          </a:solidFill>
                          <a:effectLst/>
                        </a:rPr>
                        <a:t>30</a:t>
                      </a:r>
                      <a:endParaRPr lang="zh-CN" sz="2000" kern="1200" dirty="0">
                        <a:solidFill>
                          <a:schemeClr val="accent6">
                            <a:lumMod val="75000"/>
                          </a:schemeClr>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a:effectLst/>
                        </a:rPr>
                        <a:t>100</a:t>
                      </a:r>
                      <a:endParaRPr lang="zh-CN" sz="2000" kern="12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0.1</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0.02%</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370857458"/>
                  </a:ext>
                </a:extLst>
              </a:tr>
              <a:tr h="0">
                <a:tc>
                  <a:txBody>
                    <a:bodyPr/>
                    <a:lstStyle/>
                    <a:p>
                      <a:pPr algn="ctr">
                        <a:lnSpc>
                          <a:spcPct val="115000"/>
                        </a:lnSpc>
                      </a:pPr>
                      <a:r>
                        <a:rPr lang="en-US" sz="2000" kern="1200" dirty="0">
                          <a:effectLst/>
                        </a:rPr>
                        <a:t>Arc/</a:t>
                      </a:r>
                      <a:r>
                        <a:rPr lang="en-US" sz="2000" kern="1200" dirty="0">
                          <a:solidFill>
                            <a:schemeClr val="accent6">
                              <a:lumMod val="75000"/>
                            </a:schemeClr>
                          </a:solidFill>
                          <a:effectLst/>
                        </a:rPr>
                        <a:t>IR Sextupole</a:t>
                      </a:r>
                      <a:endParaRPr lang="zh-CN" sz="2000" kern="1200" dirty="0">
                        <a:solidFill>
                          <a:schemeClr val="accent6">
                            <a:lumMod val="75000"/>
                          </a:schemeClr>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50 / </a:t>
                      </a:r>
                      <a:r>
                        <a:rPr lang="en-US" sz="2000" kern="1200" dirty="0">
                          <a:solidFill>
                            <a:schemeClr val="accent6">
                              <a:lumMod val="75000"/>
                            </a:schemeClr>
                          </a:solidFill>
                          <a:effectLst/>
                        </a:rPr>
                        <a:t>30</a:t>
                      </a:r>
                      <a:endParaRPr lang="zh-CN" sz="2000" kern="1200" dirty="0">
                        <a:solidFill>
                          <a:schemeClr val="accent6">
                            <a:lumMod val="75000"/>
                          </a:schemeClr>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50 / </a:t>
                      </a:r>
                      <a:r>
                        <a:rPr lang="en-US" sz="2000" kern="1200" dirty="0">
                          <a:solidFill>
                            <a:schemeClr val="accent6">
                              <a:lumMod val="75000"/>
                            </a:schemeClr>
                          </a:solidFill>
                          <a:effectLst/>
                        </a:rPr>
                        <a:t>30</a:t>
                      </a:r>
                      <a:endParaRPr lang="zh-CN" sz="2000" kern="1200" dirty="0">
                        <a:solidFill>
                          <a:schemeClr val="accent6">
                            <a:lumMod val="75000"/>
                          </a:schemeClr>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100</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0.1</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15000"/>
                        </a:lnSpc>
                      </a:pPr>
                      <a:r>
                        <a:rPr lang="en-US" sz="2000" kern="1200" dirty="0">
                          <a:effectLst/>
                        </a:rPr>
                        <a:t>0.02%</a:t>
                      </a:r>
                      <a:endParaRPr lang="zh-CN" sz="2000" kern="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245703264"/>
                  </a:ext>
                </a:extLst>
              </a:tr>
            </a:tbl>
          </a:graphicData>
        </a:graphic>
      </p:graphicFrame>
      <p:sp>
        <p:nvSpPr>
          <p:cNvPr id="9" name="TextBox 5">
            <a:extLst>
              <a:ext uri="{FF2B5EF4-FFF2-40B4-BE49-F238E27FC236}">
                <a16:creationId xmlns:a16="http://schemas.microsoft.com/office/drawing/2014/main" id="{00D93E48-F0DD-461C-87F8-931095A57A7B}"/>
              </a:ext>
            </a:extLst>
          </p:cNvPr>
          <p:cNvSpPr txBox="1"/>
          <p:nvPr/>
        </p:nvSpPr>
        <p:spPr>
          <a:xfrm>
            <a:off x="362712" y="1588160"/>
            <a:ext cx="3154884" cy="400110"/>
          </a:xfrm>
          <a:prstGeom prst="rect">
            <a:avLst/>
          </a:prstGeom>
          <a:noFill/>
        </p:spPr>
        <p:txBody>
          <a:bodyPr wrap="square" rtlCol="0">
            <a:spAutoFit/>
          </a:bodyPr>
          <a:lstStyle/>
          <a:p>
            <a:r>
              <a:rPr lang="en-US" altLang="zh-CN" sz="2000" dirty="0">
                <a:latin typeface="Dubai Light" panose="020B0303030403030204" pitchFamily="34" charset="-78"/>
                <a:ea typeface="华文仿宋" panose="02010600040101010101" pitchFamily="2" charset="-122"/>
                <a:cs typeface="Dubai Light" panose="020B0303030403030204" pitchFamily="34" charset="-78"/>
              </a:rPr>
              <a:t>RMS value,</a:t>
            </a:r>
            <a:r>
              <a:rPr lang="zh-CN" altLang="en-US" sz="2000" dirty="0">
                <a:latin typeface="Dubai Light" panose="020B0303030403030204" pitchFamily="34" charset="-78"/>
                <a:ea typeface="华文仿宋" panose="02010600040101010101" pitchFamily="2" charset="-122"/>
                <a:cs typeface="Dubai Light" panose="020B0303030403030204" pitchFamily="34" charset="-78"/>
              </a:rPr>
              <a:t> </a:t>
            </a:r>
            <a:r>
              <a:rPr lang="en-US" altLang="zh-CN" sz="2000" dirty="0">
                <a:latin typeface="Dubai Light" panose="020B0303030403030204" pitchFamily="34" charset="-78"/>
                <a:ea typeface="华文仿宋" panose="02010600040101010101" pitchFamily="2" charset="-122"/>
                <a:cs typeface="Dubai Light" panose="020B0303030403030204" pitchFamily="34" charset="-78"/>
              </a:rPr>
              <a:t>Cut-off@2.5σ</a:t>
            </a:r>
            <a:endParaRPr lang="zh-CN" altLang="en-US" sz="2000" dirty="0">
              <a:latin typeface="Dubai Light" panose="020B0303030403030204" pitchFamily="34" charset="-78"/>
              <a:ea typeface="华文仿宋" panose="02010600040101010101" pitchFamily="2" charset="-122"/>
              <a:cs typeface="Dubai Light" panose="020B0303030403030204" pitchFamily="34" charset="-78"/>
            </a:endParaRPr>
          </a:p>
        </p:txBody>
      </p:sp>
      <p:graphicFrame>
        <p:nvGraphicFramePr>
          <p:cNvPr id="10" name="表格 5">
            <a:extLst>
              <a:ext uri="{FF2B5EF4-FFF2-40B4-BE49-F238E27FC236}">
                <a16:creationId xmlns:a16="http://schemas.microsoft.com/office/drawing/2014/main" id="{259BF117-E3BC-459B-A958-16E5FEC41C5B}"/>
              </a:ext>
            </a:extLst>
          </p:cNvPr>
          <p:cNvGraphicFramePr>
            <a:graphicFrameLocks noGrp="1"/>
          </p:cNvGraphicFramePr>
          <p:nvPr>
            <p:extLst>
              <p:ext uri="{D42A27DB-BD31-4B8C-83A1-F6EECF244321}">
                <p14:modId xmlns:p14="http://schemas.microsoft.com/office/powerpoint/2010/main" val="314479598"/>
              </p:ext>
            </p:extLst>
          </p:nvPr>
        </p:nvGraphicFramePr>
        <p:xfrm>
          <a:off x="604316" y="4922520"/>
          <a:ext cx="8308671" cy="10972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477541415"/>
                    </a:ext>
                  </a:extLst>
                </a:gridCol>
                <a:gridCol w="1371600">
                  <a:extLst>
                    <a:ext uri="{9D8B030D-6E8A-4147-A177-3AD203B41FA5}">
                      <a16:colId xmlns:a16="http://schemas.microsoft.com/office/drawing/2014/main" val="84167263"/>
                    </a:ext>
                  </a:extLst>
                </a:gridCol>
                <a:gridCol w="1295400">
                  <a:extLst>
                    <a:ext uri="{9D8B030D-6E8A-4147-A177-3AD203B41FA5}">
                      <a16:colId xmlns:a16="http://schemas.microsoft.com/office/drawing/2014/main" val="379229145"/>
                    </a:ext>
                  </a:extLst>
                </a:gridCol>
                <a:gridCol w="1603071">
                  <a:extLst>
                    <a:ext uri="{9D8B030D-6E8A-4147-A177-3AD203B41FA5}">
                      <a16:colId xmlns:a16="http://schemas.microsoft.com/office/drawing/2014/main" val="3135239353"/>
                    </a:ext>
                  </a:extLst>
                </a:gridCol>
                <a:gridCol w="1219200">
                  <a:extLst>
                    <a:ext uri="{9D8B030D-6E8A-4147-A177-3AD203B41FA5}">
                      <a16:colId xmlns:a16="http://schemas.microsoft.com/office/drawing/2014/main" val="711874684"/>
                    </a:ext>
                  </a:extLst>
                </a:gridCol>
                <a:gridCol w="1371600">
                  <a:extLst>
                    <a:ext uri="{9D8B030D-6E8A-4147-A177-3AD203B41FA5}">
                      <a16:colId xmlns:a16="http://schemas.microsoft.com/office/drawing/2014/main" val="969665016"/>
                    </a:ext>
                  </a:extLst>
                </a:gridCol>
              </a:tblGrid>
              <a:tr h="370840">
                <a:tc>
                  <a:txBody>
                    <a:bodyPr/>
                    <a:lstStyle/>
                    <a:p>
                      <a:r>
                        <a:rPr lang="en-US" altLang="zh-CN" sz="2000" b="0" dirty="0">
                          <a:solidFill>
                            <a:schemeClr val="tx1"/>
                          </a:solidFill>
                        </a:rPr>
                        <a:t>BPM offset</a:t>
                      </a:r>
                    </a:p>
                    <a:p>
                      <a:r>
                        <a:rPr lang="en-US" altLang="zh-CN" sz="2000" b="0" dirty="0">
                          <a:solidFill>
                            <a:schemeClr val="tx1"/>
                          </a:solidFill>
                        </a:rPr>
                        <a:t>(before BBA)</a:t>
                      </a:r>
                      <a:endParaRPr lang="zh-CN" altLang="en-US" sz="2000" b="0" dirty="0">
                        <a:solidFill>
                          <a:schemeClr val="tx1"/>
                        </a:solidFill>
                      </a:endParaRPr>
                    </a:p>
                  </a:txBody>
                  <a:tcPr>
                    <a:solidFill>
                      <a:schemeClr val="accent1">
                        <a:lumMod val="40000"/>
                        <a:lumOff val="60000"/>
                      </a:schemeClr>
                    </a:solidFill>
                  </a:tcPr>
                </a:tc>
                <a:tc>
                  <a:txBody>
                    <a:bodyPr/>
                    <a:lstStyle/>
                    <a:p>
                      <a:r>
                        <a:rPr lang="en-US" altLang="zh-CN" sz="2000" b="0" dirty="0">
                          <a:solidFill>
                            <a:schemeClr val="tx1"/>
                          </a:solidFill>
                        </a:rPr>
                        <a:t>BPM offset</a:t>
                      </a:r>
                    </a:p>
                    <a:p>
                      <a:r>
                        <a:rPr lang="en-US" altLang="zh-CN" sz="2000" b="0" dirty="0">
                          <a:solidFill>
                            <a:schemeClr val="tx1"/>
                          </a:solidFill>
                        </a:rPr>
                        <a:t>(after BBA)</a:t>
                      </a:r>
                      <a:endParaRPr lang="zh-CN" altLang="en-US" sz="2000" b="0" dirty="0">
                        <a:solidFill>
                          <a:schemeClr val="tx1"/>
                        </a:solidFill>
                      </a:endParaRPr>
                    </a:p>
                  </a:txBody>
                  <a:tcPr>
                    <a:solidFill>
                      <a:schemeClr val="accent1">
                        <a:lumMod val="40000"/>
                        <a:lumOff val="60000"/>
                      </a:schemeClr>
                    </a:solidFill>
                  </a:tcPr>
                </a:tc>
                <a:tc>
                  <a:txBody>
                    <a:bodyPr/>
                    <a:lstStyle/>
                    <a:p>
                      <a:r>
                        <a:rPr lang="en-US" altLang="zh-CN" sz="2000" b="0" dirty="0">
                          <a:solidFill>
                            <a:schemeClr val="tx1"/>
                          </a:solidFill>
                        </a:rPr>
                        <a:t>BPM noise</a:t>
                      </a:r>
                    </a:p>
                    <a:p>
                      <a:r>
                        <a:rPr lang="en-US" altLang="zh-CN" sz="2000" b="0" dirty="0">
                          <a:solidFill>
                            <a:schemeClr val="tx1"/>
                          </a:solidFill>
                        </a:rPr>
                        <a:t>(TBT)</a:t>
                      </a:r>
                      <a:endParaRPr lang="zh-CN" altLang="en-US" sz="2000" b="0" dirty="0">
                        <a:solidFill>
                          <a:schemeClr val="tx1"/>
                        </a:solidFill>
                      </a:endParaRPr>
                    </a:p>
                  </a:txBody>
                  <a:tcPr>
                    <a:solidFill>
                      <a:schemeClr val="accent1">
                        <a:lumMod val="40000"/>
                        <a:lumOff val="60000"/>
                      </a:schemeClr>
                    </a:solidFill>
                  </a:tcPr>
                </a:tc>
                <a:tc>
                  <a:txBody>
                    <a:bodyPr/>
                    <a:lstStyle/>
                    <a:p>
                      <a:r>
                        <a:rPr lang="en-US" altLang="zh-CN" sz="2000" b="0" dirty="0">
                          <a:solidFill>
                            <a:schemeClr val="tx1"/>
                          </a:solidFill>
                        </a:rPr>
                        <a:t>BPM noise</a:t>
                      </a:r>
                    </a:p>
                    <a:p>
                      <a:r>
                        <a:rPr lang="en-US" altLang="zh-CN" sz="2000" b="0" dirty="0">
                          <a:solidFill>
                            <a:schemeClr val="tx1"/>
                          </a:solidFill>
                        </a:rPr>
                        <a:t>(Closed Orbit)</a:t>
                      </a:r>
                      <a:endParaRPr lang="zh-CN" altLang="en-US" sz="2000" b="0" dirty="0">
                        <a:solidFill>
                          <a:schemeClr val="tx1"/>
                        </a:solidFill>
                      </a:endParaRPr>
                    </a:p>
                  </a:txBody>
                  <a:tcPr>
                    <a:solidFill>
                      <a:schemeClr val="accent1">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BPM gain</a:t>
                      </a:r>
                    </a:p>
                  </a:txBody>
                  <a:tcPr>
                    <a:solidFill>
                      <a:schemeClr val="accent1">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BPM roll</a:t>
                      </a:r>
                    </a:p>
                  </a:txBody>
                  <a:tcPr>
                    <a:solidFill>
                      <a:schemeClr val="accent1">
                        <a:lumMod val="40000"/>
                        <a:lumOff val="60000"/>
                      </a:schemeClr>
                    </a:solidFill>
                  </a:tcPr>
                </a:tc>
                <a:extLst>
                  <a:ext uri="{0D108BD9-81ED-4DB2-BD59-A6C34878D82A}">
                    <a16:rowId xmlns:a16="http://schemas.microsoft.com/office/drawing/2014/main" val="1501776477"/>
                  </a:ext>
                </a:extLst>
              </a:tr>
              <a:tr h="370840">
                <a:tc>
                  <a:txBody>
                    <a:bodyPr/>
                    <a:lstStyle/>
                    <a:p>
                      <a:r>
                        <a:rPr lang="en-US" altLang="zh-CN" sz="2000" dirty="0"/>
                        <a:t>300 </a:t>
                      </a:r>
                      <a:r>
                        <a:rPr lang="en-US" altLang="zh-CN" sz="2000" kern="1200" dirty="0" err="1">
                          <a:effectLst/>
                        </a:rPr>
                        <a:t>μ</a:t>
                      </a:r>
                      <a:r>
                        <a:rPr lang="en-US" altLang="zh-CN" sz="2000" dirty="0" err="1"/>
                        <a:t>m</a:t>
                      </a:r>
                      <a:endParaRPr lang="zh-CN" altLang="en-US" sz="2000" dirty="0"/>
                    </a:p>
                  </a:txBody>
                  <a:tcPr/>
                </a:tc>
                <a:tc>
                  <a:txBody>
                    <a:bodyPr/>
                    <a:lstStyle/>
                    <a:p>
                      <a:r>
                        <a:rPr lang="en-US" altLang="zh-CN" sz="2000" dirty="0"/>
                        <a:t>20 </a:t>
                      </a:r>
                      <a:r>
                        <a:rPr lang="en-US" altLang="zh-CN" sz="2000" kern="1200" dirty="0" err="1">
                          <a:effectLst/>
                        </a:rPr>
                        <a:t>μ</a:t>
                      </a:r>
                      <a:r>
                        <a:rPr lang="en-US" altLang="zh-CN" sz="2000" dirty="0" err="1"/>
                        <a:t>m</a:t>
                      </a:r>
                      <a:endParaRPr lang="zh-CN" alt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dirty="0"/>
                        <a:t>1 </a:t>
                      </a:r>
                      <a:r>
                        <a:rPr lang="en-US" altLang="zh-CN" sz="2000" kern="1200" dirty="0" err="1">
                          <a:effectLst/>
                        </a:rPr>
                        <a:t>μ</a:t>
                      </a:r>
                      <a:r>
                        <a:rPr lang="en-US" altLang="zh-CN" sz="2000" dirty="0" err="1"/>
                        <a:t>m</a:t>
                      </a:r>
                      <a:endParaRPr lang="zh-CN" altLang="en-US" sz="2000" dirty="0"/>
                    </a:p>
                  </a:txBody>
                  <a:tcPr/>
                </a:tc>
                <a:tc>
                  <a:txBody>
                    <a:bodyPr/>
                    <a:lstStyle/>
                    <a:p>
                      <a:r>
                        <a:rPr lang="en-US" altLang="zh-CN" sz="2000" dirty="0"/>
                        <a:t>0.1 </a:t>
                      </a:r>
                      <a:r>
                        <a:rPr lang="en-US" altLang="zh-CN" sz="2000" kern="1200" dirty="0" err="1">
                          <a:effectLst/>
                        </a:rPr>
                        <a:t>μ</a:t>
                      </a:r>
                      <a:r>
                        <a:rPr lang="en-US" altLang="zh-CN" sz="2000" dirty="0" err="1"/>
                        <a:t>m</a:t>
                      </a:r>
                      <a:endParaRPr lang="zh-CN" altLang="en-US" sz="2000" dirty="0"/>
                    </a:p>
                  </a:txBody>
                  <a:tcPr/>
                </a:tc>
                <a:tc>
                  <a:txBody>
                    <a:bodyPr/>
                    <a:lstStyle/>
                    <a:p>
                      <a:r>
                        <a:rPr lang="en-US" altLang="zh-CN" sz="2000" dirty="0"/>
                        <a:t>5%</a:t>
                      </a:r>
                      <a:endParaRPr lang="zh-CN" altLang="en-US" sz="2000" dirty="0"/>
                    </a:p>
                  </a:txBody>
                  <a:tcPr/>
                </a:tc>
                <a:tc>
                  <a:txBody>
                    <a:bodyPr/>
                    <a:lstStyle/>
                    <a:p>
                      <a:r>
                        <a:rPr lang="en-US" altLang="zh-CN" sz="2000" dirty="0"/>
                        <a:t>0.1 </a:t>
                      </a:r>
                      <a:r>
                        <a:rPr lang="en-US" altLang="zh-CN" sz="2000" dirty="0" err="1"/>
                        <a:t>mrad</a:t>
                      </a:r>
                      <a:endParaRPr lang="zh-CN" altLang="en-US" sz="2000" dirty="0"/>
                    </a:p>
                  </a:txBody>
                  <a:tcPr/>
                </a:tc>
                <a:extLst>
                  <a:ext uri="{0D108BD9-81ED-4DB2-BD59-A6C34878D82A}">
                    <a16:rowId xmlns:a16="http://schemas.microsoft.com/office/drawing/2014/main" val="2626249668"/>
                  </a:ext>
                </a:extLst>
              </a:tr>
            </a:tbl>
          </a:graphicData>
        </a:graphic>
      </p:graphicFrame>
      <p:sp>
        <p:nvSpPr>
          <p:cNvPr id="11" name="文本框 10">
            <a:extLst>
              <a:ext uri="{FF2B5EF4-FFF2-40B4-BE49-F238E27FC236}">
                <a16:creationId xmlns:a16="http://schemas.microsoft.com/office/drawing/2014/main" id="{47BED39E-9D10-44FA-B483-A9035411AE48}"/>
              </a:ext>
            </a:extLst>
          </p:cNvPr>
          <p:cNvSpPr txBox="1"/>
          <p:nvPr/>
        </p:nvSpPr>
        <p:spPr>
          <a:xfrm>
            <a:off x="304799" y="4380300"/>
            <a:ext cx="8308671" cy="430887"/>
          </a:xfrm>
          <a:prstGeom prst="rect">
            <a:avLst/>
          </a:prstGeom>
          <a:noFill/>
        </p:spPr>
        <p:txBody>
          <a:bodyPr wrap="square" rtlCol="0">
            <a:spAutoFit/>
          </a:bodyPr>
          <a:lstStyle/>
          <a:p>
            <a:pPr marL="342900" indent="-342900">
              <a:buFont typeface="Wingdings" panose="05000000000000000000" pitchFamily="2" charset="2"/>
              <a:buChar char="u"/>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The BPM errors used in the following simulation are as follows:</a:t>
            </a:r>
          </a:p>
        </p:txBody>
      </p:sp>
      <p:sp>
        <p:nvSpPr>
          <p:cNvPr id="13" name="TextBox 5">
            <a:extLst>
              <a:ext uri="{FF2B5EF4-FFF2-40B4-BE49-F238E27FC236}">
                <a16:creationId xmlns:a16="http://schemas.microsoft.com/office/drawing/2014/main" id="{44DF113D-8800-47D1-B392-7405EF8C1F16}"/>
              </a:ext>
            </a:extLst>
          </p:cNvPr>
          <p:cNvSpPr txBox="1"/>
          <p:nvPr/>
        </p:nvSpPr>
        <p:spPr>
          <a:xfrm>
            <a:off x="6946900" y="3867090"/>
            <a:ext cx="5020437" cy="400110"/>
          </a:xfrm>
          <a:prstGeom prst="rect">
            <a:avLst/>
          </a:prstGeom>
          <a:noFill/>
        </p:spPr>
        <p:txBody>
          <a:bodyPr wrap="square" rtlCol="0">
            <a:spAutoFit/>
          </a:bodyPr>
          <a:lstStyle/>
          <a:p>
            <a:r>
              <a:rPr lang="en-US" altLang="zh-CN" sz="2000" dirty="0">
                <a:highlight>
                  <a:srgbClr val="F0F0BF"/>
                </a:highlight>
                <a:latin typeface="Dubai Light" panose="020B0303030403030204" pitchFamily="34" charset="-78"/>
                <a:ea typeface="华文仿宋" panose="02010600040101010101" pitchFamily="2" charset="-122"/>
                <a:cs typeface="Dubai Light" panose="020B0303030403030204" pitchFamily="34" charset="-78"/>
              </a:rPr>
              <a:t>Girder misalignments have not been considered</a:t>
            </a:r>
          </a:p>
        </p:txBody>
      </p:sp>
      <p:sp>
        <p:nvSpPr>
          <p:cNvPr id="14" name="矩形 13">
            <a:extLst>
              <a:ext uri="{FF2B5EF4-FFF2-40B4-BE49-F238E27FC236}">
                <a16:creationId xmlns:a16="http://schemas.microsoft.com/office/drawing/2014/main" id="{6E4F02E7-3ECA-452A-B8A2-CD6BC5244634}"/>
              </a:ext>
            </a:extLst>
          </p:cNvPr>
          <p:cNvSpPr/>
          <p:nvPr/>
        </p:nvSpPr>
        <p:spPr>
          <a:xfrm>
            <a:off x="304800" y="996768"/>
            <a:ext cx="6629400" cy="449282"/>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lang="en-US" altLang="zh-CN"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The error budget for the STCF collider rings</a:t>
            </a:r>
          </a:p>
        </p:txBody>
      </p:sp>
    </p:spTree>
    <p:extLst>
      <p:ext uri="{BB962C8B-B14F-4D97-AF65-F5344CB8AC3E}">
        <p14:creationId xmlns:p14="http://schemas.microsoft.com/office/powerpoint/2010/main" val="1661689785"/>
      </p:ext>
    </p:extLst>
  </p:cSld>
  <p:clrMapOvr>
    <a:masterClrMapping/>
  </p:clrMapOvr>
  <mc:AlternateContent xmlns:mc="http://schemas.openxmlformats.org/markup-compatibility/2006">
    <mc:Choice xmlns:p14="http://schemas.microsoft.com/office/powerpoint/2010/main" Requires="p14">
      <p:transition spd="slow" p14:dur="2000" advTm="80942"/>
    </mc:Choice>
    <mc:Fallback>
      <p:transition spd="slow" advTm="8094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pic>
        <p:nvPicPr>
          <p:cNvPr id="6" name="图片 5">
            <a:extLst>
              <a:ext uri="{FF2B5EF4-FFF2-40B4-BE49-F238E27FC236}">
                <a16:creationId xmlns:a16="http://schemas.microsoft.com/office/drawing/2014/main" id="{21A580FF-BB41-49AD-BEF0-D9056B89E2EF}"/>
              </a:ext>
            </a:extLst>
          </p:cNvPr>
          <p:cNvPicPr>
            <a:picLocks noChangeAspect="1"/>
          </p:cNvPicPr>
          <p:nvPr/>
        </p:nvPicPr>
        <p:blipFill>
          <a:blip r:embed="rId4"/>
          <a:stretch>
            <a:fillRect/>
          </a:stretch>
        </p:blipFill>
        <p:spPr>
          <a:xfrm>
            <a:off x="1143000" y="2431029"/>
            <a:ext cx="2033559" cy="2160240"/>
          </a:xfrm>
          <a:prstGeom prst="rect">
            <a:avLst/>
          </a:prstGeom>
        </p:spPr>
      </p:pic>
      <p:sp>
        <p:nvSpPr>
          <p:cNvPr id="7" name="TextBox 7">
            <a:extLst>
              <a:ext uri="{FF2B5EF4-FFF2-40B4-BE49-F238E27FC236}">
                <a16:creationId xmlns:a16="http://schemas.microsoft.com/office/drawing/2014/main" id="{9D553897-1674-4690-9745-E8264B166BAA}"/>
              </a:ext>
            </a:extLst>
          </p:cNvPr>
          <p:cNvSpPr txBox="1"/>
          <p:nvPr/>
        </p:nvSpPr>
        <p:spPr>
          <a:xfrm>
            <a:off x="3704184" y="1501549"/>
            <a:ext cx="7344816" cy="3854901"/>
          </a:xfrm>
          <a:prstGeom prst="rect">
            <a:avLst/>
          </a:prstGeom>
          <a:noFill/>
        </p:spPr>
        <p:txBody>
          <a:bodyPr wrap="square">
            <a:spAutoFit/>
          </a:bodyPr>
          <a:lstStyle/>
          <a:p>
            <a:pPr eaLnBrk="1" hangingPunct="1">
              <a:lnSpc>
                <a:spcPct val="200000"/>
              </a:lnSpc>
              <a:defRPr/>
            </a:pPr>
            <a:r>
              <a:rPr lang="en-US" altLang="zh-CN" sz="3200" b="1" dirty="0">
                <a:latin typeface="Segoe UI" panose="020B0502040204020203" pitchFamily="34" charset="0"/>
                <a:ea typeface="黑体" panose="02010609060101010101" pitchFamily="49" charset="-122"/>
                <a:cs typeface="Segoe UI" panose="020B0502040204020203" pitchFamily="34" charset="0"/>
              </a:rPr>
              <a:t>1.  Error effect analysis</a:t>
            </a:r>
          </a:p>
          <a:p>
            <a:pPr eaLnBrk="1" hangingPunct="1">
              <a:lnSpc>
                <a:spcPct val="200000"/>
              </a:lnSpc>
              <a:defRPr/>
            </a:pPr>
            <a:r>
              <a:rPr lang="en-US" altLang="zh-CN" sz="3200" b="1" dirty="0">
                <a:solidFill>
                  <a:srgbClr val="FF0000"/>
                </a:solidFill>
                <a:latin typeface="Segoe UI" panose="020B0502040204020203" pitchFamily="34" charset="0"/>
                <a:ea typeface="黑体" panose="02010609060101010101" pitchFamily="49" charset="-122"/>
                <a:cs typeface="Segoe UI" panose="020B0502040204020203" pitchFamily="34" charset="0"/>
              </a:rPr>
              <a:t>2.  Error correction</a:t>
            </a:r>
          </a:p>
          <a:p>
            <a:pPr eaLnBrk="1" hangingPunct="1">
              <a:lnSpc>
                <a:spcPct val="200000"/>
              </a:lnSpc>
              <a:defRPr/>
            </a:pPr>
            <a:r>
              <a:rPr lang="en-US" altLang="zh-CN" sz="3200" b="1" dirty="0">
                <a:latin typeface="Segoe UI" panose="020B0502040204020203" pitchFamily="34" charset="0"/>
                <a:ea typeface="黑体" panose="02010609060101010101" pitchFamily="49" charset="-122"/>
                <a:cs typeface="Segoe UI" panose="020B0502040204020203" pitchFamily="34" charset="0"/>
              </a:rPr>
              <a:t>3.  Effect of the multipole fields</a:t>
            </a:r>
          </a:p>
          <a:p>
            <a:pPr eaLnBrk="1" hangingPunct="1">
              <a:lnSpc>
                <a:spcPct val="200000"/>
              </a:lnSpc>
              <a:defRPr/>
            </a:pPr>
            <a:r>
              <a:rPr lang="en-US" altLang="zh-CN" sz="3200" b="1" dirty="0">
                <a:latin typeface="Segoe UI" panose="020B0502040204020203" pitchFamily="34" charset="0"/>
                <a:ea typeface="黑体" panose="02010609060101010101" pitchFamily="49" charset="-122"/>
                <a:cs typeface="Segoe UI" panose="020B0502040204020203" pitchFamily="34" charset="0"/>
              </a:rPr>
              <a:t>4.  Summary and outlook</a:t>
            </a:r>
          </a:p>
        </p:txBody>
      </p:sp>
      <p:sp>
        <p:nvSpPr>
          <p:cNvPr id="3" name="标题 2">
            <a:extLst>
              <a:ext uri="{FF2B5EF4-FFF2-40B4-BE49-F238E27FC236}">
                <a16:creationId xmlns:a16="http://schemas.microsoft.com/office/drawing/2014/main" id="{7E774BBB-FF5E-4B2D-B0FE-F8DFB4694EFF}"/>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694427997"/>
      </p:ext>
    </p:extLst>
  </p:cSld>
  <p:clrMapOvr>
    <a:masterClrMapping/>
  </p:clrMapOvr>
  <mc:AlternateContent xmlns:mc="http://schemas.openxmlformats.org/markup-compatibility/2006">
    <mc:Choice xmlns:p14="http://schemas.microsoft.com/office/powerpoint/2010/main" Requires="p14">
      <p:transition spd="slow" p14:dur="2000" advTm="5506"/>
    </mc:Choice>
    <mc:Fallback>
      <p:transition spd="slow" advTm="55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Error correction</a:t>
            </a:r>
            <a:endParaRPr lang="zh-CN" altLang="en-US" sz="3200" dirty="0">
              <a:latin typeface="微软雅黑" panose="020B0503020204020204" pitchFamily="34" charset="-122"/>
              <a:ea typeface="微软雅黑" panose="020B0503020204020204" pitchFamily="34" charset="-122"/>
            </a:endParaRPr>
          </a:p>
        </p:txBody>
      </p:sp>
      <p:pic>
        <p:nvPicPr>
          <p:cNvPr id="18" name="Picture 5"/>
          <p:cNvPicPr>
            <a:picLocks noChangeAspect="1"/>
          </p:cNvPicPr>
          <p:nvPr/>
        </p:nvPicPr>
        <p:blipFill rotWithShape="1">
          <a:blip r:embed="rId3"/>
          <a:srcRect l="21594" t="9926" r="20206" b="43367"/>
          <a:stretch>
            <a:fillRect/>
          </a:stretch>
        </p:blipFill>
        <p:spPr>
          <a:xfrm>
            <a:off x="10689544" y="76200"/>
            <a:ext cx="1527191" cy="689391"/>
          </a:xfrm>
          <a:prstGeom prst="rect">
            <a:avLst/>
          </a:prstGeom>
        </p:spPr>
      </p:pic>
      <p:sp>
        <p:nvSpPr>
          <p:cNvPr id="12" name="文本框 11">
            <a:extLst>
              <a:ext uri="{FF2B5EF4-FFF2-40B4-BE49-F238E27FC236}">
                <a16:creationId xmlns:a16="http://schemas.microsoft.com/office/drawing/2014/main" id="{61D89638-6E03-4A4C-A59E-300B1DBB8826}"/>
              </a:ext>
            </a:extLst>
          </p:cNvPr>
          <p:cNvSpPr txBox="1"/>
          <p:nvPr/>
        </p:nvSpPr>
        <p:spPr>
          <a:xfrm>
            <a:off x="664515" y="1627673"/>
            <a:ext cx="11017224" cy="155427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BPM: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Place BPM next to almost each quadrupole;</a:t>
            </a:r>
          </a:p>
          <a:p>
            <a:pPr marL="342900" indent="-342900">
              <a:spcAft>
                <a:spcPts val="600"/>
              </a:spcAft>
              <a:buFont typeface="Arial" panose="020B0604020202020204" pitchFamily="34" charset="0"/>
              <a:buChar cha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corrector</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QF——</a:t>
            </a:r>
            <a:r>
              <a:rPr lang="en-US" altLang="zh-CN" sz="2000" dirty="0" err="1">
                <a:latin typeface="微软雅黑" panose="020B0503020204020204" pitchFamily="34" charset="-122"/>
                <a:ea typeface="微软雅黑" panose="020B0503020204020204" pitchFamily="34" charset="-122"/>
                <a:cs typeface="Times New Roman" panose="02020603050405020304" pitchFamily="18" charset="0"/>
              </a:rPr>
              <a:t>CORx</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QD——</a:t>
            </a:r>
            <a:r>
              <a:rPr lang="en-US" altLang="zh-CN" sz="2000" dirty="0" err="1">
                <a:latin typeface="微软雅黑" panose="020B0503020204020204" pitchFamily="34" charset="-122"/>
                <a:ea typeface="微软雅黑" panose="020B0503020204020204" pitchFamily="34" charset="-122"/>
                <a:cs typeface="Times New Roman" panose="02020603050405020304" pitchFamily="18" charset="0"/>
              </a:rPr>
              <a:t>CORy</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Sextupole——double-plane corrector</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p>
          <a:p>
            <a:pPr marL="342900" indent="-342900">
              <a:spcAft>
                <a:spcPts val="600"/>
              </a:spcAft>
              <a:buFont typeface="Arial" panose="020B0604020202020204" pitchFamily="34" charset="0"/>
              <a:buChar cha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Skew quadrupole</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Attached to </a:t>
            </a:r>
            <a:r>
              <a:rPr lang="en-US" altLang="zh-CN" sz="2000" dirty="0" err="1">
                <a:latin typeface="微软雅黑" panose="020B0503020204020204" pitchFamily="34" charset="-122"/>
                <a:ea typeface="微软雅黑" panose="020B0503020204020204" pitchFamily="34" charset="-122"/>
                <a:cs typeface="Times New Roman" panose="02020603050405020304" pitchFamily="18" charset="0"/>
              </a:rPr>
              <a:t>sextupoles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or placed near some quadrupoles;</a:t>
            </a:r>
          </a:p>
          <a:p>
            <a:pPr marL="342900" indent="-342900">
              <a:spcAft>
                <a:spcPts val="600"/>
              </a:spcAft>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Each ring has 387 BPM, 274 </a:t>
            </a:r>
            <a:r>
              <a:rPr lang="en-US" altLang="zh-CN" sz="2000" dirty="0" err="1">
                <a:latin typeface="微软雅黑" panose="020B0503020204020204" pitchFamily="34" charset="-122"/>
                <a:ea typeface="微软雅黑" panose="020B0503020204020204" pitchFamily="34" charset="-122"/>
                <a:cs typeface="Times New Roman" panose="02020603050405020304" pitchFamily="18" charset="0"/>
              </a:rPr>
              <a:t>CORx</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243 </a:t>
            </a:r>
            <a:r>
              <a:rPr lang="en-US" altLang="zh-CN" sz="2000" dirty="0" err="1">
                <a:latin typeface="微软雅黑" panose="020B0503020204020204" pitchFamily="34" charset="-122"/>
                <a:ea typeface="微软雅黑" panose="020B0503020204020204" pitchFamily="34" charset="-122"/>
                <a:cs typeface="Times New Roman" panose="02020603050405020304" pitchFamily="18" charset="0"/>
              </a:rPr>
              <a:t>CORy</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and 163 skew quadrupoles.</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id="{EA75A018-6FA8-4B5F-9316-82C8F9E98A48}"/>
              </a:ext>
            </a:extLst>
          </p:cNvPr>
          <p:cNvSpPr/>
          <p:nvPr/>
        </p:nvSpPr>
        <p:spPr>
          <a:xfrm>
            <a:off x="457200" y="972110"/>
            <a:ext cx="7686675" cy="449282"/>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lang="en-US" altLang="zh-CN"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BPM</a:t>
            </a:r>
            <a:r>
              <a:rPr lang="zh-CN" altLang="en-US"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corrector</a:t>
            </a:r>
            <a:r>
              <a:rPr lang="zh-CN" altLang="en-US"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and skew quadrupole arrangement</a:t>
            </a:r>
            <a:endParaRPr lang="zh-CN" altLang="en-US"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矩形 14">
            <a:extLst>
              <a:ext uri="{FF2B5EF4-FFF2-40B4-BE49-F238E27FC236}">
                <a16:creationId xmlns:a16="http://schemas.microsoft.com/office/drawing/2014/main" id="{23C67959-8324-4288-AB85-A88EE087EE5F}"/>
              </a:ext>
            </a:extLst>
          </p:cNvPr>
          <p:cNvSpPr/>
          <p:nvPr/>
        </p:nvSpPr>
        <p:spPr>
          <a:xfrm>
            <a:off x="438150" y="3370448"/>
            <a:ext cx="7686675" cy="449282"/>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lang="en-US" altLang="zh-CN"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rPr>
              <a:t>Correction chain and methods</a:t>
            </a:r>
            <a:endParaRPr lang="zh-CN" altLang="en-US" sz="2400" b="1" dirty="0">
              <a:solidFill>
                <a:schemeClr val="accent6">
                  <a:lumMod val="5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文本框 15">
            <a:extLst>
              <a:ext uri="{FF2B5EF4-FFF2-40B4-BE49-F238E27FC236}">
                <a16:creationId xmlns:a16="http://schemas.microsoft.com/office/drawing/2014/main" id="{74E8E41C-B103-484F-A475-B0A1BB452D4D}"/>
              </a:ext>
            </a:extLst>
          </p:cNvPr>
          <p:cNvSpPr txBox="1"/>
          <p:nvPr/>
        </p:nvSpPr>
        <p:spPr>
          <a:xfrm>
            <a:off x="228600" y="3886200"/>
            <a:ext cx="11168825" cy="2484783"/>
          </a:xfrm>
          <a:prstGeom prst="rect">
            <a:avLst/>
          </a:prstGeom>
          <a:noFill/>
        </p:spPr>
        <p:txBody>
          <a:bodyPr wrap="square">
            <a:spAutoFit/>
          </a:bodyPr>
          <a:lstStyle/>
          <a:p>
            <a:pPr marL="742950" lvl="1" indent="-285750">
              <a:lnSpc>
                <a:spcPct val="110000"/>
              </a:lnSpc>
              <a:spcAft>
                <a:spcPts val="600"/>
              </a:spcAft>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 First turn trajectory correction</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SVD + Trajectory Response Matrix</a:t>
            </a:r>
          </a:p>
          <a:p>
            <a:pPr marL="742950" lvl="1" indent="-285750">
              <a:lnSpc>
                <a:spcPct val="110000"/>
              </a:lnSpc>
              <a:spcAft>
                <a:spcPts val="600"/>
              </a:spcAft>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 Orbit and dispersion correction: SVD + Dispersion Free Steering (DFS)</a:t>
            </a:r>
          </a:p>
          <a:p>
            <a:pPr marL="742950" lvl="1" indent="-285750">
              <a:lnSpc>
                <a:spcPct val="110000"/>
              </a:lnSpc>
              <a:spcAft>
                <a:spcPts val="600"/>
              </a:spcAft>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 Orbit and dispersion @ IP correction: SVD with weight factor</a:t>
            </a:r>
          </a:p>
          <a:p>
            <a:pPr marL="742950" lvl="1" indent="-285750">
              <a:lnSpc>
                <a:spcPct val="110000"/>
              </a:lnSpc>
              <a:spcAft>
                <a:spcPts val="600"/>
              </a:spcAft>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 Optics and coupling correction: Linear optics from closed orbits (LOCO)</a:t>
            </a:r>
          </a:p>
          <a:p>
            <a:pPr marL="742950" lvl="1" indent="-285750">
              <a:lnSpc>
                <a:spcPct val="110000"/>
              </a:lnSpc>
              <a:spcAft>
                <a:spcPts val="600"/>
              </a:spcAft>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 β</a:t>
            </a:r>
            <a:r>
              <a:rPr lang="en-US" altLang="zh-CN" sz="2000" baseline="-25000" dirty="0">
                <a:latin typeface="微软雅黑" panose="020B0503020204020204" pitchFamily="34" charset="-122"/>
                <a:ea typeface="微软雅黑" panose="020B0503020204020204" pitchFamily="34" charset="-122"/>
                <a:cs typeface="Arial" panose="020B0604020202020204" pitchFamily="34" charset="0"/>
              </a:rPr>
              <a:t>y</a:t>
            </a:r>
            <a:r>
              <a:rPr lang="en-US" altLang="zh-CN" sz="2000" baseline="30000" dirty="0">
                <a:latin typeface="微软雅黑" panose="020B0503020204020204" pitchFamily="34" charset="-122"/>
                <a:ea typeface="微软雅黑" panose="020B0503020204020204" pitchFamily="34" charset="-122"/>
                <a:cs typeface="Arial" panose="020B0604020202020204" pitchFamily="34" charset="0"/>
              </a:rPr>
              <a:t>*</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 correction: K-modulation</a:t>
            </a:r>
          </a:p>
          <a:p>
            <a:pPr marL="742950" lvl="1" indent="-285750">
              <a:lnSpc>
                <a:spcPct val="110000"/>
              </a:lnSpc>
              <a:spcAft>
                <a:spcPts val="600"/>
              </a:spcAft>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Iteration may be needed</a:t>
            </a:r>
          </a:p>
        </p:txBody>
      </p:sp>
      <p:pic>
        <p:nvPicPr>
          <p:cNvPr id="17" name="图片 16">
            <a:extLst>
              <a:ext uri="{FF2B5EF4-FFF2-40B4-BE49-F238E27FC236}">
                <a16:creationId xmlns:a16="http://schemas.microsoft.com/office/drawing/2014/main" id="{6A065FDF-8A58-45C2-8C17-68B88CF3B203}"/>
              </a:ext>
            </a:extLst>
          </p:cNvPr>
          <p:cNvPicPr>
            <a:picLocks noChangeAspect="1"/>
          </p:cNvPicPr>
          <p:nvPr/>
        </p:nvPicPr>
        <p:blipFill>
          <a:blip r:embed="rId4"/>
          <a:stretch>
            <a:fillRect/>
          </a:stretch>
        </p:blipFill>
        <p:spPr>
          <a:xfrm>
            <a:off x="9740073" y="4044027"/>
            <a:ext cx="2223327" cy="883957"/>
          </a:xfrm>
          <a:prstGeom prst="rect">
            <a:avLst/>
          </a:prstGeom>
        </p:spPr>
      </p:pic>
    </p:spTree>
    <p:extLst>
      <p:ext uri="{BB962C8B-B14F-4D97-AF65-F5344CB8AC3E}">
        <p14:creationId xmlns:p14="http://schemas.microsoft.com/office/powerpoint/2010/main" val="4007644789"/>
      </p:ext>
    </p:extLst>
  </p:cSld>
  <p:clrMapOvr>
    <a:masterClrMapping/>
  </p:clrMapOvr>
  <mc:AlternateContent xmlns:mc="http://schemas.openxmlformats.org/markup-compatibility/2006">
    <mc:Choice xmlns:p14="http://schemas.microsoft.com/office/powerpoint/2010/main" Requires="p14">
      <p:transition spd="slow" p14:dur="2000" advTm="123412"/>
    </mc:Choice>
    <mc:Fallback>
      <p:transition spd="slow" advTm="123412"/>
    </mc:Fallback>
  </mc:AlternateContent>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简约主题1">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C0C0C0"/>
        </a:solidFill>
      </a:spPr>
      <a:bodyPr wrap="square" rtlCol="0">
        <a:spAutoFit/>
      </a:bodyPr>
      <a:lstStyle>
        <a:defPPr algn="l">
          <a:defRPr sz="1600" dirty="0">
            <a:solidFill>
              <a:srgbClr val="FF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9161</TotalTime>
  <Words>3555</Words>
  <Application>Microsoft Office PowerPoint</Application>
  <PresentationFormat>宽屏</PresentationFormat>
  <Paragraphs>390</Paragraphs>
  <Slides>19</Slides>
  <Notes>19</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1</vt:i4>
      </vt:variant>
      <vt:variant>
        <vt:lpstr>幻灯片标题</vt:lpstr>
      </vt:variant>
      <vt:variant>
        <vt:i4>19</vt:i4>
      </vt:variant>
    </vt:vector>
  </HeadingPairs>
  <TitlesOfParts>
    <vt:vector size="40" baseType="lpstr">
      <vt:lpstr>quote-cjk-patch</vt:lpstr>
      <vt:lpstr>等线</vt:lpstr>
      <vt:lpstr>等线 Light</vt:lpstr>
      <vt:lpstr>仿宋</vt:lpstr>
      <vt:lpstr>黑体</vt:lpstr>
      <vt:lpstr>华文新魏</vt:lpstr>
      <vt:lpstr>楷体</vt:lpstr>
      <vt:lpstr>宋体</vt:lpstr>
      <vt:lpstr>微软雅黑</vt:lpstr>
      <vt:lpstr>Arial</vt:lpstr>
      <vt:lpstr>Arial Narrow</vt:lpstr>
      <vt:lpstr>Calibri</vt:lpstr>
      <vt:lpstr>Cambria Math</vt:lpstr>
      <vt:lpstr>Dubai Light</vt:lpstr>
      <vt:lpstr>Segoe UI</vt:lpstr>
      <vt:lpstr>Times New Roman</vt:lpstr>
      <vt:lpstr>Wingdings</vt:lpstr>
      <vt:lpstr>自定义设计方案</vt:lpstr>
      <vt:lpstr>1_自定义设计方案</vt:lpstr>
      <vt:lpstr>简约主题1</vt:lpstr>
      <vt:lpstr>公式</vt:lpstr>
      <vt:lpstr>Error effect analysis and correction for STCF collider rings</vt:lpstr>
      <vt:lpstr>PowerPoint 演示文稿</vt:lpstr>
      <vt:lpstr>The effect on closed orbit</vt:lpstr>
      <vt:lpstr>The effect of sextupole misalignment</vt:lpstr>
      <vt:lpstr>The effect of sextupole misalignment</vt:lpstr>
      <vt:lpstr>The effect of sextupole misalignment</vt:lpstr>
      <vt:lpstr>Error budget</vt:lpstr>
      <vt:lpstr>PowerPoint 演示文稿</vt:lpstr>
      <vt:lpstr>Error correction</vt:lpstr>
      <vt:lpstr>First-turn correction</vt:lpstr>
      <vt:lpstr>First-turn correction</vt:lpstr>
      <vt:lpstr>Orbit and Dispersion correction</vt:lpstr>
      <vt:lpstr>Orbit and Dispersion @IP correction</vt:lpstr>
      <vt:lpstr>Global β, η and coupling correction</vt:lpstr>
      <vt:lpstr>βy@IP  (βy*) correction</vt:lpstr>
      <vt:lpstr>DA and LMA after correction</vt:lpstr>
      <vt:lpstr>Effect of the multipole fields</vt:lpstr>
      <vt:lpstr>Effect of the multipole fields</vt:lpstr>
      <vt:lpstr>Summary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Penghui Yang</cp:lastModifiedBy>
  <cp:revision>4778</cp:revision>
  <dcterms:created xsi:type="dcterms:W3CDTF">2020-03-23T10:04:00Z</dcterms:created>
  <dcterms:modified xsi:type="dcterms:W3CDTF">2025-11-24T13:45:18Z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28C37E36969441CF8C476DECC049C0B8_12</vt:lpwstr>
  </property>
  <property fmtid="{D5CDD505-2E9C-101B-9397-08002B2CF9AE}" pid="3" name="KSOProductBuildVer">
    <vt:lpwstr>2052-12.1.0.19770</vt:lpwstr>
  </property>
</Properties>
</file>