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autoCompressPictures="0">
  <p:sldMasterIdLst>
    <p:sldMasterId id="2147483648" r:id="rId1"/>
    <p:sldMasterId id="2147483649" r:id="rId2"/>
    <p:sldMasterId id="2147483650" r:id="rId3"/>
  </p:sldMasterIdLst>
  <p:notesMasterIdLst>
    <p:notesMasterId r:id="rId31"/>
  </p:notesMasterIdLst>
  <p:handoutMasterIdLst>
    <p:handoutMasterId r:id="rId32"/>
  </p:handoutMasterIdLst>
  <p:sldIdLst>
    <p:sldId id="4317" r:id="rId4"/>
    <p:sldId id="4174" r:id="rId5"/>
    <p:sldId id="4356" r:id="rId6"/>
    <p:sldId id="4357" r:id="rId7"/>
    <p:sldId id="4355" r:id="rId8"/>
    <p:sldId id="4327" r:id="rId9"/>
    <p:sldId id="4358" r:id="rId10"/>
    <p:sldId id="4345" r:id="rId11"/>
    <p:sldId id="4344" r:id="rId12"/>
    <p:sldId id="4328" r:id="rId13"/>
    <p:sldId id="4339" r:id="rId14"/>
    <p:sldId id="4340" r:id="rId15"/>
    <p:sldId id="4347" r:id="rId16"/>
    <p:sldId id="4336" r:id="rId17"/>
    <p:sldId id="4348" r:id="rId18"/>
    <p:sldId id="4349" r:id="rId19"/>
    <p:sldId id="4351" r:id="rId20"/>
    <p:sldId id="260" r:id="rId21"/>
    <p:sldId id="263" r:id="rId22"/>
    <p:sldId id="4329" r:id="rId23"/>
    <p:sldId id="4343" r:id="rId24"/>
    <p:sldId id="4346" r:id="rId25"/>
    <p:sldId id="4326" r:id="rId26"/>
    <p:sldId id="4331" r:id="rId27"/>
    <p:sldId id="4354" r:id="rId28"/>
    <p:sldId id="4353" r:id="rId29"/>
    <p:sldId id="4352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4A6"/>
    <a:srgbClr val="063978"/>
    <a:srgbClr val="206FB8"/>
    <a:srgbClr val="CDF3DB"/>
    <a:srgbClr val="F0F0BF"/>
    <a:srgbClr val="C0C0C0"/>
    <a:srgbClr val="180AF4"/>
    <a:srgbClr val="C4171E"/>
    <a:srgbClr val="D0D8E9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890" autoAdjust="0"/>
  </p:normalViewPr>
  <p:slideViewPr>
    <p:cSldViewPr snapToObjects="1">
      <p:cViewPr varScale="1">
        <p:scale>
          <a:sx n="67" d="100"/>
          <a:sy n="67" d="100"/>
        </p:scale>
        <p:origin x="121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95" d="100"/>
          <a:sy n="95" d="100"/>
        </p:scale>
        <p:origin x="358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0F280-C202-459E-9C88-243362EFD57F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FC674-D29B-42E3-B510-33870CA84A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65565-5D00-41A1-A9D4-D472FA0F1665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7B772-BE26-4EC4-8890-F0A68D40133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fld id="{BF176F5C-B021-432C-A718-B7D3623AD2F3}" type="slidenum">
              <a:rPr lang="en-US" altLang="zh-CN" sz="1200" b="0">
                <a:ea typeface="宋体" panose="02010600030101010101" pitchFamily="2" charset="-122"/>
              </a:rPr>
              <a:t>1</a:t>
            </a:fld>
            <a:endParaRPr lang="en-US" altLang="zh-CN" sz="1200" b="0" dirty="0">
              <a:ea typeface="宋体" panose="02010600030101010101" pitchFamily="2" charset="-122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2800" y="4038600"/>
            <a:ext cx="8534400" cy="2133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  <a:prstGeom prst="rect">
            <a:avLst/>
          </a:prstGeom>
        </p:spPr>
        <p:txBody>
          <a:bodyPr/>
          <a:lstStyle>
            <a:lvl1pPr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804672"/>
            <a:ext cx="2743200" cy="5321492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804672"/>
            <a:ext cx="8026400" cy="5321492"/>
          </a:xfrm>
        </p:spPr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p"/>
              <a:defRPr>
                <a:latin typeface="+mn-lt"/>
                <a:ea typeface="等线" panose="02010600030101010101" pitchFamily="2" charset="-122"/>
              </a:defRPr>
            </a:lvl1pPr>
            <a:lvl2pPr marL="742950" indent="-285750">
              <a:buFont typeface="Wingdings" panose="05000000000000000000" pitchFamily="2" charset="2"/>
              <a:buChar char="l"/>
              <a:defRPr>
                <a:latin typeface="+mn-lt"/>
                <a:ea typeface="等线" panose="02010600030101010101" pitchFamily="2" charset="-122"/>
              </a:defRPr>
            </a:lvl2pPr>
            <a:lvl3pPr marL="1143000" indent="-228600">
              <a:buFont typeface="Wingdings" panose="05000000000000000000" pitchFamily="2" charset="2"/>
              <a:buChar char="ü"/>
              <a:defRPr>
                <a:latin typeface="+mn-lt"/>
                <a:ea typeface="等线" panose="02010600030101010101" pitchFamily="2" charset="-122"/>
              </a:defRPr>
            </a:lvl3pPr>
            <a:lvl4pPr>
              <a:defRPr>
                <a:latin typeface="+mn-lt"/>
                <a:ea typeface="等线" panose="02010600030101010101" pitchFamily="2" charset="-122"/>
              </a:defRPr>
            </a:lvl4pPr>
            <a:lvl5pPr>
              <a:defRPr>
                <a:latin typeface="+mn-lt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panose="020B0600070205080204" charset="-128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DFAFD920-79C3-49C1-A7B3-B6E0382E58A6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panose="020B0600070205080204" charset="-128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panose="020B0600070205080204" charset="-128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0B5F9426-7A81-445D-91A9-6E9E1149893A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9956800" y="6629400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Page </a:t>
            </a:r>
            <a:fld id="{3DBB4A54-CEBE-42AD-A072-A39EF13BDFCD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  <a:prstGeom prst="rect">
            <a:avLst/>
          </a:prstGeom>
        </p:spPr>
        <p:txBody>
          <a:bodyPr/>
          <a:lstStyle>
            <a:lvl1pPr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panose="020B0600070205080204" charset="-128"/>
            </a:endParaRPr>
          </a:p>
        </p:txBody>
      </p:sp>
      <p:sp>
        <p:nvSpPr>
          <p:cNvPr id="4" name="Rectangle 8"/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panose="020B0600070205080204" charset="-128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C34E1AA7-BBE3-4066-9647-AD26786FD079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panose="020F0502020204030204" charset="0"/>
              <a:ea typeface="MS PGothic" panose="020B0600070205080204" charset="-128"/>
              <a:cs typeface="MS PGothic" panose="020B0600070205080204" charset="-128"/>
            </a:endParaRPr>
          </a:p>
        </p:txBody>
      </p:sp>
      <p:sp>
        <p:nvSpPr>
          <p:cNvPr id="3" name="Rectangle 8"/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MS PGothic" panose="020B0600070205080204" charset="-128"/>
              <a:cs typeface="MS PGothic" panose="020B0600070205080204" charset="-128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charset="0"/>
              </a:rPr>
              <a:t> </a:t>
            </a:r>
            <a:fld id="{477D0B05-BC85-48E6-89ED-2487897A79B2}" type="slidenum">
              <a:rPr lang="de-DE" altLang="zh-CN" sz="1200" smtClean="0">
                <a:solidFill>
                  <a:srgbClr val="FFFFFF"/>
                </a:solidFill>
                <a:latin typeface="Calibri" panose="020F0502020204030204" charset="0"/>
              </a:r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04672"/>
            <a:ext cx="4011084" cy="63042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804672"/>
            <a:ext cx="6815667" cy="5321492"/>
          </a:xfrm>
        </p:spPr>
        <p:txBody>
          <a:bodyPr/>
          <a:lstStyle>
            <a:lvl1pPr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8095"/>
            <a:ext cx="7315200" cy="395947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996071" y="3061252"/>
            <a:ext cx="3260034" cy="76862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谢谢！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75BC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9329D-8B8F-B64A-BFB9-3BCDC19C7E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panose="020F0502020204030204" charset="0"/>
              <a:ea typeface="MS PGothic" panose="020B0600070205080204" charset="-128"/>
              <a:cs typeface="MS PGothic" panose="020B0600070205080204" charset="-128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19201"/>
            <a:ext cx="109728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altLang="zh-CN" dirty="0"/>
          </a:p>
        </p:txBody>
      </p:sp>
      <p:sp>
        <p:nvSpPr>
          <p:cNvPr id="9" name="Rectangle 8"/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E4D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MS PGothic" panose="020B0600070205080204" charset="-128"/>
              <a:cs typeface="MS PGothic" panose="020B060007020508020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charset="0"/>
              </a:rPr>
              <a:t> </a:t>
            </a:r>
            <a:fld id="{222D797F-6281-4E3F-ACFD-EAA4784CE755}" type="slidenum">
              <a:rPr lang="de-DE" altLang="zh-CN" sz="1200" smtClean="0">
                <a:solidFill>
                  <a:srgbClr val="FFFFFF"/>
                </a:solidFill>
                <a:latin typeface="Calibri" panose="020F0502020204030204" charset="0"/>
              </a:r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19912" y="0"/>
            <a:ext cx="105156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lang="en-US" altLang="zh-CN" sz="4000" b="1" kern="1200" dirty="0" smtClean="0">
          <a:solidFill>
            <a:schemeClr val="bg1"/>
          </a:solidFill>
          <a:effectLst/>
          <a:latin typeface="+mj-ea"/>
          <a:ea typeface="+mj-ea"/>
          <a:cs typeface="等线" panose="02010600030101010101" pitchFamily="2" charset="-122"/>
        </a:defRPr>
      </a:lvl1pPr>
      <a:lvl2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panose="02010609060101010101" pitchFamily="49" charset="-122"/>
        </a:defRPr>
      </a:lvl2pPr>
      <a:lvl3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panose="02010609060101010101" pitchFamily="49" charset="-122"/>
        </a:defRPr>
      </a:lvl3pPr>
      <a:lvl4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panose="02010609060101010101" pitchFamily="49" charset="-122"/>
        </a:defRPr>
      </a:lvl4pPr>
      <a:lvl5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panose="02010609060101010101" pitchFamily="49" charset="-122"/>
        </a:defRPr>
      </a:lvl5pPr>
      <a:lvl6pPr marL="4572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6pPr>
      <a:lvl7pPr marL="9144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7pPr>
      <a:lvl8pPr marL="13716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8pPr>
      <a:lvl9pPr marL="18288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4.png"/><Relationship Id="rId19" Type="http://schemas.openxmlformats.org/officeDocument/2006/relationships/image" Target="../media/image74.png"/><Relationship Id="rId4" Type="http://schemas.openxmlformats.org/officeDocument/2006/relationships/image" Target="../media/image60.png"/><Relationship Id="rId9" Type="http://schemas.openxmlformats.org/officeDocument/2006/relationships/image" Target="../media/image54.png"/><Relationship Id="rId1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0" y="2862408"/>
            <a:ext cx="4347274" cy="24453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13419"/>
            <a:ext cx="12191999" cy="117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101" name="Object 7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5" imgW="114300" imgH="215900" progId="Equation.3">
                  <p:embed/>
                </p:oleObj>
              </mc:Choice>
              <mc:Fallback>
                <p:oleObj name="公式" r:id="rId5" imgW="114300" imgH="215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5664" t="24246" r="5120" b="31144"/>
          <a:stretch>
            <a:fillRect/>
          </a:stretch>
        </p:blipFill>
        <p:spPr>
          <a:xfrm>
            <a:off x="1676400" y="271645"/>
            <a:ext cx="5101468" cy="103142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2227" y="2120251"/>
            <a:ext cx="11964353" cy="1384995"/>
          </a:xfrm>
        </p:spPr>
        <p:txBody>
          <a:bodyPr>
            <a:noAutofit/>
          </a:bodyPr>
          <a:lstStyle/>
          <a:p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Nonlinear Optimization for the Super Tau-Charm Facility (STCF)</a:t>
            </a:r>
          </a:p>
        </p:txBody>
      </p:sp>
      <p:pic>
        <p:nvPicPr>
          <p:cNvPr id="12" name="Picture 2" descr="徐小华 @ 中科大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98" y="260888"/>
            <a:ext cx="1297404" cy="129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/>
          <a:srcRect l="22241" r="24604"/>
          <a:stretch>
            <a:fillRect/>
          </a:stretch>
        </p:blipFill>
        <p:spPr>
          <a:xfrm>
            <a:off x="7824192" y="232150"/>
            <a:ext cx="4138363" cy="117337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4917" y="3742916"/>
            <a:ext cx="9087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F34A6"/>
                </a:solidFill>
              </a:rPr>
              <a:t>Tao Liu</a:t>
            </a:r>
          </a:p>
          <a:p>
            <a:pPr algn="ctr"/>
            <a:r>
              <a:rPr lang="en-US" altLang="zh-CN" sz="2800" dirty="0">
                <a:solidFill>
                  <a:srgbClr val="0F34A6"/>
                </a:solidFill>
              </a:rPr>
              <a:t>University  of Science and Technology of China (USTC)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907939" y="5060289"/>
            <a:ext cx="835292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F34A6"/>
                </a:solidFill>
              </a:rPr>
              <a:t>Acknowledgement</a:t>
            </a:r>
          </a:p>
          <a:p>
            <a:pPr algn="ctr"/>
            <a:r>
              <a:rPr lang="en-US" altLang="zh-CN" dirty="0">
                <a:solidFill>
                  <a:srgbClr val="0F34A6"/>
                </a:solidFill>
              </a:rPr>
              <a:t>Thanks to Demin Zhou, </a:t>
            </a:r>
            <a:r>
              <a:rPr lang="en-US" altLang="zh-CN" dirty="0" err="1">
                <a:solidFill>
                  <a:srgbClr val="0F34A6"/>
                </a:solidFill>
              </a:rPr>
              <a:t>Penghui</a:t>
            </a:r>
            <a:r>
              <a:rPr lang="en-US" altLang="zh-CN" dirty="0">
                <a:solidFill>
                  <a:srgbClr val="0F34A6"/>
                </a:solidFill>
              </a:rPr>
              <a:t> Yang, </a:t>
            </a:r>
            <a:r>
              <a:rPr lang="en-US" altLang="zh-CN" dirty="0" err="1">
                <a:solidFill>
                  <a:srgbClr val="0F34A6"/>
                </a:solidFill>
              </a:rPr>
              <a:t>Linhao</a:t>
            </a:r>
            <a:r>
              <a:rPr lang="en-US" altLang="zh-CN" dirty="0">
                <a:solidFill>
                  <a:srgbClr val="0F34A6"/>
                </a:solidFill>
              </a:rPr>
              <a:t> Zhang, Ye Zou, Sangya Li and other members of the Collider Rings Physics Group</a:t>
            </a:r>
            <a:r>
              <a:rPr lang="en-US" altLang="zh-CN" sz="2000" dirty="0">
                <a:solidFill>
                  <a:srgbClr val="063978"/>
                </a:solidFill>
              </a:rPr>
              <a:t>.</a:t>
            </a:r>
            <a:endParaRPr lang="zh-CN" altLang="en-US" sz="3200" dirty="0">
              <a:solidFill>
                <a:srgbClr val="063978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6838" y="6030142"/>
            <a:ext cx="98642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7th International Workshop on Future Tau-Charm Facilities (FTCF2025)</a:t>
            </a:r>
          </a:p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Huangshan | November 25th, 2025</a:t>
            </a:r>
            <a:endParaRPr lang="en-US" altLang="zh-CN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7"/>
    </mc:Choice>
    <mc:Fallback xmlns="">
      <p:transition spd="slow" advTm="2080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 bwMode="auto">
          <a:xfrm>
            <a:off x="1828800" y="1305952"/>
            <a:ext cx="8229600" cy="424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华文中宋" panose="02010600040101010101" pitchFamily="2" charset="-122"/>
              </a:rPr>
              <a:t>Background and motivation</a:t>
            </a:r>
          </a:p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华文中宋" panose="02010600040101010101" pitchFamily="2" charset="-122"/>
              </a:rPr>
              <a:t>Part I : optimization strategy for STCF</a:t>
            </a:r>
          </a:p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F34A6"/>
                </a:solidFill>
                <a:latin typeface="+mj-lt"/>
                <a:ea typeface="华文中宋" panose="02010600040101010101" pitchFamily="2" charset="-122"/>
              </a:rPr>
              <a:t>Part II: optimization results for STCF</a:t>
            </a:r>
          </a:p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华文中宋" panose="02010600040101010101" pitchFamily="2" charset="-122"/>
              </a:rPr>
              <a:t>Summary and outlook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-1"/>
            <a:ext cx="10972800" cy="792000"/>
          </a:xfrm>
        </p:spPr>
        <p:txBody>
          <a:bodyPr>
            <a:noAutofit/>
          </a:bodyPr>
          <a:lstStyle/>
          <a:p>
            <a:pPr defTabSz="914400"/>
            <a:r>
              <a:rPr lang="en-US" altLang="zh-CN" sz="4800" dirty="0">
                <a:latin typeface="+mj-lt"/>
                <a:ea typeface="华文中宋" panose="02010600040101010101" pitchFamily="2" charset="-122"/>
                <a:cs typeface="+mj-cs"/>
              </a:rPr>
              <a:t>Outline</a:t>
            </a:r>
            <a:endParaRPr lang="zh-CN" altLang="en-US" sz="4800" dirty="0">
              <a:latin typeface="+mj-lt"/>
              <a:ea typeface="华文中宋" panose="02010600040101010101" pitchFamily="2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3"/>
    </mc:Choice>
    <mc:Fallback xmlns="">
      <p:transition spd="slow" advTm="1495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6902"/>
                <a:ext cx="6998568" cy="4649262"/>
              </a:xfrm>
            </p:spPr>
            <p:txBody>
              <a:bodyPr/>
              <a:lstStyle/>
              <a:p>
                <a:r>
                  <a:rPr lang="en-US" altLang="zh-CN" sz="2400" dirty="0"/>
                  <a:t>Variables: sextupoles, phase trombone(replaced by changing quadrupoles)</a:t>
                </a:r>
              </a:p>
              <a:p>
                <a:r>
                  <a:rPr lang="en-US" altLang="zh-CN" sz="2400" dirty="0"/>
                  <a:t>A wide range of stable off-momentum closed orbit</a:t>
                </a:r>
              </a:p>
              <a:p>
                <a:r>
                  <a:rPr lang="en-US" altLang="zh-CN" sz="2400" dirty="0"/>
                  <a:t>A large DA because the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𝑦𝑦</m:t>
                        </m:r>
                      </m:sub>
                    </m:sSub>
                  </m:oMath>
                </a14:m>
                <a:r>
                  <a:rPr lang="en-US" altLang="zh-CN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</m:oMath>
                </a14:m>
                <a:r>
                  <a:rPr lang="en-US" altLang="zh-CN" sz="2400" dirty="0"/>
                  <a:t>, the large high order ADTs form the folding tune spread</a:t>
                </a:r>
              </a:p>
              <a:p>
                <a:r>
                  <a:rPr lang="en-US" altLang="zh-CN" sz="2400" dirty="0"/>
                  <a:t>Valid but insufficient Touschek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lifetime(183 seconds)</a:t>
                </a:r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6902"/>
                <a:ext cx="6998568" cy="4649262"/>
              </a:xfrm>
              <a:blipFill>
                <a:blip r:embed="rId3"/>
                <a:stretch>
                  <a:fillRect l="-1132" t="-1048" r="-14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Results after step I (page 8)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4094723"/>
            <a:ext cx="3091321" cy="24858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06" y="4145400"/>
            <a:ext cx="2859272" cy="24351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515" y="3943119"/>
            <a:ext cx="3955123" cy="25971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1344" y="971510"/>
            <a:ext cx="2952328" cy="338554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F34A6"/>
                </a:solidFill>
              </a:rPr>
              <a:t>Lattice: V5, 2 GeV, w/o fringe</a:t>
            </a:r>
            <a:endParaRPr lang="zh-CN" altLang="en-US" sz="1600" b="1" dirty="0">
              <a:solidFill>
                <a:srgbClr val="0F34A6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921" y="1645190"/>
            <a:ext cx="3747079" cy="2284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93"/>
    </mc:Choice>
    <mc:Fallback xmlns="">
      <p:transition spd="slow" advTm="5449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6902"/>
                <a:ext cx="7718648" cy="2597121"/>
              </a:xfrm>
            </p:spPr>
            <p:txBody>
              <a:bodyPr/>
              <a:lstStyle/>
              <a:p>
                <a:r>
                  <a:rPr lang="en-US" altLang="zh-CN" sz="2400" dirty="0"/>
                  <a:t>Variables: sextupoles</a:t>
                </a:r>
              </a:p>
              <a:p>
                <a:r>
                  <a:rPr lang="en-US" altLang="zh-CN" sz="2400" dirty="0"/>
                  <a:t>A still wide range but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more flat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tune-shift results in larger MA</a:t>
                </a:r>
              </a:p>
              <a:p>
                <a:r>
                  <a:rPr lang="en-US" altLang="zh-CN" sz="2400" dirty="0"/>
                  <a:t>Smaller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𝑦𝑦</m:t>
                        </m:r>
                      </m:sub>
                    </m:sSub>
                  </m:oMath>
                </a14:m>
                <a:r>
                  <a:rPr lang="en-US" altLang="zh-CN" sz="2400" dirty="0"/>
                  <a:t> results in more stable DA in vertical direction</a:t>
                </a:r>
              </a:p>
              <a:p>
                <a:r>
                  <a:rPr lang="en-US" altLang="zh-CN" sz="2400" dirty="0"/>
                  <a:t>Less resonance and smaller region for tune spread</a:t>
                </a:r>
              </a:p>
              <a:p>
                <a:r>
                  <a:rPr lang="en-US" altLang="zh-CN" sz="2400" dirty="0"/>
                  <a:t>Enough Touschek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lifetime(346 seconds)</a:t>
                </a:r>
              </a:p>
              <a:p>
                <a:endParaRPr lang="zh-CN" altLang="en-US" sz="2400" dirty="0"/>
              </a:p>
              <a:p>
                <a:endParaRPr lang="zh-CN" altLang="en-US" sz="2400" dirty="0"/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6902"/>
                <a:ext cx="7718648" cy="2597121"/>
              </a:xfrm>
              <a:blipFill>
                <a:blip r:embed="rId3"/>
                <a:stretch>
                  <a:fillRect l="-1027" t="-1878" r="-316" b="-58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after step II (page 9)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820" y="4156839"/>
            <a:ext cx="3067316" cy="24485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20" y="4199504"/>
            <a:ext cx="2872608" cy="24698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827" y="1566923"/>
            <a:ext cx="3721930" cy="23597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281" y="4016682"/>
            <a:ext cx="4009991" cy="259712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1344" y="971510"/>
            <a:ext cx="2952328" cy="338554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F34A6"/>
                </a:solidFill>
              </a:rPr>
              <a:t>Lattice: V5, 2 GeV, w/o fringe</a:t>
            </a:r>
            <a:endParaRPr lang="zh-CN" altLang="en-US" sz="1600" b="1" dirty="0">
              <a:solidFill>
                <a:srgbClr val="0F34A6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2135560" y="3648883"/>
            <a:ext cx="1863615" cy="1148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4007768" y="3668507"/>
            <a:ext cx="1296144" cy="20647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99"/>
    </mc:Choice>
    <mc:Fallback xmlns="">
      <p:transition spd="slow" advTm="11289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6902"/>
                <a:ext cx="7237078" cy="2326207"/>
              </a:xfrm>
            </p:spPr>
            <p:txBody>
              <a:bodyPr/>
              <a:lstStyle/>
              <a:p>
                <a:r>
                  <a:rPr lang="en-US" altLang="zh-CN" sz="2400" dirty="0"/>
                  <a:t>Fringe effect does not change off-momentum tune-shift</a:t>
                </a:r>
              </a:p>
              <a:p>
                <a:r>
                  <a:rPr lang="en-US" altLang="zh-CN" sz="2400" dirty="0"/>
                  <a:t>DA decreases and strong resonance occurs because of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𝑦𝑦</m:t>
                        </m:r>
                      </m:sub>
                    </m:sSub>
                  </m:oMath>
                </a14:m>
                <a:r>
                  <a:rPr lang="en-US" altLang="zh-CN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𝑦𝑥</m:t>
                        </m:r>
                      </m:sub>
                    </m:sSub>
                  </m:oMath>
                </a14:m>
                <a:endParaRPr lang="en-US" altLang="zh-CN" sz="2400" dirty="0"/>
              </a:p>
              <a:p>
                <a:r>
                  <a:rPr lang="en-US" altLang="zh-CN" sz="2400" dirty="0"/>
                  <a:t>Off-momentum DA decreasing results in short Touschek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lifetime(83 seconds)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6902"/>
                <a:ext cx="7237078" cy="2326207"/>
              </a:xfrm>
              <a:blipFill>
                <a:blip r:embed="rId3"/>
                <a:stretch>
                  <a:fillRect l="-1095" t="-2094" r="-1601" b="-11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Fringe effect of final doublet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525" y="4209330"/>
            <a:ext cx="3107324" cy="24405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225333"/>
            <a:ext cx="2853937" cy="24245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6200" y="1750865"/>
            <a:ext cx="3721930" cy="23262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2930" y="4017370"/>
            <a:ext cx="3991702" cy="26519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1344" y="971510"/>
            <a:ext cx="2808312" cy="338554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F34A6"/>
                </a:solidFill>
              </a:rPr>
              <a:t>Lattice: V5, 2 GeV, with fringe</a:t>
            </a:r>
            <a:endParaRPr lang="zh-CN" altLang="en-US" sz="1600" b="1" dirty="0">
              <a:solidFill>
                <a:srgbClr val="0F34A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62"/>
    </mc:Choice>
    <mc:Fallback xmlns="">
      <p:transition spd="slow" advTm="5456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713388"/>
          </a:xfrm>
        </p:spPr>
        <p:txBody>
          <a:bodyPr/>
          <a:lstStyle/>
          <a:p>
            <a:r>
              <a:rPr lang="en-US" altLang="zh-CN" sz="2400" dirty="0"/>
              <a:t>Octupole coils added to final doublets</a:t>
            </a:r>
          </a:p>
          <a:p>
            <a:r>
              <a:rPr lang="en-US" altLang="zh-CN" sz="2400" dirty="0"/>
              <a:t>Two scheme for octupole coils</a:t>
            </a:r>
          </a:p>
          <a:p>
            <a:pPr lvl="1"/>
            <a:r>
              <a:rPr lang="en-US" altLang="zh-CN" sz="2000" dirty="0">
                <a:solidFill>
                  <a:srgbClr val="0F34A6"/>
                </a:solidFill>
              </a:rPr>
              <a:t>Symmetric layout</a:t>
            </a:r>
          </a:p>
          <a:p>
            <a:pPr lvl="1"/>
            <a:r>
              <a:rPr lang="en-US" altLang="zh-CN" sz="2000" dirty="0">
                <a:solidFill>
                  <a:srgbClr val="0F34A6"/>
                </a:solidFill>
              </a:rPr>
              <a:t>Asymmetric layout </a:t>
            </a:r>
            <a:endParaRPr lang="zh-CN" altLang="en-US" sz="2000" dirty="0">
              <a:solidFill>
                <a:srgbClr val="0F34A6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Recover Touschek lifetime with octupole</a:t>
            </a:r>
            <a:r>
              <a:rPr lang="zh-CN" altLang="en-US" dirty="0"/>
              <a:t> </a:t>
            </a:r>
            <a:r>
              <a:rPr lang="en-US" altLang="zh-CN" dirty="0"/>
              <a:t>coils</a:t>
            </a:r>
            <a:endParaRPr lang="zh-CN" altLang="en-US" dirty="0"/>
          </a:p>
        </p:txBody>
      </p:sp>
      <p:grpSp>
        <p:nvGrpSpPr>
          <p:cNvPr id="25" name="组合 24"/>
          <p:cNvGrpSpPr/>
          <p:nvPr/>
        </p:nvGrpSpPr>
        <p:grpSpPr>
          <a:xfrm>
            <a:off x="826885" y="3356992"/>
            <a:ext cx="4366546" cy="3096344"/>
            <a:chOff x="1816037" y="1412776"/>
            <a:chExt cx="4827689" cy="3526080"/>
          </a:xfrm>
        </p:grpSpPr>
        <p:grpSp>
          <p:nvGrpSpPr>
            <p:cNvPr id="21" name="组合 20"/>
            <p:cNvGrpSpPr/>
            <p:nvPr/>
          </p:nvGrpSpPr>
          <p:grpSpPr>
            <a:xfrm>
              <a:off x="1816037" y="1412776"/>
              <a:ext cx="4827689" cy="3526080"/>
              <a:chOff x="1816037" y="1412776"/>
              <a:chExt cx="4827689" cy="352608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6037" y="1412776"/>
                <a:ext cx="4827689" cy="3526080"/>
              </a:xfrm>
              <a:prstGeom prst="rect">
                <a:avLst/>
              </a:prstGeom>
            </p:spPr>
          </p:pic>
          <p:sp>
            <p:nvSpPr>
              <p:cNvPr id="13" name="椭圆 12"/>
              <p:cNvSpPr/>
              <p:nvPr/>
            </p:nvSpPr>
            <p:spPr>
              <a:xfrm>
                <a:off x="2279576" y="4058813"/>
                <a:ext cx="144016" cy="4320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6312024" y="4058813"/>
                <a:ext cx="144016" cy="4320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057689" y="4058813"/>
                <a:ext cx="144016" cy="4320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5533911" y="4058813"/>
                <a:ext cx="144016" cy="4320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2535877" y="2471395"/>
              <a:ext cx="3142050" cy="4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FF0000"/>
                  </a:solidFill>
                </a:rPr>
                <a:t>Symmetric octupoles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429318" y="3356992"/>
            <a:ext cx="4564493" cy="3096344"/>
            <a:chOff x="6643726" y="1340768"/>
            <a:chExt cx="4875699" cy="3606096"/>
          </a:xfrm>
        </p:grpSpPr>
        <p:grpSp>
          <p:nvGrpSpPr>
            <p:cNvPr id="22" name="组合 21"/>
            <p:cNvGrpSpPr/>
            <p:nvPr/>
          </p:nvGrpSpPr>
          <p:grpSpPr>
            <a:xfrm>
              <a:off x="6643726" y="1340768"/>
              <a:ext cx="4875699" cy="3606096"/>
              <a:chOff x="6643726" y="1412776"/>
              <a:chExt cx="4875699" cy="360609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43726" y="1412776"/>
                <a:ext cx="4875699" cy="3606096"/>
              </a:xfrm>
              <a:prstGeom prst="rect">
                <a:avLst/>
              </a:prstGeom>
            </p:spPr>
          </p:pic>
          <p:sp>
            <p:nvSpPr>
              <p:cNvPr id="17" name="椭圆 16"/>
              <p:cNvSpPr/>
              <p:nvPr/>
            </p:nvSpPr>
            <p:spPr>
              <a:xfrm>
                <a:off x="7051537" y="4191541"/>
                <a:ext cx="144016" cy="4320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10827188" y="4191541"/>
                <a:ext cx="144016" cy="4320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7829650" y="4191541"/>
                <a:ext cx="144016" cy="4320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10305872" y="4191541"/>
                <a:ext cx="144016" cy="4320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7340759" y="2654727"/>
              <a:ext cx="2846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FF0000"/>
                  </a:solidFill>
                </a:rPr>
                <a:t>Asymmetric octupoles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91344" y="971510"/>
            <a:ext cx="2808312" cy="338554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F34A6"/>
                </a:solidFill>
              </a:rPr>
              <a:t>Lattice: V5, 2 GeV, with fringe</a:t>
            </a:r>
            <a:endParaRPr lang="zh-CN" altLang="en-US" sz="1600" b="1" dirty="0">
              <a:solidFill>
                <a:srgbClr val="0F34A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83"/>
    </mc:Choice>
    <mc:Fallback xmlns="">
      <p:transition spd="slow" advTm="10728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965" y="4211628"/>
            <a:ext cx="2888611" cy="24671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191344" y="1412777"/>
                <a:ext cx="7200800" cy="2304256"/>
              </a:xfrm>
            </p:spPr>
            <p:txBody>
              <a:bodyPr/>
              <a:lstStyle/>
              <a:p>
                <a:r>
                  <a:rPr lang="en-US" altLang="zh-CN" sz="2400" dirty="0"/>
                  <a:t>Re-optimize lattice with sextupoles and symmetric octupole coils by step II(</a:t>
                </a:r>
                <a:r>
                  <a:rPr lang="en-US" altLang="zh-CN" sz="2400" dirty="0">
                    <a:solidFill>
                      <a:srgbClr val="00B0F0"/>
                    </a:solidFill>
                  </a:rPr>
                  <a:t>page 9</a:t>
                </a:r>
                <a:r>
                  <a:rPr lang="en-US" altLang="zh-CN" sz="2400" dirty="0"/>
                  <a:t>)</a:t>
                </a:r>
              </a:p>
              <a:p>
                <a:r>
                  <a:rPr lang="en-US" altLang="zh-CN" sz="2400" dirty="0"/>
                  <a:t>Off-momentum tune-shift between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±1.5%</m:t>
                    </m:r>
                  </m:oMath>
                </a14:m>
                <a:r>
                  <a:rPr lang="en-US" altLang="zh-CN" sz="2400" dirty="0"/>
                  <a:t> is flat</a:t>
                </a:r>
              </a:p>
              <a:p>
                <a:r>
                  <a:rPr lang="en-US" altLang="zh-CN" sz="2400" dirty="0"/>
                  <a:t>DA partly recovers and Touschek lifetime(274 seconds) restores a lot</a:t>
                </a:r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344" y="1412777"/>
                <a:ext cx="7200800" cy="2304256"/>
              </a:xfrm>
              <a:blipFill>
                <a:blip r:embed="rId4"/>
                <a:stretch>
                  <a:fillRect l="-1100" t="-2116" r="-2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Correction with symmetric octupole coils 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5231" y="4130546"/>
            <a:ext cx="3150000" cy="24938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208" y="4020215"/>
            <a:ext cx="3964268" cy="266570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7675" y="1668395"/>
            <a:ext cx="3784801" cy="233878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 rot="1669602">
            <a:off x="1311753" y="5526450"/>
            <a:ext cx="495279" cy="72008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 rot="19624128">
            <a:off x="2238201" y="5473952"/>
            <a:ext cx="494028" cy="77235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91344" y="971510"/>
            <a:ext cx="2808312" cy="338554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F34A6"/>
                </a:solidFill>
              </a:rPr>
              <a:t>Lattice: V5, 2 GeV, with fringe</a:t>
            </a:r>
            <a:endParaRPr lang="zh-CN" altLang="en-US" sz="1600" b="1" dirty="0">
              <a:solidFill>
                <a:srgbClr val="0F34A6"/>
              </a:solidFill>
            </a:endParaRPr>
          </a:p>
        </p:txBody>
      </p:sp>
      <p:sp>
        <p:nvSpPr>
          <p:cNvPr id="5" name="左大括号 4">
            <a:extLst>
              <a:ext uri="{FF2B5EF4-FFF2-40B4-BE49-F238E27FC236}">
                <a16:creationId xmlns:a16="http://schemas.microsoft.com/office/drawing/2014/main" id="{87483174-A7BF-C111-8B8F-2B76A3432870}"/>
              </a:ext>
            </a:extLst>
          </p:cNvPr>
          <p:cNvSpPr/>
          <p:nvPr/>
        </p:nvSpPr>
        <p:spPr>
          <a:xfrm rot="5400000">
            <a:off x="9886626" y="1286805"/>
            <a:ext cx="720080" cy="249986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99"/>
    </mc:Choice>
    <mc:Fallback xmlns="">
      <p:transition spd="slow" advTm="5749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7486" y="4221088"/>
            <a:ext cx="3072650" cy="24298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384" y="4234178"/>
            <a:ext cx="2843268" cy="2435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191343" y="1394158"/>
                <a:ext cx="7530730" cy="2601694"/>
              </a:xfrm>
            </p:spPr>
            <p:txBody>
              <a:bodyPr/>
              <a:lstStyle/>
              <a:p>
                <a:r>
                  <a:rPr lang="en-US" altLang="zh-CN" sz="2400" dirty="0"/>
                  <a:t>Re-optimize lattice with sextupoles and asymmetric octupole coils by step II(</a:t>
                </a:r>
                <a:r>
                  <a:rPr lang="en-US" altLang="zh-CN" sz="2400" dirty="0">
                    <a:solidFill>
                      <a:srgbClr val="00B0F0"/>
                    </a:solidFill>
                  </a:rPr>
                  <a:t>page 9</a:t>
                </a:r>
                <a:r>
                  <a:rPr lang="en-US" altLang="zh-CN" sz="2400" dirty="0"/>
                  <a:t>)</a:t>
                </a:r>
              </a:p>
              <a:p>
                <a:r>
                  <a:rPr lang="en-US" altLang="zh-CN" sz="2400" dirty="0"/>
                  <a:t>Off-momentum tune-shift between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±1.5%</m:t>
                    </m:r>
                  </m:oMath>
                </a14:m>
                <a:r>
                  <a:rPr lang="en-US" altLang="zh-CN" sz="2400" dirty="0"/>
                  <a:t> is similar to the symmetric case</a:t>
                </a:r>
              </a:p>
              <a:p>
                <a:r>
                  <a:rPr lang="en-US" altLang="zh-CN" sz="2400" dirty="0"/>
                  <a:t>DA partly recovers and Touschek lifetime(328 seconds) almost restores (346 seconds w/o fringe effect)</a:t>
                </a:r>
              </a:p>
              <a:p>
                <a:r>
                  <a:rPr lang="en-US" altLang="zh-CN" sz="2400" dirty="0"/>
                  <a:t>Off-momentum DA is larger than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symmetric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case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2" name="内容占位符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343" y="1394158"/>
                <a:ext cx="7530730" cy="2601694"/>
              </a:xfrm>
              <a:blipFill rotWithShape="1">
                <a:blip r:embed="rId5"/>
                <a:stretch>
                  <a:fillRect l="-3" t="-13" r="6" b="-85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Correction with asymmetric octupoles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784" y="1801162"/>
            <a:ext cx="3642295" cy="2275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2074" y="4077072"/>
            <a:ext cx="4055716" cy="260169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1344" y="971510"/>
            <a:ext cx="2808312" cy="338554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F34A6"/>
                </a:solidFill>
              </a:rPr>
              <a:t>Lattice: V5, 2 GeV, with fringe</a:t>
            </a:r>
            <a:endParaRPr lang="zh-CN" altLang="en-US" sz="1600" b="1" dirty="0">
              <a:solidFill>
                <a:srgbClr val="0F34A6"/>
              </a:solidFill>
            </a:endParaRPr>
          </a:p>
        </p:txBody>
      </p:sp>
      <p:sp>
        <p:nvSpPr>
          <p:cNvPr id="8" name="左大括号 7">
            <a:extLst>
              <a:ext uri="{FF2B5EF4-FFF2-40B4-BE49-F238E27FC236}">
                <a16:creationId xmlns:a16="http://schemas.microsoft.com/office/drawing/2014/main" id="{7B242276-AA8C-6E92-48AC-0DCEF232D065}"/>
              </a:ext>
            </a:extLst>
          </p:cNvPr>
          <p:cNvSpPr/>
          <p:nvPr/>
        </p:nvSpPr>
        <p:spPr>
          <a:xfrm rot="5400000">
            <a:off x="9578182" y="1329143"/>
            <a:ext cx="720080" cy="249986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54"/>
    </mc:Choice>
    <mc:Fallback xmlns="">
      <p:transition spd="slow" advTm="5015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335360" y="1430158"/>
                <a:ext cx="7070576" cy="2448272"/>
              </a:xfrm>
            </p:spPr>
            <p:txBody>
              <a:bodyPr/>
              <a:lstStyle/>
              <a:p>
                <a:r>
                  <a:rPr lang="en-US" altLang="zh-CN" sz="2400" dirty="0"/>
                  <a:t>Optimize lattice with fringe, asymmetric octupole coils by step II</a:t>
                </a:r>
              </a:p>
              <a:p>
                <a:r>
                  <a:rPr lang="en-US" altLang="zh-CN" sz="2400" dirty="0"/>
                  <a:t>DA is large in vertical direction because of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𝑦𝑦</m:t>
                        </m:r>
                      </m:sub>
                    </m:sSub>
                  </m:oMath>
                </a14:m>
                <a:r>
                  <a:rPr lang="en-US" altLang="zh-CN" sz="2400" dirty="0"/>
                  <a:t> and small horizontal direction because of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</m:oMath>
                </a14:m>
                <a:r>
                  <a:rPr lang="en-US" altLang="zh-CN" sz="2400" dirty="0"/>
                  <a:t> with large minus high order ADTs</a:t>
                </a:r>
              </a:p>
              <a:p>
                <a:r>
                  <a:rPr lang="en-US" altLang="zh-CN" sz="2400" dirty="0"/>
                  <a:t>Touschek lifetime(346 seconds) is enough @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33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430158"/>
                <a:ext cx="7070576" cy="2448272"/>
              </a:xfrm>
              <a:blipFill>
                <a:blip r:embed="rId3"/>
                <a:stretch>
                  <a:fillRect l="-1121" t="-1995" b="-154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内容占位符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809626" y="4188913"/>
            <a:ext cx="3109992" cy="247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2"/>
          <p:cNvSpPr txBox="1"/>
          <p:nvPr/>
        </p:nvSpPr>
        <p:spPr>
          <a:xfrm>
            <a:off x="819912" y="0"/>
            <a:ext cx="9452552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en-US" altLang="zh-CN" sz="4000" b="1" kern="1200">
                <a:solidFill>
                  <a:schemeClr val="bg1"/>
                </a:solidFill>
                <a:effectLst/>
                <a:latin typeface="+mj-lt"/>
                <a:ea typeface="+mj-ea"/>
                <a:cs typeface="等线" panose="02010600030101010101" pitchFamily="2" charset="-122"/>
              </a:defRPr>
            </a:lvl1pPr>
            <a:lvl2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2pPr>
            <a:lvl3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3pPr>
            <a:lvl4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4pPr>
            <a:lvl5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5pPr>
            <a:lvl6pPr marL="4572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6pPr>
            <a:lvl7pPr marL="9144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3716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8288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r>
              <a:rPr lang="en-US" dirty="0"/>
              <a:t>Results for lattice @ 1 GeV</a:t>
            </a:r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046" y="4150743"/>
            <a:ext cx="2856604" cy="24405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3368" y="1781003"/>
            <a:ext cx="3671634" cy="23345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1297" y="4067868"/>
            <a:ext cx="4101439" cy="260626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1344" y="971510"/>
            <a:ext cx="2880320" cy="338554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F34A6"/>
                </a:solidFill>
              </a:rPr>
              <a:t>Lattice: V5, 1 GeV, with fringe</a:t>
            </a:r>
            <a:endParaRPr lang="zh-CN" altLang="en-US" sz="1600" b="1" dirty="0">
              <a:solidFill>
                <a:srgbClr val="0F34A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"/>
    </mc:Choice>
    <mc:Fallback xmlns="">
      <p:transition spd="slow" advTm="47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1344" y="0"/>
            <a:ext cx="11737304" cy="80467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Results before&amp; after optimization with W-S Beam-Beam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91343" y="971510"/>
            <a:ext cx="4319151" cy="338554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F34A6"/>
                </a:solidFill>
              </a:rPr>
              <a:t>Lattice: V 4.3 ,with fringe, with symmetric oct</a:t>
            </a:r>
            <a:endParaRPr lang="zh-CN" altLang="en-US" sz="1600" b="1" dirty="0">
              <a:solidFill>
                <a:srgbClr val="0F34A6"/>
              </a:solidFill>
            </a:endParaRPr>
          </a:p>
        </p:txBody>
      </p:sp>
      <p:sp>
        <p:nvSpPr>
          <p:cNvPr id="14" name="内容占位符 13"/>
          <p:cNvSpPr>
            <a:spLocks noGrp="1"/>
          </p:cNvSpPr>
          <p:nvPr>
            <p:ph idx="1"/>
          </p:nvPr>
        </p:nvSpPr>
        <p:spPr>
          <a:xfrm>
            <a:off x="308996" y="1383421"/>
            <a:ext cx="11167749" cy="2225220"/>
          </a:xfrm>
        </p:spPr>
        <p:txBody>
          <a:bodyPr/>
          <a:lstStyle/>
          <a:p>
            <a:r>
              <a:rPr lang="en-US" altLang="zh-CN" sz="2400" dirty="0"/>
              <a:t>Simulating the beam-beam effect on lattice dynamics in SAD with the weak-strong model</a:t>
            </a:r>
          </a:p>
          <a:p>
            <a:r>
              <a:rPr lang="en-US" altLang="zh-CN" sz="2400" dirty="0"/>
              <a:t>Beam-beam effect reduces off-momentum DA, resulting in the decrease of Touschek lifetime</a:t>
            </a:r>
          </a:p>
          <a:p>
            <a:r>
              <a:rPr lang="en-US" altLang="zh-CN" sz="2400" dirty="0"/>
              <a:t>Off-momentum DA restores after re-optimization with step II</a:t>
            </a:r>
            <a:endParaRPr lang="zh-CN" altLang="en-US" sz="24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2441" y="4040970"/>
            <a:ext cx="3964268" cy="261083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475" y="4126411"/>
            <a:ext cx="3936833" cy="257425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9016" y="4091067"/>
            <a:ext cx="3932261" cy="259712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87608" y="3759069"/>
            <a:ext cx="25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</a:rPr>
              <a:t>Optimized with step II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3812120" y="4437112"/>
            <a:ext cx="698375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491111" y="3725426"/>
            <a:ext cx="2747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</a:rPr>
              <a:t>Re-optimize with step II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903777" y="3759069"/>
            <a:ext cx="2467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</a:rPr>
              <a:t>Turn on beam-beam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6" name="箭头: 右 25"/>
          <p:cNvSpPr/>
          <p:nvPr/>
        </p:nvSpPr>
        <p:spPr>
          <a:xfrm>
            <a:off x="7833824" y="4437112"/>
            <a:ext cx="698375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00"/>
    </mc:Choice>
    <mc:Fallback xmlns="">
      <p:transition spd="slow" advTm="521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9911" y="0"/>
            <a:ext cx="10748689" cy="80467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FMA before &amp; after optimization with W-S Beam-Beam</a:t>
            </a:r>
            <a:endParaRPr lang="zh-CN" altLang="en-US" dirty="0"/>
          </a:p>
        </p:txBody>
      </p:sp>
      <p:grpSp>
        <p:nvGrpSpPr>
          <p:cNvPr id="32" name="组合 31"/>
          <p:cNvGrpSpPr/>
          <p:nvPr/>
        </p:nvGrpSpPr>
        <p:grpSpPr>
          <a:xfrm>
            <a:off x="6246478" y="1478390"/>
            <a:ext cx="5483366" cy="2334361"/>
            <a:chOff x="1329092" y="1471732"/>
            <a:chExt cx="5483366" cy="2334361"/>
          </a:xfrm>
        </p:grpSpPr>
        <p:pic>
          <p:nvPicPr>
            <p:cNvPr id="10" name="内容占位符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140959" y="1471732"/>
              <a:ext cx="2671499" cy="2334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29092" y="1525076"/>
              <a:ext cx="2585826" cy="2227671"/>
            </a:xfrm>
            <a:prstGeom prst="rect">
              <a:avLst/>
            </a:prstGeom>
          </p:spPr>
        </p:pic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1279" y="1413938"/>
            <a:ext cx="2626689" cy="2227671"/>
          </a:xfrm>
          <a:prstGeom prst="rect">
            <a:avLst/>
          </a:prstGeom>
        </p:spPr>
      </p:pic>
      <p:pic>
        <p:nvPicPr>
          <p:cNvPr id="3" name="内容占位符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176402" y="4117254"/>
            <a:ext cx="2459949" cy="1865538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4953" y="4117254"/>
            <a:ext cx="2485097" cy="188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8345" y="4221088"/>
            <a:ext cx="2489670" cy="187239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30817" y="1664767"/>
            <a:ext cx="25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</a:rPr>
              <a:t>Optimized with step II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34009" y="1641100"/>
            <a:ext cx="2467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</a:rPr>
              <a:t>Turn on beam-beam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36351" y="1659586"/>
            <a:ext cx="2747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</a:rPr>
              <a:t>Re-optimize with step II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8" name="箭头: 右 17"/>
          <p:cNvSpPr/>
          <p:nvPr/>
        </p:nvSpPr>
        <p:spPr>
          <a:xfrm>
            <a:off x="5594081" y="3641609"/>
            <a:ext cx="698375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箭头: 右 18"/>
          <p:cNvSpPr/>
          <p:nvPr/>
        </p:nvSpPr>
        <p:spPr>
          <a:xfrm>
            <a:off x="8711298" y="3641609"/>
            <a:ext cx="698375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91343" y="971510"/>
            <a:ext cx="4319151" cy="338554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F34A6"/>
                </a:solidFill>
              </a:rPr>
              <a:t>Lattice: V 4.3 ,with fringe, with symmetric oct</a:t>
            </a:r>
            <a:endParaRPr lang="zh-CN" altLang="en-US" sz="1600" b="1" dirty="0">
              <a:solidFill>
                <a:srgbClr val="0F34A6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8293" y="1918260"/>
            <a:ext cx="31860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F34A6"/>
                </a:solidFill>
              </a:rPr>
              <a:t>Beam-beam effect increases the diffusion rate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F34A6"/>
                </a:solidFill>
              </a:rPr>
              <a:t>Optimization </a:t>
            </a:r>
            <a:r>
              <a:rPr lang="en-US" altLang="zh-CN" sz="2400">
                <a:solidFill>
                  <a:srgbClr val="0F34A6"/>
                </a:solidFill>
              </a:rPr>
              <a:t>with beam-beam </a:t>
            </a:r>
            <a:r>
              <a:rPr lang="en-US" altLang="zh-CN" sz="2400" dirty="0">
                <a:solidFill>
                  <a:srgbClr val="0F34A6"/>
                </a:solidFill>
              </a:rPr>
              <a:t>effect tends to small tune spread area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endParaRPr lang="en-US" altLang="zh-CN" sz="2400" dirty="0">
              <a:solidFill>
                <a:srgbClr val="0F34A6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endParaRPr lang="zh-CN" altLang="en-US" sz="2400" dirty="0">
              <a:solidFill>
                <a:srgbClr val="0F34A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68"/>
    </mc:Choice>
    <mc:Fallback xmlns="">
      <p:transition spd="slow" advTm="14206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 bwMode="auto">
          <a:xfrm>
            <a:off x="1981200" y="1305952"/>
            <a:ext cx="8229600" cy="424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F34A6"/>
                </a:solidFill>
                <a:latin typeface="+mj-lt"/>
                <a:ea typeface="华文中宋" panose="02010600040101010101" pitchFamily="2" charset="-122"/>
              </a:rPr>
              <a:t>Background and motivation</a:t>
            </a:r>
          </a:p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F34A6"/>
                </a:solidFill>
                <a:latin typeface="+mj-lt"/>
                <a:ea typeface="华文中宋" panose="02010600040101010101" pitchFamily="2" charset="-122"/>
              </a:rPr>
              <a:t>Part I : optimization strategy for STCF</a:t>
            </a:r>
          </a:p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F34A6"/>
                </a:solidFill>
                <a:latin typeface="+mj-lt"/>
                <a:ea typeface="华文中宋" panose="02010600040101010101" pitchFamily="2" charset="-122"/>
              </a:rPr>
              <a:t>Part II: optimization results for STCF</a:t>
            </a:r>
          </a:p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F34A6"/>
                </a:solidFill>
                <a:latin typeface="+mj-lt"/>
                <a:ea typeface="华文中宋" panose="02010600040101010101" pitchFamily="2" charset="-122"/>
              </a:rPr>
              <a:t>Summary and outlook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-1"/>
            <a:ext cx="10972800" cy="792000"/>
          </a:xfrm>
        </p:spPr>
        <p:txBody>
          <a:bodyPr>
            <a:noAutofit/>
          </a:bodyPr>
          <a:lstStyle/>
          <a:p>
            <a:pPr defTabSz="914400"/>
            <a:r>
              <a:rPr lang="en-US" altLang="zh-CN" sz="4800" dirty="0">
                <a:latin typeface="+mj-lt"/>
                <a:ea typeface="华文中宋" panose="02010600040101010101" pitchFamily="2" charset="-122"/>
                <a:cs typeface="+mj-cs"/>
              </a:rPr>
              <a:t>Outline</a:t>
            </a:r>
            <a:endParaRPr lang="zh-CN" altLang="en-US" sz="4800" dirty="0">
              <a:latin typeface="+mj-lt"/>
              <a:ea typeface="华文中宋" panose="02010600040101010101" pitchFamily="2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95"/>
    </mc:Choice>
    <mc:Fallback xmlns="">
      <p:transition spd="slow" advTm="3879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 bwMode="auto">
          <a:xfrm>
            <a:off x="1828800" y="1305952"/>
            <a:ext cx="8229600" cy="424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华文中宋" panose="02010600040101010101" pitchFamily="2" charset="-122"/>
              </a:rPr>
              <a:t>Background and motivation</a:t>
            </a:r>
          </a:p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华文中宋" panose="02010600040101010101" pitchFamily="2" charset="-122"/>
              </a:rPr>
              <a:t>Part I : optimization strategy for STCF</a:t>
            </a:r>
          </a:p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华文中宋" panose="02010600040101010101" pitchFamily="2" charset="-122"/>
              </a:rPr>
              <a:t>Part II: optimization results for STCF</a:t>
            </a:r>
          </a:p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F34A6"/>
                </a:solidFill>
                <a:latin typeface="+mj-lt"/>
                <a:ea typeface="华文中宋" panose="02010600040101010101" pitchFamily="2" charset="-122"/>
              </a:rPr>
              <a:t>Summary and outlook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-1"/>
            <a:ext cx="10972800" cy="792000"/>
          </a:xfrm>
        </p:spPr>
        <p:txBody>
          <a:bodyPr>
            <a:noAutofit/>
          </a:bodyPr>
          <a:lstStyle/>
          <a:p>
            <a:pPr defTabSz="914400"/>
            <a:r>
              <a:rPr lang="en-US" altLang="zh-CN" sz="4800" dirty="0">
                <a:latin typeface="+mj-lt"/>
                <a:ea typeface="华文中宋" panose="02010600040101010101" pitchFamily="2" charset="-122"/>
                <a:cs typeface="+mj-cs"/>
              </a:rPr>
              <a:t>Outline</a:t>
            </a:r>
            <a:endParaRPr lang="zh-CN" altLang="en-US" sz="4800" dirty="0">
              <a:latin typeface="+mj-lt"/>
              <a:ea typeface="华文中宋" panose="02010600040101010101" pitchFamily="2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4"/>
    </mc:Choice>
    <mc:Fallback xmlns="">
      <p:transition spd="slow" advTm="610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219201"/>
            <a:ext cx="11247040" cy="4906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800" dirty="0"/>
              <a:t>Our two-step optimization strategy is effective​ for STCF.</a:t>
            </a:r>
          </a:p>
          <a:p>
            <a:pPr>
              <a:lnSpc>
                <a:spcPct val="150000"/>
              </a:lnSpc>
            </a:pPr>
            <a:r>
              <a:rPr lang="en-US" altLang="zh-CN" sz="2800" dirty="0"/>
              <a:t>Fringe field compensation with symmetric/asymmetric octupoles​ successfully restores DA and Touschek lifetime.</a:t>
            </a:r>
          </a:p>
          <a:p>
            <a:pPr>
              <a:lnSpc>
                <a:spcPct val="150000"/>
              </a:lnSpc>
            </a:pPr>
            <a:r>
              <a:rPr lang="en-US" altLang="zh-CN" sz="2800" dirty="0"/>
              <a:t>Beam-beam effect​ significantly degrades Touschek lifetime but can be mitigated by re-optimization.</a:t>
            </a:r>
          </a:p>
          <a:p>
            <a:pPr>
              <a:lnSpc>
                <a:spcPct val="150000"/>
              </a:lnSpc>
            </a:pPr>
            <a:r>
              <a:rPr lang="en-US" altLang="zh-CN" sz="2800" dirty="0"/>
              <a:t>Acceptable Touschek lifetimes are obtained for both 2 GeV and 1 GeV lattices.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6"/>
    </mc:Choice>
    <mc:Fallback xmlns="">
      <p:transition spd="slow" advTm="360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800" dirty="0"/>
              <a:t>Further investigation into beam-beam dynamics.</a:t>
            </a:r>
          </a:p>
          <a:p>
            <a:pPr>
              <a:lnSpc>
                <a:spcPct val="150000"/>
              </a:lnSpc>
            </a:pPr>
            <a:r>
              <a:rPr lang="en-US" altLang="zh-CN" sz="2800" dirty="0"/>
              <a:t>Understand the mechanism​ of fringe/beam-beam compensation.</a:t>
            </a:r>
          </a:p>
          <a:p>
            <a:pPr>
              <a:lnSpc>
                <a:spcPct val="150000"/>
              </a:lnSpc>
            </a:pPr>
            <a:r>
              <a:rPr lang="en-US" altLang="zh-CN" sz="2800" dirty="0"/>
              <a:t>Develop faster optimization methods to replace "black-box“ tracking.</a:t>
            </a:r>
          </a:p>
          <a:p>
            <a:pPr>
              <a:lnSpc>
                <a:spcPct val="150000"/>
              </a:lnSpc>
            </a:pPr>
            <a:r>
              <a:rPr lang="en-US" altLang="zh-CN" sz="2800" dirty="0"/>
              <a:t>Incorporate fringe effects directly into Step I.</a:t>
            </a:r>
          </a:p>
          <a:p>
            <a:pPr>
              <a:lnSpc>
                <a:spcPct val="150000"/>
              </a:lnSpc>
            </a:pPr>
            <a:r>
              <a:rPr lang="en-US" altLang="zh-CN" sz="2800" dirty="0"/>
              <a:t>Explore alternative optimization strategies (e.g., P. Raimondi's method).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Outlook and future work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52"/>
    </mc:Choice>
    <mc:Fallback xmlns="">
      <p:transition spd="slow" advTm="7025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975519"/>
            <a:ext cx="10972800" cy="49069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altLang="zh-CN" sz="3600" dirty="0"/>
              <a:t>Thank you for your attention!</a:t>
            </a:r>
            <a:endParaRPr lang="zh-CN" altLang="en-US" sz="3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8554"/>
          <a:stretch>
            <a:fillRect/>
          </a:stretch>
        </p:blipFill>
        <p:spPr>
          <a:xfrm>
            <a:off x="2855640" y="914419"/>
            <a:ext cx="4535817" cy="558605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Parameters for the low energy region of STCF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7464152" y="1124744"/>
            <a:ext cx="4536504" cy="5400600"/>
            <a:chOff x="7176120" y="908720"/>
            <a:chExt cx="4536504" cy="54006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 t="573"/>
            <a:stretch>
              <a:fillRect/>
            </a:stretch>
          </p:blipFill>
          <p:spPr>
            <a:xfrm>
              <a:off x="7201193" y="2132856"/>
              <a:ext cx="4511431" cy="4176464"/>
            </a:xfrm>
            <a:prstGeom prst="rect">
              <a:avLst/>
            </a:prstGeom>
          </p:spPr>
        </p:pic>
        <p:pic>
          <p:nvPicPr>
            <p:cNvPr id="6" name="内容占位符 3"/>
            <p:cNvPicPr>
              <a:picLocks noChangeAspect="1"/>
            </p:cNvPicPr>
            <p:nvPr/>
          </p:nvPicPr>
          <p:blipFill rotWithShape="1">
            <a:blip r:embed="rId3"/>
            <a:srcRect t="81446"/>
            <a:stretch>
              <a:fillRect/>
            </a:stretch>
          </p:blipFill>
          <p:spPr bwMode="auto">
            <a:xfrm>
              <a:off x="7176120" y="908720"/>
              <a:ext cx="4535817" cy="127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文本框 6"/>
          <p:cNvSpPr txBox="1"/>
          <p:nvPr/>
        </p:nvSpPr>
        <p:spPr>
          <a:xfrm>
            <a:off x="191344" y="971510"/>
            <a:ext cx="2402278" cy="338554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F34A6"/>
                </a:solidFill>
              </a:rPr>
              <a:t>Lattice: V5</a:t>
            </a:r>
            <a:endParaRPr lang="zh-CN" altLang="en-US" sz="1600" b="1" dirty="0">
              <a:solidFill>
                <a:srgbClr val="0F34A6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9911" y="0"/>
            <a:ext cx="10748689" cy="80467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FMA before &amp; after optimization with W-S Beam-Beam</a:t>
            </a:r>
            <a:endParaRPr lang="zh-CN" altLang="en-US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6384032" y="908720"/>
            <a:ext cx="0" cy="5544616"/>
          </a:xfrm>
          <a:prstGeom prst="line">
            <a:avLst/>
          </a:prstGeom>
          <a:ln>
            <a:solidFill>
              <a:srgbClr val="0F34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603269" y="869695"/>
            <a:ext cx="138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w/o BB</a:t>
            </a:r>
            <a:endParaRPr lang="zh-CN" altLang="en-US" sz="2800" b="1" dirty="0"/>
          </a:p>
        </p:txBody>
      </p:sp>
      <p:sp>
        <p:nvSpPr>
          <p:cNvPr id="17" name="文本框 16"/>
          <p:cNvSpPr txBox="1"/>
          <p:nvPr/>
        </p:nvSpPr>
        <p:spPr>
          <a:xfrm>
            <a:off x="8835074" y="884094"/>
            <a:ext cx="1725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With BB</a:t>
            </a:r>
            <a:endParaRPr lang="zh-CN" altLang="en-US" sz="2800" b="1" dirty="0"/>
          </a:p>
        </p:txBody>
      </p:sp>
      <p:grpSp>
        <p:nvGrpSpPr>
          <p:cNvPr id="32" name="组合 31"/>
          <p:cNvGrpSpPr/>
          <p:nvPr/>
        </p:nvGrpSpPr>
        <p:grpSpPr>
          <a:xfrm>
            <a:off x="6366574" y="1486736"/>
            <a:ext cx="5922114" cy="5025498"/>
            <a:chOff x="539580" y="1464270"/>
            <a:chExt cx="5922114" cy="5025498"/>
          </a:xfrm>
        </p:grpSpPr>
        <p:pic>
          <p:nvPicPr>
            <p:cNvPr id="10" name="内容占位符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11588" y="3979750"/>
              <a:ext cx="2862320" cy="250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内容占位符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47892" y="3968092"/>
              <a:ext cx="3113802" cy="2521676"/>
            </a:xfrm>
            <a:prstGeom prst="rect">
              <a:avLst/>
            </a:prstGeom>
          </p:spPr>
        </p:pic>
        <p:pic>
          <p:nvPicPr>
            <p:cNvPr id="24" name="内容占位符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371039" y="1536849"/>
              <a:ext cx="3052635" cy="242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9580" y="1464270"/>
              <a:ext cx="2903467" cy="2501317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463254" y="1457939"/>
            <a:ext cx="5863761" cy="5044018"/>
            <a:chOff x="6334596" y="1268760"/>
            <a:chExt cx="5863761" cy="504401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91414" y="3786174"/>
              <a:ext cx="3106943" cy="243708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34596" y="3855115"/>
              <a:ext cx="2857748" cy="2457663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84032" y="1268760"/>
              <a:ext cx="2903467" cy="2462405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-59898" y="1772183"/>
            <a:ext cx="111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Before </a:t>
            </a:r>
            <a:endParaRPr lang="zh-CN" altLang="en-US" sz="2400" b="1" dirty="0"/>
          </a:p>
        </p:txBody>
      </p:sp>
      <p:sp>
        <p:nvSpPr>
          <p:cNvPr id="29" name="文本框 28"/>
          <p:cNvSpPr txBox="1"/>
          <p:nvPr/>
        </p:nvSpPr>
        <p:spPr>
          <a:xfrm>
            <a:off x="-8453" y="4355763"/>
            <a:ext cx="111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After</a:t>
            </a:r>
            <a:endParaRPr lang="zh-CN" altLang="en-US" sz="2400" b="1" dirty="0"/>
          </a:p>
        </p:txBody>
      </p:sp>
      <p:sp>
        <p:nvSpPr>
          <p:cNvPr id="31" name="文本框 30"/>
          <p:cNvSpPr txBox="1"/>
          <p:nvPr/>
        </p:nvSpPr>
        <p:spPr>
          <a:xfrm>
            <a:off x="206652" y="917224"/>
            <a:ext cx="3179289" cy="338554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F34A6"/>
                </a:solidFill>
              </a:rPr>
              <a:t>Lattice: V 4.3 with fringe, with oct</a:t>
            </a:r>
            <a:endParaRPr lang="zh-CN" altLang="en-US" sz="1600" b="1" dirty="0">
              <a:solidFill>
                <a:srgbClr val="0F34A6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6439" y="1490789"/>
            <a:ext cx="3067053" cy="2423286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>
            <a:off x="10385758" y="1772816"/>
            <a:ext cx="17473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9980090" y="1556723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090" y="1556723"/>
                <a:ext cx="511679" cy="324769"/>
              </a:xfrm>
              <a:prstGeom prst="rect">
                <a:avLst/>
              </a:prstGeom>
              <a:blipFill rotWithShape="1">
                <a:blip r:embed="rId11"/>
                <a:stretch>
                  <a:fillRect l="-84" t="-104" r="58" b="1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22"/>
          <p:cNvCxnSpPr/>
          <p:nvPr/>
        </p:nvCxnSpPr>
        <p:spPr>
          <a:xfrm>
            <a:off x="10321177" y="1881492"/>
            <a:ext cx="258326" cy="92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9927085" y="1744934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7085" y="1744934"/>
                <a:ext cx="511679" cy="324769"/>
              </a:xfrm>
              <a:prstGeom prst="rect">
                <a:avLst/>
              </a:prstGeom>
              <a:blipFill rotWithShape="1">
                <a:blip r:embed="rId12"/>
                <a:stretch>
                  <a:fillRect l="-25" t="-181" r="124" b="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/>
          <p:cNvCxnSpPr/>
          <p:nvPr/>
        </p:nvCxnSpPr>
        <p:spPr>
          <a:xfrm flipV="1">
            <a:off x="10321177" y="2152179"/>
            <a:ext cx="236829" cy="30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/>
              <p:cNvSpPr txBox="1"/>
              <p:nvPr/>
            </p:nvSpPr>
            <p:spPr>
              <a:xfrm>
                <a:off x="9927085" y="1984217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7085" y="1984217"/>
                <a:ext cx="511679" cy="324769"/>
              </a:xfrm>
              <a:prstGeom prst="rect">
                <a:avLst/>
              </a:prstGeom>
              <a:blipFill rotWithShape="1">
                <a:blip r:embed="rId13"/>
                <a:stretch>
                  <a:fillRect l="-25" t="-147" r="124" b="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接箭头连接符 35"/>
          <p:cNvCxnSpPr/>
          <p:nvPr/>
        </p:nvCxnSpPr>
        <p:spPr>
          <a:xfrm>
            <a:off x="10235930" y="2485221"/>
            <a:ext cx="345100" cy="661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/>
              <p:cNvSpPr txBox="1"/>
              <p:nvPr/>
            </p:nvSpPr>
            <p:spPr>
              <a:xfrm>
                <a:off x="9906286" y="2308986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smtClean="0"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文本框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286" y="2308986"/>
                <a:ext cx="511679" cy="324769"/>
              </a:xfrm>
              <a:prstGeom prst="rect">
                <a:avLst/>
              </a:prstGeom>
              <a:blipFill rotWithShape="1">
                <a:blip r:embed="rId14"/>
                <a:stretch>
                  <a:fillRect l="-56" t="-39" r="30" b="1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直接箭头连接符 37"/>
          <p:cNvCxnSpPr/>
          <p:nvPr/>
        </p:nvCxnSpPr>
        <p:spPr>
          <a:xfrm flipV="1">
            <a:off x="10235930" y="2698604"/>
            <a:ext cx="322076" cy="750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/>
              <p:cNvSpPr txBox="1"/>
              <p:nvPr/>
            </p:nvSpPr>
            <p:spPr>
              <a:xfrm>
                <a:off x="9865899" y="2611299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smtClean="0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文本框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5899" y="2611299"/>
                <a:ext cx="511679" cy="324769"/>
              </a:xfrm>
              <a:prstGeom prst="rect">
                <a:avLst/>
              </a:prstGeom>
              <a:blipFill rotWithShape="1">
                <a:blip r:embed="rId15"/>
                <a:stretch>
                  <a:fillRect l="-105" t="-55" r="80" b="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/>
          <p:cNvCxnSpPr/>
          <p:nvPr/>
        </p:nvCxnSpPr>
        <p:spPr>
          <a:xfrm flipV="1">
            <a:off x="10266832" y="2812533"/>
            <a:ext cx="322076" cy="750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/>
              <p:cNvSpPr txBox="1"/>
              <p:nvPr/>
            </p:nvSpPr>
            <p:spPr>
              <a:xfrm>
                <a:off x="9840400" y="2763300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5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文本框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00" y="2763300"/>
                <a:ext cx="511679" cy="324769"/>
              </a:xfrm>
              <a:prstGeom prst="rect">
                <a:avLst/>
              </a:prstGeom>
              <a:blipFill rotWithShape="1">
                <a:blip r:embed="rId16"/>
                <a:stretch>
                  <a:fillRect l="-86" t="-128" r="60" b="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接箭头连接符 44"/>
          <p:cNvCxnSpPr/>
          <p:nvPr/>
        </p:nvCxnSpPr>
        <p:spPr>
          <a:xfrm flipV="1">
            <a:off x="10253544" y="2922271"/>
            <a:ext cx="322076" cy="750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/>
              <p:cNvSpPr txBox="1"/>
              <p:nvPr/>
            </p:nvSpPr>
            <p:spPr>
              <a:xfrm>
                <a:off x="9827112" y="2873038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6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文本框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7112" y="2873038"/>
                <a:ext cx="511679" cy="324769"/>
              </a:xfrm>
              <a:prstGeom prst="rect">
                <a:avLst/>
              </a:prstGeom>
              <a:blipFill rotWithShape="1">
                <a:blip r:embed="rId17"/>
                <a:stretch>
                  <a:fillRect l="-95" t="-92" r="70" b="1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直接箭头连接符 46"/>
          <p:cNvCxnSpPr/>
          <p:nvPr/>
        </p:nvCxnSpPr>
        <p:spPr>
          <a:xfrm flipV="1">
            <a:off x="10217540" y="2974917"/>
            <a:ext cx="342953" cy="2046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/>
              <p:cNvSpPr txBox="1"/>
              <p:nvPr/>
            </p:nvSpPr>
            <p:spPr>
              <a:xfrm>
                <a:off x="9791108" y="3055229"/>
                <a:ext cx="511679" cy="32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smtClean="0">
                          <a:latin typeface="Cambria Math" panose="02040503050406030204" pitchFamily="18" charset="0"/>
                        </a:rPr>
                        <m:t>7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文本框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1108" y="3055229"/>
                <a:ext cx="511679" cy="324769"/>
              </a:xfrm>
              <a:prstGeom prst="rect">
                <a:avLst/>
              </a:prstGeom>
              <a:blipFill rotWithShape="1">
                <a:blip r:embed="rId18"/>
                <a:stretch>
                  <a:fillRect l="-8" t="-75" r="107" b="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接箭头连接符 49"/>
          <p:cNvCxnSpPr/>
          <p:nvPr/>
        </p:nvCxnSpPr>
        <p:spPr>
          <a:xfrm flipV="1">
            <a:off x="10238417" y="2993947"/>
            <a:ext cx="319589" cy="2978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/>
              <p:cNvSpPr txBox="1"/>
              <p:nvPr/>
            </p:nvSpPr>
            <p:spPr>
              <a:xfrm>
                <a:off x="9819003" y="3230822"/>
                <a:ext cx="511679" cy="32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smtClean="0">
                          <a:latin typeface="Cambria Math" panose="02040503050406030204" pitchFamily="18" charset="0"/>
                        </a:rPr>
                        <m:t>8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文本框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9003" y="3230822"/>
                <a:ext cx="511679" cy="324769"/>
              </a:xfrm>
              <a:prstGeom prst="rect">
                <a:avLst/>
              </a:prstGeom>
              <a:blipFill rotWithShape="1">
                <a:blip r:embed="rId19"/>
                <a:stretch>
                  <a:fillRect l="-124" t="-178" r="98" b="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直接箭头连接符 53"/>
          <p:cNvCxnSpPr/>
          <p:nvPr/>
        </p:nvCxnSpPr>
        <p:spPr>
          <a:xfrm>
            <a:off x="10385758" y="4277249"/>
            <a:ext cx="17473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/>
              <p:cNvSpPr txBox="1"/>
              <p:nvPr/>
            </p:nvSpPr>
            <p:spPr>
              <a:xfrm>
                <a:off x="9980090" y="4061156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文本框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090" y="4061156"/>
                <a:ext cx="511679" cy="324769"/>
              </a:xfrm>
              <a:prstGeom prst="rect">
                <a:avLst/>
              </a:prstGeom>
              <a:blipFill rotWithShape="1">
                <a:blip r:embed="rId11"/>
                <a:stretch>
                  <a:fillRect l="-84" t="-102" r="58" b="1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直接箭头连接符 55"/>
          <p:cNvCxnSpPr/>
          <p:nvPr/>
        </p:nvCxnSpPr>
        <p:spPr>
          <a:xfrm>
            <a:off x="10321177" y="4385925"/>
            <a:ext cx="258326" cy="92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/>
              <p:cNvSpPr txBox="1"/>
              <p:nvPr/>
            </p:nvSpPr>
            <p:spPr>
              <a:xfrm>
                <a:off x="9927085" y="4249367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文本框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7085" y="4249367"/>
                <a:ext cx="511679" cy="324769"/>
              </a:xfrm>
              <a:prstGeom prst="rect">
                <a:avLst/>
              </a:prstGeom>
              <a:blipFill rotWithShape="1">
                <a:blip r:embed="rId12"/>
                <a:stretch>
                  <a:fillRect l="-25" t="-179" r="124" b="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直接箭头连接符 57"/>
          <p:cNvCxnSpPr/>
          <p:nvPr/>
        </p:nvCxnSpPr>
        <p:spPr>
          <a:xfrm flipV="1">
            <a:off x="10321177" y="4656612"/>
            <a:ext cx="236829" cy="30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/>
              <p:cNvSpPr txBox="1"/>
              <p:nvPr/>
            </p:nvSpPr>
            <p:spPr>
              <a:xfrm>
                <a:off x="9927085" y="4488650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文本框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7085" y="4488650"/>
                <a:ext cx="511679" cy="324769"/>
              </a:xfrm>
              <a:prstGeom prst="rect">
                <a:avLst/>
              </a:prstGeom>
              <a:blipFill rotWithShape="1">
                <a:blip r:embed="rId13"/>
                <a:stretch>
                  <a:fillRect l="-25" t="-145" r="124" b="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/>
          <p:cNvCxnSpPr/>
          <p:nvPr/>
        </p:nvCxnSpPr>
        <p:spPr>
          <a:xfrm>
            <a:off x="10235930" y="4989654"/>
            <a:ext cx="345100" cy="661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/>
              <p:cNvSpPr txBox="1"/>
              <p:nvPr/>
            </p:nvSpPr>
            <p:spPr>
              <a:xfrm>
                <a:off x="9906286" y="4813419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smtClean="0"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文本框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286" y="4813419"/>
                <a:ext cx="511679" cy="324769"/>
              </a:xfrm>
              <a:prstGeom prst="rect">
                <a:avLst/>
              </a:prstGeom>
              <a:blipFill rotWithShape="1">
                <a:blip r:embed="rId14"/>
                <a:stretch>
                  <a:fillRect l="-56" t="-37" r="30" b="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/>
          <p:cNvCxnSpPr/>
          <p:nvPr/>
        </p:nvCxnSpPr>
        <p:spPr>
          <a:xfrm flipV="1">
            <a:off x="10235930" y="5203037"/>
            <a:ext cx="322076" cy="750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/>
              <p:cNvSpPr txBox="1"/>
              <p:nvPr/>
            </p:nvSpPr>
            <p:spPr>
              <a:xfrm>
                <a:off x="9865899" y="5115732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smtClean="0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文本框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5899" y="5115732"/>
                <a:ext cx="511679" cy="324769"/>
              </a:xfrm>
              <a:prstGeom prst="rect">
                <a:avLst/>
              </a:prstGeom>
              <a:blipFill rotWithShape="1">
                <a:blip r:embed="rId15"/>
                <a:stretch>
                  <a:fillRect l="-105" t="-53" r="80" b="1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直接箭头连接符 63"/>
          <p:cNvCxnSpPr/>
          <p:nvPr/>
        </p:nvCxnSpPr>
        <p:spPr>
          <a:xfrm flipV="1">
            <a:off x="10266832" y="5316966"/>
            <a:ext cx="322076" cy="750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/>
              <p:cNvSpPr txBox="1"/>
              <p:nvPr/>
            </p:nvSpPr>
            <p:spPr>
              <a:xfrm>
                <a:off x="9840400" y="5267733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5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文本框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00" y="5267733"/>
                <a:ext cx="511679" cy="324769"/>
              </a:xfrm>
              <a:prstGeom prst="rect">
                <a:avLst/>
              </a:prstGeom>
              <a:blipFill rotWithShape="1">
                <a:blip r:embed="rId16"/>
                <a:stretch>
                  <a:fillRect l="-86" t="-126" r="60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直接箭头连接符 65"/>
          <p:cNvCxnSpPr/>
          <p:nvPr/>
        </p:nvCxnSpPr>
        <p:spPr>
          <a:xfrm flipV="1">
            <a:off x="10253544" y="5426704"/>
            <a:ext cx="322076" cy="750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/>
              <p:cNvSpPr txBox="1"/>
              <p:nvPr/>
            </p:nvSpPr>
            <p:spPr>
              <a:xfrm>
                <a:off x="9827112" y="5377471"/>
                <a:ext cx="511679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6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文本框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7112" y="5377471"/>
                <a:ext cx="511679" cy="324769"/>
              </a:xfrm>
              <a:prstGeom prst="rect">
                <a:avLst/>
              </a:prstGeom>
              <a:blipFill rotWithShape="1">
                <a:blip r:embed="rId17"/>
                <a:stretch>
                  <a:fillRect l="-95" t="-90" r="70" b="1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直接箭头连接符 67"/>
          <p:cNvCxnSpPr/>
          <p:nvPr/>
        </p:nvCxnSpPr>
        <p:spPr>
          <a:xfrm flipV="1">
            <a:off x="10217540" y="5479350"/>
            <a:ext cx="342953" cy="2046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/>
              <p:cNvSpPr txBox="1"/>
              <p:nvPr/>
            </p:nvSpPr>
            <p:spPr>
              <a:xfrm>
                <a:off x="9791108" y="5559662"/>
                <a:ext cx="511679" cy="32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smtClean="0">
                          <a:latin typeface="Cambria Math" panose="02040503050406030204" pitchFamily="18" charset="0"/>
                        </a:rPr>
                        <m:t>7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文本框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1108" y="5559662"/>
                <a:ext cx="511679" cy="324769"/>
              </a:xfrm>
              <a:prstGeom prst="rect">
                <a:avLst/>
              </a:prstGeom>
              <a:blipFill rotWithShape="1">
                <a:blip r:embed="rId18"/>
                <a:stretch>
                  <a:fillRect l="-8" t="-73" r="107" b="1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直接箭头连接符 69"/>
          <p:cNvCxnSpPr/>
          <p:nvPr/>
        </p:nvCxnSpPr>
        <p:spPr>
          <a:xfrm flipV="1">
            <a:off x="10238417" y="5498380"/>
            <a:ext cx="319589" cy="2978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本框 70"/>
              <p:cNvSpPr txBox="1"/>
              <p:nvPr/>
            </p:nvSpPr>
            <p:spPr>
              <a:xfrm>
                <a:off x="9819003" y="5735255"/>
                <a:ext cx="511679" cy="32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smtClean="0">
                          <a:latin typeface="Cambria Math" panose="02040503050406030204" pitchFamily="18" charset="0"/>
                        </a:rPr>
                        <m:t>8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文本框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9003" y="5735255"/>
                <a:ext cx="511679" cy="324769"/>
              </a:xfrm>
              <a:prstGeom prst="rect">
                <a:avLst/>
              </a:prstGeom>
              <a:blipFill rotWithShape="1">
                <a:blip r:embed="rId19"/>
                <a:stretch>
                  <a:fillRect l="-124" t="-176" r="98" b="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6040" y="1277904"/>
            <a:ext cx="3279932" cy="2487384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150507"/>
            <a:ext cx="3313463" cy="25087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412" y="3765288"/>
            <a:ext cx="3319560" cy="24965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230" y="3659228"/>
            <a:ext cx="3331753" cy="24934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1344" y="0"/>
            <a:ext cx="11737304" cy="80467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Results before&amp; after optimization with W-S Beam-Beam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574656" y="1044701"/>
            <a:ext cx="1367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w/o BB</a:t>
            </a:r>
            <a:endParaRPr lang="zh-CN" altLang="en-US" sz="28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9192344" y="1025793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with BB</a:t>
            </a:r>
            <a:endParaRPr lang="zh-CN" altLang="en-US" sz="28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2938240" y="1491610"/>
            <a:ext cx="125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Before </a:t>
            </a:r>
            <a:endParaRPr lang="zh-CN" altLang="en-US" sz="28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3087628" y="5484404"/>
            <a:ext cx="1119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After</a:t>
            </a:r>
            <a:endParaRPr lang="zh-CN" altLang="en-US" sz="28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91344" y="971510"/>
            <a:ext cx="2402278" cy="338554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F34A6"/>
                </a:solidFill>
              </a:rPr>
              <a:t>Lattice: V 4.3 Fringe + RAD</a:t>
            </a:r>
            <a:endParaRPr lang="zh-CN" altLang="en-US" sz="1600" b="1" dirty="0">
              <a:solidFill>
                <a:srgbClr val="0F34A6"/>
              </a:solidFill>
            </a:endParaRPr>
          </a:p>
        </p:txBody>
      </p:sp>
      <p:sp>
        <p:nvSpPr>
          <p:cNvPr id="14" name="内容占位符 13"/>
          <p:cNvSpPr>
            <a:spLocks noGrp="1"/>
          </p:cNvSpPr>
          <p:nvPr>
            <p:ph idx="1"/>
          </p:nvPr>
        </p:nvSpPr>
        <p:spPr>
          <a:xfrm>
            <a:off x="184835" y="2072337"/>
            <a:ext cx="3932261" cy="3412067"/>
          </a:xfrm>
        </p:spPr>
        <p:txBody>
          <a:bodyPr/>
          <a:lstStyle/>
          <a:p>
            <a:r>
              <a:rPr lang="en-US" altLang="zh-CN" sz="2800" dirty="0"/>
              <a:t>Impact of beam-beam effect on lattice dynamics</a:t>
            </a:r>
          </a:p>
          <a:p>
            <a:r>
              <a:rPr lang="en-US" altLang="zh-CN" sz="2800" dirty="0"/>
              <a:t>Restored after re-optimization</a:t>
            </a:r>
            <a:endParaRPr lang="zh-CN" altLang="en-US" sz="2800" dirty="0"/>
          </a:p>
        </p:txBody>
      </p:sp>
      <p:pic>
        <p:nvPicPr>
          <p:cNvPr id="15" name="内容占位符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878214" y="4040970"/>
            <a:ext cx="3945978" cy="261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0364" y="4040970"/>
            <a:ext cx="3964268" cy="261083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7938" y="1507646"/>
            <a:ext cx="3936833" cy="257425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0364" y="1484784"/>
            <a:ext cx="3932261" cy="259712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78606" y="1753220"/>
            <a:ext cx="25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</a:rPr>
              <a:t>Optimized after Step II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5410" y="6007624"/>
            <a:ext cx="3945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63978"/>
                </a:solidFill>
              </a:rPr>
              <a:t>Conducted in SAD with weak-strong model </a:t>
            </a:r>
            <a:endParaRPr lang="zh-CN" altLang="en-US" sz="1600" dirty="0">
              <a:solidFill>
                <a:srgbClr val="063978"/>
              </a:solidFill>
            </a:endParaRPr>
          </a:p>
        </p:txBody>
      </p:sp>
      <p:sp>
        <p:nvSpPr>
          <p:cNvPr id="4" name="箭头: 右 3"/>
          <p:cNvSpPr/>
          <p:nvPr/>
        </p:nvSpPr>
        <p:spPr>
          <a:xfrm>
            <a:off x="7645356" y="1879629"/>
            <a:ext cx="698375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右 21"/>
          <p:cNvSpPr/>
          <p:nvPr/>
        </p:nvSpPr>
        <p:spPr>
          <a:xfrm rot="5400000">
            <a:off x="8265590" y="3967466"/>
            <a:ext cx="698375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993258" y="3836342"/>
            <a:ext cx="158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</a:rPr>
              <a:t>Re-optimize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076343" y="1140787"/>
            <a:ext cx="2078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</a:rPr>
              <a:t>With beam-beam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 Tau Charm Facility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345641" y="1070071"/>
                <a:ext cx="8678444" cy="336380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p"/>
                </a:pPr>
                <a:r>
                  <a:rPr lang="en-US" altLang="zh-CN" sz="2800" dirty="0">
                    <a:solidFill>
                      <a:schemeClr val="tx1"/>
                    </a:solidFill>
                  </a:rPr>
                  <a:t>A dual-ring electron positron collider, operating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2−7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800" dirty="0">
                  <a:solidFill>
                    <a:schemeClr val="tx1"/>
                  </a:solidFill>
                </a:endParaRPr>
              </a:p>
              <a:p>
                <a:pPr marL="457200" indent="-457200" algn="l">
                  <a:buFont typeface="Wingdings" panose="05000000000000000000" pitchFamily="2" charset="2"/>
                  <a:buChar char="p"/>
                </a:pPr>
                <a:r>
                  <a:rPr lang="en-US" altLang="zh-CN" sz="2800" dirty="0">
                    <a:solidFill>
                      <a:schemeClr val="tx1"/>
                    </a:solidFill>
                  </a:rPr>
                  <a:t>Goal for collider rings: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206FB8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400" b="0" i="1" smtClean="0">
                        <a:solidFill>
                          <a:srgbClr val="206FB8"/>
                        </a:solidFill>
                        <a:latin typeface="Cambria Math" panose="02040503050406030204" pitchFamily="18" charset="0"/>
                      </a:rPr>
                      <m:t>≥0.5×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0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0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altLang="zh-CN" sz="2400" b="0" i="0" smtClean="0">
                        <a:solidFill>
                          <a:srgbClr val="206FB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206FB8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400" b="0" i="0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zh-CN" sz="2400" b="0" i="0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206FB8"/>
                        </a:solidFill>
                        <a:latin typeface="Cambria Math" panose="02040503050406030204" pitchFamily="18" charset="0"/>
                      </a:rPr>
                      <m:t> @ 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206FB8"/>
                        </a:solidFill>
                        <a:latin typeface="Cambria Math" panose="02040503050406030204" pitchFamily="18" charset="0"/>
                      </a:rPr>
                      <m:t>=4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206FB8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sz="2400" b="0" i="1" smtClean="0">
                        <a:solidFill>
                          <a:srgbClr val="206FB8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rgbClr val="206FB8"/>
                    </a:solidFill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206FB8"/>
                            </a:solidFill>
                            <a:latin typeface="Cambria Math" panose="02040503050406030204" pitchFamily="18" charset="0"/>
                          </a:rPr>
                          <m:t>𝑡𝑜𝑢𝑠𝑐h𝑒𝑘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206FB8"/>
                        </a:solidFill>
                        <a:latin typeface="Cambria Math" panose="02040503050406030204" pitchFamily="18" charset="0"/>
                      </a:rPr>
                      <m:t>&gt;200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206FB8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altLang="zh-CN" sz="2400" dirty="0">
                  <a:solidFill>
                    <a:srgbClr val="206FB8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400" dirty="0">
                    <a:solidFill>
                      <a:srgbClr val="206FB8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Potential for upgrading to increase luminosity</a:t>
                </a:r>
              </a:p>
              <a:p>
                <a:pPr marL="457200" indent="-45720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0.5×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zh-CN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requires: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457200" indent="-457200">
                  <a:buFont typeface="Wingdings" panose="05000000000000000000" pitchFamily="2" charset="2"/>
                  <a:buChar char="p"/>
                </a:pPr>
                <a:endParaRPr kumimoji="1" lang="en-US" altLang="zh-CN" sz="2800" dirty="0">
                  <a:solidFill>
                    <a:srgbClr val="0F34A6"/>
                  </a:solidFill>
                  <a:cs typeface="Arial" panose="020B060402020202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41" y="1070071"/>
                <a:ext cx="8678444" cy="3363806"/>
              </a:xfrm>
              <a:prstGeom prst="rect">
                <a:avLst/>
              </a:prstGeom>
              <a:blipFill rotWithShape="1">
                <a:blip r:embed="rId3"/>
                <a:stretch>
                  <a:fillRect l="-2" t="-3" r="1" b="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44" y="3897060"/>
            <a:ext cx="2711292" cy="198021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35733" y="5768873"/>
            <a:ext cx="299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F34A6"/>
                </a:solidFill>
              </a:rPr>
              <a:t>Crab waist scheme</a:t>
            </a:r>
            <a:endParaRPr lang="zh-CN" altLang="en-US" sz="2800" dirty="0">
              <a:solidFill>
                <a:srgbClr val="0F34A6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64352" y="1224485"/>
            <a:ext cx="2778421" cy="369332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0F34A6"/>
                </a:solidFill>
              </a:rPr>
              <a:t>See Ye Zou’s talk for details</a:t>
            </a:r>
            <a:endParaRPr lang="zh-CN" altLang="en-US" dirty="0">
              <a:solidFill>
                <a:srgbClr val="0F34A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76917" y="5768213"/>
                <a:ext cx="3609602" cy="557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800" dirty="0">
                    <a:solidFill>
                      <a:srgbClr val="0F34A6"/>
                    </a:solidFill>
                  </a:rPr>
                  <a:t>Low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 err="1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 dirty="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800" i="1" dirty="0" err="1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2800" i="1" dirty="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b="0" i="1" dirty="0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(≤1 </m:t>
                    </m:r>
                    <m:r>
                      <m:rPr>
                        <m:sty m:val="p"/>
                      </m:rPr>
                      <a:rPr lang="en-US" altLang="zh-CN" sz="2800" b="0" i="0" dirty="0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altLang="zh-CN" sz="2800" b="0" i="1" dirty="0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zh-CN" altLang="en-US" sz="2800" dirty="0">
                    <a:solidFill>
                      <a:srgbClr val="0F34A6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F34A6"/>
                    </a:solidFill>
                  </a:rPr>
                  <a:t>at IP</a:t>
                </a:r>
                <a:endParaRPr lang="zh-CN" altLang="en-US" sz="2800" dirty="0">
                  <a:solidFill>
                    <a:srgbClr val="0F34A6"/>
                  </a:solidFill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17" y="5768213"/>
                <a:ext cx="3609602" cy="557204"/>
              </a:xfrm>
              <a:prstGeom prst="rect">
                <a:avLst/>
              </a:prstGeom>
              <a:blipFill rotWithShape="1">
                <a:blip r:embed="rId5"/>
                <a:stretch>
                  <a:fillRect l="-11" t="-91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374" y="4055569"/>
            <a:ext cx="2624543" cy="1749695"/>
          </a:xfrm>
          <a:prstGeom prst="rect">
            <a:avLst/>
          </a:prstGeom>
        </p:spPr>
      </p:pic>
      <p:sp>
        <p:nvSpPr>
          <p:cNvPr id="13" name="加号 12"/>
          <p:cNvSpPr/>
          <p:nvPr/>
        </p:nvSpPr>
        <p:spPr>
          <a:xfrm>
            <a:off x="3509189" y="4293096"/>
            <a:ext cx="491305" cy="432048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加号 13"/>
          <p:cNvSpPr/>
          <p:nvPr/>
        </p:nvSpPr>
        <p:spPr>
          <a:xfrm>
            <a:off x="7550482" y="4293096"/>
            <a:ext cx="491305" cy="432048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337797" y="5768213"/>
            <a:ext cx="344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F34A6"/>
                </a:solidFill>
              </a:rPr>
              <a:t>Strong beam current</a:t>
            </a:r>
            <a:endParaRPr lang="zh-CN" altLang="en-US" sz="2800" dirty="0">
              <a:solidFill>
                <a:srgbClr val="0F34A6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9491" y="3888294"/>
            <a:ext cx="2281626" cy="18449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84"/>
    </mc:Choice>
    <mc:Fallback xmlns="">
      <p:transition spd="slow" advTm="5708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Consequent nonlinear challenges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05" y="957362"/>
            <a:ext cx="1836037" cy="134096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50671" y="2318023"/>
            <a:ext cx="299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F34A6"/>
                </a:solidFill>
              </a:rPr>
              <a:t>Crab waist scheme</a:t>
            </a:r>
            <a:endParaRPr lang="zh-CN" altLang="en-US" sz="2400" dirty="0">
              <a:solidFill>
                <a:srgbClr val="0F34A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149708" y="2337330"/>
                <a:ext cx="3609602" cy="490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400" dirty="0">
                    <a:solidFill>
                      <a:srgbClr val="0F34A6"/>
                    </a:solidFill>
                  </a:rPr>
                  <a:t>Low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 err="1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 dirty="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400" i="1" dirty="0" err="1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2400" i="1" dirty="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400" b="0" i="1" dirty="0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(≤1 </m:t>
                    </m:r>
                    <m:r>
                      <m:rPr>
                        <m:sty m:val="p"/>
                      </m:rPr>
                      <a:rPr lang="en-US" altLang="zh-CN" sz="2400" b="0" i="0" dirty="0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altLang="zh-CN" sz="2400" b="0" i="1" dirty="0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zh-CN" altLang="en-US" sz="2400" dirty="0">
                    <a:solidFill>
                      <a:srgbClr val="0F34A6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F34A6"/>
                    </a:solidFill>
                  </a:rPr>
                  <a:t>at IP</a:t>
                </a:r>
                <a:endParaRPr lang="zh-CN" altLang="en-US" sz="2400" dirty="0">
                  <a:solidFill>
                    <a:srgbClr val="0F34A6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08" y="2337330"/>
                <a:ext cx="3609602" cy="490840"/>
              </a:xfrm>
              <a:prstGeom prst="rect">
                <a:avLst/>
              </a:prstGeom>
              <a:blipFill rotWithShape="1">
                <a:blip r:embed="rId4"/>
                <a:stretch>
                  <a:fillRect l="-13" t="-108" r="3" b="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749" y="972425"/>
            <a:ext cx="1807876" cy="1205250"/>
          </a:xfrm>
          <a:prstGeom prst="rect">
            <a:avLst/>
          </a:prstGeom>
        </p:spPr>
      </p:pic>
      <p:sp>
        <p:nvSpPr>
          <p:cNvPr id="8" name="加号 7"/>
          <p:cNvSpPr/>
          <p:nvPr/>
        </p:nvSpPr>
        <p:spPr>
          <a:xfrm>
            <a:off x="2766022" y="3074992"/>
            <a:ext cx="491305" cy="432048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加号 8"/>
          <p:cNvSpPr/>
          <p:nvPr/>
        </p:nvSpPr>
        <p:spPr>
          <a:xfrm>
            <a:off x="5849505" y="3080437"/>
            <a:ext cx="491305" cy="432048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904312" y="2325603"/>
            <a:ext cx="344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F34A6"/>
                </a:solidFill>
              </a:rPr>
              <a:t>Strong beam current</a:t>
            </a:r>
            <a:endParaRPr lang="zh-CN" altLang="en-US" sz="2400" dirty="0">
              <a:solidFill>
                <a:srgbClr val="0F34A6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9099" y="911390"/>
            <a:ext cx="1688663" cy="13654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7883" y="2900722"/>
            <a:ext cx="2593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0F34A6"/>
                </a:solidFill>
              </a:rPr>
              <a:t>Strong nonlinearity from chromatic sextupoles, fringe effect</a:t>
            </a:r>
            <a:endParaRPr lang="zh-CN" altLang="en-US" dirty="0">
              <a:solidFill>
                <a:srgbClr val="0F34A6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52632" y="2967851"/>
            <a:ext cx="259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0F34A6"/>
                </a:solidFill>
              </a:rPr>
              <a:t>Strong nonlinearity from crab sextupoles</a:t>
            </a:r>
            <a:endParaRPr lang="zh-CN" altLang="en-US" dirty="0">
              <a:solidFill>
                <a:srgbClr val="0F34A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9200631" y="4205656"/>
                <a:ext cx="2886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</a:rPr>
                            <m:t>𝑇𝑜𝑢𝑠𝑐h𝑒𝑘</m:t>
                          </m:r>
                          <m:r>
                            <a:rPr lang="en-US" altLang="zh-CN" b="0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altLang="zh-CN" b="0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zh-CN" b="0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</a:rPr>
                        <m:t>^3/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zh-CN" b="0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</a:rPr>
                            <m:t>𝑏𝑢𝑛𝑐h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rgbClr val="0F34A6"/>
                  </a:solidFill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0631" y="4205656"/>
                <a:ext cx="2886847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加号 14"/>
          <p:cNvSpPr/>
          <p:nvPr/>
        </p:nvSpPr>
        <p:spPr>
          <a:xfrm>
            <a:off x="10466998" y="2743623"/>
            <a:ext cx="491305" cy="432048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6027492" y="2309902"/>
            <a:ext cx="299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F34A6"/>
                </a:solidFill>
              </a:rPr>
              <a:t>Tune near resonance</a:t>
            </a:r>
            <a:endParaRPr lang="zh-CN" altLang="en-US" sz="2400" dirty="0">
              <a:solidFill>
                <a:srgbClr val="0F34A6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6346" y="908720"/>
            <a:ext cx="2048053" cy="156795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503927" y="3006714"/>
            <a:ext cx="259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0F34A6"/>
                </a:solidFill>
              </a:rPr>
              <a:t>Strict requirement for tune spread</a:t>
            </a:r>
            <a:endParaRPr lang="zh-CN" altLang="en-US" dirty="0">
              <a:solidFill>
                <a:srgbClr val="0F34A6"/>
              </a:solidFill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3352632" y="4661980"/>
            <a:ext cx="2845347" cy="583982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0F34A6"/>
                </a:solidFill>
              </a:rPr>
              <a:t>Limit DA and MA</a:t>
            </a:r>
            <a:endParaRPr lang="zh-CN" altLang="en-US" sz="2400" dirty="0">
              <a:solidFill>
                <a:srgbClr val="0F34A6"/>
              </a:solidFill>
            </a:endParaRPr>
          </a:p>
        </p:txBody>
      </p:sp>
      <p:sp>
        <p:nvSpPr>
          <p:cNvPr id="21" name="左大括号 20"/>
          <p:cNvSpPr/>
          <p:nvPr/>
        </p:nvSpPr>
        <p:spPr>
          <a:xfrm rot="16200000">
            <a:off x="4554204" y="19035"/>
            <a:ext cx="491305" cy="835292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左大括号 21"/>
          <p:cNvSpPr/>
          <p:nvPr/>
        </p:nvSpPr>
        <p:spPr>
          <a:xfrm rot="16200000">
            <a:off x="7826585" y="1914950"/>
            <a:ext cx="491305" cy="723982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6200868" y="5862997"/>
            <a:ext cx="3806803" cy="583982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0F34A6"/>
                </a:solidFill>
              </a:rPr>
              <a:t>Short Touschek lifetime </a:t>
            </a:r>
            <a:endParaRPr lang="zh-CN" altLang="en-US" sz="2400" dirty="0">
              <a:solidFill>
                <a:srgbClr val="0F34A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: 圆角 23"/>
              <p:cNvSpPr/>
              <p:nvPr/>
            </p:nvSpPr>
            <p:spPr>
              <a:xfrm>
                <a:off x="9438676" y="3189015"/>
                <a:ext cx="2593793" cy="844648"/>
              </a:xfrm>
              <a:prstGeom prst="roundRect">
                <a:avLst/>
              </a:prstGeom>
              <a:noFill/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srgbClr val="0F34A6"/>
                    </a:solidFill>
                  </a:rPr>
                  <a:t>Low beam energy(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≤2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2400" dirty="0">
                    <a:solidFill>
                      <a:srgbClr val="0F34A6"/>
                    </a:solidFill>
                  </a:rPr>
                  <a:t>)</a:t>
                </a:r>
                <a:endParaRPr lang="zh-CN" altLang="en-US" sz="2400" dirty="0">
                  <a:solidFill>
                    <a:srgbClr val="0F34A6"/>
                  </a:solidFill>
                </a:endParaRPr>
              </a:p>
            </p:txBody>
          </p:sp>
        </mc:Choice>
        <mc:Fallback xmlns="">
          <p:sp>
            <p:nvSpPr>
              <p:cNvPr id="24" name="矩形: 圆角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8676" y="3189015"/>
                <a:ext cx="2593793" cy="84464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10"/>
    </mc:Choice>
    <mc:Fallback xmlns="">
      <p:transition spd="slow" advTm="7591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0" dirty="0"/>
              <a:t>Effective strategies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88310" y="1219852"/>
            <a:ext cx="10747201" cy="329551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/>
              <a:t>Correcting high order chromaticity order by order[1,2].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F34A6"/>
                </a:solidFill>
              </a:rPr>
              <a:t>Optimizing 2</a:t>
            </a:r>
            <a:r>
              <a:rPr lang="en-US" altLang="zh-CN" sz="2000" baseline="30000" dirty="0">
                <a:solidFill>
                  <a:srgbClr val="0F34A6"/>
                </a:solidFill>
              </a:rPr>
              <a:t>nd</a:t>
            </a:r>
            <a:r>
              <a:rPr lang="en-US" altLang="zh-CN" sz="2000" dirty="0">
                <a:solidFill>
                  <a:srgbClr val="0F34A6"/>
                </a:solidFill>
              </a:rPr>
              <a:t> order chromaticity with fine tuning of chromaticity correction sextupoles(CCS)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F34A6"/>
                </a:solidFill>
              </a:rPr>
              <a:t>Optimizing  3</a:t>
            </a:r>
            <a:r>
              <a:rPr lang="en-US" altLang="zh-CN" sz="2000" baseline="30000" dirty="0">
                <a:solidFill>
                  <a:srgbClr val="0F34A6"/>
                </a:solidFill>
              </a:rPr>
              <a:t>rd</a:t>
            </a:r>
            <a:r>
              <a:rPr lang="en-US" altLang="zh-CN" sz="2000" dirty="0">
                <a:solidFill>
                  <a:srgbClr val="0F34A6"/>
                </a:solidFill>
              </a:rPr>
              <a:t> order chromaticity with sextupoles at IP phase position[1]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F34A6"/>
                </a:solidFill>
              </a:rPr>
              <a:t>Optimizing 4</a:t>
            </a:r>
            <a:r>
              <a:rPr lang="en-US" altLang="zh-CN" sz="2000" baseline="30000" dirty="0">
                <a:solidFill>
                  <a:srgbClr val="0F34A6"/>
                </a:solidFill>
              </a:rPr>
              <a:t>th</a:t>
            </a:r>
            <a:r>
              <a:rPr lang="en-US" altLang="zh-CN" sz="2000" dirty="0">
                <a:solidFill>
                  <a:srgbClr val="0F34A6"/>
                </a:solidFill>
              </a:rPr>
              <a:t> and 5</a:t>
            </a:r>
            <a:r>
              <a:rPr lang="en-US" altLang="zh-CN" sz="2000" baseline="30000" dirty="0">
                <a:solidFill>
                  <a:srgbClr val="0F34A6"/>
                </a:solidFill>
              </a:rPr>
              <a:t>th</a:t>
            </a:r>
            <a:r>
              <a:rPr lang="en-US" altLang="zh-CN" sz="2000" dirty="0">
                <a:solidFill>
                  <a:srgbClr val="0F34A6"/>
                </a:solidFill>
              </a:rPr>
              <a:t> order chromaticity with octupole and </a:t>
            </a:r>
            <a:r>
              <a:rPr lang="en-US" altLang="zh-CN" sz="2000" dirty="0" err="1">
                <a:solidFill>
                  <a:srgbClr val="0F34A6"/>
                </a:solidFill>
              </a:rPr>
              <a:t>decapole</a:t>
            </a:r>
            <a:r>
              <a:rPr lang="en-US" altLang="zh-CN" sz="2000" dirty="0">
                <a:solidFill>
                  <a:srgbClr val="0F34A6"/>
                </a:solidFill>
              </a:rPr>
              <a:t> at IP phase position [2]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/>
              <a:t>Controlling amplitude-driving terms(ADTs)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F34A6"/>
                </a:solidFill>
              </a:rPr>
              <a:t>Cancelling the finite-length effect of CCS[3]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F34A6"/>
                </a:solidFill>
              </a:rPr>
              <a:t>Minimizing the interplay of fringe field and crab sextupole[4]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F34A6"/>
                </a:solidFill>
              </a:rPr>
              <a:t>Minimizing the total ADTs between crab sextupoles[2]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55440" y="5009707"/>
            <a:ext cx="9505056" cy="9541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</a:rPr>
              <a:t>The above is necessary but not sufficient. Nonlinear optimization study is still essential to achieve the goal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4580" y="6066874"/>
            <a:ext cx="10585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</a:rPr>
              <a:t>[1] A. V. </a:t>
            </a:r>
            <a:r>
              <a:rPr lang="en-US" altLang="zh-CN" sz="1400" dirty="0" err="1">
                <a:effectLst/>
              </a:rPr>
              <a:t>Bogomyagkov</a:t>
            </a:r>
            <a:r>
              <a:rPr lang="en-US" altLang="zh-CN" sz="1400" dirty="0">
                <a:effectLst/>
              </a:rPr>
              <a:t>, E. B. </a:t>
            </a:r>
            <a:r>
              <a:rPr lang="en-US" altLang="zh-CN" sz="1400" dirty="0" err="1">
                <a:effectLst/>
              </a:rPr>
              <a:t>Levichev</a:t>
            </a:r>
            <a:r>
              <a:rPr lang="en-US" altLang="zh-CN" sz="1400" dirty="0">
                <a:effectLst/>
              </a:rPr>
              <a:t>, and B. S. Ras. (CERN), 4 (2016).    [2] P. Raimondi et al. Phys. Rev. Accel. Beams </a:t>
            </a:r>
            <a:r>
              <a:rPr lang="en-US" altLang="zh-CN" sz="1400" b="1" dirty="0">
                <a:effectLst/>
              </a:rPr>
              <a:t>28</a:t>
            </a:r>
            <a:r>
              <a:rPr lang="en-US" altLang="zh-CN" sz="1400" dirty="0">
                <a:effectLst/>
              </a:rPr>
              <a:t>, 021002 (2025).</a:t>
            </a:r>
          </a:p>
          <a:p>
            <a:r>
              <a:rPr lang="en-US" altLang="zh-CN" sz="1400" dirty="0"/>
              <a:t>[3] A. </a:t>
            </a:r>
            <a:r>
              <a:rPr lang="en-US" altLang="zh-CN" sz="1400" dirty="0" err="1"/>
              <a:t>Bogomyagkov</a:t>
            </a:r>
            <a:r>
              <a:rPr lang="en-US" altLang="zh-CN" sz="1400" dirty="0"/>
              <a:t>, E. </a:t>
            </a:r>
            <a:r>
              <a:rPr lang="en-US" altLang="zh-CN" sz="1400" dirty="0" err="1"/>
              <a:t>Levichev</a:t>
            </a:r>
            <a:r>
              <a:rPr lang="en-US" altLang="zh-CN" sz="1400" dirty="0"/>
              <a:t>, and P. </a:t>
            </a:r>
            <a:r>
              <a:rPr lang="en-US" altLang="zh-CN" sz="1400" dirty="0" err="1"/>
              <a:t>Piminov</a:t>
            </a:r>
            <a:r>
              <a:rPr lang="en-US" altLang="zh-CN" sz="1400" dirty="0"/>
              <a:t>, 15 (n.d.).                        </a:t>
            </a:r>
            <a:r>
              <a:rPr lang="en-US" altLang="zh-CN" sz="1400" dirty="0">
                <a:effectLst/>
              </a:rPr>
              <a:t>[</a:t>
            </a:r>
            <a:r>
              <a:rPr lang="en-US" altLang="zh-CN" sz="1400" dirty="0"/>
              <a:t>4</a:t>
            </a:r>
            <a:r>
              <a:rPr lang="en-US" altLang="zh-CN" sz="1400" dirty="0">
                <a:effectLst/>
              </a:rPr>
              <a:t>] A. Bogomyagkov</a:t>
            </a:r>
            <a:r>
              <a:rPr lang="en-US" altLang="zh-CN" sz="1400" dirty="0"/>
              <a:t> et al. ,. </a:t>
            </a:r>
            <a:r>
              <a:rPr lang="en-US" altLang="zh-CN" sz="1400" dirty="0">
                <a:effectLst/>
              </a:rPr>
              <a:t>Phys. Rev. Accel. Beams </a:t>
            </a:r>
            <a:r>
              <a:rPr lang="en-US" altLang="zh-CN" sz="1400" b="1" dirty="0">
                <a:effectLst/>
              </a:rPr>
              <a:t>19</a:t>
            </a:r>
            <a:r>
              <a:rPr lang="en-US" altLang="zh-CN" sz="1400" dirty="0">
                <a:effectLst/>
              </a:rPr>
              <a:t>, 121005 (2016).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472264" y="1194379"/>
            <a:ext cx="3616661" cy="369332"/>
          </a:xfrm>
          <a:prstGeom prst="rect">
            <a:avLst/>
          </a:prstGeom>
          <a:noFill/>
          <a:ln w="28575">
            <a:solidFill>
              <a:srgbClr val="0F34A6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0F34A6"/>
                </a:solidFill>
              </a:rPr>
              <a:t>See </a:t>
            </a:r>
            <a:r>
              <a:rPr lang="en-US" altLang="zh-CN" dirty="0" err="1">
                <a:solidFill>
                  <a:srgbClr val="0F34A6"/>
                </a:solidFill>
              </a:rPr>
              <a:t>Linhao</a:t>
            </a:r>
            <a:r>
              <a:rPr lang="en-US" altLang="zh-CN" dirty="0">
                <a:solidFill>
                  <a:srgbClr val="0F34A6"/>
                </a:solidFill>
              </a:rPr>
              <a:t> Zhang’s talk for IR design</a:t>
            </a:r>
            <a:endParaRPr lang="zh-CN" altLang="en-US" dirty="0">
              <a:solidFill>
                <a:srgbClr val="0F34A6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9"/>
    </mc:Choice>
    <mc:Fallback xmlns="">
      <p:transition spd="slow" advTm="4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 bwMode="auto">
          <a:xfrm>
            <a:off x="1828800" y="1305952"/>
            <a:ext cx="8229600" cy="424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华文中宋" panose="02010600040101010101" pitchFamily="2" charset="-122"/>
              </a:rPr>
              <a:t>Background and motivation</a:t>
            </a:r>
          </a:p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F34A6"/>
                </a:solidFill>
                <a:latin typeface="+mj-lt"/>
                <a:ea typeface="华文中宋" panose="02010600040101010101" pitchFamily="2" charset="-122"/>
              </a:rPr>
              <a:t>Part I : optimization strategy for STCF</a:t>
            </a:r>
          </a:p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华文中宋" panose="02010600040101010101" pitchFamily="2" charset="-122"/>
              </a:rPr>
              <a:t>Part II: optimization results for STCF</a:t>
            </a:r>
          </a:p>
          <a:p>
            <a:pPr marL="603250" indent="-5143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华文中宋" panose="02010600040101010101" pitchFamily="2" charset="-122"/>
              </a:rPr>
              <a:t>Summary and outlook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-1"/>
            <a:ext cx="10972800" cy="792000"/>
          </a:xfrm>
        </p:spPr>
        <p:txBody>
          <a:bodyPr>
            <a:noAutofit/>
          </a:bodyPr>
          <a:lstStyle/>
          <a:p>
            <a:pPr defTabSz="914400"/>
            <a:r>
              <a:rPr lang="en-US" altLang="zh-CN" sz="4800" dirty="0">
                <a:latin typeface="+mj-lt"/>
                <a:ea typeface="华文中宋" panose="02010600040101010101" pitchFamily="2" charset="-122"/>
                <a:cs typeface="+mj-cs"/>
              </a:rPr>
              <a:t>Outline</a:t>
            </a:r>
            <a:endParaRPr lang="zh-CN" altLang="en-US" sz="4800" dirty="0">
              <a:latin typeface="+mj-lt"/>
              <a:ea typeface="华文中宋" panose="02010600040101010101" pitchFamily="2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3"/>
    </mc:Choice>
    <mc:Fallback xmlns="">
      <p:transition spd="slow" advTm="1415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half" idx="1"/>
          </p:nvPr>
        </p:nvSpPr>
        <p:spPr>
          <a:xfrm>
            <a:off x="609600" y="1268760"/>
            <a:ext cx="5384800" cy="4525963"/>
          </a:xfrm>
        </p:spPr>
        <p:txBody>
          <a:bodyPr/>
          <a:lstStyle/>
          <a:p>
            <a:pPr marL="0" indent="0">
              <a:lnSpc>
                <a:spcPct val="125000"/>
              </a:lnSpc>
              <a:buNone/>
            </a:pPr>
            <a:r>
              <a:rPr lang="en-US" altLang="zh-CN" dirty="0">
                <a:latin typeface="+mn-lt"/>
                <a:ea typeface="Cambria" panose="02040503050406030204" pitchFamily="18" charset="0"/>
              </a:rPr>
              <a:t>Common optimization strategies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solidFill>
                  <a:srgbClr val="063978"/>
                </a:solidFill>
                <a:latin typeface="+mn-lt"/>
                <a:ea typeface="Cambria" panose="02040503050406030204" pitchFamily="18" charset="0"/>
              </a:rPr>
              <a:t>Controlling magnet strengths.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solidFill>
                  <a:srgbClr val="063978"/>
                </a:solidFill>
                <a:latin typeface="+mn-lt"/>
                <a:ea typeface="Cambria" panose="02040503050406030204" pitchFamily="18" charset="0"/>
              </a:rPr>
              <a:t>Controlling Resonance driving terms(RDTs) , amplitude dependent terms(ADTs) or RDTs fluctuation 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solidFill>
                  <a:srgbClr val="063978"/>
                </a:solidFill>
                <a:latin typeface="+mn-lt"/>
                <a:ea typeface="Cambria" panose="02040503050406030204" pitchFamily="18" charset="0"/>
              </a:rPr>
              <a:t>Controlling Montague function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solidFill>
                  <a:srgbClr val="206FB8"/>
                </a:solidFill>
                <a:latin typeface="+mn-lt"/>
                <a:ea typeface="Cambria" panose="02040503050406030204" pitchFamily="18" charset="0"/>
              </a:rPr>
              <a:t>Minimizing diffusion rate by frequency map analysis(FMA)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solidFill>
                  <a:srgbClr val="206FB8"/>
                </a:solidFill>
                <a:latin typeface="+mn-lt"/>
                <a:ea typeface="Cambria" panose="02040503050406030204" pitchFamily="18" charset="0"/>
              </a:rPr>
              <a:t>Maximizing dynamic aperture(DA)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solidFill>
                  <a:srgbClr val="206FB8"/>
                </a:solidFill>
                <a:latin typeface="+mn-lt"/>
                <a:ea typeface="Cambria" panose="02040503050406030204" pitchFamily="18" charset="0"/>
              </a:rPr>
              <a:t>Maximizing Touschek lifetime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solidFill>
                  <a:srgbClr val="0F34A6"/>
                </a:solidFill>
                <a:latin typeface="+mn-lt"/>
                <a:ea typeface="Cambria" panose="02040503050406030204" pitchFamily="18" charset="0"/>
              </a:rPr>
              <a:t>……</a:t>
            </a:r>
          </a:p>
          <a:p>
            <a:endParaRPr lang="zh-CN" altLang="en-US" sz="2000" dirty="0"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2"/>
          </p:nvPr>
        </p:nvSpPr>
        <p:spPr>
          <a:xfrm>
            <a:off x="6197600" y="1268760"/>
            <a:ext cx="5384800" cy="4525963"/>
          </a:xfrm>
        </p:spPr>
        <p:txBody>
          <a:bodyPr/>
          <a:lstStyle/>
          <a:p>
            <a:pPr marL="0" indent="0">
              <a:lnSpc>
                <a:spcPct val="125000"/>
              </a:lnSpc>
              <a:buNone/>
            </a:pPr>
            <a:r>
              <a:rPr lang="en-US" altLang="zh-CN" dirty="0">
                <a:latin typeface="+mn-lt"/>
                <a:ea typeface="华文中宋" panose="02010600040101010101" pitchFamily="2" charset="-122"/>
              </a:rPr>
              <a:t>Optimization strategy for STCF:</a:t>
            </a:r>
            <a:endParaRPr lang="en-US" altLang="zh-CN" dirty="0">
              <a:latin typeface="+mn-lt"/>
            </a:endParaRPr>
          </a:p>
          <a:p>
            <a:pPr>
              <a:lnSpc>
                <a:spcPct val="125000"/>
              </a:lnSpc>
            </a:pPr>
            <a:r>
              <a:rPr lang="en-US" altLang="zh-CN" sz="2000" dirty="0">
                <a:solidFill>
                  <a:srgbClr val="0F34A6"/>
                </a:solidFill>
                <a:latin typeface="+mn-lt"/>
              </a:rPr>
              <a:t>Step I: optimizing fast nonlinear parameters(</a:t>
            </a:r>
            <a:r>
              <a:rPr lang="en-US" altLang="zh-CN" sz="2000" dirty="0">
                <a:solidFill>
                  <a:srgbClr val="00B050"/>
                </a:solidFill>
                <a:latin typeface="+mn-lt"/>
              </a:rPr>
              <a:t>see next page</a:t>
            </a:r>
            <a:r>
              <a:rPr lang="en-US" altLang="zh-CN" sz="2000" dirty="0">
                <a:solidFill>
                  <a:srgbClr val="0F34A6"/>
                </a:solidFill>
                <a:latin typeface="+mn-lt"/>
              </a:rPr>
              <a:t>) with large scale MOGA 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solidFill>
                  <a:srgbClr val="0F34A6"/>
                </a:solidFill>
                <a:latin typeface="+mn-lt"/>
              </a:rPr>
              <a:t>Step II: optimizing slow nonlinear parameters(</a:t>
            </a:r>
            <a:r>
              <a:rPr lang="en-US" altLang="zh-CN" sz="2000" dirty="0">
                <a:solidFill>
                  <a:srgbClr val="00B050"/>
                </a:solidFill>
                <a:latin typeface="+mn-lt"/>
              </a:rPr>
              <a:t>see page after next</a:t>
            </a:r>
            <a:r>
              <a:rPr lang="en-US" altLang="zh-CN" sz="2000" dirty="0">
                <a:solidFill>
                  <a:srgbClr val="0F34A6"/>
                </a:solidFill>
                <a:latin typeface="+mn-lt"/>
              </a:rPr>
              <a:t>) with small scale MOGA </a:t>
            </a:r>
          </a:p>
          <a:p>
            <a:pPr marL="0" indent="0">
              <a:buNone/>
            </a:pPr>
            <a:endParaRPr lang="zh-CN" altLang="en-US" dirty="0">
              <a:latin typeface="+mn-l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  <a:ea typeface="华文中宋" panose="02010600040101010101" pitchFamily="2" charset="-122"/>
              </a:rPr>
              <a:t>Optimization strategies</a:t>
            </a:r>
            <a:endParaRPr lang="zh-CN" altLang="en-US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73"/>
    </mc:Choice>
    <mc:Fallback xmlns="">
      <p:transition spd="slow" advTm="10557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700808"/>
            <a:ext cx="8385267" cy="4641286"/>
          </a:xfrm>
        </p:spPr>
        <p:txBody>
          <a:bodyPr/>
          <a:lstStyle/>
          <a:p>
            <a:r>
              <a:rPr lang="en-US" altLang="zh-CN" sz="2800" b="1" dirty="0"/>
              <a:t>Goal:</a:t>
            </a:r>
            <a:r>
              <a:rPr lang="en-US" altLang="zh-CN" sz="2800" dirty="0"/>
              <a:t>​ Rapidly optimize "fast" nonlinear parameters.</a:t>
            </a:r>
          </a:p>
          <a:p>
            <a:r>
              <a:rPr lang="en-US" altLang="zh-CN" sz="2800" b="1" dirty="0"/>
              <a:t>Parameters:</a:t>
            </a:r>
            <a:r>
              <a:rPr lang="en-US" altLang="zh-CN" sz="2800" dirty="0"/>
              <a:t>​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2400" dirty="0"/>
              <a:t>Montague function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2400" dirty="0"/>
              <a:t>On-momentum RDTs/ADTs,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2400" dirty="0"/>
              <a:t>Off-momentum tune shift range and the flattening of tune-shift.</a:t>
            </a:r>
          </a:p>
          <a:p>
            <a:r>
              <a:rPr lang="en-US" altLang="zh-CN" sz="2800" b="1" dirty="0"/>
              <a:t>Method:</a:t>
            </a:r>
            <a:r>
              <a:rPr lang="en-US" altLang="zh-CN" sz="2800" dirty="0"/>
              <a:t>​ A large-scale MOGA (NSGA-II) with ~10,000 individuals, &gt;100 generations.</a:t>
            </a:r>
          </a:p>
          <a:p>
            <a:r>
              <a:rPr lang="en-US" altLang="zh-CN" sz="2800" dirty="0"/>
              <a:t>Variables: Sextupoles, octupoles, phase trombones.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0"/>
            <a:ext cx="12360696" cy="804672"/>
          </a:xfrm>
        </p:spPr>
        <p:txBody>
          <a:bodyPr>
            <a:normAutofit/>
          </a:bodyPr>
          <a:lstStyle/>
          <a:p>
            <a:r>
              <a:rPr lang="en-US" altLang="zh-CN" dirty="0"/>
              <a:t>Step I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288" y="1772816"/>
            <a:ext cx="3096501" cy="188768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93" y="897551"/>
            <a:ext cx="8990474" cy="523220"/>
          </a:xfrm>
          <a:prstGeom prst="rect">
            <a:avLst/>
          </a:prstGeom>
          <a:solidFill>
            <a:srgbClr val="206FB8"/>
          </a:solidFill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Optimizing fast nonlinear parameters with large scale MOGA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43"/>
    </mc:Choice>
    <mc:Fallback xmlns="">
      <p:transition spd="slow" advTm="5874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425412" y="1680889"/>
                <a:ext cx="8694924" cy="4273251"/>
              </a:xfrm>
            </p:spPr>
            <p:txBody>
              <a:bodyPr/>
              <a:lstStyle/>
              <a:p>
                <a:r>
                  <a:rPr lang="en-US" altLang="zh-CN" sz="2800" b="1" dirty="0"/>
                  <a:t>Goal:</a:t>
                </a:r>
                <a:r>
                  <a:rPr lang="en-US" altLang="zh-CN" sz="2800" dirty="0"/>
                  <a:t>​ Directly maximize the slow but critical parameter –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Touschek</m:t>
                        </m:r>
                      </m:sub>
                    </m:sSub>
                  </m:oMath>
                </a14:m>
                <a:r>
                  <a:rPr lang="en-US" altLang="zh-CN" sz="2800" dirty="0"/>
                  <a:t>.</a:t>
                </a:r>
              </a:p>
              <a:p>
                <a:r>
                  <a:rPr lang="en-US" altLang="zh-CN" sz="2800" b="1" dirty="0"/>
                  <a:t>Method:</a:t>
                </a:r>
                <a:r>
                  <a:rPr lang="en-US" altLang="zh-CN" sz="2800" dirty="0"/>
                  <a:t>​ A small-scale MOGA (NSGA-II) with  ~1,000 individuals, ~100 generations.</a:t>
                </a:r>
              </a:p>
              <a:p>
                <a:r>
                  <a:rPr lang="en-US" altLang="zh-CN" sz="2800" dirty="0"/>
                  <a:t>Variables: Sextupoles, octupoles. Touschek lifetime: estimated in SAD with 5D DA results, similar to Fast Touschek Tracking (FTT)*.</a:t>
                </a:r>
                <a:endParaRPr lang="en-US" altLang="zh-CN" sz="2000" dirty="0"/>
              </a:p>
            </p:txBody>
          </p:sp>
        </mc:Choice>
        <mc:Fallback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5412" y="1680889"/>
                <a:ext cx="8694924" cy="4273251"/>
              </a:xfrm>
              <a:blipFill>
                <a:blip r:embed="rId3"/>
                <a:stretch>
                  <a:fillRect l="-1262" t="-14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华文中宋" panose="02010600040101010101" pitchFamily="2" charset="-122"/>
              </a:rPr>
              <a:t>Step II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8203" y="1986591"/>
            <a:ext cx="4016553" cy="28848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28884" y="213285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F34A6"/>
                </a:solidFill>
              </a:rPr>
              <a:t>*</a:t>
            </a:r>
            <a:endParaRPr lang="zh-CN" altLang="en-US" sz="2000" dirty="0">
              <a:solidFill>
                <a:srgbClr val="0F34A6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7962" y="6215826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F34A6"/>
                </a:solidFill>
              </a:rPr>
              <a:t>* B. Riemann et al. Phys. Rev. Accel. Beams </a:t>
            </a:r>
            <a:r>
              <a:rPr lang="en-US" altLang="zh-CN" sz="1600" b="1" dirty="0">
                <a:solidFill>
                  <a:srgbClr val="0F34A6"/>
                </a:solidFill>
              </a:rPr>
              <a:t>27</a:t>
            </a:r>
            <a:r>
              <a:rPr lang="en-US" altLang="zh-CN" sz="1600" dirty="0">
                <a:solidFill>
                  <a:srgbClr val="0F34A6"/>
                </a:solidFill>
              </a:rPr>
              <a:t>, 94002 (2024).</a:t>
            </a:r>
          </a:p>
        </p:txBody>
      </p:sp>
      <p:sp>
        <p:nvSpPr>
          <p:cNvPr id="7" name="矩形 6"/>
          <p:cNvSpPr/>
          <p:nvPr/>
        </p:nvSpPr>
        <p:spPr>
          <a:xfrm>
            <a:off x="4393" y="897551"/>
            <a:ext cx="7895879" cy="523220"/>
          </a:xfrm>
          <a:prstGeom prst="rect">
            <a:avLst/>
          </a:prstGeom>
          <a:solidFill>
            <a:srgbClr val="206FB8"/>
          </a:solidFill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ea typeface="华文中宋" panose="02010600040101010101" pitchFamily="2" charset="-122"/>
              </a:rPr>
              <a:t>Optimizing Touschek lifetime with small scale MOGA 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28412" y="5147958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63978"/>
                </a:solidFill>
              </a:rPr>
              <a:t>Fast Touschek Tracking(FFT)</a:t>
            </a:r>
            <a:endParaRPr lang="zh-CN" altLang="en-US" sz="1600" dirty="0">
              <a:solidFill>
                <a:srgbClr val="063978"/>
              </a:solidFill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8040216" y="4938732"/>
            <a:ext cx="976658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90"/>
    </mc:Choice>
    <mc:Fallback xmlns="">
      <p:transition spd="slow" advTm="12919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简约主题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rgbClr val="C0C0C0"/>
        </a:solidFill>
      </a:spPr>
      <a:bodyPr wrap="square" rtlCol="0">
        <a:spAutoFit/>
      </a:bodyPr>
      <a:lstStyle>
        <a:defPPr algn="l">
          <a:defRPr sz="1600" dirty="0">
            <a:solidFill>
              <a:srgbClr val="FF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STCF通用模板</Template>
  <TotalTime>0</TotalTime>
  <Words>1508</Words>
  <Application>Microsoft Office PowerPoint</Application>
  <PresentationFormat>宽屏</PresentationFormat>
  <Paragraphs>223</Paragraphs>
  <Slides>27</Slides>
  <Notes>25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等线</vt:lpstr>
      <vt:lpstr>等线 Light</vt:lpstr>
      <vt:lpstr>华文中宋</vt:lpstr>
      <vt:lpstr>楷体</vt:lpstr>
      <vt:lpstr>宋体</vt:lpstr>
      <vt:lpstr>微软雅黑</vt:lpstr>
      <vt:lpstr>Arial</vt:lpstr>
      <vt:lpstr>Calibri</vt:lpstr>
      <vt:lpstr>Cambria Math</vt:lpstr>
      <vt:lpstr>Wingdings</vt:lpstr>
      <vt:lpstr>自定义设计方案</vt:lpstr>
      <vt:lpstr>1_自定义设计方案</vt:lpstr>
      <vt:lpstr>简约主题1</vt:lpstr>
      <vt:lpstr>公式</vt:lpstr>
      <vt:lpstr>Nonlinear Optimization for the Super Tau-Charm Facility (STCF)</vt:lpstr>
      <vt:lpstr>Outline</vt:lpstr>
      <vt:lpstr>Super Tau Charm Facility</vt:lpstr>
      <vt:lpstr>Consequent nonlinear challenges</vt:lpstr>
      <vt:lpstr>Effective strategies</vt:lpstr>
      <vt:lpstr>Outline</vt:lpstr>
      <vt:lpstr>Optimization strategies</vt:lpstr>
      <vt:lpstr>Step I</vt:lpstr>
      <vt:lpstr>Step II</vt:lpstr>
      <vt:lpstr>Outline</vt:lpstr>
      <vt:lpstr>Results after step I (page 8)</vt:lpstr>
      <vt:lpstr>Results after step II (page 9)</vt:lpstr>
      <vt:lpstr>Fringe effect of final doublet</vt:lpstr>
      <vt:lpstr>Recover Touschek lifetime with octupole coils</vt:lpstr>
      <vt:lpstr>Correction with symmetric octupole coils </vt:lpstr>
      <vt:lpstr>Correction with asymmetric octupoles </vt:lpstr>
      <vt:lpstr>PowerPoint 演示文稿</vt:lpstr>
      <vt:lpstr>Results before&amp; after optimization with W-S Beam-Beam</vt:lpstr>
      <vt:lpstr>FMA before &amp; after optimization with W-S Beam-Beam</vt:lpstr>
      <vt:lpstr>Outline</vt:lpstr>
      <vt:lpstr>Summary</vt:lpstr>
      <vt:lpstr>Outlook and future work</vt:lpstr>
      <vt:lpstr>PowerPoint 演示文稿</vt:lpstr>
      <vt:lpstr>Parameters for the low energy region of STCF</vt:lpstr>
      <vt:lpstr>FMA before &amp; after optimization with W-S Beam-Beam</vt:lpstr>
      <vt:lpstr>PowerPoint 演示文稿</vt:lpstr>
      <vt:lpstr>Results before&amp; after optimization with W-S Beam-Beam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2025-11-25T00:02:28Z</dcterms:created>
  <dcterms:modified xsi:type="dcterms:W3CDTF">2025-11-25T00:08:33Z</dcterms:modified>
</cp:coreProperties>
</file>