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8"/>
  </p:notesMasterIdLst>
  <p:sldIdLst>
    <p:sldId id="256" r:id="rId2"/>
    <p:sldId id="740" r:id="rId3"/>
    <p:sldId id="745" r:id="rId4"/>
    <p:sldId id="744" r:id="rId5"/>
    <p:sldId id="528" r:id="rId6"/>
    <p:sldId id="766" r:id="rId7"/>
    <p:sldId id="769" r:id="rId8"/>
    <p:sldId id="746" r:id="rId9"/>
    <p:sldId id="748" r:id="rId10"/>
    <p:sldId id="759" r:id="rId11"/>
    <p:sldId id="760" r:id="rId12"/>
    <p:sldId id="761" r:id="rId13"/>
    <p:sldId id="747" r:id="rId14"/>
    <p:sldId id="752" r:id="rId15"/>
    <p:sldId id="765" r:id="rId16"/>
    <p:sldId id="764" r:id="rId17"/>
    <p:sldId id="490" r:id="rId18"/>
    <p:sldId id="371" r:id="rId19"/>
    <p:sldId id="565" r:id="rId20"/>
    <p:sldId id="523" r:id="rId21"/>
    <p:sldId id="753" r:id="rId22"/>
    <p:sldId id="754" r:id="rId23"/>
    <p:sldId id="770" r:id="rId24"/>
    <p:sldId id="750" r:id="rId25"/>
    <p:sldId id="755" r:id="rId26"/>
    <p:sldId id="767" r:id="rId27"/>
    <p:sldId id="768" r:id="rId28"/>
    <p:sldId id="771" r:id="rId29"/>
    <p:sldId id="363" r:id="rId30"/>
    <p:sldId id="362" r:id="rId31"/>
    <p:sldId id="361" r:id="rId32"/>
    <p:sldId id="420" r:id="rId33"/>
    <p:sldId id="749" r:id="rId34"/>
    <p:sldId id="381" r:id="rId35"/>
    <p:sldId id="382" r:id="rId36"/>
    <p:sldId id="409" r:id="rId37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300"/>
    <a:srgbClr val="7A81FF"/>
    <a:srgbClr val="EDE136"/>
    <a:srgbClr val="ED7D31"/>
    <a:srgbClr val="FAFFCD"/>
    <a:srgbClr val="F2F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20"/>
    <p:restoredTop sz="90142"/>
  </p:normalViewPr>
  <p:slideViewPr>
    <p:cSldViewPr snapToGrid="0" snapToObjects="1">
      <p:cViewPr varScale="1">
        <p:scale>
          <a:sx n="184" d="100"/>
          <a:sy n="184" d="100"/>
        </p:scale>
        <p:origin x="18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ABC16-0D80-CB46-8A96-F86D2AC543FB}" type="datetimeFigureOut">
              <a:rPr kumimoji="1" lang="zh-CN" altLang="en-US" smtClean="0"/>
              <a:t>2025/11/21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E185D-4925-AB45-B214-0DFB12B15FC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149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6631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2132D-FEDB-D2E4-B50A-5A81CBD1F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D759A13-4AD4-D7F1-B70A-7679095C64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275DCAC-0E28-3E8B-ADA7-EE8580DC5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9F48AD0A-9FCD-C824-B128-27CCD858CF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0695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CA7BD-C4C6-4698-D6ED-D9FFF3BF4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C931BF-AA4A-E8A2-3873-0BC0A1A260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1DBF6EC-8275-A87E-1CD5-D8710FF7F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13732AC-EAB8-20E6-C9B8-1601D54F0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15351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9D60E-B18F-19F3-D7BD-1B8D13F84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404EDCB-AB24-785A-9A8D-E01D919DF0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A5CDE64-9E5C-BFB8-971C-23F84605F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467F86C-BE47-DDC9-AD1C-F56FABDEF3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419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607E5-2680-3596-804C-95E2D1291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72B366-AB47-017B-1C75-35B2D50668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FBF1BA2-2979-00A4-C24A-6339485B9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05806E0-AA69-FEBA-FB55-42B03E1A6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2766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7E53F-59C1-CFDF-71E8-192D2EA98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9669444-9E2D-2448-A59D-EC218AA9D8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0A5DDA9-1FBB-0FA1-CE42-B34A004A8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36F0ACE-5BDF-9349-2011-170D531833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9823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5871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DA374-8FBC-6529-C83A-7F5FE9413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731923-E449-91E7-E891-A9B4FF8666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A351764-4BCF-3FF3-A355-4DB1CF74F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AB328B8-25E5-5938-9E4C-DCC3D5986F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6240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3E539-5BAC-612F-2592-6C1529A3E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A4909B1-62A8-125B-02FC-8DF51F10ED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01F4512-2E5B-2456-275B-4EAF652D9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EE6DBAA-7E32-2996-5B2F-EED7F8EC3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3988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34578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4ADCB-FB8B-9BCD-D3F6-ABAE73166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4CEC5F2-6CD7-C9A7-B228-D5E29E35F6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2F698A-E291-0579-5075-AAF122D08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E7FFB10E-45F2-C527-33BE-DBF652553A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80365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06FDD-A7C8-1BE5-A636-5D43AB8D4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BFD839-6CDC-2ECD-049A-0959F8046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9BAB0ED-E4AE-89EB-F61B-8A4F810A7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D0A0F771-044A-83B3-467D-0EA3079BA9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4065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6C5FA-05C9-8C87-48DD-5C33D532F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E4A14D3-8B23-37B8-173F-72F51592EC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F316FDB-0820-5F82-5186-6E8DCBE0E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51F09C45-8659-7B9E-0A6C-57EB38955F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70844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EEDC9-85FA-F34E-BA3C-F73EEC6AA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914F42A-D466-1FC7-33BD-48CEA8C21B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25C1B3C-DD28-CD25-C7CF-33BE99BC6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3B6A74C9-0466-8F28-6B72-25163F6148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97690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729E1-A497-62CA-41FA-F5109F52C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8ED9DF8-2BAC-01A7-DFAB-CFB7779252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BE5A9FE-03CC-C7C5-3837-608037FCF3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71BA1AA1-EE6F-6301-45FC-E5E8382BC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067111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8BEF7-B562-6587-E17C-28513CBEB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6903F0F-4001-24F8-3D3E-AF4C679CF3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F37AA4D-5D8C-8494-602B-6C2B9057F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15BF1355-686C-0715-69A8-08CC26C4D0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64025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2C839-3121-DE1D-F1D6-2F65F3AED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1CCAA3E-E31F-8073-B809-F9D22095F7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362A65C-4808-6465-5FA8-C16E75943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5C87CA86-FC89-6338-63C2-E5518509C3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96997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998AE-225B-E257-8E7C-7D99B510C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447DABC-687E-6E2B-E74C-7234302EF2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DDD744-F9FA-D34D-624F-193E54F9D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7F1BC66-869F-2375-B1ED-6E8ABC6CE1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52283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BE4A6-48EA-1953-43AF-853F41587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9842D8A-0436-F654-F1A0-13D60FB2B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9A7432-E99F-8539-91ED-C4DDB191E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36B7839E-4D34-F1B9-E289-A6D8D9E1B7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30214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22ABD-80D1-1F01-DE00-3AADEDEDD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4022662-D30F-1C84-AC48-4BE2BC8CCB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BD2E4BD-31CD-B1DD-8452-D2F6A9CAED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691D873-AB4A-73FE-EC89-1829E7A747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672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B8236-54FF-6222-351B-381A2DB05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C3DBF57-91FE-1FA1-6C6D-5F7D2CB74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6CE5089-FE1D-8E1B-8A57-29B05DF1F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D9B73F1-4A5C-7331-D399-573DA534C3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58155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2689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196164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41561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90851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0430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F035E-F4BF-4382-90FE-C9DB53E02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1FF13E9-4CA7-8FFC-2911-1D086D783E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25ABD8D-BF55-1FC7-2392-8BFA49FF4F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C473C33D-89CD-284A-4FF5-54B2E1DB6E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26123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513220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30151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9677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BC21C-5923-CEED-2F35-465D8F567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B645A2B-2FA5-4CEC-4CC5-01299BAD7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36C1E93-8249-7C3A-05CD-44644F766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A98AC483-4925-98AA-67F4-BB5E785A88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533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F7D9A-9C58-630E-822E-EE898A99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200CBBB-3A8C-0113-FBA0-A8C203A44D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0F1991F-4B84-34A8-4DCD-112873919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EE6A8A3F-F9F3-77AF-A1E2-6AABEF17D5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1174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E2EA9-6EDB-1342-22C0-CEA9C69AF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EE57452-6FD1-C637-DB14-A4134178C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7D9F2FD-3A51-C9E3-B53E-D54A6680E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AF04585B-0ED0-074F-EEAF-728655365F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3153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0D4E5-12C6-A372-DE5A-FBBD08DBD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1E55C1-B643-D466-436D-2621C3B5B3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D1C5E44-3A0F-E94F-2E2F-0AF4006ED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9867ED36-8BC9-8947-18E6-3A200BAAB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6597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FE554-65FD-55D8-CC7A-3C282C768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CD66DF6-EAA6-9DE6-B34D-B9BDF5B230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D82D7CA-CADC-5E27-5DE5-0FE8A6321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DC45541C-2FC1-302F-9C75-D9D6531B6A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33602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7868E-4587-9868-1DB5-6B70643B5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A560F21-CAB6-C433-9370-2408F9D5A7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3F3C99C-5C10-D7D6-6F4A-BC97B255A0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B6FDB62B-FE13-3232-321E-27479B7AC3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1872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9AED-6544-834B-854B-40FD7BF6857F}" type="datetime1">
              <a:rPr kumimoji="1" lang="zh-CN" altLang="en-US" smtClean="0"/>
              <a:t>2025/11/21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7925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2025/11/21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615135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2025/11/21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100588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498F-AACD-7A48-9216-47DEC598978F}" type="datetime1">
              <a:rPr kumimoji="1" lang="zh-CN" altLang="en-US" smtClean="0"/>
              <a:t>2025/11/21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1544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D452-78F2-5748-A795-838FD923726A}" type="datetime1">
              <a:rPr kumimoji="1" lang="zh-CN" altLang="en-US" smtClean="0"/>
              <a:t>2025/11/21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071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2025/11/21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43618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D609-B725-CB42-8374-0E49802B79EB}" type="datetime1">
              <a:rPr kumimoji="1" lang="zh-CN" altLang="en-US" smtClean="0"/>
              <a:t>2025/11/21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033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A72B-D20B-454E-96C1-4CA463F4554A}" type="datetime1">
              <a:rPr kumimoji="1" lang="zh-CN" altLang="en-US" smtClean="0"/>
              <a:t>2025/11/21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596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2E65-2CB6-7249-AE79-58724D0890D3}" type="datetime1">
              <a:rPr kumimoji="1" lang="zh-CN" altLang="en-US" smtClean="0"/>
              <a:t>2025/11/21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708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1E21-24F1-4442-8275-97417D50D406}" type="datetime1">
              <a:rPr kumimoji="1" lang="zh-CN" altLang="en-US" smtClean="0"/>
              <a:t>2025/11/21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683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5BD7-404D-0244-B7CD-E51BD80478D5}" type="datetime1">
              <a:rPr kumimoji="1" lang="zh-CN" altLang="en-US" smtClean="0"/>
              <a:t>2025/11/21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380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495E5-8EBD-B54F-82A6-A6A524C7B0FB}" type="datetime1">
              <a:rPr kumimoji="1" lang="zh-CN" altLang="en-US" smtClean="0"/>
              <a:t>2025/11/21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643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0.png"/><Relationship Id="rId13" Type="http://schemas.openxmlformats.org/officeDocument/2006/relationships/image" Target="../media/image300.png"/><Relationship Id="rId3" Type="http://schemas.openxmlformats.org/officeDocument/2006/relationships/image" Target="../media/image52.png"/><Relationship Id="rId7" Type="http://schemas.openxmlformats.org/officeDocument/2006/relationships/hyperlink" Target="https://doi.org/10.1038/nphys4021" TargetMode="External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3/PhysRevLett.133.101902" TargetMode="External"/><Relationship Id="rId11" Type="http://schemas.openxmlformats.org/officeDocument/2006/relationships/image" Target="../media/image54.png"/><Relationship Id="rId5" Type="http://schemas.openxmlformats.org/officeDocument/2006/relationships/hyperlink" Target="https://journals.aps.org/prd/abstract/10.1103/PhysRevD.108.L011101" TargetMode="External"/><Relationship Id="rId15" Type="http://schemas.openxmlformats.org/officeDocument/2006/relationships/image" Target="../media/image55.png"/><Relationship Id="rId10" Type="http://schemas.openxmlformats.org/officeDocument/2006/relationships/image" Target="../media/image53.png"/><Relationship Id="rId4" Type="http://schemas.openxmlformats.org/officeDocument/2006/relationships/hyperlink" Target="https://doi.org/10.1007/JHEP04(2014)087" TargetMode="External"/><Relationship Id="rId9" Type="http://schemas.openxmlformats.org/officeDocument/2006/relationships/image" Target="../media/image81.png"/><Relationship Id="rId14" Type="http://schemas.openxmlformats.org/officeDocument/2006/relationships/image" Target="../media/image1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0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13" Type="http://schemas.openxmlformats.org/officeDocument/2006/relationships/image" Target="../media/image64.png"/><Relationship Id="rId7" Type="http://schemas.openxmlformats.org/officeDocument/2006/relationships/image" Target="../media/image62.png"/><Relationship Id="rId12" Type="http://schemas.openxmlformats.org/officeDocument/2006/relationships/image" Target="../media/image2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230.png"/><Relationship Id="rId5" Type="http://schemas.openxmlformats.org/officeDocument/2006/relationships/image" Target="../media/image224.png"/><Relationship Id="rId10" Type="http://schemas.openxmlformats.org/officeDocument/2006/relationships/image" Target="../media/image63.png"/><Relationship Id="rId4" Type="http://schemas.openxmlformats.org/officeDocument/2006/relationships/image" Target="../media/image223.png"/><Relationship Id="rId9" Type="http://schemas.openxmlformats.org/officeDocument/2006/relationships/image" Target="../media/image2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8" Type="http://schemas.openxmlformats.org/officeDocument/2006/relationships/image" Target="../media/image2100.png"/><Relationship Id="rId3" Type="http://schemas.openxmlformats.org/officeDocument/2006/relationships/image" Target="../media/image65.png"/><Relationship Id="rId21" Type="http://schemas.openxmlformats.org/officeDocument/2006/relationships/image" Target="../media/image2130.png"/><Relationship Id="rId7" Type="http://schemas.openxmlformats.org/officeDocument/2006/relationships/image" Target="../media/image2010.png"/><Relationship Id="rId17" Type="http://schemas.openxmlformats.org/officeDocument/2006/relationships/image" Target="../media/image2071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050.png"/><Relationship Id="rId20" Type="http://schemas.openxmlformats.org/officeDocument/2006/relationships/image" Target="../media/image2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0.png"/><Relationship Id="rId5" Type="http://schemas.openxmlformats.org/officeDocument/2006/relationships/image" Target="../media/image1990.png"/><Relationship Id="rId15" Type="http://schemas.openxmlformats.org/officeDocument/2006/relationships/image" Target="../media/image2030.png"/><Relationship Id="rId19" Type="http://schemas.openxmlformats.org/officeDocument/2006/relationships/image" Target="../media/image211.png"/><Relationship Id="rId4" Type="http://schemas.openxmlformats.org/officeDocument/2006/relationships/image" Target="../media/image1980.png"/><Relationship Id="rId14" Type="http://schemas.openxmlformats.org/officeDocument/2006/relationships/image" Target="../media/image20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590.png"/><Relationship Id="rId7" Type="http://schemas.openxmlformats.org/officeDocument/2006/relationships/image" Target="../media/image6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0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50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7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1.png"/><Relationship Id="rId3" Type="http://schemas.openxmlformats.org/officeDocument/2006/relationships/image" Target="../media/image72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5" Type="http://schemas.openxmlformats.org/officeDocument/2006/relationships/image" Target="../media/image82.png"/><Relationship Id="rId4" Type="http://schemas.openxmlformats.org/officeDocument/2006/relationships/image" Target="../media/image80.png"/><Relationship Id="rId9" Type="http://schemas.openxmlformats.org/officeDocument/2006/relationships/image" Target="../media/image78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9.png"/><Relationship Id="rId12" Type="http://schemas.openxmlformats.org/officeDocument/2006/relationships/image" Target="../media/image208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07.png"/><Relationship Id="rId5" Type="http://schemas.openxmlformats.org/officeDocument/2006/relationships/image" Target="../media/image270.png"/><Relationship Id="rId15" Type="http://schemas.openxmlformats.org/officeDocument/2006/relationships/image" Target="../media/image87.png"/><Relationship Id="rId10" Type="http://schemas.openxmlformats.org/officeDocument/2006/relationships/image" Target="../media/image206.png"/><Relationship Id="rId4" Type="http://schemas.openxmlformats.org/officeDocument/2006/relationships/image" Target="../media/image261.png"/><Relationship Id="rId14" Type="http://schemas.openxmlformats.org/officeDocument/2006/relationships/image" Target="../media/image280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9.png"/><Relationship Id="rId3" Type="http://schemas.openxmlformats.org/officeDocument/2006/relationships/image" Target="../media/image99.png"/><Relationship Id="rId7" Type="http://schemas.openxmlformats.org/officeDocument/2006/relationships/image" Target="../media/image320.png"/><Relationship Id="rId12" Type="http://schemas.openxmlformats.org/officeDocument/2006/relationships/image" Target="../media/image20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11" Type="http://schemas.openxmlformats.org/officeDocument/2006/relationships/image" Target="../media/image207.png"/><Relationship Id="rId5" Type="http://schemas.openxmlformats.org/officeDocument/2006/relationships/image" Target="../media/image302.png"/><Relationship Id="rId10" Type="http://schemas.openxmlformats.org/officeDocument/2006/relationships/image" Target="../media/image206.png"/><Relationship Id="rId4" Type="http://schemas.openxmlformats.org/officeDocument/2006/relationships/image" Target="../media/image2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93.png"/><Relationship Id="rId18" Type="http://schemas.openxmlformats.org/officeDocument/2006/relationships/image" Target="../media/image450.png"/><Relationship Id="rId3" Type="http://schemas.openxmlformats.org/officeDocument/2006/relationships/image" Target="../media/image290.png"/><Relationship Id="rId7" Type="http://schemas.openxmlformats.org/officeDocument/2006/relationships/image" Target="../media/image360.png"/><Relationship Id="rId12" Type="http://schemas.openxmlformats.org/officeDocument/2006/relationships/image" Target="../media/image92.png"/><Relationship Id="rId17" Type="http://schemas.openxmlformats.org/officeDocument/2006/relationships/image" Target="../media/image440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11" Type="http://schemas.openxmlformats.org/officeDocument/2006/relationships/image" Target="../media/image91.png"/><Relationship Id="rId5" Type="http://schemas.openxmlformats.org/officeDocument/2006/relationships/image" Target="../media/image340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380.png"/><Relationship Id="rId1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06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96.png"/><Relationship Id="rId4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19.png"/><Relationship Id="rId7" Type="http://schemas.openxmlformats.org/officeDocument/2006/relationships/image" Target="../media/image103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1.png"/><Relationship Id="rId13" Type="http://schemas.openxmlformats.org/officeDocument/2006/relationships/image" Target="../media/image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6.png"/><Relationship Id="rId5" Type="http://schemas.openxmlformats.org/officeDocument/2006/relationships/image" Target="../media/image109.png"/><Relationship Id="rId15" Type="http://schemas.openxmlformats.org/officeDocument/2006/relationships/image" Target="../media/image115.png"/><Relationship Id="rId10" Type="http://schemas.openxmlformats.org/officeDocument/2006/relationships/image" Target="../media/image571.png"/><Relationship Id="rId4" Type="http://schemas.openxmlformats.org/officeDocument/2006/relationships/image" Target="../media/image15.png"/><Relationship Id="rId9" Type="http://schemas.openxmlformats.org/officeDocument/2006/relationships/image" Target="../media/image7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111" y="186857"/>
            <a:ext cx="2548385" cy="65730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ctrTitle"/>
          </p:nvPr>
        </p:nvSpPr>
        <p:spPr>
          <a:xfrm>
            <a:off x="903475" y="1121043"/>
            <a:ext cx="7337048" cy="1283776"/>
          </a:xfrm>
        </p:spPr>
        <p:txBody>
          <a:bodyPr>
            <a:noAutofit/>
          </a:bodyPr>
          <a:lstStyle/>
          <a:p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Synergy</a:t>
            </a:r>
            <a:r>
              <a:rPr kumimoji="1"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between</a:t>
            </a:r>
            <a:r>
              <a:rPr kumimoji="1"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LHCb</a:t>
            </a:r>
            <a:r>
              <a:rPr kumimoji="1"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and</a:t>
            </a:r>
            <a:r>
              <a:rPr kumimoji="1"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FTCF</a:t>
            </a:r>
            <a:r>
              <a:rPr kumimoji="1"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programs</a:t>
            </a:r>
            <a:endParaRPr kumimoji="1" lang="zh-CN" altLang="en-US" sz="36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副标题 2"/>
          <p:cNvSpPr>
            <a:spLocks noGrp="1"/>
          </p:cNvSpPr>
          <p:nvPr>
            <p:ph type="subTitle" idx="1"/>
          </p:nvPr>
        </p:nvSpPr>
        <p:spPr>
          <a:xfrm>
            <a:off x="496072" y="2872738"/>
            <a:ext cx="8151853" cy="1609497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CN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Wenbin</a:t>
            </a:r>
            <a:r>
              <a:rPr kumimoji="1" lang="zh-CN" altLang="en-US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Qian</a:t>
            </a:r>
          </a:p>
          <a:p>
            <a:pPr algn="ctr"/>
            <a:r>
              <a:rPr kumimoji="1" lang="en-US" altLang="zh-CN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University</a:t>
            </a:r>
            <a:r>
              <a:rPr kumimoji="1" lang="zh-CN" altLang="en-US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kumimoji="1" lang="zh-CN" altLang="en-US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Chinese</a:t>
            </a:r>
            <a:r>
              <a:rPr kumimoji="1" lang="zh-CN" altLang="en-US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Academic</a:t>
            </a:r>
            <a:r>
              <a:rPr kumimoji="1" lang="zh-CN" altLang="en-US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kumimoji="1" lang="zh-CN" altLang="en-US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Sciences</a:t>
            </a:r>
          </a:p>
          <a:p>
            <a:pPr algn="ctr"/>
            <a:r>
              <a:rPr kumimoji="1" lang="en-US" altLang="zh-CN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2025/11/27</a:t>
            </a:r>
          </a:p>
          <a:p>
            <a:pPr algn="ctr"/>
            <a:r>
              <a:rPr kumimoji="1" lang="en-US" altLang="zh-CN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On</a:t>
            </a:r>
            <a:r>
              <a:rPr kumimoji="1" lang="zh-CN" altLang="en-US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behalf</a:t>
            </a:r>
            <a:r>
              <a:rPr kumimoji="1" lang="zh-CN" altLang="en-US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kumimoji="1" lang="zh-CN" altLang="en-US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LHCb</a:t>
            </a:r>
            <a:r>
              <a:rPr kumimoji="1" lang="zh-CN" altLang="en-US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Collaboration</a:t>
            </a:r>
          </a:p>
          <a:p>
            <a:pPr algn="ctr"/>
            <a:endParaRPr kumimoji="1" lang="en-US" altLang="zh-CN" sz="16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en-US" altLang="zh-CN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7</a:t>
            </a:r>
            <a:r>
              <a:rPr kumimoji="1" lang="en-US" altLang="zh-CN" sz="1600" b="1" baseline="30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th</a:t>
            </a:r>
            <a:r>
              <a:rPr kumimoji="1" lang="en-US" altLang="zh-CN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International Workshop on Future Tau Charm Facilities,</a:t>
            </a:r>
            <a:r>
              <a:rPr kumimoji="1" lang="zh-CN" altLang="en-US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2025,</a:t>
            </a:r>
            <a:r>
              <a:rPr kumimoji="1" lang="zh-CN" altLang="en-US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Huangshan</a:t>
            </a:r>
            <a:endParaRPr kumimoji="1" lang="zh-CN" altLang="en-US" sz="16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4B9AE12-D236-DF44-AA17-7EC5A5DF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1</a:t>
            </a:fld>
            <a:endParaRPr kumimoji="1" lang="zh-CN" altLang="en-US"/>
          </a:p>
        </p:txBody>
      </p:sp>
      <p:cxnSp>
        <p:nvCxnSpPr>
          <p:cNvPr id="12" name="直线连接符 11"/>
          <p:cNvCxnSpPr>
            <a:cxnSpLocks/>
          </p:cNvCxnSpPr>
          <p:nvPr/>
        </p:nvCxnSpPr>
        <p:spPr>
          <a:xfrm>
            <a:off x="0" y="2738681"/>
            <a:ext cx="91440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 7"/>
          <p:cNvGrpSpPr/>
          <p:nvPr/>
        </p:nvGrpSpPr>
        <p:grpSpPr>
          <a:xfrm>
            <a:off x="0" y="4835058"/>
            <a:ext cx="9144000" cy="331897"/>
            <a:chOff x="0" y="6446733"/>
            <a:chExt cx="9144000" cy="442528"/>
          </a:xfrm>
        </p:grpSpPr>
        <p:sp>
          <p:nvSpPr>
            <p:cNvPr id="16" name="Rectangle 6"/>
            <p:cNvSpPr/>
            <p:nvPr/>
          </p:nvSpPr>
          <p:spPr>
            <a:xfrm>
              <a:off x="0" y="6488821"/>
              <a:ext cx="9144000" cy="3691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8" name="Rectangle 7"/>
            <p:cNvSpPr/>
            <p:nvPr/>
          </p:nvSpPr>
          <p:spPr>
            <a:xfrm>
              <a:off x="0" y="6446733"/>
              <a:ext cx="91440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40031" y="6458376"/>
              <a:ext cx="246308" cy="430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sz="15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 flipH="1">
              <a:off x="8275320" y="6458376"/>
              <a:ext cx="308611" cy="430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15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CA31A6D-2A9D-6045-8DB2-BD578BAA060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9AEE5495-F511-5646-BA0B-5C62CD21ABE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4EA274E-112E-C19D-27ED-9DF1010805F4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1026" name="Picture 2" descr="LHCb logo 的图像结果">
            <a:extLst>
              <a:ext uri="{FF2B5EF4-FFF2-40B4-BE49-F238E27FC236}">
                <a16:creationId xmlns:a16="http://schemas.microsoft.com/office/drawing/2014/main" id="{906230FD-3776-F76E-891F-EBDD27C4B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2" y="53738"/>
            <a:ext cx="1094839" cy="6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6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0"/>
    </mc:Choice>
    <mc:Fallback xmlns="">
      <p:transition spd="slow" advTm="161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AD3F0-662B-220C-6271-5B2D1B06E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D3060794-27E6-C937-E1BD-1591C9BDB86B}"/>
              </a:ext>
            </a:extLst>
          </p:cNvPr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7CE6763F-924C-2935-961A-CDFEF47977D3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84119"/>
              <a:chOff x="110103" y="48516"/>
              <a:chExt cx="8885307" cy="68411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5FAFC4FA-1C14-6DF5-703C-48315836ED6F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5251759" cy="68411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sz="2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𝒉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±</m:t>
                            </m:r>
                          </m:sup>
                        </m:sSup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strategy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5FAFC4FA-1C14-6DF5-703C-48315836ED6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5251759" cy="68411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483" t="-7143" r="-1208" b="-2857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B00DFA2C-872B-90C4-BDE7-F22BC521A218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947E7D9B-B30C-396E-7A89-9536C75918D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7374092C-9AAB-022E-F371-EFC20E815AE1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C96BC68-B796-042B-51B5-1EFC6A4CE9CA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241EF1AA-2751-DF11-5636-97ECC2664065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ACF0A444-5E44-DFA3-9B6D-D1B42D8769D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0A96371-DF25-6023-4E2C-99FACBDC54E8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710510D-4D83-53C2-74D9-9C233AF6E448}"/>
                  </a:ext>
                </a:extLst>
              </p:cNvPr>
              <p:cNvSpPr/>
              <p:nvPr/>
            </p:nvSpPr>
            <p:spPr>
              <a:xfrm>
                <a:off x="326819" y="3315625"/>
                <a:ext cx="8490362" cy="1352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±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sub>
                    </m:sSub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analyzed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previous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strong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phase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inputs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model;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updated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recently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BESIII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(20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fb</a:t>
                </a:r>
                <a:r>
                  <a:rPr lang="en-US" altLang="zh-CN" sz="1400" b="1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±</m:t>
                        </m:r>
                      </m:sup>
                    </m:s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b>
                      <m:sSub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sub>
                    </m:sSub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amplitude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binning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scheme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designed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BESIII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much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sample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(3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fb</a:t>
                </a:r>
                <a:r>
                  <a:rPr lang="en-US" altLang="zh-CN" sz="1400" b="1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710510D-4D83-53C2-74D9-9C233AF6E4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19" y="3315625"/>
                <a:ext cx="8490362" cy="1352999"/>
              </a:xfrm>
              <a:prstGeom prst="rect">
                <a:avLst/>
              </a:prstGeom>
              <a:blipFill>
                <a:blip r:embed="rId4"/>
                <a:stretch>
                  <a:fillRect l="-149" b="-37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095A3576-FB16-FF89-33D9-43B0F1A6E070}"/>
              </a:ext>
            </a:extLst>
          </p:cNvPr>
          <p:cNvGrpSpPr/>
          <p:nvPr/>
        </p:nvGrpSpPr>
        <p:grpSpPr>
          <a:xfrm>
            <a:off x="694490" y="813409"/>
            <a:ext cx="7079762" cy="2220414"/>
            <a:chOff x="538822" y="2025383"/>
            <a:chExt cx="7079762" cy="222041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92F73DC-1836-B2B1-E722-89C43DFBC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6690" y="2482850"/>
              <a:ext cx="5741894" cy="918703"/>
            </a:xfrm>
            <a:prstGeom prst="rect">
              <a:avLst/>
            </a:prstGeom>
          </p:spPr>
        </p:pic>
        <p:cxnSp>
          <p:nvCxnSpPr>
            <p:cNvPr id="24" name="直线箭头连接符 23">
              <a:extLst>
                <a:ext uri="{FF2B5EF4-FFF2-40B4-BE49-F238E27FC236}">
                  <a16:creationId xmlns:a16="http://schemas.microsoft.com/office/drawing/2014/main" id="{FA594241-BD33-0CC2-693F-9D036D3180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1661" y="3275824"/>
              <a:ext cx="0" cy="34192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线箭头连接符 25">
              <a:extLst>
                <a:ext uri="{FF2B5EF4-FFF2-40B4-BE49-F238E27FC236}">
                  <a16:creationId xmlns:a16="http://schemas.microsoft.com/office/drawing/2014/main" id="{8587DCEF-EF0F-22D6-3C32-CC98B48AAC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52333" y="3326248"/>
              <a:ext cx="1090386" cy="3052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线箭头连接符 42">
              <a:extLst>
                <a:ext uri="{FF2B5EF4-FFF2-40B4-BE49-F238E27FC236}">
                  <a16:creationId xmlns:a16="http://schemas.microsoft.com/office/drawing/2014/main" id="{67156821-E9B4-6433-D042-040F94D3B7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6249" y="3293900"/>
              <a:ext cx="1345028" cy="3309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FA9483A4-8E06-471D-354C-0708E9754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8277" y="3621360"/>
              <a:ext cx="3978411" cy="394484"/>
            </a:xfrm>
            <a:prstGeom prst="rect">
              <a:avLst/>
            </a:prstGeom>
          </p:spPr>
        </p:pic>
        <p:cxnSp>
          <p:nvCxnSpPr>
            <p:cNvPr id="52" name="直线箭头连接符 51">
              <a:extLst>
                <a:ext uri="{FF2B5EF4-FFF2-40B4-BE49-F238E27FC236}">
                  <a16:creationId xmlns:a16="http://schemas.microsoft.com/office/drawing/2014/main" id="{39E979A5-DC64-B68F-3133-3B6829E29F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5873" y="3293900"/>
              <a:ext cx="0" cy="34192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C7B53C59-A744-93AF-D646-48EA0636FB45}"/>
                </a:ext>
              </a:extLst>
            </p:cNvPr>
            <p:cNvSpPr txBox="1"/>
            <p:nvPr/>
          </p:nvSpPr>
          <p:spPr>
            <a:xfrm>
              <a:off x="6318701" y="2070188"/>
              <a:ext cx="127298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BESIII</a:t>
              </a:r>
              <a:r>
                <a:rPr lang="zh-CN" alt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inputs</a:t>
              </a:r>
              <a:endParaRPr lang="zh-CN" alt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56" name="直线箭头连接符 55">
              <a:extLst>
                <a:ext uri="{FF2B5EF4-FFF2-40B4-BE49-F238E27FC236}">
                  <a16:creationId xmlns:a16="http://schemas.microsoft.com/office/drawing/2014/main" id="{BE9465E0-A454-182D-8FFB-27CBF70B5753}"/>
                </a:ext>
              </a:extLst>
            </p:cNvPr>
            <p:cNvCxnSpPr>
              <a:cxnSpLocks/>
            </p:cNvCxnSpPr>
            <p:nvPr/>
          </p:nvCxnSpPr>
          <p:spPr>
            <a:xfrm>
              <a:off x="6489355" y="2356956"/>
              <a:ext cx="0" cy="24331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线箭头连接符 58">
              <a:extLst>
                <a:ext uri="{FF2B5EF4-FFF2-40B4-BE49-F238E27FC236}">
                  <a16:creationId xmlns:a16="http://schemas.microsoft.com/office/drawing/2014/main" id="{4FFE675D-4BDC-BB17-D859-CFFE672B0D39}"/>
                </a:ext>
              </a:extLst>
            </p:cNvPr>
            <p:cNvCxnSpPr>
              <a:cxnSpLocks/>
            </p:cNvCxnSpPr>
            <p:nvPr/>
          </p:nvCxnSpPr>
          <p:spPr>
            <a:xfrm>
              <a:off x="7179637" y="2356956"/>
              <a:ext cx="0" cy="24331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7AB62F6A-BBDB-F7E6-DD4A-E5899D0BC94D}"/>
                </a:ext>
              </a:extLst>
            </p:cNvPr>
            <p:cNvSpPr txBox="1"/>
            <p:nvPr/>
          </p:nvSpPr>
          <p:spPr>
            <a:xfrm>
              <a:off x="538822" y="2738969"/>
              <a:ext cx="14006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LHCb</a:t>
              </a:r>
              <a:r>
                <a:rPr lang="zh-CN" altLang="en-US" sz="1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measurements</a:t>
              </a:r>
              <a:r>
                <a:rPr lang="zh-CN" altLang="en-US" sz="1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(mass</a:t>
              </a:r>
              <a:r>
                <a:rPr lang="zh-CN" altLang="en-US" sz="1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fit)</a:t>
              </a:r>
              <a:endParaRPr lang="zh-CN" altLang="en-US" sz="1200" dirty="0">
                <a:solidFill>
                  <a:srgbClr val="0070C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03E9E0F0-5193-005F-0CA5-AB948CA50D24}"/>
                    </a:ext>
                  </a:extLst>
                </p:cNvPr>
                <p:cNvSpPr txBox="1"/>
                <p:nvPr/>
              </p:nvSpPr>
              <p:spPr>
                <a:xfrm>
                  <a:off x="3171321" y="2025383"/>
                  <a:ext cx="1733511" cy="46397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200" b="1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Constrained</a:t>
                  </a:r>
                  <a:r>
                    <a:rPr lang="zh-CN" altLang="en-US" sz="1200" b="1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200" b="1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from</a:t>
                  </a:r>
                  <a:r>
                    <a:rPr lang="zh-CN" altLang="en-US" sz="1200" b="1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1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±</m:t>
                          </m:r>
                        </m:sup>
                      </m:sSup>
                      <m:r>
                        <a:rPr lang="en-US" altLang="zh-CN" sz="1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  <m:r>
                        <a:rPr lang="en-US" altLang="zh-CN" sz="1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𝑫</m:t>
                      </m:r>
                      <m:sSup>
                        <m:sSupPr>
                          <m:ctrlPr>
                            <a:rPr lang="en-US" altLang="zh-CN" sz="1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±</m:t>
                          </m:r>
                        </m:sup>
                      </m:sSup>
                    </m:oMath>
                  </a14:m>
                  <a:endParaRPr lang="zh-CN" altLang="en-US" sz="12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03E9E0F0-5193-005F-0CA5-AB948CA50D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1321" y="2025383"/>
                  <a:ext cx="1733511" cy="46397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F45A151E-BB11-52AB-570A-0C61DF727F20}"/>
                </a:ext>
              </a:extLst>
            </p:cNvPr>
            <p:cNvSpPr/>
            <p:nvPr/>
          </p:nvSpPr>
          <p:spPr>
            <a:xfrm>
              <a:off x="2909872" y="2600275"/>
              <a:ext cx="340659" cy="725973"/>
            </a:xfrm>
            <a:prstGeom prst="rect">
              <a:avLst/>
            </a:prstGeom>
            <a:noFill/>
            <a:ln w="2222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2C03376D-23DF-6F6B-2164-662A633B6EE5}"/>
                </a:ext>
              </a:extLst>
            </p:cNvPr>
            <p:cNvSpPr/>
            <p:nvPr/>
          </p:nvSpPr>
          <p:spPr>
            <a:xfrm>
              <a:off x="4904844" y="2588155"/>
              <a:ext cx="243154" cy="725973"/>
            </a:xfrm>
            <a:prstGeom prst="rect">
              <a:avLst/>
            </a:prstGeom>
            <a:noFill/>
            <a:ln w="2222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5262AF6D-5307-CB04-1EFF-F2ACA0399655}"/>
                </a:ext>
              </a:extLst>
            </p:cNvPr>
            <p:cNvSpPr txBox="1"/>
            <p:nvPr/>
          </p:nvSpPr>
          <p:spPr>
            <a:xfrm>
              <a:off x="1176351" y="3673302"/>
              <a:ext cx="140067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Fit</a:t>
              </a:r>
              <a:r>
                <a:rPr lang="zh-CN" alt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parameters</a:t>
              </a:r>
              <a:endParaRPr lang="zh-CN" alt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65" name="直线箭头连接符 64">
              <a:extLst>
                <a:ext uri="{FF2B5EF4-FFF2-40B4-BE49-F238E27FC236}">
                  <a16:creationId xmlns:a16="http://schemas.microsoft.com/office/drawing/2014/main" id="{5B0636A5-4922-A31F-B26F-1673268B51E9}"/>
                </a:ext>
              </a:extLst>
            </p:cNvPr>
            <p:cNvCxnSpPr>
              <a:cxnSpLocks/>
            </p:cNvCxnSpPr>
            <p:nvPr/>
          </p:nvCxnSpPr>
          <p:spPr>
            <a:xfrm>
              <a:off x="2473166" y="3826335"/>
              <a:ext cx="77736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线箭头连接符 66">
              <a:extLst>
                <a:ext uri="{FF2B5EF4-FFF2-40B4-BE49-F238E27FC236}">
                  <a16:creationId xmlns:a16="http://schemas.microsoft.com/office/drawing/2014/main" id="{30BF0721-61A0-C37B-0A7E-D3AE5AD076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3071" y="3314128"/>
              <a:ext cx="613958" cy="35917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文本框 68">
                  <a:extLst>
                    <a:ext uri="{FF2B5EF4-FFF2-40B4-BE49-F238E27FC236}">
                      <a16:creationId xmlns:a16="http://schemas.microsoft.com/office/drawing/2014/main" id="{7C260498-D1CA-3300-87E0-71FD05F8B570}"/>
                    </a:ext>
                  </a:extLst>
                </p:cNvPr>
                <p:cNvSpPr txBox="1"/>
                <p:nvPr/>
              </p:nvSpPr>
              <p:spPr>
                <a:xfrm>
                  <a:off x="4718502" y="3968798"/>
                  <a:ext cx="1400678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where</a:t>
                  </a:r>
                  <a:r>
                    <a:rPr lang="zh-CN" altLang="en-U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𝜸</m:t>
                      </m:r>
                    </m:oMath>
                  </a14:m>
                  <a:r>
                    <a:rPr lang="zh-CN" altLang="en-U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enters</a:t>
                  </a:r>
                  <a:r>
                    <a:rPr lang="zh-CN" altLang="en-US" sz="12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69" name="文本框 68">
                  <a:extLst>
                    <a:ext uri="{FF2B5EF4-FFF2-40B4-BE49-F238E27FC236}">
                      <a16:creationId xmlns:a16="http://schemas.microsoft.com/office/drawing/2014/main" id="{7C260498-D1CA-3300-87E0-71FD05F8B5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8502" y="3968798"/>
                  <a:ext cx="1400678" cy="276999"/>
                </a:xfrm>
                <a:prstGeom prst="rect">
                  <a:avLst/>
                </a:prstGeom>
                <a:blipFill>
                  <a:blip r:embed="rId8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0" name="矩形 69">
            <a:extLst>
              <a:ext uri="{FF2B5EF4-FFF2-40B4-BE49-F238E27FC236}">
                <a16:creationId xmlns:a16="http://schemas.microsoft.com/office/drawing/2014/main" id="{1C725CED-6557-CB75-50B6-33B21D609B34}"/>
              </a:ext>
            </a:extLst>
          </p:cNvPr>
          <p:cNvSpPr/>
          <p:nvPr/>
        </p:nvSpPr>
        <p:spPr>
          <a:xfrm>
            <a:off x="7551215" y="201650"/>
            <a:ext cx="11833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 err="1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arXiv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: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2509.15139</a:t>
            </a:r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03F2C93F-C854-76AB-E4EA-4287688CCA60}"/>
              </a:ext>
            </a:extLst>
          </p:cNvPr>
          <p:cNvCxnSpPr/>
          <p:nvPr/>
        </p:nvCxnSpPr>
        <p:spPr>
          <a:xfrm flipH="1">
            <a:off x="3406199" y="1135213"/>
            <a:ext cx="200030" cy="240968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877B36F3-1497-7209-FE95-8BDCAD211DA3}"/>
              </a:ext>
            </a:extLst>
          </p:cNvPr>
          <p:cNvCxnSpPr>
            <a:cxnSpLocks/>
          </p:cNvCxnSpPr>
          <p:nvPr/>
        </p:nvCxnSpPr>
        <p:spPr>
          <a:xfrm>
            <a:off x="4860482" y="1156374"/>
            <a:ext cx="200018" cy="231927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34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64"/>
    </mc:Choice>
    <mc:Fallback xmlns="">
      <p:transition spd="slow" advTm="6716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992EE-463D-8ED9-C675-67F043768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CC7C9FFB-E423-8EE7-5F92-1D97BAC408BA}"/>
              </a:ext>
            </a:extLst>
          </p:cNvPr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7C3B3ED-B8FB-A568-E68A-C44F153D8C97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84119"/>
              <a:chOff x="110103" y="48516"/>
              <a:chExt cx="8885307" cy="68411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A48FF4B-1D9E-7D3C-612D-EAE9497A143A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5040162" cy="68411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sz="2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𝒉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±</m:t>
                            </m:r>
                          </m:sup>
                        </m:sSup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results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A48FF4B-1D9E-7D3C-612D-EAE9497A143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5040162" cy="68411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503" t="-7143" r="-1256" b="-2857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B9F9421-C9C3-1C58-BDD8-7CA191825BAB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5E268332-0344-EF88-212E-3AB784092A3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AC892F4-253F-4E0C-D743-02751DC75D4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B76ECA4-566C-C1C6-7E31-877F0361A3A1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7610AB41-87E3-603B-3605-D3465F26F367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882ABC23-906E-59DB-64BE-CE426537EC1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574198D-7763-CDA3-E1E6-79802D7D845C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3776F27-F283-F0A9-7E62-F5ACEFEFE045}"/>
                  </a:ext>
                </a:extLst>
              </p:cNvPr>
              <p:cNvSpPr txBox="1"/>
              <p:nvPr/>
            </p:nvSpPr>
            <p:spPr>
              <a:xfrm>
                <a:off x="3218325" y="1292677"/>
                <a:ext cx="2777556" cy="20392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sample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about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3300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±</m:t>
                        </m:r>
                      </m:sup>
                    </m:s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b>
                      <m:sSub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sub>
                    </m:sSub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9200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±</m:t>
                        </m:r>
                      </m:sup>
                    </m:s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b>
                      <m:sSub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lang="en-US" altLang="zh-CN" sz="14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sub>
                    </m:sSub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signals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reconstructed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Run1+2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asymmetries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indicates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clear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certain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regions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phase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space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3776F27-F283-F0A9-7E62-F5ACEFEFE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8325" y="1292677"/>
                <a:ext cx="2777556" cy="2039213"/>
              </a:xfrm>
              <a:prstGeom prst="rect">
                <a:avLst/>
              </a:prstGeom>
              <a:blipFill>
                <a:blip r:embed="rId4"/>
                <a:stretch>
                  <a:fillRect t="-617" b="-12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27">
            <a:extLst>
              <a:ext uri="{FF2B5EF4-FFF2-40B4-BE49-F238E27FC236}">
                <a16:creationId xmlns:a16="http://schemas.microsoft.com/office/drawing/2014/main" id="{8DCA3DAC-980C-AAFD-4CEF-6106D1B94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884" y="597835"/>
            <a:ext cx="2999526" cy="209084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EED836B-42E5-3C30-60A8-B4B6E4276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883" y="2654600"/>
            <a:ext cx="2999525" cy="2153034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5013544F-A547-0585-8EDA-4144000ADC45}"/>
              </a:ext>
            </a:extLst>
          </p:cNvPr>
          <p:cNvSpPr txBox="1"/>
          <p:nvPr/>
        </p:nvSpPr>
        <p:spPr>
          <a:xfrm>
            <a:off x="6515378" y="2417861"/>
            <a:ext cx="1726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asymmetries</a:t>
            </a:r>
            <a:endParaRPr lang="zh-CN" altLang="en-US" sz="1400" dirty="0"/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4343ACA0-9F28-E57C-3A6D-BA84EC4DB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803" y="618878"/>
            <a:ext cx="2999526" cy="20137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479AFE9-B421-591D-B217-18F8DB9DC0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803" y="2713036"/>
            <a:ext cx="2999526" cy="210414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6EB6995-7DAE-2CAE-7BE0-D2DD244D1E4E}"/>
              </a:ext>
            </a:extLst>
          </p:cNvPr>
          <p:cNvSpPr/>
          <p:nvPr/>
        </p:nvSpPr>
        <p:spPr>
          <a:xfrm>
            <a:off x="7551215" y="201650"/>
            <a:ext cx="11833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 err="1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arXiv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: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2509.15139</a:t>
            </a:r>
          </a:p>
        </p:txBody>
      </p:sp>
    </p:spTree>
    <p:extLst>
      <p:ext uri="{BB962C8B-B14F-4D97-AF65-F5344CB8AC3E}">
        <p14:creationId xmlns:p14="http://schemas.microsoft.com/office/powerpoint/2010/main" val="317292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64"/>
    </mc:Choice>
    <mc:Fallback xmlns="">
      <p:transition spd="slow" advTm="6716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EAF06-69E0-9D30-C93C-E400E2DEB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7949AE98-922B-D099-1147-F7A8DA48E793}"/>
              </a:ext>
            </a:extLst>
          </p:cNvPr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1A98FCCB-6DF4-9146-4190-CBCA62A81B19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84119"/>
              <a:chOff x="110103" y="48516"/>
              <a:chExt cx="8885307" cy="68411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6CDDC8F3-530D-CC78-9D0C-95E06B25AA65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5864106" cy="68411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sz="2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27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𝒉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±</m:t>
                            </m:r>
                          </m:sup>
                        </m:sSup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𝜸</m:t>
                        </m:r>
                      </m:oMath>
                    </a14:m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extraction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6CDDC8F3-530D-CC78-9D0C-95E06B25AA6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5864106" cy="68411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432" t="-7143" r="-864" b="-2857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48763D73-9FDF-ED43-C725-E151A02A4DE6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616AB0AC-E9C1-0816-3484-21D615A9189B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F4B9923D-2164-F5B9-45AC-70B23FBC2B6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23F0AA63-FBC0-98FF-F313-E27F760D4453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B9B58AC-4FE2-033B-14E4-A4F68D2D629C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C2EDF05D-1974-D8DE-15B4-0F989DF71AEA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B22696B-B7FC-73FF-E80E-F26EA62C88AC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31D58340-B8E2-CE98-7DAA-B5DBF61F391C}"/>
                  </a:ext>
                </a:extLst>
              </p:cNvPr>
              <p:cNvSpPr/>
              <p:nvPr/>
            </p:nvSpPr>
            <p:spPr>
              <a:xfrm>
                <a:off x="231515" y="531606"/>
                <a:ext cx="8490362" cy="1402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Angle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𝜸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determined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𝟓𝟑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combining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two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channels</a:t>
                </a: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combining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phase-space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integrated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further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improve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𝟓𝟐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sup>
                    </m:sSub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𝑭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also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QC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31D58340-B8E2-CE98-7DAA-B5DBF61F39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531606"/>
                <a:ext cx="8490362" cy="1402692"/>
              </a:xfrm>
              <a:prstGeom prst="rect">
                <a:avLst/>
              </a:prstGeom>
              <a:blipFill>
                <a:blip r:embed="rId4"/>
                <a:stretch>
                  <a:fillRect l="-1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>
            <a:extLst>
              <a:ext uri="{FF2B5EF4-FFF2-40B4-BE49-F238E27FC236}">
                <a16:creationId xmlns:a16="http://schemas.microsoft.com/office/drawing/2014/main" id="{CEB346CE-57A7-2929-D8ED-B39EE38FF95C}"/>
              </a:ext>
            </a:extLst>
          </p:cNvPr>
          <p:cNvGrpSpPr/>
          <p:nvPr/>
        </p:nvGrpSpPr>
        <p:grpSpPr>
          <a:xfrm>
            <a:off x="300182" y="1869245"/>
            <a:ext cx="5435221" cy="1911813"/>
            <a:chOff x="642470" y="1314303"/>
            <a:chExt cx="6896067" cy="232979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78BBD95-1CFD-9B07-A1EF-F660A9E52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470" y="1314303"/>
              <a:ext cx="3185459" cy="232979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50B36EF-D10D-4608-F604-A34684EE7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53077" y="1355591"/>
              <a:ext cx="3185460" cy="228850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04E34563-829A-484A-C7BC-FC1E2F63C8E9}"/>
                  </a:ext>
                </a:extLst>
              </p:cNvPr>
              <p:cNvSpPr/>
              <p:nvPr/>
            </p:nvSpPr>
            <p:spPr>
              <a:xfrm>
                <a:off x="231515" y="3963931"/>
                <a:ext cx="8490362" cy="698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Uncertainties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strong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phase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inputs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dominant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sources,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further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improvements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FTCF and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𝑫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mixing data from LHCb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essential</a:t>
                </a:r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04E34563-829A-484A-C7BC-FC1E2F63C8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3963931"/>
                <a:ext cx="8490362" cy="698717"/>
              </a:xfrm>
              <a:prstGeom prst="rect">
                <a:avLst/>
              </a:prstGeom>
              <a:blipFill>
                <a:blip r:embed="rId7"/>
                <a:stretch>
                  <a:fillRect l="-149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FA011166-4F12-78FE-FD1D-61B5FBF073D5}"/>
              </a:ext>
            </a:extLst>
          </p:cNvPr>
          <p:cNvSpPr/>
          <p:nvPr/>
        </p:nvSpPr>
        <p:spPr>
          <a:xfrm>
            <a:off x="7551215" y="201650"/>
            <a:ext cx="11833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 err="1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arXiv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: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2509.15139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F94DFB5-6DD8-6243-7B34-6AD7DFE1B8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6815" y="1903126"/>
            <a:ext cx="2742431" cy="191181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D26A663-B077-A965-74F5-42B51672E166}"/>
              </a:ext>
            </a:extLst>
          </p:cNvPr>
          <p:cNvSpPr txBox="1"/>
          <p:nvPr/>
        </p:nvSpPr>
        <p:spPr>
          <a:xfrm>
            <a:off x="7330526" y="1730716"/>
            <a:ext cx="1330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zh-CN" alt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</a:t>
            </a:r>
            <a:r>
              <a:rPr lang="zh-CN" alt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Wilkinson</a:t>
            </a:r>
            <a:endParaRPr lang="zh-CN" alt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4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64"/>
    </mc:Choice>
    <mc:Fallback xmlns="">
      <p:transition spd="slow" advTm="6716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2ABD7-EC27-D7C6-EE7B-687A245B2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9C6D36C0-92FB-127C-354D-E162E0DA140E}"/>
              </a:ext>
            </a:extLst>
          </p:cNvPr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A3921C4-99EC-A058-A8B1-060E6E297CA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2B0C1FE-1263-690C-E224-123F4D2C4330}"/>
                  </a:ext>
                </a:extLst>
              </p:cNvPr>
              <p:cNvSpPr/>
              <p:nvPr/>
            </p:nvSpPr>
            <p:spPr>
              <a:xfrm>
                <a:off x="231515" y="48516"/>
                <a:ext cx="530145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Global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combination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B3E53E9-25BB-B9B0-56E2-408A1FB12B6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E7315091-1058-6123-0DA6-A3BB257CDC1E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5BFB7DFF-05F6-6787-63A2-32D973EAAD4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A6D604BF-02A5-CE85-21CC-69BD8B59C08D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DBA51E18-0214-E99D-EF0A-2C10567BEE1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7805F018-866D-11D9-99AF-1AFA214628F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2AF7D7B3-2DF1-3026-BE8C-D1C9CF6D06D2}"/>
                  </a:ext>
                </a:extLst>
              </p:cNvPr>
              <p:cNvSpPr/>
              <p:nvPr/>
            </p:nvSpPr>
            <p:spPr>
              <a:xfrm>
                <a:off x="324503" y="630470"/>
                <a:ext cx="8456506" cy="700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20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LHCb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𝑩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12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𝑫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14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inputs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LHCb,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HFLAV,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BESIII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CLEO-c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=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29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physics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parameters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interest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additional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nuisance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parameters</a:t>
                </a: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2AF7D7B3-2DF1-3026-BE8C-D1C9CF6D06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03" y="630470"/>
                <a:ext cx="8456506" cy="700000"/>
              </a:xfrm>
              <a:prstGeom prst="rect">
                <a:avLst/>
              </a:prstGeom>
              <a:blipFill>
                <a:blip r:embed="rId3"/>
                <a:stretch>
                  <a:fillRect l="-150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62FB7E4-FF77-5FA6-4124-1BFD86ADD626}"/>
                  </a:ext>
                </a:extLst>
              </p:cNvPr>
              <p:cNvSpPr txBox="1"/>
              <p:nvPr/>
            </p:nvSpPr>
            <p:spPr>
              <a:xfrm>
                <a:off x="4253763" y="1685701"/>
                <a:ext cx="25101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𝜸</m:t>
                      </m:r>
                      <m:r>
                        <a:rPr lang="en-US" altLang="zh-CN" sz="1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𝟔𝟐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𝟖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</m:e>
                          </m:d>
                        </m:e>
                        <m:sup>
                          <m:r>
                            <a:rPr lang="en-US" altLang="zh-CN" sz="1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62FB7E4-FF77-5FA6-4124-1BFD86ADD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763" y="1685701"/>
                <a:ext cx="2510184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7968D80-AB9F-D6EB-C415-D80E861C20DE}"/>
                  </a:ext>
                </a:extLst>
              </p:cNvPr>
              <p:cNvSpPr txBox="1"/>
              <p:nvPr/>
            </p:nvSpPr>
            <p:spPr>
              <a:xfrm>
                <a:off x="6633816" y="1685701"/>
                <a:ext cx="251018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surpass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LHCb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design: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zh-CN" altLang="en-US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E19920D2-DB55-449D-4F56-5C5423BF8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816" y="1685701"/>
                <a:ext cx="2510184" cy="307777"/>
              </a:xfrm>
              <a:prstGeom prst="rect">
                <a:avLst/>
              </a:prstGeom>
              <a:blipFill>
                <a:blip r:embed="rId6"/>
                <a:stretch>
                  <a:fillRect l="-1010" b="-2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8C803F8F-8567-DFEA-6C97-BF69CFD5403C}"/>
                  </a:ext>
                </a:extLst>
              </p:cNvPr>
              <p:cNvSpPr/>
              <p:nvPr/>
            </p:nvSpPr>
            <p:spPr>
              <a:xfrm>
                <a:off x="4182148" y="2096368"/>
                <a:ext cx="4961851" cy="13595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Previous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tension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between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other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modes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smaller,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modes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still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largest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uncertainty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Sensitivity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dominated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modes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Charm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inputs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crucial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for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𝜸</m:t>
                    </m:r>
                  </m:oMath>
                </a14:m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measurements</a:t>
                </a:r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E31E9F1B-3333-B2CC-D7A5-1616984091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148" y="2096368"/>
                <a:ext cx="4961851" cy="1359539"/>
              </a:xfrm>
              <a:prstGeom prst="rect">
                <a:avLst/>
              </a:prstGeom>
              <a:blipFill>
                <a:blip r:embed="rId7"/>
                <a:stretch>
                  <a:fillRect l="-256" b="-37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A8BDF455-8491-CD69-E3AA-C19E329EFF13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E51A45C-9A1D-199A-ED7D-7B5604FF3BA2}"/>
              </a:ext>
            </a:extLst>
          </p:cNvPr>
          <p:cNvSpPr txBox="1"/>
          <p:nvPr/>
        </p:nvSpPr>
        <p:spPr>
          <a:xfrm>
            <a:off x="530544" y="4023210"/>
            <a:ext cx="8250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Advertisement: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new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joint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analysis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between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BESIII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may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come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out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soon,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stay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tuned!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zh-CN" altLang="en-US" sz="1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A0EF8BE-3A45-A608-B070-6EC9912E7DE7}"/>
              </a:ext>
            </a:extLst>
          </p:cNvPr>
          <p:cNvSpPr/>
          <p:nvPr/>
        </p:nvSpPr>
        <p:spPr>
          <a:xfrm>
            <a:off x="7551215" y="201650"/>
            <a:ext cx="14750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LHCb-CONF-2025-003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464248-9819-8037-E2BA-215BC0DD70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537" y="1366068"/>
            <a:ext cx="3544869" cy="261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5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21"/>
    </mc:Choice>
    <mc:Fallback xmlns="">
      <p:transition spd="slow" advTm="3982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7C0AC-F03F-BC2B-5A51-5AF652E45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332D0B10-91EA-BE0C-FE0E-11C9892A9223}"/>
              </a:ext>
            </a:extLst>
          </p:cNvPr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43BB88B5-C3CE-0DEE-1695-89F2C1096CA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65927DE-78EA-744A-0EF7-5AAC302E661A}"/>
                  </a:ext>
                </a:extLst>
              </p:cNvPr>
              <p:cNvSpPr/>
              <p:nvPr/>
            </p:nvSpPr>
            <p:spPr>
              <a:xfrm>
                <a:off x="231515" y="48516"/>
                <a:ext cx="360868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mixing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C8158A9C-C8BC-71E9-7C18-237EC9DA52EB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046526CC-9D7D-C988-E2DD-3B48A456B558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CF7F0FFB-75AD-3ACE-83AA-36AB05EDF119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CE3E04AE-3BF1-580D-3D34-F148B235667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F284F3FE-5EDD-5D90-1F8D-1C067DB2CC26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E3B16CE3-A797-80C0-89DA-18AD1927692E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6894BED-15F4-F139-1098-8A44C16EA97D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F3D6761-14D2-0D55-E7F1-68B4A6D5C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015" y="1206418"/>
            <a:ext cx="6461969" cy="245845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D208FC0-BAD7-D7FB-BA4F-F9797BB1106A}"/>
              </a:ext>
            </a:extLst>
          </p:cNvPr>
          <p:cNvSpPr/>
          <p:nvPr/>
        </p:nvSpPr>
        <p:spPr>
          <a:xfrm>
            <a:off x="324503" y="630470"/>
            <a:ext cx="8456506" cy="69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lnSpc>
                <a:spcPct val="150000"/>
              </a:lnSpc>
              <a:buFont typeface="Arial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Strong parameters also essential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determine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charm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mixing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parameters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quantities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37517CB-A71B-8A43-D07B-849B4B226CAB}"/>
                  </a:ext>
                </a:extLst>
              </p:cNvPr>
              <p:cNvSpPr/>
              <p:nvPr/>
            </p:nvSpPr>
            <p:spPr>
              <a:xfrm>
                <a:off x="324503" y="3542099"/>
                <a:ext cx="8456506" cy="12366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Current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results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LHCb: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𝒙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𝟑𝟗𝟏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±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𝟎𝟒𝟐</m:t>
                        </m:r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%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𝐲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𝟔𝟐𝟓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±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𝟎𝟐𝟎</m:t>
                        </m:r>
                      </m:e>
                    </m:d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%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b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SimHei" charset="-122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SimHei" charset="-122"/>
                                <a:cs typeface="Arial" panose="020B0604020202020204" pitchFamily="34" charset="0"/>
                              </a:rPr>
                              <m:t>𝒒</m:t>
                            </m:r>
                          </m:num>
                          <m:den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SimHei" charset="-122"/>
                                <a:cs typeface="Arial" panose="020B0604020202020204" pitchFamily="34" charset="0"/>
                              </a:rPr>
                              <m:t>𝒑</m:t>
                            </m:r>
                          </m:den>
                        </m:f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𝟗𝟗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𝟎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𝟎𝟏𝟐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𝟎𝟏𝟏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𝝓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=(−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𝟐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±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𝟗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)°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FTCF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possibly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offer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constraints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above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parameters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using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QC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data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37517CB-A71B-8A43-D07B-849B4B226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03" y="3542099"/>
                <a:ext cx="8456506" cy="1236685"/>
              </a:xfrm>
              <a:prstGeom prst="rect">
                <a:avLst/>
              </a:prstGeom>
              <a:blipFill>
                <a:blip r:embed="rId4"/>
                <a:stretch>
                  <a:fillRect l="-150" b="-20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DC340D35-467B-A6D1-FF68-0B21495DCE95}"/>
              </a:ext>
            </a:extLst>
          </p:cNvPr>
          <p:cNvSpPr/>
          <p:nvPr/>
        </p:nvSpPr>
        <p:spPr>
          <a:xfrm>
            <a:off x="7551215" y="201650"/>
            <a:ext cx="14750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LHCb-CONF-2025-003</a:t>
            </a:r>
          </a:p>
        </p:txBody>
      </p:sp>
    </p:spTree>
    <p:extLst>
      <p:ext uri="{BB962C8B-B14F-4D97-AF65-F5344CB8AC3E}">
        <p14:creationId xmlns:p14="http://schemas.microsoft.com/office/powerpoint/2010/main" val="5195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21"/>
    </mc:Choice>
    <mc:Fallback xmlns="">
      <p:transition spd="slow" advTm="3982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/>
                  <p:cNvSpPr/>
                  <p:nvPr/>
                </p:nvSpPr>
                <p:spPr>
                  <a:xfrm>
                    <a:off x="231515" y="48516"/>
                    <a:ext cx="1913729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7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7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en-US" altLang="zh-CN" sz="27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𝒖𝒃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2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zh-CN" altLang="en-US" sz="2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CN" sz="2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𝒄𝒃</m:t>
                              </m:r>
                            </m:sub>
                          </m:sSub>
                          <m:r>
                            <a:rPr lang="en-US" altLang="zh-CN" sz="2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</m:oMath>
                      </m:oMathPara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1913729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1325" b="-1951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71B2A2C-8B20-B347-BF13-CB9F0BF35B3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D006A1A-5C45-D4C6-5D4A-5CBF6E799FE9}"/>
              </a:ext>
            </a:extLst>
          </p:cNvPr>
          <p:cNvGrpSpPr/>
          <p:nvPr/>
        </p:nvGrpSpPr>
        <p:grpSpPr>
          <a:xfrm>
            <a:off x="110103" y="846055"/>
            <a:ext cx="3295448" cy="2873148"/>
            <a:chOff x="68004" y="586256"/>
            <a:chExt cx="3295448" cy="287314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6BA5B88-9C4E-60FB-504D-5E509E4D0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04" y="586256"/>
              <a:ext cx="3295448" cy="2873148"/>
            </a:xfrm>
            <a:prstGeom prst="rect">
              <a:avLst/>
            </a:prstGeom>
          </p:spPr>
        </p:pic>
        <p:sp>
          <p:nvSpPr>
            <p:cNvPr id="8" name="五角星 7">
              <a:extLst>
                <a:ext uri="{FF2B5EF4-FFF2-40B4-BE49-F238E27FC236}">
                  <a16:creationId xmlns:a16="http://schemas.microsoft.com/office/drawing/2014/main" id="{DF29686A-B66B-18FA-8281-5910C9DA4FB4}"/>
                </a:ext>
              </a:extLst>
            </p:cNvPr>
            <p:cNvSpPr/>
            <p:nvPr/>
          </p:nvSpPr>
          <p:spPr>
            <a:xfrm>
              <a:off x="1944947" y="1602378"/>
              <a:ext cx="293156" cy="296092"/>
            </a:xfrm>
            <a:prstGeom prst="star5">
              <a:avLst/>
            </a:prstGeom>
            <a:solidFill>
              <a:srgbClr val="FF0000">
                <a:alpha val="43933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25B019E-0A0C-F5C5-F9B2-0E75A279AC00}"/>
                </a:ext>
              </a:extLst>
            </p:cNvPr>
            <p:cNvSpPr txBox="1"/>
            <p:nvPr/>
          </p:nvSpPr>
          <p:spPr>
            <a:xfrm>
              <a:off x="1944947" y="1263824"/>
              <a:ext cx="97242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inclusive</a:t>
              </a:r>
              <a:endParaRPr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20" name="五角星 19">
              <a:extLst>
                <a:ext uri="{FF2B5EF4-FFF2-40B4-BE49-F238E27FC236}">
                  <a16:creationId xmlns:a16="http://schemas.microsoft.com/office/drawing/2014/main" id="{36586711-08C4-F785-F175-231E73806FE5}"/>
                </a:ext>
              </a:extLst>
            </p:cNvPr>
            <p:cNvSpPr/>
            <p:nvPr/>
          </p:nvSpPr>
          <p:spPr>
            <a:xfrm>
              <a:off x="1505164" y="2022830"/>
              <a:ext cx="293156" cy="296092"/>
            </a:xfrm>
            <a:prstGeom prst="star5">
              <a:avLst/>
            </a:prstGeom>
            <a:solidFill>
              <a:srgbClr val="0070C0">
                <a:alpha val="43933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D6DEB881-C78C-80C5-4787-FA900F97AE2B}"/>
                </a:ext>
              </a:extLst>
            </p:cNvPr>
            <p:cNvSpPr txBox="1"/>
            <p:nvPr/>
          </p:nvSpPr>
          <p:spPr>
            <a:xfrm>
              <a:off x="972523" y="2279946"/>
              <a:ext cx="97242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exclusive</a:t>
              </a:r>
              <a:endParaRPr lang="zh-CN" altLang="en-US" sz="1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4BD9C818-822A-CDD8-7D30-8643BC0B0A9F}"/>
              </a:ext>
            </a:extLst>
          </p:cNvPr>
          <p:cNvSpPr txBox="1"/>
          <p:nvPr/>
        </p:nvSpPr>
        <p:spPr>
          <a:xfrm>
            <a:off x="3959406" y="4835058"/>
            <a:ext cx="1893852" cy="782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</a:p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
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5AC2BDE-11A0-62FA-BF2C-3A6DF0B9DAB1}"/>
                  </a:ext>
                </a:extLst>
              </p:cNvPr>
              <p:cNvSpPr/>
              <p:nvPr/>
            </p:nvSpPr>
            <p:spPr>
              <a:xfrm>
                <a:off x="3405551" y="630470"/>
                <a:ext cx="5375458" cy="13450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|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𝑽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𝒖𝒃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|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|</m:t>
                    </m:r>
                    <m:sSub>
                      <m:sSub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𝑽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𝒄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𝒃</m:t>
                        </m:r>
                      </m:sub>
                    </m:sSub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|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remains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one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main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limitations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CKM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global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fit</a:t>
                </a:r>
              </a:p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Long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standing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tension: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inclusive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vs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exclusive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(possible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inclusive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|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𝑽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𝒄𝒔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|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|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𝑽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𝒄𝒅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|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FTCF?)</a:t>
                </a: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5AC2BDE-11A0-62FA-BF2C-3A6DF0B9DA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551" y="630470"/>
                <a:ext cx="5375458" cy="1345048"/>
              </a:xfrm>
              <a:prstGeom prst="rect">
                <a:avLst/>
              </a:prstGeom>
              <a:blipFill>
                <a:blip r:embed="rId5"/>
                <a:stretch>
                  <a:fillRect l="-472" b="-37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24F95A14-5867-39E6-9B2D-C52101C59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668" y="2784079"/>
            <a:ext cx="3158267" cy="102292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EA4B76A-141E-4E78-ECA8-B81C39AEA015}"/>
              </a:ext>
            </a:extLst>
          </p:cNvPr>
          <p:cNvSpPr/>
          <p:nvPr/>
        </p:nvSpPr>
        <p:spPr>
          <a:xfrm>
            <a:off x="6541696" y="3706283"/>
            <a:ext cx="1160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From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A.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Buras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6FDB712-6BFF-B5FD-D8C5-6909FA1A9785}"/>
              </a:ext>
            </a:extLst>
          </p:cNvPr>
          <p:cNvSpPr/>
          <p:nvPr/>
        </p:nvSpPr>
        <p:spPr>
          <a:xfrm>
            <a:off x="4483969" y="2188984"/>
            <a:ext cx="3158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Disaster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new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physics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searches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CKM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elements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not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precise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420DD83-65EB-77A7-E31E-FB59B42CD897}"/>
              </a:ext>
            </a:extLst>
          </p:cNvPr>
          <p:cNvSpPr/>
          <p:nvPr/>
        </p:nvSpPr>
        <p:spPr>
          <a:xfrm>
            <a:off x="4503374" y="2103243"/>
            <a:ext cx="3181044" cy="194655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41341446-CE97-6632-80CA-9C22A609C857}"/>
              </a:ext>
            </a:extLst>
          </p:cNvPr>
          <p:cNvSpPr/>
          <p:nvPr/>
        </p:nvSpPr>
        <p:spPr>
          <a:xfrm>
            <a:off x="208606" y="4053411"/>
            <a:ext cx="8549494" cy="69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lnSpc>
                <a:spcPct val="150000"/>
              </a:lnSpc>
              <a:buFont typeface="Arial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also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plays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leading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role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despite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difficulties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reconstructing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missing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particles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more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precise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measuring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ratios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D81BF0C-4991-FB15-3E3D-E40039F3BC45}"/>
              </a:ext>
            </a:extLst>
          </p:cNvPr>
          <p:cNvSpPr/>
          <p:nvPr/>
        </p:nvSpPr>
        <p:spPr>
          <a:xfrm>
            <a:off x="3292947" y="4449301"/>
            <a:ext cx="57733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PRL 126 (2021) 081804, JHEP 12 (2020) 124, PRD 101 (2020) 072004, NP 11 (2015) 743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ECC72DA-1531-3356-7D1C-8FDB9518AEB3}"/>
              </a:ext>
            </a:extLst>
          </p:cNvPr>
          <p:cNvSpPr txBox="1"/>
          <p:nvPr/>
        </p:nvSpPr>
        <p:spPr>
          <a:xfrm>
            <a:off x="381272" y="3663719"/>
            <a:ext cx="26251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CKMfitter</a:t>
            </a:r>
            <a:r>
              <a:rPr lang="zh-CN" altLang="en-US" sz="10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group</a:t>
            </a:r>
            <a:r>
              <a:rPr lang="zh-CN" altLang="en-US" sz="10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(http://ckmfitter.in2p3.fr)</a:t>
            </a:r>
            <a:endParaRPr lang="zh-CN" altLang="en-US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8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"/>
    </mc:Choice>
    <mc:Fallback xmlns="">
      <p:transition spd="slow" advTm="1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E422C-273A-AD63-D9EB-0BA73ED6C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BD4C1710-40F0-B488-8D18-56CBBDB84314}"/>
              </a:ext>
            </a:extLst>
          </p:cNvPr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647FD6D3-D030-0DE3-B8BB-A8D0134587AE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BC17B324-5659-F0F6-47E5-A2AADF22D436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4754378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US" altLang="zh-CN" sz="2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𝒖𝒃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zh-CN" altLang="en-US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𝒄𝒃</m:t>
                            </m:r>
                          </m:sub>
                        </m:sSub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: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inputs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from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FTCF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BC17B324-5659-F0F6-47E5-A2AADF22D43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4754378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t="-9756" r="-1333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7AD14CD9-5AE6-59A1-0A5B-7E77572C3A81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1F9A9334-DC5B-FCFB-8728-30523928A1D9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FC6AB71C-F90D-32FF-46DD-ED8542320BE1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E262A9EE-2F97-C262-0252-EA3409E8DD18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3EFCD73-781B-DCDD-E998-65B5E4219FB1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1F52BA1C-1E45-F9F3-F4A8-BE58A8D1EFAC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1B2CF90-B95C-BE24-85C5-27B0AAAE4AF6}"/>
              </a:ext>
            </a:extLst>
          </p:cNvPr>
          <p:cNvSpPr txBox="1"/>
          <p:nvPr/>
        </p:nvSpPr>
        <p:spPr>
          <a:xfrm>
            <a:off x="3959406" y="4835058"/>
            <a:ext cx="1893852" cy="782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</a:p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
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18663E6-3384-3590-D321-55E0A01EE631}"/>
              </a:ext>
            </a:extLst>
          </p:cNvPr>
          <p:cNvSpPr/>
          <p:nvPr/>
        </p:nvSpPr>
        <p:spPr>
          <a:xfrm>
            <a:off x="7226977" y="243252"/>
            <a:ext cx="17684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Nature Physics 11 (2015) 743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3475EA4-832C-2797-81CD-A68BA4E78688}"/>
                  </a:ext>
                </a:extLst>
              </p:cNvPr>
              <p:cNvSpPr txBox="1"/>
              <p:nvPr/>
            </p:nvSpPr>
            <p:spPr>
              <a:xfrm>
                <a:off x="363185" y="586255"/>
                <a:ext cx="8359474" cy="436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Ratio</a:t>
                </a:r>
                <a:r>
                  <a:rPr lang="zh-CN" altLang="en-US" sz="1400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between</a:t>
                </a:r>
                <a:r>
                  <a:rPr lang="zh-CN" altLang="en-US" sz="1400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𝒄𝒃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𝒖𝒃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determined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𝝁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𝝁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𝝁</m:t>
                        </m:r>
                      </m:sub>
                    </m:sSub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3475EA4-832C-2797-81CD-A68BA4E78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586255"/>
                <a:ext cx="8359474" cy="436914"/>
              </a:xfrm>
              <a:prstGeom prst="rect">
                <a:avLst/>
              </a:prstGeom>
              <a:blipFill>
                <a:blip r:embed="rId4"/>
                <a:stretch>
                  <a:fillRect l="-152" b="-1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组合 23">
            <a:extLst>
              <a:ext uri="{FF2B5EF4-FFF2-40B4-BE49-F238E27FC236}">
                <a16:creationId xmlns:a16="http://schemas.microsoft.com/office/drawing/2014/main" id="{8B968AF3-9DD1-270A-724E-90B0BB184342}"/>
              </a:ext>
            </a:extLst>
          </p:cNvPr>
          <p:cNvGrpSpPr/>
          <p:nvPr/>
        </p:nvGrpSpPr>
        <p:grpSpPr>
          <a:xfrm>
            <a:off x="2894105" y="1016355"/>
            <a:ext cx="4570501" cy="590335"/>
            <a:chOff x="2903070" y="1082067"/>
            <a:chExt cx="4570501" cy="590335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28408EE9-CCA8-CB85-81F8-1DA71ACE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3070" y="1082067"/>
              <a:ext cx="2395071" cy="590335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6F3661B5-A6D0-0778-F699-82366805E0C8}"/>
                </a:ext>
              </a:extLst>
            </p:cNvPr>
            <p:cNvSpPr/>
            <p:nvPr/>
          </p:nvSpPr>
          <p:spPr>
            <a:xfrm>
              <a:off x="4867835" y="1228165"/>
              <a:ext cx="340659" cy="33169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27" name="直线箭头连接符 26">
              <a:extLst>
                <a:ext uri="{FF2B5EF4-FFF2-40B4-BE49-F238E27FC236}">
                  <a16:creationId xmlns:a16="http://schemas.microsoft.com/office/drawing/2014/main" id="{7ECBFF61-7EC4-D033-55F0-2CD9D96392FE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>
              <a:off x="5298141" y="1377235"/>
              <a:ext cx="502024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4F2BC785-B049-CEFF-D508-CACA059786F7}"/>
                </a:ext>
              </a:extLst>
            </p:cNvPr>
            <p:cNvSpPr txBox="1"/>
            <p:nvPr/>
          </p:nvSpPr>
          <p:spPr>
            <a:xfrm>
              <a:off x="5800165" y="1223345"/>
              <a:ext cx="167340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Inputs</a:t>
              </a:r>
              <a:r>
                <a:rPr lang="zh-CN" altLang="en-U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from</a:t>
              </a:r>
              <a:r>
                <a:rPr lang="zh-CN" altLang="en-U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LQCD</a:t>
              </a:r>
              <a:endParaRPr lang="zh-CN" altLang="en-US" sz="1400" dirty="0"/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36807C48-1C92-0DBD-B9AC-2010F4A2F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02" y="1326173"/>
            <a:ext cx="2502322" cy="3345141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4FEB669B-1723-60CA-386E-4431051A1419}"/>
              </a:ext>
            </a:extLst>
          </p:cNvPr>
          <p:cNvSpPr/>
          <p:nvPr/>
        </p:nvSpPr>
        <p:spPr>
          <a:xfrm>
            <a:off x="1712259" y="3648635"/>
            <a:ext cx="1264023" cy="10226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EBE61FB4-8BCE-6BE7-9BBC-C838F76BB7F3}"/>
                  </a:ext>
                </a:extLst>
              </p:cNvPr>
              <p:cNvSpPr txBox="1"/>
              <p:nvPr/>
            </p:nvSpPr>
            <p:spPr>
              <a:xfrm>
                <a:off x="2528856" y="1611966"/>
                <a:ext cx="6615144" cy="381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reconstructed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states,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branching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essential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inputs</a:t>
                </a: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EBE61FB4-8BCE-6BE7-9BBC-C838F76BB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856" y="1611966"/>
                <a:ext cx="6615144" cy="381386"/>
              </a:xfrm>
              <a:prstGeom prst="rect">
                <a:avLst/>
              </a:prstGeom>
              <a:blipFill>
                <a:blip r:embed="rId7"/>
                <a:stretch>
                  <a:fillRect l="-192" b="-16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图片 31">
            <a:extLst>
              <a:ext uri="{FF2B5EF4-FFF2-40B4-BE49-F238E27FC236}">
                <a16:creationId xmlns:a16="http://schemas.microsoft.com/office/drawing/2014/main" id="{B315285D-CDE3-0BEE-B4A5-36711842B5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0164" y="1969295"/>
            <a:ext cx="5985246" cy="1711052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50AFB38E-64C2-CCC4-F9D2-EDB5548DADEE}"/>
              </a:ext>
            </a:extLst>
          </p:cNvPr>
          <p:cNvSpPr/>
          <p:nvPr/>
        </p:nvSpPr>
        <p:spPr>
          <a:xfrm>
            <a:off x="3010165" y="3415553"/>
            <a:ext cx="539860" cy="340659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3FA8B1D-B5F6-F655-61A9-5144A0AAD09F}"/>
                  </a:ext>
                </a:extLst>
              </p:cNvPr>
              <p:cNvSpPr txBox="1"/>
              <p:nvPr/>
            </p:nvSpPr>
            <p:spPr>
              <a:xfrm>
                <a:off x="3583908" y="3431993"/>
                <a:ext cx="10668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altLang="zh-CN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zh-CN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altLang="zh-CN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±</m:t>
                      </m:r>
                      <m:r>
                        <a:rPr lang="en-US" altLang="zh-CN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altLang="zh-CN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zh-CN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3FA8B1D-B5F6-F655-61A9-5144A0AAD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908" y="3431993"/>
                <a:ext cx="1066800" cy="307777"/>
              </a:xfrm>
              <a:prstGeom prst="rect">
                <a:avLst/>
              </a:prstGeom>
              <a:blipFill>
                <a:blip r:embed="rId9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>
            <a:extLst>
              <a:ext uri="{FF2B5EF4-FFF2-40B4-BE49-F238E27FC236}">
                <a16:creationId xmlns:a16="http://schemas.microsoft.com/office/drawing/2014/main" id="{F0C186B7-C188-B75B-0CC7-BF3C0D6C3CBC}"/>
              </a:ext>
            </a:extLst>
          </p:cNvPr>
          <p:cNvSpPr txBox="1"/>
          <p:nvPr/>
        </p:nvSpPr>
        <p:spPr>
          <a:xfrm>
            <a:off x="3159302" y="3750506"/>
            <a:ext cx="5836108" cy="69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Tension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BESIII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Uncertainties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still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5DE04CD6-56B5-0FB1-6B6A-1670CA402F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3456" y="4055278"/>
            <a:ext cx="2098285" cy="733666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C2FDCBE2-4385-8A73-7920-0B4AFA05ADAF}"/>
              </a:ext>
            </a:extLst>
          </p:cNvPr>
          <p:cNvSpPr txBox="1"/>
          <p:nvPr/>
        </p:nvSpPr>
        <p:spPr>
          <a:xfrm>
            <a:off x="7144327" y="4188831"/>
            <a:ext cx="2156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Contributing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half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uncertainties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1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"/>
    </mc:Choice>
    <mc:Fallback xmlns="">
      <p:transition spd="slow" advTm="1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EAD18-4571-046E-EC1D-0C43F841C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2B66D95E-0F4C-F408-57B0-6149A2752E74}"/>
              </a:ext>
            </a:extLst>
          </p:cNvPr>
          <p:cNvGrpSpPr/>
          <p:nvPr/>
        </p:nvGrpSpPr>
        <p:grpSpPr>
          <a:xfrm>
            <a:off x="0" y="521135"/>
            <a:ext cx="9144000" cy="4622366"/>
            <a:chOff x="0" y="694847"/>
            <a:chExt cx="9144000" cy="6163154"/>
          </a:xfrm>
        </p:grpSpPr>
        <p:cxnSp>
          <p:nvCxnSpPr>
            <p:cNvPr id="12" name="直线连接符 11">
              <a:extLst>
                <a:ext uri="{FF2B5EF4-FFF2-40B4-BE49-F238E27FC236}">
                  <a16:creationId xmlns:a16="http://schemas.microsoft.com/office/drawing/2014/main" id="{F20AAFE5-012C-7197-81E6-B10157AF50F4}"/>
                </a:ext>
              </a:extLst>
            </p:cNvPr>
            <p:cNvCxnSpPr/>
            <p:nvPr/>
          </p:nvCxnSpPr>
          <p:spPr>
            <a:xfrm>
              <a:off x="110103" y="694847"/>
              <a:ext cx="88853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B712F612-81D7-9381-B327-C604980E18BC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795EC931-CCFB-80C9-80F2-25378385E93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42F33E1-DF0C-9BAC-70C6-17AC0DDD2313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74F20C16-2EED-89BE-EAB0-2E7F411D2C4F}"/>
              </a:ext>
            </a:extLst>
          </p:cNvPr>
          <p:cNvSpPr/>
          <p:nvPr/>
        </p:nvSpPr>
        <p:spPr>
          <a:xfrm>
            <a:off x="231515" y="36387"/>
            <a:ext cx="510280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zh-CN" altLang="en-US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baryon</a:t>
            </a:r>
            <a:r>
              <a:rPr lang="zh-CN" altLang="en-US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decays</a:t>
            </a:r>
            <a:endParaRPr lang="zh-CN" altLang="en-US" sz="2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0E01CA8-3BC4-B7C0-751D-DD54F981145A}"/>
              </a:ext>
            </a:extLst>
          </p:cNvPr>
          <p:cNvSpPr/>
          <p:nvPr/>
        </p:nvSpPr>
        <p:spPr>
          <a:xfrm>
            <a:off x="231515" y="475466"/>
            <a:ext cx="8680970" cy="508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036" indent="-285036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baryon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decays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finally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established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after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61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years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its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discovery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B3EFA48-178F-BB08-5174-7928CE43AF8E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ED7A77AD-B3F5-3C12-DC8E-802F14E9805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AF55777-BF98-5C01-B5F2-3591EF9B0543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8EDEDC4F-1505-D404-3B0C-2021F806CD52}"/>
              </a:ext>
            </a:extLst>
          </p:cNvPr>
          <p:cNvGrpSpPr/>
          <p:nvPr/>
        </p:nvGrpSpPr>
        <p:grpSpPr>
          <a:xfrm>
            <a:off x="702588" y="1051792"/>
            <a:ext cx="8040563" cy="2574113"/>
            <a:chOff x="93028" y="1289074"/>
            <a:chExt cx="10603952" cy="3447116"/>
          </a:xfrm>
        </p:grpSpPr>
        <p:sp>
          <p:nvSpPr>
            <p:cNvPr id="115" name="右箭头 114">
              <a:extLst>
                <a:ext uri="{FF2B5EF4-FFF2-40B4-BE49-F238E27FC236}">
                  <a16:creationId xmlns:a16="http://schemas.microsoft.com/office/drawing/2014/main" id="{A755898E-2729-27A0-4FC6-48B535A5ED40}"/>
                </a:ext>
              </a:extLst>
            </p:cNvPr>
            <p:cNvSpPr/>
            <p:nvPr/>
          </p:nvSpPr>
          <p:spPr>
            <a:xfrm>
              <a:off x="93028" y="2806411"/>
              <a:ext cx="10603952" cy="523220"/>
            </a:xfrm>
            <a:prstGeom prst="rightArrow">
              <a:avLst/>
            </a:prstGeom>
            <a:solidFill>
              <a:srgbClr val="FF93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/>
            </a:p>
          </p:txBody>
        </p:sp>
        <p:sp>
          <p:nvSpPr>
            <p:cNvPr id="116" name="下箭头标注 115">
              <a:extLst>
                <a:ext uri="{FF2B5EF4-FFF2-40B4-BE49-F238E27FC236}">
                  <a16:creationId xmlns:a16="http://schemas.microsoft.com/office/drawing/2014/main" id="{422EFE86-2D8B-1234-739D-FFFAB2E64B2F}"/>
                </a:ext>
              </a:extLst>
            </p:cNvPr>
            <p:cNvSpPr/>
            <p:nvPr/>
          </p:nvSpPr>
          <p:spPr>
            <a:xfrm>
              <a:off x="1399312" y="1289074"/>
              <a:ext cx="2016780" cy="1495005"/>
            </a:xfrm>
            <a:prstGeom prst="downArrowCallou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/>
                <a:t>1956,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Parity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violation,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Lee,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Yang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&amp;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Wu</a:t>
              </a:r>
              <a:endParaRPr kumimoji="1" lang="zh-CN" altLang="en-US" sz="1400" dirty="0"/>
            </a:p>
          </p:txBody>
        </p:sp>
        <p:sp>
          <p:nvSpPr>
            <p:cNvPr id="117" name="上箭头标注 116">
              <a:extLst>
                <a:ext uri="{FF2B5EF4-FFF2-40B4-BE49-F238E27FC236}">
                  <a16:creationId xmlns:a16="http://schemas.microsoft.com/office/drawing/2014/main" id="{3C6FA4E1-8640-C438-6951-30F5C3501E77}"/>
                </a:ext>
              </a:extLst>
            </p:cNvPr>
            <p:cNvSpPr/>
            <p:nvPr/>
          </p:nvSpPr>
          <p:spPr>
            <a:xfrm>
              <a:off x="2865253" y="3235211"/>
              <a:ext cx="2175006" cy="1454176"/>
            </a:xfrm>
            <a:prstGeom prst="upArrowCallou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/>
                <a:t>1964,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CP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violation,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Cronin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&amp;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Fitch</a:t>
              </a:r>
              <a:endParaRPr kumimoji="1" lang="zh-CN" altLang="en-US" sz="1400" dirty="0"/>
            </a:p>
          </p:txBody>
        </p:sp>
        <p:sp>
          <p:nvSpPr>
            <p:cNvPr id="118" name="下箭头标注 117">
              <a:extLst>
                <a:ext uri="{FF2B5EF4-FFF2-40B4-BE49-F238E27FC236}">
                  <a16:creationId xmlns:a16="http://schemas.microsoft.com/office/drawing/2014/main" id="{430634F2-7B2A-34E7-4C6D-3490E2C85BEE}"/>
                </a:ext>
              </a:extLst>
            </p:cNvPr>
            <p:cNvSpPr/>
            <p:nvPr/>
          </p:nvSpPr>
          <p:spPr>
            <a:xfrm>
              <a:off x="4796301" y="1303540"/>
              <a:ext cx="2399799" cy="1480539"/>
            </a:xfrm>
            <a:prstGeom prst="downArrowCallou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/>
                <a:t>1973,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CP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violation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mechanism,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Kobayashi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&amp;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Maskawa</a:t>
              </a:r>
              <a:endParaRPr kumimoji="1" lang="zh-CN" altLang="en-US" sz="1400" dirty="0"/>
            </a:p>
          </p:txBody>
        </p:sp>
        <p:sp>
          <p:nvSpPr>
            <p:cNvPr id="119" name="上箭头标注 118">
              <a:extLst>
                <a:ext uri="{FF2B5EF4-FFF2-40B4-BE49-F238E27FC236}">
                  <a16:creationId xmlns:a16="http://schemas.microsoft.com/office/drawing/2014/main" id="{FB8CAF31-9F53-FB78-A440-569A9756C280}"/>
                </a:ext>
              </a:extLst>
            </p:cNvPr>
            <p:cNvSpPr/>
            <p:nvPr/>
          </p:nvSpPr>
          <p:spPr>
            <a:xfrm>
              <a:off x="6407750" y="3232164"/>
              <a:ext cx="2286006" cy="1449596"/>
            </a:xfrm>
            <a:prstGeom prst="upArrowCallou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/>
                <a:t>2001,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CP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violation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in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B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decays,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Babar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&amp;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Belle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collaborations</a:t>
              </a:r>
              <a:endParaRPr kumimoji="1" lang="zh-CN" altLang="en-US" sz="1400" dirty="0"/>
            </a:p>
          </p:txBody>
        </p:sp>
        <p:sp>
          <p:nvSpPr>
            <p:cNvPr id="120" name="下箭头标注 119">
              <a:extLst>
                <a:ext uri="{FF2B5EF4-FFF2-40B4-BE49-F238E27FC236}">
                  <a16:creationId xmlns:a16="http://schemas.microsoft.com/office/drawing/2014/main" id="{7DB898CC-1423-3A65-54A0-2414076714E1}"/>
                </a:ext>
              </a:extLst>
            </p:cNvPr>
            <p:cNvSpPr/>
            <p:nvPr/>
          </p:nvSpPr>
          <p:spPr>
            <a:xfrm>
              <a:off x="7862425" y="1306373"/>
              <a:ext cx="2399799" cy="1467708"/>
            </a:xfrm>
            <a:prstGeom prst="downArrowCallout">
              <a:avLst>
                <a:gd name="adj1" fmla="val 25000"/>
                <a:gd name="adj2" fmla="val 25000"/>
                <a:gd name="adj3" fmla="val 25000"/>
                <a:gd name="adj4" fmla="val 65722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/>
                <a:t>2025,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CP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violation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in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baryon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decays,</a:t>
              </a:r>
            </a:p>
            <a:p>
              <a:pPr algn="ctr"/>
              <a:r>
                <a:rPr kumimoji="1" lang="en-US" altLang="zh-CN" sz="1400" dirty="0"/>
                <a:t>LHCb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collaboration</a:t>
              </a:r>
              <a:endParaRPr kumimoji="1" lang="zh-CN" altLang="en-US" sz="1400" dirty="0"/>
            </a:p>
          </p:txBody>
        </p:sp>
        <p:pic>
          <p:nvPicPr>
            <p:cNvPr id="121" name="图片 120">
              <a:extLst>
                <a:ext uri="{FF2B5EF4-FFF2-40B4-BE49-F238E27FC236}">
                  <a16:creationId xmlns:a16="http://schemas.microsoft.com/office/drawing/2014/main" id="{F352B544-06DC-AAC5-623D-74295A02F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112" y="1289074"/>
              <a:ext cx="989481" cy="958613"/>
            </a:xfrm>
            <a:prstGeom prst="rect">
              <a:avLst/>
            </a:prstGeom>
          </p:spPr>
        </p:pic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3EAF9C21-16A5-B829-F853-84A34280FCD9}"/>
                </a:ext>
              </a:extLst>
            </p:cNvPr>
            <p:cNvSpPr txBox="1"/>
            <p:nvPr/>
          </p:nvSpPr>
          <p:spPr>
            <a:xfrm>
              <a:off x="385739" y="2372917"/>
              <a:ext cx="729343" cy="700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400" dirty="0"/>
                <a:t>1957</a:t>
              </a:r>
              <a:endParaRPr lang="zh-CN" altLang="en-US" sz="1400" dirty="0"/>
            </a:p>
          </p:txBody>
        </p:sp>
        <p:pic>
          <p:nvPicPr>
            <p:cNvPr id="123" name="图片 122">
              <a:extLst>
                <a:ext uri="{FF2B5EF4-FFF2-40B4-BE49-F238E27FC236}">
                  <a16:creationId xmlns:a16="http://schemas.microsoft.com/office/drawing/2014/main" id="{37F7DAEA-73CA-1AC9-A8C5-0A45B8466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0369" y="3730774"/>
              <a:ext cx="989481" cy="958613"/>
            </a:xfrm>
            <a:prstGeom prst="rect">
              <a:avLst/>
            </a:prstGeom>
          </p:spPr>
        </p:pic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E17FC373-6618-B24D-9C5D-E064F831F8D3}"/>
                </a:ext>
              </a:extLst>
            </p:cNvPr>
            <p:cNvSpPr txBox="1"/>
            <p:nvPr/>
          </p:nvSpPr>
          <p:spPr>
            <a:xfrm>
              <a:off x="1879726" y="3329632"/>
              <a:ext cx="729343" cy="700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400" dirty="0"/>
                <a:t>1980</a:t>
              </a:r>
              <a:endParaRPr lang="zh-CN" altLang="en-US" sz="1400" dirty="0"/>
            </a:p>
          </p:txBody>
        </p:sp>
        <p:pic>
          <p:nvPicPr>
            <p:cNvPr id="125" name="图片 124">
              <a:extLst>
                <a:ext uri="{FF2B5EF4-FFF2-40B4-BE49-F238E27FC236}">
                  <a16:creationId xmlns:a16="http://schemas.microsoft.com/office/drawing/2014/main" id="{4F408DEC-DFB0-212E-0945-1D2FD5BC5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0322" y="1289074"/>
              <a:ext cx="989481" cy="958613"/>
            </a:xfrm>
            <a:prstGeom prst="rect">
              <a:avLst/>
            </a:prstGeom>
          </p:spPr>
        </p:pic>
        <p:sp>
          <p:nvSpPr>
            <p:cNvPr id="126" name="文本框 125">
              <a:extLst>
                <a:ext uri="{FF2B5EF4-FFF2-40B4-BE49-F238E27FC236}">
                  <a16:creationId xmlns:a16="http://schemas.microsoft.com/office/drawing/2014/main" id="{EB13682C-FB49-E622-87A5-7284A5D3A0BE}"/>
                </a:ext>
              </a:extLst>
            </p:cNvPr>
            <p:cNvSpPr txBox="1"/>
            <p:nvPr/>
          </p:nvSpPr>
          <p:spPr>
            <a:xfrm>
              <a:off x="3830390" y="2372917"/>
              <a:ext cx="729343" cy="700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400" dirty="0"/>
                <a:t>2008</a:t>
              </a:r>
              <a:endParaRPr lang="zh-CN" altLang="en-US" sz="1400" dirty="0"/>
            </a:p>
          </p:txBody>
        </p:sp>
        <p:pic>
          <p:nvPicPr>
            <p:cNvPr id="127" name="图片 126">
              <a:extLst>
                <a:ext uri="{FF2B5EF4-FFF2-40B4-BE49-F238E27FC236}">
                  <a16:creationId xmlns:a16="http://schemas.microsoft.com/office/drawing/2014/main" id="{946432A0-CBF3-EB2C-B8B8-53BD44820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6443" y="3777577"/>
              <a:ext cx="989481" cy="958613"/>
            </a:xfrm>
            <a:prstGeom prst="rect">
              <a:avLst/>
            </a:prstGeom>
          </p:spPr>
        </p:pic>
        <p:sp>
          <p:nvSpPr>
            <p:cNvPr id="128" name="文本框 127">
              <a:extLst>
                <a:ext uri="{FF2B5EF4-FFF2-40B4-BE49-F238E27FC236}">
                  <a16:creationId xmlns:a16="http://schemas.microsoft.com/office/drawing/2014/main" id="{9BC1E47D-1B07-3104-9A5C-A77C2973FC57}"/>
                </a:ext>
              </a:extLst>
            </p:cNvPr>
            <p:cNvSpPr txBox="1"/>
            <p:nvPr/>
          </p:nvSpPr>
          <p:spPr>
            <a:xfrm>
              <a:off x="5426511" y="3361963"/>
              <a:ext cx="729343" cy="700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400" dirty="0"/>
                <a:t>2008</a:t>
              </a:r>
              <a:endParaRPr lang="zh-CN" altLang="en-US" sz="1400" dirty="0"/>
            </a:p>
          </p:txBody>
        </p:sp>
      </p:grpSp>
      <p:sp>
        <p:nvSpPr>
          <p:cNvPr id="130" name="矩形 129">
            <a:extLst>
              <a:ext uri="{FF2B5EF4-FFF2-40B4-BE49-F238E27FC236}">
                <a16:creationId xmlns:a16="http://schemas.microsoft.com/office/drawing/2014/main" id="{397D4381-6FAA-86D9-8FB3-C493604A108E}"/>
              </a:ext>
            </a:extLst>
          </p:cNvPr>
          <p:cNvSpPr/>
          <p:nvPr/>
        </p:nvSpPr>
        <p:spPr>
          <a:xfrm>
            <a:off x="231515" y="3634155"/>
            <a:ext cx="8680970" cy="1000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036" indent="-285036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However,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charmed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baryons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hyperons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still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missing</a:t>
            </a:r>
          </a:p>
          <a:p>
            <a:pPr marL="285036" indent="-285036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Both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can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contribute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complementary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each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358359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51"/>
    </mc:Choice>
    <mc:Fallback xmlns="">
      <p:transition spd="slow" advTm="4125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5317866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search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E49A61-2CF9-564D-A925-81EEB22FB4E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2EB955D-0E8D-1745-B307-D86A0A0776B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B383BEE-1B82-57AB-38DE-0E6F5EB9A50B}"/>
              </a:ext>
            </a:extLst>
          </p:cNvPr>
          <p:cNvSpPr/>
          <p:nvPr/>
        </p:nvSpPr>
        <p:spPr>
          <a:xfrm>
            <a:off x="1123406" y="2858916"/>
            <a:ext cx="2482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asymmetry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6CB9FD0-A74C-C531-35B2-5CBD65369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88" y="3288408"/>
            <a:ext cx="2032186" cy="148505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490880-C927-4960-A55A-D039B3735F7B}"/>
              </a:ext>
            </a:extLst>
          </p:cNvPr>
          <p:cNvSpPr/>
          <p:nvPr/>
        </p:nvSpPr>
        <p:spPr>
          <a:xfrm>
            <a:off x="7751174" y="-35633"/>
            <a:ext cx="1282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JHEP04(2014)087</a:t>
            </a:r>
            <a:endParaRPr kumimoji="1" lang="en-US" altLang="zh-CN" sz="8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PRD108(2023)L011101</a:t>
            </a:r>
            <a:endParaRPr kumimoji="1" lang="en-US" altLang="zh-CN" sz="8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PRL133</a:t>
            </a:r>
            <a:r>
              <a:rPr kumimoji="1" lang="zh-CN" altLang="en-US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 </a:t>
            </a:r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(2024)</a:t>
            </a:r>
            <a:r>
              <a:rPr kumimoji="1" lang="zh-CN" altLang="en-US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 </a:t>
            </a:r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101902</a:t>
            </a:r>
            <a:endParaRPr kumimoji="1" lang="en-US" altLang="zh-CN" sz="800" b="1" dirty="0">
              <a:solidFill>
                <a:srgbClr val="0070C0"/>
              </a:solidFill>
              <a:latin typeface="Times New Roman" charset="0"/>
              <a:cs typeface="Times New Roman" charset="0"/>
            </a:endParaRPr>
          </a:p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7"/>
              </a:rPr>
              <a:t>Nature</a:t>
            </a:r>
            <a:r>
              <a:rPr kumimoji="1" lang="zh-CN" altLang="en-US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7"/>
              </a:rPr>
              <a:t> </a:t>
            </a:r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7"/>
              </a:rPr>
              <a:t>Phys.13(2017)391</a:t>
            </a:r>
            <a:endParaRPr lang="zh-CN" alt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B55745E-A332-A40D-7C6E-86EBAB0E4A69}"/>
                  </a:ext>
                </a:extLst>
              </p:cNvPr>
              <p:cNvSpPr txBox="1"/>
              <p:nvPr/>
            </p:nvSpPr>
            <p:spPr>
              <a:xfrm>
                <a:off x="363185" y="3130309"/>
                <a:ext cx="171470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  <m:r>
                      <a:rPr lang="en-US" altLang="zh-CN" sz="1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𝝍</m:t>
                    </m:r>
                  </m:oMath>
                </a14:m>
                <a:r>
                  <a:rPr lang="zh-CN" altLang="en-US" sz="1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2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1200" b="0" i="0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</m:acc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 sz="12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zh-CN" alt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B55745E-A332-A40D-7C6E-86EBAB0E4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3130309"/>
                <a:ext cx="1714708" cy="276999"/>
              </a:xfrm>
              <a:prstGeom prst="rect">
                <a:avLst/>
              </a:prstGeom>
              <a:blipFill>
                <a:blip r:embed="rId8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CC93BE3-0B08-E021-C16B-B032748CAE71}"/>
                  </a:ext>
                </a:extLst>
              </p:cNvPr>
              <p:cNvSpPr txBox="1"/>
              <p:nvPr/>
            </p:nvSpPr>
            <p:spPr>
              <a:xfrm>
                <a:off x="4591242" y="2877620"/>
                <a:ext cx="4575967" cy="19925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Important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investigate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dependence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(amplitude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analysis,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binned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etc.)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CPV: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hyperon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𝟎𝟎𝟏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𝟎𝟏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LHCb: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massive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b,</a:t>
                </a:r>
                <a:r>
                  <a:rPr lang="zh-CN" altLang="en-US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en-US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en-US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baryons!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FTCF: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QC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hyperons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𝝍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decays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CC93BE3-0B08-E021-C16B-B032748CA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242" y="2877620"/>
                <a:ext cx="4575967" cy="1992597"/>
              </a:xfrm>
              <a:prstGeom prst="rect">
                <a:avLst/>
              </a:prstGeom>
              <a:blipFill>
                <a:blip r:embed="rId9"/>
                <a:stretch>
                  <a:fillRect l="-277" b="-18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C101B7A1-220C-5D06-D1AE-D907E86F9C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0086" y="3182476"/>
            <a:ext cx="1534606" cy="159012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87421D7-8BDC-8DF7-EF05-AE371FC9EE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578" y="1133941"/>
            <a:ext cx="4376178" cy="17260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841EBC6-5129-95BD-9A68-A312E9CC85A1}"/>
                  </a:ext>
                </a:extLst>
              </p:cNvPr>
              <p:cNvSpPr txBox="1"/>
              <p:nvPr/>
            </p:nvSpPr>
            <p:spPr>
              <a:xfrm>
                <a:off x="713769" y="887053"/>
                <a:ext cx="372165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𝐬𝐢𝐧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𝚫</m:t>
                        </m:r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𝑺𝑻</m:t>
                            </m:r>
                          </m:sub>
                        </m:sSub>
                      </m:e>
                    </m:d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𝐬𝐢𝐧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𝑬𝑾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841EBC6-5129-95BD-9A68-A312E9CC8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69" y="887053"/>
                <a:ext cx="3721651" cy="307777"/>
              </a:xfrm>
              <a:prstGeom prst="rect">
                <a:avLst/>
              </a:prstGeom>
              <a:blipFill>
                <a:blip r:embed="rId12"/>
                <a:stretch>
                  <a:fillRect l="-680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B04424B-BB86-5E01-BC60-4E95DD6ED96A}"/>
                  </a:ext>
                </a:extLst>
              </p:cNvPr>
              <p:cNvSpPr txBox="1"/>
              <p:nvPr/>
            </p:nvSpPr>
            <p:spPr>
              <a:xfrm>
                <a:off x="3486129" y="1668843"/>
                <a:ext cx="1126627" cy="2599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  <m:sub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en-US" altLang="zh-CN" sz="1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1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bSup>
                        <m:sSubSupPr>
                          <m:ctrlP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𝑺</m:t>
                          </m:r>
                        </m:sub>
                        <m:sup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10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B04424B-BB86-5E01-BC60-4E95DD6ED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129" y="1668843"/>
                <a:ext cx="1126627" cy="2599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DF70B27-06F1-1DB8-E783-72A2F6EEEEF7}"/>
                  </a:ext>
                </a:extLst>
              </p:cNvPr>
              <p:cNvSpPr txBox="1"/>
              <p:nvPr/>
            </p:nvSpPr>
            <p:spPr>
              <a:xfrm>
                <a:off x="4880742" y="889945"/>
                <a:ext cx="417138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Triple-product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asymmetry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𝐜𝐨𝐬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𝚫</m:t>
                        </m:r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𝑺𝑻</m:t>
                            </m:r>
                          </m:sub>
                        </m:sSub>
                      </m:e>
                    </m:d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𝐬𝐢𝐧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𝑬𝑾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DF70B27-06F1-1DB8-E783-72A2F6EEE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742" y="889945"/>
                <a:ext cx="4171388" cy="307777"/>
              </a:xfrm>
              <a:prstGeom prst="rect">
                <a:avLst/>
              </a:prstGeom>
              <a:blipFill>
                <a:blip r:embed="rId14"/>
                <a:stretch>
                  <a:fillRect l="-608" t="-4000" r="-2128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497DC04E-53A9-1E92-C796-350CD5D83E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84800" y="1140374"/>
            <a:ext cx="2814320" cy="1580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2F5A0A1-EE7A-DCD8-28E1-04E58B4C60A0}"/>
                  </a:ext>
                </a:extLst>
              </p:cNvPr>
              <p:cNvSpPr txBox="1"/>
              <p:nvPr/>
            </p:nvSpPr>
            <p:spPr>
              <a:xfrm>
                <a:off x="7380461" y="2022176"/>
                <a:ext cx="1321579" cy="293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  <m:sub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en-US" altLang="zh-CN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sz="12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2F5A0A1-EE7A-DCD8-28E1-04E58B4C6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461" y="2022176"/>
                <a:ext cx="1321579" cy="293542"/>
              </a:xfrm>
              <a:prstGeom prst="rect">
                <a:avLst/>
              </a:prstGeom>
              <a:blipFill>
                <a:blip r:embed="rId16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B1AB5EDA-52AE-A966-D308-6F8BD8E6C2FE}"/>
              </a:ext>
            </a:extLst>
          </p:cNvPr>
          <p:cNvSpPr txBox="1"/>
          <p:nvPr/>
        </p:nvSpPr>
        <p:spPr>
          <a:xfrm>
            <a:off x="238161" y="468909"/>
            <a:ext cx="6849687" cy="381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explored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violation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baryon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574A208-A91B-E9A3-213F-2AE1EB522835}"/>
              </a:ext>
            </a:extLst>
          </p:cNvPr>
          <p:cNvSpPr/>
          <p:nvPr/>
        </p:nvSpPr>
        <p:spPr>
          <a:xfrm>
            <a:off x="176578" y="902521"/>
            <a:ext cx="4395422" cy="192287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11E8BD-FC69-1570-A0CB-60B186126A2C}"/>
              </a:ext>
            </a:extLst>
          </p:cNvPr>
          <p:cNvSpPr/>
          <p:nvPr/>
        </p:nvSpPr>
        <p:spPr>
          <a:xfrm>
            <a:off x="4692000" y="902521"/>
            <a:ext cx="4395422" cy="192287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8DE5DF9-7A7C-438C-5B92-C93822E51168}"/>
              </a:ext>
            </a:extLst>
          </p:cNvPr>
          <p:cNvSpPr/>
          <p:nvPr/>
        </p:nvSpPr>
        <p:spPr>
          <a:xfrm>
            <a:off x="176578" y="2883722"/>
            <a:ext cx="4395422" cy="192287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6431E90-613B-CDEA-51BC-DA6A9B40C1B2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4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"/>
    </mc:Choice>
    <mc:Fallback xmlns="">
      <p:transition spd="slow" advTm="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71709-A7A7-6C87-A75D-49A141A55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90435730-8569-B3FB-C484-D01D2165C2A3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4AF9120A-9444-4C7A-825B-76E2AD65ABE2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012201C-F697-CBA2-AB0E-9024088E7A65}"/>
                  </a:ext>
                </a:extLst>
              </p:cNvPr>
              <p:cNvSpPr/>
              <p:nvPr/>
            </p:nvSpPr>
            <p:spPr>
              <a:xfrm>
                <a:off x="231515" y="48516"/>
                <a:ext cx="7641964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baryon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A36E8B16-5EF4-90AE-6344-99FF8F20D4A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F335B51B-1F3D-D047-9597-98181A74C693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F63CB7CC-0617-78E5-78A3-726FE9C4683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08D3DB8-FDF1-71B5-952A-79731F183891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61F02C9-2077-09DD-9FA1-C1A0310FB01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90258F72-FFD1-1651-05B3-00D4C60D7E2B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E681529-E767-20CB-A184-2953014879D3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1E0624D-E974-E346-3C0A-494B1808F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96" y="528315"/>
            <a:ext cx="7272808" cy="32429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D8D528-ECDF-7C02-1873-F6031E7B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995" y="3729057"/>
            <a:ext cx="5172205" cy="747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236B4C1-D713-C509-78F6-E6B90939CB36}"/>
                  </a:ext>
                </a:extLst>
              </p:cNvPr>
              <p:cNvSpPr txBox="1"/>
              <p:nvPr/>
            </p:nvSpPr>
            <p:spPr>
              <a:xfrm>
                <a:off x="2443097" y="4462562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symmetry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violated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more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than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236B4C1-D713-C509-78F6-E6B90939C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097" y="4462562"/>
                <a:ext cx="4572000" cy="369332"/>
              </a:xfrm>
              <a:prstGeom prst="rect">
                <a:avLst/>
              </a:prstGeom>
              <a:blipFill>
                <a:blip r:embed="rId5"/>
                <a:stretch>
                  <a:fillRect l="-1108" t="-10000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4CE38D99-4381-95AA-A584-E7A94D1DAEF9}"/>
              </a:ext>
            </a:extLst>
          </p:cNvPr>
          <p:cNvSpPr txBox="1"/>
          <p:nvPr/>
        </p:nvSpPr>
        <p:spPr>
          <a:xfrm>
            <a:off x="7150698" y="3768251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Nature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643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(2025)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1223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0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DE218-0229-A4BA-0008-81E340A7A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F629ABA7-484F-68D2-AD16-10657185F242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1DF15F6-30DA-F50D-91B7-247C343FB494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C22E830-367A-9F47-2CD0-D2D9FC6CD54B}"/>
                  </a:ext>
                </a:extLst>
              </p:cNvPr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94C0968-1041-797F-C453-985187F1F1A4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18E136B6-A3E4-79CC-2706-54F5A65CFCD9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5A31E66F-3F99-83D0-F2B0-7DE1051D5E1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C07700C8-60FA-53DA-BFD9-D0DAFE00142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4221BAE0-EACD-C4CB-871A-A5E4C4AE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C6C1E95-7B2D-0CFD-07CF-9E596BE9C908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5A8E233-8B4C-5F93-43D7-8DF9F18979E4}"/>
              </a:ext>
            </a:extLst>
          </p:cNvPr>
          <p:cNvSpPr txBox="1"/>
          <p:nvPr/>
        </p:nvSpPr>
        <p:spPr>
          <a:xfrm>
            <a:off x="893138" y="575776"/>
            <a:ext cx="7195391" cy="3674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Complementary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CKM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physics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Synergy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rare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decay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measurements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Common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interests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exotic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particle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studies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0BD19EA-7AC2-D102-6595-58CF151AE4DA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53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45EBB-4BCE-D1DE-182A-E372CB71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D3C5407E-ECCB-BEC6-73A6-0ECD4D0F7387}"/>
              </a:ext>
            </a:extLst>
          </p:cNvPr>
          <p:cNvGrpSpPr/>
          <p:nvPr/>
        </p:nvGrpSpPr>
        <p:grpSpPr>
          <a:xfrm>
            <a:off x="14610" y="50468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EB25AAD-9E9D-7B61-B297-71E058DC2D08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01466F0-3B6A-8180-E029-B9752E0BD85A}"/>
                  </a:ext>
                </a:extLst>
              </p:cNvPr>
              <p:cNvSpPr/>
              <p:nvPr/>
            </p:nvSpPr>
            <p:spPr>
              <a:xfrm>
                <a:off x="231515" y="48516"/>
                <a:ext cx="664169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 violation in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charmed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baryon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B7BC33F7-60BF-B29F-CEA6-1A33FFAB48C3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FA84468C-0CF1-2F75-4F72-FC7BEFA9ED41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2345BD84-67AC-A47D-47E9-1803FAEF2C8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83C2CCED-68A3-A748-24B8-08F5FB0A1903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2DE472AD-DD54-B843-3895-CB9BB2753554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9A372054-2B4E-2DD1-2405-D388594A214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E434C0F-D9B6-2867-6E8C-8646B675F1F7}"/>
              </a:ext>
            </a:extLst>
          </p:cNvPr>
          <p:cNvSpPr txBox="1"/>
          <p:nvPr/>
        </p:nvSpPr>
        <p:spPr>
          <a:xfrm>
            <a:off x="3959406" y="4835058"/>
            <a:ext cx="1893852" cy="782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</a:p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
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9E2297F-A998-688B-4BB6-5C41D076766B}"/>
                  </a:ext>
                </a:extLst>
              </p:cNvPr>
              <p:cNvSpPr/>
              <p:nvPr/>
            </p:nvSpPr>
            <p:spPr>
              <a:xfrm>
                <a:off x="246125" y="580456"/>
                <a:ext cx="8010635" cy="381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Published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only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Run1+2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samples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𝑯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𝝁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𝑿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(semi-leptonic)</a:t>
                </a: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9E2297F-A998-688B-4BB6-5C41D07676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25" y="580456"/>
                <a:ext cx="8010635" cy="381130"/>
              </a:xfrm>
              <a:prstGeom prst="rect">
                <a:avLst/>
              </a:prstGeom>
              <a:blipFill>
                <a:blip r:embed="rId3"/>
                <a:stretch>
                  <a:fillRect l="-158" b="-16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15F58350-76D8-5DED-ED25-8FC7BE468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38" y="1289503"/>
            <a:ext cx="6493598" cy="236947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7B72037-6794-BECE-38C6-FCBD42896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382" y="971791"/>
            <a:ext cx="3714669" cy="383675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9D3E04D9-64D3-1396-7741-04709CC418D3}"/>
              </a:ext>
            </a:extLst>
          </p:cNvPr>
          <p:cNvSpPr txBox="1"/>
          <p:nvPr/>
        </p:nvSpPr>
        <p:spPr>
          <a:xfrm>
            <a:off x="1860381" y="1922321"/>
            <a:ext cx="602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24K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BA84C50-D782-87DA-B16F-0C78B89D5E73}"/>
              </a:ext>
            </a:extLst>
          </p:cNvPr>
          <p:cNvSpPr txBox="1"/>
          <p:nvPr/>
        </p:nvSpPr>
        <p:spPr>
          <a:xfrm>
            <a:off x="5064479" y="1922321"/>
            <a:ext cx="738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161</a:t>
            </a:r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zh-CN" altLang="en-US" dirty="0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339DFC15-6186-4097-0D2F-9BE1F6FA7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0748" y="3577375"/>
            <a:ext cx="3251936" cy="4417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41C03559-D6D9-44A6-2AB4-944553F23ADF}"/>
                  </a:ext>
                </a:extLst>
              </p:cNvPr>
              <p:cNvSpPr/>
              <p:nvPr/>
            </p:nvSpPr>
            <p:spPr>
              <a:xfrm>
                <a:off x="124713" y="4039920"/>
                <a:ext cx="8448919" cy="698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Current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efforts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prompt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secondary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reduce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uncertainty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1/10</a:t>
                </a: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other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also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yield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interesting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41C03559-D6D9-44A6-2AB4-944553F23A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13" y="4039920"/>
                <a:ext cx="8448919" cy="698717"/>
              </a:xfrm>
              <a:prstGeom prst="rect">
                <a:avLst/>
              </a:prstGeom>
              <a:blipFill>
                <a:blip r:embed="rId7"/>
                <a:stretch>
                  <a:fillRect l="-150"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DBBC08E9-1AB4-CD4F-89CA-643C93CEC914}"/>
              </a:ext>
            </a:extLst>
          </p:cNvPr>
          <p:cNvSpPr txBox="1"/>
          <p:nvPr/>
        </p:nvSpPr>
        <p:spPr>
          <a:xfrm>
            <a:off x="7539644" y="212417"/>
            <a:ext cx="15826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JHEP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03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(2018)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182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2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3BA94-9D72-3307-9B9F-C4022BC8F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4071E585-EB43-5CBB-C176-AE2333918287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5E9DFB8-C37D-36DB-5EE9-161EDAD20224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9FE926B-E38A-EE53-A9CE-E5C1CA025296}"/>
                  </a:ext>
                </a:extLst>
              </p:cNvPr>
              <p:cNvSpPr/>
              <p:nvPr/>
            </p:nvSpPr>
            <p:spPr>
              <a:xfrm>
                <a:off x="231515" y="48516"/>
                <a:ext cx="551304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EE04727A-B40B-2117-C3D7-20C44D60BA25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A442B8F6-6831-4BA6-0D4D-697EABF7EB8B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C20803D6-2C40-D00A-F515-303F0BF1B158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6A811764-D21F-C5DB-75E4-777047BCA4B0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00C98A76-20B4-5AD3-E9B3-A806E327120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934EEEE3-2040-BB82-0F77-AE2883A18EA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1E76316-0B64-22A2-E085-334D7A206F43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2C95298-1481-7F32-410C-B83B00D344C0}"/>
              </a:ext>
            </a:extLst>
          </p:cNvPr>
          <p:cNvSpPr txBox="1"/>
          <p:nvPr/>
        </p:nvSpPr>
        <p:spPr>
          <a:xfrm>
            <a:off x="7539644" y="212417"/>
            <a:ext cx="15826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133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(2024)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261804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D3D41FD-6DC0-D483-3C53-CDE97CD4BFF9}"/>
              </a:ext>
            </a:extLst>
          </p:cNvPr>
          <p:cNvSpPr txBox="1"/>
          <p:nvPr/>
        </p:nvSpPr>
        <p:spPr>
          <a:xfrm>
            <a:off x="363185" y="638424"/>
            <a:ext cx="83788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Several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decay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chains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considered: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78590483-DDC4-12FB-9AAA-314FFBABFB8A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4552625" y="976978"/>
            <a:ext cx="1" cy="3709063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BB28FBE9-D5B3-BC7A-C87A-1FB91AF88DDE}"/>
                  </a:ext>
                </a:extLst>
              </p:cNvPr>
              <p:cNvSpPr txBox="1"/>
              <p:nvPr/>
            </p:nvSpPr>
            <p:spPr>
              <a:xfrm>
                <a:off x="940216" y="1258430"/>
                <a:ext cx="2025683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(→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Sup>
                            <m:sSub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0102C9C0-5E22-E010-0B99-BF7AAAE4A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16" y="1258430"/>
                <a:ext cx="2025683" cy="289695"/>
              </a:xfrm>
              <a:prstGeom prst="rect">
                <a:avLst/>
              </a:prstGeom>
              <a:blipFill>
                <a:blip r:embed="rId4"/>
                <a:stretch>
                  <a:fillRect l="-1863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EB31BBA-4C08-37C0-CE42-0D07355ED946}"/>
                  </a:ext>
                </a:extLst>
              </p:cNvPr>
              <p:cNvSpPr txBox="1"/>
              <p:nvPr/>
            </p:nvSpPr>
            <p:spPr>
              <a:xfrm>
                <a:off x="5570548" y="961636"/>
                <a:ext cx="2976136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(→</m:t>
                          </m:r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6B17E56-E1CC-C800-2A88-0CE44B3769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548" y="961636"/>
                <a:ext cx="2976136" cy="289695"/>
              </a:xfrm>
              <a:prstGeom prst="rect">
                <a:avLst/>
              </a:prstGeom>
              <a:blipFill>
                <a:blip r:embed="rId5"/>
                <a:stretch>
                  <a:fillRect l="-1277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图片 32">
            <a:extLst>
              <a:ext uri="{FF2B5EF4-FFF2-40B4-BE49-F238E27FC236}">
                <a16:creationId xmlns:a16="http://schemas.microsoft.com/office/drawing/2014/main" id="{890156C8-7E3D-1AB0-6644-D235A7641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320" y="2264214"/>
            <a:ext cx="3489012" cy="235815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47CFFFF-6426-B70F-6B27-C042DBD3B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0898" y="3500033"/>
            <a:ext cx="2108504" cy="633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1ECC822F-EE49-CB9D-CD66-14765FE57441}"/>
                  </a:ext>
                </a:extLst>
              </p:cNvPr>
              <p:cNvSpPr txBox="1"/>
              <p:nvPr/>
            </p:nvSpPr>
            <p:spPr>
              <a:xfrm>
                <a:off x="335740" y="1708755"/>
                <a:ext cx="1515158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0898842-888B-4A67-81AF-CCCF3FA81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40" y="1708755"/>
                <a:ext cx="1515158" cy="289695"/>
              </a:xfrm>
              <a:prstGeom prst="rect">
                <a:avLst/>
              </a:prstGeom>
              <a:blipFill>
                <a:blip r:embed="rId8"/>
                <a:stretch>
                  <a:fillRect l="-1667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2B2517BC-667F-B032-E4D5-A343FE2AC4E3}"/>
                  </a:ext>
                </a:extLst>
              </p:cNvPr>
              <p:cNvSpPr txBox="1"/>
              <p:nvPr/>
            </p:nvSpPr>
            <p:spPr>
              <a:xfrm>
                <a:off x="2300436" y="1700031"/>
                <a:ext cx="1387496" cy="2859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B0A400D-873D-AA1D-2C1C-1F931F799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436" y="1700031"/>
                <a:ext cx="1387496" cy="285976"/>
              </a:xfrm>
              <a:prstGeom prst="rect">
                <a:avLst/>
              </a:prstGeom>
              <a:blipFill>
                <a:blip r:embed="rId9"/>
                <a:stretch>
                  <a:fillRect l="-901" r="-901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图片 36">
            <a:extLst>
              <a:ext uri="{FF2B5EF4-FFF2-40B4-BE49-F238E27FC236}">
                <a16:creationId xmlns:a16="http://schemas.microsoft.com/office/drawing/2014/main" id="{E58A5FE5-94BA-B2A2-DDF3-6706CE448D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5056" y="2239760"/>
            <a:ext cx="3977603" cy="25635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B1C4C360-22C4-8F71-0F3F-C08ACAD92DED}"/>
                  </a:ext>
                </a:extLst>
              </p:cNvPr>
              <p:cNvSpPr txBox="1"/>
              <p:nvPr/>
            </p:nvSpPr>
            <p:spPr>
              <a:xfrm>
                <a:off x="4615127" y="2076481"/>
                <a:ext cx="1515158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6691E275-4E73-CF26-EA7F-433D0CE95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127" y="2076481"/>
                <a:ext cx="1515158" cy="289695"/>
              </a:xfrm>
              <a:prstGeom prst="rect">
                <a:avLst/>
              </a:prstGeom>
              <a:blipFill>
                <a:blip r:embed="rId8"/>
                <a:stretch>
                  <a:fillRect l="-1667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5F9988BF-495B-073E-2EE1-16C639B30F2B}"/>
                  </a:ext>
                </a:extLst>
              </p:cNvPr>
              <p:cNvSpPr txBox="1"/>
              <p:nvPr/>
            </p:nvSpPr>
            <p:spPr>
              <a:xfrm>
                <a:off x="7054079" y="2024543"/>
                <a:ext cx="19754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Λ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BD30C006-A836-4F7B-7F05-A3B2BC2A3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079" y="2024543"/>
                <a:ext cx="1975476" cy="276999"/>
              </a:xfrm>
              <a:prstGeom prst="rect">
                <a:avLst/>
              </a:prstGeom>
              <a:blipFill>
                <a:blip r:embed="rId11"/>
                <a:stretch>
                  <a:fillRect l="-1282" t="-4348" r="-641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93522E04-AC5B-187E-1C8B-821C9160F637}"/>
                  </a:ext>
                </a:extLst>
              </p:cNvPr>
              <p:cNvSpPr txBox="1"/>
              <p:nvPr/>
            </p:nvSpPr>
            <p:spPr>
              <a:xfrm>
                <a:off x="7803711" y="4422388"/>
                <a:ext cx="125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AD232858-2D7B-5EA8-7AA2-A41FA23EE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711" y="4422388"/>
                <a:ext cx="1258100" cy="276999"/>
              </a:xfrm>
              <a:prstGeom prst="rect">
                <a:avLst/>
              </a:prstGeom>
              <a:blipFill>
                <a:blip r:embed="rId12"/>
                <a:stretch>
                  <a:fillRect l="-2000" b="-21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图片 40">
            <a:extLst>
              <a:ext uri="{FF2B5EF4-FFF2-40B4-BE49-F238E27FC236}">
                <a16:creationId xmlns:a16="http://schemas.microsoft.com/office/drawing/2014/main" id="{B31318D4-A5FC-04A1-6354-D6E831AD62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00350" y="1275894"/>
            <a:ext cx="4344670" cy="7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7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4DF03-E8CB-798D-4760-2FB018C77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96248C80-4DA6-3AE8-78BC-5A6B5E32CBF4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8A7EEEC2-9079-E26A-B1C4-A76371AE2FF4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217A9CC-6421-F10A-006E-465EE981E10F}"/>
                  </a:ext>
                </a:extLst>
              </p:cNvPr>
              <p:cNvSpPr/>
              <p:nvPr/>
            </p:nvSpPr>
            <p:spPr>
              <a:xfrm>
                <a:off x="231515" y="48516"/>
                <a:ext cx="489749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33C5C1EB-33F7-A6C7-C854-4E0E9E2E4689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EA62853C-101D-B729-9F79-C1CC9DA99027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09FB5B3A-1484-E5C7-750C-61AD462F9CAA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94FB0EB1-2D13-AE36-7193-D26DECB9D43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5610C858-9CC2-B436-EF6B-11581F87E52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9EE9EAE3-6608-A474-2EA9-849F599289BE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A00AC46-E5FC-70E1-E0B7-5CA13DA4AF52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3E21039-1688-6242-BD9D-9510D317E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3911"/>
            <a:ext cx="5042387" cy="38981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5057A66-C5D1-3EEE-BE55-45BCEDAFCD4B}"/>
                  </a:ext>
                </a:extLst>
              </p:cNvPr>
              <p:cNvSpPr txBox="1"/>
              <p:nvPr/>
            </p:nvSpPr>
            <p:spPr>
              <a:xfrm>
                <a:off x="1285231" y="827757"/>
                <a:ext cx="806246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2E31C49-D7E6-1AED-E4E6-978743297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231" y="827757"/>
                <a:ext cx="806246" cy="201209"/>
              </a:xfrm>
              <a:prstGeom prst="rect">
                <a:avLst/>
              </a:prstGeom>
              <a:blipFill>
                <a:blip r:embed="rId4"/>
                <a:stretch>
                  <a:fillRect l="-4688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C5B5364-51F3-E22C-F37F-F5002D2B17F5}"/>
                  </a:ext>
                </a:extLst>
              </p:cNvPr>
              <p:cNvSpPr txBox="1"/>
              <p:nvPr/>
            </p:nvSpPr>
            <p:spPr>
              <a:xfrm>
                <a:off x="1202941" y="1969337"/>
                <a:ext cx="1416863" cy="2012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D9E5824-BF87-0439-5239-BB43B17F3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941" y="1969337"/>
                <a:ext cx="1416863" cy="201209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F37B1CC-FB7D-5976-2281-1D206FD9668B}"/>
                  </a:ext>
                </a:extLst>
              </p:cNvPr>
              <p:cNvSpPr txBox="1"/>
              <p:nvPr/>
            </p:nvSpPr>
            <p:spPr>
              <a:xfrm>
                <a:off x="3376580" y="543962"/>
                <a:ext cx="1391920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  <m:sSup>
                                <m:sSupPr>
                                  <m:ctrlP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p>
                                  <m:r>
                                    <a:rPr kumimoji="1" lang="en-US" altLang="zh-CN" sz="1200" b="1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AC7F16C-2D60-5CBD-81D0-5C46B3C45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580" y="543962"/>
                <a:ext cx="1391920" cy="201209"/>
              </a:xfrm>
              <a:prstGeom prst="rect">
                <a:avLst/>
              </a:prstGeom>
              <a:blipFill>
                <a:blip r:embed="rId6"/>
                <a:stretch>
                  <a:fillRect l="-1802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9F5243F-8DB3-3965-EF21-5178ED50A83A}"/>
                  </a:ext>
                </a:extLst>
              </p:cNvPr>
              <p:cNvSpPr txBox="1"/>
              <p:nvPr/>
            </p:nvSpPr>
            <p:spPr>
              <a:xfrm>
                <a:off x="3836479" y="2062569"/>
                <a:ext cx="7355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F431EF3-2C6B-FAD5-0329-140B1F2C7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479" y="2062569"/>
                <a:ext cx="735521" cy="184666"/>
              </a:xfrm>
              <a:prstGeom prst="rect">
                <a:avLst/>
              </a:prstGeom>
              <a:blipFill>
                <a:blip r:embed="rId7"/>
                <a:stretch>
                  <a:fillRect l="-3390" r="-1695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BB47C3AF-03EE-468C-942F-3DA146F9918E}"/>
                  </a:ext>
                </a:extLst>
              </p:cNvPr>
              <p:cNvSpPr txBox="1"/>
              <p:nvPr/>
            </p:nvSpPr>
            <p:spPr>
              <a:xfrm>
                <a:off x="4882287" y="520115"/>
                <a:ext cx="4332674" cy="4335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First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determination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𝛂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decays (precision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𝟗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Most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precise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determinations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𝜶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𝜷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𝜸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(precision </a:t>
                </a:r>
                <a14:m>
                  <m:oMath xmlns:m="http://schemas.openxmlformats.org/officeDocument/2006/math"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𝜦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decays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Confirmation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𝛂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𝚲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BESIII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(significantly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higher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than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previous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measurements)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consistent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violation in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𝜶</m:t>
                        </m:r>
                      </m:sub>
                    </m:sSub>
                  </m:oMath>
                </a14:m>
                <a:r>
                  <a:rPr lang="en-US" altLang="zh-CN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𝑹</m:t>
                        </m:r>
                      </m:e>
                      <m:sub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precision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for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other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(more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sensitive)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Complementary programs in hyperon studies</a:t>
                </a: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BB47C3AF-03EE-468C-942F-3DA146F99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2287" y="520115"/>
                <a:ext cx="4332674" cy="4335354"/>
              </a:xfrm>
              <a:prstGeom prst="rect">
                <a:avLst/>
              </a:prstGeom>
              <a:blipFill>
                <a:blip r:embed="rId8"/>
                <a:stretch>
                  <a:fillRect l="-292" b="-5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5A772E1-F7A2-FAE3-7BD3-02E4516BC617}"/>
                  </a:ext>
                </a:extLst>
              </p:cNvPr>
              <p:cNvSpPr txBox="1"/>
              <p:nvPr/>
            </p:nvSpPr>
            <p:spPr>
              <a:xfrm>
                <a:off x="674614" y="529876"/>
                <a:ext cx="1416863" cy="2012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(→</m:t>
                      </m:r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DE6D35F-A9DB-3355-6773-877C72624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14" y="529876"/>
                <a:ext cx="1416863" cy="201209"/>
              </a:xfrm>
              <a:prstGeom prst="rect">
                <a:avLst/>
              </a:prstGeom>
              <a:blipFill>
                <a:blip r:embed="rId14"/>
                <a:stretch>
                  <a:fillRect l="-1786" b="-35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8CDF858-EC7D-06B6-6037-373A9AA3B40D}"/>
                  </a:ext>
                </a:extLst>
              </p:cNvPr>
              <p:cNvSpPr txBox="1"/>
              <p:nvPr/>
            </p:nvSpPr>
            <p:spPr>
              <a:xfrm>
                <a:off x="3708594" y="1440381"/>
                <a:ext cx="72789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081C29D-B3B0-03BD-2F3A-13023B414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594" y="1440381"/>
                <a:ext cx="727892" cy="184666"/>
              </a:xfrm>
              <a:prstGeom prst="rect">
                <a:avLst/>
              </a:prstGeom>
              <a:blipFill>
                <a:blip r:embed="rId15"/>
                <a:stretch>
                  <a:fillRect l="-3390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E31767F-BD8C-4A14-6AA7-82FE889A6168}"/>
                  </a:ext>
                </a:extLst>
              </p:cNvPr>
              <p:cNvSpPr txBox="1"/>
              <p:nvPr/>
            </p:nvSpPr>
            <p:spPr>
              <a:xfrm>
                <a:off x="557339" y="3368871"/>
                <a:ext cx="72789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A91E282-0A03-1DAB-6F77-9E09E1560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39" y="3368871"/>
                <a:ext cx="727892" cy="184666"/>
              </a:xfrm>
              <a:prstGeom prst="rect">
                <a:avLst/>
              </a:prstGeom>
              <a:blipFill>
                <a:blip r:embed="rId16"/>
                <a:stretch>
                  <a:fillRect l="-3390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FA2C4FC-7D1A-1FD4-359A-E3FF9F67829C}"/>
                  </a:ext>
                </a:extLst>
              </p:cNvPr>
              <p:cNvSpPr txBox="1"/>
              <p:nvPr/>
            </p:nvSpPr>
            <p:spPr>
              <a:xfrm>
                <a:off x="835180" y="4011092"/>
                <a:ext cx="7355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039BCE4-C23B-72A0-1F42-2879CC57F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180" y="4011092"/>
                <a:ext cx="735521" cy="184666"/>
              </a:xfrm>
              <a:prstGeom prst="rect">
                <a:avLst/>
              </a:prstGeom>
              <a:blipFill>
                <a:blip r:embed="rId17"/>
                <a:stretch>
                  <a:fillRect l="-3390" r="-169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EF3AA1B4-B7AE-D4E7-9246-F72614365EA4}"/>
                  </a:ext>
                </a:extLst>
              </p:cNvPr>
              <p:cNvSpPr txBox="1"/>
              <p:nvPr/>
            </p:nvSpPr>
            <p:spPr>
              <a:xfrm>
                <a:off x="3072244" y="4011092"/>
                <a:ext cx="7355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61A5997-A11E-BCDD-A500-BCDBC2B8B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244" y="4011092"/>
                <a:ext cx="735521" cy="184666"/>
              </a:xfrm>
              <a:prstGeom prst="rect">
                <a:avLst/>
              </a:prstGeom>
              <a:blipFill>
                <a:blip r:embed="rId18"/>
                <a:stretch>
                  <a:fillRect l="-3390" r="-169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17B7C690-FFA1-8B75-9CFD-6460CA749412}"/>
                  </a:ext>
                </a:extLst>
              </p:cNvPr>
              <p:cNvSpPr txBox="1"/>
              <p:nvPr/>
            </p:nvSpPr>
            <p:spPr>
              <a:xfrm>
                <a:off x="3455062" y="3368871"/>
                <a:ext cx="72789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45250110-EAD6-F10A-350D-164221F98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062" y="3368871"/>
                <a:ext cx="727892" cy="184666"/>
              </a:xfrm>
              <a:prstGeom prst="rect">
                <a:avLst/>
              </a:prstGeom>
              <a:blipFill>
                <a:blip r:embed="rId19"/>
                <a:stretch>
                  <a:fillRect l="-5172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BEA1B5B-BC65-C14E-CA24-4BE65B0E406B}"/>
                  </a:ext>
                </a:extLst>
              </p:cNvPr>
              <p:cNvSpPr txBox="1"/>
              <p:nvPr/>
            </p:nvSpPr>
            <p:spPr>
              <a:xfrm>
                <a:off x="727131" y="4526194"/>
                <a:ext cx="1391920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  <m:sSup>
                                <m:sSupPr>
                                  <m:ctrlP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p>
                                  <m:r>
                                    <a:rPr kumimoji="1" lang="en-US" altLang="zh-CN" sz="1200" b="1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0BE43F3-CAA6-79DE-B281-CDD491BB2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31" y="4526194"/>
                <a:ext cx="1391920" cy="201209"/>
              </a:xfrm>
              <a:prstGeom prst="rect">
                <a:avLst/>
              </a:prstGeom>
              <a:blipFill>
                <a:blip r:embed="rId20"/>
                <a:stretch>
                  <a:fillRect l="-2703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09F2B43-DDE4-841D-6BC1-6FB04256B1C0}"/>
                  </a:ext>
                </a:extLst>
              </p:cNvPr>
              <p:cNvSpPr txBox="1"/>
              <p:nvPr/>
            </p:nvSpPr>
            <p:spPr>
              <a:xfrm>
                <a:off x="3263446" y="4526194"/>
                <a:ext cx="1391920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  <m:sSup>
                                <m:sSupPr>
                                  <m:ctrlP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p>
                                  <m:r>
                                    <a:rPr kumimoji="1" lang="en-US" altLang="zh-CN" sz="1200" b="1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F5F1C90-3931-CFED-C31E-1846F1A28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446" y="4526194"/>
                <a:ext cx="1391920" cy="201209"/>
              </a:xfrm>
              <a:prstGeom prst="rect">
                <a:avLst/>
              </a:prstGeom>
              <a:blipFill>
                <a:blip r:embed="rId21"/>
                <a:stretch>
                  <a:fillRect l="-1802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D2352EC2-424B-CEEE-20C6-AEEA8744056A}"/>
              </a:ext>
            </a:extLst>
          </p:cNvPr>
          <p:cNvSpPr txBox="1"/>
          <p:nvPr/>
        </p:nvSpPr>
        <p:spPr>
          <a:xfrm>
            <a:off x="7539644" y="212417"/>
            <a:ext cx="15826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133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(2024)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261804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8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5B39D-2916-CFB6-7689-082778638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27975B83-58BE-7B54-4411-914D7E2128A2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5BA6A6CD-54D5-8726-F2B0-70BB28E98572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D55D173-69F8-7D88-8D62-91453E1669E9}"/>
                  </a:ext>
                </a:extLst>
              </p:cNvPr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AFF7F131-485D-44D2-45DF-86F547819694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7718F8D3-9596-2DEF-1990-3DE7689A1D7D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7590D136-5C26-9A98-E8C9-218DA66802D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24F5390F-FEC4-22B6-13AD-B6500497A8D0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9BE0289-5C49-936E-0150-10DE9FEE6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B9F282C-0D73-3F10-173D-D63182D85D63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9439F20-2AF0-15B6-FA6B-2E82D1EEAE06}"/>
              </a:ext>
            </a:extLst>
          </p:cNvPr>
          <p:cNvSpPr txBox="1"/>
          <p:nvPr/>
        </p:nvSpPr>
        <p:spPr>
          <a:xfrm>
            <a:off x="893138" y="575776"/>
            <a:ext cx="7195391" cy="3674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Complementary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CKM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physics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Synergy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rare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decay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measurements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Common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interests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exotic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particle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studies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16371B8-26A0-0126-636E-5C83FB2D9F97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6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FC098-B7A8-8B97-4883-2404981C1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595FDA2-5951-8253-71A0-5D130EA752AA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11F1F162-64A1-4A8E-9EDB-39DAA5078590}"/>
                </a:ext>
              </a:extLst>
            </p:cNvPr>
            <p:cNvGrpSpPr/>
            <p:nvPr/>
          </p:nvGrpSpPr>
          <p:grpSpPr>
            <a:xfrm>
              <a:off x="110103" y="48516"/>
              <a:ext cx="8885307" cy="700192"/>
              <a:chOff x="110103" y="48516"/>
              <a:chExt cx="8885307" cy="7001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4BFE550E-DCE7-4ECA-65F5-817624F774EB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3535007" cy="70019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𝑹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zh-CN" altLang="en-US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a14:m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measurements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4BFE550E-DCE7-4ECA-65F5-817624F774E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3535007" cy="70019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717" t="-6977" r="-2151" b="-2558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46B3564D-228D-AF0E-EFD0-74F00FC8F8E9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045A00B2-E0DB-D709-394F-9284D1D12B6B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0EAAEAA-57EE-C3E0-5286-1B9DE387953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1F2C00D9-B491-8C2A-1C44-20BF5D3C047D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3539ADC9-35E3-317D-F691-71D1FA89AB8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0200D27B-55DB-4DEF-6687-DECBD113C00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AD2DDF19-DD5F-AA28-EF19-89BE49C0E0C1}"/>
              </a:ext>
            </a:extLst>
          </p:cNvPr>
          <p:cNvSpPr txBox="1"/>
          <p:nvPr/>
        </p:nvSpPr>
        <p:spPr>
          <a:xfrm>
            <a:off x="3959406" y="4835058"/>
            <a:ext cx="1893852" cy="782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</a:p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
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3B3AC07-B23F-B01F-B217-98B7F4FED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8" y="593089"/>
            <a:ext cx="3886200" cy="245807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756B00D-1215-5C5F-660A-C234CB0415A8}"/>
              </a:ext>
            </a:extLst>
          </p:cNvPr>
          <p:cNvSpPr txBox="1"/>
          <p:nvPr/>
        </p:nvSpPr>
        <p:spPr>
          <a:xfrm>
            <a:off x="333118" y="3030517"/>
            <a:ext cx="518144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</a:t>
            </a:r>
            <a:r>
              <a:rPr lang="en-US" altLang="zh-CN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Run2: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AD7BD32-7C02-FD81-4C8C-3FC161657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186" y="3414809"/>
            <a:ext cx="3028421" cy="34333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D957177-CDEC-6C84-A069-BE817DDAA096}"/>
              </a:ext>
            </a:extLst>
          </p:cNvPr>
          <p:cNvSpPr/>
          <p:nvPr/>
        </p:nvSpPr>
        <p:spPr>
          <a:xfrm>
            <a:off x="7537960" y="58052"/>
            <a:ext cx="1457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PRL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134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(2025)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061801</a:t>
            </a:r>
          </a:p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PRD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108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(2023)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012018</a:t>
            </a:r>
            <a:endParaRPr lang="zh-CN" altLang="en-US" sz="10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6CABAC4-D311-0727-64ED-22B8BADCA103}"/>
              </a:ext>
            </a:extLst>
          </p:cNvPr>
          <p:cNvSpPr txBox="1"/>
          <p:nvPr/>
        </p:nvSpPr>
        <p:spPr>
          <a:xfrm>
            <a:off x="378763" y="3439533"/>
            <a:ext cx="10599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Muonic: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D634DF0-A224-27AC-D0D0-4DC0563E9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0186" y="3766887"/>
            <a:ext cx="3669422" cy="34333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7EF812A4-57C5-CB0E-EB3D-4AA33DA999C6}"/>
              </a:ext>
            </a:extLst>
          </p:cNvPr>
          <p:cNvSpPr txBox="1"/>
          <p:nvPr/>
        </p:nvSpPr>
        <p:spPr>
          <a:xfrm>
            <a:off x="230797" y="3795026"/>
            <a:ext cx="10599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Hadronic: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01A3112-C899-840E-6CE6-D1958A8A75FE}"/>
              </a:ext>
            </a:extLst>
          </p:cNvPr>
          <p:cNvGrpSpPr/>
          <p:nvPr/>
        </p:nvGrpSpPr>
        <p:grpSpPr>
          <a:xfrm>
            <a:off x="5201884" y="1987502"/>
            <a:ext cx="3536439" cy="2730482"/>
            <a:chOff x="5433134" y="2051298"/>
            <a:chExt cx="3536439" cy="273048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3596F57-43FB-3A1C-0EF8-324553377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39821" y="2051298"/>
              <a:ext cx="3429752" cy="2730482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DA78E7B-26BF-9901-1AF1-749646406F9F}"/>
                </a:ext>
              </a:extLst>
            </p:cNvPr>
            <p:cNvSpPr/>
            <p:nvPr/>
          </p:nvSpPr>
          <p:spPr>
            <a:xfrm>
              <a:off x="5433134" y="2051298"/>
              <a:ext cx="312682" cy="2537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1944E065-D7D8-AF23-F7D1-932F727CC812}"/>
                  </a:ext>
                </a:extLst>
              </p:cNvPr>
              <p:cNvSpPr txBox="1"/>
              <p:nvPr/>
            </p:nvSpPr>
            <p:spPr>
              <a:xfrm>
                <a:off x="363184" y="4104005"/>
                <a:ext cx="5902971" cy="698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Future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precisions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down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around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1%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Main background, double charmed background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𝑿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1944E065-D7D8-AF23-F7D1-932F727CC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4" y="4104005"/>
                <a:ext cx="5902971" cy="698717"/>
              </a:xfrm>
              <a:prstGeom prst="rect">
                <a:avLst/>
              </a:prstGeom>
              <a:blipFill>
                <a:blip r:embed="rId9"/>
                <a:stretch>
                  <a:fillRect l="-215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0CF9514-1AFB-29F9-1B25-FAE8D34F1E07}"/>
                  </a:ext>
                </a:extLst>
              </p:cNvPr>
              <p:cNvSpPr txBox="1"/>
              <p:nvPr/>
            </p:nvSpPr>
            <p:spPr>
              <a:xfrm>
                <a:off x="3962552" y="648807"/>
                <a:ext cx="5181448" cy="1489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Tension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between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𝑹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𝑫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𝑹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zh-CN" altLang="en-US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between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around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𝟓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deviation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around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𝟖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Two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ways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𝝉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reconstruction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b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𝝁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𝝁</m:t>
                        </m:r>
                      </m:sub>
                    </m:sSub>
                    <m:sSub>
                      <m:sSubPr>
                        <m:ctrlP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𝝂</m:t>
                        </m:r>
                      </m:e>
                      <m:sub>
                        <m: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𝝉</m:t>
                        </m:r>
                      </m:sub>
                    </m:sSub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𝑿</m:t>
                        </m:r>
                      </m:e>
                    </m:d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𝝂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𝝉</m:t>
                        </m:r>
                      </m:sub>
                    </m:sSub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0CF9514-1AFB-29F9-1B25-FAE8D34F1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552" y="648807"/>
                <a:ext cx="5181448" cy="1489767"/>
              </a:xfrm>
              <a:prstGeom prst="rect">
                <a:avLst/>
              </a:prstGeom>
              <a:blipFill>
                <a:blip r:embed="rId10"/>
                <a:stretch>
                  <a:fillRect l="-245" b="-16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327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08"/>
    </mc:Choice>
    <mc:Fallback xmlns="">
      <p:transition spd="slow" advTm="54508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14A74-72C2-57BB-2984-203974EF7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A0CAFF2E-7C98-46A8-21FE-3FF14F0BB25B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7D9045E1-CE1F-5634-7395-ABD2FCFCAE35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E3C8180-D040-F841-98E4-2833A34ADA06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4942315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Contributions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from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bSup>
                      </m:oMath>
                    </a14:m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decays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E3C8180-D040-F841-98E4-2833A34ADA0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4942315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308" t="-9756" r="-1282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7BD37F1D-5086-B6CA-A1CE-3C84DC11CFAD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12CFEA7C-C434-09E4-8A5E-48C00B629A88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FE1F9A9D-ABA2-EC2D-E450-63D700860D9F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D5C1B4F4-B058-0515-8E4A-6D83A8731A25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21A12E3-B717-06FE-F019-E46B04B2C954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C584015-E435-394D-D08E-43D1378BF64F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48AE3E8-604E-8DF9-7EA7-1AC32E736BE7}"/>
              </a:ext>
            </a:extLst>
          </p:cNvPr>
          <p:cNvSpPr txBox="1"/>
          <p:nvPr/>
        </p:nvSpPr>
        <p:spPr>
          <a:xfrm>
            <a:off x="3959406" y="4835058"/>
            <a:ext cx="1893852" cy="782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</a:p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
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5A79EAF9-3D51-AD33-1748-8283AB2F61DB}"/>
                  </a:ext>
                </a:extLst>
              </p:cNvPr>
              <p:cNvSpPr txBox="1"/>
              <p:nvPr/>
            </p:nvSpPr>
            <p:spPr>
              <a:xfrm>
                <a:off x="130764" y="575776"/>
                <a:ext cx="9017415" cy="13656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𝝉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𝝂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𝝉</m:t>
                        </m:r>
                      </m:sub>
                    </m:sSub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mainly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through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(→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𝝆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while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𝑿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mainly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through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𝜼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(′)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with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contribution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Anti-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BDT, trained 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∗−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𝝂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𝝉</m:t>
                        </m:r>
                      </m:sub>
                    </m:sSub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𝑿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simulation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samples, to reject (distinguish)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background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(Information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decays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thus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crucial)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Data-driven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method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(reversed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anti-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cut)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：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FTCF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inputs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helpful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here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5A79EAF9-3D51-AD33-1748-8283AB2F6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64" y="575776"/>
                <a:ext cx="9017415" cy="1365695"/>
              </a:xfrm>
              <a:prstGeom prst="rect">
                <a:avLst/>
              </a:prstGeom>
              <a:blipFill>
                <a:blip r:embed="rId4"/>
                <a:stretch>
                  <a:fillRect l="-141" b="-37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A4590983-0DF1-E0B7-6B82-48A7D420F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64" y="1961192"/>
            <a:ext cx="3454792" cy="285077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619BF32-24A0-C1F0-414E-CF3A54D83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1271" y="1941471"/>
            <a:ext cx="2109608" cy="2830538"/>
          </a:xfrm>
          <a:prstGeom prst="rect">
            <a:avLst/>
          </a:prstGeom>
        </p:spPr>
      </p:pic>
      <p:sp>
        <p:nvSpPr>
          <p:cNvPr id="5" name="右箭头 4">
            <a:extLst>
              <a:ext uri="{FF2B5EF4-FFF2-40B4-BE49-F238E27FC236}">
                <a16:creationId xmlns:a16="http://schemas.microsoft.com/office/drawing/2014/main" id="{D3030C3C-5F1C-0666-92E9-11AEA0EE2359}"/>
              </a:ext>
            </a:extLst>
          </p:cNvPr>
          <p:cNvSpPr/>
          <p:nvPr/>
        </p:nvSpPr>
        <p:spPr>
          <a:xfrm>
            <a:off x="3585556" y="2968052"/>
            <a:ext cx="585715" cy="2098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C1E19D8-02A3-B4CC-C9CD-28581EE48DFD}"/>
              </a:ext>
            </a:extLst>
          </p:cNvPr>
          <p:cNvSpPr txBox="1"/>
          <p:nvPr/>
        </p:nvSpPr>
        <p:spPr>
          <a:xfrm>
            <a:off x="3668841" y="2566027"/>
            <a:ext cx="4384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fit</a:t>
            </a:r>
            <a:endParaRPr lang="zh-CN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6D11100-0B56-D91C-8C30-4E84A9B87E0B}"/>
                  </a:ext>
                </a:extLst>
              </p:cNvPr>
              <p:cNvSpPr txBox="1"/>
              <p:nvPr/>
            </p:nvSpPr>
            <p:spPr>
              <a:xfrm>
                <a:off x="6469168" y="2402633"/>
                <a:ext cx="2526242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Systematic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uncertainties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due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decays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contribute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1/3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total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one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6D11100-0B56-D91C-8C30-4E84A9B87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168" y="2402633"/>
                <a:ext cx="2526242" cy="954107"/>
              </a:xfrm>
              <a:prstGeom prst="rect">
                <a:avLst/>
              </a:prstGeom>
              <a:blipFill>
                <a:blip r:embed="rId7"/>
                <a:stretch>
                  <a:fillRect l="-1000" t="-1316" b="-5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AAA9CE34-BB4F-924F-631B-CDB726AE6891}"/>
              </a:ext>
            </a:extLst>
          </p:cNvPr>
          <p:cNvSpPr txBox="1"/>
          <p:nvPr/>
        </p:nvSpPr>
        <p:spPr>
          <a:xfrm>
            <a:off x="7450714" y="205935"/>
            <a:ext cx="15446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PRD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108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(2023)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012018</a:t>
            </a:r>
            <a:endParaRPr lang="zh-CN" alt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5A7489E-0154-60D8-2A2C-38C0FCB20F96}"/>
                  </a:ext>
                </a:extLst>
              </p:cNvPr>
              <p:cNvSpPr txBox="1"/>
              <p:nvPr/>
            </p:nvSpPr>
            <p:spPr>
              <a:xfrm>
                <a:off x="6469168" y="3668258"/>
                <a:ext cx="252624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Similarly,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information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𝑫</m:t>
                    </m:r>
                  </m:oMath>
                </a14:m>
                <a:r>
                  <a:rPr lang="zh-CN" altLang="en-US" sz="1400" dirty="0"/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decays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also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needed,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though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smaller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than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5A7489E-0154-60D8-2A2C-38C0FCB20F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168" y="3668258"/>
                <a:ext cx="2526242" cy="738664"/>
              </a:xfrm>
              <a:prstGeom prst="rect">
                <a:avLst/>
              </a:prstGeom>
              <a:blipFill>
                <a:blip r:embed="rId8"/>
                <a:stretch>
                  <a:fillRect l="-1000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178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08"/>
    </mc:Choice>
    <mc:Fallback xmlns="">
      <p:transition spd="slow" advTm="5450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E420B-0559-8592-3C28-6F95A38E3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D43E973-6228-476D-CBC2-D9CE9DC60E74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B68B52E7-1766-7B86-E834-FBECD22F375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D088F72-DDD7-65F1-83CD-8F9CF60F8FDF}"/>
                  </a:ext>
                </a:extLst>
              </p:cNvPr>
              <p:cNvSpPr/>
              <p:nvPr/>
            </p:nvSpPr>
            <p:spPr>
              <a:xfrm>
                <a:off x="231515" y="48516"/>
                <a:ext cx="341632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Photon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polarization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6A3D8EA6-4559-6210-0E1C-415B8A29FD05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FC6EBBEC-07A3-B45F-9265-F1047805893E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5B69701-5C69-2F3F-0F9A-1088126C87AB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14CDA05D-CD45-AFCD-EEFE-EF44A2E71067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D8AEC63B-81AE-B1F6-3A48-99EFBA4124F4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E7A70ABD-3E6A-0B16-FE38-0778FB1F425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FF3EA9D-47E1-1031-2B04-1414C16573A6}"/>
              </a:ext>
            </a:extLst>
          </p:cNvPr>
          <p:cNvSpPr txBox="1"/>
          <p:nvPr/>
        </p:nvSpPr>
        <p:spPr>
          <a:xfrm>
            <a:off x="3959406" y="4835058"/>
            <a:ext cx="1893852" cy="782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</a:p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
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8F9CE6E-9001-6682-565F-154674EE30D6}"/>
              </a:ext>
            </a:extLst>
          </p:cNvPr>
          <p:cNvSpPr txBox="1"/>
          <p:nvPr/>
        </p:nvSpPr>
        <p:spPr>
          <a:xfrm>
            <a:off x="7450714" y="205935"/>
            <a:ext cx="15446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PRL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112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(2014)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161801</a:t>
            </a:r>
            <a:endParaRPr lang="zh-CN" alt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0C15490-A844-2C1C-714A-E37C4B8581F6}"/>
                  </a:ext>
                </a:extLst>
              </p:cNvPr>
              <p:cNvSpPr txBox="1"/>
              <p:nvPr/>
            </p:nvSpPr>
            <p:spPr>
              <a:xfrm>
                <a:off x="130764" y="575776"/>
                <a:ext cx="9017415" cy="698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Photon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𝒃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𝒔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𝜸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predominantly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left-handed;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significant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right-handed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component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indicates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NP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Up-down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asymmetry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proportional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photon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polarization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0C15490-A844-2C1C-714A-E37C4B858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64" y="575776"/>
                <a:ext cx="9017415" cy="698717"/>
              </a:xfrm>
              <a:prstGeom prst="rect">
                <a:avLst/>
              </a:prstGeom>
              <a:blipFill>
                <a:blip r:embed="rId3"/>
                <a:stretch>
                  <a:fillRect l="-141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4F45A04D-AA28-13AC-9219-33ACEF3CD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11" y="982392"/>
            <a:ext cx="1726774" cy="1695701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A25E1E21-BAEF-DE2E-B981-E0918D1603D4}"/>
              </a:ext>
            </a:extLst>
          </p:cNvPr>
          <p:cNvGrpSpPr/>
          <p:nvPr/>
        </p:nvGrpSpPr>
        <p:grpSpPr>
          <a:xfrm>
            <a:off x="363185" y="1429328"/>
            <a:ext cx="6007896" cy="801827"/>
            <a:chOff x="110103" y="1365512"/>
            <a:chExt cx="6007896" cy="80182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3E77C8E-78AB-30DC-2E7A-D4874C290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103" y="1365512"/>
              <a:ext cx="3784624" cy="801827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ED29D73-5CCA-847E-0B26-263330BD3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7835" y="1398113"/>
              <a:ext cx="2470164" cy="748107"/>
            </a:xfrm>
            <a:prstGeom prst="rect">
              <a:avLst/>
            </a:prstGeom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080A562D-CC12-78A7-063D-2710A6E6EB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17" y="2320601"/>
            <a:ext cx="3518169" cy="253159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CD9CEEE-19E3-B7C1-0ECC-22F8DCA4FB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5786" y="2375469"/>
            <a:ext cx="3452364" cy="24047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5273655-33EB-5593-8585-ABE7A3B7E4E1}"/>
                  </a:ext>
                </a:extLst>
              </p:cNvPr>
              <p:cNvSpPr txBox="1"/>
              <p:nvPr/>
            </p:nvSpPr>
            <p:spPr>
              <a:xfrm>
                <a:off x="7008150" y="2881001"/>
                <a:ext cx="2135849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Fit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performed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extract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𝐮𝐝</m:t>
                        </m:r>
                      </m:sub>
                    </m:sSub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four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different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regions</a:t>
                </a:r>
              </a:p>
              <a:p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Non-zero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photon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polarization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discovered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significance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5.2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5273655-33EB-5593-8585-ABE7A3B7E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8150" y="2881001"/>
                <a:ext cx="2135849" cy="1815882"/>
              </a:xfrm>
              <a:prstGeom prst="rect">
                <a:avLst/>
              </a:prstGeom>
              <a:blipFill>
                <a:blip r:embed="rId9"/>
                <a:stretch>
                  <a:fillRect l="-1190" t="-699" b="-20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882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08"/>
    </mc:Choice>
    <mc:Fallback xmlns="">
      <p:transition spd="slow" advTm="5450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67360-7F5C-71CF-FD04-518DB67E3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06B7012A-9FFA-1DA8-5541-DEE1AE1B5B1E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CF81623C-F14B-D013-325F-670088A90BBF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CF6AE58-057C-DA5B-5EB7-20CA88EFCC75}"/>
                  </a:ext>
                </a:extLst>
              </p:cNvPr>
              <p:cNvSpPr/>
              <p:nvPr/>
            </p:nvSpPr>
            <p:spPr>
              <a:xfrm>
                <a:off x="231515" y="48516"/>
                <a:ext cx="5763116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Photon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polarization: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BESIII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inputs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90F06DEB-8102-7B12-89ED-567DF81FB885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DDE7CB61-960E-555D-2C11-AD55AA2879DC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4FB24B8D-2B6E-3F07-EC28-2E33863C8E36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3ED13D8D-51FB-F876-3AD3-F686BECEDA2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8D03049-9278-BD29-C13F-C2C9D035BC5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F86EDAF0-8AD8-EFEE-71AC-DA9452A9729B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2F0CE7F9-582B-112E-1698-B1DDDE38AB9B}"/>
              </a:ext>
            </a:extLst>
          </p:cNvPr>
          <p:cNvSpPr txBox="1"/>
          <p:nvPr/>
        </p:nvSpPr>
        <p:spPr>
          <a:xfrm>
            <a:off x="3959406" y="4835058"/>
            <a:ext cx="1893852" cy="782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</a:p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
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BD1B7C5-CFD3-DF88-A5BC-3D254274FD41}"/>
                  </a:ext>
                </a:extLst>
              </p:cNvPr>
              <p:cNvSpPr txBox="1"/>
              <p:nvPr/>
            </p:nvSpPr>
            <p:spPr>
              <a:xfrm>
                <a:off x="130764" y="575776"/>
                <a:ext cx="9017415" cy="4988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extract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𝝀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𝜸</m:t>
                        </m:r>
                      </m:sub>
                    </m:sSub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𝐈𝐦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∙</m:t>
                        </m:r>
                        <m:d>
                          <m:d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𝑱</m:t>
                                </m:r>
                              </m:e>
                            </m:acc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𝑱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zh-CN" altLang="en-US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𝑱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lang="zh-CN" altLang="en-US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needed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BD1B7C5-CFD3-DF88-A5BC-3D254274F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64" y="575776"/>
                <a:ext cx="9017415" cy="498855"/>
              </a:xfrm>
              <a:prstGeom prst="rect">
                <a:avLst/>
              </a:prstGeom>
              <a:blipFill>
                <a:blip r:embed="rId3"/>
                <a:stretch>
                  <a:fillRect l="-141" b="-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组合 3">
            <a:extLst>
              <a:ext uri="{FF2B5EF4-FFF2-40B4-BE49-F238E27FC236}">
                <a16:creationId xmlns:a16="http://schemas.microsoft.com/office/drawing/2014/main" id="{E7B7F774-CAC8-8150-6976-FA34AFD6612A}"/>
              </a:ext>
            </a:extLst>
          </p:cNvPr>
          <p:cNvGrpSpPr/>
          <p:nvPr/>
        </p:nvGrpSpPr>
        <p:grpSpPr>
          <a:xfrm>
            <a:off x="363185" y="1151735"/>
            <a:ext cx="3512073" cy="711037"/>
            <a:chOff x="345395" y="931115"/>
            <a:chExt cx="3512073" cy="71103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83B4C53C-A6CE-60AF-6A04-A659DBD73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185" y="931115"/>
              <a:ext cx="3494283" cy="39384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F53A4F3-DDBD-B32D-704C-76B83B2F7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395" y="1264165"/>
              <a:ext cx="3494283" cy="37798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DF6C173-F712-6E76-8A38-F8DCDA2C1B9E}"/>
                  </a:ext>
                </a:extLst>
              </p:cNvPr>
              <p:cNvSpPr txBox="1"/>
              <p:nvPr/>
            </p:nvSpPr>
            <p:spPr>
              <a:xfrm>
                <a:off x="153775" y="1871512"/>
                <a:ext cx="9017415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Proposed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use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up-down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asymmetry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𝑫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𝟏𝟐𝟕𝟎</m:t>
                        </m:r>
                      </m:e>
                    </m:d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𝝂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extract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sub>
                    </m:sSub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region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𝒖𝒅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DF6C173-F712-6E76-8A38-F8DCDA2C1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75" y="1871512"/>
                <a:ext cx="9017415" cy="375552"/>
              </a:xfrm>
              <a:prstGeom prst="rect">
                <a:avLst/>
              </a:prstGeom>
              <a:blipFill>
                <a:blip r:embed="rId6"/>
                <a:stretch>
                  <a:fillRect l="-141"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40FCCB78-4200-9F67-BC72-F6F1BD73B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03" y="2234274"/>
            <a:ext cx="5420685" cy="248750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0D1AFEC-DC39-5C14-764C-E0DBBC8009FA}"/>
              </a:ext>
            </a:extLst>
          </p:cNvPr>
          <p:cNvSpPr txBox="1"/>
          <p:nvPr/>
        </p:nvSpPr>
        <p:spPr>
          <a:xfrm>
            <a:off x="7319029" y="1725588"/>
            <a:ext cx="15446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PRL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125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(2020)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051802</a:t>
            </a:r>
            <a:endParaRPr lang="zh-CN" alt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372618B4-0052-F053-867A-3E179A2B9801}"/>
                  </a:ext>
                </a:extLst>
              </p:cNvPr>
              <p:cNvSpPr txBox="1"/>
              <p:nvPr/>
            </p:nvSpPr>
            <p:spPr>
              <a:xfrm>
                <a:off x="5904032" y="2455878"/>
                <a:ext cx="25287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  <m:r>
                          <a:rPr lang="en-US" altLang="zh-CN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  <m:sub>
                        <m:r>
                          <a:rPr lang="en-US" altLang="zh-CN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𝒖𝒅</m:t>
                        </m:r>
                      </m:sub>
                    </m:sSub>
                    <m:r>
                      <a:rPr lang="en-US" altLang="zh-CN" sz="1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1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en-US" altLang="zh-CN" sz="1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𝟎𝟏</m:t>
                    </m:r>
                    <m:r>
                      <a:rPr lang="en-US" altLang="zh-CN" sz="1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>
                      <a:rPr lang="en-US" altLang="zh-CN" sz="1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en-US" altLang="zh-CN" sz="1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𝟏𝟏</m:t>
                    </m:r>
                  </m:oMath>
                </a14:m>
                <a:r>
                  <a:rPr lang="zh-CN" altLang="en-US" dirty="0"/>
                  <a:t> </a:t>
                </a: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372618B4-0052-F053-867A-3E179A2B9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032" y="2455878"/>
                <a:ext cx="2528729" cy="369332"/>
              </a:xfrm>
              <a:prstGeom prst="rect">
                <a:avLst/>
              </a:prstGeom>
              <a:blipFill>
                <a:blip r:embed="rId8"/>
                <a:stretch>
                  <a:fillRect l="-503" b="-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9D100D0C-3D3D-BF9F-42C2-FB3EC8D96714}"/>
                  </a:ext>
                </a:extLst>
              </p:cNvPr>
              <p:cNvSpPr txBox="1"/>
              <p:nvPr/>
            </p:nvSpPr>
            <p:spPr>
              <a:xfrm>
                <a:off x="5530788" y="2940093"/>
                <a:ext cx="346462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Consistent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prediction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𝟎𝟗𝟐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𝟎𝟐𝟐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however,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still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statistically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limited,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FTCF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data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needed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9D100D0C-3D3D-BF9F-42C2-FB3EC8D96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0788" y="2940093"/>
                <a:ext cx="3464622" cy="738664"/>
              </a:xfrm>
              <a:prstGeom prst="rect">
                <a:avLst/>
              </a:prstGeom>
              <a:blipFill>
                <a:blip r:embed="rId9"/>
                <a:stretch>
                  <a:fillRect l="-730" t="-1695" b="-67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378F14E2-30CB-699B-8017-29D7712F6AD6}"/>
              </a:ext>
            </a:extLst>
          </p:cNvPr>
          <p:cNvSpPr txBox="1"/>
          <p:nvPr/>
        </p:nvSpPr>
        <p:spPr>
          <a:xfrm>
            <a:off x="4898519" y="4588825"/>
            <a:ext cx="15446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PRL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135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(2025)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091801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3744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08"/>
    </mc:Choice>
    <mc:Fallback xmlns="">
      <p:transition spd="slow" advTm="5450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6D239-963B-9EA1-5219-B4DAACFC8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9900D3DC-28B7-6D7D-F1EA-88C93E98E500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C8E1151A-5E6B-B5B3-F4B0-491B5208FBD1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A217EF22-5720-5659-E14C-503D130E62CE}"/>
                  </a:ext>
                </a:extLst>
              </p:cNvPr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EF975A11-F164-67C3-5F25-F10792C3569E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7981FD89-4CE2-827F-B0F1-8F4F1516EA38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4D7A3E7D-E58D-AF77-5757-2CBDC469E15F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D649D62-1E72-E1C9-5D67-3A74510441B2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459D8C1D-6C44-375A-73A6-2C2725AA4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3D97CEA-913D-FE8D-F05B-73E1B55FA41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9C3E2A-4E18-D797-4A1C-A3EC2D94DE11}"/>
              </a:ext>
            </a:extLst>
          </p:cNvPr>
          <p:cNvSpPr txBox="1"/>
          <p:nvPr/>
        </p:nvSpPr>
        <p:spPr>
          <a:xfrm>
            <a:off x="893138" y="575776"/>
            <a:ext cx="7195391" cy="3674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Complementary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CKM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physics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Synergy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rare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decay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measurements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400" b="1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Common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interests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exotic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particle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studies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A1A8CFF-5540-CC18-A351-F1EBD3DFDB3E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05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270458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Particle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zoo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2.0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5A0321E-10F5-791B-3445-1EEEAECD43AA}"/>
                  </a:ext>
                </a:extLst>
              </p:cNvPr>
              <p:cNvSpPr txBox="1"/>
              <p:nvPr/>
            </p:nvSpPr>
            <p:spPr>
              <a:xfrm>
                <a:off x="173490" y="636906"/>
                <a:ext cx="891248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Many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discovered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discovery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𝛘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𝐜𝟏</m:t>
                        </m:r>
                      </m:sub>
                    </m:sSub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𝟑𝟖𝟕𝟐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2003: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renaissance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revolution?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5A0321E-10F5-791B-3445-1EEEAECD4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90" y="636906"/>
                <a:ext cx="8912485" cy="307777"/>
              </a:xfrm>
              <a:prstGeom prst="rect">
                <a:avLst/>
              </a:prstGeom>
              <a:blipFill>
                <a:blip r:embed="rId3"/>
                <a:stretch>
                  <a:fillRect l="-142" r="-1422" b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EDC37C35-8F54-E282-A516-67462D332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067" y="1098033"/>
            <a:ext cx="4688754" cy="250144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2612228-99E1-168B-0D8C-A221AF7F0485}"/>
              </a:ext>
            </a:extLst>
          </p:cNvPr>
          <p:cNvSpPr txBox="1"/>
          <p:nvPr/>
        </p:nvSpPr>
        <p:spPr>
          <a:xfrm>
            <a:off x="1408365" y="3411878"/>
            <a:ext cx="1917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(mainly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LHCb)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CADB94-8F20-8725-08EE-AFE0E545E2AA}"/>
              </a:ext>
            </a:extLst>
          </p:cNvPr>
          <p:cNvSpPr txBox="1"/>
          <p:nvPr/>
        </p:nvSpPr>
        <p:spPr>
          <a:xfrm>
            <a:off x="6430355" y="3535982"/>
            <a:ext cx="9187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BESIII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E9EDC47-454E-2C2D-6180-A21950943A4E}"/>
                  </a:ext>
                </a:extLst>
              </p:cNvPr>
              <p:cNvSpPr txBox="1"/>
              <p:nvPr/>
            </p:nvSpPr>
            <p:spPr>
              <a:xfrm>
                <a:off x="173489" y="3789072"/>
                <a:ext cx="7936037" cy="1021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+ 17 new hadrons from Belle (&gt;35 from its start)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&gt;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2022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(only selected ones are shown)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Complementary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between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𝒃</m:t>
                    </m:r>
                  </m:oMath>
                </a14:m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-decay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𝒑𝒑</m:t>
                    </m:r>
                  </m:oMath>
                </a14:m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environments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(small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overlaps)</a:t>
                </a: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E9EDC47-454E-2C2D-6180-A21950943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89" y="3789072"/>
                <a:ext cx="7936037" cy="1021883"/>
              </a:xfrm>
              <a:prstGeom prst="rect">
                <a:avLst/>
              </a:prstGeom>
              <a:blipFill>
                <a:blip r:embed="rId5"/>
                <a:stretch>
                  <a:fillRect l="-160" b="-49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1347E1C7-CE49-1DA0-E93B-1FF413414190}"/>
              </a:ext>
            </a:extLst>
          </p:cNvPr>
          <p:cNvSpPr txBox="1"/>
          <p:nvPr/>
        </p:nvSpPr>
        <p:spPr>
          <a:xfrm>
            <a:off x="6083530" y="2733530"/>
            <a:ext cx="1850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A434329-1167-8B0F-03AE-361653FBC774}"/>
              </a:ext>
            </a:extLst>
          </p:cNvPr>
          <p:cNvSpPr txBox="1"/>
          <p:nvPr/>
        </p:nvSpPr>
        <p:spPr>
          <a:xfrm>
            <a:off x="6341806" y="4060605"/>
            <a:ext cx="27750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5654CBC-1EB7-0ADE-F8F7-B88C2A2307D2}"/>
              </a:ext>
            </a:extLst>
          </p:cNvPr>
          <p:cNvSpPr txBox="1"/>
          <p:nvPr/>
        </p:nvSpPr>
        <p:spPr>
          <a:xfrm>
            <a:off x="3959406" y="4835058"/>
            <a:ext cx="1893852" cy="782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</a:p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
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6D7EFD-C747-ED72-87C4-E35500850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0" y="1117627"/>
            <a:ext cx="4106852" cy="227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94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13"/>
    </mc:Choice>
    <mc:Fallback xmlns="">
      <p:transition spd="slow" advTm="2901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4608954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Common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interests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37DED8C-D94C-6913-9EC4-8F3C831BABF1}"/>
              </a:ext>
            </a:extLst>
          </p:cNvPr>
          <p:cNvSpPr/>
          <p:nvPr/>
        </p:nvSpPr>
        <p:spPr>
          <a:xfrm>
            <a:off x="312144" y="707914"/>
            <a:ext cx="8490362" cy="10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successful;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unexplained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phenomena;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physics: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FTCF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contribute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767EDC7-4010-81E4-7FD1-CFF876817CD6}"/>
              </a:ext>
            </a:extLst>
          </p:cNvPr>
          <p:cNvGrpSpPr/>
          <p:nvPr/>
        </p:nvGrpSpPr>
        <p:grpSpPr>
          <a:xfrm>
            <a:off x="5525292" y="2202733"/>
            <a:ext cx="3550404" cy="1790598"/>
            <a:chOff x="243460" y="1917857"/>
            <a:chExt cx="3550404" cy="1790598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5A0321E-10F5-791B-3445-1EEEAECD43AA}"/>
                </a:ext>
              </a:extLst>
            </p:cNvPr>
            <p:cNvSpPr txBox="1"/>
            <p:nvPr/>
          </p:nvSpPr>
          <p:spPr>
            <a:xfrm>
              <a:off x="1127535" y="1977268"/>
              <a:ext cx="226193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hunting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4CD84D8-0718-CF6D-D945-A2CD81FDD2F9}"/>
                </a:ext>
              </a:extLst>
            </p:cNvPr>
            <p:cNvSpPr txBox="1"/>
            <p:nvPr/>
          </p:nvSpPr>
          <p:spPr>
            <a:xfrm>
              <a:off x="243460" y="2271543"/>
              <a:ext cx="3550404" cy="1345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Matter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antimatter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asymmetry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observed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Universe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Origin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dark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matter?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particles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forces?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Flavor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hierarchy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C05DAF1-F907-AFC1-9E9E-917D0A1B405F}"/>
                </a:ext>
              </a:extLst>
            </p:cNvPr>
            <p:cNvSpPr/>
            <p:nvPr/>
          </p:nvSpPr>
          <p:spPr>
            <a:xfrm>
              <a:off x="253237" y="1917857"/>
              <a:ext cx="3460341" cy="1790598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上下箭头 23">
            <a:extLst>
              <a:ext uri="{FF2B5EF4-FFF2-40B4-BE49-F238E27FC236}">
                <a16:creationId xmlns:a16="http://schemas.microsoft.com/office/drawing/2014/main" id="{2E3FA9CD-98B1-4483-28C5-3F0BA5F36569}"/>
              </a:ext>
            </a:extLst>
          </p:cNvPr>
          <p:cNvSpPr/>
          <p:nvPr/>
        </p:nvSpPr>
        <p:spPr>
          <a:xfrm rot="5400000">
            <a:off x="5011477" y="2748170"/>
            <a:ext cx="182971" cy="605790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37C1AC1-0FBE-29E3-0BEB-0DC02FB8C265}"/>
              </a:ext>
            </a:extLst>
          </p:cNvPr>
          <p:cNvGrpSpPr/>
          <p:nvPr/>
        </p:nvGrpSpPr>
        <p:grpSpPr>
          <a:xfrm>
            <a:off x="137652" y="2166680"/>
            <a:ext cx="4427267" cy="1893160"/>
            <a:chOff x="4626670" y="1828058"/>
            <a:chExt cx="4427267" cy="1893160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1F810EE-3363-C652-5572-E1A7184589E6}"/>
                </a:ext>
              </a:extLst>
            </p:cNvPr>
            <p:cNvSpPr txBox="1"/>
            <p:nvPr/>
          </p:nvSpPr>
          <p:spPr>
            <a:xfrm>
              <a:off x="5338236" y="1864812"/>
              <a:ext cx="309520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Understanding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QCD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BCD28B1D-FF18-0015-7876-0E2E407AF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2072" y="2260894"/>
              <a:ext cx="1863338" cy="1339406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EEDAE6E-1B9F-24A2-B8E4-A150BB4D2C54}"/>
                </a:ext>
              </a:extLst>
            </p:cNvPr>
            <p:cNvSpPr txBox="1"/>
            <p:nvPr/>
          </p:nvSpPr>
          <p:spPr>
            <a:xfrm>
              <a:off x="4901839" y="3082797"/>
              <a:ext cx="1659122" cy="3768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Non-perturbative!</a:t>
              </a:r>
            </a:p>
          </p:txBody>
        </p:sp>
        <p:sp>
          <p:nvSpPr>
            <p:cNvPr id="28" name="右箭头 27">
              <a:extLst>
                <a:ext uri="{FF2B5EF4-FFF2-40B4-BE49-F238E27FC236}">
                  <a16:creationId xmlns:a16="http://schemas.microsoft.com/office/drawing/2014/main" id="{200B38A9-398C-DCC9-FE01-236A6742530B}"/>
                </a:ext>
              </a:extLst>
            </p:cNvPr>
            <p:cNvSpPr/>
            <p:nvPr/>
          </p:nvSpPr>
          <p:spPr>
            <a:xfrm>
              <a:off x="6639619" y="3185467"/>
              <a:ext cx="505536" cy="230147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AEE31CCA-A0C1-79B1-AB59-19D8863E5472}"/>
                </a:ext>
              </a:extLst>
            </p:cNvPr>
            <p:cNvSpPr/>
            <p:nvPr/>
          </p:nvSpPr>
          <p:spPr>
            <a:xfrm>
              <a:off x="4637608" y="1828058"/>
              <a:ext cx="4416329" cy="189316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7F2AD86A-8524-4ECB-4BBF-6E0C344227FA}"/>
                </a:ext>
              </a:extLst>
            </p:cNvPr>
            <p:cNvSpPr txBox="1"/>
            <p:nvPr/>
          </p:nvSpPr>
          <p:spPr>
            <a:xfrm>
              <a:off x="4626670" y="2147801"/>
              <a:ext cx="2812025" cy="1021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Properties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QCD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confinement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Structures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hadrons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AA759E63-1CA5-4482-F3AA-523EF3A5F74A}"/>
              </a:ext>
            </a:extLst>
          </p:cNvPr>
          <p:cNvSpPr txBox="1"/>
          <p:nvPr/>
        </p:nvSpPr>
        <p:spPr>
          <a:xfrm>
            <a:off x="3959406" y="4835058"/>
            <a:ext cx="1893852" cy="782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</a:p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
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4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4"/>
    </mc:Choice>
    <mc:Fallback xmlns="">
      <p:transition spd="slow" advTm="5209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33195" y="48516"/>
                <a:ext cx="4608954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history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understanding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E1CE0FF-3152-F3B4-F2FE-C599CB49A04E}"/>
              </a:ext>
            </a:extLst>
          </p:cNvPr>
          <p:cNvSpPr txBox="1"/>
          <p:nvPr/>
        </p:nvSpPr>
        <p:spPr>
          <a:xfrm>
            <a:off x="6654170" y="1083455"/>
            <a:ext cx="2043494" cy="6987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</a:p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9DB2E21-06C3-0DC9-333A-0F7AC640CD35}"/>
              </a:ext>
            </a:extLst>
          </p:cNvPr>
          <p:cNvSpPr/>
          <p:nvPr/>
        </p:nvSpPr>
        <p:spPr>
          <a:xfrm>
            <a:off x="-11272" y="4216101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Particle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X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=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74EB92DE-1500-FD5E-B533-199EC38A2AA6}"/>
                  </a:ext>
                </a:extLst>
              </p:cNvPr>
              <p:cNvSpPr/>
              <p:nvPr/>
            </p:nvSpPr>
            <p:spPr>
              <a:xfrm>
                <a:off x="1392921" y="4067637"/>
                <a:ext cx="653218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74EB92DE-1500-FD5E-B533-199EC38A2A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21" y="4067637"/>
                <a:ext cx="653218" cy="623214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76B37D1A-202D-CAE9-86BB-EAA0ECF5B1A0}"/>
              </a:ext>
            </a:extLst>
          </p:cNvPr>
          <p:cNvSpPr/>
          <p:nvPr/>
        </p:nvSpPr>
        <p:spPr>
          <a:xfrm>
            <a:off x="2000220" y="4105988"/>
            <a:ext cx="389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D408E121-C587-A652-4293-196709B6DC81}"/>
                  </a:ext>
                </a:extLst>
              </p:cNvPr>
              <p:cNvSpPr/>
              <p:nvPr/>
            </p:nvSpPr>
            <p:spPr>
              <a:xfrm>
                <a:off x="2349641" y="4064170"/>
                <a:ext cx="1254681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𝑞𝑞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D408E121-C587-A652-4293-196709B6DC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641" y="4064170"/>
                <a:ext cx="1254681" cy="623214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B7097C3C-8624-7A44-01A2-C66133E60954}"/>
              </a:ext>
            </a:extLst>
          </p:cNvPr>
          <p:cNvSpPr/>
          <p:nvPr/>
        </p:nvSpPr>
        <p:spPr>
          <a:xfrm>
            <a:off x="3621409" y="4086986"/>
            <a:ext cx="316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A62F9E-E28B-25B4-013D-05BBB67019D6}"/>
              </a:ext>
            </a:extLst>
          </p:cNvPr>
          <p:cNvGrpSpPr/>
          <p:nvPr/>
        </p:nvGrpSpPr>
        <p:grpSpPr>
          <a:xfrm>
            <a:off x="4033489" y="4034543"/>
            <a:ext cx="1254682" cy="617461"/>
            <a:chOff x="1238553" y="3544866"/>
            <a:chExt cx="1806793" cy="1515649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6B4A3DE-67FD-D942-0DA4-DA4E4B12EBAC}"/>
                </a:ext>
              </a:extLst>
            </p:cNvPr>
            <p:cNvSpPr/>
            <p:nvPr/>
          </p:nvSpPr>
          <p:spPr>
            <a:xfrm>
              <a:off x="1315233" y="3544866"/>
              <a:ext cx="1645650" cy="15156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椭圆 33">
                  <a:extLst>
                    <a:ext uri="{FF2B5EF4-FFF2-40B4-BE49-F238E27FC236}">
                      <a16:creationId xmlns:a16="http://schemas.microsoft.com/office/drawing/2014/main" id="{A132C997-392D-D2BC-84A1-6F2F60B6AF89}"/>
                    </a:ext>
                  </a:extLst>
                </p:cNvPr>
                <p:cNvSpPr/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椭圆 47">
                  <a:extLst>
                    <a:ext uri="{FF2B5EF4-FFF2-40B4-BE49-F238E27FC236}">
                      <a16:creationId xmlns:a16="http://schemas.microsoft.com/office/drawing/2014/main" id="{2B5AFE80-45BD-20AF-68DD-F72203173E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blipFill>
                  <a:blip r:embed="rId10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AA00468F-5BF8-F79B-B783-7F41A191EE41}"/>
                    </a:ext>
                  </a:extLst>
                </p:cNvPr>
                <p:cNvSpPr/>
                <p:nvPr/>
              </p:nvSpPr>
              <p:spPr>
                <a:xfrm>
                  <a:off x="2052744" y="3815597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椭圆 48">
                  <a:extLst>
                    <a:ext uri="{FF2B5EF4-FFF2-40B4-BE49-F238E27FC236}">
                      <a16:creationId xmlns:a16="http://schemas.microsoft.com/office/drawing/2014/main" id="{BAF68B20-DC70-0338-684B-06A3097897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2744" y="3815597"/>
                  <a:ext cx="992602" cy="966554"/>
                </a:xfrm>
                <a:prstGeom prst="ellipse">
                  <a:avLst/>
                </a:prstGeom>
                <a:blipFill>
                  <a:blip r:embed="rId11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DB77F846-2E2E-0AA9-7298-E8FB87327362}"/>
              </a:ext>
            </a:extLst>
          </p:cNvPr>
          <p:cNvGrpSpPr/>
          <p:nvPr/>
        </p:nvGrpSpPr>
        <p:grpSpPr>
          <a:xfrm>
            <a:off x="5653863" y="3998037"/>
            <a:ext cx="1215072" cy="616159"/>
            <a:chOff x="1238553" y="3544866"/>
            <a:chExt cx="1905479" cy="1515649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1849EF57-DC15-78A7-BED0-FF5F7B0DD6B8}"/>
                </a:ext>
              </a:extLst>
            </p:cNvPr>
            <p:cNvSpPr/>
            <p:nvPr/>
          </p:nvSpPr>
          <p:spPr>
            <a:xfrm>
              <a:off x="1315233" y="3544866"/>
              <a:ext cx="1645650" cy="15156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椭圆 43">
                  <a:extLst>
                    <a:ext uri="{FF2B5EF4-FFF2-40B4-BE49-F238E27FC236}">
                      <a16:creationId xmlns:a16="http://schemas.microsoft.com/office/drawing/2014/main" id="{662CE24C-F026-6C84-55D5-EB14AB2AEFFB}"/>
                    </a:ext>
                  </a:extLst>
                </p:cNvPr>
                <p:cNvSpPr/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8D1DB8D5-A4AD-7AB3-D054-027C8C709E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椭圆 44">
                  <a:extLst>
                    <a:ext uri="{FF2B5EF4-FFF2-40B4-BE49-F238E27FC236}">
                      <a16:creationId xmlns:a16="http://schemas.microsoft.com/office/drawing/2014/main" id="{DB8B292C-C59F-D2CA-8968-EBF2E5680E31}"/>
                    </a:ext>
                  </a:extLst>
                </p:cNvPr>
                <p:cNvSpPr/>
                <p:nvPr/>
              </p:nvSpPr>
              <p:spPr>
                <a:xfrm>
                  <a:off x="2099717" y="3815597"/>
                  <a:ext cx="1044315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椭圆 52">
                  <a:extLst>
                    <a:ext uri="{FF2B5EF4-FFF2-40B4-BE49-F238E27FC236}">
                      <a16:creationId xmlns:a16="http://schemas.microsoft.com/office/drawing/2014/main" id="{D07D807C-B635-7D39-6186-4A0568BC42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9717" y="3815597"/>
                  <a:ext cx="1044315" cy="966554"/>
                </a:xfrm>
                <a:prstGeom prst="ellipse">
                  <a:avLst/>
                </a:prstGeom>
                <a:blipFill>
                  <a:blip r:embed="rId13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矩形 45">
            <a:extLst>
              <a:ext uri="{FF2B5EF4-FFF2-40B4-BE49-F238E27FC236}">
                <a16:creationId xmlns:a16="http://schemas.microsoft.com/office/drawing/2014/main" id="{4DB15EBB-7E7F-74DE-B0C5-BB2A9B0D81D8}"/>
              </a:ext>
            </a:extLst>
          </p:cNvPr>
          <p:cNvSpPr/>
          <p:nvPr/>
        </p:nvSpPr>
        <p:spPr>
          <a:xfrm>
            <a:off x="5280407" y="4060884"/>
            <a:ext cx="316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69D02D71-C4A3-B4D5-3491-BD17A5B8D73B}"/>
              </a:ext>
            </a:extLst>
          </p:cNvPr>
          <p:cNvSpPr/>
          <p:nvPr/>
        </p:nvSpPr>
        <p:spPr>
          <a:xfrm>
            <a:off x="6924734" y="4028772"/>
            <a:ext cx="2219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              </a:t>
            </a:r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…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5E80BE75-F236-0504-5A18-3541849EBC2C}"/>
                  </a:ext>
                </a:extLst>
              </p:cNvPr>
              <p:cNvSpPr/>
              <p:nvPr/>
            </p:nvSpPr>
            <p:spPr>
              <a:xfrm>
                <a:off x="7313526" y="3982018"/>
                <a:ext cx="1254681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5E80BE75-F236-0504-5A18-3541849EBC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3526" y="3982018"/>
                <a:ext cx="1254681" cy="623214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下箭头 48">
            <a:extLst>
              <a:ext uri="{FF2B5EF4-FFF2-40B4-BE49-F238E27FC236}">
                <a16:creationId xmlns:a16="http://schemas.microsoft.com/office/drawing/2014/main" id="{C4B13C95-C53F-0C62-F1FD-DA653185B830}"/>
              </a:ext>
            </a:extLst>
          </p:cNvPr>
          <p:cNvSpPr/>
          <p:nvPr/>
        </p:nvSpPr>
        <p:spPr>
          <a:xfrm>
            <a:off x="4566373" y="3516934"/>
            <a:ext cx="240031" cy="3817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下箭头 49">
            <a:extLst>
              <a:ext uri="{FF2B5EF4-FFF2-40B4-BE49-F238E27FC236}">
                <a16:creationId xmlns:a16="http://schemas.microsoft.com/office/drawing/2014/main" id="{1403D2FF-3C65-2433-7D74-7144D7C63F1D}"/>
              </a:ext>
            </a:extLst>
          </p:cNvPr>
          <p:cNvSpPr/>
          <p:nvPr/>
        </p:nvSpPr>
        <p:spPr>
          <a:xfrm>
            <a:off x="7575526" y="2040773"/>
            <a:ext cx="200782" cy="3817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848F8B74-E691-DD7A-9F49-0F45F86507D2}"/>
              </a:ext>
            </a:extLst>
          </p:cNvPr>
          <p:cNvSpPr txBox="1"/>
          <p:nvPr/>
        </p:nvSpPr>
        <p:spPr>
          <a:xfrm>
            <a:off x="3959406" y="4835058"/>
            <a:ext cx="1893852" cy="782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</a:p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
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EB2BA7D-9769-50E0-7CC9-C397BA5DC9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555" y="618182"/>
            <a:ext cx="6409553" cy="2751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F1AB302-FDE8-6F1A-8206-BBE02603DFDB}"/>
                  </a:ext>
                </a:extLst>
              </p:cNvPr>
              <p:cNvSpPr txBox="1"/>
              <p:nvPr/>
            </p:nvSpPr>
            <p:spPr>
              <a:xfrm>
                <a:off x="5800842" y="631676"/>
                <a:ext cx="14443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+</a:t>
                </a:r>
                <a:r>
                  <a:rPr kumimoji="1" lang="zh-CN" altLang="en-US" b="1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1" dirty="0" smtClean="0">
                        <a:latin typeface="Cambria Math" panose="020405030504060302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kumimoji="1" lang="en-US" altLang="zh-CN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1" i="1" dirty="0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acc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F1AB302-FDE8-6F1A-8206-BBE02603D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842" y="631676"/>
                <a:ext cx="1444306" cy="276999"/>
              </a:xfrm>
              <a:prstGeom prst="rect">
                <a:avLst/>
              </a:prstGeom>
              <a:blipFill>
                <a:blip r:embed="rId16"/>
                <a:stretch>
                  <a:fillRect l="-3478" t="-21739" r="-3478" b="-52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A598A004-C656-11DF-8A8A-A77CBF8D8F4F}"/>
              </a:ext>
            </a:extLst>
          </p:cNvPr>
          <p:cNvSpPr txBox="1"/>
          <p:nvPr/>
        </p:nvSpPr>
        <p:spPr>
          <a:xfrm>
            <a:off x="6362843" y="2654105"/>
            <a:ext cx="2689709" cy="3755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Unified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hadrons?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4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95"/>
    </mc:Choice>
    <mc:Fallback xmlns="">
      <p:transition spd="slow" advTm="5969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/>
                  <p:cNvSpPr/>
                  <p:nvPr/>
                </p:nvSpPr>
                <p:spPr>
                  <a:xfrm>
                    <a:off x="231515" y="48516"/>
                    <a:ext cx="6380208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Structure of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𝝌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𝟑𝟖𝟕𝟐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a14:m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：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global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efforts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6380208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789" t="-12195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06E373F-762B-0C72-1E91-51793845956C}"/>
              </a:ext>
            </a:extLst>
          </p:cNvPr>
          <p:cNvSpPr txBox="1"/>
          <p:nvPr/>
        </p:nvSpPr>
        <p:spPr>
          <a:xfrm>
            <a:off x="129347" y="819332"/>
            <a:ext cx="88853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 extensively studied,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041D378-7FAF-EBF2-9670-7A2152312D85}"/>
                  </a:ext>
                </a:extLst>
              </p:cNvPr>
              <p:cNvSpPr txBox="1"/>
              <p:nvPr/>
            </p:nvSpPr>
            <p:spPr>
              <a:xfrm>
                <a:off x="547306" y="1218957"/>
                <a:ext cx="6070777" cy="17129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Mass: very close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14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altLang="zh-CN" sz="14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sSup>
                          <m:sSupPr>
                            <m:ctrlP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p>
                        </m:sSup>
                      </m:sub>
                    </m:sSub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sSup>
                          <m:sSupPr>
                            <m:ctrlPr>
                              <a:rPr lang="en-US" altLang="zh-CN" sz="1400" b="1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400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400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𝑫</m:t>
                                </m:r>
                              </m:e>
                            </m:acc>
                          </m:e>
                          <m:sup>
                            <m:r>
                              <a:rPr lang="zh-CN" altLang="en-US" sz="1400" b="1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  <m:r>
                              <a:rPr lang="en-US" altLang="zh-CN" sz="1400" b="1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p>
                        </m:sSup>
                      </m:sub>
                    </m:sSub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𝝌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  <m: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𝟑𝟖𝟕𝟐</m:t>
                            </m:r>
                          </m:e>
                        </m:d>
                      </m:sub>
                    </m:sSub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𝟎𝟏</m:t>
                    </m:r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𝟏𝟒</m:t>
                    </m:r>
                  </m:oMath>
                </a14:m>
                <a:r>
                  <a:rPr lang="zh-CN" altLang="en-US" sz="1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Width: narrow width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(0.1~1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MeV)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𝐉</m:t>
                        </m:r>
                      </m:e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𝐏𝐂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Decay: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zh-CN" altLang="en-US" sz="14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altLang="zh-CN" sz="14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(~35%),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𝝍𝝎</m:t>
                    </m:r>
                  </m:oMath>
                </a14:m>
                <a:r>
                  <a:rPr lang="zh-CN" altLang="en-US" sz="1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(~4%),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  <m:r>
                      <a:rPr lang="en-US" altLang="zh-CN" sz="1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𝝍𝝆</m:t>
                    </m:r>
                  </m:oMath>
                </a14:m>
                <a:r>
                  <a:rPr lang="zh-CN" altLang="en-US" sz="1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(~3%)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Production: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𝒑𝒑</m:t>
                    </m:r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e>
                    </m:acc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</m:t>
                    </m:r>
                  </m:oMath>
                </a14:m>
                <a:r>
                  <a:rPr lang="zh-CN" alt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decays,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lang="en-US" altLang="zh-CN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𝐏</m:t>
                    </m:r>
                  </m:oMath>
                </a14:m>
                <a:r>
                  <a:rPr lang="en-US" altLang="zh-CN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b,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PbPb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041D378-7FAF-EBF2-9670-7A2152312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06" y="1218957"/>
                <a:ext cx="6070777" cy="1712905"/>
              </a:xfrm>
              <a:prstGeom prst="rect">
                <a:avLst/>
              </a:prstGeom>
              <a:blipFill>
                <a:blip r:embed="rId4"/>
                <a:stretch>
                  <a:fillRect l="-418" b="-29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8A9105DF-8802-7E1E-0F5A-8A1DAEB68D74}"/>
              </a:ext>
            </a:extLst>
          </p:cNvPr>
          <p:cNvSpPr txBox="1"/>
          <p:nvPr/>
        </p:nvSpPr>
        <p:spPr>
          <a:xfrm>
            <a:off x="7137339" y="1892839"/>
            <a:ext cx="17760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  <a:r>
              <a:rPr lang="zh-CN" alt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</a:p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Charmonium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52D24292-6481-E26F-AAF8-4A8A96AAB397}"/>
                  </a:ext>
                </a:extLst>
              </p:cNvPr>
              <p:cNvSpPr/>
              <p:nvPr/>
            </p:nvSpPr>
            <p:spPr>
              <a:xfrm>
                <a:off x="838992" y="3448464"/>
                <a:ext cx="15231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kumimoji="1"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kumimoji="1" lang="en-US" altLang="zh-CN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zh-CN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𝟑𝟖𝟕𝟐</m:t>
                    </m:r>
                    <m:r>
                      <a:rPr kumimoji="1" lang="en-US" altLang="zh-CN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zh-CN" alt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=</a:t>
                </a:r>
                <a:r>
                  <a:rPr kumimoji="1" lang="zh-CN" alt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endParaRPr lang="zh-CN" alt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52D24292-6481-E26F-AAF8-4A8A96AAB3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92" y="3448464"/>
                <a:ext cx="1523109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CEC90AFD-E374-64B5-570F-0D0F010223A6}"/>
                  </a:ext>
                </a:extLst>
              </p:cNvPr>
              <p:cNvSpPr/>
              <p:nvPr/>
            </p:nvSpPr>
            <p:spPr>
              <a:xfrm>
                <a:off x="2497444" y="3301329"/>
                <a:ext cx="653218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CEC90AFD-E374-64B5-570F-0D0F01022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444" y="3301329"/>
                <a:ext cx="653218" cy="623214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D706A651-8294-A5B0-B7BB-E959073C7CD3}"/>
              </a:ext>
            </a:extLst>
          </p:cNvPr>
          <p:cNvSpPr/>
          <p:nvPr/>
        </p:nvSpPr>
        <p:spPr>
          <a:xfrm>
            <a:off x="3104743" y="3339680"/>
            <a:ext cx="389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ABA00824-E6F5-1E9E-80EF-805253774FE6}"/>
                  </a:ext>
                </a:extLst>
              </p:cNvPr>
              <p:cNvSpPr/>
              <p:nvPr/>
            </p:nvSpPr>
            <p:spPr>
              <a:xfrm>
                <a:off x="3454164" y="3297862"/>
                <a:ext cx="1254681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𝑞𝑞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ABA00824-E6F5-1E9E-80EF-805253774F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164" y="3297862"/>
                <a:ext cx="1254681" cy="623214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7E6E2FFE-9380-C4A8-53E2-AD8F2C5C01B6}"/>
              </a:ext>
            </a:extLst>
          </p:cNvPr>
          <p:cNvSpPr/>
          <p:nvPr/>
        </p:nvSpPr>
        <p:spPr>
          <a:xfrm>
            <a:off x="4725932" y="3320678"/>
            <a:ext cx="316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854F6E3-F22A-7AEC-E87E-03A33EBCF856}"/>
              </a:ext>
            </a:extLst>
          </p:cNvPr>
          <p:cNvGrpSpPr/>
          <p:nvPr/>
        </p:nvGrpSpPr>
        <p:grpSpPr>
          <a:xfrm>
            <a:off x="5138012" y="3268235"/>
            <a:ext cx="1254682" cy="617461"/>
            <a:chOff x="1238553" y="3544866"/>
            <a:chExt cx="1806793" cy="1515649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2E51008F-002C-6E06-3D3A-F70FA49D548C}"/>
                </a:ext>
              </a:extLst>
            </p:cNvPr>
            <p:cNvSpPr/>
            <p:nvPr/>
          </p:nvSpPr>
          <p:spPr>
            <a:xfrm>
              <a:off x="1315233" y="3544866"/>
              <a:ext cx="1645650" cy="15156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F1960CD2-222D-3EFF-0441-1198B22D6784}"/>
                    </a:ext>
                  </a:extLst>
                </p:cNvPr>
                <p:cNvSpPr/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椭圆 47">
                  <a:extLst>
                    <a:ext uri="{FF2B5EF4-FFF2-40B4-BE49-F238E27FC236}">
                      <a16:creationId xmlns:a16="http://schemas.microsoft.com/office/drawing/2014/main" id="{2B5AFE80-45BD-20AF-68DD-F72203173E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blipFill>
                  <a:blip r:embed="rId10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FD3E0570-30FB-3EFD-FAC9-C73FC526719A}"/>
                    </a:ext>
                  </a:extLst>
                </p:cNvPr>
                <p:cNvSpPr/>
                <p:nvPr/>
              </p:nvSpPr>
              <p:spPr>
                <a:xfrm>
                  <a:off x="2052744" y="3815597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椭圆 48">
                  <a:extLst>
                    <a:ext uri="{FF2B5EF4-FFF2-40B4-BE49-F238E27FC236}">
                      <a16:creationId xmlns:a16="http://schemas.microsoft.com/office/drawing/2014/main" id="{BAF68B20-DC70-0338-684B-06A3097897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2744" y="3815597"/>
                  <a:ext cx="992602" cy="966554"/>
                </a:xfrm>
                <a:prstGeom prst="ellipse">
                  <a:avLst/>
                </a:prstGeom>
                <a:blipFill>
                  <a:blip r:embed="rId11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36684759-5D35-57CD-2368-44A378C10BEF}"/>
              </a:ext>
            </a:extLst>
          </p:cNvPr>
          <p:cNvGrpSpPr/>
          <p:nvPr/>
        </p:nvGrpSpPr>
        <p:grpSpPr>
          <a:xfrm>
            <a:off x="6758386" y="3231729"/>
            <a:ext cx="1215072" cy="616159"/>
            <a:chOff x="1238553" y="3544866"/>
            <a:chExt cx="1905479" cy="1515649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EF236F5A-F502-2FF4-D57B-A29F40F84442}"/>
                </a:ext>
              </a:extLst>
            </p:cNvPr>
            <p:cNvSpPr/>
            <p:nvPr/>
          </p:nvSpPr>
          <p:spPr>
            <a:xfrm>
              <a:off x="1315233" y="3544866"/>
              <a:ext cx="1645650" cy="15156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7C32F511-3F9E-B08D-614C-1DF7AB3401A0}"/>
                    </a:ext>
                  </a:extLst>
                </p:cNvPr>
                <p:cNvSpPr/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8D1DB8D5-A4AD-7AB3-D054-027C8C709E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6566D0A7-497E-194E-1D06-4161E8C33023}"/>
                    </a:ext>
                  </a:extLst>
                </p:cNvPr>
                <p:cNvSpPr/>
                <p:nvPr/>
              </p:nvSpPr>
              <p:spPr>
                <a:xfrm>
                  <a:off x="2099717" y="3815597"/>
                  <a:ext cx="1044315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椭圆 52">
                  <a:extLst>
                    <a:ext uri="{FF2B5EF4-FFF2-40B4-BE49-F238E27FC236}">
                      <a16:creationId xmlns:a16="http://schemas.microsoft.com/office/drawing/2014/main" id="{D07D807C-B635-7D39-6186-4A0568BC42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9717" y="3815597"/>
                  <a:ext cx="1044315" cy="966554"/>
                </a:xfrm>
                <a:prstGeom prst="ellipse">
                  <a:avLst/>
                </a:prstGeom>
                <a:blipFill>
                  <a:blip r:embed="rId13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3BF4D7DC-C58F-E171-1495-945382AEEFA9}"/>
              </a:ext>
            </a:extLst>
          </p:cNvPr>
          <p:cNvSpPr/>
          <p:nvPr/>
        </p:nvSpPr>
        <p:spPr>
          <a:xfrm>
            <a:off x="6384930" y="3294576"/>
            <a:ext cx="316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46172B5-E438-292D-9714-B89BFFEAD2ED}"/>
              </a:ext>
            </a:extLst>
          </p:cNvPr>
          <p:cNvSpPr txBox="1"/>
          <p:nvPr/>
        </p:nvSpPr>
        <p:spPr>
          <a:xfrm>
            <a:off x="2399740" y="4224174"/>
            <a:ext cx="4968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components?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66AFBAE-C8C9-D1F4-258F-C835C6D57E01}"/>
              </a:ext>
            </a:extLst>
          </p:cNvPr>
          <p:cNvSpPr txBox="1"/>
          <p:nvPr/>
        </p:nvSpPr>
        <p:spPr>
          <a:xfrm>
            <a:off x="3959406" y="4835058"/>
            <a:ext cx="1893852" cy="782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</a:p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
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3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/>
                  <p:cNvSpPr/>
                  <p:nvPr/>
                </p:nvSpPr>
                <p:spPr>
                  <a:xfrm>
                    <a:off x="231515" y="48516"/>
                    <a:ext cx="3869906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Structure of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𝝌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𝟑𝟖𝟕𝟐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3869906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941" t="-9756" r="-654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5FD4541-74D7-6EB2-47C4-506D57DCDE41}"/>
              </a:ext>
            </a:extLst>
          </p:cNvPr>
          <p:cNvSpPr/>
          <p:nvPr/>
        </p:nvSpPr>
        <p:spPr>
          <a:xfrm>
            <a:off x="7709598" y="35977"/>
            <a:ext cx="1457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JHEP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11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(2024)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121</a:t>
            </a:r>
          </a:p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PRL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124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(2020)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242001</a:t>
            </a:r>
            <a:endParaRPr lang="zh-CN" altLang="en-US" sz="1000" dirty="0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FAFA11D-09EF-81E9-D6F5-DB04ED79EFBE}"/>
              </a:ext>
            </a:extLst>
          </p:cNvPr>
          <p:cNvGrpSpPr/>
          <p:nvPr/>
        </p:nvGrpSpPr>
        <p:grpSpPr>
          <a:xfrm>
            <a:off x="5027332" y="631754"/>
            <a:ext cx="3753484" cy="1938940"/>
            <a:chOff x="231515" y="857559"/>
            <a:chExt cx="3968079" cy="196759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FA268C36-C46F-971E-B88C-1ADA97852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515" y="857559"/>
              <a:ext cx="3102946" cy="196759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E01E9D79-01B3-FC3F-BE58-662D23AD990D}"/>
                    </a:ext>
                  </a:extLst>
                </p:cNvPr>
                <p:cNvSpPr txBox="1"/>
                <p:nvPr/>
              </p:nvSpPr>
              <p:spPr>
                <a:xfrm>
                  <a:off x="3325799" y="1247546"/>
                  <a:ext cx="865133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𝝍</m:t>
                            </m:r>
                            <m:r>
                              <a:rPr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r>
                              <a:rPr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𝝁</m:t>
                            </m:r>
                          </m:e>
                          <m:sup>
                            <m:r>
                              <a:rPr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𝝁</m:t>
                            </m:r>
                          </m:e>
                          <m:sup>
                            <m:r>
                              <a:rPr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E01E9D79-01B3-FC3F-BE58-662D23AD99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5799" y="1247546"/>
                  <a:ext cx="865133" cy="307777"/>
                </a:xfrm>
                <a:prstGeom prst="rect">
                  <a:avLst/>
                </a:prstGeom>
                <a:blipFill>
                  <a:blip r:embed="rId5"/>
                  <a:stretch>
                    <a:fillRect r="-12308" b="-12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1FEB22A7-2EC7-F282-17BA-4D76B95500B1}"/>
                    </a:ext>
                  </a:extLst>
                </p:cNvPr>
                <p:cNvSpPr txBox="1"/>
                <p:nvPr/>
              </p:nvSpPr>
              <p:spPr>
                <a:xfrm>
                  <a:off x="3334461" y="1946655"/>
                  <a:ext cx="865133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𝝍</m:t>
                            </m:r>
                            <m:r>
                              <a:rPr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r>
                              <a:rPr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1FEB22A7-2EC7-F282-17BA-4D76B95500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4461" y="1946655"/>
                  <a:ext cx="865133" cy="307777"/>
                </a:xfrm>
                <a:prstGeom prst="rect">
                  <a:avLst/>
                </a:prstGeom>
                <a:blipFill>
                  <a:blip r:embed="rId6"/>
                  <a:stretch>
                    <a:fillRect r="-7576" b="-12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3320D9B6-8672-E0AA-8DA6-208C248FF5F6}"/>
                    </a:ext>
                  </a:extLst>
                </p:cNvPr>
                <p:cNvSpPr txBox="1"/>
                <p:nvPr/>
              </p:nvSpPr>
              <p:spPr>
                <a:xfrm>
                  <a:off x="625265" y="871130"/>
                  <a:ext cx="865133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𝝍</m:t>
                        </m:r>
                      </m:oMath>
                    </m:oMathPara>
                  </a14:m>
                  <a:endParaRPr lang="zh-CN" altLang="en-US" sz="1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3320D9B6-8672-E0AA-8DA6-208C248FF5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265" y="871130"/>
                  <a:ext cx="865133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52D41A3F-B7F1-BD59-DEA0-04BB5081935D}"/>
                    </a:ext>
                  </a:extLst>
                </p:cNvPr>
                <p:cNvSpPr txBox="1"/>
                <p:nvPr/>
              </p:nvSpPr>
              <p:spPr>
                <a:xfrm>
                  <a:off x="2234087" y="918411"/>
                  <a:ext cx="865133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𝝍</m:t>
                        </m:r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1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52D41A3F-B7F1-BD59-DEA0-04BB508193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4087" y="918411"/>
                  <a:ext cx="865133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EC986EC-3424-9E86-CA97-BA75A1F03ADF}"/>
                  </a:ext>
                </a:extLst>
              </p:cNvPr>
              <p:cNvSpPr txBox="1"/>
              <p:nvPr/>
            </p:nvSpPr>
            <p:spPr>
              <a:xfrm>
                <a:off x="7864084" y="2121266"/>
                <a:ext cx="130183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&lt;0.59</m:t>
                    </m:r>
                    <m:r>
                      <a:rPr kumimoji="1" lang="zh-CN" altLang="en-US" sz="1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@</m:t>
                    </m:r>
                  </m:oMath>
                </a14:m>
                <a:r>
                  <a:rPr kumimoji="1" lang="zh-CN" altLang="en-US" sz="1400" dirty="0">
                    <a:solidFill>
                      <a:srgbClr val="00B050"/>
                    </a:solidFill>
                  </a:rPr>
                  <a:t> </a:t>
                </a:r>
                <a:r>
                  <a:rPr kumimoji="1" lang="en-US" altLang="zh-CN" sz="14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</a:t>
                </a:r>
                <a:r>
                  <a:rPr kumimoji="1" lang="zh-CN" altLang="en-US" sz="14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4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C.L</a:t>
                </a:r>
                <a:r>
                  <a:rPr kumimoji="1" lang="en-US" altLang="zh-CN" sz="1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1" lang="zh-CN" altLang="en-US" sz="1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EC986EC-3424-9E86-CA97-BA75A1F03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084" y="2121266"/>
                <a:ext cx="1301831" cy="215444"/>
              </a:xfrm>
              <a:prstGeom prst="rect">
                <a:avLst/>
              </a:prstGeom>
              <a:blipFill>
                <a:blip r:embed="rId9"/>
                <a:stretch>
                  <a:fillRect l="-4854" t="-35294" r="-7767" b="-470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图片 32">
            <a:extLst>
              <a:ext uri="{FF2B5EF4-FFF2-40B4-BE49-F238E27FC236}">
                <a16:creationId xmlns:a16="http://schemas.microsoft.com/office/drawing/2014/main" id="{49CC56D1-A414-6EDD-12E1-01EC3E094A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185" y="543809"/>
            <a:ext cx="2511685" cy="142328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80EBDC7-6ADD-3BB9-25EC-EA205FE1E4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9101" y="569840"/>
            <a:ext cx="932709" cy="39608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FB05B8AF-8BAB-CC0A-9DD8-BA6997775B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1888" y="2581849"/>
            <a:ext cx="2726026" cy="220704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DE26678-EFE1-5F19-1415-D2E824B771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43253" y="2635461"/>
            <a:ext cx="943495" cy="566161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4ADE2F85-1B1E-2817-4F0F-E3ECCABCA12F}"/>
              </a:ext>
            </a:extLst>
          </p:cNvPr>
          <p:cNvSpPr txBox="1"/>
          <p:nvPr/>
        </p:nvSpPr>
        <p:spPr>
          <a:xfrm>
            <a:off x="2272703" y="993963"/>
            <a:ext cx="27546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CCE03A0F-C520-6C3E-070B-1499C9C641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1515" y="2317877"/>
            <a:ext cx="3820518" cy="252606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061C162-30DA-A85F-F8C2-712A8A0BEC2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815" y="1751646"/>
            <a:ext cx="1760145" cy="484938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5A413A2E-9B0D-71F7-FDE4-C2B478CF699D}"/>
              </a:ext>
            </a:extLst>
          </p:cNvPr>
          <p:cNvSpPr/>
          <p:nvPr/>
        </p:nvSpPr>
        <p:spPr>
          <a:xfrm>
            <a:off x="2960483" y="2236584"/>
            <a:ext cx="1091550" cy="13214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7F1EC81-B70E-D377-2080-A6FABB881A2E}"/>
              </a:ext>
            </a:extLst>
          </p:cNvPr>
          <p:cNvSpPr/>
          <p:nvPr/>
        </p:nvSpPr>
        <p:spPr>
          <a:xfrm>
            <a:off x="2960483" y="3548421"/>
            <a:ext cx="1091550" cy="113599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1B557330-FC68-9EAF-D6EA-3ED5E38E590F}"/>
                  </a:ext>
                </a:extLst>
              </p:cNvPr>
              <p:cNvSpPr txBox="1"/>
              <p:nvPr/>
            </p:nvSpPr>
            <p:spPr>
              <a:xfrm>
                <a:off x="1872087" y="2635461"/>
                <a:ext cx="80123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acc>
                        <m:accPr>
                          <m:chr m:val="̅"/>
                          <m:ctrlPr>
                            <a:rPr lang="en-US" altLang="zh-CN" sz="1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</m:acc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1B557330-FC68-9EAF-D6EA-3ED5E38E5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087" y="2635461"/>
                <a:ext cx="801232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375B83A2-1C44-D214-8FD0-E954A7FE5531}"/>
                  </a:ext>
                </a:extLst>
              </p:cNvPr>
              <p:cNvSpPr txBox="1"/>
              <p:nvPr/>
            </p:nvSpPr>
            <p:spPr>
              <a:xfrm>
                <a:off x="1855960" y="3870012"/>
                <a:ext cx="80123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𝑫</m:t>
                      </m:r>
                      <m:sSup>
                        <m:sSupPr>
                          <m:ctrlPr>
                            <a:rPr lang="en-US" altLang="zh-CN" sz="1800" b="1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800" b="1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b="1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𝑫</m:t>
                              </m:r>
                            </m:e>
                          </m:acc>
                        </m:e>
                        <m:sup>
                          <m:r>
                            <a:rPr lang="zh-CN" altLang="en-US" sz="1800" b="1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375B83A2-1C44-D214-8FD0-E954A7FE5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960" y="3870012"/>
                <a:ext cx="801232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74F1D09E-3664-FF6F-069B-5EAE55EA824D}"/>
                  </a:ext>
                </a:extLst>
              </p:cNvPr>
              <p:cNvSpPr txBox="1"/>
              <p:nvPr/>
            </p:nvSpPr>
            <p:spPr>
              <a:xfrm>
                <a:off x="8057391" y="3888563"/>
                <a:ext cx="92935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1.67±0.25</m:t>
                      </m:r>
                    </m:oMath>
                  </m:oMathPara>
                </a14:m>
                <a:endParaRPr kumimoji="1" lang="zh-CN" alt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74F1D09E-3664-FF6F-069B-5EAE55EA8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391" y="3888563"/>
                <a:ext cx="929357" cy="215444"/>
              </a:xfrm>
              <a:prstGeom prst="rect">
                <a:avLst/>
              </a:prstGeom>
              <a:blipFill>
                <a:blip r:embed="rId18"/>
                <a:stretch>
                  <a:fillRect l="-4054" r="-4054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文本框 49">
            <a:extLst>
              <a:ext uri="{FF2B5EF4-FFF2-40B4-BE49-F238E27FC236}">
                <a16:creationId xmlns:a16="http://schemas.microsoft.com/office/drawing/2014/main" id="{C0C33E16-5D2D-561E-FD88-64830F00EDC3}"/>
              </a:ext>
            </a:extLst>
          </p:cNvPr>
          <p:cNvSpPr txBox="1"/>
          <p:nvPr/>
        </p:nvSpPr>
        <p:spPr>
          <a:xfrm>
            <a:off x="3959406" y="4835058"/>
            <a:ext cx="1893852" cy="782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</a:p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
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6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08"/>
    </mc:Choice>
    <mc:Fallback xmlns="">
      <p:transition spd="slow" advTm="54508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E13E8-0B54-FE5A-1328-E4DA74D4D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E3FE3834-2968-F0B7-812C-1F30C4BEEA1C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5227BFA1-0BB5-9361-C228-F54EB3693167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96D65C1-2610-BBCF-2138-EA6E1B4DB514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3488391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Observation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of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𝒄</m:t>
                                </m:r>
                              </m:e>
                            </m:acc>
                            <m:acc>
                              <m:accPr>
                                <m:chr m:val="̅"/>
                                <m:ctrlPr>
                                  <a:rPr lang="en-US" altLang="zh-CN" sz="2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lang="en-US" altLang="zh-CN" sz="27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96D65C1-2610-BBCF-2138-EA6E1B4DB51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3488391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3273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91F24C8E-E5C9-E062-013D-36D92749A611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53369A88-F19E-5019-DA10-F5305E0319A4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65A0EA3D-3F34-7F0A-7FDD-8D15FD2C9F8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FCAFE8CA-B0D0-7D6F-BE84-EEB1B3C5B5E2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8E9209A7-5092-CC0E-8CBB-7518E94F5B71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6E5443A2-3554-A35A-9486-F7DFA3F8979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762E9141-C27D-F1E6-4DB5-CD4F12F90B88}"/>
              </a:ext>
            </a:extLst>
          </p:cNvPr>
          <p:cNvSpPr txBox="1"/>
          <p:nvPr/>
        </p:nvSpPr>
        <p:spPr>
          <a:xfrm>
            <a:off x="3959406" y="4835058"/>
            <a:ext cx="1893852" cy="782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</a:p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
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16B356B-1F1E-1468-EC84-4737CE70B348}"/>
                  </a:ext>
                </a:extLst>
              </p:cNvPr>
              <p:cNvSpPr txBox="1"/>
              <p:nvPr/>
            </p:nvSpPr>
            <p:spPr>
              <a:xfrm>
                <a:off x="129347" y="575776"/>
                <a:ext cx="8885306" cy="698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BESIII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narrow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4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sSup>
                      <m:sSupPr>
                        <m:ctrlPr>
                          <a:rPr lang="en-US" altLang="zh-CN" sz="14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𝟑𝟗𝟖𝟓</m:t>
                            </m:r>
                          </m:e>
                        </m:d>
                      </m:e>
                      <m:sup>
                        <m:r>
                          <a:rPr lang="en-US" altLang="zh-CN" sz="14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zh-CN" altLang="en-US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  <m:r>
                      <a:rPr lang="en-US" altLang="zh-CN" sz="14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</m:acc>
                    <m:sSubSup>
                      <m:sSubSupPr>
                        <m:ctrlP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zh-CN" altLang="en-US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quark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e>
                    </m:acc>
                    <m:r>
                      <a:rPr lang="en-US" altLang="zh-CN" sz="14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𝒔</m:t>
                    </m:r>
                    <m:acc>
                      <m:accPr>
                        <m:chr m:val="̅"/>
                        <m:ctrlP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Similarly,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two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broad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states: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4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sSup>
                      <m:sSupPr>
                        <m:ctrlPr>
                          <a:rPr lang="en-US" altLang="zh-CN" sz="14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𝟒𝟎𝟎𝟎</m:t>
                            </m:r>
                          </m:e>
                        </m:d>
                      </m:e>
                      <m:sup>
                        <m:r>
                          <a:rPr lang="en-US" altLang="zh-CN" sz="14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4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sSup>
                      <m:sSupPr>
                        <m:ctrlPr>
                          <a:rPr lang="en-US" altLang="zh-CN" sz="14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𝟒𝟐𝟐𝟎</m:t>
                            </m:r>
                          </m:e>
                        </m:d>
                      </m:e>
                      <m:sup>
                        <m:r>
                          <a:rPr lang="en-US" altLang="zh-CN" sz="14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same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quark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content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16B356B-1F1E-1468-EC84-4737CE70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47" y="575776"/>
                <a:ext cx="8885306" cy="698717"/>
              </a:xfrm>
              <a:prstGeom prst="rect">
                <a:avLst/>
              </a:prstGeom>
              <a:blipFill>
                <a:blip r:embed="rId4"/>
                <a:stretch>
                  <a:fillRect l="-143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矩形 29">
            <a:extLst>
              <a:ext uri="{FF2B5EF4-FFF2-40B4-BE49-F238E27FC236}">
                <a16:creationId xmlns:a16="http://schemas.microsoft.com/office/drawing/2014/main" id="{4B5C8653-7D7F-D5FC-62BD-C67BA1619547}"/>
              </a:ext>
            </a:extLst>
          </p:cNvPr>
          <p:cNvSpPr/>
          <p:nvPr/>
        </p:nvSpPr>
        <p:spPr>
          <a:xfrm>
            <a:off x="363185" y="1454944"/>
            <a:ext cx="3904015" cy="24924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F40BFC52-4820-2F80-B653-85193B2E2331}"/>
              </a:ext>
            </a:extLst>
          </p:cNvPr>
          <p:cNvSpPr/>
          <p:nvPr/>
        </p:nvSpPr>
        <p:spPr>
          <a:xfrm>
            <a:off x="4937703" y="1454944"/>
            <a:ext cx="3904015" cy="24924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2" name="Picture 16">
            <a:extLst>
              <a:ext uri="{FF2B5EF4-FFF2-40B4-BE49-F238E27FC236}">
                <a16:creationId xmlns:a16="http://schemas.microsoft.com/office/drawing/2014/main" id="{67D157CA-BBD8-18C4-6712-D0FAE3F557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26"/>
          <a:stretch/>
        </p:blipFill>
        <p:spPr>
          <a:xfrm>
            <a:off x="993969" y="1508416"/>
            <a:ext cx="2200459" cy="19728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7">
                <a:extLst>
                  <a:ext uri="{FF2B5EF4-FFF2-40B4-BE49-F238E27FC236}">
                    <a16:creationId xmlns:a16="http://schemas.microsoft.com/office/drawing/2014/main" id="{B5436203-88D2-0916-F651-728E6F8EBC74}"/>
                  </a:ext>
                </a:extLst>
              </p:cNvPr>
              <p:cNvSpPr txBox="1"/>
              <p:nvPr/>
            </p:nvSpPr>
            <p:spPr>
              <a:xfrm>
                <a:off x="747693" y="3428660"/>
                <a:ext cx="3211713" cy="525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𝑐𝑠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4000</m:t>
                                </m:r>
                              </m:e>
                            </m:d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4003±</m:t>
                        </m:r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−14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+  4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1400" dirty="0"/>
                  <a:t> MeV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𝑐𝑠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4000</m:t>
                                </m:r>
                              </m:e>
                            </m:d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</a:rPr>
                      <m:t>=(131±15±26)</m:t>
                    </m:r>
                  </m:oMath>
                </a14:m>
                <a:r>
                  <a:rPr lang="en-US" sz="1400" dirty="0"/>
                  <a:t> MeV</a:t>
                </a:r>
              </a:p>
            </p:txBody>
          </p:sp>
        </mc:Choice>
        <mc:Fallback xmlns="">
          <p:sp>
            <p:nvSpPr>
              <p:cNvPr id="34" name="TextBox 7">
                <a:extLst>
                  <a:ext uri="{FF2B5EF4-FFF2-40B4-BE49-F238E27FC236}">
                    <a16:creationId xmlns:a16="http://schemas.microsoft.com/office/drawing/2014/main" id="{B5436203-88D2-0916-F651-728E6F8EB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93" y="3428660"/>
                <a:ext cx="3211713" cy="525785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图片 44">
            <a:extLst>
              <a:ext uri="{FF2B5EF4-FFF2-40B4-BE49-F238E27FC236}">
                <a16:creationId xmlns:a16="http://schemas.microsoft.com/office/drawing/2014/main" id="{7EF384DB-DEEE-3071-C28F-81816B25B9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3854" y="1659459"/>
            <a:ext cx="3211713" cy="1670783"/>
          </a:xfrm>
          <a:prstGeom prst="rect">
            <a:avLst/>
          </a:prstGeom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529AD368-307F-A840-56CA-82B125162E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854" y="3428660"/>
            <a:ext cx="3211713" cy="496590"/>
          </a:xfrm>
          <a:prstGeom prst="rect">
            <a:avLst/>
          </a:prstGeom>
          <a:ln>
            <a:noFill/>
          </a:ln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337B2133-9AC9-F0C5-F243-DE015D8F50A9}"/>
              </a:ext>
            </a:extLst>
          </p:cNvPr>
          <p:cNvSpPr/>
          <p:nvPr/>
        </p:nvSpPr>
        <p:spPr>
          <a:xfrm>
            <a:off x="7537960" y="58052"/>
            <a:ext cx="1457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PRL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127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(2021)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082001</a:t>
            </a:r>
          </a:p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PRL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126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(2021)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102001</a:t>
            </a:r>
            <a:endParaRPr lang="zh-CN" altLang="en-US" sz="1000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7EC473B-CE89-DD7C-172D-C748F0095B2D}"/>
              </a:ext>
            </a:extLst>
          </p:cNvPr>
          <p:cNvSpPr txBox="1"/>
          <p:nvPr/>
        </p:nvSpPr>
        <p:spPr>
          <a:xfrm>
            <a:off x="231515" y="4081693"/>
            <a:ext cx="8885306" cy="69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Whether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underlying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mechanics?</a:t>
            </a:r>
          </a:p>
        </p:txBody>
      </p:sp>
    </p:spTree>
    <p:extLst>
      <p:ext uri="{BB962C8B-B14F-4D97-AF65-F5344CB8AC3E}">
        <p14:creationId xmlns:p14="http://schemas.microsoft.com/office/powerpoint/2010/main" val="23417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08"/>
    </mc:Choice>
    <mc:Fallback xmlns="">
      <p:transition spd="slow" advTm="54508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531606"/>
            <a:ext cx="9144000" cy="4622366"/>
            <a:chOff x="0" y="694847"/>
            <a:chExt cx="9144000" cy="6163154"/>
          </a:xfrm>
        </p:grpSpPr>
        <p:cxnSp>
          <p:nvCxnSpPr>
            <p:cNvPr id="12" name="直线连接符 11"/>
            <p:cNvCxnSpPr/>
            <p:nvPr/>
          </p:nvCxnSpPr>
          <p:spPr>
            <a:xfrm>
              <a:off x="110103" y="694847"/>
              <a:ext cx="88853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71B2A2C-8B20-B347-BF13-CB9F0BF35B3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20DFAB4C-1D82-D591-DAF8-C239D74F872A}"/>
                  </a:ext>
                </a:extLst>
              </p:cNvPr>
              <p:cNvSpPr/>
              <p:nvPr/>
            </p:nvSpPr>
            <p:spPr>
              <a:xfrm>
                <a:off x="231515" y="1071898"/>
                <a:ext cx="4986022" cy="2637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Larger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size: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BESIII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collects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𝝍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sample;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more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(~2030);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Belle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Belle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(~2030);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FTCF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more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than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BESIII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More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more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complicated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amplitude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analyses;</a:t>
                </a:r>
              </a:p>
              <a:p>
                <a:pPr>
                  <a:lnSpc>
                    <a:spcPct val="150000"/>
                  </a:lnSpc>
                </a:pP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Common languages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between different measurements and theorists</a:t>
                </a:r>
                <a:endParaRPr lang="en-US" altLang="zh-CN" sz="14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20DFAB4C-1D82-D591-DAF8-C239D74F8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1071898"/>
                <a:ext cx="4986022" cy="2637710"/>
              </a:xfrm>
              <a:prstGeom prst="rect">
                <a:avLst/>
              </a:prstGeom>
              <a:blipFill>
                <a:blip r:embed="rId3"/>
                <a:stretch>
                  <a:fillRect l="-254" b="-9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文本框 39">
            <a:extLst>
              <a:ext uri="{FF2B5EF4-FFF2-40B4-BE49-F238E27FC236}">
                <a16:creationId xmlns:a16="http://schemas.microsoft.com/office/drawing/2014/main" id="{E4B1D4A0-A966-E829-D3BE-00E4A6DC3F35}"/>
              </a:ext>
            </a:extLst>
          </p:cNvPr>
          <p:cNvSpPr txBox="1"/>
          <p:nvPr/>
        </p:nvSpPr>
        <p:spPr>
          <a:xfrm>
            <a:off x="5633635" y="2473785"/>
            <a:ext cx="3057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rgbClr val="FF9300"/>
                </a:solidFill>
                <a:latin typeface="Copperplate Gothic Bold" panose="020E0705020206020404" pitchFamily="34" charset="0"/>
              </a:rPr>
              <a:t>TF</a:t>
            </a:r>
            <a:r>
              <a:rPr lang="en-US" altLang="zh-CN" sz="1800" dirty="0">
                <a:latin typeface="Copperplate Gothic Bold" panose="020E0705020206020404" pitchFamily="34" charset="0"/>
              </a:rPr>
              <a:t>-</a:t>
            </a:r>
            <a:r>
              <a:rPr lang="en-US" altLang="zh-CN" sz="1800" dirty="0">
                <a:solidFill>
                  <a:srgbClr val="0070C0"/>
                </a:solidFill>
                <a:latin typeface="Copperplate Gothic Bold" panose="020E0705020206020404" pitchFamily="34" charset="0"/>
              </a:rPr>
              <a:t>PWA</a:t>
            </a:r>
            <a:r>
              <a:rPr lang="zh-CN" altLang="en-US" sz="1800" dirty="0">
                <a:solidFill>
                  <a:srgbClr val="0070C0"/>
                </a:solidFill>
                <a:latin typeface="Copperplate Gothic Bold" panose="020E0705020206020404" pitchFamily="34" charset="0"/>
              </a:rPr>
              <a:t> </a:t>
            </a:r>
            <a:r>
              <a:rPr lang="en-US" altLang="zh-CN" sz="1800" dirty="0">
                <a:solidFill>
                  <a:srgbClr val="0070C0"/>
                </a:solidFill>
                <a:latin typeface="Copperplate Gothic Bold" panose="020E0705020206020404" pitchFamily="34" charset="0"/>
              </a:rPr>
              <a:t>+</a:t>
            </a:r>
            <a:r>
              <a:rPr lang="zh-CN" altLang="en-US" sz="1800" dirty="0">
                <a:solidFill>
                  <a:srgbClr val="0070C0"/>
                </a:solidFill>
                <a:latin typeface="Copperplate Gothic Bold" panose="020E0705020206020404" pitchFamily="34" charset="0"/>
              </a:rPr>
              <a:t> </a:t>
            </a:r>
            <a:r>
              <a:rPr lang="en-US" altLang="zh-CN" sz="1800" dirty="0">
                <a:solidFill>
                  <a:srgbClr val="0070C0"/>
                </a:solidFill>
                <a:latin typeface="Copperplate Gothic Bold" panose="020E0705020206020404" pitchFamily="34" charset="0"/>
              </a:rPr>
              <a:t>COMPWA</a:t>
            </a:r>
            <a:r>
              <a:rPr lang="zh-CN" altLang="en-US" sz="1800" dirty="0">
                <a:solidFill>
                  <a:srgbClr val="0070C0"/>
                </a:solidFill>
                <a:latin typeface="Copperplate Gothic Bold" panose="020E0705020206020404" pitchFamily="34" charset="0"/>
              </a:rPr>
              <a:t> </a:t>
            </a:r>
            <a:r>
              <a:rPr lang="en-US" altLang="zh-CN" sz="1800" dirty="0">
                <a:solidFill>
                  <a:srgbClr val="0070C0"/>
                </a:solidFill>
                <a:latin typeface="Copperplate Gothic Bold" panose="020E0705020206020404" pitchFamily="34" charset="0"/>
              </a:rPr>
              <a:t>+</a:t>
            </a:r>
            <a:r>
              <a:rPr lang="zh-CN" altLang="en-US" sz="1800" dirty="0">
                <a:solidFill>
                  <a:srgbClr val="0070C0"/>
                </a:solidFill>
                <a:latin typeface="Copperplate Gothic Bold" panose="020E0705020206020404" pitchFamily="34" charset="0"/>
              </a:rPr>
              <a:t> </a:t>
            </a:r>
            <a:r>
              <a:rPr lang="en-US" altLang="zh-CN" sz="1800" dirty="0">
                <a:solidFill>
                  <a:srgbClr val="0070C0"/>
                </a:solidFill>
                <a:latin typeface="Copperplate Gothic Bold" panose="020E0705020206020404" pitchFamily="34" charset="0"/>
              </a:rPr>
              <a:t>LAURA+…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BA210CE-2736-9B34-F175-BAFA7089E33A}"/>
              </a:ext>
            </a:extLst>
          </p:cNvPr>
          <p:cNvSpPr txBox="1"/>
          <p:nvPr/>
        </p:nvSpPr>
        <p:spPr>
          <a:xfrm>
            <a:off x="1071664" y="731660"/>
            <a:ext cx="38105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  <a:r>
              <a:rPr lang="zh-CN" alt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analyses:</a:t>
            </a:r>
            <a:r>
              <a:rPr lang="zh-CN" alt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zh-CN" alt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flavor</a:t>
            </a:r>
            <a:r>
              <a:rPr lang="zh-CN" alt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zh-CN" altLang="en-US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yTorch 101, Part1：计算图的理解、自动微分和Autograd模块_计算图 自动微分-CSDN博客">
            <a:extLst>
              <a:ext uri="{FF2B5EF4-FFF2-40B4-BE49-F238E27FC236}">
                <a16:creationId xmlns:a16="http://schemas.microsoft.com/office/drawing/2014/main" id="{3D80A5DE-570B-AF33-AA19-B3216616E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826" y="3325455"/>
            <a:ext cx="1752487" cy="112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06C82A2-087B-1F64-3B7A-B124DF5A2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0602" y="3391450"/>
            <a:ext cx="2051072" cy="108037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4F49C0E-CC5E-E536-AE42-E74FC5FD5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4720" y="905307"/>
            <a:ext cx="1734991" cy="1151853"/>
          </a:xfrm>
          <a:prstGeom prst="rect">
            <a:avLst/>
          </a:prstGeom>
        </p:spPr>
      </p:pic>
      <p:sp>
        <p:nvSpPr>
          <p:cNvPr id="19" name="下箭头 18">
            <a:extLst>
              <a:ext uri="{FF2B5EF4-FFF2-40B4-BE49-F238E27FC236}">
                <a16:creationId xmlns:a16="http://schemas.microsoft.com/office/drawing/2014/main" id="{7160FD4A-E0BB-C58C-3C82-92EC1829F941}"/>
              </a:ext>
            </a:extLst>
          </p:cNvPr>
          <p:cNvSpPr/>
          <p:nvPr/>
        </p:nvSpPr>
        <p:spPr>
          <a:xfrm rot="19354450">
            <a:off x="6584624" y="1902826"/>
            <a:ext cx="193392" cy="55779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" name="上箭头 19">
            <a:extLst>
              <a:ext uri="{FF2B5EF4-FFF2-40B4-BE49-F238E27FC236}">
                <a16:creationId xmlns:a16="http://schemas.microsoft.com/office/drawing/2014/main" id="{791D02AF-5032-F610-70E0-A16B2D91A39C}"/>
              </a:ext>
            </a:extLst>
          </p:cNvPr>
          <p:cNvSpPr/>
          <p:nvPr/>
        </p:nvSpPr>
        <p:spPr>
          <a:xfrm rot="3553702">
            <a:off x="6293428" y="2991948"/>
            <a:ext cx="169460" cy="530672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上箭头 23">
            <a:extLst>
              <a:ext uri="{FF2B5EF4-FFF2-40B4-BE49-F238E27FC236}">
                <a16:creationId xmlns:a16="http://schemas.microsoft.com/office/drawing/2014/main" id="{431BAB22-8DFB-6BB6-E3E7-116467E00648}"/>
              </a:ext>
            </a:extLst>
          </p:cNvPr>
          <p:cNvSpPr/>
          <p:nvPr/>
        </p:nvSpPr>
        <p:spPr>
          <a:xfrm rot="19084757">
            <a:off x="8057995" y="2970013"/>
            <a:ext cx="140793" cy="537214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下箭头 25">
            <a:extLst>
              <a:ext uri="{FF2B5EF4-FFF2-40B4-BE49-F238E27FC236}">
                <a16:creationId xmlns:a16="http://schemas.microsoft.com/office/drawing/2014/main" id="{8923E82F-CFAD-BE81-0DD9-C178C16E7FDB}"/>
              </a:ext>
            </a:extLst>
          </p:cNvPr>
          <p:cNvSpPr/>
          <p:nvPr/>
        </p:nvSpPr>
        <p:spPr>
          <a:xfrm rot="16200000">
            <a:off x="7217719" y="1397997"/>
            <a:ext cx="209953" cy="55240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1A2BE3A-0E8C-8BD2-28E6-AC9E38F27429}"/>
              </a:ext>
            </a:extLst>
          </p:cNvPr>
          <p:cNvSpPr txBox="1"/>
          <p:nvPr/>
        </p:nvSpPr>
        <p:spPr>
          <a:xfrm>
            <a:off x="7162253" y="1489531"/>
            <a:ext cx="359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DC71D73-603A-0E4C-F28F-0A5A78CCA8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1236" y="1250206"/>
            <a:ext cx="1452153" cy="682512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C634D5A6-F29A-C4FF-5229-61D1514E61A8}"/>
              </a:ext>
            </a:extLst>
          </p:cNvPr>
          <p:cNvSpPr txBox="1"/>
          <p:nvPr/>
        </p:nvSpPr>
        <p:spPr>
          <a:xfrm>
            <a:off x="3959406" y="4835058"/>
            <a:ext cx="1893852" cy="782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</a:p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
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6837777-E003-1439-1A09-8F66F36C407A}"/>
              </a:ext>
            </a:extLst>
          </p:cNvPr>
          <p:cNvSpPr/>
          <p:nvPr/>
        </p:nvSpPr>
        <p:spPr>
          <a:xfrm>
            <a:off x="231515" y="36387"/>
            <a:ext cx="380104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Amplitude</a:t>
            </a:r>
            <a:r>
              <a:rPr lang="zh-CN" alt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zh-CN" alt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tools</a:t>
            </a:r>
            <a:endParaRPr lang="zh-CN" altLang="en-US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C598213-91BB-5444-95F1-51412B1B29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185" y="3801614"/>
            <a:ext cx="4731286" cy="98681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F567B25-FC7C-2469-34A4-E32DE00346F8}"/>
              </a:ext>
            </a:extLst>
          </p:cNvPr>
          <p:cNvSpPr txBox="1"/>
          <p:nvPr/>
        </p:nvSpPr>
        <p:spPr>
          <a:xfrm>
            <a:off x="7752628" y="791378"/>
            <a:ext cx="1159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AI?</a:t>
            </a:r>
            <a:r>
              <a:rPr lang="zh-CN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066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92"/>
    </mc:Choice>
    <mc:Fallback xmlns="">
      <p:transition spd="slow" advTm="63592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649408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Prospects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flavor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programs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右箭头 5">
            <a:extLst>
              <a:ext uri="{FF2B5EF4-FFF2-40B4-BE49-F238E27FC236}">
                <a16:creationId xmlns:a16="http://schemas.microsoft.com/office/drawing/2014/main" id="{6F2A01C9-8B99-5F76-0EDE-4F8770A1A36D}"/>
              </a:ext>
            </a:extLst>
          </p:cNvPr>
          <p:cNvSpPr/>
          <p:nvPr/>
        </p:nvSpPr>
        <p:spPr>
          <a:xfrm>
            <a:off x="236023" y="1638912"/>
            <a:ext cx="8733087" cy="26125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48C2026-EDDC-C5AD-4B50-A9017032DBFF}"/>
              </a:ext>
            </a:extLst>
          </p:cNvPr>
          <p:cNvSpPr/>
          <p:nvPr/>
        </p:nvSpPr>
        <p:spPr>
          <a:xfrm>
            <a:off x="301373" y="1846256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2015-2018</a:t>
            </a:r>
            <a:endParaRPr lang="zh-CN" altLang="en-US" sz="1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6D09392-4BAA-617F-20B2-35F38A32D819}"/>
              </a:ext>
            </a:extLst>
          </p:cNvPr>
          <p:cNvSpPr/>
          <p:nvPr/>
        </p:nvSpPr>
        <p:spPr>
          <a:xfrm>
            <a:off x="250372" y="2153358"/>
            <a:ext cx="1011127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Run2</a:t>
            </a:r>
            <a:endParaRPr kumimoji="1"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9EFB760-DEEE-FD8B-4402-D135FD651E3C}"/>
              </a:ext>
            </a:extLst>
          </p:cNvPr>
          <p:cNvSpPr/>
          <p:nvPr/>
        </p:nvSpPr>
        <p:spPr>
          <a:xfrm>
            <a:off x="1285102" y="2161371"/>
            <a:ext cx="1015336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LS2</a:t>
            </a:r>
            <a:endParaRPr kumimoji="1"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5AFD18E-98FE-671B-D074-454B9B5F167F}"/>
              </a:ext>
            </a:extLst>
          </p:cNvPr>
          <p:cNvSpPr/>
          <p:nvPr/>
        </p:nvSpPr>
        <p:spPr>
          <a:xfrm>
            <a:off x="3799604" y="2161371"/>
            <a:ext cx="1379932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LS3</a:t>
            </a:r>
            <a:endParaRPr kumimoji="1"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9F18FA1-51A4-E192-FDE3-F98FF8EBB33E}"/>
              </a:ext>
            </a:extLst>
          </p:cNvPr>
          <p:cNvSpPr/>
          <p:nvPr/>
        </p:nvSpPr>
        <p:spPr>
          <a:xfrm>
            <a:off x="2323893" y="2161371"/>
            <a:ext cx="1452551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Run3</a:t>
            </a:r>
            <a:endParaRPr kumimoji="1"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B6A724B-F15C-DB56-8836-D9AE9298C426}"/>
              </a:ext>
            </a:extLst>
          </p:cNvPr>
          <p:cNvSpPr/>
          <p:nvPr/>
        </p:nvSpPr>
        <p:spPr>
          <a:xfrm>
            <a:off x="5202695" y="2153337"/>
            <a:ext cx="1462112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Run4</a:t>
            </a:r>
            <a:endParaRPr kumimoji="1"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30B0FDE-485C-5F64-32B3-4B535DED3FEA}"/>
              </a:ext>
            </a:extLst>
          </p:cNvPr>
          <p:cNvSpPr/>
          <p:nvPr/>
        </p:nvSpPr>
        <p:spPr>
          <a:xfrm>
            <a:off x="7490221" y="2157206"/>
            <a:ext cx="1318753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Run5-6</a:t>
            </a:r>
            <a:endParaRPr kumimoji="1"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43E98CD-CDAA-2BA5-CB60-88B701F83B20}"/>
              </a:ext>
            </a:extLst>
          </p:cNvPr>
          <p:cNvSpPr/>
          <p:nvPr/>
        </p:nvSpPr>
        <p:spPr>
          <a:xfrm>
            <a:off x="6686735" y="2153337"/>
            <a:ext cx="781079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LS4</a:t>
            </a:r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8748649-7FDB-C369-FCB9-8F85E12704EC}"/>
              </a:ext>
            </a:extLst>
          </p:cNvPr>
          <p:cNvSpPr/>
          <p:nvPr/>
        </p:nvSpPr>
        <p:spPr>
          <a:xfrm>
            <a:off x="1361770" y="1843937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2019-2022</a:t>
            </a:r>
            <a:endParaRPr lang="zh-CN" altLang="en-US" sz="1400" dirty="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85CD08FA-9340-00DB-CB44-6170FB917D16}"/>
              </a:ext>
            </a:extLst>
          </p:cNvPr>
          <p:cNvSpPr/>
          <p:nvPr/>
        </p:nvSpPr>
        <p:spPr>
          <a:xfrm>
            <a:off x="3318147" y="1662663"/>
            <a:ext cx="184048" cy="2137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F1F6030-57D2-2296-A84C-F00051C0545A}"/>
              </a:ext>
            </a:extLst>
          </p:cNvPr>
          <p:cNvSpPr/>
          <p:nvPr/>
        </p:nvSpPr>
        <p:spPr>
          <a:xfrm>
            <a:off x="2617125" y="1834928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2022-2026</a:t>
            </a:r>
            <a:endParaRPr lang="zh-CN" altLang="en-US" sz="1400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9C8AC4C-0F28-E9FA-C1B3-E851D923D260}"/>
              </a:ext>
            </a:extLst>
          </p:cNvPr>
          <p:cNvSpPr/>
          <p:nvPr/>
        </p:nvSpPr>
        <p:spPr>
          <a:xfrm>
            <a:off x="4056700" y="1834927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2027-2029</a:t>
            </a:r>
            <a:endParaRPr lang="zh-CN" altLang="en-US" sz="1400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A7CEFB9-1546-4832-AE2F-551C89FF7A05}"/>
              </a:ext>
            </a:extLst>
          </p:cNvPr>
          <p:cNvSpPr/>
          <p:nvPr/>
        </p:nvSpPr>
        <p:spPr>
          <a:xfrm>
            <a:off x="5459233" y="1831565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2030-2033</a:t>
            </a:r>
            <a:endParaRPr lang="zh-CN" altLang="en-US" sz="1400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250513C-811E-2D42-9FA8-3C03725E48CC}"/>
              </a:ext>
            </a:extLst>
          </p:cNvPr>
          <p:cNvSpPr/>
          <p:nvPr/>
        </p:nvSpPr>
        <p:spPr>
          <a:xfrm>
            <a:off x="6615935" y="1854248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2034-2035</a:t>
            </a:r>
            <a:endParaRPr lang="zh-CN" altLang="en-US" sz="14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5C3B446-56F6-FD98-E815-7EA0201E0C5C}"/>
              </a:ext>
            </a:extLst>
          </p:cNvPr>
          <p:cNvSpPr/>
          <p:nvPr/>
        </p:nvSpPr>
        <p:spPr>
          <a:xfrm>
            <a:off x="7743480" y="1860291"/>
            <a:ext cx="10310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2036-future</a:t>
            </a:r>
            <a:endParaRPr lang="zh-CN" altLang="en-US" sz="1400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802125C-4A7F-18B2-B0E1-9D1E83CDFFB7}"/>
              </a:ext>
            </a:extLst>
          </p:cNvPr>
          <p:cNvSpPr/>
          <p:nvPr/>
        </p:nvSpPr>
        <p:spPr>
          <a:xfrm>
            <a:off x="3501069" y="3180509"/>
            <a:ext cx="7697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20+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79158048-CE84-01E7-86E3-F96BE3D43943}"/>
              </a:ext>
            </a:extLst>
          </p:cNvPr>
          <p:cNvCxnSpPr/>
          <p:nvPr/>
        </p:nvCxnSpPr>
        <p:spPr>
          <a:xfrm flipV="1">
            <a:off x="3817379" y="2682881"/>
            <a:ext cx="0" cy="49762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624F242F-C73C-3651-E57D-6D40FC4BF30F}"/>
              </a:ext>
            </a:extLst>
          </p:cNvPr>
          <p:cNvSpPr/>
          <p:nvPr/>
        </p:nvSpPr>
        <p:spPr>
          <a:xfrm>
            <a:off x="6288418" y="3178237"/>
            <a:ext cx="667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50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76E80513-9C12-C400-2253-C1739CF13354}"/>
              </a:ext>
            </a:extLst>
          </p:cNvPr>
          <p:cNvCxnSpPr/>
          <p:nvPr/>
        </p:nvCxnSpPr>
        <p:spPr>
          <a:xfrm flipV="1">
            <a:off x="6704510" y="2680609"/>
            <a:ext cx="0" cy="49762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075DD722-4D07-994E-F5C8-BADD653BFF7E}"/>
              </a:ext>
            </a:extLst>
          </p:cNvPr>
          <p:cNvSpPr/>
          <p:nvPr/>
        </p:nvSpPr>
        <p:spPr>
          <a:xfrm>
            <a:off x="8312383" y="3186212"/>
            <a:ext cx="756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300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7E714C14-6022-0138-6F8F-6DF9A63B17B2}"/>
              </a:ext>
            </a:extLst>
          </p:cNvPr>
          <p:cNvCxnSpPr/>
          <p:nvPr/>
        </p:nvCxnSpPr>
        <p:spPr>
          <a:xfrm flipV="1">
            <a:off x="8826749" y="2640164"/>
            <a:ext cx="0" cy="49762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DBD1D51F-7ECD-C6E4-E403-3ED4E7F5302D}"/>
              </a:ext>
            </a:extLst>
          </p:cNvPr>
          <p:cNvSpPr/>
          <p:nvPr/>
        </p:nvSpPr>
        <p:spPr>
          <a:xfrm>
            <a:off x="1301517" y="2657080"/>
            <a:ext cx="853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Phase</a:t>
            </a:r>
            <a:r>
              <a:rPr kumimoji="1" lang="zh-CN" altLang="en-US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</a:t>
            </a:r>
          </a:p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Upgrade</a:t>
            </a:r>
            <a:endParaRPr lang="zh-CN" altLang="en-US" sz="1400" b="1" dirty="0">
              <a:solidFill>
                <a:srgbClr val="7030A0"/>
              </a:solidFill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A2D28999-A031-5E19-0CC9-D8BB97A5F6A0}"/>
              </a:ext>
            </a:extLst>
          </p:cNvPr>
          <p:cNvSpPr/>
          <p:nvPr/>
        </p:nvSpPr>
        <p:spPr>
          <a:xfrm>
            <a:off x="6859309" y="2650868"/>
            <a:ext cx="853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Phase</a:t>
            </a:r>
            <a:r>
              <a:rPr kumimoji="1" lang="zh-CN" altLang="en-US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II</a:t>
            </a:r>
          </a:p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Upgrade</a:t>
            </a:r>
            <a:endParaRPr lang="zh-CN" altLang="en-US" sz="1400" b="1" dirty="0">
              <a:solidFill>
                <a:srgbClr val="7030A0"/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E6D0BE4-9058-49CD-6467-9138B6A06471}"/>
              </a:ext>
            </a:extLst>
          </p:cNvPr>
          <p:cNvSpPr/>
          <p:nvPr/>
        </p:nvSpPr>
        <p:spPr>
          <a:xfrm>
            <a:off x="4228975" y="2632993"/>
            <a:ext cx="853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Phase</a:t>
            </a:r>
            <a:r>
              <a:rPr kumimoji="1" lang="zh-CN" altLang="en-US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Ib</a:t>
            </a:r>
            <a:endParaRPr kumimoji="1" lang="en-US" altLang="zh-CN" sz="1400" b="1" dirty="0">
              <a:solidFill>
                <a:srgbClr val="7030A0"/>
              </a:solidFill>
              <a:latin typeface="Times New Roman" panose="02020603050405020304" pitchFamily="18" charset="0"/>
              <a:ea typeface="SimHei" charset="-122"/>
              <a:cs typeface="Times New Roman" panose="02020603050405020304" pitchFamily="18" charset="0"/>
            </a:endParaRPr>
          </a:p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Upgrade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6C67D38-7749-6EC6-EABE-698221B94310}"/>
              </a:ext>
            </a:extLst>
          </p:cNvPr>
          <p:cNvSpPr/>
          <p:nvPr/>
        </p:nvSpPr>
        <p:spPr>
          <a:xfrm>
            <a:off x="1301518" y="1225882"/>
            <a:ext cx="1022376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kumimoji="1" lang="en-US" altLang="zh-CN" dirty="0"/>
              <a:t>1</a:t>
            </a:r>
            <a:endParaRPr kumimoji="1" lang="zh-CN" altLang="en-US" dirty="0"/>
          </a:p>
        </p:txBody>
      </p:sp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id="{D3E22E94-9870-6247-F2AF-6B24D6857EA2}"/>
              </a:ext>
            </a:extLst>
          </p:cNvPr>
          <p:cNvCxnSpPr>
            <a:cxnSpLocks/>
          </p:cNvCxnSpPr>
          <p:nvPr/>
        </p:nvCxnSpPr>
        <p:spPr>
          <a:xfrm>
            <a:off x="2333596" y="672757"/>
            <a:ext cx="0" cy="43455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0ADA4E0D-C53A-0686-4AAB-D21BECFAF2EC}"/>
              </a:ext>
            </a:extLst>
          </p:cNvPr>
          <p:cNvSpPr/>
          <p:nvPr/>
        </p:nvSpPr>
        <p:spPr>
          <a:xfrm>
            <a:off x="2347274" y="682824"/>
            <a:ext cx="845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0.4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49" name="直线箭头连接符 48">
            <a:extLst>
              <a:ext uri="{FF2B5EF4-FFF2-40B4-BE49-F238E27FC236}">
                <a16:creationId xmlns:a16="http://schemas.microsoft.com/office/drawing/2014/main" id="{A002862D-624B-B102-39D1-A1F754F64B9B}"/>
              </a:ext>
            </a:extLst>
          </p:cNvPr>
          <p:cNvCxnSpPr>
            <a:cxnSpLocks/>
          </p:cNvCxnSpPr>
          <p:nvPr/>
        </p:nvCxnSpPr>
        <p:spPr>
          <a:xfrm>
            <a:off x="5907819" y="691498"/>
            <a:ext cx="0" cy="43455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2A54A7E1-28E7-6F58-0F98-12F7A0FE0D95}"/>
              </a:ext>
            </a:extLst>
          </p:cNvPr>
          <p:cNvSpPr/>
          <p:nvPr/>
        </p:nvSpPr>
        <p:spPr>
          <a:xfrm>
            <a:off x="7040801" y="679778"/>
            <a:ext cx="6974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50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53" name="直线箭头连接符 52">
            <a:extLst>
              <a:ext uri="{FF2B5EF4-FFF2-40B4-BE49-F238E27FC236}">
                <a16:creationId xmlns:a16="http://schemas.microsoft.com/office/drawing/2014/main" id="{9969FED7-F70C-D8CA-9236-42278309FFF8}"/>
              </a:ext>
            </a:extLst>
          </p:cNvPr>
          <p:cNvCxnSpPr>
            <a:cxnSpLocks/>
          </p:cNvCxnSpPr>
          <p:nvPr/>
        </p:nvCxnSpPr>
        <p:spPr>
          <a:xfrm>
            <a:off x="7828027" y="652451"/>
            <a:ext cx="0" cy="48791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2AA1584E-2E6D-CE9B-860B-60B9467D3551}"/>
              </a:ext>
            </a:extLst>
          </p:cNvPr>
          <p:cNvSpPr/>
          <p:nvPr/>
        </p:nvSpPr>
        <p:spPr>
          <a:xfrm>
            <a:off x="117206" y="2774461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</a:t>
            </a:r>
          </a:p>
        </p:txBody>
      </p:sp>
      <p:sp useBgFill="1">
        <p:nvSpPr>
          <p:cNvPr id="58" name="矩形 57">
            <a:extLst>
              <a:ext uri="{FF2B5EF4-FFF2-40B4-BE49-F238E27FC236}">
                <a16:creationId xmlns:a16="http://schemas.microsoft.com/office/drawing/2014/main" id="{47F34802-AFCB-BBB9-6214-2D3D8EB7C000}"/>
              </a:ext>
            </a:extLst>
          </p:cNvPr>
          <p:cNvSpPr/>
          <p:nvPr/>
        </p:nvSpPr>
        <p:spPr>
          <a:xfrm>
            <a:off x="110103" y="739765"/>
            <a:ext cx="934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Belle</a:t>
            </a:r>
            <a:r>
              <a:rPr kumimoji="1"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25CCB71C-0EDD-B61A-0950-4C3CB890B106}"/>
              </a:ext>
            </a:extLst>
          </p:cNvPr>
          <p:cNvSpPr/>
          <p:nvPr/>
        </p:nvSpPr>
        <p:spPr>
          <a:xfrm>
            <a:off x="2360469" y="1227012"/>
            <a:ext cx="517410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LS1</a:t>
            </a:r>
            <a:endParaRPr kumimoji="1" lang="zh-CN" altLang="en-US" dirty="0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CBE0C11A-09FC-83EB-8198-10E2D137C77A}"/>
              </a:ext>
            </a:extLst>
          </p:cNvPr>
          <p:cNvSpPr/>
          <p:nvPr/>
        </p:nvSpPr>
        <p:spPr>
          <a:xfrm>
            <a:off x="2900285" y="1232525"/>
            <a:ext cx="3007534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EC9C6D07-BBFA-24B4-3757-C32CD35AF428}"/>
              </a:ext>
            </a:extLst>
          </p:cNvPr>
          <p:cNvSpPr/>
          <p:nvPr/>
        </p:nvSpPr>
        <p:spPr>
          <a:xfrm>
            <a:off x="1366808" y="908278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2019-2022</a:t>
            </a:r>
            <a:endParaRPr lang="zh-CN" altLang="en-US" sz="1400" dirty="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ED91E327-F14A-236E-8D1C-0ECAFD47E714}"/>
              </a:ext>
            </a:extLst>
          </p:cNvPr>
          <p:cNvSpPr/>
          <p:nvPr/>
        </p:nvSpPr>
        <p:spPr>
          <a:xfrm>
            <a:off x="4090938" y="889268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2024-2032</a:t>
            </a:r>
            <a:endParaRPr lang="zh-CN" altLang="en-US" sz="1400" dirty="0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4D92A261-FBEA-758D-70B3-8A6797988970}"/>
              </a:ext>
            </a:extLst>
          </p:cNvPr>
          <p:cNvSpPr/>
          <p:nvPr/>
        </p:nvSpPr>
        <p:spPr>
          <a:xfrm>
            <a:off x="5929746" y="1235056"/>
            <a:ext cx="735062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LS2</a:t>
            </a:r>
            <a:endParaRPr kumimoji="1" lang="zh-CN" altLang="en-US" dirty="0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622BAE95-7FFE-80BF-CFDC-2355818157E1}"/>
              </a:ext>
            </a:extLst>
          </p:cNvPr>
          <p:cNvSpPr/>
          <p:nvPr/>
        </p:nvSpPr>
        <p:spPr>
          <a:xfrm>
            <a:off x="5115111" y="688660"/>
            <a:ext cx="7587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10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21FF0E44-1C9D-5ACB-2324-F898F690BBDA}"/>
              </a:ext>
            </a:extLst>
          </p:cNvPr>
          <p:cNvSpPr/>
          <p:nvPr/>
        </p:nvSpPr>
        <p:spPr>
          <a:xfrm>
            <a:off x="6686735" y="1238903"/>
            <a:ext cx="1141290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kumimoji="1" lang="en-US" altLang="zh-CN" dirty="0"/>
              <a:t>3</a:t>
            </a:r>
            <a:endParaRPr kumimoji="1" lang="zh-CN" altLang="en-US" dirty="0"/>
          </a:p>
        </p:txBody>
      </p:sp>
      <p:cxnSp>
        <p:nvCxnSpPr>
          <p:cNvPr id="73" name="直线箭头连接符 72">
            <a:extLst>
              <a:ext uri="{FF2B5EF4-FFF2-40B4-BE49-F238E27FC236}">
                <a16:creationId xmlns:a16="http://schemas.microsoft.com/office/drawing/2014/main" id="{1CEBBFCB-A33E-A5E6-9963-607166C19F10}"/>
              </a:ext>
            </a:extLst>
          </p:cNvPr>
          <p:cNvCxnSpPr/>
          <p:nvPr/>
        </p:nvCxnSpPr>
        <p:spPr>
          <a:xfrm>
            <a:off x="5202695" y="3844112"/>
            <a:ext cx="3766415" cy="0"/>
          </a:xfrm>
          <a:prstGeom prst="straightConnector1">
            <a:avLst/>
          </a:prstGeom>
          <a:ln w="539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 73">
            <a:extLst>
              <a:ext uri="{FF2B5EF4-FFF2-40B4-BE49-F238E27FC236}">
                <a16:creationId xmlns:a16="http://schemas.microsoft.com/office/drawing/2014/main" id="{141502AF-5B1E-5ACC-0735-8D6AA9C65FEA}"/>
              </a:ext>
            </a:extLst>
          </p:cNvPr>
          <p:cNvSpPr/>
          <p:nvPr/>
        </p:nvSpPr>
        <p:spPr>
          <a:xfrm>
            <a:off x="6942635" y="3532186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HL-LHC</a:t>
            </a: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3532A94F-95DE-0BAB-4366-C27026CD6366}"/>
              </a:ext>
            </a:extLst>
          </p:cNvPr>
          <p:cNvSpPr/>
          <p:nvPr/>
        </p:nvSpPr>
        <p:spPr>
          <a:xfrm>
            <a:off x="136103" y="3755498"/>
            <a:ext cx="1514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CMS/ATLAS</a:t>
            </a:r>
          </a:p>
        </p:txBody>
      </p:sp>
      <p:cxnSp>
        <p:nvCxnSpPr>
          <p:cNvPr id="76" name="直线箭头连接符 75">
            <a:extLst>
              <a:ext uri="{FF2B5EF4-FFF2-40B4-BE49-F238E27FC236}">
                <a16:creationId xmlns:a16="http://schemas.microsoft.com/office/drawing/2014/main" id="{061352B4-AC53-082F-86EA-EA5B3A2974CA}"/>
              </a:ext>
            </a:extLst>
          </p:cNvPr>
          <p:cNvCxnSpPr/>
          <p:nvPr/>
        </p:nvCxnSpPr>
        <p:spPr>
          <a:xfrm flipV="1">
            <a:off x="3834654" y="3673995"/>
            <a:ext cx="0" cy="497628"/>
          </a:xfrm>
          <a:prstGeom prst="straightConnector1">
            <a:avLst/>
          </a:prstGeom>
          <a:ln w="444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 76">
            <a:extLst>
              <a:ext uri="{FF2B5EF4-FFF2-40B4-BE49-F238E27FC236}">
                <a16:creationId xmlns:a16="http://schemas.microsoft.com/office/drawing/2014/main" id="{4502E7D3-AEBA-30CB-6C94-9F51E18E1C77}"/>
              </a:ext>
            </a:extLst>
          </p:cNvPr>
          <p:cNvSpPr/>
          <p:nvPr/>
        </p:nvSpPr>
        <p:spPr>
          <a:xfrm>
            <a:off x="2939678" y="3832025"/>
            <a:ext cx="756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200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C823E4B5-062F-5E68-76FF-43C7641C17CA}"/>
              </a:ext>
            </a:extLst>
          </p:cNvPr>
          <p:cNvSpPr/>
          <p:nvPr/>
        </p:nvSpPr>
        <p:spPr>
          <a:xfrm>
            <a:off x="8222614" y="4002142"/>
            <a:ext cx="846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3000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81B36B7F-947F-0471-33C3-1D6780232350}"/>
                  </a:ext>
                </a:extLst>
              </p:cNvPr>
              <p:cNvSpPr/>
              <p:nvPr/>
            </p:nvSpPr>
            <p:spPr>
              <a:xfrm>
                <a:off x="136103" y="4343939"/>
                <a:ext cx="3198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BESIII/super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𝛕</m:t>
                    </m:r>
                  </m:oMath>
                </a14:m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-charm/CEPC</a:t>
                </a:r>
              </a:p>
            </p:txBody>
          </p:sp>
        </mc:Choice>
        <mc:Fallback xmlns="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81B36B7F-947F-0471-33C3-1D67802323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03" y="4343939"/>
                <a:ext cx="3198311" cy="369332"/>
              </a:xfrm>
              <a:prstGeom prst="rect">
                <a:avLst/>
              </a:prstGeom>
              <a:blipFill>
                <a:blip r:embed="rId3"/>
                <a:stretch>
                  <a:fillRect l="-1581" t="-10000" r="-395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0951FF78-DA58-E6EE-977F-EB6F4EFE47E0}"/>
                  </a:ext>
                </a:extLst>
              </p:cNvPr>
              <p:cNvSpPr/>
              <p:nvPr/>
            </p:nvSpPr>
            <p:spPr>
              <a:xfrm>
                <a:off x="3579248" y="4346809"/>
                <a:ext cx="56797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BEPCII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upgrade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running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super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𝛕</m:t>
                    </m:r>
                  </m:oMath>
                </a14:m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-charm/CEPC</a:t>
                </a:r>
              </a:p>
            </p:txBody>
          </p:sp>
        </mc:Choice>
        <mc:Fallback xmlns=""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0951FF78-DA58-E6EE-977F-EB6F4EFE47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9248" y="4346809"/>
                <a:ext cx="5679760" cy="369332"/>
              </a:xfrm>
              <a:prstGeom prst="rect">
                <a:avLst/>
              </a:prstGeom>
              <a:blipFill>
                <a:blip r:embed="rId4"/>
                <a:stretch>
                  <a:fillRect l="-891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A2F29EE7-7AA5-1005-F01E-10CEE42AD885}"/>
              </a:ext>
            </a:extLst>
          </p:cNvPr>
          <p:cNvSpPr/>
          <p:nvPr/>
        </p:nvSpPr>
        <p:spPr>
          <a:xfrm>
            <a:off x="7851717" y="1237091"/>
            <a:ext cx="984267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upgrade</a:t>
            </a:r>
            <a:endParaRPr kumimoji="1" lang="zh-CN" altLang="en-US" dirty="0"/>
          </a:p>
        </p:txBody>
      </p:sp>
      <p:cxnSp>
        <p:nvCxnSpPr>
          <p:cNvPr id="3" name="直线箭头连接符 2">
            <a:extLst>
              <a:ext uri="{FF2B5EF4-FFF2-40B4-BE49-F238E27FC236}">
                <a16:creationId xmlns:a16="http://schemas.microsoft.com/office/drawing/2014/main" id="{6C5073F3-AAC3-B150-FBBC-A05086648FC3}"/>
              </a:ext>
            </a:extLst>
          </p:cNvPr>
          <p:cNvCxnSpPr>
            <a:cxnSpLocks/>
          </p:cNvCxnSpPr>
          <p:nvPr/>
        </p:nvCxnSpPr>
        <p:spPr>
          <a:xfrm>
            <a:off x="8808974" y="658470"/>
            <a:ext cx="0" cy="48791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33F1D49A-6EAD-6E5B-8EDC-B1724EE4D1A1}"/>
              </a:ext>
            </a:extLst>
          </p:cNvPr>
          <p:cNvSpPr/>
          <p:nvPr/>
        </p:nvSpPr>
        <p:spPr>
          <a:xfrm>
            <a:off x="7917818" y="684065"/>
            <a:ext cx="8567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250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9FC23A-080D-8916-4C6D-EB37C01B1680}"/>
              </a:ext>
            </a:extLst>
          </p:cNvPr>
          <p:cNvSpPr txBox="1"/>
          <p:nvPr/>
        </p:nvSpPr>
        <p:spPr>
          <a:xfrm>
            <a:off x="3959406" y="4835058"/>
            <a:ext cx="1893852" cy="782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</a:p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
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5019DCAC-2A2C-A57D-08C1-85B7D6817BA0}"/>
              </a:ext>
            </a:extLst>
          </p:cNvPr>
          <p:cNvCxnSpPr>
            <a:cxnSpLocks/>
          </p:cNvCxnSpPr>
          <p:nvPr/>
        </p:nvCxnSpPr>
        <p:spPr>
          <a:xfrm>
            <a:off x="3782545" y="694629"/>
            <a:ext cx="0" cy="43455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C06AAA22-7F83-5E80-4C69-617294776B27}"/>
              </a:ext>
            </a:extLst>
          </p:cNvPr>
          <p:cNvSpPr/>
          <p:nvPr/>
        </p:nvSpPr>
        <p:spPr>
          <a:xfrm>
            <a:off x="3817379" y="687804"/>
            <a:ext cx="845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1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5"/>
    </mc:Choice>
    <mc:Fallback xmlns="">
      <p:transition spd="slow" advTm="29055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206979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Conclusion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72DFA01-1EA9-29EA-4F8C-91A5B2FD940C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CFD9C16-5A45-525D-4B92-A4F8D6BD0F48}"/>
              </a:ext>
            </a:extLst>
          </p:cNvPr>
          <p:cNvSpPr txBox="1"/>
          <p:nvPr/>
        </p:nvSpPr>
        <p:spPr>
          <a:xfrm>
            <a:off x="662411" y="694401"/>
            <a:ext cx="7780689" cy="1493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BESIII,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FTCF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complementary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cooperations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3820539-FAC4-25BB-38D1-F6DCA4E9A3FE}"/>
              </a:ext>
            </a:extLst>
          </p:cNvPr>
          <p:cNvSpPr/>
          <p:nvPr/>
        </p:nvSpPr>
        <p:spPr>
          <a:xfrm>
            <a:off x="1635940" y="2782313"/>
            <a:ext cx="5872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Thank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you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your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attention!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48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31"/>
    </mc:Choice>
    <mc:Fallback xmlns="">
      <p:transition spd="slow" advTm="4513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81E9C-8043-3EF5-96AA-ABC7731DA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8838609-CDCB-E8C8-2E99-4A2A3E68AB5F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23A95684-9E18-2E42-0895-C502DCA9B66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ECBED29C-A57C-14E1-E13E-9E357ED3C46C}"/>
                  </a:ext>
                </a:extLst>
              </p:cNvPr>
              <p:cNvSpPr/>
              <p:nvPr/>
            </p:nvSpPr>
            <p:spPr>
              <a:xfrm>
                <a:off x="231515" y="48516"/>
                <a:ext cx="587853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Complementary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programs</a:t>
                </a: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B5E2BD4C-1D74-8D5C-7A9E-93FAA0B71965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00D8320E-17A9-4B6B-7D9E-F3853BF295A3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9BAC738-20D7-9111-F95F-7D81BAA6B733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95FAB27C-C7F8-7E05-14C0-428E136B18B7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5A10E3BB-63E3-1E1C-53EB-463812BA7AA4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FA3DBF74-1363-C5BB-821A-5955650EF820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8EEABD4-D3B5-B2E7-316F-5A9EB3ED71AF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5DA233-55A9-6CE4-323D-C74B43E9B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88" y="1964719"/>
            <a:ext cx="2401113" cy="142674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8068C2B-10B2-5479-B7AC-938883108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710" y="2263539"/>
            <a:ext cx="625261" cy="633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B905A1CC-9BB9-650C-4D57-8A8DD8BC09A0}"/>
                  </a:ext>
                </a:extLst>
              </p:cNvPr>
              <p:cNvSpPr/>
              <p:nvPr/>
            </p:nvSpPr>
            <p:spPr>
              <a:xfrm>
                <a:off x="231515" y="822051"/>
                <a:ext cx="8490362" cy="10218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4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𝒑𝒑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massive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production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kinds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𝒃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𝒄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𝒔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-hadrons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𝝉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leptons</a:t>
                </a: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FTCF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threshold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production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𝒄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-hadrons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𝝉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leptons;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unprecedent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production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𝑱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𝝍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𝒔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-hadrons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B905A1CC-9BB9-650C-4D57-8A8DD8BC09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822051"/>
                <a:ext cx="8490362" cy="1021883"/>
              </a:xfrm>
              <a:prstGeom prst="rect">
                <a:avLst/>
              </a:prstGeom>
              <a:blipFill>
                <a:blip r:embed="rId5"/>
                <a:stretch>
                  <a:fillRect l="-149" b="-61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>
            <a:extLst>
              <a:ext uri="{FF2B5EF4-FFF2-40B4-BE49-F238E27FC236}">
                <a16:creationId xmlns:a16="http://schemas.microsoft.com/office/drawing/2014/main" id="{E86DCF32-7AD4-8D4B-5409-8160758C5799}"/>
              </a:ext>
            </a:extLst>
          </p:cNvPr>
          <p:cNvSpPr/>
          <p:nvPr/>
        </p:nvSpPr>
        <p:spPr>
          <a:xfrm>
            <a:off x="231515" y="3823675"/>
            <a:ext cx="8490362" cy="69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LHCb: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specialized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vertexing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FTCF: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kinematic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constraints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3B931F8-4742-707F-5A0D-12CA4D331FC0}"/>
              </a:ext>
            </a:extLst>
          </p:cNvPr>
          <p:cNvSpPr txBox="1"/>
          <p:nvPr/>
        </p:nvSpPr>
        <p:spPr>
          <a:xfrm>
            <a:off x="231515" y="354584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abilities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EC7AB63-EDB3-D1E3-13D8-B5F2E2320C1B}"/>
              </a:ext>
            </a:extLst>
          </p:cNvPr>
          <p:cNvSpPr txBox="1"/>
          <p:nvPr/>
        </p:nvSpPr>
        <p:spPr>
          <a:xfrm>
            <a:off x="231515" y="57082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0CAF914-F096-633F-C32C-A92081C0B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5010" y="1909782"/>
            <a:ext cx="5180552" cy="1587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822B454-ECE3-AE1C-732B-73493D1612EE}"/>
                  </a:ext>
                </a:extLst>
              </p:cNvPr>
              <p:cNvSpPr txBox="1"/>
              <p:nvPr/>
            </p:nvSpPr>
            <p:spPr>
              <a:xfrm>
                <a:off x="5971793" y="1661768"/>
                <a:ext cx="132955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𝑫</m:t>
                    </m:r>
                  </m:oMath>
                </a14:m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mesons</a:t>
                </a:r>
                <a:endParaRPr lang="zh-CN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822B454-ECE3-AE1C-732B-73493D161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793" y="1661768"/>
                <a:ext cx="1329558" cy="307777"/>
              </a:xfrm>
              <a:prstGeom prst="rect">
                <a:avLst/>
              </a:prstGeom>
              <a:blipFill>
                <a:blip r:embed="rId7"/>
                <a:stretch>
                  <a:fillRect t="-8000"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538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4"/>
    </mc:Choice>
    <mc:Fallback xmlns="">
      <p:transition spd="slow" advTm="5209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5194B-ED5D-314A-BA90-A9C425691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CA9F9FCB-4FD4-6AF6-F561-4FD33D671B5E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6903D8A-4414-24F4-30F7-BF2D1655C31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42B86B9-36A8-64C7-0390-340F4B210592}"/>
                  </a:ext>
                </a:extLst>
              </p:cNvPr>
              <p:cNvSpPr/>
              <p:nvPr/>
            </p:nvSpPr>
            <p:spPr>
              <a:xfrm>
                <a:off x="231515" y="48516"/>
                <a:ext cx="4839786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Run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60B454F1-4DC1-0F83-A606-28B7206A349F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865CE116-3B27-6F36-3C98-BEA1715951A9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25B8C9A5-DF8B-4C87-84F7-F4CC6D697EE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DFDE1830-CC6C-DB4B-5FF3-EB8D478CE5ED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35258FA5-B190-8C03-7694-93548B241E8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CE9B306D-1779-55C4-C4D5-6C22AB5508E1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9D93382-7525-4C22-EE81-7BFC45AA7387}"/>
              </a:ext>
            </a:extLst>
          </p:cNvPr>
          <p:cNvSpPr txBox="1"/>
          <p:nvPr/>
        </p:nvSpPr>
        <p:spPr>
          <a:xfrm>
            <a:off x="3959406" y="4835058"/>
            <a:ext cx="1893852" cy="782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</a:p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
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1025" name="Picture 1" descr="page19image1759739088">
            <a:extLst>
              <a:ext uri="{FF2B5EF4-FFF2-40B4-BE49-F238E27FC236}">
                <a16:creationId xmlns:a16="http://schemas.microsoft.com/office/drawing/2014/main" id="{141C58B2-7356-F269-D899-E5389433F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1" y="1322388"/>
            <a:ext cx="48514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C878FEF-4376-B1E2-EB41-F5C288991F5B}"/>
              </a:ext>
            </a:extLst>
          </p:cNvPr>
          <p:cNvSpPr txBox="1"/>
          <p:nvPr/>
        </p:nvSpPr>
        <p:spPr>
          <a:xfrm>
            <a:off x="-48590" y="1273719"/>
            <a:ext cx="8673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pixel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Velo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8BAD35C-51D0-070B-4EFC-87CBC98A6108}"/>
              </a:ext>
            </a:extLst>
          </p:cNvPr>
          <p:cNvSpPr txBox="1"/>
          <p:nvPr/>
        </p:nvSpPr>
        <p:spPr>
          <a:xfrm>
            <a:off x="634150" y="1279611"/>
            <a:ext cx="8673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UT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A2FFC8C-6965-1398-0E21-28C80FE76704}"/>
              </a:ext>
            </a:extLst>
          </p:cNvPr>
          <p:cNvSpPr txBox="1"/>
          <p:nvPr/>
        </p:nvSpPr>
        <p:spPr>
          <a:xfrm>
            <a:off x="1672336" y="1273719"/>
            <a:ext cx="8673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SciFi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747A73C-EB09-540B-ACBF-A53F96C385AC}"/>
              </a:ext>
            </a:extLst>
          </p:cNvPr>
          <p:cNvSpPr txBox="1"/>
          <p:nvPr/>
        </p:nvSpPr>
        <p:spPr>
          <a:xfrm>
            <a:off x="2838035" y="1267914"/>
            <a:ext cx="13806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Removed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M1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readout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803A78A-9E37-377B-51E1-3CAC28C7EC1A}"/>
              </a:ext>
            </a:extLst>
          </p:cNvPr>
          <p:cNvSpPr txBox="1"/>
          <p:nvPr/>
        </p:nvSpPr>
        <p:spPr>
          <a:xfrm>
            <a:off x="0" y="4482423"/>
            <a:ext cx="25397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RICH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optics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PMs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75A7041-EFCA-BFD2-2358-FFC7B5A8C493}"/>
              </a:ext>
            </a:extLst>
          </p:cNvPr>
          <p:cNvSpPr txBox="1"/>
          <p:nvPr/>
        </p:nvSpPr>
        <p:spPr>
          <a:xfrm>
            <a:off x="2386958" y="4338029"/>
            <a:ext cx="22827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Removed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PS/SPD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readout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16764A7-5177-85B4-ABED-5F070F2D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090" y="1256154"/>
            <a:ext cx="2187731" cy="1492440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2AED68C3-23AC-543B-9B68-569995C955E7}"/>
              </a:ext>
            </a:extLst>
          </p:cNvPr>
          <p:cNvSpPr txBox="1"/>
          <p:nvPr/>
        </p:nvSpPr>
        <p:spPr>
          <a:xfrm>
            <a:off x="4943401" y="1693462"/>
            <a:ext cx="1663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Similar</a:t>
            </a:r>
            <a:r>
              <a:rPr lang="zh-CN" altLang="en-US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PID</a:t>
            </a:r>
            <a:r>
              <a:rPr lang="zh-CN" altLang="en-US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performance</a:t>
            </a:r>
            <a:endParaRPr lang="zh-CN" altLang="en-US" sz="1400" dirty="0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55254C38-A08A-8168-E594-B6F484835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757" y="2794792"/>
            <a:ext cx="4475418" cy="1704921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115D9562-4B9E-A84B-0489-18B4A6F37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8925" y="4444417"/>
            <a:ext cx="3603081" cy="331741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72D98A7D-C27C-FF0A-774D-94D0B17C7075}"/>
              </a:ext>
            </a:extLst>
          </p:cNvPr>
          <p:cNvSpPr txBox="1"/>
          <p:nvPr/>
        </p:nvSpPr>
        <p:spPr>
          <a:xfrm>
            <a:off x="4479548" y="2568100"/>
            <a:ext cx="31881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Twice</a:t>
            </a:r>
            <a:r>
              <a:rPr lang="zh-CN" altLang="en-US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trigger</a:t>
            </a:r>
            <a:r>
              <a:rPr lang="zh-CN" altLang="en-US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efficiencies</a:t>
            </a:r>
            <a:r>
              <a:rPr lang="zh-CN" altLang="en-US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(hadronic)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AB6F5B5-F705-F2CF-C10D-2E3D8EFCE21E}"/>
              </a:ext>
            </a:extLst>
          </p:cNvPr>
          <p:cNvSpPr txBox="1"/>
          <p:nvPr/>
        </p:nvSpPr>
        <p:spPr>
          <a:xfrm>
            <a:off x="363185" y="462353"/>
            <a:ext cx="8131335" cy="79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Similar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detector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performance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than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Run1+2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on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PID,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track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reconstruction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vertexing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More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importantly,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full software trigger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➜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better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performance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on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hadronic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final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states</a:t>
            </a:r>
          </a:p>
        </p:txBody>
      </p:sp>
    </p:spTree>
    <p:extLst>
      <p:ext uri="{BB962C8B-B14F-4D97-AF65-F5344CB8AC3E}">
        <p14:creationId xmlns:p14="http://schemas.microsoft.com/office/powerpoint/2010/main" val="3346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B436D-4AB4-3210-1D5F-4760C270A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3B00A0D7-B905-237F-8CA9-D7C9BD294AFF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DA44012-9F52-EEBF-A23A-8D02283672F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6192D37-6719-CAF2-2108-6AE38D83BFF8}"/>
                  </a:ext>
                </a:extLst>
              </p:cNvPr>
              <p:cNvSpPr/>
              <p:nvPr/>
            </p:nvSpPr>
            <p:spPr>
              <a:xfrm>
                <a:off x="231515" y="48516"/>
                <a:ext cx="293541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status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5E3CB7A-6236-50CB-37B0-F393C813957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8BCD586C-6D82-D862-642E-5F27B65219B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7D4114AD-424D-E64A-A808-95A471E334B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243FCBE3-5B23-1C8C-17AC-DFBE76F3C07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244BC3A1-C8A4-103A-38E6-E2F19A53F201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B3E599F-37A9-C408-6E91-21423C798DB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7FC1395-1C08-A0EB-1DBC-8C822D7A26E4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090E361-5B60-F382-BFEF-329C420E48B0}"/>
              </a:ext>
            </a:extLst>
          </p:cNvPr>
          <p:cNvSpPr/>
          <p:nvPr/>
        </p:nvSpPr>
        <p:spPr>
          <a:xfrm>
            <a:off x="5095982" y="673536"/>
            <a:ext cx="3899428" cy="3001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7A81FF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2011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(7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7A81FF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2012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(8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2: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2015-2018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(13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6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3: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2024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alone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(13.6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TeV):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9.56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2025 (13.6 TeV):  11.81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35F15E7-4F83-FDA5-3F57-8468718E7731}"/>
                  </a:ext>
                </a:extLst>
              </p:cNvPr>
              <p:cNvSpPr/>
              <p:nvPr/>
            </p:nvSpPr>
            <p:spPr>
              <a:xfrm>
                <a:off x="0" y="3906048"/>
                <a:ext cx="9243753" cy="7853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Operates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at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𝟓</m:t>
                    </m:r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higher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instantaneous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luminosity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1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year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@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Run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3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&gt;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Run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1+2;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increase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efficiencies</a:t>
                </a:r>
                <a:endParaRPr lang="zh-CN" alt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35F15E7-4F83-FDA5-3F57-8468718E7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06048"/>
                <a:ext cx="9243753" cy="785343"/>
              </a:xfrm>
              <a:prstGeom prst="rect">
                <a:avLst/>
              </a:prstGeom>
              <a:blipFill>
                <a:blip r:embed="rId3"/>
                <a:stretch>
                  <a:fillRect l="-275" b="-79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utoShape 2" descr="PieChartEffBreakdown">
            <a:extLst>
              <a:ext uri="{FF2B5EF4-FFF2-40B4-BE49-F238E27FC236}">
                <a16:creationId xmlns:a16="http://schemas.microsoft.com/office/drawing/2014/main" id="{A66A9B28-6AEB-59C9-7992-27C15FDABF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4825" y="0"/>
            <a:ext cx="81327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4" descr="PieChartEffBreakdown">
            <a:extLst>
              <a:ext uri="{FF2B5EF4-FFF2-40B4-BE49-F238E27FC236}">
                <a16:creationId xmlns:a16="http://schemas.microsoft.com/office/drawing/2014/main" id="{DC7AF622-CABC-F180-ECFA-5F28454888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7225" y="152400"/>
            <a:ext cx="81327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074" name="Picture 2" descr="PieChartEffBreakdown">
            <a:extLst>
              <a:ext uri="{FF2B5EF4-FFF2-40B4-BE49-F238E27FC236}">
                <a16:creationId xmlns:a16="http://schemas.microsoft.com/office/drawing/2014/main" id="{CEBDC8D8-E596-D73C-E0E6-3F2EA1D3B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1" y="705560"/>
            <a:ext cx="3899428" cy="319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26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8ECE3-2B5B-D72F-12F3-96AED4240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A64B5CB5-5C8E-2CEE-76DB-B9F5697367A1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27F65AE-E2CD-5A1A-672B-83A923E0E363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61FF50F-781E-2306-1588-02C8742C0009}"/>
                  </a:ext>
                </a:extLst>
              </p:cNvPr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AA53AEE2-E775-8EE8-DCEF-28D23E1491B3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DBCF87CB-33A0-3A2A-ACE7-251D8D9D21E6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065CB9C3-FF2F-BAD4-EF68-48BC62599E6F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1B731C8A-F752-1319-5EFF-7BEE3C5AE8F1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683BAF0-3DC5-BFA6-F236-70FC226E2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9DE2E90-78A7-1BA9-DF4F-954F1F13D18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E655193-F313-D6C3-E53A-7212867BA8E9}"/>
              </a:ext>
            </a:extLst>
          </p:cNvPr>
          <p:cNvSpPr txBox="1"/>
          <p:nvPr/>
        </p:nvSpPr>
        <p:spPr>
          <a:xfrm>
            <a:off x="893138" y="575776"/>
            <a:ext cx="7195391" cy="3674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Complementary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CKM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physics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Synergy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rare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decay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measurements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400" b="1" dirty="0">
              <a:solidFill>
                <a:schemeClr val="bg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Common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interests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exotic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particle</a:t>
            </a:r>
            <a:r>
              <a:rPr lang="zh-CN" altLang="en-US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studies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6673333-7FFC-37C9-918C-20E8FABABF2B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8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5D223-F6CA-86E9-48A7-EE440ADE8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24068EA9-651F-184B-D7E5-058169BB8B03}"/>
              </a:ext>
            </a:extLst>
          </p:cNvPr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D26170BB-59B8-BAF3-6B0C-2EC8B9B18C4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EADF1152-A796-F43D-4A43-FC98391F413F}"/>
                  </a:ext>
                </a:extLst>
              </p:cNvPr>
              <p:cNvSpPr/>
              <p:nvPr/>
            </p:nvSpPr>
            <p:spPr>
              <a:xfrm>
                <a:off x="231515" y="48516"/>
                <a:ext cx="235833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CKM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</a:t>
                </a:r>
                <a:endParaRPr lang="zh-CN" altLang="en-US" sz="2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B817A057-DA5C-558A-9EB5-CEA6447FF698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A3FD1CE7-710C-F0E0-E9A6-C3A7B9FAD27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B05E4324-EC46-43E1-1E46-ED2F5DCEC908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621855B-885F-19BE-B895-6380B2AEB1B1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EB24EF22-C454-082F-5E97-B52ECE7E26D1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68748EFA-3C8A-AC63-D5E8-DB000D71D461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8DA578C-F7DC-750B-764F-AC9EB5DAA491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583C7EA-6B32-F3F3-AE16-C639A12A9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000" y="3029783"/>
            <a:ext cx="2306674" cy="12420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59E4F8-28B6-FB40-3E30-102A9833A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15" y="1411185"/>
            <a:ext cx="3272506" cy="296504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BAC20B1-509E-145E-13EC-69CA3F2F9F02}"/>
              </a:ext>
            </a:extLst>
          </p:cNvPr>
          <p:cNvSpPr/>
          <p:nvPr/>
        </p:nvSpPr>
        <p:spPr>
          <a:xfrm>
            <a:off x="231515" y="557559"/>
            <a:ext cx="8490362" cy="69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Unitarity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constrain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55A04879-D04D-3289-5F4A-6DB12FE4E7B1}"/>
                  </a:ext>
                </a:extLst>
              </p:cNvPr>
              <p:cNvSpPr/>
              <p:nvPr/>
            </p:nvSpPr>
            <p:spPr>
              <a:xfrm>
                <a:off x="3541059" y="1268618"/>
                <a:ext cx="5307106" cy="19913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Collaborations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already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established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between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BESIII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improve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precision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CKM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parameters,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such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angle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𝜸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further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extended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FTCF</a:t>
                </a: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addition,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offers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precision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CKM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elements</a:t>
                </a: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55A04879-D04D-3289-5F4A-6DB12FE4E7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059" y="1268618"/>
                <a:ext cx="5307106" cy="1991379"/>
              </a:xfrm>
              <a:prstGeom prst="rect">
                <a:avLst/>
              </a:prstGeom>
              <a:blipFill>
                <a:blip r:embed="rId5"/>
                <a:stretch>
                  <a:fillRect l="-2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L 形 42">
            <a:extLst>
              <a:ext uri="{FF2B5EF4-FFF2-40B4-BE49-F238E27FC236}">
                <a16:creationId xmlns:a16="http://schemas.microsoft.com/office/drawing/2014/main" id="{9BCD1C34-F9FD-EDE0-CB50-A18DF579B39A}"/>
              </a:ext>
            </a:extLst>
          </p:cNvPr>
          <p:cNvSpPr/>
          <p:nvPr/>
        </p:nvSpPr>
        <p:spPr>
          <a:xfrm rot="16200000">
            <a:off x="5353763" y="2918396"/>
            <a:ext cx="671052" cy="1154080"/>
          </a:xfrm>
          <a:prstGeom prst="corner">
            <a:avLst>
              <a:gd name="adj1" fmla="val 73956"/>
              <a:gd name="adj2" fmla="val 50000"/>
            </a:avLst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L 形 43">
            <a:extLst>
              <a:ext uri="{FF2B5EF4-FFF2-40B4-BE49-F238E27FC236}">
                <a16:creationId xmlns:a16="http://schemas.microsoft.com/office/drawing/2014/main" id="{347B7C09-2DFD-5C2C-82B5-2C65DA3A1036}"/>
              </a:ext>
            </a:extLst>
          </p:cNvPr>
          <p:cNvSpPr/>
          <p:nvPr/>
        </p:nvSpPr>
        <p:spPr>
          <a:xfrm rot="16200000">
            <a:off x="5672009" y="2600149"/>
            <a:ext cx="671053" cy="1790574"/>
          </a:xfrm>
          <a:prstGeom prst="corner">
            <a:avLst>
              <a:gd name="adj1" fmla="val 93995"/>
              <a:gd name="adj2" fmla="val 5000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4B8ABA81-5E4A-E732-351B-C0AF37A1D1C2}"/>
              </a:ext>
            </a:extLst>
          </p:cNvPr>
          <p:cNvSpPr/>
          <p:nvPr/>
        </p:nvSpPr>
        <p:spPr>
          <a:xfrm>
            <a:off x="5112248" y="3830963"/>
            <a:ext cx="1154081" cy="32903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15F9FC96-9E66-D45F-2DB6-8BF274F76B78}"/>
              </a:ext>
            </a:extLst>
          </p:cNvPr>
          <p:cNvSpPr txBox="1"/>
          <p:nvPr/>
        </p:nvSpPr>
        <p:spPr>
          <a:xfrm>
            <a:off x="5660702" y="2755621"/>
            <a:ext cx="899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FTCF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5B82A4A-3699-F233-8BCF-54FF5B6C93EE}"/>
              </a:ext>
            </a:extLst>
          </p:cNvPr>
          <p:cNvSpPr txBox="1"/>
          <p:nvPr/>
        </p:nvSpPr>
        <p:spPr>
          <a:xfrm>
            <a:off x="5660702" y="4191564"/>
            <a:ext cx="899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78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64"/>
    </mc:Choice>
    <mc:Fallback xmlns="">
      <p:transition spd="slow" advTm="6716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B053F-3651-2D89-8107-E68E1220B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6EB495A1-0241-7678-B40E-0B600B68ACED}"/>
              </a:ext>
            </a:extLst>
          </p:cNvPr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14071442-D102-F275-9074-0EF461EC42A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BDF8120E-AEA6-3430-B191-15E64F4499CB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2265364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CKM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angle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sz="27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𝛄</m:t>
                        </m:r>
                      </m:oMath>
                    </a14:m>
                    <a:endParaRPr lang="zh-CN" altLang="en-US" sz="2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2265364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5028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201D06A-8C4F-C589-BA89-916A86AC0787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428550F1-3E79-A28B-B282-A498B4464FE6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F9B25C38-B7BC-F09A-2240-CBBC55694F7A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0E2C74AE-F489-743C-0761-EE3D0E634970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46FA157C-7BB5-7DE7-6521-F6CB4CB6D123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2025/11/27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CA2E1AD-0178-C436-92E3-01740904F39B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245B7F-9492-89F5-F13F-D828E1CA5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99" y="771840"/>
            <a:ext cx="3051002" cy="153663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1654FC6-C30E-7AF2-FD78-6CAEB5DF0F9B}"/>
              </a:ext>
            </a:extLst>
          </p:cNvPr>
          <p:cNvSpPr/>
          <p:nvPr/>
        </p:nvSpPr>
        <p:spPr>
          <a:xfrm>
            <a:off x="2590244" y="670910"/>
            <a:ext cx="1144973" cy="1637563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1E77535-FA55-EBD4-5817-8F242F72BA2F}"/>
                  </a:ext>
                </a:extLst>
              </p:cNvPr>
              <p:cNvSpPr txBox="1"/>
              <p:nvPr/>
            </p:nvSpPr>
            <p:spPr>
              <a:xfrm>
                <a:off x="3777432" y="1966808"/>
                <a:ext cx="1388969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kumimoji="1" lang="zh-CN" altLang="en-US" sz="1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6949192-4258-55DD-D67E-33D67686E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432" y="1966808"/>
                <a:ext cx="1388969" cy="215444"/>
              </a:xfrm>
              <a:prstGeom prst="rect">
                <a:avLst/>
              </a:prstGeom>
              <a:blipFill>
                <a:blip r:embed="rId5"/>
                <a:stretch>
                  <a:fillRect t="-5882" b="-35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910681A-022A-B010-C5F3-674C1E43F99D}"/>
                  </a:ext>
                </a:extLst>
              </p:cNvPr>
              <p:cNvSpPr txBox="1"/>
              <p:nvPr/>
            </p:nvSpPr>
            <p:spPr>
              <a:xfrm>
                <a:off x="3931353" y="873904"/>
                <a:ext cx="1081129" cy="2158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d>
                        <m:d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kumimoji="1" lang="zh-CN" altLang="en-US" sz="1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674C699-80BF-CFB9-0B9F-11DCA9037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353" y="873904"/>
                <a:ext cx="1081129" cy="215893"/>
              </a:xfrm>
              <a:prstGeom prst="rect">
                <a:avLst/>
              </a:prstGeom>
              <a:blipFill>
                <a:blip r:embed="rId6"/>
                <a:stretch>
                  <a:fillRect l="-3488" t="-5556" r="-4651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A84F657E-A125-954B-5738-72FC80CC4A40}"/>
              </a:ext>
            </a:extLst>
          </p:cNvPr>
          <p:cNvCxnSpPr>
            <a:cxnSpLocks/>
          </p:cNvCxnSpPr>
          <p:nvPr/>
        </p:nvCxnSpPr>
        <p:spPr>
          <a:xfrm>
            <a:off x="5124981" y="1014637"/>
            <a:ext cx="699582" cy="359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E7E0D6E8-8CEA-85D4-A68B-9775D81FAF8E}"/>
              </a:ext>
            </a:extLst>
          </p:cNvPr>
          <p:cNvCxnSpPr>
            <a:cxnSpLocks/>
          </p:cNvCxnSpPr>
          <p:nvPr/>
        </p:nvCxnSpPr>
        <p:spPr>
          <a:xfrm flipV="1">
            <a:off x="5186421" y="1561853"/>
            <a:ext cx="638142" cy="474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E1CE7AB1-F16B-ECB3-E7AC-78649C72732E}"/>
                  </a:ext>
                </a:extLst>
              </p:cNvPr>
              <p:cNvSpPr txBox="1"/>
              <p:nvPr/>
            </p:nvSpPr>
            <p:spPr>
              <a:xfrm>
                <a:off x="6165723" y="1205197"/>
                <a:ext cx="1428660" cy="574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2640814-D98D-8AC9-CCCE-5448A2E57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723" y="1205197"/>
                <a:ext cx="1428660" cy="574709"/>
              </a:xfrm>
              <a:prstGeom prst="rect">
                <a:avLst/>
              </a:prstGeom>
              <a:blipFill>
                <a:blip r:embed="rId7"/>
                <a:stretch>
                  <a:fillRect l="-1754" t="-6522" r="-87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椭圆 27">
            <a:extLst>
              <a:ext uri="{FF2B5EF4-FFF2-40B4-BE49-F238E27FC236}">
                <a16:creationId xmlns:a16="http://schemas.microsoft.com/office/drawing/2014/main" id="{522669AE-EEAE-C4FE-2E15-97A2DE61AF73}"/>
              </a:ext>
            </a:extLst>
          </p:cNvPr>
          <p:cNvSpPr/>
          <p:nvPr/>
        </p:nvSpPr>
        <p:spPr>
          <a:xfrm>
            <a:off x="7142452" y="3071941"/>
            <a:ext cx="315315" cy="298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A853D8A5-B235-5FEB-99B9-4EDB89904FD4}"/>
                  </a:ext>
                </a:extLst>
              </p:cNvPr>
              <p:cNvSpPr/>
              <p:nvPr/>
            </p:nvSpPr>
            <p:spPr>
              <a:xfrm>
                <a:off x="7457767" y="3071941"/>
                <a:ext cx="11074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3770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177C67C5-B7E1-3A16-B73F-8B7A4E53BC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767" y="3071941"/>
                <a:ext cx="1107418" cy="369332"/>
              </a:xfrm>
              <a:prstGeom prst="rect">
                <a:avLst/>
              </a:prstGeom>
              <a:blipFill>
                <a:blip r:embed="rId8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93E3B543-C20B-0E1B-3225-6904E6B3A25B}"/>
              </a:ext>
            </a:extLst>
          </p:cNvPr>
          <p:cNvCxnSpPr>
            <a:cxnSpLocks/>
          </p:cNvCxnSpPr>
          <p:nvPr/>
        </p:nvCxnSpPr>
        <p:spPr>
          <a:xfrm flipV="1">
            <a:off x="7517114" y="2224314"/>
            <a:ext cx="741302" cy="79996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5C157F3E-82F1-ED10-479D-3AE669F88FE0}"/>
              </a:ext>
            </a:extLst>
          </p:cNvPr>
          <p:cNvCxnSpPr>
            <a:cxnSpLocks/>
          </p:cNvCxnSpPr>
          <p:nvPr/>
        </p:nvCxnSpPr>
        <p:spPr>
          <a:xfrm flipH="1">
            <a:off x="6319386" y="3448404"/>
            <a:ext cx="813441" cy="84594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1E94570F-0470-EEB0-7FA4-FB588716D018}"/>
                  </a:ext>
                </a:extLst>
              </p:cNvPr>
              <p:cNvSpPr/>
              <p:nvPr/>
            </p:nvSpPr>
            <p:spPr>
              <a:xfrm>
                <a:off x="8254614" y="1902966"/>
                <a:ext cx="8353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C78AF9FD-60F3-8846-7F4C-69957C88D2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4614" y="1902966"/>
                <a:ext cx="835357" cy="369332"/>
              </a:xfrm>
              <a:prstGeom prst="rect">
                <a:avLst/>
              </a:prstGeom>
              <a:blipFill>
                <a:blip r:embed="rId9"/>
                <a:stretch>
                  <a:fillRect t="-9677"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098C7302-2A80-C64A-01B7-797F378491F2}"/>
                  </a:ext>
                </a:extLst>
              </p:cNvPr>
              <p:cNvSpPr/>
              <p:nvPr/>
            </p:nvSpPr>
            <p:spPr>
              <a:xfrm>
                <a:off x="5790800" y="4336331"/>
                <a:ext cx="1008481" cy="390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(−</m:t>
                      </m:r>
                      <m:acc>
                        <m:accPr>
                          <m:chr m:val="⃗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79031B45-2D67-456F-5075-8DF33AF4A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800" y="4336331"/>
                <a:ext cx="1008481" cy="390107"/>
              </a:xfrm>
              <a:prstGeom prst="rect">
                <a:avLst/>
              </a:prstGeom>
              <a:blipFill>
                <a:blip r:embed="rId10"/>
                <a:stretch>
                  <a:fillRect t="-6452" b="-16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上箭头 34">
            <a:extLst>
              <a:ext uri="{FF2B5EF4-FFF2-40B4-BE49-F238E27FC236}">
                <a16:creationId xmlns:a16="http://schemas.microsoft.com/office/drawing/2014/main" id="{A354F0C0-D4DB-DCE6-3023-C4FF93E99D72}"/>
              </a:ext>
            </a:extLst>
          </p:cNvPr>
          <p:cNvSpPr/>
          <p:nvPr/>
        </p:nvSpPr>
        <p:spPr>
          <a:xfrm>
            <a:off x="6697166" y="1998063"/>
            <a:ext cx="365774" cy="81159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1855BCE8-CA6E-8192-C7EE-F496AB9C27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103" y="3448404"/>
            <a:ext cx="4929620" cy="867700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69951A3B-B184-B122-87A5-F46B51DBEBD8}"/>
              </a:ext>
            </a:extLst>
          </p:cNvPr>
          <p:cNvSpPr txBox="1"/>
          <p:nvPr/>
        </p:nvSpPr>
        <p:spPr>
          <a:xfrm>
            <a:off x="581578" y="4366021"/>
            <a:ext cx="16830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Charm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mixing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4578C0D-9C8C-590C-E8BB-93C58A2E1112}"/>
              </a:ext>
            </a:extLst>
          </p:cNvPr>
          <p:cNvSpPr txBox="1"/>
          <p:nvPr/>
        </p:nvSpPr>
        <p:spPr>
          <a:xfrm>
            <a:off x="7397646" y="3542047"/>
            <a:ext cx="10351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QC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data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5F57D7B-EE1C-08BE-A03A-E5368E15472D}"/>
                  </a:ext>
                </a:extLst>
              </p:cNvPr>
              <p:cNvSpPr txBox="1"/>
              <p:nvPr/>
            </p:nvSpPr>
            <p:spPr>
              <a:xfrm>
                <a:off x="786339" y="2397681"/>
                <a:ext cx="166049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𝛄</m:t>
                    </m:r>
                  </m:oMath>
                </a14:m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endParaRPr lang="zh-CN" alt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6B93D780-46BA-2F2E-28E8-E5315FE21A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339" y="2397681"/>
                <a:ext cx="1660496" cy="307777"/>
              </a:xfrm>
              <a:prstGeom prst="rect">
                <a:avLst/>
              </a:prstGeom>
              <a:blipFill>
                <a:blip r:embed="rId12"/>
                <a:stretch>
                  <a:fillRect t="-3846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上箭头 40">
            <a:extLst>
              <a:ext uri="{FF2B5EF4-FFF2-40B4-BE49-F238E27FC236}">
                <a16:creationId xmlns:a16="http://schemas.microsoft.com/office/drawing/2014/main" id="{C51DEEFA-F23C-004A-CFAA-9D8E35A215C8}"/>
              </a:ext>
            </a:extLst>
          </p:cNvPr>
          <p:cNvSpPr/>
          <p:nvPr/>
        </p:nvSpPr>
        <p:spPr>
          <a:xfrm rot="16200000">
            <a:off x="5486152" y="3420745"/>
            <a:ext cx="365774" cy="81159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上下箭头 41">
            <a:extLst>
              <a:ext uri="{FF2B5EF4-FFF2-40B4-BE49-F238E27FC236}">
                <a16:creationId xmlns:a16="http://schemas.microsoft.com/office/drawing/2014/main" id="{A7420ECC-C13E-40A1-532C-D629A9BF19B2}"/>
              </a:ext>
            </a:extLst>
          </p:cNvPr>
          <p:cNvSpPr/>
          <p:nvPr/>
        </p:nvSpPr>
        <p:spPr>
          <a:xfrm>
            <a:off x="2956372" y="2590221"/>
            <a:ext cx="331028" cy="638742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0E58860-3336-DCDB-F994-0E5E7799810E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7AA8AFE-4619-3178-DE09-19CF6C58A0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42381" y="610399"/>
            <a:ext cx="1512143" cy="52385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028931A6-25F8-31F8-3F01-8B671245282C}"/>
              </a:ext>
            </a:extLst>
          </p:cNvPr>
          <p:cNvSpPr/>
          <p:nvPr/>
        </p:nvSpPr>
        <p:spPr>
          <a:xfrm>
            <a:off x="1183310" y="1963947"/>
            <a:ext cx="285135" cy="344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790AF5E-0D0A-E3B3-4495-76AFCD7AA462}"/>
                  </a:ext>
                </a:extLst>
              </p:cNvPr>
              <p:cNvSpPr txBox="1"/>
              <p:nvPr/>
            </p:nvSpPr>
            <p:spPr>
              <a:xfrm>
                <a:off x="67303" y="2025657"/>
                <a:ext cx="73337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𝒖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8EE5C24-5756-6239-31F9-C401C0867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03" y="2025657"/>
                <a:ext cx="733375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859397CC-7C42-E423-1D18-A8C467E59265}"/>
                  </a:ext>
                </a:extLst>
              </p:cNvPr>
              <p:cNvSpPr txBox="1"/>
              <p:nvPr/>
            </p:nvSpPr>
            <p:spPr>
              <a:xfrm>
                <a:off x="54938" y="837572"/>
                <a:ext cx="8382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FF7EF15F-3392-D23C-78FB-AE43C9237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8" y="837572"/>
                <a:ext cx="838200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64"/>
    </mc:Choice>
    <mc:Fallback xmlns="">
      <p:transition spd="slow" advTm="67164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89441</TotalTime>
  <Words>2749</Words>
  <Application>Microsoft Macintosh PowerPoint</Application>
  <PresentationFormat>全屏显示(16:9)</PresentationFormat>
  <Paragraphs>533</Paragraphs>
  <Slides>36</Slides>
  <Notes>36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5" baseType="lpstr">
      <vt:lpstr>DengXian</vt:lpstr>
      <vt:lpstr>Microsoft YaHei</vt:lpstr>
      <vt:lpstr>Arial</vt:lpstr>
      <vt:lpstr>Calibri</vt:lpstr>
      <vt:lpstr>Calibri Light</vt:lpstr>
      <vt:lpstr>Cambria Math</vt:lpstr>
      <vt:lpstr>Copperplate Gothic Bold</vt:lpstr>
      <vt:lpstr>Times New Roman</vt:lpstr>
      <vt:lpstr>Office 主题</vt:lpstr>
      <vt:lpstr>Synergy between LHCb and FTCF programs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WB Q</cp:lastModifiedBy>
  <cp:revision>730</cp:revision>
  <cp:lastPrinted>2020-12-04T23:54:58Z</cp:lastPrinted>
  <dcterms:created xsi:type="dcterms:W3CDTF">2016-11-07T09:39:16Z</dcterms:created>
  <dcterms:modified xsi:type="dcterms:W3CDTF">2025-11-21T13:34:11Z</dcterms:modified>
</cp:coreProperties>
</file>