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handoutMasterIdLst>
    <p:handoutMasterId r:id="rId14"/>
  </p:handoutMasterIdLst>
  <p:sldIdLst>
    <p:sldId id="429" r:id="rId5"/>
    <p:sldId id="472" r:id="rId6"/>
    <p:sldId id="476" r:id="rId7"/>
    <p:sldId id="478" r:id="rId8"/>
    <p:sldId id="479" r:id="rId9"/>
    <p:sldId id="470" r:id="rId10"/>
    <p:sldId id="481" r:id="rId11"/>
    <p:sldId id="446" r:id="rId12"/>
  </p:sldIdLst>
  <p:sldSz cx="13003213" cy="975201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70203040403020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02"/>
    <p:restoredTop sz="94692"/>
  </p:normalViewPr>
  <p:slideViewPr>
    <p:cSldViewPr snapToGrid="0" snapToObjects="1">
      <p:cViewPr>
        <p:scale>
          <a:sx n="94" d="100"/>
          <a:sy n="94" d="100"/>
        </p:scale>
        <p:origin x="1184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/>
            </a:pPr>
            <a:fld id="{4A18DED1-9340-4530-BD90-17900E62AE35}" type="slidenum"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sz="12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fld id="{BB962C8B-B14F-4D97-AF65-F5344CB8AC3E}" type="datetimeFigureOut">
              <a:rPr lang="en-US" sz="1200"/>
              <a:t>7/22/25</a:t>
            </a:fld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x-none" sz="1200"/>
              <a:t>‹#›</a:t>
            </a:fld>
            <a:endParaRPr lang="zh-CN" altLang="x-none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sz="120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fld id="{BB962C8B-B14F-4D97-AF65-F5344CB8AC3E}" type="datetimeFigureOut">
              <a:rPr lang="en-US" sz="1200"/>
              <a:t>7/22/25</a:t>
            </a:fld>
            <a:endParaRPr lang="en-US" sz="1200"/>
          </a:p>
        </p:txBody>
      </p:sp>
      <p:sp>
        <p:nvSpPr>
          <p:cNvPr id="5018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18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0182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0183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x-none" sz="1200"/>
              <a:t>‹#›</a:t>
            </a:fld>
            <a:endParaRPr lang="zh-CN" altLang="x-none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rtl="0" hangingPunct="1">
      <a:lnSpc>
        <a:spcPct val="100000"/>
      </a:lnSpc>
      <a:spcBef>
        <a:spcPts val="0"/>
      </a:spcBef>
      <a:spcAft>
        <a:spcPts val="0"/>
      </a:spcAft>
      <a:tabLst>
        <a:tab pos="0" algn="l"/>
        <a:tab pos="914400" algn="l"/>
        <a:tab pos="1828800" algn="l"/>
        <a:tab pos="2742565" algn="l"/>
        <a:tab pos="3657600" algn="l"/>
        <a:tab pos="4572000" algn="l"/>
        <a:tab pos="5485765" algn="l"/>
        <a:tab pos="6400165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Helvetica Neue Light" panose="02000503000000020004"/>
        <a:ea typeface="SimSun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CE74EB29-BFD4-42F3-8DA3-1F746A33FC55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7/22/25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F03BB1-1B82-49A6-9C58-A632D520C6D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4F577-BB9A-49C0-A605-444069AB0F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1D4555AC-347E-4810-B2FB-EC10A2CA806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5B01D762-F6C5-48C4-A94A-B5EFD62141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7/22/25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0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7/22/25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7/22/25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5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7/22/25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7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7/22/25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2872026A-3A5B-43AA-A3EF-E40C8B509F3A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7/22/25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7BC401-14AD-4556-9686-39E10C8F1EB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A2E1-1356-4B65-971D-5E90CA9FE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40F69E9E-33BE-4C53-981A-3EC88F5E96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943639A-3D48-454B-AB4A-71750E15B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7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CE74EB29-BFD4-42F3-8DA3-1F746A33FC55}"/>
              </a:ext>
            </a:extLst>
          </p:cNvPr>
          <p:cNvSpPr txBox="1">
            <a:spLocks noGrp="1"/>
          </p:cNvSpPr>
          <p:nvPr/>
        </p:nvSpPr>
        <p:spPr>
          <a:xfrm>
            <a:off x="3884613" y="0"/>
            <a:ext cx="2971800" cy="45878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DB692-6A40-4B67-8D94-5912E4289C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7/22/25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F03BB1-1B82-49A6-9C58-A632D520C6DD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4F577-BB9A-49C0-A605-444069AB0F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1D4555AC-347E-4810-B2FB-EC10A2CA806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5B01D762-F6C5-48C4-A94A-B5EFD62141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  <a:noFill/>
          <a:ln>
            <a:noFill/>
          </a:ln>
        </p:spPr>
        <p:txBody>
          <a:bodyPr lIns="0" tIns="0" rIns="0" bIns="0" compatLnSpc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2000" y="1820160"/>
            <a:ext cx="12312000" cy="71078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66288" y="431800"/>
            <a:ext cx="3078162" cy="8496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431800"/>
            <a:ext cx="9082088" cy="849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40" y="42228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40" y="1819800"/>
            <a:ext cx="12312000" cy="7107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40" y="42228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819275"/>
            <a:ext cx="6078538" cy="7107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2738" y="1819275"/>
            <a:ext cx="6080125" cy="7107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40" y="42228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0160"/>
            <a:ext cx="12312000" cy="7107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 lIns="50760" tIns="50760" rIns="50760" bIns="5076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Pts val="1295"/>
              <a:buFontTx/>
              <a:buNone/>
              <a:tabLst>
                <a:tab pos="143510" algn="l"/>
              </a:tabLst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Helvetica Neue Light" panose="02000503000000020004"/>
              <a:ea typeface="ヒラギノ角ゴ ProN W3" panose="020B0300000000000000" charset="-128"/>
              <a:cs typeface="ヒラギノ角ゴ ProN W3" panose="020B0300000000000000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40" y="42228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640" y="1819800"/>
            <a:ext cx="12312000" cy="71074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66288" y="422275"/>
            <a:ext cx="3076575" cy="8504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422275"/>
            <a:ext cx="9082088" cy="8504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964160"/>
            <a:ext cx="12312000" cy="5757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963738"/>
            <a:ext cx="6078537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1300" y="1963738"/>
            <a:ext cx="6080125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 lIns="50760" tIns="50760" rIns="50760" bIns="50760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 Neue Light" panose="020005030000000200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00" y="1964160"/>
            <a:ext cx="12312000" cy="57578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850" y="431800"/>
            <a:ext cx="3076575" cy="728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431800"/>
            <a:ext cx="9082087" cy="728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144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84000"/>
            <a:ext cx="12312000" cy="7107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144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584325"/>
            <a:ext cx="6078537" cy="7107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1300" y="1584325"/>
            <a:ext cx="6080125" cy="7107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144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820863"/>
            <a:ext cx="6080125" cy="7107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4325" y="1820863"/>
            <a:ext cx="6080125" cy="7107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 vert="horz" lIns="50760" tIns="50760" rIns="50760" bIns="5076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Pts val="1295"/>
              <a:buFontTx/>
              <a:buNone/>
              <a:tabLst>
                <a:tab pos="143510" algn="l"/>
              </a:tabLst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Helvetica Neue Light" panose="02000503000000020004"/>
              <a:ea typeface="ヒラギノ角ゴ ProN W3" panose="020B0300000000000000" charset="-128"/>
              <a:cs typeface="ヒラギノ角ゴ ProN W3" panose="020B0300000000000000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144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00" y="1584000"/>
            <a:ext cx="12312000" cy="71078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850" y="144463"/>
            <a:ext cx="3076575" cy="854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144463"/>
            <a:ext cx="9082087" cy="854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0" y="432000"/>
            <a:ext cx="11861640" cy="115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" y="9434513"/>
            <a:ext cx="1227931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Drell Yan production at NLO with the PB method, PARTICLEFACE meeting Cracow, Feb 11-13,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 lIns="50760" tIns="50760" rIns="50760" bIns="50760" anchor="t" anchorCtr="0" compatLnSpc="1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Pts val="1295"/>
              <a:buFontTx/>
              <a:buNone/>
              <a:tabLst>
                <a:tab pos="143510" algn="l"/>
              </a:tabLst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Helvetica Neue Light" panose="02000503000000020004"/>
              <a:ea typeface="ヒラギノ角ゴ ProN W3" panose="020B0300000000000000" charset="-128"/>
              <a:cs typeface="ヒラギノ角ゴ ProN W3" panose="020B0300000000000000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>
          <a:xfrm>
            <a:off x="666750" y="431800"/>
            <a:ext cx="11861800" cy="1152525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b" anchorCtr="0"/>
          <a:lstStyle/>
          <a:p>
            <a:pPr lvl="0"/>
            <a:endParaRPr/>
          </a:p>
        </p:txBody>
      </p:sp>
      <p:sp>
        <p:nvSpPr>
          <p:cNvPr id="3" name="Straight Connector 2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1028" name="Text Placeholder 3"/>
          <p:cNvSpPr txBox="1">
            <a:spLocks noGrp="1"/>
          </p:cNvSpPr>
          <p:nvPr>
            <p:ph type="body" idx="1"/>
          </p:nvPr>
        </p:nvSpPr>
        <p:spPr>
          <a:xfrm>
            <a:off x="431800" y="1820863"/>
            <a:ext cx="12312650" cy="7107237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/>
          <a:lstStyle/>
          <a:p>
            <a:pPr lvl="0"/>
            <a:r>
              <a:t>Click to edit the outline text forma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20600" y="9467850"/>
            <a:ext cx="122237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D2B599-020D-42CE-ACCD-F41338144E97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" y="9434513"/>
            <a:ext cx="3514017" cy="3120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eaLnBrk="1" hangingPunct="0">
              <a:buNone/>
            </a:pPr>
            <a:r>
              <a:rPr sz="1500" dirty="0">
                <a:solidFill>
                  <a:srgbClr val="666666"/>
                </a:solidFill>
                <a:latin typeface="Arial" panose="020B0604020202090204" pitchFamily="34" charset="0"/>
                <a:ea typeface="SimSun" panose="02010600030101010101" pitchFamily="2" charset="-122"/>
              </a:rPr>
              <a:t>H. Yang,</a:t>
            </a:r>
            <a:r>
              <a:rPr lang="zh-CN" altLang="en-US" sz="1500" dirty="0">
                <a:solidFill>
                  <a:srgbClr val="666666"/>
                </a:solidFill>
                <a:latin typeface="Arial" panose="020B060402020209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1500" dirty="0">
                <a:solidFill>
                  <a:srgbClr val="666666"/>
                </a:solidFill>
                <a:latin typeface="Arial" panose="020B0604020202090204" pitchFamily="34" charset="0"/>
                <a:ea typeface="Lucida Sans" panose="020B0602030504020204"/>
              </a:rPr>
              <a:t>AHCAL</a:t>
            </a:r>
            <a:r>
              <a:rPr lang="zh-CN" altLang="en-US" sz="1500" dirty="0">
                <a:solidFill>
                  <a:srgbClr val="666666"/>
                </a:solidFill>
                <a:latin typeface="Arial" panose="020B060402020209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1500" dirty="0" smtClean="0">
                <a:solidFill>
                  <a:srgbClr val="666666"/>
                </a:solidFill>
                <a:latin typeface="Arial" panose="020B0604020202090204" pitchFamily="34" charset="0"/>
                <a:ea typeface="Lucida Sans" panose="020B0602030504020204"/>
              </a:rPr>
              <a:t>Update, July</a:t>
            </a:r>
            <a:r>
              <a:rPr lang="en-US" altLang="zh-CN" sz="1500" baseline="0" dirty="0" smtClean="0">
                <a:solidFill>
                  <a:srgbClr val="666666"/>
                </a:solidFill>
                <a:latin typeface="Arial" panose="020B0604020202090204" pitchFamily="34" charset="0"/>
                <a:ea typeface="Lucida Sans" panose="020B0602030504020204"/>
              </a:rPr>
              <a:t> </a:t>
            </a:r>
            <a:r>
              <a:rPr lang="en-US" altLang="zh-CN" sz="1500" baseline="0" dirty="0" smtClean="0">
                <a:solidFill>
                  <a:srgbClr val="666666"/>
                </a:solidFill>
                <a:latin typeface="Arial" panose="020B0604020202090204" pitchFamily="34" charset="0"/>
                <a:ea typeface="Lucida Sans" panose="020B0602030504020204"/>
              </a:rPr>
              <a:t>22</a:t>
            </a:r>
            <a:r>
              <a:rPr lang="en-US" altLang="zh-CN" sz="1500" dirty="0" smtClean="0">
                <a:solidFill>
                  <a:srgbClr val="666666"/>
                </a:solidFill>
                <a:latin typeface="Arial" panose="020B0604020202090204" pitchFamily="34" charset="0"/>
                <a:ea typeface="Lucida Sans" panose="020B0602030504020204"/>
              </a:rPr>
              <a:t>, </a:t>
            </a:r>
            <a:r>
              <a:rPr lang="en-US" altLang="zh-CN" sz="1500" dirty="0" smtClean="0">
                <a:solidFill>
                  <a:srgbClr val="666666"/>
                </a:solidFill>
                <a:latin typeface="Arial" panose="020B0604020202090204" pitchFamily="34" charset="0"/>
                <a:ea typeface="Lucida Sans" panose="020B0602030504020204"/>
              </a:rPr>
              <a:t>2025</a:t>
            </a:r>
            <a:endParaRPr sz="1500" dirty="0">
              <a:solidFill>
                <a:srgbClr val="666666"/>
              </a:solidFill>
              <a:latin typeface="Arial" panose="020B0604020202090204" pitchFamily="34" charset="0"/>
              <a:ea typeface="Lucida Sans" panose="020B0602030504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2565" algn="l"/>
          <a:tab pos="3657600" algn="l"/>
          <a:tab pos="4572000" algn="l"/>
          <a:tab pos="5485765" algn="l"/>
          <a:tab pos="6400165" algn="l"/>
          <a:tab pos="7315200" algn="l"/>
          <a:tab pos="8229600" algn="l"/>
          <a:tab pos="9144000" algn="l"/>
          <a:tab pos="10058400" algn="l"/>
        </a:tabLst>
        <a:defRPr lang="en-US" sz="4200" b="0" i="0" u="none" strike="noStrike" baseline="0">
          <a:ln>
            <a:noFill/>
          </a:ln>
          <a:solidFill>
            <a:srgbClr val="666666"/>
          </a:solidFill>
          <a:latin typeface="Helvetica Neue Light" panose="02000503000000020004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 txBox="1">
            <a:spLocks noGrp="1"/>
          </p:cNvSpPr>
          <p:nvPr>
            <p:ph type="title"/>
          </p:nvPr>
        </p:nvSpPr>
        <p:spPr>
          <a:xfrm>
            <a:off x="665163" y="422275"/>
            <a:ext cx="11861800" cy="1152525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b" anchorCtr="0"/>
          <a:lstStyle/>
          <a:p>
            <a:pPr lvl="0"/>
            <a:endParaRPr/>
          </a:p>
        </p:txBody>
      </p:sp>
      <p:sp>
        <p:nvSpPr>
          <p:cNvPr id="3" name="Straight Connector 2"/>
          <p:cNvSpPr/>
          <p:nvPr/>
        </p:nvSpPr>
        <p:spPr>
          <a:xfrm>
            <a:off x="682625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431800" y="1819275"/>
            <a:ext cx="12311063" cy="7107238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/>
          <a:p>
            <a:pPr lvl="0"/>
            <a:r>
              <a:t>Click</a:t>
            </a:r>
          </a:p>
          <a:p>
            <a:pPr lvl="1"/>
            <a:endParaRPr/>
          </a:p>
          <a:p>
            <a:pPr lvl="2"/>
            <a:r>
              <a:t>to edit the outline text forma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695DD5-2219-458B-8B9D-BFEEA6AADCB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63" y="9380538"/>
            <a:ext cx="105505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SimSun" panose="02010600030101010101" pitchFamily="2" charset="-122"/>
                <a:cs typeface="Lucida Sans" panose="020B0602030504020204"/>
              </a:rPr>
              <a:t>H. Jung,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Helvetica Neue Light" panose="02000503000000020004"/>
                <a:ea typeface="Helvetica"/>
                <a:cs typeface="Helvetica"/>
              </a:rPr>
              <a:t>Transverse momentum dependent PDF at LHC, Proton Structure in LHC era ,  2 Oct 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2565" algn="l"/>
          <a:tab pos="3657600" algn="l"/>
          <a:tab pos="4572000" algn="l"/>
          <a:tab pos="5485765" algn="l"/>
          <a:tab pos="6400165" algn="l"/>
          <a:tab pos="7315200" algn="l"/>
          <a:tab pos="8229600" algn="l"/>
          <a:tab pos="9144000" algn="l"/>
          <a:tab pos="10058400" algn="l"/>
        </a:tabLst>
        <a:defRPr lang="en-US" sz="4200" b="0" i="0" u="none" strike="noStrike" baseline="0">
          <a:ln>
            <a:noFill/>
          </a:ln>
          <a:solidFill>
            <a:srgbClr val="000000"/>
          </a:solidFill>
          <a:latin typeface="Helvetica Neue Light" panose="02000503000000020004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535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1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1pPr>
      <a:lvl2pPr marL="0" marR="0" lvl="1" indent="0" algn="l" rtl="0" hangingPunct="1">
        <a:lnSpc>
          <a:spcPct val="100000"/>
        </a:lnSpc>
        <a:spcBef>
          <a:spcPts val="535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1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2pPr>
      <a:lvl3pPr marL="0" marR="0" lvl="2" indent="0" algn="l" rtl="0" hangingPunct="1">
        <a:lnSpc>
          <a:spcPct val="100000"/>
        </a:lnSpc>
        <a:spcBef>
          <a:spcPts val="535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1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 txBox="1">
            <a:spLocks noGrp="1"/>
          </p:cNvSpPr>
          <p:nvPr>
            <p:ph type="title"/>
          </p:nvPr>
        </p:nvSpPr>
        <p:spPr>
          <a:xfrm>
            <a:off x="666750" y="431800"/>
            <a:ext cx="11861800" cy="1152525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b" anchorCtr="0"/>
          <a:lstStyle/>
          <a:p>
            <a:pPr lvl="0"/>
            <a:endParaRPr/>
          </a:p>
        </p:txBody>
      </p:sp>
      <p:sp>
        <p:nvSpPr>
          <p:cNvPr id="3" name="Straight Connector 2"/>
          <p:cNvSpPr/>
          <p:nvPr/>
        </p:nvSpPr>
        <p:spPr>
          <a:xfrm>
            <a:off x="684213" y="1608138"/>
            <a:ext cx="11709400" cy="0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3076" name="Text Placeholder 3"/>
          <p:cNvSpPr txBox="1">
            <a:spLocks noGrp="1"/>
          </p:cNvSpPr>
          <p:nvPr>
            <p:ph type="body" idx="1"/>
          </p:nvPr>
        </p:nvSpPr>
        <p:spPr>
          <a:xfrm>
            <a:off x="360363" y="1963738"/>
            <a:ext cx="12311062" cy="5757862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2800A2-E781-4510-A9EC-FE0DDB0FDBDE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413" y="9431338"/>
            <a:ext cx="7794625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, QCD and MC, Lecture 1, 6. Oct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2565" algn="l"/>
          <a:tab pos="3657600" algn="l"/>
          <a:tab pos="4572000" algn="l"/>
          <a:tab pos="5485765" algn="l"/>
          <a:tab pos="6400165" algn="l"/>
          <a:tab pos="7315200" algn="l"/>
          <a:tab pos="8229600" algn="l"/>
          <a:tab pos="9144000" algn="l"/>
          <a:tab pos="10058400" algn="l"/>
        </a:tabLst>
        <a:defRPr lang="en-US" sz="4200" b="0" i="0" u="none" strike="noStrike" baseline="0">
          <a:ln>
            <a:noFill/>
          </a:ln>
          <a:solidFill>
            <a:srgbClr val="000000"/>
          </a:solidFill>
          <a:latin typeface="Helvetica Neue Light" panose="02000503000000020004"/>
        </a:defRPr>
      </a:lvl1pPr>
    </p:titleStyle>
    <p:bodyStyle>
      <a:lvl1pPr marL="0" marR="0" indent="0" algn="l" rtl="0" hangingPunct="1">
        <a:lnSpc>
          <a:spcPct val="100000"/>
        </a:lnSpc>
        <a:spcBef>
          <a:spcPts val="1700"/>
        </a:spcBef>
        <a:spcAft>
          <a:spcPts val="0"/>
        </a:spcAft>
        <a:defRPr lang="en-US" sz="2600" b="0" i="0" u="none" strike="noStrike" baseline="0">
          <a:ln>
            <a:noFill/>
          </a:ln>
          <a:solidFill>
            <a:srgbClr val="333333"/>
          </a:solidFill>
          <a:latin typeface="Helvetica Neue Light" panose="0200050300000002000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 txBox="1">
            <a:spLocks noGrp="1"/>
          </p:cNvSpPr>
          <p:nvPr>
            <p:ph type="title"/>
          </p:nvPr>
        </p:nvSpPr>
        <p:spPr>
          <a:xfrm>
            <a:off x="666750" y="144463"/>
            <a:ext cx="11861800" cy="1150937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b" anchorCtr="0"/>
          <a:lstStyle/>
          <a:p>
            <a:pPr lvl="0"/>
            <a:endParaRPr/>
          </a:p>
        </p:txBody>
      </p:sp>
      <p:sp>
        <p:nvSpPr>
          <p:cNvPr id="3" name="Straight Connector 2"/>
          <p:cNvSpPr/>
          <p:nvPr/>
        </p:nvSpPr>
        <p:spPr>
          <a:xfrm>
            <a:off x="684213" y="1392238"/>
            <a:ext cx="11915775" cy="47625"/>
          </a:xfrm>
          <a:prstGeom prst="line">
            <a:avLst/>
          </a:prstGeom>
          <a:noFill/>
          <a:ln w="12600">
            <a:solidFill>
              <a:srgbClr val="888888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360363" y="1584325"/>
            <a:ext cx="12311063" cy="7107238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50760" bIns="50760" anchor="t" anchorCtr="0" compatLnSpc="1">
            <a:noAutofit/>
          </a:bodyPr>
          <a:lstStyle/>
          <a:p>
            <a:pPr lvl="0"/>
            <a:r>
              <a:t>Click to edit the outline text format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  <a:p>
            <a:pPr lvl="4"/>
            <a:endParaRPr/>
          </a:p>
          <a:p>
            <a:pPr lvl="4"/>
            <a:endParaRPr/>
          </a:p>
          <a:p>
            <a:pPr lvl="4"/>
            <a:endParaRPr/>
          </a:p>
          <a:p>
            <a:pPr lvl="4"/>
            <a:endParaRPr/>
          </a:p>
          <a:p>
            <a:pPr lvl="4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2492038" y="9467850"/>
            <a:ext cx="1079500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4B38B-977D-44F4-9BC7-9969909D666C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90204" pitchFamily="18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" y="9359900"/>
            <a:ext cx="4564063" cy="4270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90204" pitchFamily="18"/>
                <a:ea typeface="SimSun" panose="02010600030101010101" pitchFamily="2" charset="-122"/>
                <a:cs typeface="Lucida Sans" panose="020B0602030504020204"/>
              </a:rPr>
              <a:t>H. Jung, PB discussion meeting, Intro, 09. Jan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2565" algn="l"/>
          <a:tab pos="3657600" algn="l"/>
          <a:tab pos="4572000" algn="l"/>
          <a:tab pos="5485765" algn="l"/>
          <a:tab pos="6400165" algn="l"/>
          <a:tab pos="7315200" algn="l"/>
          <a:tab pos="8229600" algn="l"/>
          <a:tab pos="9144000" algn="l"/>
          <a:tab pos="10058400" algn="l"/>
        </a:tabLst>
        <a:defRPr lang="en-US" sz="4200" b="0" i="0" u="none" strike="noStrike" baseline="0">
          <a:ln>
            <a:noFill/>
          </a:ln>
          <a:solidFill>
            <a:srgbClr val="4C4C4C"/>
          </a:solidFill>
          <a:latin typeface="Helvetica Neue Light" panose="02000503000000020004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1pPr>
      <a:lvl2pPr marL="0" marR="0" lvl="1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2pPr>
      <a:lvl3pPr marL="0" marR="0" lvl="2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3pPr>
      <a:lvl4pPr marL="0" marR="0" lvl="3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4pPr>
      <a:lvl5pPr marL="0" marR="0" lvl="4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5pPr>
      <a:lvl6pPr marL="0" marR="0" lvl="5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6pPr>
      <a:lvl7pPr marL="0" marR="0" lvl="6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7pPr>
      <a:lvl8pPr marL="0" marR="0" lvl="7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8pPr>
      <a:lvl9pPr marL="0" marR="0" lvl="8" indent="0" algn="l" rtl="0" hangingPunct="1">
        <a:lnSpc>
          <a:spcPct val="100000"/>
        </a:lnSpc>
        <a:spcBef>
          <a:spcPts val="540"/>
        </a:spcBef>
        <a:spcAft>
          <a:spcPts val="0"/>
        </a:spcAft>
        <a:buSzPts val="1295"/>
        <a:buBlip>
          <a:blip r:embed="rId13"/>
        </a:buBlip>
        <a:tabLst>
          <a:tab pos="143510" algn="l"/>
        </a:tabLst>
        <a:defRPr lang="en-US" sz="2600" b="0" i="0" u="none" strike="noStrike" baseline="0">
          <a:ln>
            <a:noFill/>
          </a:ln>
          <a:solidFill>
            <a:srgbClr val="606060"/>
          </a:solidFill>
          <a:latin typeface="Helvetica Neue Light" panose="02000503000000020004"/>
          <a:ea typeface="ヒラギノ角ゴ ProN W3" panose="020B0300000000000000" charset="-128"/>
          <a:cs typeface="ヒラギノ角ゴ ProN W3" panose="020B0300000000000000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8BD3556A-2482-4015-B1E5-A0800B200F4F}"/>
              </a:ext>
            </a:extLst>
          </p:cNvPr>
          <p:cNvSpPr txBox="1">
            <a:spLocks/>
          </p:cNvSpPr>
          <p:nvPr/>
        </p:nvSpPr>
        <p:spPr>
          <a:xfrm>
            <a:off x="666360" y="835158"/>
            <a:ext cx="11861640" cy="748842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b" anchorCtr="0" compatLnSpc="1">
            <a:spAutoFit/>
          </a:bodyPr>
          <a:lstStyle>
            <a:lvl1pPr marL="0" marR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4200" b="0" i="0" u="none" strike="noStrike" baseline="0">
                <a:ln>
                  <a:noFill/>
                </a:ln>
                <a:solidFill>
                  <a:srgbClr val="666666"/>
                </a:solidFill>
                <a:latin typeface="Helvetica Neue Light" pitchFamily="18"/>
              </a:defRPr>
            </a:lvl1pPr>
          </a:lstStyle>
          <a:p>
            <a:pPr algn="ctr"/>
            <a:r>
              <a:rPr lang="en-US" kern="0" dirty="0" smtClean="0"/>
              <a:t>AHCAL Test Update </a:t>
            </a:r>
            <a:endParaRPr lang="en-US" kern="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8343B3-882A-48D8-AEC1-175AE6783E54}"/>
              </a:ext>
            </a:extLst>
          </p:cNvPr>
          <p:cNvSpPr txBox="1"/>
          <p:nvPr/>
        </p:nvSpPr>
        <p:spPr>
          <a:xfrm>
            <a:off x="-97858" y="2952942"/>
            <a:ext cx="13390075" cy="592459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algn="ctr" hangingPunct="0"/>
            <a:r>
              <a:rPr lang="en-US" sz="2700" b="1" dirty="0" err="1" smtClean="0">
                <a:latin typeface="Helvetica Neue Light" pitchFamily="18"/>
                <a:ea typeface="SimSun" pitchFamily="2"/>
                <a:cs typeface="Lucida Sans" pitchFamily="2"/>
              </a:rPr>
              <a:t>Heng</a:t>
            </a:r>
            <a:r>
              <a:rPr lang="en-US" sz="2700" b="1" dirty="0" smtClean="0">
                <a:latin typeface="Helvetica Neue Light" pitchFamily="18"/>
                <a:ea typeface="SimSun" pitchFamily="2"/>
                <a:cs typeface="Lucida Sans" pitchFamily="2"/>
              </a:rPr>
              <a:t> Yang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¹, </a:t>
            </a:r>
          </a:p>
          <a:p>
            <a:pPr algn="ctr"/>
            <a:r>
              <a:rPr lang="en-US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Hongbin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 Diao², Zhen Hu¹, </a:t>
            </a:r>
            <a:r>
              <a:rPr lang="en-US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Jianbei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 Liu², </a:t>
            </a:r>
            <a:r>
              <a:rPr lang="en-US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Hao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 Liu², Yasuhiro Maruya</a:t>
            </a:r>
            <a:r>
              <a:rPr lang="en-US" sz="2700" baseline="30000" dirty="0" smtClean="0">
                <a:latin typeface="Helvetica Neue Light" pitchFamily="18"/>
                <a:ea typeface="SimSun" pitchFamily="2"/>
                <a:cs typeface="Lucida Sans" pitchFamily="2"/>
              </a:rPr>
              <a:t>3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, </a:t>
            </a:r>
            <a:r>
              <a:rPr lang="en-US" altLang="zh-CN" sz="2700" dirty="0" smtClean="0">
                <a:latin typeface="Helvetica Neue Light" pitchFamily="18"/>
                <a:ea typeface="SimSun" pitchFamily="2"/>
                <a:cs typeface="Lucida Sans" pitchFamily="2"/>
              </a:rPr>
              <a:t>Hidetoshi Otono</a:t>
            </a:r>
            <a:r>
              <a:rPr lang="en-US" altLang="zh-CN" sz="2700" baseline="30000" dirty="0" smtClean="0">
                <a:latin typeface="Helvetica Neue Light" pitchFamily="18"/>
                <a:ea typeface="SimSun" pitchFamily="2"/>
                <a:cs typeface="Lucida Sans" pitchFamily="2"/>
              </a:rPr>
              <a:t>4</a:t>
            </a:r>
            <a:r>
              <a:rPr lang="en-US" altLang="zh-CN" sz="2700" dirty="0" smtClean="0">
                <a:latin typeface="Helvetica Neue Light" pitchFamily="18"/>
                <a:ea typeface="SimSun" pitchFamily="2"/>
                <a:cs typeface="Lucida Sans" pitchFamily="2"/>
              </a:rPr>
              <a:t>, </a:t>
            </a:r>
            <a:r>
              <a:rPr lang="en-US" altLang="zh-CN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Zhongtao</a:t>
            </a:r>
            <a:r>
              <a:rPr lang="en-US" altLang="zh-CN" sz="2700" dirty="0" smtClean="0">
                <a:latin typeface="Helvetica Neue Light" pitchFamily="18"/>
                <a:ea typeface="SimSun" pitchFamily="2"/>
                <a:cs typeface="Lucida Sans" pitchFamily="2"/>
              </a:rPr>
              <a:t> Shen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²</a:t>
            </a:r>
            <a:r>
              <a:rPr lang="en-US" altLang="zh-CN" sz="2700" dirty="0" smtClean="0">
                <a:latin typeface="Helvetica Neue Light" pitchFamily="18"/>
                <a:ea typeface="SimSun" pitchFamily="2"/>
                <a:cs typeface="Lucida Sans" pitchFamily="2"/>
              </a:rPr>
              <a:t>, 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Zhen Wang², </a:t>
            </a:r>
            <a:r>
              <a:rPr lang="en-US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Jiaxuan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 Wang², </a:t>
            </a:r>
            <a:r>
              <a:rPr lang="en-US" altLang="zh-CN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Chengjun</a:t>
            </a:r>
            <a:r>
              <a:rPr lang="en-US" altLang="zh-CN" sz="2700" dirty="0" smtClean="0">
                <a:latin typeface="Helvetica Neue Light" pitchFamily="18"/>
                <a:ea typeface="SimSun" pitchFamily="2"/>
                <a:cs typeface="Lucida Sans" pitchFamily="2"/>
              </a:rPr>
              <a:t> Zhang</a:t>
            </a:r>
            <a:r>
              <a:rPr lang="en-US" sz="2700" dirty="0">
                <a:latin typeface="Helvetica Neue Light" pitchFamily="18"/>
                <a:ea typeface="SimSun" pitchFamily="2"/>
                <a:cs typeface="Lucida Sans" pitchFamily="2"/>
              </a:rPr>
              <a:t>²</a:t>
            </a:r>
            <a:r>
              <a:rPr lang="en-US" altLang="zh-CN" sz="2700" dirty="0" smtClean="0">
                <a:latin typeface="Helvetica Neue Light" pitchFamily="18"/>
                <a:ea typeface="SimSun" pitchFamily="2"/>
                <a:cs typeface="Lucida Sans" pitchFamily="2"/>
              </a:rPr>
              <a:t>, </a:t>
            </a:r>
            <a:r>
              <a:rPr lang="en-US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Shunliang</a:t>
            </a:r>
            <a:r>
              <a:rPr lang="en-US" sz="2700" dirty="0">
                <a:latin typeface="Helvetica Neue Light" pitchFamily="18"/>
                <a:ea typeface="SimSun" pitchFamily="2"/>
                <a:cs typeface="Lucida Sans" pitchFamily="2"/>
              </a:rPr>
              <a:t> 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Zhang¹, </a:t>
            </a:r>
            <a:r>
              <a:rPr lang="en-US" sz="2700" dirty="0" err="1" smtClean="0">
                <a:latin typeface="Helvetica Neue Light" pitchFamily="18"/>
                <a:ea typeface="SimSun" pitchFamily="2"/>
                <a:cs typeface="Lucida Sans" pitchFamily="2"/>
              </a:rPr>
              <a:t>Yunlong</a:t>
            </a:r>
            <a:r>
              <a:rPr lang="en-US" sz="2700" dirty="0" smtClean="0">
                <a:latin typeface="Helvetica Neue Light" pitchFamily="18"/>
                <a:ea typeface="SimSun" pitchFamily="2"/>
                <a:cs typeface="Lucida Sans" pitchFamily="2"/>
              </a:rPr>
              <a:t> Zhang²</a:t>
            </a:r>
            <a:endParaRPr lang="en-US" sz="2700" b="0" i="0" u="none" strike="noStrike" kern="1200" dirty="0" smtClean="0">
              <a:ln>
                <a:noFill/>
              </a:ln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endParaRPr lang="en-US" sz="2800" dirty="0" smtClean="0">
              <a:solidFill>
                <a:srgbClr val="4C4C4C"/>
              </a:solidFill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endParaRPr lang="en-US" sz="2800" b="0" i="0" u="none" strike="noStrike" kern="1200" dirty="0" smtClean="0">
              <a:ln>
                <a:noFill/>
              </a:ln>
              <a:solidFill>
                <a:srgbClr val="4C4C4C"/>
              </a:solidFill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r>
              <a:rPr lang="en-US" sz="2000" dirty="0" smtClean="0">
                <a:latin typeface="Helvetica Neue Light" pitchFamily="18"/>
                <a:ea typeface="SimSun" pitchFamily="2"/>
                <a:cs typeface="Lucida Sans" pitchFamily="2"/>
              </a:rPr>
              <a:t>¹ Department of Physics, Tsinghua University, China</a:t>
            </a:r>
            <a:br>
              <a:rPr lang="en-US" sz="2000" dirty="0" smtClean="0">
                <a:latin typeface="Helvetica Neue Light" pitchFamily="18"/>
                <a:ea typeface="SimSun" pitchFamily="2"/>
                <a:cs typeface="Lucida Sans" pitchFamily="2"/>
              </a:rPr>
            </a:br>
            <a:r>
              <a:rPr lang="en-US" sz="2000" dirty="0" smtClean="0">
                <a:latin typeface="Helvetica Neue Light" pitchFamily="18"/>
                <a:ea typeface="SimSun" pitchFamily="2"/>
                <a:cs typeface="Lucida Sans" pitchFamily="2"/>
              </a:rPr>
              <a:t>² State Key Laboratory of Particle Detection and Electronics, University of Science and Technology of China</a:t>
            </a:r>
          </a:p>
          <a:p>
            <a:pPr algn="ctr"/>
            <a:r>
              <a:rPr lang="en-US" sz="2000" baseline="30000" dirty="0" smtClean="0">
                <a:latin typeface="Helvetica Neue Light" pitchFamily="18"/>
                <a:ea typeface="SimSun" pitchFamily="2"/>
                <a:cs typeface="Lucida Sans" pitchFamily="2"/>
              </a:rPr>
              <a:t>3</a:t>
            </a:r>
            <a:r>
              <a:rPr lang="en-US" sz="2000" dirty="0" smtClean="0">
                <a:latin typeface="Helvetica Neue Light" pitchFamily="18"/>
                <a:ea typeface="SimSun" pitchFamily="2"/>
                <a:cs typeface="Lucida Sans" pitchFamily="2"/>
              </a:rPr>
              <a:t>Tokyo </a:t>
            </a:r>
            <a:r>
              <a:rPr lang="en-US" sz="2000" dirty="0">
                <a:latin typeface="Helvetica Neue Light" pitchFamily="18"/>
                <a:ea typeface="SimSun" pitchFamily="2"/>
                <a:cs typeface="Lucida Sans" pitchFamily="2"/>
              </a:rPr>
              <a:t>Institute of </a:t>
            </a:r>
            <a:r>
              <a:rPr lang="en-US" sz="2000" dirty="0" smtClean="0">
                <a:latin typeface="Helvetica Neue Light" pitchFamily="18"/>
                <a:ea typeface="SimSun" pitchFamily="2"/>
                <a:cs typeface="Lucida Sans" pitchFamily="2"/>
              </a:rPr>
              <a:t>Technology, Japan</a:t>
            </a:r>
          </a:p>
          <a:p>
            <a:pPr algn="ctr"/>
            <a:r>
              <a:rPr lang="en-US" sz="2000" baseline="30000" dirty="0" smtClean="0">
                <a:latin typeface="Helvetica Neue Light" pitchFamily="18"/>
                <a:ea typeface="SimSun" pitchFamily="2"/>
                <a:cs typeface="Lucida Sans" pitchFamily="2"/>
              </a:rPr>
              <a:t>4</a:t>
            </a:r>
            <a:r>
              <a:rPr lang="en-US" sz="2000" dirty="0" smtClean="0">
                <a:latin typeface="Helvetica Neue Light" pitchFamily="18"/>
                <a:ea typeface="SimSun" pitchFamily="2"/>
                <a:cs typeface="Lucida Sans" pitchFamily="2"/>
              </a:rPr>
              <a:t>Kyushu </a:t>
            </a:r>
            <a:r>
              <a:rPr lang="en-US" sz="2000" dirty="0">
                <a:latin typeface="Helvetica Neue Light" pitchFamily="18"/>
                <a:ea typeface="SimSun" pitchFamily="2"/>
                <a:cs typeface="Lucida Sans" pitchFamily="2"/>
              </a:rPr>
              <a:t>University, Japan</a:t>
            </a:r>
          </a:p>
          <a:p>
            <a:pPr algn="ctr"/>
            <a:endParaRPr lang="en-US" sz="2000" dirty="0" smtClean="0"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endParaRPr lang="en-US" sz="2800" dirty="0" smtClean="0"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endParaRPr lang="en-US" sz="2800" dirty="0" smtClean="0"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endParaRPr lang="en-US" sz="2800" dirty="0" smtClean="0">
              <a:latin typeface="Helvetica Neue Light" pitchFamily="18"/>
              <a:ea typeface="SimSun" pitchFamily="2"/>
              <a:cs typeface="Lucida Sans" pitchFamily="2"/>
            </a:endParaRPr>
          </a:p>
          <a:p>
            <a:pPr algn="ctr" hangingPunct="0"/>
            <a:r>
              <a:rPr lang="en-US" sz="2800" dirty="0" smtClean="0">
                <a:latin typeface="Helvetica Neue Light" pitchFamily="18"/>
                <a:ea typeface="SimSun" pitchFamily="2"/>
                <a:cs typeface="Lucida Sans" pitchFamily="2"/>
              </a:rPr>
              <a:t>July </a:t>
            </a:r>
            <a:r>
              <a:rPr lang="en-US" sz="2800" dirty="0" smtClean="0">
                <a:latin typeface="Helvetica Neue Light" pitchFamily="18"/>
                <a:ea typeface="SimSun" pitchFamily="2"/>
                <a:cs typeface="Lucida Sans" pitchFamily="2"/>
              </a:rPr>
              <a:t>22, </a:t>
            </a:r>
            <a:r>
              <a:rPr lang="en-US" sz="2800" dirty="0" smtClean="0">
                <a:latin typeface="Helvetica Neue Light" pitchFamily="18"/>
                <a:ea typeface="SimSun" pitchFamily="2"/>
                <a:cs typeface="Lucida Sans" pitchFamily="2"/>
              </a:rPr>
              <a:t>2025</a:t>
            </a:r>
            <a:endParaRPr lang="en-US" sz="2800" dirty="0">
              <a:latin typeface="Helvetica Neue Light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34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en-US" dirty="0" smtClean="0"/>
              <a:t>Non-Responsive </a:t>
            </a:r>
            <a:r>
              <a:rPr lang="en-US" dirty="0"/>
              <a:t>Chips in Layer 1 – Issue Resolved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581411" y="1605158"/>
            <a:ext cx="11870989" cy="1643009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solidFill>
                  <a:srgbClr val="4C4C4C"/>
                </a:solidFill>
              </a:rPr>
              <a:t> Previously</a:t>
            </a:r>
            <a:r>
              <a:rPr lang="en-US" altLang="ja-JP" sz="2400" dirty="0">
                <a:solidFill>
                  <a:srgbClr val="4C4C4C"/>
                </a:solidFill>
              </a:rPr>
              <a:t>, after connecting a LEMO connector to Layer 1, Chip 0 and Chip 6 did not record any data.</a:t>
            </a:r>
          </a:p>
          <a:p>
            <a:r>
              <a:rPr lang="en-US" altLang="ja-JP" sz="2400" dirty="0" smtClean="0">
                <a:solidFill>
                  <a:srgbClr val="4C4C4C"/>
                </a:solidFill>
              </a:rPr>
              <a:t> After </a:t>
            </a:r>
            <a:r>
              <a:rPr lang="en-US" altLang="ja-JP" sz="2400" dirty="0">
                <a:solidFill>
                  <a:srgbClr val="4C4C4C"/>
                </a:solidFill>
              </a:rPr>
              <a:t>reconnecting the DIF board to the sensitive layer, the issue was resolved, and both chips now function correctly.</a:t>
            </a:r>
          </a:p>
          <a:p>
            <a:endParaRPr lang="en-US" altLang="ja-JP" sz="2400" dirty="0">
              <a:solidFill>
                <a:srgbClr val="4C4C4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1" y="3870467"/>
            <a:ext cx="6589450" cy="4735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95" y="3870467"/>
            <a:ext cx="6512419" cy="4679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6609" y="8605600"/>
            <a:ext cx="315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Run234 (several minutes)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28047" y="8605599"/>
            <a:ext cx="315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Run400 (12.5 hours)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en-US" dirty="0" smtClean="0"/>
              <a:t>Hardware Issue-Layer 38</a:t>
            </a:r>
            <a:r>
              <a:rPr lang="zh-CN" altLang="en-US" dirty="0"/>
              <a:t> </a:t>
            </a:r>
            <a:r>
              <a:rPr lang="en-US" altLang="zh-CN" dirty="0" smtClean="0"/>
              <a:t>and Layer 6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581411" y="1605158"/>
            <a:ext cx="11870989" cy="6407466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solidFill>
                  <a:srgbClr val="4C4C4C"/>
                </a:solidFill>
              </a:rPr>
              <a:t> </a:t>
            </a:r>
            <a:r>
              <a:rPr lang="en-US" altLang="ja-JP" sz="2400" b="1" dirty="0" smtClean="0">
                <a:solidFill>
                  <a:srgbClr val="4C4C4C"/>
                </a:solidFill>
              </a:rPr>
              <a:t>Layer </a:t>
            </a:r>
            <a:r>
              <a:rPr lang="en-US" altLang="ja-JP" sz="2400" b="1" dirty="0">
                <a:solidFill>
                  <a:srgbClr val="4C4C4C"/>
                </a:solidFill>
              </a:rPr>
              <a:t>38: </a:t>
            </a:r>
            <a:r>
              <a:rPr lang="en-US" altLang="ja-JP" sz="2400" dirty="0">
                <a:solidFill>
                  <a:srgbClr val="4C4C4C"/>
                </a:solidFill>
              </a:rPr>
              <a:t>Based on </a:t>
            </a:r>
            <a:r>
              <a:rPr lang="en-US" altLang="ja-JP" sz="2400" dirty="0" err="1">
                <a:solidFill>
                  <a:srgbClr val="4C4C4C"/>
                </a:solidFill>
              </a:rPr>
              <a:t>Hao</a:t>
            </a:r>
            <a:r>
              <a:rPr lang="en-US" altLang="ja-JP" sz="2400" dirty="0">
                <a:solidFill>
                  <a:srgbClr val="4C4C4C"/>
                </a:solidFill>
              </a:rPr>
              <a:t> Liu’s inspection, the issue seems to be with the HBU rather than the DIF board. We will reconnect it and re-check the HV settings to confirm</a:t>
            </a:r>
            <a:r>
              <a:rPr lang="en-US" altLang="ja-JP" sz="2400" dirty="0" smtClean="0">
                <a:solidFill>
                  <a:srgbClr val="4C4C4C"/>
                </a:solidFill>
              </a:rPr>
              <a:t>.</a:t>
            </a:r>
          </a:p>
          <a:p>
            <a:endParaRPr lang="en-US" altLang="ja-JP" sz="2400" dirty="0">
              <a:solidFill>
                <a:srgbClr val="4C4C4C"/>
              </a:solidFill>
            </a:endParaRPr>
          </a:p>
          <a:p>
            <a:r>
              <a:rPr lang="en-US" altLang="ja-JP" sz="2400" dirty="0" smtClean="0">
                <a:solidFill>
                  <a:srgbClr val="4C4C4C"/>
                </a:solidFill>
              </a:rPr>
              <a:t> </a:t>
            </a:r>
            <a:r>
              <a:rPr lang="en-US" altLang="ja-JP" sz="2400" b="1" dirty="0" smtClean="0">
                <a:solidFill>
                  <a:srgbClr val="4C4C4C"/>
                </a:solidFill>
              </a:rPr>
              <a:t>Layer </a:t>
            </a:r>
            <a:r>
              <a:rPr lang="en-US" altLang="ja-JP" sz="2400" b="1" dirty="0">
                <a:solidFill>
                  <a:srgbClr val="4C4C4C"/>
                </a:solidFill>
              </a:rPr>
              <a:t>6: </a:t>
            </a:r>
            <a:r>
              <a:rPr lang="en-US" altLang="ja-JP" sz="2400" dirty="0">
                <a:solidFill>
                  <a:srgbClr val="4C4C4C"/>
                </a:solidFill>
              </a:rPr>
              <a:t>In runs where the “No hit after 1 second” issue occurred, hits were sometimes recorded only in Layer 6. </a:t>
            </a:r>
            <a:endParaRPr lang="en-US" altLang="ja-JP" sz="2400" dirty="0" smtClean="0">
              <a:solidFill>
                <a:srgbClr val="4C4C4C"/>
              </a:solidFill>
            </a:endParaRPr>
          </a:p>
          <a:p>
            <a:pPr>
              <a:buNone/>
            </a:pPr>
            <a:r>
              <a:rPr lang="en-US" altLang="zh-CN" sz="2400" dirty="0">
                <a:solidFill>
                  <a:srgbClr val="4C4C4C"/>
                </a:solidFill>
              </a:rPr>
              <a:t>→ </a:t>
            </a:r>
            <a:r>
              <a:rPr lang="en-US" altLang="ja-JP" sz="2400" dirty="0" smtClean="0">
                <a:solidFill>
                  <a:srgbClr val="4C4C4C"/>
                </a:solidFill>
              </a:rPr>
              <a:t>After </a:t>
            </a:r>
            <a:r>
              <a:rPr lang="en-US" altLang="ja-JP" sz="2400" dirty="0">
                <a:solidFill>
                  <a:srgbClr val="4C4C4C"/>
                </a:solidFill>
              </a:rPr>
              <a:t>disconnecting Cable 38 and skipping Layer 38, the issue disappeared, and Layer 6 no longer exhibited abnormal behavior.</a:t>
            </a:r>
          </a:p>
          <a:p>
            <a:endParaRPr lang="en-US" altLang="ja-JP" sz="2400" dirty="0">
              <a:solidFill>
                <a:srgbClr val="4C4C4C"/>
              </a:solidFill>
            </a:endParaRPr>
          </a:p>
          <a:p>
            <a:endParaRPr lang="en-US" altLang="ja-JP" sz="24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en-US" dirty="0" smtClean="0"/>
              <a:t>Layer </a:t>
            </a:r>
            <a:r>
              <a:rPr lang="en-US" dirty="0"/>
              <a:t>9 Footer Loss Resolved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581412" y="1605158"/>
            <a:ext cx="12138302" cy="7786816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srgbClr val="4C4C4C"/>
                </a:solidFill>
              </a:rPr>
              <a:t> Layer </a:t>
            </a:r>
            <a:r>
              <a:rPr lang="en-US" altLang="zh-CN" sz="2400" dirty="0">
                <a:solidFill>
                  <a:srgbClr val="4C4C4C"/>
                </a:solidFill>
              </a:rPr>
              <a:t>9 footer loss appears to be caused by poor cable contact</a:t>
            </a:r>
            <a:r>
              <a:rPr lang="en-US" altLang="zh-CN" sz="2400" dirty="0" smtClean="0">
                <a:solidFill>
                  <a:srgbClr val="4C4C4C"/>
                </a:solidFill>
              </a:rPr>
              <a:t>.</a:t>
            </a:r>
          </a:p>
          <a:p>
            <a:endParaRPr lang="en-US" altLang="zh-CN" sz="2400" dirty="0">
              <a:solidFill>
                <a:srgbClr val="4C4C4C"/>
              </a:solidFill>
            </a:endParaRPr>
          </a:p>
          <a:p>
            <a:r>
              <a:rPr lang="en-US" altLang="zh-CN" sz="2400" dirty="0" smtClean="0">
                <a:solidFill>
                  <a:srgbClr val="4C4C4C"/>
                </a:solidFill>
              </a:rPr>
              <a:t> After </a:t>
            </a:r>
            <a:r>
              <a:rPr lang="en-US" altLang="zh-CN" sz="2400" dirty="0">
                <a:solidFill>
                  <a:srgbClr val="4C4C4C"/>
                </a:solidFill>
              </a:rPr>
              <a:t>supporting the USB-C cable at a specific angle, the issue disappeared</a:t>
            </a:r>
            <a:r>
              <a:rPr lang="en-US" altLang="zh-CN" sz="2400" dirty="0" smtClean="0">
                <a:solidFill>
                  <a:srgbClr val="4C4C4C"/>
                </a:solidFill>
              </a:rPr>
              <a:t>.</a:t>
            </a:r>
          </a:p>
          <a:p>
            <a:pPr lvl="1">
              <a:buNone/>
            </a:pPr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→ </a:t>
            </a:r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Should we consider replacing the USB-C port on Layer 9?</a:t>
            </a:r>
          </a:p>
          <a:p>
            <a:endParaRPr lang="en-US" altLang="zh-CN" sz="2400" dirty="0" smtClean="0">
              <a:solidFill>
                <a:srgbClr val="4C4C4C"/>
              </a:solidFill>
            </a:endParaRPr>
          </a:p>
          <a:p>
            <a:endParaRPr lang="en-US" altLang="zh-CN" sz="2400" dirty="0">
              <a:solidFill>
                <a:srgbClr val="4C4C4C"/>
              </a:solidFill>
            </a:endParaRPr>
          </a:p>
          <a:p>
            <a:endParaRPr lang="en-US" altLang="zh-CN" sz="2400" dirty="0" smtClean="0">
              <a:solidFill>
                <a:srgbClr val="4C4C4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9" y="3739487"/>
            <a:ext cx="5501209" cy="4129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47" y="3739486"/>
            <a:ext cx="5501209" cy="4129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3546" y="6045958"/>
            <a:ext cx="1165373" cy="15012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860303" y="5601612"/>
            <a:ext cx="2081488" cy="840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en-US" dirty="0" smtClean="0"/>
              <a:t>Layer 35 Footer Loss Issue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581412" y="1605158"/>
            <a:ext cx="12138302" cy="7786816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srgbClr val="4C4C4C"/>
                </a:solidFill>
              </a:rPr>
              <a:t> Layer </a:t>
            </a:r>
            <a:r>
              <a:rPr lang="en-US" altLang="zh-CN" sz="2400" dirty="0">
                <a:solidFill>
                  <a:srgbClr val="4C4C4C"/>
                </a:solidFill>
              </a:rPr>
              <a:t>35 presents a more complex issue:</a:t>
            </a:r>
          </a:p>
          <a:p>
            <a:pPr lvl="1"/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 </a:t>
            </a:r>
            <a:r>
              <a:rPr lang="en-US" altLang="zh-CN" dirty="0" err="1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Replugging</a:t>
            </a:r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 </a:t>
            </a:r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the cable temporarily improved the performance.</a:t>
            </a:r>
          </a:p>
          <a:p>
            <a:pPr lvl="1"/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 However</a:t>
            </a:r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, after rebooting, the problem returned and caused a noticeable drop in trigger rate.</a:t>
            </a:r>
          </a:p>
          <a:p>
            <a:pPr lvl="1"/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 Interestingly</a:t>
            </a:r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, stopping and restarting the run allowed the layer to recover—but its behavior remains unstable.</a:t>
            </a:r>
          </a:p>
          <a:p>
            <a:endParaRPr lang="en-US" altLang="zh-CN" sz="2400" dirty="0" smtClean="0">
              <a:solidFill>
                <a:srgbClr val="4C4C4C"/>
              </a:solidFill>
            </a:endParaRPr>
          </a:p>
          <a:p>
            <a:r>
              <a:rPr lang="en-US" altLang="zh-CN" sz="2400" dirty="0" smtClean="0">
                <a:solidFill>
                  <a:srgbClr val="4C4C4C"/>
                </a:solidFill>
              </a:rPr>
              <a:t> </a:t>
            </a:r>
            <a:r>
              <a:rPr lang="en-US" altLang="zh-CN" sz="2400" dirty="0" smtClean="0">
                <a:solidFill>
                  <a:srgbClr val="4C4C4C"/>
                </a:solidFill>
              </a:rPr>
              <a:t>During </a:t>
            </a:r>
            <a:r>
              <a:rPr lang="en-US" altLang="zh-CN" sz="2400" dirty="0">
                <a:solidFill>
                  <a:srgbClr val="4C4C4C"/>
                </a:solidFill>
              </a:rPr>
              <a:t>a ~9-hour run last night (starting when Layer 35 appeared stable), the system performed quite well overall. </a:t>
            </a:r>
            <a:endParaRPr lang="en-US" altLang="zh-CN" sz="2400" dirty="0" smtClean="0">
              <a:solidFill>
                <a:srgbClr val="4C4C4C"/>
              </a:solidFill>
            </a:endParaRPr>
          </a:p>
          <a:p>
            <a:r>
              <a:rPr lang="en-US" altLang="zh-CN" sz="2400" b="1" dirty="0">
                <a:solidFill>
                  <a:srgbClr val="4C4C4C"/>
                </a:solidFill>
              </a:rPr>
              <a:t> </a:t>
            </a:r>
            <a:r>
              <a:rPr lang="en-US" altLang="zh-CN" sz="2400" b="1" dirty="0" smtClean="0">
                <a:solidFill>
                  <a:srgbClr val="4C4C4C"/>
                </a:solidFill>
              </a:rPr>
              <a:t>Event Statistics</a:t>
            </a:r>
            <a:r>
              <a:rPr lang="en-US" altLang="zh-CN" sz="2400" dirty="0" smtClean="0">
                <a:solidFill>
                  <a:srgbClr val="4C4C4C"/>
                </a:solidFill>
              </a:rPr>
              <a:t>: </a:t>
            </a:r>
            <a:r>
              <a:rPr lang="en-US" altLang="zh-CN" sz="2200" dirty="0" smtClean="0">
                <a:solidFill>
                  <a:srgbClr val="4C4C4C"/>
                </a:solidFill>
              </a:rPr>
              <a:t>Total </a:t>
            </a:r>
            <a:r>
              <a:rPr lang="en-US" altLang="zh-CN" sz="2200" dirty="0">
                <a:solidFill>
                  <a:srgbClr val="4C4C4C"/>
                </a:solidFill>
              </a:rPr>
              <a:t>events: </a:t>
            </a:r>
            <a:r>
              <a:rPr lang="en-US" altLang="zh-CN" sz="2200" dirty="0" smtClean="0">
                <a:solidFill>
                  <a:srgbClr val="4C4C4C"/>
                </a:solidFill>
              </a:rPr>
              <a:t>6,298,476; Events </a:t>
            </a:r>
            <a:r>
              <a:rPr lang="en-US" altLang="zh-CN" sz="2200" dirty="0">
                <a:solidFill>
                  <a:srgbClr val="4C4C4C"/>
                </a:solidFill>
              </a:rPr>
              <a:t>with incomplete structure: </a:t>
            </a:r>
            <a:r>
              <a:rPr lang="en-US" altLang="zh-CN" sz="2200" dirty="0" smtClean="0">
                <a:solidFill>
                  <a:srgbClr val="4C4C4C"/>
                </a:solidFill>
              </a:rPr>
              <a:t>41</a:t>
            </a:r>
            <a:endParaRPr lang="en-US" altLang="zh-CN" sz="2400" dirty="0" smtClean="0">
              <a:solidFill>
                <a:srgbClr val="4C4C4C"/>
              </a:solidFill>
            </a:endParaRPr>
          </a:p>
          <a:p>
            <a:r>
              <a:rPr lang="en-US" altLang="zh-CN" sz="2400" dirty="0">
                <a:solidFill>
                  <a:srgbClr val="4C4C4C"/>
                </a:solidFill>
              </a:rPr>
              <a:t> </a:t>
            </a:r>
            <a:r>
              <a:rPr lang="en-US" altLang="zh-CN" sz="2400" b="1" dirty="0">
                <a:solidFill>
                  <a:srgbClr val="4C4C4C"/>
                </a:solidFill>
              </a:rPr>
              <a:t>Layer </a:t>
            </a:r>
            <a:r>
              <a:rPr lang="en-US" altLang="zh-CN" sz="2400" b="1" dirty="0">
                <a:solidFill>
                  <a:srgbClr val="4C4C4C"/>
                </a:solidFill>
              </a:rPr>
              <a:t>Footer Loss Breakdown</a:t>
            </a:r>
          </a:p>
          <a:p>
            <a:pPr lvl="1"/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1 case each: Layers 15, 17, 18, 20, 23, 24, 31, 32, 33</a:t>
            </a:r>
          </a:p>
          <a:p>
            <a:pPr lvl="1"/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2 cases: Layer 36</a:t>
            </a:r>
          </a:p>
          <a:p>
            <a:pPr lvl="1"/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4 cases: Layer 39</a:t>
            </a:r>
          </a:p>
          <a:p>
            <a:pPr lvl="1"/>
            <a:r>
              <a:rPr lang="en-US" altLang="zh-CN" dirty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22 cases: Layer </a:t>
            </a:r>
            <a:r>
              <a:rPr lang="en-US" altLang="zh-CN" dirty="0" smtClean="0">
                <a:solidFill>
                  <a:srgbClr val="4C4C4C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35</a:t>
            </a:r>
          </a:p>
          <a:p>
            <a:pPr lvl="1"/>
            <a:endParaRPr lang="en-US" altLang="zh-CN" dirty="0">
              <a:solidFill>
                <a:srgbClr val="4C4C4C"/>
              </a:solidFill>
              <a:latin typeface="Helvetica Neue Light" pitchFamily="18"/>
              <a:ea typeface="ヒラギノ角ゴ ProN W3" pitchFamily="2"/>
              <a:cs typeface="ヒラギノ角ゴ ProN W3" pitchFamily="2"/>
            </a:endParaRPr>
          </a:p>
          <a:p>
            <a:r>
              <a:rPr lang="en-US" altLang="zh-CN" sz="2400" dirty="0" smtClean="0">
                <a:solidFill>
                  <a:srgbClr val="4C4C4C"/>
                </a:solidFill>
              </a:rPr>
              <a:t> No </a:t>
            </a:r>
            <a:r>
              <a:rPr lang="en-US" altLang="zh-CN" sz="2400" dirty="0">
                <a:solidFill>
                  <a:srgbClr val="4C4C4C"/>
                </a:solidFill>
              </a:rPr>
              <a:t>issues were observed in Layer </a:t>
            </a:r>
            <a:r>
              <a:rPr lang="en-US" altLang="zh-CN" sz="2400" dirty="0" smtClean="0">
                <a:solidFill>
                  <a:srgbClr val="4C4C4C"/>
                </a:solidFill>
              </a:rPr>
              <a:t>9.</a:t>
            </a:r>
          </a:p>
          <a:p>
            <a:r>
              <a:rPr lang="en-US" altLang="zh-CN" sz="2400" dirty="0">
                <a:solidFill>
                  <a:srgbClr val="4C4C4C"/>
                </a:solidFill>
              </a:rPr>
              <a:t> </a:t>
            </a:r>
            <a:r>
              <a:rPr lang="en-US" altLang="zh-CN" sz="2400" dirty="0" smtClean="0">
                <a:solidFill>
                  <a:srgbClr val="4C4C4C"/>
                </a:solidFill>
              </a:rPr>
              <a:t>Layer </a:t>
            </a:r>
            <a:r>
              <a:rPr lang="en-US" altLang="zh-CN" sz="2400" dirty="0">
                <a:solidFill>
                  <a:srgbClr val="4C4C4C"/>
                </a:solidFill>
              </a:rPr>
              <a:t>35 still showed the </a:t>
            </a:r>
            <a:r>
              <a:rPr lang="en-US" altLang="zh-CN" sz="2400" b="1" dirty="0">
                <a:solidFill>
                  <a:srgbClr val="4C4C4C"/>
                </a:solidFill>
              </a:rPr>
              <a:t>most footer losses (22 cases), </a:t>
            </a:r>
            <a:r>
              <a:rPr lang="en-US" altLang="zh-CN" sz="2400" dirty="0">
                <a:solidFill>
                  <a:srgbClr val="4C4C4C"/>
                </a:solidFill>
              </a:rPr>
              <a:t>although its stability has significantly improved compared to earlier runs.</a:t>
            </a:r>
          </a:p>
          <a:p>
            <a:endParaRPr lang="en-US" altLang="zh-CN" sz="2400" dirty="0" smtClean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en-US" dirty="0" smtClean="0"/>
              <a:t>Trigger Rate </a:t>
            </a:r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581412" y="1605157"/>
            <a:ext cx="12079512" cy="1679533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en-US" sz="2400" dirty="0" smtClean="0"/>
              <a:t>Trigger </a:t>
            </a:r>
            <a:r>
              <a:rPr lang="en-US" sz="2400" dirty="0"/>
              <a:t>Rate Observations</a:t>
            </a:r>
          </a:p>
          <a:p>
            <a:pPr lvl="1"/>
            <a:r>
              <a:rPr lang="en-US" b="1" dirty="0"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Run </a:t>
            </a:r>
            <a:r>
              <a:rPr lang="en-US" b="1" dirty="0"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236 (~72h): </a:t>
            </a:r>
            <a:r>
              <a:rPr lang="en-US" dirty="0"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A periodic increase followed by a gradual decrease in trigger rate was observed.</a:t>
            </a:r>
          </a:p>
          <a:p>
            <a:pPr lvl="1"/>
            <a:r>
              <a:rPr lang="en-US" b="1" dirty="0"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Run 354 (~9h) </a:t>
            </a:r>
            <a:r>
              <a:rPr lang="en-US" dirty="0"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and </a:t>
            </a:r>
            <a:r>
              <a:rPr lang="en-US" b="1" dirty="0"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Run 400 (~12.5h): </a:t>
            </a:r>
            <a:r>
              <a:rPr lang="en-US" dirty="0"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rPr>
              <a:t>Trigger rate remained stable throughout.</a:t>
            </a:r>
          </a:p>
          <a:p>
            <a:r>
              <a:rPr lang="en-US" sz="2400" dirty="0" smtClean="0"/>
              <a:t> The </a:t>
            </a:r>
            <a:r>
              <a:rPr lang="en-US" sz="2400" dirty="0"/>
              <a:t>main difference is that </a:t>
            </a:r>
            <a:r>
              <a:rPr lang="en-US" sz="2400" b="1" dirty="0"/>
              <a:t>Cable 38 was disconnected</a:t>
            </a:r>
            <a:r>
              <a:rPr lang="en-US" sz="2400" dirty="0"/>
              <a:t> in the latter two runs.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r="3166"/>
          <a:stretch/>
        </p:blipFill>
        <p:spPr>
          <a:xfrm>
            <a:off x="8625263" y="6746374"/>
            <a:ext cx="4377950" cy="30120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873" r="2974" b="2548"/>
          <a:stretch/>
        </p:blipFill>
        <p:spPr>
          <a:xfrm>
            <a:off x="0" y="3676397"/>
            <a:ext cx="4277498" cy="28682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2100" b="6264"/>
          <a:stretch/>
        </p:blipFill>
        <p:spPr>
          <a:xfrm>
            <a:off x="-2" y="6746372"/>
            <a:ext cx="4613759" cy="285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3346" r="5394" b="5005"/>
          <a:stretch/>
        </p:blipFill>
        <p:spPr>
          <a:xfrm>
            <a:off x="4277497" y="6746373"/>
            <a:ext cx="4374468" cy="29280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77513" y="3523513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 </a:t>
            </a:r>
            <a:r>
              <a:rPr lang="en-US" dirty="0" smtClean="0"/>
              <a:t>236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b="3148"/>
          <a:stretch/>
        </p:blipFill>
        <p:spPr>
          <a:xfrm>
            <a:off x="4069907" y="3601176"/>
            <a:ext cx="4789648" cy="30443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90092" y="3486457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 </a:t>
            </a:r>
            <a:r>
              <a:rPr lang="en-US" dirty="0" smtClean="0"/>
              <a:t>354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r="4503"/>
          <a:stretch/>
        </p:blipFill>
        <p:spPr>
          <a:xfrm>
            <a:off x="8417566" y="3523513"/>
            <a:ext cx="4585647" cy="32228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48333" y="3416510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 </a:t>
            </a:r>
            <a:r>
              <a:rPr lang="en-US" dirty="0" smtClean="0"/>
              <a:t>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04C9FF4-C513-43C8-8ED6-24DBCDCD14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60" y="835157"/>
            <a:ext cx="11861640" cy="748842"/>
          </a:xfrm>
        </p:spPr>
        <p:txBody>
          <a:bodyPr>
            <a:sp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DAQ Software Issue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09EA621-5767-44D9-8199-579E24384476}"/>
              </a:ext>
            </a:extLst>
          </p:cNvPr>
          <p:cNvSpPr txBox="1">
            <a:spLocks/>
          </p:cNvSpPr>
          <p:nvPr/>
        </p:nvSpPr>
        <p:spPr>
          <a:xfrm>
            <a:off x="0" y="1730413"/>
            <a:ext cx="13003213" cy="7127838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SzPts val="1295"/>
              <a:buBlip>
                <a:blip r:embed="rId3"/>
              </a:buBlip>
              <a:tabLst>
                <a:tab pos="14400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606060"/>
                </a:solidFill>
                <a:latin typeface="Helvetica Neue Light" pitchFamily="18"/>
                <a:ea typeface="ヒラギノ角ゴ ProN W3" pitchFamily="2"/>
                <a:cs typeface="ヒラギノ角ゴ ProN W3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zh-CN" altLang="en-US" sz="2400" dirty="0" smtClean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DAQ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Software Interruption</a:t>
            </a:r>
          </a:p>
          <a:p>
            <a:pPr marL="914400" lvl="4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 In </a:t>
            </a:r>
            <a:r>
              <a:rPr lang="en-US" altLang="zh-CN" sz="2400" b="1" dirty="0">
                <a:solidFill>
                  <a:srgbClr val="4C4C4C"/>
                </a:solidFill>
                <a:latin typeface="Helvetica Neue Light" pitchFamily="18"/>
              </a:rPr>
              <a:t>Run 400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 (started 21:31 on July 21), the DAQ software was interrupted at </a:t>
            </a:r>
            <a:r>
              <a:rPr lang="en-US" altLang="zh-CN" sz="2400" b="1" dirty="0">
                <a:solidFill>
                  <a:srgbClr val="4C4C4C"/>
                </a:solidFill>
                <a:latin typeface="Helvetica Neue Light" pitchFamily="18"/>
              </a:rPr>
              <a:t>06:24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 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the next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morning.</a:t>
            </a:r>
          </a:p>
          <a:p>
            <a:pPr marL="914400" lvl="4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 This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issue did not occur in previous long runs.</a:t>
            </a:r>
          </a:p>
          <a:p>
            <a:pPr marL="914400" lvl="4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 The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only new condition was </a:t>
            </a:r>
            <a:r>
              <a:rPr lang="en-US" altLang="zh-CN" sz="2400" b="1" dirty="0">
                <a:solidFill>
                  <a:srgbClr val="4C4C4C"/>
                </a:solidFill>
                <a:latin typeface="Helvetica Neue Light" pitchFamily="18"/>
              </a:rPr>
              <a:t>starting the temperature monitoring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, though it was done on a different laptop.</a:t>
            </a:r>
          </a:p>
          <a:p>
            <a:pPr marL="457200" lvl="3" indent="0">
              <a:lnSpc>
                <a:spcPct val="100000"/>
              </a:lnSpc>
              <a:spcBef>
                <a:spcPts val="539"/>
              </a:spcBef>
              <a:buSzPts val="1295"/>
              <a:buBlip>
                <a:blip r:embed="rId3"/>
              </a:buBlip>
              <a:tabLst>
                <a:tab pos="144000" algn="l"/>
              </a:tabLst>
            </a:pP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 We </a:t>
            </a:r>
            <a:r>
              <a:rPr lang="en-US" altLang="zh-CN" sz="2400" dirty="0">
                <a:solidFill>
                  <a:srgbClr val="4C4C4C"/>
                </a:solidFill>
                <a:latin typeface="Helvetica Neue Light" pitchFamily="18"/>
              </a:rPr>
              <a:t>may need to investigate whether temperature monitoring interferes with DAQ operations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>.</a:t>
            </a:r>
            <a: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  <a:t/>
            </a:r>
            <a:br>
              <a:rPr lang="en-US" altLang="zh-CN" sz="2400" dirty="0" smtClean="0">
                <a:solidFill>
                  <a:srgbClr val="4C4C4C"/>
                </a:solidFill>
                <a:latin typeface="Helvetica Neue Light" pitchFamily="18"/>
              </a:rPr>
            </a:br>
            <a:endParaRPr lang="en-US" altLang="zh-CN" sz="2400" dirty="0">
              <a:solidFill>
                <a:srgbClr val="4C4C4C"/>
              </a:solidFill>
              <a:latin typeface="Helvetica Neue Light" pitchFamily="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28" y="4699286"/>
            <a:ext cx="6363577" cy="44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8343B3-882A-48D8-AEC1-175AE6783E54}"/>
              </a:ext>
            </a:extLst>
          </p:cNvPr>
          <p:cNvSpPr txBox="1"/>
          <p:nvPr/>
        </p:nvSpPr>
        <p:spPr>
          <a:xfrm>
            <a:off x="385762" y="4438842"/>
            <a:ext cx="12001501" cy="7420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algn="ctr" hangingPunct="0"/>
            <a:r>
              <a:rPr lang="en-US" sz="4200" b="0" i="0" u="none" strike="noStrike" kern="1200" dirty="0" smtClean="0">
                <a:ln>
                  <a:noFill/>
                </a:ln>
                <a:solidFill>
                  <a:srgbClr val="4C4C4C"/>
                </a:solidFill>
                <a:latin typeface="Helvetica Neue Light" pitchFamily="18"/>
                <a:ea typeface="SimSun" pitchFamily="2"/>
                <a:cs typeface="Lucida Sans" pitchFamily="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026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k-Nov-201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-march-2013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-jan-2013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alk-May-2017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../../../../../../../Library/Application%20Support/OpenOffice/4/user/template/save/talk-Nov-2013.otp</Template>
  <TotalTime>1475</TotalTime>
  <Words>582</Words>
  <Application>Microsoft Macintosh PowerPoint</Application>
  <PresentationFormat>Custom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Calibri</vt:lpstr>
      <vt:lpstr>Helvetica</vt:lpstr>
      <vt:lpstr>Helvetica Neue Light</vt:lpstr>
      <vt:lpstr>Lucida Sans</vt:lpstr>
      <vt:lpstr>SimSun</vt:lpstr>
      <vt:lpstr>ヒラギノ角ゴ ProN W3</vt:lpstr>
      <vt:lpstr>等线</vt:lpstr>
      <vt:lpstr>Arial</vt:lpstr>
      <vt:lpstr>talk-Nov-2013</vt:lpstr>
      <vt:lpstr>simple-march-20131</vt:lpstr>
      <vt:lpstr>simple-jan-20131</vt:lpstr>
      <vt:lpstr>talk-May-20172</vt:lpstr>
      <vt:lpstr>PowerPoint Presentation</vt:lpstr>
      <vt:lpstr>Non-Responsive Chips in Layer 1 – Issue Resolved</vt:lpstr>
      <vt:lpstr>Hardware Issue-Layer 38 and Layer 6</vt:lpstr>
      <vt:lpstr>Layer 9 Footer Loss Resolved</vt:lpstr>
      <vt:lpstr>Layer 35 Footer Loss Issue</vt:lpstr>
      <vt:lpstr>Trigger Rate Stability</vt:lpstr>
      <vt:lpstr>New DAQ Software Issue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talk-Nov-2013</dc:title>
  <dc:creator>Hannes Jung</dc:creator>
  <dc:description>%%% OOoLatex Preamble %%%%%%%%%%%%%%
\usepackage{amsmath}
\usepackage{amssymb}
\usepackage[usenames]{color}
%\definecolor{myColor}{RGB}{0,128,255}
%\pagecolor{white}\color{myColor}
\def\kt{\ensuremath{k_\perp}}
%\def\pt{\ensuremath{p_t}}
%\newcommand{\pt2}{\pt^2}
\newcommand{\alphasb}{\bar{\alpha}_s}
\newcommand{\asb}{{\bar \alpha}_\mathrm{s}}
\newcommand{\as}{{\alpha}_\mathrm{s}}
\newcommand{\ktp}{k_{\perp}^{\prime}}
\newcommand{\Pmax}{\bar{q}}
\newcommand{\mypink}{\color{magenta}}%\newcommand{\red}{\color{red}}
\newcommand{\blue}{\color{blue}}
\definecolor{darkblue}{rgb}{0,0.08,0.35} 
\newcommand{\black}{\color{black}}
\newcommand{\red}{\color{red}}
\newcommand{\magenta}{\color{magenta}}
\newcommand{\Pom}{{\hspace{ -0.1em}I\hspace{-0.2em}P}}
\newcommand{\xPom}{x_\Pom}
\renewcommand{\kappa}{\chi}
\renewcommand{\th}{\hat{t}}
\newcommand{\uh}{\hat{u}}
\newcommand{\sh}{\hat{s}}
\newcommand{\that}{\hat{t}}
\newcommand{\uhat}{\hat{u}}
\newcommand{\shat}{\hat{s}}
\def\kti#1{\ensuremath{k_{T #1}}}
%\blue
%\black
\definecolor{trolleygrey}{rgb}{0.5, 0.5, 0.5}
\color{trolleygrey}
\color{black}
%%% End OOoLatex Preamble %%%%%%%%%%%%
%%% OOoLatex Configuration %%%%%%%%%%%%
GraphicDPI=600
BaseLine=61740
FileFormat=png
Transparent=0
Crop=0
###
ImpressCharSize=28
ImpressEquationType=display
WriterCharSize=11
WriterEquationType=inline
DisplayTopMargin=150
DisplayBottomMargin=100
%%% End OOoLatex Configuration %%%%%%%%%%</dc:description>
  <cp:lastModifiedBy>Microsoft Office User</cp:lastModifiedBy>
  <cp:revision>516</cp:revision>
  <cp:lastPrinted>2025-07-22T06:13:09Z</cp:lastPrinted>
  <dcterms:created xsi:type="dcterms:W3CDTF">2025-05-08T04:34:50Z</dcterms:created>
  <dcterms:modified xsi:type="dcterms:W3CDTF">2025-07-22T06:13:11Z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  <property fmtid="{D5CDD505-2E9C-101B-9397-08002B2CF9AE}" pid="6" name="TexMathsIgnorePreamble">
    <vt:lpwstr>FALSE</vt:lpwstr>
  </property>
  <property fmtid="{D5CDD505-2E9C-101B-9397-08002B2CF9AE}" pid="7" name="TexMathsPreamble">
    <vt:lpwstr>% LaTex Compiler§§\usepackage{amsmath}§\usepackage{amssymb}§\usepackage[usenames]{color}§§% Uncomment this line for sans-serif maths font§%\everymath{\mathsf{\xdef\mysf{\mathgroup\the\mathgroup\relax}}\mysf}§§% Uncomment these lines for colored equations§</vt:lpwstr>
  </property>
  <property fmtid="{D5CDD505-2E9C-101B-9397-08002B2CF9AE}" pid="8" name="ICV">
    <vt:lpwstr>80B1D8985F8E25E26A341C68F42CBFE6_43</vt:lpwstr>
  </property>
  <property fmtid="{D5CDD505-2E9C-101B-9397-08002B2CF9AE}" pid="9" name="KSOProductBuildVer">
    <vt:lpwstr>1033-7.2.2.8955</vt:lpwstr>
  </property>
</Properties>
</file>