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2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83" r:id="rId3"/>
    <p:sldId id="286" r:id="rId4"/>
    <p:sldId id="285" r:id="rId5"/>
    <p:sldId id="287" r:id="rId6"/>
    <p:sldId id="288" r:id="rId7"/>
    <p:sldId id="289" r:id="rId8"/>
    <p:sldId id="284" r:id="rId9"/>
    <p:sldId id="290" r:id="rId10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0" userDrawn="1">
          <p15:clr>
            <a:srgbClr val="A4A3A4"/>
          </p15:clr>
        </p15:guide>
        <p15:guide id="2" pos="376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4B26C0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00"/>
        <p:guide pos="376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58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handoutMaster" Target="handoutMasters/handoutMaster1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endParaRPr lang="en-US" altLang="zh-CN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dirty="0"/>
              <a:t>diaohb</a:t>
            </a:r>
            <a:endParaRPr lang="en-US" altLang="zh-CN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330" y="1026795"/>
            <a:ext cx="10972800" cy="522986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08400" y="18676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endParaRPr lang="en-US" altLang="zh-CN" smtClean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330" y="1172210"/>
            <a:ext cx="10968990" cy="507746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57.xml"/><Relationship Id="rId17" Type="http://schemas.openxmlformats.org/officeDocument/2006/relationships/image" Target="../media/image2.svg"/><Relationship Id="rId16" Type="http://schemas.openxmlformats.org/officeDocument/2006/relationships/image" Target="../media/image1.png"/><Relationship Id="rId15" Type="http://schemas.openxmlformats.org/officeDocument/2006/relationships/tags" Target="../tags/tag56.xml"/><Relationship Id="rId14" Type="http://schemas.openxmlformats.org/officeDocument/2006/relationships/tags" Target="../tags/tag55.xml"/><Relationship Id="rId13" Type="http://schemas.openxmlformats.org/officeDocument/2006/relationships/tags" Target="../tags/tag54.xml"/><Relationship Id="rId12" Type="http://schemas.openxmlformats.org/officeDocument/2006/relationships/tags" Target="../tags/tag53.xml"/><Relationship Id="rId11" Type="http://schemas.openxmlformats.org/officeDocument/2006/relationships/tags" Target="../tags/tag52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627450" y="161360"/>
            <a:ext cx="10969200" cy="705600"/>
          </a:xfrm>
          <a:prstGeom prst="rect">
            <a:avLst/>
          </a:prstGeom>
          <a:effectLst>
            <a:outerShdw dir="5400000" sx="1000" sy="1000" algn="ctr" rotWithShape="0">
              <a:srgbClr val="000000">
                <a:alpha val="100000"/>
              </a:srgbClr>
            </a:outerShdw>
          </a:effectLst>
        </p:spPr>
        <p:txBody>
          <a:bodyPr vert="horz" lIns="90170" tIns="46990" rIns="90170" bIns="46990" rtlCol="0" anchor="ctr" anchorCtr="0">
            <a:normAutofit/>
          </a:bodyPr>
          <a:lstStyle/>
          <a:p>
            <a:endParaRPr lang="en-US" altLang="zh-CN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608330" y="1139825"/>
            <a:ext cx="10968990" cy="510984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endParaRPr lang="zh-CN" altLang="en-US" dirty="0"/>
          </a:p>
          <a:p>
            <a:pPr lvl="1"/>
            <a:endParaRPr lang="zh-CN" altLang="en-US" dirty="0"/>
          </a:p>
          <a:p>
            <a:pPr lvl="2"/>
            <a:endParaRPr lang="zh-CN" altLang="en-US" dirty="0"/>
          </a:p>
          <a:p>
            <a:pPr lvl="3"/>
            <a:endParaRPr lang="zh-CN" altLang="en-US" dirty="0"/>
          </a:p>
          <a:p>
            <a:pPr lvl="4"/>
            <a:endParaRPr lang="en-US" alt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3"/>
            </p:custDataLst>
          </p:nvPr>
        </p:nvSpPr>
        <p:spPr>
          <a:xfrm>
            <a:off x="251320" y="642362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4"/>
            </p:custDataLst>
          </p:nvPr>
        </p:nvSpPr>
        <p:spPr>
          <a:xfrm>
            <a:off x="4097495" y="6423620"/>
            <a:ext cx="395986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5"/>
            </p:custDataLst>
          </p:nvPr>
        </p:nvSpPr>
        <p:spPr>
          <a:xfrm>
            <a:off x="9203530" y="6423620"/>
            <a:ext cx="2699385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 descr="logo"/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380095" y="105410"/>
            <a:ext cx="3201035" cy="612775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640080" y="874395"/>
            <a:ext cx="10934065" cy="9525"/>
          </a:xfrm>
          <a:prstGeom prst="line">
            <a:avLst/>
          </a:prstGeom>
          <a:ln>
            <a:solidFill>
              <a:schemeClr val="accent1"/>
            </a:solidFill>
          </a:ln>
          <a:effectLst>
            <a:outerShdw dir="5400000" sx="1000" sy="1000" algn="ctr" rotWithShape="0">
              <a:schemeClr val="accent1">
                <a:lumMod val="40000"/>
                <a:lumOff val="60000"/>
                <a:alpha val="100000"/>
              </a:schemeClr>
            </a:outerShdw>
          </a:effec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Wingdings" panose="05000000000000000000" charset="0"/>
        <a:buChar char="Ø"/>
        <a:defRPr sz="24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lt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Wingdings" panose="05000000000000000000" charset="0"/>
        <a:buChar char="Ø"/>
        <a:tabLst>
          <a:tab pos="1609725" algn="l"/>
          <a:tab pos="1609725" algn="l"/>
          <a:tab pos="1609725" algn="l"/>
          <a:tab pos="1609725" algn="l"/>
        </a:tabLst>
        <a:defRPr sz="20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lt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Wingdings" panose="05000000000000000000" charset="0"/>
        <a:buChar char="Ø"/>
        <a:defRPr sz="18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lt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Ø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lt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Ø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lt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8.png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76935" y="914400"/>
            <a:ext cx="10332720" cy="2570480"/>
          </a:xfrm>
        </p:spPr>
        <p:txBody>
          <a:bodyPr/>
          <a:p>
            <a:endParaRPr lang="en-US" altLang="zh-CN" sz="440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p>
            <a:r>
              <a:rPr lang="en-US" altLang="zh-CN"/>
              <a:t>Hongbin Diao</a:t>
            </a:r>
            <a:endParaRPr lang="en-US" altLang="zh-CN"/>
          </a:p>
          <a:p>
            <a:pPr algn="ctr"/>
            <a:r>
              <a:rPr lang="en-US" altLang="zh-CN">
                <a:sym typeface="+mn-ea"/>
              </a:rPr>
              <a:t>State key laboratory of particle detection and electronics</a:t>
            </a:r>
            <a:endParaRPr lang="en-US" altLang="zh-CN">
              <a:sym typeface="+mn-ea"/>
            </a:endParaRPr>
          </a:p>
          <a:p>
            <a:pPr algn="ctr"/>
            <a:r>
              <a:rPr lang="en-US" altLang="zh-CN">
                <a:sym typeface="+mn-ea"/>
              </a:rPr>
              <a:t>University of Science and Technology of China</a:t>
            </a:r>
            <a:endParaRPr lang="en-US" altLang="zh-C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hitno electron</a:t>
            </a:r>
            <a:endParaRPr lang="en-US" altLang="zh-CN"/>
          </a:p>
        </p:txBody>
      </p:sp>
      <p:pic>
        <p:nvPicPr>
          <p:cNvPr id="6" name="内容占位符 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32790" y="1156335"/>
            <a:ext cx="3338195" cy="2634615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670" y="3790950"/>
            <a:ext cx="3480435" cy="270891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4470" y="3790950"/>
            <a:ext cx="3556000" cy="27654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4470" y="1156335"/>
            <a:ext cx="3503295" cy="26854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5855" y="3790950"/>
            <a:ext cx="3659505" cy="28409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7765" y="1156335"/>
            <a:ext cx="3617595" cy="28117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hitno pion</a:t>
            </a:r>
            <a:endParaRPr lang="en-US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内容占位符 7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70560" y="1131570"/>
            <a:ext cx="3480435" cy="27051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9235" y="1096010"/>
            <a:ext cx="3649345" cy="27057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4605" y="1092835"/>
            <a:ext cx="3671570" cy="2743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" y="3836670"/>
            <a:ext cx="3562350" cy="268478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9870" y="3836670"/>
            <a:ext cx="3648710" cy="271081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8580" y="3801745"/>
            <a:ext cx="3617595" cy="27457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pileup electron</a:t>
            </a:r>
            <a:endParaRPr lang="en-US" altLang="zh-CN"/>
          </a:p>
        </p:txBody>
      </p:sp>
      <p:pic>
        <p:nvPicPr>
          <p:cNvPr id="6" name="内容占位符 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555875" y="1175385"/>
            <a:ext cx="2938145" cy="209423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78d284bdf1d25d4a4f777ab5a24b47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8640" y="1175385"/>
            <a:ext cx="3054985" cy="2183765"/>
          </a:xfrm>
          <a:prstGeom prst="rect">
            <a:avLst/>
          </a:prstGeom>
        </p:spPr>
      </p:pic>
      <p:pic>
        <p:nvPicPr>
          <p:cNvPr id="8" name="图片 7" descr="cbd884024c440246e49a81235aa7d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3625" y="1221105"/>
            <a:ext cx="3105785" cy="2216785"/>
          </a:xfrm>
          <a:prstGeom prst="rect">
            <a:avLst/>
          </a:prstGeom>
        </p:spPr>
      </p:pic>
      <p:pic>
        <p:nvPicPr>
          <p:cNvPr id="9" name="图片 8" descr="7a8652e48e5594fc3f85ddcd8828b8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1765" y="3698240"/>
            <a:ext cx="2893060" cy="2120265"/>
          </a:xfrm>
          <a:prstGeom prst="rect">
            <a:avLst/>
          </a:prstGeom>
        </p:spPr>
      </p:pic>
      <p:pic>
        <p:nvPicPr>
          <p:cNvPr id="10" name="图片 9" descr="fc090c8d1f8bcda776e8fa3353e9ce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9920" y="3698240"/>
            <a:ext cx="3199130" cy="2252345"/>
          </a:xfrm>
          <a:prstGeom prst="rect">
            <a:avLst/>
          </a:prstGeom>
        </p:spPr>
      </p:pic>
      <p:pic>
        <p:nvPicPr>
          <p:cNvPr id="11" name="图片 10" descr="b3e7c91d8c7cfa88d0c2bc02643a5fd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09050" y="3759835"/>
            <a:ext cx="2931160" cy="213169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625" y="2035175"/>
            <a:ext cx="2353310" cy="160655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680085" y="4298950"/>
            <a:ext cx="16497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&gt;150 MeV</a:t>
            </a:r>
            <a:endParaRPr lang="en-US" altLang="zh-CN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pileup pion</a:t>
            </a:r>
            <a:endParaRPr lang="en-US" altLang="zh-CN"/>
          </a:p>
        </p:txBody>
      </p:sp>
      <p:pic>
        <p:nvPicPr>
          <p:cNvPr id="6" name="内容占位符 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51460" y="2623185"/>
            <a:ext cx="2590165" cy="1739265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708025" y="4853305"/>
            <a:ext cx="15379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&gt; 250 MeV</a:t>
            </a:r>
            <a:endParaRPr lang="en-US" altLang="zh-CN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625" y="1152525"/>
            <a:ext cx="2892425" cy="199453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9455" y="1082675"/>
            <a:ext cx="2976245" cy="206438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4425" y="1177925"/>
            <a:ext cx="2894965" cy="203898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1625" y="3670935"/>
            <a:ext cx="2750820" cy="198056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9455" y="3557905"/>
            <a:ext cx="2934970" cy="209359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49995" y="3614420"/>
            <a:ext cx="2919730" cy="204660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10 GeV pion</a:t>
            </a:r>
            <a:endParaRPr lang="en-US" altLang="zh-CN"/>
          </a:p>
        </p:txBody>
      </p:sp>
      <p:pic>
        <p:nvPicPr>
          <p:cNvPr id="6" name="内容占位符 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010025" y="3167380"/>
            <a:ext cx="3763645" cy="253111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3670" y="3165475"/>
            <a:ext cx="3669030" cy="25298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570" y="3167380"/>
            <a:ext cx="3644265" cy="253111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593850" y="2566670"/>
            <a:ext cx="11061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 m</a:t>
            </a:r>
            <a:endParaRPr lang="en-US" altLang="zh-CN"/>
          </a:p>
        </p:txBody>
      </p:sp>
      <p:sp>
        <p:nvSpPr>
          <p:cNvPr id="10" name="文本框 9"/>
          <p:cNvSpPr txBox="1"/>
          <p:nvPr/>
        </p:nvSpPr>
        <p:spPr>
          <a:xfrm>
            <a:off x="5428615" y="2566670"/>
            <a:ext cx="11061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10 m</a:t>
            </a:r>
            <a:endParaRPr lang="en-US" altLang="zh-CN"/>
          </a:p>
        </p:txBody>
      </p:sp>
      <p:sp>
        <p:nvSpPr>
          <p:cNvPr id="11" name="文本框 10"/>
          <p:cNvSpPr txBox="1"/>
          <p:nvPr/>
        </p:nvSpPr>
        <p:spPr>
          <a:xfrm>
            <a:off x="9263380" y="2566670"/>
            <a:ext cx="11061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30 m</a:t>
            </a:r>
            <a:endParaRPr lang="en-US" altLang="zh-CN"/>
          </a:p>
        </p:txBody>
      </p:sp>
      <p:sp>
        <p:nvSpPr>
          <p:cNvPr id="3" name="文本框 2"/>
          <p:cNvSpPr txBox="1"/>
          <p:nvPr/>
        </p:nvSpPr>
        <p:spPr>
          <a:xfrm>
            <a:off x="608330" y="1362075"/>
            <a:ext cx="55759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Move the particle source farther away</a:t>
            </a:r>
            <a:endParaRPr lang="en-US" altLang="zh-CN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noise in muon</a:t>
            </a:r>
            <a:endParaRPr lang="en-US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85100" y="1225550"/>
            <a:ext cx="3349625" cy="2271395"/>
          </a:xfrm>
          <a:prstGeom prst="rect">
            <a:avLst/>
          </a:prstGeom>
        </p:spPr>
      </p:pic>
      <p:pic>
        <p:nvPicPr>
          <p:cNvPr id="3" name="图片 2" descr="df0e1ed21baed8783c0e3041467720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40" y="1641475"/>
            <a:ext cx="2537460" cy="2136140"/>
          </a:xfrm>
          <a:prstGeom prst="rect">
            <a:avLst/>
          </a:prstGeom>
        </p:spPr>
      </p:pic>
      <p:pic>
        <p:nvPicPr>
          <p:cNvPr id="10" name="图片 9" descr="7058ec66e5d21976298cf703558cc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105" y="3872865"/>
            <a:ext cx="2538095" cy="2101850"/>
          </a:xfrm>
          <a:prstGeom prst="rect">
            <a:avLst/>
          </a:prstGeom>
        </p:spPr>
      </p:pic>
      <p:pic>
        <p:nvPicPr>
          <p:cNvPr id="13" name="图片 12" descr="9f19bdac28c9ea796b25f1c8255a1a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7965" y="3851275"/>
            <a:ext cx="3328670" cy="225679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9795" y="1661160"/>
            <a:ext cx="2879725" cy="205105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9795" y="3930650"/>
            <a:ext cx="2919095" cy="204343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841375" y="6054725"/>
            <a:ext cx="21101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highgian noise</a:t>
            </a:r>
            <a:endParaRPr lang="en-US" altLang="zh-CN"/>
          </a:p>
        </p:txBody>
      </p:sp>
      <p:sp>
        <p:nvSpPr>
          <p:cNvPr id="18" name="文本框 17"/>
          <p:cNvSpPr txBox="1"/>
          <p:nvPr/>
        </p:nvSpPr>
        <p:spPr>
          <a:xfrm>
            <a:off x="3564255" y="6054725"/>
            <a:ext cx="26701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highgian noise &gt; 0.5MIP</a:t>
            </a:r>
            <a:endParaRPr lang="en-US" altLang="zh-CN"/>
          </a:p>
        </p:txBody>
      </p:sp>
      <p:sp>
        <p:nvSpPr>
          <p:cNvPr id="19" name="文本框 18"/>
          <p:cNvSpPr txBox="1"/>
          <p:nvPr/>
        </p:nvSpPr>
        <p:spPr>
          <a:xfrm>
            <a:off x="9264650" y="1964055"/>
            <a:ext cx="23126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noise hitno</a:t>
            </a:r>
            <a:endParaRPr lang="en-US" altLang="zh-CN"/>
          </a:p>
          <a:p>
            <a:r>
              <a:rPr lang="en-US" altLang="zh-CN"/>
              <a:t>in all chips</a:t>
            </a:r>
            <a:endParaRPr lang="en-US" altLang="zh-CN"/>
          </a:p>
        </p:txBody>
      </p:sp>
      <p:sp>
        <p:nvSpPr>
          <p:cNvPr id="20" name="文本框 19"/>
          <p:cNvSpPr txBox="1"/>
          <p:nvPr/>
        </p:nvSpPr>
        <p:spPr>
          <a:xfrm>
            <a:off x="8355965" y="4767580"/>
            <a:ext cx="26816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noise hitno &gt; 0.5 MIP</a:t>
            </a:r>
            <a:endParaRPr lang="en-US" altLang="zh-CN"/>
          </a:p>
          <a:p>
            <a:r>
              <a:rPr lang="en-US" altLang="zh-CN"/>
              <a:t>in chip4</a:t>
            </a:r>
            <a:endParaRPr lang="en-US" altLang="zh-CN"/>
          </a:p>
        </p:txBody>
      </p:sp>
      <p:sp>
        <p:nvSpPr>
          <p:cNvPr id="21" name="文本框 20"/>
          <p:cNvSpPr txBox="1"/>
          <p:nvPr/>
        </p:nvSpPr>
        <p:spPr>
          <a:xfrm>
            <a:off x="841375" y="1134110"/>
            <a:ext cx="50857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select the hit that not near the muon track</a:t>
            </a:r>
            <a:endParaRPr lang="en-US" altLang="zh-CN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add noise in digitization</a:t>
            </a:r>
            <a:endParaRPr lang="en-US" altLang="zh-CN"/>
          </a:p>
        </p:txBody>
      </p:sp>
      <p:pic>
        <p:nvPicPr>
          <p:cNvPr id="6" name="内容占位符 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08330" y="1973580"/>
            <a:ext cx="3611880" cy="2707005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5275" y="1911350"/>
            <a:ext cx="3786505" cy="28308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7945" y="1872615"/>
            <a:ext cx="3806825" cy="286956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58.xml><?xml version="1.0" encoding="utf-8"?>
<p:tagLst xmlns:p="http://schemas.openxmlformats.org/presentationml/2006/main">
  <p:tag name="commondata" val="eyJoZGlkIjoiODg0NzE5MjA4ZDZmZThhMWE4MmViMjc5ZjJkMzJlOGYifQ=="/>
  <p:tag name="resource_record_key" val="{&quot;13&quot;:[4364974]}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425</Words>
  <Application>WPS 演示</Application>
  <PresentationFormat>宽屏</PresentationFormat>
  <Paragraphs>70</Paragraphs>
  <Slides>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WPS</vt:lpstr>
      <vt:lpstr>PowerPoint 演示文稿</vt:lpstr>
      <vt:lpstr>hitno electron</vt:lpstr>
      <vt:lpstr>hitno pion</vt:lpstr>
      <vt:lpstr>pileup electron</vt:lpstr>
      <vt:lpstr>pileup pion</vt:lpstr>
      <vt:lpstr>10 GeV pion</vt:lpstr>
      <vt:lpstr>noise in muon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。。</cp:lastModifiedBy>
  <cp:revision>851</cp:revision>
  <dcterms:created xsi:type="dcterms:W3CDTF">2019-06-19T02:08:00Z</dcterms:created>
  <dcterms:modified xsi:type="dcterms:W3CDTF">2025-07-22T05:10:32Z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2052-12.1.0.21541</vt:lpwstr>
  </property>
  <property fmtid="{D5CDD505-2E9C-101B-9397-08002B2CF9AE}" pid="3" name="ICV">
    <vt:lpwstr>BBCFD37F71EB4174A370520B483E8676_11</vt:lpwstr>
  </property>
</Properties>
</file>