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0" r:id="rId3"/>
    <p:sldId id="294" r:id="rId4"/>
    <p:sldId id="348" r:id="rId6"/>
    <p:sldId id="350" r:id="rId7"/>
    <p:sldId id="293" r:id="rId8"/>
    <p:sldId id="346" r:id="rId9"/>
    <p:sldId id="352" r:id="rId10"/>
    <p:sldId id="351" r:id="rId11"/>
    <p:sldId id="353" r:id="rId12"/>
    <p:sldId id="344" r:id="rId13"/>
    <p:sldId id="345" r:id="rId14"/>
    <p:sldId id="343"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47034615" name="Eris"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3152"/>
    <a:srgbClr val="253355"/>
    <a:srgbClr val="1C2640"/>
    <a:srgbClr val="E7EDF1"/>
    <a:srgbClr val="ECF1F4"/>
    <a:srgbClr val="D3D3D3"/>
    <a:srgbClr val="2E406B"/>
    <a:srgbClr val="EE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1" autoAdjust="0"/>
    <p:restoredTop sz="94660"/>
  </p:normalViewPr>
  <p:slideViewPr>
    <p:cSldViewPr snapToGrid="0" showGuides="1">
      <p:cViewPr varScale="1">
        <p:scale>
          <a:sx n="115" d="100"/>
          <a:sy n="115" d="100"/>
        </p:scale>
        <p:origin x="462"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3.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is a rough summary of Run142.</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is a rough summary of Run142.</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is a rough summary of Run142.</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We apply a two-stage Hough transform to reconstruct tracks. The first Hough transform scans a wide range of angles to identify rough track candidates. The second transform refines the track parameters with higher resolution. Due to significant noise in the deeper layers, both transforms use only the first four layers. Events with more than two hits in the first four layers are selected.</a:t>
            </a:r>
            <a:endParaRPr lang="en-US" altLang="zh-CN"/>
          </a:p>
          <a:p>
            <a:endParaRPr lang="en-US" altLang="zh-CN"/>
          </a:p>
          <a:p>
            <a:r>
              <a:rPr lang="en-US" altLang="zh-CN"/>
              <a:t>For data processing, we remove noise hits that deviate significantly from the identified track. Events with a total number of hits between 20 and 25 are selected for further analysis.</a:t>
            </a:r>
            <a:endParaRPr lang="en-US" altLang="zh-CN"/>
          </a:p>
          <a:p>
            <a:endParaRPr lang="en-US" altLang="zh-CN"/>
          </a:p>
          <a:p>
            <a:r>
              <a:rPr lang="en-US" altLang="zh-CN">
                <a:solidFill>
                  <a:schemeClr val="bg1"/>
                </a:solidFill>
                <a:sym typeface="+mn-ea"/>
              </a:rPr>
              <a:t>Fit the energy distribution with a Landau-Gaussian convolution function to extract the most probable value (MPV).</a:t>
            </a:r>
            <a:endParaRPr lang="en-US" altLang="zh-CN">
              <a:solidFill>
                <a:schemeClr val="bg1"/>
              </a:solidFill>
              <a:sym typeface="+mn-ea"/>
            </a:endParaRPr>
          </a:p>
          <a:p>
            <a:endParaRPr lang="en-US" altLang="zh-CN">
              <a:solidFill>
                <a:schemeClr val="bg1"/>
              </a:solidFill>
              <a:sym typeface="+mn-ea"/>
            </a:endParaRPr>
          </a:p>
          <a:p>
            <a:r>
              <a:rPr lang="en-US" altLang="zh-CN">
                <a:solidFill>
                  <a:schemeClr val="bg1"/>
                </a:solidFill>
              </a:rPr>
              <a:t>For runs 142 to 169, a cabling issue caused reversed channel positions in some super-layers — e.g., channels 4 and 5 were connected as 5 and 4. This will be manually corrected in the data later.</a:t>
            </a:r>
            <a:endParaRPr lang="en-US" altLang="zh-CN">
              <a:solidFill>
                <a:schemeClr val="bg1"/>
              </a:solidFill>
            </a:endParaRPr>
          </a:p>
          <a:p>
            <a:endParaRPr lang="en-US" altLang="zh-CN">
              <a:solidFill>
                <a:schemeClr val="bg1"/>
              </a:solidFill>
            </a:endParaRPr>
          </a:p>
          <a:p>
            <a:r>
              <a:rPr lang="en-US" altLang="zh-CN">
                <a:solidFill>
                  <a:schemeClr val="bg1"/>
                </a:solidFill>
              </a:rPr>
              <a:t>Subtract pedestal</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We apply a two-stage Hough transform to reconstruct tracks. The first Hough transform scans a wide range of angles to identify rough track candidates. The second transform refines the track parameters with higher resolution. Due to significant noise in the deeper layers, both transforms use only the first four layers. Events with more than two hits in the first four layers are selected.</a:t>
            </a:r>
            <a:endParaRPr lang="en-US" altLang="zh-CN"/>
          </a:p>
          <a:p>
            <a:endParaRPr lang="en-US" altLang="zh-CN"/>
          </a:p>
          <a:p>
            <a:r>
              <a:rPr lang="en-US" altLang="zh-CN"/>
              <a:t>For data processing, we remove noise hits that deviate significantly from the identified track. Events with a total number of hits between 20 and 25 are selected for further analysis.</a:t>
            </a:r>
            <a:endParaRPr lang="en-US" altLang="zh-CN"/>
          </a:p>
          <a:p>
            <a:endParaRPr lang="en-US" altLang="zh-CN"/>
          </a:p>
          <a:p>
            <a:r>
              <a:rPr lang="en-US" altLang="zh-CN">
                <a:solidFill>
                  <a:schemeClr val="bg1"/>
                </a:solidFill>
                <a:sym typeface="+mn-ea"/>
              </a:rPr>
              <a:t>Fit the energy distribution with a Landau-Gaussian convolution function to extract the most probable value (MPV).</a:t>
            </a:r>
            <a:endParaRPr lang="en-US" altLang="zh-CN">
              <a:solidFill>
                <a:schemeClr val="bg1"/>
              </a:solidFill>
              <a:sym typeface="+mn-ea"/>
            </a:endParaRPr>
          </a:p>
          <a:p>
            <a:endParaRPr lang="en-US" altLang="zh-CN">
              <a:solidFill>
                <a:schemeClr val="bg1"/>
              </a:solidFill>
              <a:sym typeface="+mn-ea"/>
            </a:endParaRPr>
          </a:p>
          <a:p>
            <a:r>
              <a:rPr lang="en-US" altLang="zh-CN">
                <a:solidFill>
                  <a:schemeClr val="bg1"/>
                </a:solidFill>
              </a:rPr>
              <a:t>For runs 142 to 169, a cabling issue caused reversed channel positions in some super-layers — e.g., channels 4 and 5 were connected as 5 and 4. This will be manually corrected in the data later.</a:t>
            </a:r>
            <a:endParaRPr lang="en-US" altLang="zh-CN">
              <a:solidFill>
                <a:schemeClr val="bg1"/>
              </a:solidFill>
            </a:endParaRPr>
          </a:p>
          <a:p>
            <a:endParaRPr lang="en-US" altLang="zh-CN">
              <a:solidFill>
                <a:schemeClr val="bg1"/>
              </a:solidFill>
            </a:endParaRPr>
          </a:p>
          <a:p>
            <a:r>
              <a:rPr lang="en-US" altLang="zh-CN">
                <a:solidFill>
                  <a:schemeClr val="bg1"/>
                </a:solidFill>
              </a:rPr>
              <a:t>Subtract pedestal</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This is a rough summary of Run142.</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We apply a two-stage Hough transform to reconstruct tracks. The first Hough transform scans a wide range of angles to identify rough track candidates. The second transform refines the track parameters with higher resolution. Due to significant noise in the deeper layers, both transforms use only the first four layers. Events with more than two hits in the first four layers are selected.</a:t>
            </a:r>
            <a:endParaRPr lang="en-US" altLang="zh-CN"/>
          </a:p>
          <a:p>
            <a:endParaRPr lang="en-US" altLang="zh-CN"/>
          </a:p>
          <a:p>
            <a:r>
              <a:rPr lang="en-US" altLang="zh-CN"/>
              <a:t>For data processing, we remove noise hits that deviate significantly from the identified track. Events with a total number of hits between 20 and 25 are selected for further analysis.</a:t>
            </a:r>
            <a:endParaRPr lang="en-US" altLang="zh-CN"/>
          </a:p>
          <a:p>
            <a:endParaRPr lang="en-US" altLang="zh-CN"/>
          </a:p>
          <a:p>
            <a:r>
              <a:rPr lang="en-US" altLang="zh-CN">
                <a:solidFill>
                  <a:schemeClr val="bg1"/>
                </a:solidFill>
                <a:sym typeface="+mn-ea"/>
              </a:rPr>
              <a:t>Fit the energy distribution with a Landau-Gaussian convolution function to extract the most probable value (MPV).</a:t>
            </a:r>
            <a:endParaRPr lang="en-US" altLang="zh-CN">
              <a:solidFill>
                <a:schemeClr val="bg1"/>
              </a:solidFill>
              <a:sym typeface="+mn-ea"/>
            </a:endParaRPr>
          </a:p>
          <a:p>
            <a:endParaRPr lang="en-US" altLang="zh-CN">
              <a:solidFill>
                <a:schemeClr val="bg1"/>
              </a:solidFill>
              <a:sym typeface="+mn-ea"/>
            </a:endParaRPr>
          </a:p>
          <a:p>
            <a:r>
              <a:rPr lang="en-US" altLang="zh-CN">
                <a:solidFill>
                  <a:schemeClr val="bg1"/>
                </a:solidFill>
              </a:rPr>
              <a:t>For runs 142 to 169, a cabling issue caused reversed channel positions in some super-layers — e.g., channels 4 and 5 were connected as 5 and 4. This will be manually corrected in the data later.</a:t>
            </a:r>
            <a:endParaRPr lang="en-US" altLang="zh-CN">
              <a:solidFill>
                <a:schemeClr val="bg1"/>
              </a:solidFill>
            </a:endParaRPr>
          </a:p>
          <a:p>
            <a:endParaRPr lang="en-US" altLang="zh-CN">
              <a:solidFill>
                <a:schemeClr val="bg1"/>
              </a:solidFill>
            </a:endParaRPr>
          </a:p>
          <a:p>
            <a:r>
              <a:rPr lang="en-US" altLang="zh-CN">
                <a:solidFill>
                  <a:schemeClr val="bg1"/>
                </a:solidFill>
              </a:rPr>
              <a:t>Subtract pedestal</a:t>
            </a:r>
            <a:endParaRPr lang="en-US" altLang="zh-CN">
              <a:solidFill>
                <a:schemeClr val="bg1"/>
              </a:solidFill>
            </a:endParaRPr>
          </a:p>
          <a:p>
            <a:endParaRPr lang="en-US" altLang="zh-CN">
              <a:solidFill>
                <a:schemeClr val="bg1"/>
              </a:solidFill>
            </a:endParaRPr>
          </a:p>
          <a:p>
            <a:endParaRPr lang="en-US" altLang="zh-CN">
              <a:solidFill>
                <a:schemeClr val="bg1"/>
              </a:solidFill>
            </a:endParaRPr>
          </a:p>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6401A7D-0318-488A-AEF4-61BDD6D150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CEAADD-04E7-4E9A-9769-230A8A5E70EE}" type="slidenum">
              <a:rPr lang="zh-CN" altLang="en-US" smtClean="0"/>
            </a:fld>
            <a:endParaRPr lang="zh-CN" alt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01A7D-0318-488A-AEF4-61BDD6D150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AADD-04E7-4E9A-9769-230A8A5E70E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grpSp>
        <p:nvGrpSpPr>
          <p:cNvPr id="21" name="组合 20"/>
          <p:cNvGrpSpPr/>
          <p:nvPr/>
        </p:nvGrpSpPr>
        <p:grpSpPr>
          <a:xfrm>
            <a:off x="-214590" y="2749592"/>
            <a:ext cx="3000475" cy="1404242"/>
            <a:chOff x="0" y="880508"/>
            <a:chExt cx="3000475" cy="1404242"/>
          </a:xfrm>
        </p:grpSpPr>
        <p:sp>
          <p:nvSpPr>
            <p:cNvPr id="3" name="矩形 2"/>
            <p:cNvSpPr/>
            <p:nvPr/>
          </p:nvSpPr>
          <p:spPr>
            <a:xfrm>
              <a:off x="0" y="880508"/>
              <a:ext cx="2324100" cy="1404242"/>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596475" y="880750"/>
              <a:ext cx="1404000" cy="140400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4"/>
          <p:cNvSpPr txBox="1"/>
          <p:nvPr/>
        </p:nvSpPr>
        <p:spPr>
          <a:xfrm>
            <a:off x="2928152" y="2414084"/>
            <a:ext cx="7206770" cy="1753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CEPC </a:t>
            </a:r>
            <a:r>
              <a:rPr lang="en-US" altLang="zh-CN" sz="5400" dirty="0">
                <a:solidFill>
                  <a:schemeClr val="bg1"/>
                </a:solidFill>
                <a:latin typeface="微软雅黑" panose="020B0503020204020204" pitchFamily="34" charset="-122"/>
                <a:ea typeface="微软雅黑" panose="020B0503020204020204" pitchFamily="34" charset="-122"/>
              </a:rPr>
              <a:t>ECAL KEK ANALYSIS</a:t>
            </a:r>
            <a:endParaRPr lang="en-US" altLang="zh-CN" sz="5400" dirty="0">
              <a:solidFill>
                <a:schemeClr val="bg1"/>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742823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dirty="0">
                <a:solidFill>
                  <a:srgbClr val="243152"/>
                </a:solidFill>
                <a:latin typeface="微软雅黑" panose="020B0503020204020204" pitchFamily="34" charset="-122"/>
                <a:ea typeface="微软雅黑" panose="020B0503020204020204" pitchFamily="34" charset="-122"/>
              </a:rPr>
              <a:t>2025.7.22</a:t>
            </a:r>
            <a:endParaRPr lang="en-US" altLang="zh-CN" sz="1600" dirty="0">
              <a:solidFill>
                <a:srgbClr val="24315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406855" y="2773316"/>
            <a:ext cx="1354060" cy="1356796"/>
            <a:chOff x="10265088" y="255018"/>
            <a:chExt cx="1570606" cy="1573782"/>
          </a:xfrm>
        </p:grpSpPr>
        <p:grpSp>
          <p:nvGrpSpPr>
            <p:cNvPr id="10" name="Group 32"/>
            <p:cNvGrpSpPr/>
            <p:nvPr/>
          </p:nvGrpSpPr>
          <p:grpSpPr>
            <a:xfrm>
              <a:off x="10265088" y="255018"/>
              <a:ext cx="1570606" cy="1573782"/>
              <a:chOff x="3692576" y="1742634"/>
              <a:chExt cx="2790379" cy="2796023"/>
            </a:xfrm>
          </p:grpSpPr>
          <p:grpSp>
            <p:nvGrpSpPr>
              <p:cNvPr id="16" name="组合 79"/>
              <p:cNvGrpSpPr/>
              <p:nvPr/>
            </p:nvGrpSpPr>
            <p:grpSpPr bwMode="auto">
              <a:xfrm>
                <a:off x="3692576" y="1742634"/>
                <a:ext cx="2790379" cy="2796023"/>
                <a:chOff x="6379729" y="2488774"/>
                <a:chExt cx="2513016" cy="2513016"/>
              </a:xfrm>
            </p:grpSpPr>
            <p:sp>
              <p:nvSpPr>
                <p:cNvPr id="1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7" name="椭圆 80"/>
              <p:cNvSpPr/>
              <p:nvPr/>
            </p:nvSpPr>
            <p:spPr bwMode="auto">
              <a:xfrm>
                <a:off x="4101618" y="2137562"/>
                <a:ext cx="2016471" cy="2020558"/>
              </a:xfrm>
              <a:prstGeom prst="ellipse">
                <a:avLst/>
              </a:prstGeom>
              <a:solidFill>
                <a:srgbClr val="24315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1" name="组合 10"/>
            <p:cNvGrpSpPr/>
            <p:nvPr/>
          </p:nvGrpSpPr>
          <p:grpSpPr>
            <a:xfrm>
              <a:off x="10638670" y="749095"/>
              <a:ext cx="823442" cy="585626"/>
              <a:chOff x="1743075" y="720725"/>
              <a:chExt cx="5573713" cy="3963988"/>
            </a:xfrm>
            <a:solidFill>
              <a:schemeClr val="bg1"/>
            </a:solidFill>
          </p:grpSpPr>
          <p:sp>
            <p:nvSpPr>
              <p:cNvPr id="12"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p>
            </p:txBody>
          </p:sp>
          <p:sp>
            <p:nvSpPr>
              <p:cNvPr id="13"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14"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p>
            </p:txBody>
          </p:sp>
          <p:sp>
            <p:nvSpPr>
              <p:cNvPr id="15"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p>
            </p:txBody>
          </p:sp>
        </p:grpSp>
      </p:grpSp>
      <p:sp>
        <p:nvSpPr>
          <p:cNvPr id="2" name="矩形 1"/>
          <p:cNvSpPr/>
          <p:nvPr/>
        </p:nvSpPr>
        <p:spPr>
          <a:xfrm>
            <a:off x="1104900" y="1114019"/>
            <a:ext cx="9982200" cy="4629962"/>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527134" y="111338"/>
            <a:ext cx="2559535" cy="1002485"/>
          </a:xfrm>
          <a:prstGeom prst="rect">
            <a:avLst/>
          </a:prstGeom>
        </p:spPr>
      </p:pic>
      <p:sp>
        <p:nvSpPr>
          <p:cNvPr id="5" name="文本框 7"/>
          <p:cNvSpPr txBox="1"/>
          <p:nvPr/>
        </p:nvSpPr>
        <p:spPr>
          <a:xfrm>
            <a:off x="3843020" y="4366895"/>
            <a:ext cx="1896745" cy="337185"/>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243152"/>
                </a:solidFill>
                <a:latin typeface="微软雅黑" panose="020B0503020204020204" pitchFamily="34" charset="-122"/>
                <a:ea typeface="微软雅黑" panose="020B0503020204020204" pitchFamily="34" charset="-122"/>
              </a:rPr>
              <a:t>李想，</a:t>
            </a:r>
            <a:r>
              <a:rPr lang="zh-CN" altLang="en-US" sz="1600" dirty="0">
                <a:solidFill>
                  <a:srgbClr val="243152"/>
                </a:solidFill>
                <a:latin typeface="微软雅黑" panose="020B0503020204020204" pitchFamily="34" charset="-122"/>
                <a:ea typeface="微软雅黑" panose="020B0503020204020204" pitchFamily="34" charset="-122"/>
              </a:rPr>
              <a:t>刁洪滨</a:t>
            </a:r>
            <a:endParaRPr lang="zh-CN" altLang="en-US" sz="1600" dirty="0">
              <a:solidFill>
                <a:srgbClr val="243152"/>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p>
            <a:fld id="{DECEAADD-04E7-4E9A-9769-230A8A5E70EE}" type="slidenum">
              <a:rPr lang="zh-CN" altLang="en-US" smtClean="0"/>
            </a:fld>
            <a:endParaRPr lang="zh-CN" altLang="en-US"/>
          </a:p>
        </p:txBody>
      </p:sp>
      <p:sp>
        <p:nvSpPr>
          <p:cNvPr id="22" name="页脚占位符 21"/>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pic>
        <p:nvPicPr>
          <p:cNvPr id="3" name="图片 2"/>
          <p:cNvPicPr>
            <a:picLocks noChangeAspect="1"/>
          </p:cNvPicPr>
          <p:nvPr/>
        </p:nvPicPr>
        <p:blipFill>
          <a:blip r:embed="rId3"/>
          <a:stretch>
            <a:fillRect/>
          </a:stretch>
        </p:blipFill>
        <p:spPr>
          <a:xfrm>
            <a:off x="423545" y="1519555"/>
            <a:ext cx="8706485" cy="4959350"/>
          </a:xfrm>
          <a:prstGeom prst="rect">
            <a:avLst/>
          </a:prstGeom>
        </p:spPr>
      </p:pic>
      <p:sp>
        <p:nvSpPr>
          <p:cNvPr id="2" name="文本框 1"/>
          <p:cNvSpPr txBox="1"/>
          <p:nvPr/>
        </p:nvSpPr>
        <p:spPr>
          <a:xfrm>
            <a:off x="664210" y="635635"/>
            <a:ext cx="6096000" cy="583565"/>
          </a:xfrm>
          <a:prstGeom prst="rect">
            <a:avLst/>
          </a:prstGeom>
          <a:noFill/>
        </p:spPr>
        <p:txBody>
          <a:bodyPr wrap="square" rtlCol="0" anchor="t">
            <a:spAutoFit/>
          </a:bodyPr>
          <a:p>
            <a:r>
              <a:rPr lang="en-US" altLang="zh-CN" sz="3200">
                <a:solidFill>
                  <a:schemeClr val="bg1"/>
                </a:solidFill>
                <a:sym typeface="+mn-ea"/>
              </a:rPr>
              <a:t>back up</a:t>
            </a:r>
            <a:endParaRPr lang="en-US" altLang="zh-CN" sz="3200">
              <a:solidFill>
                <a:schemeClr val="bg1"/>
              </a:solidFill>
              <a:sym typeface="+mn-ea"/>
            </a:endParaRPr>
          </a:p>
        </p:txBody>
      </p:sp>
      <p:sp>
        <p:nvSpPr>
          <p:cNvPr id="4" name="灯片编号占位符 3"/>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pic>
        <p:nvPicPr>
          <p:cNvPr id="2" name="图片 1"/>
          <p:cNvPicPr>
            <a:picLocks noChangeAspect="1"/>
          </p:cNvPicPr>
          <p:nvPr/>
        </p:nvPicPr>
        <p:blipFill>
          <a:blip r:embed="rId3"/>
          <a:stretch>
            <a:fillRect/>
          </a:stretch>
        </p:blipFill>
        <p:spPr>
          <a:xfrm>
            <a:off x="574040" y="1295400"/>
            <a:ext cx="9117965" cy="5010785"/>
          </a:xfrm>
          <a:prstGeom prst="rect">
            <a:avLst/>
          </a:prstGeom>
        </p:spPr>
      </p:pic>
      <p:sp>
        <p:nvSpPr>
          <p:cNvPr id="3" name="文本框 2"/>
          <p:cNvSpPr txBox="1"/>
          <p:nvPr/>
        </p:nvSpPr>
        <p:spPr>
          <a:xfrm>
            <a:off x="664210" y="635635"/>
            <a:ext cx="6096000" cy="583565"/>
          </a:xfrm>
          <a:prstGeom prst="rect">
            <a:avLst/>
          </a:prstGeom>
          <a:noFill/>
        </p:spPr>
        <p:txBody>
          <a:bodyPr wrap="square" rtlCol="0" anchor="t">
            <a:spAutoFit/>
          </a:bodyPr>
          <a:p>
            <a:r>
              <a:rPr lang="en-US" altLang="zh-CN" sz="3200">
                <a:solidFill>
                  <a:schemeClr val="bg1"/>
                </a:solidFill>
                <a:sym typeface="+mn-ea"/>
              </a:rPr>
              <a:t>back up</a:t>
            </a:r>
            <a:endParaRPr lang="en-US" altLang="zh-CN" sz="3200">
              <a:solidFill>
                <a:schemeClr val="bg1"/>
              </a:solidFill>
              <a:sym typeface="+mn-ea"/>
            </a:endParaRPr>
          </a:p>
        </p:txBody>
      </p:sp>
      <p:sp>
        <p:nvSpPr>
          <p:cNvPr id="4" name="灯片编号占位符 3"/>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灯片编号占位符 1"/>
          <p:cNvSpPr>
            <a:spLocks noGrp="1"/>
          </p:cNvSpPr>
          <p:nvPr>
            <p:ph type="sldNum" sz="quarter" idx="12"/>
          </p:nvPr>
        </p:nvSpPr>
        <p:spPr/>
        <p:txBody>
          <a:bodyPr/>
          <a:p>
            <a:fld id="{DECEAADD-04E7-4E9A-9769-230A8A5E70EE}" type="slidenum">
              <a:rPr lang="zh-CN" altLang="en-US" smtClean="0"/>
            </a:fld>
            <a:endParaRPr lang="zh-CN" altLang="en-US"/>
          </a:p>
        </p:txBody>
      </p:sp>
      <p:sp>
        <p:nvSpPr>
          <p:cNvPr id="3" name="页脚占位符 2"/>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2" name="文本框 1"/>
          <p:cNvSpPr txBox="1"/>
          <p:nvPr/>
        </p:nvSpPr>
        <p:spPr>
          <a:xfrm>
            <a:off x="405765" y="708660"/>
            <a:ext cx="11364595" cy="5617845"/>
          </a:xfrm>
          <a:prstGeom prst="rect">
            <a:avLst/>
          </a:prstGeom>
          <a:noFill/>
        </p:spPr>
        <p:txBody>
          <a:bodyPr wrap="square" rtlCol="0">
            <a:noAutofit/>
          </a:bodyPr>
          <a:lstStyle/>
          <a:p>
            <a:pPr>
              <a:lnSpc>
                <a:spcPct val="140000"/>
              </a:lnSpc>
            </a:pPr>
            <a:r>
              <a:rPr lang="en-US" altLang="zh-CN" sz="4000">
                <a:solidFill>
                  <a:schemeClr val="bg1"/>
                </a:solidFill>
              </a:rPr>
              <a:t>motivation</a:t>
            </a:r>
            <a:r>
              <a:rPr lang="zh-CN" altLang="en-US" sz="4000">
                <a:solidFill>
                  <a:schemeClr val="bg1"/>
                </a:solidFill>
              </a:rPr>
              <a:t>：</a:t>
            </a:r>
            <a:endParaRPr lang="zh-CN" altLang="en-US" sz="4000">
              <a:solidFill>
                <a:schemeClr val="bg1"/>
              </a:solidFill>
            </a:endParaRPr>
          </a:p>
          <a:p>
            <a:pPr marL="571500" indent="-571500">
              <a:lnSpc>
                <a:spcPct val="140000"/>
              </a:lnSpc>
              <a:buFont typeface="Wingdings" panose="05000000000000000000" charset="0"/>
              <a:buChar char="Ø"/>
            </a:pPr>
            <a:r>
              <a:rPr lang="en-US" altLang="zh-CN" sz="3200">
                <a:solidFill>
                  <a:schemeClr val="bg1"/>
                </a:solidFill>
              </a:rPr>
              <a:t>Select MIP events from the electron beam data</a:t>
            </a:r>
            <a:endParaRPr lang="en-US" altLang="zh-CN" sz="3200">
              <a:solidFill>
                <a:schemeClr val="bg1"/>
              </a:solidFill>
            </a:endParaRPr>
          </a:p>
          <a:p>
            <a:pPr marL="571500" indent="-571500">
              <a:lnSpc>
                <a:spcPct val="140000"/>
              </a:lnSpc>
              <a:buFont typeface="Wingdings" panose="05000000000000000000" charset="0"/>
              <a:buChar char="Ø"/>
            </a:pPr>
            <a:endParaRPr lang="en-US" altLang="zh-CN" sz="3200">
              <a:solidFill>
                <a:schemeClr val="bg1"/>
              </a:solidFill>
            </a:endParaRPr>
          </a:p>
          <a:p>
            <a:pPr indent="0">
              <a:lnSpc>
                <a:spcPct val="140000"/>
              </a:lnSpc>
              <a:buFont typeface="Wingdings" panose="05000000000000000000" charset="0"/>
              <a:buNone/>
            </a:pPr>
            <a:r>
              <a:rPr lang="en-US" altLang="zh-CN" sz="4000">
                <a:solidFill>
                  <a:schemeClr val="bg1"/>
                </a:solidFill>
              </a:rPr>
              <a:t>strategy:</a:t>
            </a:r>
            <a:endParaRPr lang="en-US" altLang="zh-CN" sz="4000">
              <a:solidFill>
                <a:schemeClr val="bg1"/>
              </a:solidFill>
            </a:endParaRPr>
          </a:p>
          <a:p>
            <a:pPr marL="571500" indent="-571500">
              <a:lnSpc>
                <a:spcPct val="140000"/>
              </a:lnSpc>
              <a:buFont typeface="Wingdings" panose="05000000000000000000" charset="0"/>
              <a:buChar char="Ø"/>
            </a:pPr>
            <a:r>
              <a:rPr lang="en-US" altLang="zh-CN" sz="3200">
                <a:solidFill>
                  <a:schemeClr val="bg1"/>
                </a:solidFill>
              </a:rPr>
              <a:t>Apply Hough transform to identify tracks with minimal shower activity </a:t>
            </a:r>
            <a:endParaRPr lang="en-US" altLang="zh-CN" sz="3200">
              <a:solidFill>
                <a:schemeClr val="bg1"/>
              </a:solidFill>
            </a:endParaRPr>
          </a:p>
          <a:p>
            <a:pPr indent="0">
              <a:lnSpc>
                <a:spcPct val="120000"/>
              </a:lnSpc>
              <a:buFont typeface="Wingdings" panose="05000000000000000000" charset="0"/>
              <a:buNone/>
            </a:pPr>
            <a:endParaRPr lang="en-US" altLang="zh-CN" sz="4000">
              <a:solidFill>
                <a:schemeClr val="bg1"/>
              </a:solidFill>
            </a:endParaRPr>
          </a:p>
          <a:p>
            <a:pPr indent="0">
              <a:buFont typeface="Wingdings" panose="05000000000000000000" charset="0"/>
              <a:buNone/>
            </a:pPr>
            <a:endParaRPr lang="en-US" altLang="zh-CN" sz="40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4" name="页脚占位符 3"/>
          <p:cNvSpPr>
            <a:spLocks noGrp="1"/>
          </p:cNvSpPr>
          <p:nvPr>
            <p:ph type="ftr" sz="quarter" idx="11"/>
          </p:nvPr>
        </p:nvSpPr>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382270" y="588645"/>
            <a:ext cx="8303895" cy="953135"/>
          </a:xfrm>
          <a:prstGeom prst="rect">
            <a:avLst/>
          </a:prstGeom>
          <a:noFill/>
        </p:spPr>
        <p:txBody>
          <a:bodyPr wrap="square" rtlCol="0">
            <a:spAutoFit/>
          </a:bodyPr>
          <a:p>
            <a:r>
              <a:rPr lang="en-US" altLang="zh-CN" sz="3200">
                <a:solidFill>
                  <a:schemeClr val="bg1"/>
                </a:solidFill>
              </a:rPr>
              <a:t>MC_Truth</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12" name="图片 11"/>
          <p:cNvPicPr>
            <a:picLocks noChangeAspect="1"/>
          </p:cNvPicPr>
          <p:nvPr/>
        </p:nvPicPr>
        <p:blipFill>
          <a:blip r:embed="rId3"/>
          <a:stretch>
            <a:fillRect/>
          </a:stretch>
        </p:blipFill>
        <p:spPr>
          <a:xfrm>
            <a:off x="675005" y="2249170"/>
            <a:ext cx="4954905" cy="3399790"/>
          </a:xfrm>
          <a:prstGeom prst="rect">
            <a:avLst/>
          </a:prstGeom>
        </p:spPr>
      </p:pic>
      <p:sp>
        <p:nvSpPr>
          <p:cNvPr id="13" name="文本框 12"/>
          <p:cNvSpPr txBox="1"/>
          <p:nvPr/>
        </p:nvSpPr>
        <p:spPr>
          <a:xfrm>
            <a:off x="1896110" y="1632585"/>
            <a:ext cx="2512060" cy="368300"/>
          </a:xfrm>
          <a:prstGeom prst="rect">
            <a:avLst/>
          </a:prstGeom>
          <a:noFill/>
        </p:spPr>
        <p:txBody>
          <a:bodyPr wrap="square" rtlCol="0">
            <a:spAutoFit/>
          </a:bodyPr>
          <a:p>
            <a:r>
              <a:rPr lang="en-US" altLang="zh-CN">
                <a:solidFill>
                  <a:schemeClr val="bg1"/>
                </a:solidFill>
              </a:rPr>
              <a:t>MC_Truth </a:t>
            </a:r>
            <a:r>
              <a:rPr lang="en-US" altLang="zh-CN">
                <a:solidFill>
                  <a:schemeClr val="bg1"/>
                </a:solidFill>
              </a:rPr>
              <a:t>with all layers</a:t>
            </a:r>
            <a:endParaRPr lang="en-US" altLang="zh-CN">
              <a:solidFill>
                <a:schemeClr val="bg1"/>
              </a:solidFill>
            </a:endParaRPr>
          </a:p>
        </p:txBody>
      </p:sp>
      <p:sp>
        <p:nvSpPr>
          <p:cNvPr id="2" name="文本框 1"/>
          <p:cNvSpPr txBox="1"/>
          <p:nvPr/>
        </p:nvSpPr>
        <p:spPr>
          <a:xfrm>
            <a:off x="6386195" y="1104900"/>
            <a:ext cx="5412740" cy="1952625"/>
          </a:xfrm>
          <a:prstGeom prst="rect">
            <a:avLst/>
          </a:prstGeom>
        </p:spPr>
        <p:txBody>
          <a:bodyPr wrap="square">
            <a:spAutoFit/>
          </a:bodyPr>
          <a:p>
            <a:pPr>
              <a:lnSpc>
                <a:spcPct val="110000"/>
              </a:lnSpc>
            </a:pPr>
            <a:r>
              <a:rPr lang="en-US" altLang="zh-CN" sz="2000">
                <a:solidFill>
                  <a:schemeClr val="bg1"/>
                </a:solidFill>
              </a:rPr>
              <a:t>Selection method</a:t>
            </a:r>
            <a:endParaRPr lang="en-US" altLang="zh-CN" sz="2000">
              <a:solidFill>
                <a:schemeClr val="bg1"/>
              </a:solidFill>
            </a:endParaRPr>
          </a:p>
          <a:p>
            <a:pPr marL="342900" indent="-342900">
              <a:lnSpc>
                <a:spcPct val="110000"/>
              </a:lnSpc>
              <a:buFont typeface="Wingdings" panose="05000000000000000000" charset="0"/>
              <a:buChar char="Ø"/>
            </a:pPr>
            <a:r>
              <a:rPr lang="en-US" altLang="zh-CN">
                <a:solidFill>
                  <a:schemeClr val="bg1"/>
                </a:solidFill>
              </a:rPr>
              <a:t>Total number of hits per event in the detector(25&lt;Hit_no&lt;37) ratio=0.16</a:t>
            </a:r>
            <a:endParaRPr lang="en-US" altLang="zh-CN">
              <a:solidFill>
                <a:schemeClr val="bg1"/>
              </a:solidFill>
            </a:endParaRPr>
          </a:p>
          <a:p>
            <a:pPr marL="342900" indent="-342900">
              <a:lnSpc>
                <a:spcPct val="110000"/>
              </a:lnSpc>
              <a:buFont typeface="Wingdings" panose="05000000000000000000" charset="0"/>
              <a:buChar char="Ø"/>
            </a:pPr>
            <a:r>
              <a:rPr lang="en-US" altLang="zh-CN">
                <a:solidFill>
                  <a:schemeClr val="bg1"/>
                </a:solidFill>
              </a:rPr>
              <a:t>single layer hit_no&lt;3 :layer0-12 ratio&gt;0.9;                layer28-31:ratio&lt;0.6</a:t>
            </a:r>
            <a:endParaRPr lang="en-US" altLang="zh-CN">
              <a:solidFill>
                <a:schemeClr val="bg1"/>
              </a:solidFill>
            </a:endParaRPr>
          </a:p>
          <a:p>
            <a:pPr marL="342900" indent="-342900">
              <a:lnSpc>
                <a:spcPct val="110000"/>
              </a:lnSpc>
              <a:buFont typeface="Wingdings" panose="05000000000000000000" charset="0"/>
              <a:buChar char="Ø"/>
            </a:pPr>
            <a:r>
              <a:rPr lang="en-US" altLang="zh-CN">
                <a:solidFill>
                  <a:schemeClr val="bg1"/>
                </a:solidFill>
                <a:sym typeface="+mn-ea"/>
              </a:rPr>
              <a:t>Hough Transform :sum_dist&lt;750mm ratio=0.256                 </a:t>
            </a:r>
            <a:endParaRPr lang="en-US" altLang="zh-CN">
              <a:solidFill>
                <a:schemeClr val="bg1"/>
              </a:solidFill>
            </a:endParaRPr>
          </a:p>
        </p:txBody>
      </p:sp>
      <p:pic>
        <p:nvPicPr>
          <p:cNvPr id="7" name="图片 6"/>
          <p:cNvPicPr>
            <a:picLocks noChangeAspect="1"/>
          </p:cNvPicPr>
          <p:nvPr/>
        </p:nvPicPr>
        <p:blipFill>
          <a:blip r:embed="rId4"/>
          <a:stretch>
            <a:fillRect/>
          </a:stretch>
        </p:blipFill>
        <p:spPr>
          <a:xfrm>
            <a:off x="6655435" y="3166110"/>
            <a:ext cx="4810760" cy="3254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382270" y="283210"/>
            <a:ext cx="8303895" cy="1445260"/>
          </a:xfrm>
          <a:prstGeom prst="rect">
            <a:avLst/>
          </a:prstGeom>
          <a:noFill/>
        </p:spPr>
        <p:txBody>
          <a:bodyPr wrap="square" rtlCol="0">
            <a:spAutoFit/>
          </a:bodyPr>
          <a:p>
            <a:r>
              <a:rPr lang="en-US" altLang="zh-CN" sz="3200">
                <a:solidFill>
                  <a:schemeClr val="bg1"/>
                </a:solidFill>
              </a:rPr>
              <a:t>MC_Truth——</a:t>
            </a:r>
            <a:r>
              <a:rPr lang="en-US" altLang="zh-CN" sz="3200">
                <a:solidFill>
                  <a:schemeClr val="bg1"/>
                </a:solidFill>
                <a:sym typeface="+mn-ea"/>
              </a:rPr>
              <a:t>Typical hit pattern</a:t>
            </a:r>
            <a:endParaRPr lang="en-US" altLang="zh-CN" sz="3200">
              <a:solidFill>
                <a:schemeClr val="bg1"/>
              </a:solidFill>
            </a:endParaRPr>
          </a:p>
          <a:p>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6" name="图片 5"/>
          <p:cNvPicPr>
            <a:picLocks noChangeAspect="1"/>
          </p:cNvPicPr>
          <p:nvPr/>
        </p:nvPicPr>
        <p:blipFill>
          <a:blip r:embed="rId3"/>
          <a:stretch>
            <a:fillRect/>
          </a:stretch>
        </p:blipFill>
        <p:spPr>
          <a:xfrm>
            <a:off x="948055" y="1461770"/>
            <a:ext cx="2945130" cy="2136140"/>
          </a:xfrm>
          <a:prstGeom prst="rect">
            <a:avLst/>
          </a:prstGeom>
        </p:spPr>
      </p:pic>
      <p:pic>
        <p:nvPicPr>
          <p:cNvPr id="7" name="图片 6"/>
          <p:cNvPicPr>
            <a:picLocks noChangeAspect="1"/>
          </p:cNvPicPr>
          <p:nvPr/>
        </p:nvPicPr>
        <p:blipFill>
          <a:blip r:embed="rId4"/>
          <a:stretch>
            <a:fillRect/>
          </a:stretch>
        </p:blipFill>
        <p:spPr>
          <a:xfrm>
            <a:off x="948055" y="4220210"/>
            <a:ext cx="2945130" cy="2136140"/>
          </a:xfrm>
          <a:prstGeom prst="rect">
            <a:avLst/>
          </a:prstGeom>
        </p:spPr>
      </p:pic>
      <p:pic>
        <p:nvPicPr>
          <p:cNvPr id="10" name="图片 9"/>
          <p:cNvPicPr>
            <a:picLocks noChangeAspect="1"/>
          </p:cNvPicPr>
          <p:nvPr/>
        </p:nvPicPr>
        <p:blipFill>
          <a:blip r:embed="rId5"/>
          <a:stretch>
            <a:fillRect/>
          </a:stretch>
        </p:blipFill>
        <p:spPr>
          <a:xfrm>
            <a:off x="7500620" y="1450340"/>
            <a:ext cx="2945130" cy="2169160"/>
          </a:xfrm>
          <a:prstGeom prst="rect">
            <a:avLst/>
          </a:prstGeom>
        </p:spPr>
      </p:pic>
      <p:sp>
        <p:nvSpPr>
          <p:cNvPr id="14" name="文本框 13"/>
          <p:cNvSpPr txBox="1"/>
          <p:nvPr/>
        </p:nvSpPr>
        <p:spPr>
          <a:xfrm>
            <a:off x="1541780" y="1029335"/>
            <a:ext cx="1758315" cy="337185"/>
          </a:xfrm>
          <a:prstGeom prst="rect">
            <a:avLst/>
          </a:prstGeom>
        </p:spPr>
        <p:txBody>
          <a:bodyPr wrap="square">
            <a:spAutoFit/>
          </a:bodyPr>
          <a:p>
            <a:r>
              <a:rPr lang="en-US" altLang="zh-CN" sz="1600">
                <a:solidFill>
                  <a:schemeClr val="bg1"/>
                </a:solidFill>
              </a:rPr>
              <a:t>Typical MIP event</a:t>
            </a:r>
            <a:endParaRPr lang="en-US" altLang="zh-CN" sz="1600">
              <a:solidFill>
                <a:schemeClr val="bg1"/>
              </a:solidFill>
            </a:endParaRPr>
          </a:p>
        </p:txBody>
      </p:sp>
      <p:sp>
        <p:nvSpPr>
          <p:cNvPr id="15" name="文本框 14"/>
          <p:cNvSpPr txBox="1"/>
          <p:nvPr/>
        </p:nvSpPr>
        <p:spPr>
          <a:xfrm>
            <a:off x="727075" y="3784600"/>
            <a:ext cx="4203065" cy="337185"/>
          </a:xfrm>
          <a:prstGeom prst="rect">
            <a:avLst/>
          </a:prstGeom>
        </p:spPr>
        <p:txBody>
          <a:bodyPr wrap="square">
            <a:spAutoFit/>
          </a:bodyPr>
          <a:p>
            <a:r>
              <a:rPr lang="en-US" altLang="zh-CN" sz="1600">
                <a:solidFill>
                  <a:schemeClr val="bg1"/>
                </a:solidFill>
              </a:rPr>
              <a:t>A shower develops in the downstream layers.</a:t>
            </a:r>
            <a:endParaRPr lang="en-US" altLang="zh-CN" sz="1600">
              <a:solidFill>
                <a:schemeClr val="bg1"/>
              </a:solidFill>
            </a:endParaRPr>
          </a:p>
        </p:txBody>
      </p:sp>
      <p:sp>
        <p:nvSpPr>
          <p:cNvPr id="16" name="文本框 15"/>
          <p:cNvSpPr txBox="1"/>
          <p:nvPr/>
        </p:nvSpPr>
        <p:spPr>
          <a:xfrm>
            <a:off x="6852285" y="1029335"/>
            <a:ext cx="4241800" cy="337185"/>
          </a:xfrm>
          <a:prstGeom prst="rect">
            <a:avLst/>
          </a:prstGeom>
        </p:spPr>
        <p:txBody>
          <a:bodyPr wrap="square">
            <a:spAutoFit/>
          </a:bodyPr>
          <a:p>
            <a:r>
              <a:rPr lang="en-US" altLang="zh-CN" sz="1600">
                <a:solidFill>
                  <a:schemeClr val="bg1"/>
                </a:solidFill>
              </a:rPr>
              <a:t>Hits are observed around the reconstructed track</a:t>
            </a:r>
            <a:endParaRPr lang="en-US" altLang="zh-CN" sz="1600">
              <a:solidFill>
                <a:schemeClr val="bg1"/>
              </a:solidFill>
            </a:endParaRPr>
          </a:p>
        </p:txBody>
      </p:sp>
      <p:pic>
        <p:nvPicPr>
          <p:cNvPr id="17" name="图片 16"/>
          <p:cNvPicPr>
            <a:picLocks noChangeAspect="1"/>
          </p:cNvPicPr>
          <p:nvPr/>
        </p:nvPicPr>
        <p:blipFill>
          <a:blip r:embed="rId6"/>
          <a:stretch>
            <a:fillRect/>
          </a:stretch>
        </p:blipFill>
        <p:spPr>
          <a:xfrm>
            <a:off x="7429500" y="4220210"/>
            <a:ext cx="2945130" cy="2136140"/>
          </a:xfrm>
          <a:prstGeom prst="rect">
            <a:avLst/>
          </a:prstGeom>
        </p:spPr>
      </p:pic>
      <p:sp>
        <p:nvSpPr>
          <p:cNvPr id="18" name="文本框 17"/>
          <p:cNvSpPr txBox="1"/>
          <p:nvPr/>
        </p:nvSpPr>
        <p:spPr>
          <a:xfrm>
            <a:off x="7352665" y="3803650"/>
            <a:ext cx="3021965" cy="337185"/>
          </a:xfrm>
          <a:prstGeom prst="rect">
            <a:avLst/>
          </a:prstGeom>
        </p:spPr>
        <p:txBody>
          <a:bodyPr wrap="square">
            <a:spAutoFit/>
          </a:bodyPr>
          <a:p>
            <a:r>
              <a:rPr lang="en-US" altLang="zh-CN" sz="1600">
                <a:solidFill>
                  <a:schemeClr val="bg1"/>
                </a:solidFill>
              </a:rPr>
              <a:t>Events with a small number of hits</a:t>
            </a:r>
            <a:endParaRPr lang="en-US" altLang="zh-CN" sz="1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953135"/>
          </a:xfrm>
          <a:prstGeom prst="rect">
            <a:avLst/>
          </a:prstGeom>
          <a:noFill/>
        </p:spPr>
        <p:txBody>
          <a:bodyPr wrap="square" rtlCol="0">
            <a:spAutoFit/>
          </a:bodyPr>
          <a:p>
            <a:r>
              <a:rPr lang="en-US" altLang="zh-CN" sz="3200">
                <a:solidFill>
                  <a:schemeClr val="bg1"/>
                </a:solidFill>
              </a:rPr>
              <a:t> Raw data</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11" name="文本框 10"/>
          <p:cNvSpPr txBox="1"/>
          <p:nvPr/>
        </p:nvSpPr>
        <p:spPr>
          <a:xfrm>
            <a:off x="440690" y="1086485"/>
            <a:ext cx="6096000" cy="1198880"/>
          </a:xfrm>
          <a:prstGeom prst="rect">
            <a:avLst/>
          </a:prstGeom>
          <a:noFill/>
        </p:spPr>
        <p:txBody>
          <a:bodyPr wrap="square" rtlCol="0" anchor="t">
            <a:spAutoFit/>
          </a:bodyPr>
          <a:p>
            <a:pPr marL="457200" indent="-457200">
              <a:buFont typeface="Wingdings" panose="05000000000000000000" charset="0"/>
              <a:buChar char="Ø"/>
            </a:pPr>
            <a:r>
              <a:rPr lang="en-US" altLang="zh-CN" sz="2400">
                <a:solidFill>
                  <a:schemeClr val="bg1"/>
                </a:solidFill>
                <a:sym typeface="+mn-ea"/>
              </a:rPr>
              <a:t>Run 171 , </a:t>
            </a:r>
            <a:r>
              <a:rPr lang="en-US" altLang="zh-CN" sz="2400">
                <a:solidFill>
                  <a:srgbClr val="FF0000"/>
                </a:solidFill>
                <a:sym typeface="+mn-ea"/>
              </a:rPr>
              <a:t>Without </a:t>
            </a:r>
            <a:r>
              <a:rPr lang="en-US" altLang="zh-CN" sz="2400">
                <a:solidFill>
                  <a:srgbClr val="FF0000"/>
                </a:solidFill>
              </a:rPr>
              <a:t>Absorber</a:t>
            </a:r>
            <a:endParaRPr lang="en-US" altLang="zh-CN" sz="2400">
              <a:solidFill>
                <a:srgbClr val="FF0000"/>
              </a:solidFill>
            </a:endParaRPr>
          </a:p>
          <a:p>
            <a:pPr marL="457200" indent="-457200">
              <a:buFont typeface="Wingdings" panose="05000000000000000000" charset="0"/>
              <a:buChar char="Ø"/>
            </a:pPr>
            <a:r>
              <a:rPr lang="en-US" altLang="zh-CN" sz="2400">
                <a:solidFill>
                  <a:schemeClr val="bg1"/>
                </a:solidFill>
                <a:sym typeface="+mn-ea"/>
              </a:rPr>
              <a:t>Beam Center:(525</a:t>
            </a:r>
            <a:r>
              <a:rPr lang="zh-CN" altLang="en-US" sz="2400">
                <a:solidFill>
                  <a:schemeClr val="bg1"/>
                </a:solidFill>
                <a:sym typeface="+mn-ea"/>
              </a:rPr>
              <a:t>，</a:t>
            </a:r>
            <a:r>
              <a:rPr lang="en-US" altLang="zh-CN" sz="2400">
                <a:solidFill>
                  <a:schemeClr val="bg1"/>
                </a:solidFill>
                <a:sym typeface="+mn-ea"/>
              </a:rPr>
              <a:t>910)</a:t>
            </a:r>
            <a:endParaRPr lang="en-US" altLang="zh-CN" sz="2400">
              <a:solidFill>
                <a:schemeClr val="bg1"/>
              </a:solidFill>
            </a:endParaRPr>
          </a:p>
          <a:p>
            <a:pPr marL="457200" indent="-457200">
              <a:buFont typeface="Wingdings" panose="05000000000000000000" charset="0"/>
              <a:buChar char="Ø"/>
            </a:pPr>
            <a:r>
              <a:rPr lang="en-US" altLang="zh-CN" sz="2400">
                <a:solidFill>
                  <a:schemeClr val="bg1"/>
                </a:solidFill>
                <a:sym typeface="+mn-ea"/>
              </a:rPr>
              <a:t>layer_except_10_11_14_15_20_21_26_27</a:t>
            </a:r>
            <a:endParaRPr lang="en-US" altLang="zh-CN" sz="2400">
              <a:solidFill>
                <a:schemeClr val="bg1"/>
              </a:solidFill>
              <a:sym typeface="+mn-ea"/>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pic>
        <p:nvPicPr>
          <p:cNvPr id="2" name="图片 1"/>
          <p:cNvPicPr>
            <a:picLocks noChangeAspect="1"/>
          </p:cNvPicPr>
          <p:nvPr/>
        </p:nvPicPr>
        <p:blipFill>
          <a:blip r:embed="rId3"/>
          <a:stretch>
            <a:fillRect/>
          </a:stretch>
        </p:blipFill>
        <p:spPr>
          <a:xfrm>
            <a:off x="7497445" y="2851150"/>
            <a:ext cx="3865880" cy="2813050"/>
          </a:xfrm>
          <a:prstGeom prst="rect">
            <a:avLst/>
          </a:prstGeom>
        </p:spPr>
      </p:pic>
      <p:sp>
        <p:nvSpPr>
          <p:cNvPr id="5" name="页脚占位符 4"/>
          <p:cNvSpPr>
            <a:spLocks noGrp="1"/>
          </p:cNvSpPr>
          <p:nvPr>
            <p:ph type="ftr" sz="quarter" idx="11"/>
          </p:nvPr>
        </p:nvSpPr>
        <p:spPr/>
        <p:txBody>
          <a:bodyPr/>
          <a:p>
            <a:endParaRPr lang="zh-CN" altLang="en-US"/>
          </a:p>
        </p:txBody>
      </p:sp>
      <p:sp>
        <p:nvSpPr>
          <p:cNvPr id="7" name="右箭头 6"/>
          <p:cNvSpPr/>
          <p:nvPr/>
        </p:nvSpPr>
        <p:spPr>
          <a:xfrm>
            <a:off x="5109845" y="3627120"/>
            <a:ext cx="1560195" cy="4267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4"/>
          <a:stretch>
            <a:fillRect/>
          </a:stretch>
        </p:blipFill>
        <p:spPr>
          <a:xfrm>
            <a:off x="469265" y="2851150"/>
            <a:ext cx="3865880" cy="2813050"/>
          </a:xfrm>
          <a:prstGeom prst="rect">
            <a:avLst/>
          </a:prstGeom>
        </p:spPr>
      </p:pic>
      <p:sp>
        <p:nvSpPr>
          <p:cNvPr id="9" name="文本框 8"/>
          <p:cNvSpPr txBox="1"/>
          <p:nvPr/>
        </p:nvSpPr>
        <p:spPr>
          <a:xfrm>
            <a:off x="4706620" y="3199130"/>
            <a:ext cx="2367280" cy="460375"/>
          </a:xfrm>
          <a:prstGeom prst="rect">
            <a:avLst/>
          </a:prstGeom>
        </p:spPr>
        <p:txBody>
          <a:bodyPr wrap="square">
            <a:spAutoFit/>
          </a:bodyPr>
          <a:p>
            <a:r>
              <a:rPr lang="en-US" altLang="zh-CN" sz="2400">
                <a:solidFill>
                  <a:schemeClr val="bg1"/>
                </a:solidFill>
              </a:rPr>
              <a:t>Hough Transform</a:t>
            </a:r>
            <a:endParaRPr lang="en-US" altLang="zh-CN" sz="2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548005" y="395605"/>
            <a:ext cx="4903470" cy="1076325"/>
          </a:xfrm>
          <a:prstGeom prst="rect">
            <a:avLst/>
          </a:prstGeom>
          <a:noFill/>
        </p:spPr>
        <p:txBody>
          <a:bodyPr wrap="square" rtlCol="0">
            <a:spAutoFit/>
          </a:bodyPr>
          <a:p>
            <a:r>
              <a:rPr lang="en-US" altLang="zh-CN" sz="3200">
                <a:solidFill>
                  <a:schemeClr val="bg1"/>
                </a:solidFill>
                <a:sym typeface="+mn-ea"/>
              </a:rPr>
              <a:t>Hough Transform</a:t>
            </a:r>
            <a:endParaRPr lang="en-US" altLang="zh-CN" sz="3200">
              <a:solidFill>
                <a:schemeClr val="bg1"/>
              </a:solidFill>
            </a:endParaRPr>
          </a:p>
          <a:p>
            <a:r>
              <a:rPr lang="en-US" altLang="zh-CN" sz="3200">
                <a:solidFill>
                  <a:schemeClr val="bg1"/>
                </a:solidFill>
              </a:rPr>
              <a:t> </a:t>
            </a:r>
            <a:endParaRPr lang="en-US" altLang="zh-CN" sz="32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2" name="文本框 1"/>
          <p:cNvSpPr txBox="1"/>
          <p:nvPr/>
        </p:nvSpPr>
        <p:spPr>
          <a:xfrm>
            <a:off x="548005" y="1219200"/>
            <a:ext cx="5869940" cy="5293995"/>
          </a:xfrm>
          <a:prstGeom prst="rect">
            <a:avLst/>
          </a:prstGeom>
        </p:spPr>
        <p:txBody>
          <a:bodyPr wrap="square">
            <a:spAutoFit/>
          </a:bodyPr>
          <a:p>
            <a:pPr>
              <a:spcAft>
                <a:spcPct val="60000"/>
              </a:spcAft>
            </a:pPr>
            <a:r>
              <a:rPr lang="en-US" altLang="zh-CN" sz="2200" b="1">
                <a:solidFill>
                  <a:schemeClr val="bg1"/>
                </a:solidFill>
              </a:rPr>
              <a:t>Method</a:t>
            </a:r>
            <a:endParaRPr lang="en-US" altLang="zh-CN" sz="2200" b="1">
              <a:solidFill>
                <a:schemeClr val="bg1"/>
              </a:solidFill>
            </a:endParaRPr>
          </a:p>
          <a:p>
            <a:pPr>
              <a:lnSpc>
                <a:spcPct val="80000"/>
              </a:lnSpc>
              <a:buFont typeface="Arial" panose="020B0604020202020204"/>
              <a:buChar char="•"/>
            </a:pPr>
            <a:r>
              <a:rPr lang="en-US" altLang="zh-CN" sz="1600">
                <a:solidFill>
                  <a:schemeClr val="bg1"/>
                </a:solidFill>
              </a:rPr>
              <a:t> Apply</a:t>
            </a:r>
            <a:r>
              <a:rPr lang="en-US" altLang="zh-CN" sz="1600">
                <a:solidFill>
                  <a:srgbClr val="FFC000"/>
                </a:solidFill>
              </a:rPr>
              <a:t> two-stage</a:t>
            </a:r>
            <a:r>
              <a:rPr lang="en-US" altLang="zh-CN" sz="1600">
                <a:solidFill>
                  <a:schemeClr val="bg1"/>
                </a:solidFill>
              </a:rPr>
              <a:t> Hough transform for track reconstruction.</a:t>
            </a:r>
            <a:endParaRPr lang="en-US" altLang="zh-CN" sz="1600">
              <a:solidFill>
                <a:schemeClr val="bg1"/>
              </a:solidFill>
            </a:endParaRPr>
          </a:p>
          <a:p>
            <a:pPr>
              <a:lnSpc>
                <a:spcPct val="80000"/>
              </a:lnSpc>
              <a:buFont typeface="Arial" panose="020B0604020202020204"/>
              <a:buChar char="•"/>
            </a:pPr>
            <a:endParaRPr lang="en-US" altLang="zh-CN" sz="1600">
              <a:solidFill>
                <a:schemeClr val="bg1"/>
              </a:solidFill>
            </a:endParaRPr>
          </a:p>
          <a:p>
            <a:pPr>
              <a:lnSpc>
                <a:spcPct val="80000"/>
              </a:lnSpc>
              <a:buFont typeface="Arial" panose="020B0604020202020204"/>
              <a:buChar char="•"/>
            </a:pPr>
            <a:r>
              <a:rPr lang="en-US" altLang="zh-CN" sz="1600">
                <a:solidFill>
                  <a:schemeClr val="bg1"/>
                </a:solidFill>
              </a:rPr>
              <a:t> </a:t>
            </a:r>
            <a:r>
              <a:rPr lang="en-US" altLang="zh-CN" sz="1600">
                <a:solidFill>
                  <a:srgbClr val="FFC000"/>
                </a:solidFill>
              </a:rPr>
              <a:t>Use only the first 4 layers </a:t>
            </a:r>
            <a:r>
              <a:rPr lang="en-US" altLang="zh-CN" sz="1600">
                <a:solidFill>
                  <a:schemeClr val="bg1"/>
                </a:solidFill>
              </a:rPr>
              <a:t>in both stages to </a:t>
            </a:r>
            <a:r>
              <a:rPr lang="en-US" altLang="zh-CN" sz="1600">
                <a:solidFill>
                  <a:srgbClr val="FFC000"/>
                </a:solidFill>
              </a:rPr>
              <a:t>suppress noise from deeper layers.</a:t>
            </a:r>
            <a:endParaRPr lang="en-US" altLang="zh-CN" sz="1600">
              <a:solidFill>
                <a:schemeClr val="bg1"/>
              </a:solidFill>
            </a:endParaRPr>
          </a:p>
          <a:p>
            <a:pPr>
              <a:lnSpc>
                <a:spcPct val="80000"/>
              </a:lnSpc>
              <a:buFont typeface="Arial" panose="020B0604020202020204"/>
              <a:buChar char="•"/>
            </a:pPr>
            <a:endParaRPr lang="en-US" altLang="zh-CN" sz="1600">
              <a:solidFill>
                <a:schemeClr val="bg1"/>
              </a:solidFill>
            </a:endParaRPr>
          </a:p>
          <a:p>
            <a:pPr>
              <a:lnSpc>
                <a:spcPct val="80000"/>
              </a:lnSpc>
              <a:buFont typeface="Arial" panose="020B0604020202020204"/>
              <a:buChar char="•"/>
            </a:pPr>
            <a:r>
              <a:rPr lang="en-US" altLang="zh-CN" sz="1600">
                <a:solidFill>
                  <a:schemeClr val="bg1"/>
                </a:solidFill>
              </a:rPr>
              <a:t> Select events with </a:t>
            </a:r>
            <a:r>
              <a:rPr lang="en-US" altLang="zh-CN" sz="1600">
                <a:solidFill>
                  <a:srgbClr val="FFC000"/>
                </a:solidFill>
              </a:rPr>
              <a:t>more than 2 hits in the first 4 layers.</a:t>
            </a:r>
            <a:endParaRPr lang="en-US" altLang="zh-CN" sz="1600">
              <a:solidFill>
                <a:srgbClr val="FFC000"/>
              </a:solidFill>
            </a:endParaRPr>
          </a:p>
          <a:p>
            <a:pPr>
              <a:buFont typeface="Arial" panose="020B0604020202020204"/>
              <a:buChar char="•"/>
            </a:pPr>
            <a:endParaRPr lang="en-US" altLang="zh-CN" sz="1600">
              <a:solidFill>
                <a:srgbClr val="FFC000"/>
              </a:solidFill>
            </a:endParaRPr>
          </a:p>
          <a:p>
            <a:pPr algn="l">
              <a:spcAft>
                <a:spcPct val="60000"/>
              </a:spcAft>
              <a:buClrTx/>
              <a:buSzTx/>
              <a:buFontTx/>
            </a:pPr>
            <a:r>
              <a:rPr lang="en-US" altLang="zh-CN" sz="2200" b="1">
                <a:solidFill>
                  <a:schemeClr val="bg1"/>
                </a:solidFill>
              </a:rPr>
              <a:t>Data Processing</a:t>
            </a:r>
            <a:endParaRPr lang="en-US" altLang="zh-CN" sz="2200" b="1">
              <a:solidFill>
                <a:schemeClr val="bg1"/>
              </a:solidFill>
            </a:endParaRPr>
          </a:p>
          <a:p>
            <a:pPr>
              <a:lnSpc>
                <a:spcPct val="80000"/>
              </a:lnSpc>
              <a:buFont typeface="Arial" panose="020B0604020202020204"/>
              <a:buChar char="•"/>
            </a:pPr>
            <a:r>
              <a:rPr lang="en-US" altLang="zh-CN" sz="1600">
                <a:solidFill>
                  <a:srgbClr val="FFC000"/>
                </a:solidFill>
              </a:rPr>
              <a:t> Remove noise</a:t>
            </a:r>
            <a:r>
              <a:rPr lang="en-US" altLang="zh-CN" sz="1600">
                <a:solidFill>
                  <a:schemeClr val="bg1"/>
                </a:solidFill>
              </a:rPr>
              <a:t> hits far from the reconstructed track.</a:t>
            </a:r>
            <a:endParaRPr lang="en-US" altLang="zh-CN" sz="1600">
              <a:solidFill>
                <a:schemeClr val="bg1"/>
              </a:solidFill>
            </a:endParaRPr>
          </a:p>
          <a:p>
            <a:pPr>
              <a:lnSpc>
                <a:spcPct val="80000"/>
              </a:lnSpc>
              <a:buFont typeface="Arial" panose="020B0604020202020204"/>
              <a:buChar char="•"/>
            </a:pPr>
            <a:endParaRPr lang="en-US" altLang="zh-CN" sz="1600">
              <a:solidFill>
                <a:schemeClr val="bg1"/>
              </a:solidFill>
            </a:endParaRPr>
          </a:p>
          <a:p>
            <a:pPr>
              <a:lnSpc>
                <a:spcPct val="140000"/>
              </a:lnSpc>
              <a:buFont typeface="Arial" panose="020B0604020202020204"/>
              <a:buChar char="•"/>
            </a:pPr>
            <a:r>
              <a:rPr lang="en-US" altLang="zh-CN" sz="1600">
                <a:solidFill>
                  <a:schemeClr val="bg1"/>
                </a:solidFill>
              </a:rPr>
              <a:t> Select events with </a:t>
            </a:r>
            <a:r>
              <a:rPr lang="en-US" altLang="zh-CN" sz="1600">
                <a:solidFill>
                  <a:srgbClr val="FFC000"/>
                </a:solidFill>
              </a:rPr>
              <a:t>total hit counts (hit_no&gt;20)</a:t>
            </a:r>
            <a:r>
              <a:rPr lang="en-US" altLang="zh-CN" sz="1600">
                <a:solidFill>
                  <a:schemeClr val="bg1"/>
                </a:solidFill>
              </a:rPr>
              <a:t>.</a:t>
            </a:r>
            <a:endParaRPr lang="en-US" altLang="zh-CN" sz="1600">
              <a:solidFill>
                <a:schemeClr val="bg1"/>
              </a:solidFill>
            </a:endParaRPr>
          </a:p>
          <a:p>
            <a:pPr>
              <a:lnSpc>
                <a:spcPct val="140000"/>
              </a:lnSpc>
              <a:buFont typeface="Arial" panose="020B0604020202020204"/>
              <a:buChar char="•"/>
            </a:pPr>
            <a:r>
              <a:rPr lang="en-US" altLang="zh-CN" sz="1600">
                <a:solidFill>
                  <a:schemeClr val="bg1"/>
                </a:solidFill>
                <a:sym typeface="+mn-ea"/>
              </a:rPr>
              <a:t> Add distances between each hit and the reconstructed track(sum_dist&lt;750)</a:t>
            </a:r>
            <a:endParaRPr lang="en-US" altLang="zh-CN" sz="1600">
              <a:solidFill>
                <a:schemeClr val="bg1"/>
              </a:solidFill>
              <a:sym typeface="+mn-ea"/>
            </a:endParaRPr>
          </a:p>
          <a:p>
            <a:pPr>
              <a:lnSpc>
                <a:spcPct val="140000"/>
              </a:lnSpc>
              <a:buFont typeface="Arial" panose="020B0604020202020204"/>
              <a:buChar char="•"/>
            </a:pPr>
            <a:endParaRPr lang="en-US" altLang="zh-CN" sz="1600">
              <a:solidFill>
                <a:schemeClr val="bg1"/>
              </a:solidFill>
            </a:endParaRPr>
          </a:p>
          <a:p>
            <a:pPr algn="l">
              <a:spcAft>
                <a:spcPct val="60000"/>
              </a:spcAft>
              <a:buClrTx/>
              <a:buSzTx/>
              <a:buFontTx/>
            </a:pPr>
            <a:r>
              <a:rPr lang="en-US" altLang="zh-CN" sz="2200" b="1">
                <a:solidFill>
                  <a:schemeClr val="bg1"/>
                </a:solidFill>
              </a:rPr>
              <a:t>Fitting</a:t>
            </a:r>
            <a:endParaRPr lang="en-US" altLang="zh-CN" sz="2200" b="1">
              <a:solidFill>
                <a:schemeClr val="bg1"/>
              </a:solidFill>
            </a:endParaRPr>
          </a:p>
          <a:p>
            <a:pPr>
              <a:buFont typeface="Arial" panose="020B0604020202020204"/>
              <a:buChar char="•"/>
            </a:pPr>
            <a:r>
              <a:rPr lang="en-US" altLang="zh-CN" sz="1600">
                <a:solidFill>
                  <a:schemeClr val="bg1"/>
                </a:solidFill>
              </a:rPr>
              <a:t> </a:t>
            </a:r>
            <a:r>
              <a:rPr lang="en-US" altLang="zh-CN" sz="1600">
                <a:solidFill>
                  <a:srgbClr val="FFC000"/>
                </a:solidFill>
              </a:rPr>
              <a:t>Landau-Gaussian convolution </a:t>
            </a:r>
            <a:r>
              <a:rPr lang="en-US" altLang="zh-CN" sz="1600">
                <a:solidFill>
                  <a:schemeClr val="bg1"/>
                </a:solidFill>
              </a:rPr>
              <a:t>function to extract the MPV.</a:t>
            </a:r>
            <a:endParaRPr lang="en-US" altLang="zh-CN" sz="1600">
              <a:solidFill>
                <a:schemeClr val="bg1"/>
              </a:solidFill>
            </a:endParaRPr>
          </a:p>
        </p:txBody>
      </p:sp>
      <p:sp>
        <p:nvSpPr>
          <p:cNvPr id="9" name="文本框 8"/>
          <p:cNvSpPr txBox="1"/>
          <p:nvPr/>
        </p:nvSpPr>
        <p:spPr>
          <a:xfrm>
            <a:off x="7764145" y="751840"/>
            <a:ext cx="1143000" cy="368300"/>
          </a:xfrm>
          <a:prstGeom prst="rect">
            <a:avLst/>
          </a:prstGeom>
          <a:noFill/>
        </p:spPr>
        <p:txBody>
          <a:bodyPr wrap="square" rtlCol="0">
            <a:spAutoFit/>
          </a:bodyPr>
          <a:p>
            <a:r>
              <a:rPr lang="en-US" altLang="zh-CN">
                <a:solidFill>
                  <a:schemeClr val="bg1"/>
                </a:solidFill>
              </a:rPr>
              <a:t>Before</a:t>
            </a:r>
            <a:endParaRPr lang="en-US" altLang="zh-CN">
              <a:solidFill>
                <a:schemeClr val="bg1"/>
              </a:solidFill>
            </a:endParaRPr>
          </a:p>
        </p:txBody>
      </p:sp>
      <p:sp>
        <p:nvSpPr>
          <p:cNvPr id="10" name="文本框 9"/>
          <p:cNvSpPr txBox="1"/>
          <p:nvPr/>
        </p:nvSpPr>
        <p:spPr>
          <a:xfrm>
            <a:off x="7764145" y="3527425"/>
            <a:ext cx="1143000" cy="368300"/>
          </a:xfrm>
          <a:prstGeom prst="rect">
            <a:avLst/>
          </a:prstGeom>
          <a:noFill/>
        </p:spPr>
        <p:txBody>
          <a:bodyPr wrap="square" rtlCol="0">
            <a:spAutoFit/>
          </a:bodyPr>
          <a:p>
            <a:r>
              <a:rPr lang="en-US" altLang="zh-CN">
                <a:solidFill>
                  <a:schemeClr val="bg1"/>
                </a:solidFill>
              </a:rPr>
              <a:t>After</a:t>
            </a:r>
            <a:endParaRPr lang="en-US" altLang="zh-CN">
              <a:solidFill>
                <a:schemeClr val="bg1"/>
              </a:solidFill>
            </a:endParaRPr>
          </a:p>
        </p:txBody>
      </p:sp>
      <p:pic>
        <p:nvPicPr>
          <p:cNvPr id="19" name="图片 18"/>
          <p:cNvPicPr>
            <a:picLocks noChangeAspect="1"/>
          </p:cNvPicPr>
          <p:nvPr/>
        </p:nvPicPr>
        <p:blipFill>
          <a:blip r:embed="rId3"/>
          <a:stretch>
            <a:fillRect/>
          </a:stretch>
        </p:blipFill>
        <p:spPr>
          <a:xfrm>
            <a:off x="9996805" y="2903220"/>
            <a:ext cx="2029460" cy="1436370"/>
          </a:xfrm>
          <a:prstGeom prst="rect">
            <a:avLst/>
          </a:prstGeom>
        </p:spPr>
      </p:pic>
      <p:pic>
        <p:nvPicPr>
          <p:cNvPr id="6" name="图片 5"/>
          <p:cNvPicPr>
            <a:picLocks noChangeAspect="1"/>
          </p:cNvPicPr>
          <p:nvPr/>
        </p:nvPicPr>
        <p:blipFill>
          <a:blip r:embed="rId4"/>
          <a:stretch>
            <a:fillRect/>
          </a:stretch>
        </p:blipFill>
        <p:spPr>
          <a:xfrm>
            <a:off x="6916420" y="1120140"/>
            <a:ext cx="2918460" cy="2368550"/>
          </a:xfrm>
          <a:prstGeom prst="rect">
            <a:avLst/>
          </a:prstGeom>
        </p:spPr>
      </p:pic>
      <p:pic>
        <p:nvPicPr>
          <p:cNvPr id="7" name="图片 6"/>
          <p:cNvPicPr>
            <a:picLocks noChangeAspect="1"/>
          </p:cNvPicPr>
          <p:nvPr/>
        </p:nvPicPr>
        <p:blipFill>
          <a:blip r:embed="rId5"/>
          <a:stretch>
            <a:fillRect/>
          </a:stretch>
        </p:blipFill>
        <p:spPr>
          <a:xfrm>
            <a:off x="6916420" y="3934460"/>
            <a:ext cx="2986405" cy="2232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548005" y="395605"/>
            <a:ext cx="4903470" cy="1076325"/>
          </a:xfrm>
          <a:prstGeom prst="rect">
            <a:avLst/>
          </a:prstGeom>
          <a:noFill/>
        </p:spPr>
        <p:txBody>
          <a:bodyPr wrap="square" rtlCol="0">
            <a:spAutoFit/>
          </a:bodyPr>
          <a:p>
            <a:r>
              <a:rPr lang="en-US" altLang="zh-CN" sz="3200">
                <a:solidFill>
                  <a:schemeClr val="bg1"/>
                </a:solidFill>
              </a:rPr>
              <a:t>Noise</a:t>
            </a:r>
            <a:endParaRPr lang="en-US" altLang="zh-CN" sz="3200">
              <a:solidFill>
                <a:schemeClr val="bg1"/>
              </a:solidFill>
            </a:endParaRPr>
          </a:p>
          <a:p>
            <a:r>
              <a:rPr lang="en-US" altLang="zh-CN" sz="3200">
                <a:solidFill>
                  <a:schemeClr val="bg1"/>
                </a:solidFill>
              </a:rPr>
              <a:t> </a:t>
            </a:r>
            <a:endParaRPr lang="en-US" altLang="zh-CN" sz="32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pic>
        <p:nvPicPr>
          <p:cNvPr id="20" name="图片 19"/>
          <p:cNvPicPr>
            <a:picLocks noChangeAspect="1"/>
          </p:cNvPicPr>
          <p:nvPr/>
        </p:nvPicPr>
        <p:blipFill>
          <a:blip r:embed="rId3"/>
          <a:stretch>
            <a:fillRect/>
          </a:stretch>
        </p:blipFill>
        <p:spPr>
          <a:xfrm>
            <a:off x="279400" y="1625600"/>
            <a:ext cx="4932045" cy="4281170"/>
          </a:xfrm>
          <a:prstGeom prst="rect">
            <a:avLst/>
          </a:prstGeom>
        </p:spPr>
      </p:pic>
      <p:pic>
        <p:nvPicPr>
          <p:cNvPr id="11" name="图片 10"/>
          <p:cNvPicPr>
            <a:picLocks noChangeAspect="1"/>
          </p:cNvPicPr>
          <p:nvPr/>
        </p:nvPicPr>
        <p:blipFill>
          <a:blip r:embed="rId4"/>
          <a:stretch>
            <a:fillRect/>
          </a:stretch>
        </p:blipFill>
        <p:spPr>
          <a:xfrm>
            <a:off x="6096000" y="474345"/>
            <a:ext cx="2771775" cy="2438400"/>
          </a:xfrm>
          <a:prstGeom prst="rect">
            <a:avLst/>
          </a:prstGeom>
        </p:spPr>
      </p:pic>
      <p:pic>
        <p:nvPicPr>
          <p:cNvPr id="12" name="图片 11"/>
          <p:cNvPicPr>
            <a:picLocks noChangeAspect="1"/>
          </p:cNvPicPr>
          <p:nvPr/>
        </p:nvPicPr>
        <p:blipFill>
          <a:blip r:embed="rId5"/>
          <a:stretch>
            <a:fillRect/>
          </a:stretch>
        </p:blipFill>
        <p:spPr>
          <a:xfrm>
            <a:off x="6014720" y="3429000"/>
            <a:ext cx="2872740" cy="2477770"/>
          </a:xfrm>
          <a:prstGeom prst="rect">
            <a:avLst/>
          </a:prstGeom>
        </p:spPr>
      </p:pic>
      <p:sp>
        <p:nvSpPr>
          <p:cNvPr id="13" name="矩形 12"/>
          <p:cNvSpPr/>
          <p:nvPr/>
        </p:nvSpPr>
        <p:spPr>
          <a:xfrm>
            <a:off x="2238375" y="1709420"/>
            <a:ext cx="1057275" cy="15240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1308735" y="3343275"/>
            <a:ext cx="929640" cy="12382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279400" y="5461000"/>
            <a:ext cx="929640" cy="12382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6" name="图片 15"/>
          <p:cNvPicPr>
            <a:picLocks noChangeAspect="1"/>
          </p:cNvPicPr>
          <p:nvPr/>
        </p:nvPicPr>
        <p:blipFill>
          <a:blip r:embed="rId6"/>
          <a:stretch>
            <a:fillRect/>
          </a:stretch>
        </p:blipFill>
        <p:spPr>
          <a:xfrm>
            <a:off x="9291320" y="1219200"/>
            <a:ext cx="2721610" cy="2043430"/>
          </a:xfrm>
          <a:prstGeom prst="rect">
            <a:avLst/>
          </a:prstGeom>
        </p:spPr>
      </p:pic>
      <p:pic>
        <p:nvPicPr>
          <p:cNvPr id="17" name="图片 16"/>
          <p:cNvPicPr>
            <a:picLocks noChangeAspect="1"/>
          </p:cNvPicPr>
          <p:nvPr/>
        </p:nvPicPr>
        <p:blipFill>
          <a:blip r:embed="rId7"/>
          <a:stretch>
            <a:fillRect/>
          </a:stretch>
        </p:blipFill>
        <p:spPr>
          <a:xfrm>
            <a:off x="9291320" y="3549015"/>
            <a:ext cx="2832735" cy="2237740"/>
          </a:xfrm>
          <a:prstGeom prst="rect">
            <a:avLst/>
          </a:prstGeom>
        </p:spPr>
      </p:pic>
      <p:sp>
        <p:nvSpPr>
          <p:cNvPr id="18" name="矩形 17"/>
          <p:cNvSpPr/>
          <p:nvPr/>
        </p:nvSpPr>
        <p:spPr>
          <a:xfrm>
            <a:off x="2238375" y="3733165"/>
            <a:ext cx="929640" cy="123825"/>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440690" y="278765"/>
            <a:ext cx="8303895" cy="953135"/>
          </a:xfrm>
          <a:prstGeom prst="rect">
            <a:avLst/>
          </a:prstGeom>
          <a:noFill/>
        </p:spPr>
        <p:txBody>
          <a:bodyPr wrap="square" rtlCol="0">
            <a:spAutoFit/>
          </a:bodyPr>
          <a:p>
            <a:r>
              <a:rPr lang="en-US" altLang="zh-CN" sz="3200">
                <a:solidFill>
                  <a:schemeClr val="bg1"/>
                </a:solidFill>
              </a:rPr>
              <a:t> Raw data</a:t>
            </a:r>
            <a:endParaRPr lang="en-US" altLang="zh-CN" sz="3200">
              <a:solidFill>
                <a:schemeClr val="bg1"/>
              </a:solidFill>
            </a:endParaRPr>
          </a:p>
          <a:p>
            <a:pPr indent="0">
              <a:buFont typeface="Wingdings" panose="05000000000000000000" charset="0"/>
              <a:buNone/>
            </a:pPr>
            <a:r>
              <a:rPr lang="en-US" altLang="zh-CN" sz="2400">
                <a:solidFill>
                  <a:schemeClr val="bg1"/>
                </a:solidFill>
              </a:rPr>
              <a:t> </a:t>
            </a:r>
            <a:endParaRPr lang="en-US" altLang="zh-CN" sz="2400">
              <a:solidFill>
                <a:schemeClr val="bg1"/>
              </a:solidFill>
            </a:endParaRPr>
          </a:p>
        </p:txBody>
      </p:sp>
      <p:sp>
        <p:nvSpPr>
          <p:cNvPr id="11" name="文本框 10"/>
          <p:cNvSpPr txBox="1"/>
          <p:nvPr/>
        </p:nvSpPr>
        <p:spPr>
          <a:xfrm>
            <a:off x="440690" y="1086485"/>
            <a:ext cx="6096000" cy="1198880"/>
          </a:xfrm>
          <a:prstGeom prst="rect">
            <a:avLst/>
          </a:prstGeom>
          <a:noFill/>
        </p:spPr>
        <p:txBody>
          <a:bodyPr wrap="square" rtlCol="0" anchor="t">
            <a:spAutoFit/>
          </a:bodyPr>
          <a:p>
            <a:pPr marL="457200" indent="-457200">
              <a:buFont typeface="Wingdings" panose="05000000000000000000" charset="0"/>
              <a:buChar char="Ø"/>
            </a:pPr>
            <a:r>
              <a:rPr lang="en-US" altLang="zh-CN" sz="2400">
                <a:solidFill>
                  <a:schemeClr val="bg1"/>
                </a:solidFill>
                <a:sym typeface="+mn-ea"/>
              </a:rPr>
              <a:t>Run 173 , </a:t>
            </a:r>
            <a:r>
              <a:rPr lang="en-US" altLang="zh-CN" sz="2400">
                <a:solidFill>
                  <a:srgbClr val="FF0000"/>
                </a:solidFill>
                <a:sym typeface="+mn-ea"/>
              </a:rPr>
              <a:t>Without </a:t>
            </a:r>
            <a:r>
              <a:rPr lang="en-US" altLang="zh-CN" sz="2400">
                <a:solidFill>
                  <a:srgbClr val="FF0000"/>
                </a:solidFill>
              </a:rPr>
              <a:t>Absorber</a:t>
            </a:r>
            <a:endParaRPr lang="en-US" altLang="zh-CN" sz="2400">
              <a:solidFill>
                <a:srgbClr val="FF0000"/>
              </a:solidFill>
            </a:endParaRPr>
          </a:p>
          <a:p>
            <a:pPr marL="457200" indent="-457200">
              <a:buFont typeface="Wingdings" panose="05000000000000000000" charset="0"/>
              <a:buChar char="Ø"/>
            </a:pPr>
            <a:r>
              <a:rPr lang="en-US" altLang="zh-CN" sz="2400">
                <a:solidFill>
                  <a:schemeClr val="bg1"/>
                </a:solidFill>
                <a:sym typeface="+mn-ea"/>
              </a:rPr>
              <a:t>Beam Center:(445, 980)</a:t>
            </a:r>
            <a:endParaRPr lang="en-US" altLang="zh-CN" sz="2400">
              <a:solidFill>
                <a:schemeClr val="bg1"/>
              </a:solidFill>
            </a:endParaRPr>
          </a:p>
          <a:p>
            <a:pPr marL="457200" indent="-457200">
              <a:buFont typeface="Wingdings" panose="05000000000000000000" charset="0"/>
              <a:buChar char="Ø"/>
            </a:pPr>
            <a:r>
              <a:rPr lang="en-US" altLang="zh-CN" sz="2400">
                <a:solidFill>
                  <a:schemeClr val="bg1"/>
                </a:solidFill>
                <a:sym typeface="+mn-ea"/>
              </a:rPr>
              <a:t>layer_except_10_11_14_15_20_21_26_27</a:t>
            </a:r>
            <a:endParaRPr lang="en-US" altLang="zh-CN" sz="2400">
              <a:solidFill>
                <a:schemeClr val="bg1"/>
              </a:solidFill>
              <a:sym typeface="+mn-ea"/>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7" name="右箭头 6"/>
          <p:cNvSpPr/>
          <p:nvPr/>
        </p:nvSpPr>
        <p:spPr>
          <a:xfrm>
            <a:off x="5109845" y="3627120"/>
            <a:ext cx="1560195" cy="4267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4706620" y="3199130"/>
            <a:ext cx="2367280" cy="460375"/>
          </a:xfrm>
          <a:prstGeom prst="rect">
            <a:avLst/>
          </a:prstGeom>
        </p:spPr>
        <p:txBody>
          <a:bodyPr wrap="square">
            <a:spAutoFit/>
          </a:bodyPr>
          <a:p>
            <a:r>
              <a:rPr lang="en-US" altLang="zh-CN" sz="2400">
                <a:solidFill>
                  <a:schemeClr val="bg1"/>
                </a:solidFill>
              </a:rPr>
              <a:t>Hough Transform</a:t>
            </a:r>
            <a:endParaRPr lang="en-US" altLang="zh-CN" sz="2400">
              <a:solidFill>
                <a:schemeClr val="bg1"/>
              </a:solidFill>
            </a:endParaRPr>
          </a:p>
        </p:txBody>
      </p:sp>
      <p:pic>
        <p:nvPicPr>
          <p:cNvPr id="12" name="图片 11"/>
          <p:cNvPicPr>
            <a:picLocks noChangeAspect="1"/>
          </p:cNvPicPr>
          <p:nvPr/>
        </p:nvPicPr>
        <p:blipFill>
          <a:blip r:embed="rId3"/>
          <a:stretch>
            <a:fillRect/>
          </a:stretch>
        </p:blipFill>
        <p:spPr>
          <a:xfrm>
            <a:off x="6765290" y="582295"/>
            <a:ext cx="2267585" cy="1764030"/>
          </a:xfrm>
          <a:prstGeom prst="rect">
            <a:avLst/>
          </a:prstGeom>
        </p:spPr>
      </p:pic>
      <p:pic>
        <p:nvPicPr>
          <p:cNvPr id="13" name="图片 12"/>
          <p:cNvPicPr>
            <a:picLocks noChangeAspect="1"/>
          </p:cNvPicPr>
          <p:nvPr/>
        </p:nvPicPr>
        <p:blipFill>
          <a:blip r:embed="rId4"/>
          <a:stretch>
            <a:fillRect/>
          </a:stretch>
        </p:blipFill>
        <p:spPr>
          <a:xfrm>
            <a:off x="699770" y="2931795"/>
            <a:ext cx="3863340" cy="2777490"/>
          </a:xfrm>
          <a:prstGeom prst="rect">
            <a:avLst/>
          </a:prstGeom>
        </p:spPr>
      </p:pic>
      <p:pic>
        <p:nvPicPr>
          <p:cNvPr id="14" name="图片 13"/>
          <p:cNvPicPr>
            <a:picLocks noChangeAspect="1"/>
          </p:cNvPicPr>
          <p:nvPr/>
        </p:nvPicPr>
        <p:blipFill>
          <a:blip r:embed="rId5"/>
          <a:stretch>
            <a:fillRect/>
          </a:stretch>
        </p:blipFill>
        <p:spPr>
          <a:xfrm>
            <a:off x="7352665" y="2931795"/>
            <a:ext cx="3943985" cy="2882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43152"/>
        </a:solidFill>
        <a:effectLst/>
      </p:bgPr>
    </p:bg>
    <p:spTree>
      <p:nvGrpSpPr>
        <p:cNvPr id="1" name=""/>
        <p:cNvGrpSpPr/>
        <p:nvPr/>
      </p:nvGrpSpPr>
      <p:grpSpPr>
        <a:xfrm>
          <a:off x="0" y="0"/>
          <a:ext cx="0" cy="0"/>
          <a:chOff x="0" y="0"/>
          <a:chExt cx="0" cy="0"/>
        </a:xfrm>
      </p:grpSpPr>
      <p:pic>
        <p:nvPicPr>
          <p:cNvPr id="8" name="PA-图片 1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8906864" y="216748"/>
            <a:ext cx="2559535" cy="1002485"/>
          </a:xfrm>
          <a:prstGeom prst="rect">
            <a:avLst/>
          </a:prstGeom>
        </p:spPr>
      </p:pic>
      <p:sp>
        <p:nvSpPr>
          <p:cNvPr id="4" name="文本框 3"/>
          <p:cNvSpPr txBox="1"/>
          <p:nvPr/>
        </p:nvSpPr>
        <p:spPr>
          <a:xfrm>
            <a:off x="548005" y="395605"/>
            <a:ext cx="4903470" cy="1076325"/>
          </a:xfrm>
          <a:prstGeom prst="rect">
            <a:avLst/>
          </a:prstGeom>
          <a:noFill/>
        </p:spPr>
        <p:txBody>
          <a:bodyPr wrap="square" rtlCol="0">
            <a:spAutoFit/>
          </a:bodyPr>
          <a:p>
            <a:r>
              <a:rPr lang="en-US" altLang="zh-CN" sz="3200">
                <a:solidFill>
                  <a:schemeClr val="bg1"/>
                </a:solidFill>
                <a:sym typeface="+mn-ea"/>
              </a:rPr>
              <a:t>Hough Transform</a:t>
            </a:r>
            <a:endParaRPr lang="en-US" altLang="zh-CN" sz="3200">
              <a:solidFill>
                <a:schemeClr val="bg1"/>
              </a:solidFill>
            </a:endParaRPr>
          </a:p>
          <a:p>
            <a:r>
              <a:rPr lang="en-US" altLang="zh-CN" sz="3200">
                <a:solidFill>
                  <a:schemeClr val="bg1"/>
                </a:solidFill>
              </a:rPr>
              <a:t> </a:t>
            </a:r>
            <a:endParaRPr lang="en-US" altLang="zh-CN" sz="3200">
              <a:solidFill>
                <a:schemeClr val="bg1"/>
              </a:solidFill>
            </a:endParaRPr>
          </a:p>
        </p:txBody>
      </p:sp>
      <p:sp>
        <p:nvSpPr>
          <p:cNvPr id="3" name="灯片编号占位符 2"/>
          <p:cNvSpPr>
            <a:spLocks noGrp="1"/>
          </p:cNvSpPr>
          <p:nvPr>
            <p:ph type="sldNum" sz="quarter" idx="12"/>
          </p:nvPr>
        </p:nvSpPr>
        <p:spPr/>
        <p:txBody>
          <a:bodyPr/>
          <a:p>
            <a:fld id="{DECEAADD-04E7-4E9A-9769-230A8A5E70EE}" type="slidenum">
              <a:rPr lang="zh-CN" altLang="en-US" smtClean="0"/>
            </a:fld>
            <a:endParaRPr lang="zh-CN" altLang="en-US"/>
          </a:p>
        </p:txBody>
      </p:sp>
      <p:sp>
        <p:nvSpPr>
          <p:cNvPr id="5" name="页脚占位符 4"/>
          <p:cNvSpPr>
            <a:spLocks noGrp="1"/>
          </p:cNvSpPr>
          <p:nvPr>
            <p:ph type="ftr" sz="quarter" idx="11"/>
          </p:nvPr>
        </p:nvSpPr>
        <p:spPr/>
        <p:txBody>
          <a:bodyPr/>
          <a:p>
            <a:endParaRPr lang="zh-CN" altLang="en-US"/>
          </a:p>
        </p:txBody>
      </p:sp>
      <p:sp>
        <p:nvSpPr>
          <p:cNvPr id="2" name="文本框 1"/>
          <p:cNvSpPr txBox="1"/>
          <p:nvPr/>
        </p:nvSpPr>
        <p:spPr>
          <a:xfrm>
            <a:off x="548005" y="1219200"/>
            <a:ext cx="5869940" cy="5293995"/>
          </a:xfrm>
          <a:prstGeom prst="rect">
            <a:avLst/>
          </a:prstGeom>
        </p:spPr>
        <p:txBody>
          <a:bodyPr wrap="square">
            <a:spAutoFit/>
          </a:bodyPr>
          <a:p>
            <a:pPr>
              <a:spcAft>
                <a:spcPct val="60000"/>
              </a:spcAft>
            </a:pPr>
            <a:r>
              <a:rPr lang="en-US" altLang="zh-CN" sz="2200" b="1">
                <a:solidFill>
                  <a:schemeClr val="bg1"/>
                </a:solidFill>
              </a:rPr>
              <a:t>Method</a:t>
            </a:r>
            <a:endParaRPr lang="en-US" altLang="zh-CN" sz="2200" b="1">
              <a:solidFill>
                <a:schemeClr val="bg1"/>
              </a:solidFill>
            </a:endParaRPr>
          </a:p>
          <a:p>
            <a:pPr>
              <a:lnSpc>
                <a:spcPct val="80000"/>
              </a:lnSpc>
              <a:buFont typeface="Arial" panose="020B0604020202020204"/>
              <a:buChar char="•"/>
            </a:pPr>
            <a:r>
              <a:rPr lang="en-US" altLang="zh-CN" sz="1600">
                <a:solidFill>
                  <a:schemeClr val="bg1"/>
                </a:solidFill>
              </a:rPr>
              <a:t> Apply</a:t>
            </a:r>
            <a:r>
              <a:rPr lang="en-US" altLang="zh-CN" sz="1600">
                <a:solidFill>
                  <a:srgbClr val="FFC000"/>
                </a:solidFill>
              </a:rPr>
              <a:t> two-stage</a:t>
            </a:r>
            <a:r>
              <a:rPr lang="en-US" altLang="zh-CN" sz="1600">
                <a:solidFill>
                  <a:schemeClr val="bg1"/>
                </a:solidFill>
              </a:rPr>
              <a:t> Hough transform for track reconstruction.</a:t>
            </a:r>
            <a:endParaRPr lang="en-US" altLang="zh-CN" sz="1600">
              <a:solidFill>
                <a:schemeClr val="bg1"/>
              </a:solidFill>
            </a:endParaRPr>
          </a:p>
          <a:p>
            <a:pPr>
              <a:lnSpc>
                <a:spcPct val="80000"/>
              </a:lnSpc>
              <a:buFont typeface="Arial" panose="020B0604020202020204"/>
              <a:buChar char="•"/>
            </a:pPr>
            <a:endParaRPr lang="en-US" altLang="zh-CN" sz="1600">
              <a:solidFill>
                <a:schemeClr val="bg1"/>
              </a:solidFill>
            </a:endParaRPr>
          </a:p>
          <a:p>
            <a:pPr>
              <a:lnSpc>
                <a:spcPct val="80000"/>
              </a:lnSpc>
              <a:buFont typeface="Arial" panose="020B0604020202020204"/>
              <a:buChar char="•"/>
            </a:pPr>
            <a:r>
              <a:rPr lang="en-US" altLang="zh-CN" sz="1600">
                <a:solidFill>
                  <a:schemeClr val="bg1"/>
                </a:solidFill>
              </a:rPr>
              <a:t> </a:t>
            </a:r>
            <a:r>
              <a:rPr lang="en-US" altLang="zh-CN" sz="1600">
                <a:solidFill>
                  <a:srgbClr val="FFC000"/>
                </a:solidFill>
              </a:rPr>
              <a:t>Use only the first 4 layers </a:t>
            </a:r>
            <a:r>
              <a:rPr lang="en-US" altLang="zh-CN" sz="1600">
                <a:solidFill>
                  <a:schemeClr val="bg1"/>
                </a:solidFill>
              </a:rPr>
              <a:t>in both stages to </a:t>
            </a:r>
            <a:r>
              <a:rPr lang="en-US" altLang="zh-CN" sz="1600">
                <a:solidFill>
                  <a:srgbClr val="FFC000"/>
                </a:solidFill>
              </a:rPr>
              <a:t>suppress noise from deeper layers.</a:t>
            </a:r>
            <a:endParaRPr lang="en-US" altLang="zh-CN" sz="1600">
              <a:solidFill>
                <a:schemeClr val="bg1"/>
              </a:solidFill>
            </a:endParaRPr>
          </a:p>
          <a:p>
            <a:pPr>
              <a:lnSpc>
                <a:spcPct val="80000"/>
              </a:lnSpc>
              <a:buFont typeface="Arial" panose="020B0604020202020204"/>
              <a:buChar char="•"/>
            </a:pPr>
            <a:endParaRPr lang="en-US" altLang="zh-CN" sz="1600">
              <a:solidFill>
                <a:schemeClr val="bg1"/>
              </a:solidFill>
            </a:endParaRPr>
          </a:p>
          <a:p>
            <a:pPr>
              <a:lnSpc>
                <a:spcPct val="80000"/>
              </a:lnSpc>
              <a:buFont typeface="Arial" panose="020B0604020202020204"/>
              <a:buChar char="•"/>
            </a:pPr>
            <a:r>
              <a:rPr lang="en-US" altLang="zh-CN" sz="1600">
                <a:solidFill>
                  <a:schemeClr val="bg1"/>
                </a:solidFill>
              </a:rPr>
              <a:t> Select events with </a:t>
            </a:r>
            <a:r>
              <a:rPr lang="en-US" altLang="zh-CN" sz="1600">
                <a:solidFill>
                  <a:srgbClr val="FFC000"/>
                </a:solidFill>
              </a:rPr>
              <a:t>more than 2 hits in the first 4 layers.</a:t>
            </a:r>
            <a:endParaRPr lang="en-US" altLang="zh-CN" sz="1600">
              <a:solidFill>
                <a:srgbClr val="FFC000"/>
              </a:solidFill>
            </a:endParaRPr>
          </a:p>
          <a:p>
            <a:pPr>
              <a:buFont typeface="Arial" panose="020B0604020202020204"/>
              <a:buChar char="•"/>
            </a:pPr>
            <a:endParaRPr lang="en-US" altLang="zh-CN" sz="1600">
              <a:solidFill>
                <a:srgbClr val="FFC000"/>
              </a:solidFill>
            </a:endParaRPr>
          </a:p>
          <a:p>
            <a:pPr algn="l">
              <a:spcAft>
                <a:spcPct val="60000"/>
              </a:spcAft>
              <a:buClrTx/>
              <a:buSzTx/>
              <a:buFontTx/>
            </a:pPr>
            <a:r>
              <a:rPr lang="en-US" altLang="zh-CN" sz="2200" b="1">
                <a:solidFill>
                  <a:schemeClr val="bg1"/>
                </a:solidFill>
              </a:rPr>
              <a:t>Data Processing</a:t>
            </a:r>
            <a:endParaRPr lang="en-US" altLang="zh-CN" sz="2200" b="1">
              <a:solidFill>
                <a:schemeClr val="bg1"/>
              </a:solidFill>
            </a:endParaRPr>
          </a:p>
          <a:p>
            <a:pPr>
              <a:lnSpc>
                <a:spcPct val="80000"/>
              </a:lnSpc>
              <a:buFont typeface="Arial" panose="020B0604020202020204"/>
              <a:buChar char="•"/>
            </a:pPr>
            <a:r>
              <a:rPr lang="en-US" altLang="zh-CN" sz="1600">
                <a:solidFill>
                  <a:srgbClr val="FFC000"/>
                </a:solidFill>
              </a:rPr>
              <a:t> Remove noise</a:t>
            </a:r>
            <a:r>
              <a:rPr lang="en-US" altLang="zh-CN" sz="1600">
                <a:solidFill>
                  <a:schemeClr val="bg1"/>
                </a:solidFill>
              </a:rPr>
              <a:t> hits far from the reconstructed track.</a:t>
            </a:r>
            <a:endParaRPr lang="en-US" altLang="zh-CN" sz="1600">
              <a:solidFill>
                <a:schemeClr val="bg1"/>
              </a:solidFill>
            </a:endParaRPr>
          </a:p>
          <a:p>
            <a:pPr>
              <a:lnSpc>
                <a:spcPct val="80000"/>
              </a:lnSpc>
              <a:buFont typeface="Arial" panose="020B0604020202020204"/>
              <a:buChar char="•"/>
            </a:pPr>
            <a:endParaRPr lang="en-US" altLang="zh-CN" sz="1600">
              <a:solidFill>
                <a:schemeClr val="bg1"/>
              </a:solidFill>
            </a:endParaRPr>
          </a:p>
          <a:p>
            <a:pPr>
              <a:lnSpc>
                <a:spcPct val="140000"/>
              </a:lnSpc>
              <a:buFont typeface="Arial" panose="020B0604020202020204"/>
              <a:buChar char="•"/>
            </a:pPr>
            <a:r>
              <a:rPr lang="en-US" altLang="zh-CN" sz="1600">
                <a:solidFill>
                  <a:schemeClr val="bg1"/>
                </a:solidFill>
              </a:rPr>
              <a:t> Select events with </a:t>
            </a:r>
            <a:r>
              <a:rPr lang="en-US" altLang="zh-CN" sz="1600">
                <a:solidFill>
                  <a:srgbClr val="FFC000"/>
                </a:solidFill>
              </a:rPr>
              <a:t>total hit counts (hit_no&gt;20)</a:t>
            </a:r>
            <a:r>
              <a:rPr lang="en-US" altLang="zh-CN" sz="1600">
                <a:solidFill>
                  <a:schemeClr val="bg1"/>
                </a:solidFill>
              </a:rPr>
              <a:t>.</a:t>
            </a:r>
            <a:endParaRPr lang="en-US" altLang="zh-CN" sz="1600">
              <a:solidFill>
                <a:schemeClr val="bg1"/>
              </a:solidFill>
            </a:endParaRPr>
          </a:p>
          <a:p>
            <a:pPr>
              <a:lnSpc>
                <a:spcPct val="140000"/>
              </a:lnSpc>
              <a:buFont typeface="Arial" panose="020B0604020202020204"/>
              <a:buChar char="•"/>
            </a:pPr>
            <a:r>
              <a:rPr lang="en-US" altLang="zh-CN" sz="1600">
                <a:solidFill>
                  <a:schemeClr val="bg1"/>
                </a:solidFill>
                <a:sym typeface="+mn-ea"/>
              </a:rPr>
              <a:t> Add distances between each hit and the reconstructed track(sum_dist&lt;750)</a:t>
            </a:r>
            <a:endParaRPr lang="en-US" altLang="zh-CN" sz="1600">
              <a:solidFill>
                <a:schemeClr val="bg1"/>
              </a:solidFill>
              <a:sym typeface="+mn-ea"/>
            </a:endParaRPr>
          </a:p>
          <a:p>
            <a:pPr>
              <a:lnSpc>
                <a:spcPct val="140000"/>
              </a:lnSpc>
              <a:buFont typeface="Arial" panose="020B0604020202020204"/>
              <a:buChar char="•"/>
            </a:pPr>
            <a:endParaRPr lang="en-US" altLang="zh-CN" sz="1600">
              <a:solidFill>
                <a:schemeClr val="bg1"/>
              </a:solidFill>
            </a:endParaRPr>
          </a:p>
          <a:p>
            <a:pPr algn="l">
              <a:spcAft>
                <a:spcPct val="60000"/>
              </a:spcAft>
              <a:buClrTx/>
              <a:buSzTx/>
              <a:buFontTx/>
            </a:pPr>
            <a:r>
              <a:rPr lang="en-US" altLang="zh-CN" sz="2200" b="1">
                <a:solidFill>
                  <a:schemeClr val="bg1"/>
                </a:solidFill>
              </a:rPr>
              <a:t>Fitting</a:t>
            </a:r>
            <a:endParaRPr lang="en-US" altLang="zh-CN" sz="2200" b="1">
              <a:solidFill>
                <a:schemeClr val="bg1"/>
              </a:solidFill>
            </a:endParaRPr>
          </a:p>
          <a:p>
            <a:pPr>
              <a:buFont typeface="Arial" panose="020B0604020202020204"/>
              <a:buChar char="•"/>
            </a:pPr>
            <a:r>
              <a:rPr lang="en-US" altLang="zh-CN" sz="1600">
                <a:solidFill>
                  <a:schemeClr val="bg1"/>
                </a:solidFill>
              </a:rPr>
              <a:t> </a:t>
            </a:r>
            <a:r>
              <a:rPr lang="en-US" altLang="zh-CN" sz="1600">
                <a:solidFill>
                  <a:srgbClr val="FFC000"/>
                </a:solidFill>
              </a:rPr>
              <a:t>Landau-Gaussian convolution </a:t>
            </a:r>
            <a:r>
              <a:rPr lang="en-US" altLang="zh-CN" sz="1600">
                <a:solidFill>
                  <a:schemeClr val="bg1"/>
                </a:solidFill>
              </a:rPr>
              <a:t>function to extract the MPV.</a:t>
            </a:r>
            <a:endParaRPr lang="en-US" altLang="zh-CN" sz="1600">
              <a:solidFill>
                <a:schemeClr val="bg1"/>
              </a:solidFill>
            </a:endParaRPr>
          </a:p>
        </p:txBody>
      </p:sp>
      <p:sp>
        <p:nvSpPr>
          <p:cNvPr id="9" name="文本框 8"/>
          <p:cNvSpPr txBox="1"/>
          <p:nvPr/>
        </p:nvSpPr>
        <p:spPr>
          <a:xfrm>
            <a:off x="7764145" y="751840"/>
            <a:ext cx="1143000" cy="368300"/>
          </a:xfrm>
          <a:prstGeom prst="rect">
            <a:avLst/>
          </a:prstGeom>
          <a:noFill/>
        </p:spPr>
        <p:txBody>
          <a:bodyPr wrap="square" rtlCol="0">
            <a:spAutoFit/>
          </a:bodyPr>
          <a:p>
            <a:r>
              <a:rPr lang="en-US" altLang="zh-CN">
                <a:solidFill>
                  <a:schemeClr val="bg1"/>
                </a:solidFill>
              </a:rPr>
              <a:t>Before</a:t>
            </a:r>
            <a:endParaRPr lang="en-US" altLang="zh-CN">
              <a:solidFill>
                <a:schemeClr val="bg1"/>
              </a:solidFill>
            </a:endParaRPr>
          </a:p>
        </p:txBody>
      </p:sp>
      <p:sp>
        <p:nvSpPr>
          <p:cNvPr id="10" name="文本框 9"/>
          <p:cNvSpPr txBox="1"/>
          <p:nvPr/>
        </p:nvSpPr>
        <p:spPr>
          <a:xfrm>
            <a:off x="7764145" y="3527425"/>
            <a:ext cx="1143000" cy="368300"/>
          </a:xfrm>
          <a:prstGeom prst="rect">
            <a:avLst/>
          </a:prstGeom>
          <a:noFill/>
        </p:spPr>
        <p:txBody>
          <a:bodyPr wrap="square" rtlCol="0">
            <a:spAutoFit/>
          </a:bodyPr>
          <a:p>
            <a:r>
              <a:rPr lang="en-US" altLang="zh-CN">
                <a:solidFill>
                  <a:schemeClr val="bg1"/>
                </a:solidFill>
              </a:rPr>
              <a:t>After</a:t>
            </a:r>
            <a:endParaRPr lang="en-US" altLang="zh-CN">
              <a:solidFill>
                <a:schemeClr val="bg1"/>
              </a:solidFill>
            </a:endParaRPr>
          </a:p>
        </p:txBody>
      </p:sp>
      <p:pic>
        <p:nvPicPr>
          <p:cNvPr id="11" name="图片 10"/>
          <p:cNvPicPr>
            <a:picLocks noChangeAspect="1"/>
          </p:cNvPicPr>
          <p:nvPr/>
        </p:nvPicPr>
        <p:blipFill>
          <a:blip r:embed="rId3"/>
          <a:stretch>
            <a:fillRect/>
          </a:stretch>
        </p:blipFill>
        <p:spPr>
          <a:xfrm>
            <a:off x="9514205" y="2468245"/>
            <a:ext cx="2583180" cy="1293495"/>
          </a:xfrm>
          <a:prstGeom prst="rect">
            <a:avLst/>
          </a:prstGeom>
        </p:spPr>
      </p:pic>
      <p:pic>
        <p:nvPicPr>
          <p:cNvPr id="6" name="图片 5"/>
          <p:cNvPicPr>
            <a:picLocks noChangeAspect="1"/>
          </p:cNvPicPr>
          <p:nvPr/>
        </p:nvPicPr>
        <p:blipFill>
          <a:blip r:embed="rId4"/>
          <a:stretch>
            <a:fillRect/>
          </a:stretch>
        </p:blipFill>
        <p:spPr>
          <a:xfrm>
            <a:off x="6873875" y="1280795"/>
            <a:ext cx="2402840" cy="2085340"/>
          </a:xfrm>
          <a:prstGeom prst="rect">
            <a:avLst/>
          </a:prstGeom>
        </p:spPr>
      </p:pic>
      <p:pic>
        <p:nvPicPr>
          <p:cNvPr id="7" name="图片 6"/>
          <p:cNvPicPr>
            <a:picLocks noChangeAspect="1"/>
          </p:cNvPicPr>
          <p:nvPr/>
        </p:nvPicPr>
        <p:blipFill>
          <a:blip r:embed="rId5"/>
          <a:stretch>
            <a:fillRect/>
          </a:stretch>
        </p:blipFill>
        <p:spPr>
          <a:xfrm>
            <a:off x="6727190" y="4057015"/>
            <a:ext cx="2710180" cy="2053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2.10"/>
</p:tagLst>
</file>

<file path=ppt/tags/tag10.xml><?xml version="1.0" encoding="utf-8"?>
<p:tagLst xmlns:p="http://schemas.openxmlformats.org/presentationml/2006/main">
  <p:tag name="PA" val="v5.2.10"/>
</p:tagLst>
</file>

<file path=ppt/tags/tag11.xml><?xml version="1.0" encoding="utf-8"?>
<p:tagLst xmlns:p="http://schemas.openxmlformats.org/presentationml/2006/main">
  <p:tag name="PA" val="v5.2.10"/>
</p:tagLst>
</file>

<file path=ppt/tags/tag12.xml><?xml version="1.0" encoding="utf-8"?>
<p:tagLst xmlns:p="http://schemas.openxmlformats.org/presentationml/2006/main">
  <p:tag name="PA" val="v5.2.10"/>
</p:tagLst>
</file>

<file path=ppt/tags/tag13.xml><?xml version="1.0" encoding="utf-8"?>
<p:tagLst xmlns:p="http://schemas.openxmlformats.org/presentationml/2006/main">
  <p:tag name="COMMONDATA" val="eyJoZGlkIjoiNDdiNTYwMTY1NWM5NjljZjUyN2I0YjkyZWMzZmJiM2IifQ=="/>
</p:tagLst>
</file>

<file path=ppt/tags/tag2.xml><?xml version="1.0" encoding="utf-8"?>
<p:tagLst xmlns:p="http://schemas.openxmlformats.org/presentationml/2006/main">
  <p:tag name="PA" val="v5.2.10"/>
</p:tagLst>
</file>

<file path=ppt/tags/tag3.xml><?xml version="1.0" encoding="utf-8"?>
<p:tagLst xmlns:p="http://schemas.openxmlformats.org/presentationml/2006/main">
  <p:tag name="PA" val="v5.2.10"/>
</p:tagLst>
</file>

<file path=ppt/tags/tag4.xml><?xml version="1.0" encoding="utf-8"?>
<p:tagLst xmlns:p="http://schemas.openxmlformats.org/presentationml/2006/main">
  <p:tag name="PA" val="v5.2.10"/>
</p:tagLst>
</file>

<file path=ppt/tags/tag5.xml><?xml version="1.0" encoding="utf-8"?>
<p:tagLst xmlns:p="http://schemas.openxmlformats.org/presentationml/2006/main">
  <p:tag name="PA" val="v5.2.10"/>
</p:tagLst>
</file>

<file path=ppt/tags/tag6.xml><?xml version="1.0" encoding="utf-8"?>
<p:tagLst xmlns:p="http://schemas.openxmlformats.org/presentationml/2006/main">
  <p:tag name="PA" val="v5.2.10"/>
</p:tagLst>
</file>

<file path=ppt/tags/tag7.xml><?xml version="1.0" encoding="utf-8"?>
<p:tagLst xmlns:p="http://schemas.openxmlformats.org/presentationml/2006/main">
  <p:tag name="PA" val="v5.2.10"/>
</p:tagLst>
</file>

<file path=ppt/tags/tag8.xml><?xml version="1.0" encoding="utf-8"?>
<p:tagLst xmlns:p="http://schemas.openxmlformats.org/presentationml/2006/main">
  <p:tag name="PA" val="v5.2.10"/>
</p:tagLst>
</file>

<file path=ppt/tags/tag9.xml><?xml version="1.0" encoding="utf-8"?>
<p:tagLst xmlns:p="http://schemas.openxmlformats.org/presentationml/2006/main">
  <p:tag name="PA" val="v5.2.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1820</Words>
  <Application>WPS 演示</Application>
  <PresentationFormat>宽屏</PresentationFormat>
  <Paragraphs>131</Paragraphs>
  <Slides>12</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Arial</vt:lpstr>
      <vt:lpstr>宋体</vt:lpstr>
      <vt:lpstr>Wingdings</vt:lpstr>
      <vt:lpstr>微软雅黑</vt:lpstr>
      <vt:lpstr>Arial</vt:lpstr>
      <vt:lpstr>Wingdings</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Eris</cp:lastModifiedBy>
  <cp:revision>101</cp:revision>
  <dcterms:created xsi:type="dcterms:W3CDTF">2017-05-16T12:52:00Z</dcterms:created>
  <dcterms:modified xsi:type="dcterms:W3CDTF">2025-07-22T05:39:26Z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2DB443B2FDF84DE5BF5336A020D86A72_12</vt:lpwstr>
  </property>
</Properties>
</file>