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0"/>
  </p:notesMasterIdLst>
  <p:handoutMasterIdLst>
    <p:handoutMasterId r:id="rId21"/>
  </p:handoutMasterIdLst>
  <p:sldIdLst>
    <p:sldId id="258" r:id="rId2"/>
    <p:sldId id="1417" r:id="rId3"/>
    <p:sldId id="1449" r:id="rId4"/>
    <p:sldId id="1450" r:id="rId5"/>
    <p:sldId id="1451" r:id="rId6"/>
    <p:sldId id="1452" r:id="rId7"/>
    <p:sldId id="1453" r:id="rId8"/>
    <p:sldId id="1454" r:id="rId9"/>
    <p:sldId id="1455" r:id="rId10"/>
    <p:sldId id="1441" r:id="rId11"/>
    <p:sldId id="1448" r:id="rId12"/>
    <p:sldId id="1456" r:id="rId13"/>
    <p:sldId id="1460" r:id="rId14"/>
    <p:sldId id="1457" r:id="rId15"/>
    <p:sldId id="1458" r:id="rId16"/>
    <p:sldId id="1459" r:id="rId17"/>
    <p:sldId id="1443" r:id="rId18"/>
    <p:sldId id="1444" r:id="rId19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9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1439" autoAdjust="0"/>
  </p:normalViewPr>
  <p:slideViewPr>
    <p:cSldViewPr>
      <p:cViewPr varScale="1">
        <p:scale>
          <a:sx n="103" d="100"/>
          <a:sy n="103" d="100"/>
        </p:scale>
        <p:origin x="14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2025/7/5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2025/7/5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442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空气芯线圈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07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08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8B1C77B-5969-4809-9530-DB2B41711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97" y="2743200"/>
            <a:ext cx="6709605" cy="1592253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8C649B3-A750-4966-8F29-F124E83A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3D448A-4650-48E2-8261-8B7C7E89D9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可能原因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7AC68BD-D932-4BAB-948A-8D2C96666225}"/>
              </a:ext>
            </a:extLst>
          </p:cNvPr>
          <p:cNvSpPr txBox="1"/>
          <p:nvPr/>
        </p:nvSpPr>
        <p:spPr>
          <a:xfrm>
            <a:off x="228600" y="1295400"/>
            <a:ext cx="86106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面积更大的线圈，更加容易出现天线效应，产生额外的辐射损耗，而</a:t>
            </a:r>
            <a:r>
              <a:rPr lang="en-US" altLang="zh-CN" dirty="0" err="1"/>
              <a:t>Comsol</a:t>
            </a:r>
            <a:r>
              <a:rPr lang="en-US" altLang="zh-CN" dirty="0"/>
              <a:t> (AD/DC) </a:t>
            </a:r>
            <a:r>
              <a:rPr lang="zh-CN" altLang="en-US" dirty="0"/>
              <a:t>以及</a:t>
            </a:r>
            <a:r>
              <a:rPr lang="en-US" altLang="zh-CN" dirty="0"/>
              <a:t>Ansys (Maxwell) </a:t>
            </a:r>
            <a:r>
              <a:rPr lang="zh-CN" altLang="en-US" dirty="0"/>
              <a:t>不能仿真辐射，需使用</a:t>
            </a:r>
            <a:r>
              <a:rPr lang="en-US" altLang="zh-CN" dirty="0" err="1"/>
              <a:t>Comsol</a:t>
            </a:r>
            <a:r>
              <a:rPr lang="en-US" altLang="zh-CN" dirty="0"/>
              <a:t> (RF) </a:t>
            </a:r>
            <a:r>
              <a:rPr lang="zh-CN" altLang="en-US" dirty="0"/>
              <a:t>或者</a:t>
            </a:r>
            <a:r>
              <a:rPr lang="en-US" altLang="zh-CN" dirty="0"/>
              <a:t>Ansys (HFSS) </a:t>
            </a:r>
            <a:r>
              <a:rPr lang="zh-CN" altLang="en-US" dirty="0"/>
              <a:t>才能准确仿真，但是仿真存在困难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理论公式：</a:t>
            </a:r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EC4973E-C746-403B-AD8D-DA9BC3258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4343400"/>
            <a:ext cx="7086600" cy="1037965"/>
          </a:xfrm>
          <a:prstGeom prst="rect">
            <a:avLst/>
          </a:prstGeom>
        </p:spPr>
      </p:pic>
      <p:graphicFrame>
        <p:nvGraphicFramePr>
          <p:cNvPr id="9" name="表格 9">
            <a:extLst>
              <a:ext uri="{FF2B5EF4-FFF2-40B4-BE49-F238E27FC236}">
                <a16:creationId xmlns:a16="http://schemas.microsoft.com/office/drawing/2014/main" id="{28A8165D-12BA-4879-964A-977DB1205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308188"/>
              </p:ext>
            </p:extLst>
          </p:nvPr>
        </p:nvGraphicFramePr>
        <p:xfrm>
          <a:off x="381000" y="5573605"/>
          <a:ext cx="8382000" cy="1188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518980918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276380333"/>
                    </a:ext>
                  </a:extLst>
                </a:gridCol>
              </a:tblGrid>
              <a:tr h="219499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辐射电阻</a:t>
                      </a:r>
                      <a:r>
                        <a:rPr lang="en-US" altLang="zh-CN" dirty="0" err="1"/>
                        <a:t>Rrad</a:t>
                      </a:r>
                      <a:r>
                        <a:rPr lang="en-US" altLang="zh-CN" dirty="0"/>
                        <a:t> (Ω) @ 10kHz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790515"/>
                  </a:ext>
                </a:extLst>
              </a:tr>
              <a:tr h="21949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V3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6.3e-9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7801739"/>
                  </a:ext>
                </a:extLst>
              </a:tr>
              <a:tr h="21949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Coil6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3.1e-12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114162"/>
                  </a:ext>
                </a:extLst>
              </a:tr>
              <a:tr h="21949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Coil7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1.4e-11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866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821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1A20B1A-2FD9-4AB7-9B5C-E18495457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B736B8-10D4-4A98-A67B-F73D340491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辐射能量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D3B00F8-03AE-4767-8CB7-B470B4C2A4EA}"/>
                  </a:ext>
                </a:extLst>
              </p:cNvPr>
              <p:cNvSpPr txBox="1"/>
              <p:nvPr/>
            </p:nvSpPr>
            <p:spPr>
              <a:xfrm>
                <a:off x="228600" y="1095127"/>
                <a:ext cx="8686800" cy="56263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altLang="zh-CN" sz="1800" b="0" dirty="0"/>
                  <a:t>Coil7 </a:t>
                </a:r>
                <a:r>
                  <a:rPr lang="zh-CN" altLang="en-US" sz="1800" b="0" dirty="0"/>
                  <a:t>在</a:t>
                </a:r>
                <a:r>
                  <a:rPr lang="en-US" altLang="zh-CN" sz="1800" b="0" dirty="0"/>
                  <a:t>2 kHz</a:t>
                </a:r>
                <a:r>
                  <a:rPr lang="zh-CN" altLang="en-US" sz="1800" b="0" dirty="0"/>
                  <a:t> 处，</a:t>
                </a:r>
                <a:r>
                  <a:rPr lang="en-US" altLang="zh-CN" sz="1800" b="0" dirty="0" err="1"/>
                  <a:t>Rac_test</a:t>
                </a:r>
                <a:r>
                  <a:rPr lang="en-US" altLang="zh-CN" dirty="0"/>
                  <a:t> = 400 Ω</a:t>
                </a:r>
                <a:r>
                  <a:rPr lang="zh-CN" altLang="en-US" dirty="0"/>
                  <a:t>，</a:t>
                </a:r>
                <a:r>
                  <a:rPr lang="en-US" altLang="zh-CN" sz="1800" b="0" dirty="0"/>
                  <a:t> </a:t>
                </a:r>
                <a:r>
                  <a:rPr lang="en-US" altLang="zh-CN" sz="1800" b="0" dirty="0" err="1"/>
                  <a:t>Rac_</a:t>
                </a:r>
                <a:r>
                  <a:rPr lang="en-US" altLang="zh-CN" dirty="0" err="1"/>
                  <a:t>simu</a:t>
                </a:r>
                <a:r>
                  <a:rPr lang="en-US" altLang="zh-CN" dirty="0"/>
                  <a:t> = 50 Ω</a:t>
                </a:r>
                <a:r>
                  <a:rPr lang="zh-CN" altLang="en-US" dirty="0"/>
                  <a:t>，测试电流 </a:t>
                </a:r>
                <a:r>
                  <a:rPr lang="en-US" altLang="zh-CN" dirty="0" err="1"/>
                  <a:t>Icc</a:t>
                </a:r>
                <a:r>
                  <a:rPr lang="en-US" altLang="zh-CN" dirty="0"/>
                  <a:t> = 0.1 mA</a:t>
                </a:r>
              </a:p>
              <a:p>
                <a:pPr>
                  <a:lnSpc>
                    <a:spcPct val="140000"/>
                  </a:lnSpc>
                </a:pPr>
                <a:r>
                  <a:rPr lang="zh-CN" altLang="en-US" dirty="0"/>
                  <a:t>辐射损失功率：</a:t>
                </a:r>
                <a:endParaRPr lang="en-US" altLang="zh-CN" dirty="0"/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𝑐𝑐</m:t>
                              </m:r>
                            </m:sub>
                          </m:sSub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𝑡𝑒𝑠𝑡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𝑠𝑖𝑚𝑢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=3.5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40000"/>
                  </a:lnSpc>
                </a:pPr>
                <a:r>
                  <a:rPr lang="zh-CN" altLang="en-US" dirty="0"/>
                  <a:t>功率密度，</a:t>
                </a:r>
                <a14:m>
                  <m:oMath xmlns:m="http://schemas.openxmlformats.org/officeDocument/2006/math"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是波阻抗</a:t>
                </a:r>
                <a:endParaRPr lang="en-US" altLang="zh-CN" dirty="0"/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40000"/>
                  </a:lnSpc>
                </a:pPr>
                <a:r>
                  <a:rPr lang="zh-CN" altLang="en-US" dirty="0"/>
                  <a:t>假设辐射大致均匀</a:t>
                </a:r>
                <a:endParaRPr lang="en-US" altLang="zh-CN" dirty="0"/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𝑟𝑎𝑑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=3.5 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40000"/>
                  </a:lnSpc>
                </a:pPr>
                <a:r>
                  <a:rPr lang="zh-CN" altLang="en-US" dirty="0"/>
                  <a:t>计算得到</a:t>
                </a:r>
                <a:endParaRPr lang="en-US" altLang="zh-CN" dirty="0"/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den>
                          </m:f>
                        </m:e>
                      </m:rad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=7.25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=7.25×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=0.9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𝑛𝑇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=0.27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D3B00F8-03AE-4767-8CB7-B470B4C2A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095127"/>
                <a:ext cx="8686800" cy="5626348"/>
              </a:xfrm>
              <a:prstGeom prst="rect">
                <a:avLst/>
              </a:prstGeom>
              <a:blipFill>
                <a:blip r:embed="rId2"/>
                <a:stretch>
                  <a:fillRect l="-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1C74C66-3DA1-4737-B3AF-7A0FBBFE9B0A}"/>
                  </a:ext>
                </a:extLst>
              </p:cNvPr>
              <p:cNvSpPr txBox="1"/>
              <p:nvPr/>
            </p:nvSpPr>
            <p:spPr>
              <a:xfrm>
                <a:off x="6457950" y="4419600"/>
                <a:ext cx="2686050" cy="1338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=90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𝑛𝑇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2.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7 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1C74C66-3DA1-4737-B3AF-7A0FBBFE9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50" y="4419600"/>
                <a:ext cx="2686050" cy="13388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96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C69DA3B-921A-4C7F-B29B-F19F83DBC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558E8A-292D-4F2F-B670-772B07C5F6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辐射探测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6A02588-9D7C-4C3A-903A-F849B6223BC1}"/>
              </a:ext>
            </a:extLst>
          </p:cNvPr>
          <p:cNvSpPr txBox="1"/>
          <p:nvPr/>
        </p:nvSpPr>
        <p:spPr>
          <a:xfrm>
            <a:off x="304800" y="1295399"/>
            <a:ext cx="7391400" cy="295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近场（互感）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尺寸结构：</a:t>
            </a:r>
            <a:r>
              <a:rPr lang="en-US" altLang="zh-CN" dirty="0"/>
              <a:t>&lt;&lt; </a:t>
            </a:r>
            <a:r>
              <a:rPr lang="el-GR" altLang="zh-CN" dirty="0"/>
              <a:t>λ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远场（辐射）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尺寸结构：</a:t>
            </a:r>
            <a:r>
              <a:rPr lang="en-US" altLang="zh-CN" dirty="0"/>
              <a:t>~ </a:t>
            </a:r>
            <a:r>
              <a:rPr lang="el-GR" altLang="zh-CN" dirty="0"/>
              <a:t>λ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对于</a:t>
            </a:r>
            <a:r>
              <a:rPr lang="en-US" altLang="zh-CN" dirty="0"/>
              <a:t>10kHz </a:t>
            </a:r>
            <a:r>
              <a:rPr lang="zh-CN" altLang="en-US" dirty="0"/>
              <a:t>电磁波，</a:t>
            </a:r>
            <a:r>
              <a:rPr lang="el-GR" altLang="zh-CN" dirty="0"/>
              <a:t>λ</a:t>
            </a:r>
            <a:r>
              <a:rPr lang="en-US" altLang="zh-CN" dirty="0"/>
              <a:t> = 30 km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近场探头：感应线圈或偶极子天线，只能测试到</a:t>
            </a:r>
            <a:r>
              <a:rPr lang="zh-CN" altLang="en-US" dirty="0">
                <a:solidFill>
                  <a:srgbClr val="FF0000"/>
                </a:solidFill>
              </a:rPr>
              <a:t>储能场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65D78E-E338-456C-BA48-4930E1A1D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068" y="4186871"/>
            <a:ext cx="3649863" cy="25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334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EBAFB49-5EC2-4438-8FE0-361EEF485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79F861-CB55-4E1A-818A-0FBDB3F00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06ED8C3-30A5-4BBA-B19A-3425D8DC9A6A}"/>
              </a:ext>
            </a:extLst>
          </p:cNvPr>
          <p:cNvSpPr txBox="1"/>
          <p:nvPr/>
        </p:nvSpPr>
        <p:spPr>
          <a:xfrm>
            <a:off x="228600" y="1524000"/>
            <a:ext cx="6019800" cy="462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测试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在低频情况下 </a:t>
            </a:r>
            <a:r>
              <a:rPr lang="en-US" altLang="zh-CN" dirty="0"/>
              <a:t>~2kHz</a:t>
            </a:r>
            <a:r>
              <a:rPr lang="zh-CN" altLang="en-US" dirty="0"/>
              <a:t>，</a:t>
            </a:r>
            <a:r>
              <a:rPr lang="en-US" altLang="zh-CN" dirty="0"/>
              <a:t>Rs </a:t>
            </a:r>
            <a:r>
              <a:rPr lang="zh-CN" altLang="en-US" dirty="0"/>
              <a:t>≈ </a:t>
            </a:r>
            <a:r>
              <a:rPr lang="en-US" altLang="zh-CN" dirty="0" err="1"/>
              <a:t>Rac</a:t>
            </a:r>
            <a:r>
              <a:rPr lang="en-US" altLang="zh-CN" dirty="0"/>
              <a:t> </a:t>
            </a:r>
            <a:r>
              <a:rPr lang="zh-CN" altLang="en-US" dirty="0"/>
              <a:t>，</a:t>
            </a:r>
            <a:r>
              <a:rPr lang="en-US" altLang="zh-CN" dirty="0"/>
              <a:t>Rs </a:t>
            </a:r>
            <a:r>
              <a:rPr lang="zh-CN" altLang="en-US" dirty="0"/>
              <a:t>能通过</a:t>
            </a:r>
            <a:r>
              <a:rPr lang="en-US" altLang="zh-CN" dirty="0"/>
              <a:t>LCR </a:t>
            </a:r>
            <a:r>
              <a:rPr lang="zh-CN" altLang="en-US" dirty="0"/>
              <a:t>表直接给出，不用拟合即可近似比较</a:t>
            </a:r>
            <a:r>
              <a:rPr lang="en-US" altLang="zh-CN" dirty="0" err="1"/>
              <a:t>Rac</a:t>
            </a:r>
            <a:r>
              <a:rPr lang="en-US" altLang="zh-CN" dirty="0"/>
              <a:t> </a:t>
            </a:r>
            <a:r>
              <a:rPr lang="zh-CN" altLang="en-US" dirty="0"/>
              <a:t>的测试结果和仿真结果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更改测试条件、更改线圈方位、更改与金属物之间的距离，均不能解释 仿真和测试的偏差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仿真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趋肤效应，</a:t>
            </a:r>
            <a:r>
              <a:rPr lang="en-US" altLang="zh-CN" dirty="0"/>
              <a:t>10kHz </a:t>
            </a:r>
            <a:r>
              <a:rPr lang="zh-CN" altLang="en-US" dirty="0"/>
              <a:t>处 趋肤深度为</a:t>
            </a:r>
            <a:r>
              <a:rPr lang="en-US" altLang="zh-CN" dirty="0"/>
              <a:t>0.66mm</a:t>
            </a:r>
            <a:r>
              <a:rPr lang="zh-CN" altLang="en-US" dirty="0"/>
              <a:t>，趋肤效应显著影响的线径为</a:t>
            </a:r>
            <a:r>
              <a:rPr lang="en-US" altLang="zh-CN" dirty="0"/>
              <a:t>&gt; 1.32mm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临近效应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/>
              <a:t>天线效应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E5D49A7-8180-4FFE-80A9-0D640B073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219200"/>
            <a:ext cx="2745784" cy="205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72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146E70D-0583-4143-9AAC-854A50268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883C7F2-6722-4095-AF37-0527B0EC59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Some points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9826B92-BF5F-4CFE-90D5-2873264939DB}"/>
              </a:ext>
            </a:extLst>
          </p:cNvPr>
          <p:cNvSpPr txBox="1"/>
          <p:nvPr/>
        </p:nvSpPr>
        <p:spPr>
          <a:xfrm>
            <a:off x="205273" y="1295400"/>
            <a:ext cx="3667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Comosol</a:t>
            </a:r>
            <a:r>
              <a:rPr lang="en-US" altLang="zh-CN" dirty="0"/>
              <a:t> </a:t>
            </a:r>
            <a:r>
              <a:rPr lang="zh-CN" altLang="en-US" dirty="0"/>
              <a:t>能仿真出临近效应的影响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9157DD6-94FE-4F3B-9133-A9571D246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129712"/>
            <a:ext cx="6248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75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B2620EA-88B0-423D-8701-59E829810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EFFA79-E47D-4534-887F-FD1AC74BC5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Some points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644AE85-C5D0-43CA-BA44-EFDF020BBCE5}"/>
              </a:ext>
            </a:extLst>
          </p:cNvPr>
          <p:cNvSpPr txBox="1"/>
          <p:nvPr/>
        </p:nvSpPr>
        <p:spPr>
          <a:xfrm>
            <a:off x="205273" y="1295400"/>
            <a:ext cx="3416320" cy="1296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基于 </a:t>
            </a:r>
            <a:r>
              <a:rPr lang="en-US" altLang="zh-CN" dirty="0"/>
              <a:t>Coil11 </a:t>
            </a:r>
            <a:r>
              <a:rPr lang="zh-CN" altLang="en-US" dirty="0"/>
              <a:t>的仿真结果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调整间距，观察交流电阻的结果</a:t>
            </a:r>
            <a:br>
              <a:rPr lang="en-US" altLang="zh-CN" dirty="0"/>
            </a:br>
            <a:r>
              <a:rPr lang="zh-CN" altLang="en-US" dirty="0"/>
              <a:t>仿真中临近效应</a:t>
            </a:r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B31A474-898D-401E-AB97-60A01E1D9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426" y="3070428"/>
            <a:ext cx="6987924" cy="342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3E78689-9FB3-43EE-9970-2C839FB8C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426" y="3070428"/>
            <a:ext cx="6952422" cy="342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A94E0A4-2559-44D2-8E5D-E755E8AE1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426" y="3070428"/>
            <a:ext cx="6845777" cy="342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A585828-D759-475E-8115-D8558DAFC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426" y="3070428"/>
            <a:ext cx="7049633" cy="342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4F510D2-F455-4483-9A18-9A1F999895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3144" y="1155850"/>
            <a:ext cx="2767012" cy="180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5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5AF9DC5-5317-4608-8073-77616AEDC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881B09-9852-4E45-830A-8C549ACEEB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To do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A53AEFB-C63E-4503-81FE-2E83A6B53EB6}"/>
              </a:ext>
            </a:extLst>
          </p:cNvPr>
          <p:cNvSpPr txBox="1"/>
          <p:nvPr/>
        </p:nvSpPr>
        <p:spPr>
          <a:xfrm>
            <a:off x="342900" y="1447800"/>
            <a:ext cx="84582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按层拆解线圈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比较仿真值和测试值</a:t>
            </a:r>
          </a:p>
        </p:txBody>
      </p:sp>
    </p:spTree>
    <p:extLst>
      <p:ext uri="{BB962C8B-B14F-4D97-AF65-F5344CB8AC3E}">
        <p14:creationId xmlns:p14="http://schemas.microsoft.com/office/powerpoint/2010/main" val="1866515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磁芯线圈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06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17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78024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0E30679-9059-4973-9C63-BE6995E75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954" y="1066800"/>
            <a:ext cx="3600000" cy="245754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2F27DC6-A248-4580-AF8B-71F527861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954" y="3522314"/>
            <a:ext cx="3600000" cy="2525294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98D8201-9455-47C5-8D78-EB4CDF123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D4A818-AADA-41B4-A93E-7ECC985C2A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磁芯复数磁导率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74C17E7-48B1-4BD2-A399-2F8B4F577960}"/>
              </a:ext>
            </a:extLst>
          </p:cNvPr>
          <p:cNvSpPr txBox="1"/>
          <p:nvPr/>
        </p:nvSpPr>
        <p:spPr>
          <a:xfrm>
            <a:off x="76200" y="5963761"/>
            <a:ext cx="89916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Cuellar C, Tan W, </a:t>
            </a:r>
            <a:r>
              <a:rPr lang="en-US" altLang="zh-CN" sz="14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Margueron</a:t>
            </a:r>
            <a:r>
              <a:rPr lang="en-US" altLang="zh-CN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X, et al. Measurement method of the complex magnetic permeability of ferrites in high frequency[C]//2012 IEEE international instrumentation and measurement technology conference proceedings. IEEE, 2012: 63-68.</a:t>
            </a:r>
            <a:endParaRPr lang="zh-CN" altLang="en-US" sz="1400" i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125B7AE-2DB0-4D77-99EE-1448A49EE2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54"/>
          <a:stretch/>
        </p:blipFill>
        <p:spPr>
          <a:xfrm>
            <a:off x="159474" y="3813110"/>
            <a:ext cx="5297379" cy="157535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8A8A366-1C3A-4A4B-A5F1-DB765F16DF6D}"/>
              </a:ext>
            </a:extLst>
          </p:cNvPr>
          <p:cNvSpPr txBox="1"/>
          <p:nvPr/>
        </p:nvSpPr>
        <p:spPr>
          <a:xfrm>
            <a:off x="152400" y="1212359"/>
            <a:ext cx="5097354" cy="2353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obtained results show that the CMP cannot be generalized for one kind of material because it depends of the geometrical dimensions and manufacture process dispersion.</a:t>
            </a:r>
            <a:r>
              <a:rPr lang="en-US" altLang="zh-CN" sz="2000" dirty="0"/>
              <a:t> </a:t>
            </a:r>
            <a:br>
              <a:rPr lang="en-US" altLang="zh-CN" sz="2000" dirty="0"/>
            </a:b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56702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9C03B07-A111-42B2-BB91-6DD1C1826BC5}"/>
              </a:ext>
            </a:extLst>
          </p:cNvPr>
          <p:cNvSpPr txBox="1"/>
          <p:nvPr/>
        </p:nvSpPr>
        <p:spPr>
          <a:xfrm>
            <a:off x="213049" y="1195169"/>
            <a:ext cx="72390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将各只线圈的结果整理如下（为标称结果）</a:t>
            </a:r>
            <a:endParaRPr lang="en-US" altLang="zh-CN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947D2B-8FA8-433F-BDF1-6D4C4E14E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CF0B0D-E613-446B-AF11-1162DD94BD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空气芯线圈</a:t>
            </a:r>
            <a:r>
              <a:rPr lang="en-US" altLang="zh-CN" dirty="0"/>
              <a:t>+</a:t>
            </a:r>
            <a:r>
              <a:rPr lang="zh-CN" altLang="en-US" dirty="0"/>
              <a:t>新线圈</a:t>
            </a: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5C8B5D86-B7BD-490E-8FBA-CBA81CFC56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477784"/>
              </p:ext>
            </p:extLst>
          </p:nvPr>
        </p:nvGraphicFramePr>
        <p:xfrm>
          <a:off x="98447" y="1688803"/>
          <a:ext cx="8947106" cy="49670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44553">
                  <a:extLst>
                    <a:ext uri="{9D8B030D-6E8A-4147-A177-3AD203B41FA5}">
                      <a16:colId xmlns:a16="http://schemas.microsoft.com/office/drawing/2014/main" val="1969986963"/>
                    </a:ext>
                  </a:extLst>
                </a:gridCol>
                <a:gridCol w="650237">
                  <a:extLst>
                    <a:ext uri="{9D8B030D-6E8A-4147-A177-3AD203B41FA5}">
                      <a16:colId xmlns:a16="http://schemas.microsoft.com/office/drawing/2014/main" val="1523366972"/>
                    </a:ext>
                  </a:extLst>
                </a:gridCol>
                <a:gridCol w="1094978">
                  <a:extLst>
                    <a:ext uri="{9D8B030D-6E8A-4147-A177-3AD203B41FA5}">
                      <a16:colId xmlns:a16="http://schemas.microsoft.com/office/drawing/2014/main" val="1397474941"/>
                    </a:ext>
                  </a:extLst>
                </a:gridCol>
                <a:gridCol w="1226469">
                  <a:extLst>
                    <a:ext uri="{9D8B030D-6E8A-4147-A177-3AD203B41FA5}">
                      <a16:colId xmlns:a16="http://schemas.microsoft.com/office/drawing/2014/main" val="2292667255"/>
                    </a:ext>
                  </a:extLst>
                </a:gridCol>
                <a:gridCol w="858529">
                  <a:extLst>
                    <a:ext uri="{9D8B030D-6E8A-4147-A177-3AD203B41FA5}">
                      <a16:colId xmlns:a16="http://schemas.microsoft.com/office/drawing/2014/main" val="1261791897"/>
                    </a:ext>
                  </a:extLst>
                </a:gridCol>
                <a:gridCol w="960722">
                  <a:extLst>
                    <a:ext uri="{9D8B030D-6E8A-4147-A177-3AD203B41FA5}">
                      <a16:colId xmlns:a16="http://schemas.microsoft.com/office/drawing/2014/main" val="3877714259"/>
                    </a:ext>
                  </a:extLst>
                </a:gridCol>
                <a:gridCol w="524776">
                  <a:extLst>
                    <a:ext uri="{9D8B030D-6E8A-4147-A177-3AD203B41FA5}">
                      <a16:colId xmlns:a16="http://schemas.microsoft.com/office/drawing/2014/main" val="3054904779"/>
                    </a:ext>
                  </a:extLst>
                </a:gridCol>
                <a:gridCol w="1161289">
                  <a:extLst>
                    <a:ext uri="{9D8B030D-6E8A-4147-A177-3AD203B41FA5}">
                      <a16:colId xmlns:a16="http://schemas.microsoft.com/office/drawing/2014/main" val="2149075265"/>
                    </a:ext>
                  </a:extLst>
                </a:gridCol>
                <a:gridCol w="1425553">
                  <a:extLst>
                    <a:ext uri="{9D8B030D-6E8A-4147-A177-3AD203B41FA5}">
                      <a16:colId xmlns:a16="http://schemas.microsoft.com/office/drawing/2014/main" val="215293875"/>
                    </a:ext>
                  </a:extLst>
                </a:gridCol>
              </a:tblGrid>
              <a:tr h="238687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线径</a:t>
                      </a: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(mm)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线圈内径（</a:t>
                      </a: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mm</a:t>
                      </a:r>
                      <a:r>
                        <a:rPr lang="zh-CN" alt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单层匝数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匝间距</a:t>
                      </a: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(mm)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层数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层间距</a:t>
                      </a: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(mm)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绕制备注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6039981"/>
                  </a:ext>
                </a:extLst>
              </a:tr>
              <a:tr h="238687">
                <a:tc rowSpan="5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Prototype coil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V1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0.13/0.156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114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288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0.198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15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0.75+0.156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982460"/>
                  </a:ext>
                </a:extLst>
              </a:tr>
              <a:tr h="238687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V2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0.1*100/1.35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114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90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1.35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0.5+1.35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098788"/>
                  </a:ext>
                </a:extLst>
              </a:tr>
              <a:tr h="238687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V3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200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250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50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0.25+0.6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4106260"/>
                  </a:ext>
                </a:extLst>
              </a:tr>
              <a:tr h="238687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V3.5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1.2/1.27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114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180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1.27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0.5+1.27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356856"/>
                  </a:ext>
                </a:extLst>
              </a:tr>
              <a:tr h="238687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V4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0.1*100/1.35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114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180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1.35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0.5+1.35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424089"/>
                  </a:ext>
                </a:extLst>
              </a:tr>
              <a:tr h="238687">
                <a:tc rowSpan="13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Test coil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Coil1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50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066463"/>
                  </a:ext>
                </a:extLst>
              </a:tr>
              <a:tr h="238687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Coil2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75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0739928"/>
                  </a:ext>
                </a:extLst>
              </a:tr>
              <a:tr h="238687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Coil3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436431"/>
                  </a:ext>
                </a:extLst>
              </a:tr>
              <a:tr h="23868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1.2/1.27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47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1.27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1.27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0778682"/>
                  </a:ext>
                </a:extLst>
              </a:tr>
              <a:tr h="23868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Coil5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0.1*20/0.6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960683"/>
                  </a:ext>
                </a:extLst>
              </a:tr>
              <a:tr h="238687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389"/>
                  </a:ext>
                </a:extLst>
              </a:tr>
              <a:tr h="238687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Coil7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150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153598"/>
                  </a:ext>
                </a:extLst>
              </a:tr>
              <a:tr h="238687">
                <a:tc vMerge="1">
                  <a:txBody>
                    <a:bodyPr/>
                    <a:lstStyle/>
                    <a:p>
                      <a:pPr algn="ctr"/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H1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0.65/0.715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56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0.715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0.715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827758"/>
                  </a:ext>
                </a:extLst>
              </a:tr>
              <a:tr h="289317">
                <a:tc vMerge="1">
                  <a:txBody>
                    <a:bodyPr/>
                    <a:lstStyle/>
                    <a:p>
                      <a:pPr algn="ctr"/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Coil8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0.11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450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0.133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64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0.133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不确定，</a:t>
                      </a: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28850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398262"/>
                  </a:ext>
                </a:extLst>
              </a:tr>
              <a:tr h="289317">
                <a:tc vMerge="1">
                  <a:txBody>
                    <a:bodyPr/>
                    <a:lstStyle/>
                    <a:p>
                      <a:pPr algn="ctr"/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Coil9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0.22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242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0.252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0.252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L33,34:241_ELSE:242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139419"/>
                  </a:ext>
                </a:extLst>
              </a:tr>
              <a:tr h="289317">
                <a:tc vMerge="1">
                  <a:txBody>
                    <a:bodyPr/>
                    <a:lstStyle/>
                    <a:p>
                      <a:pPr algn="ctr"/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Coil10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0.35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0.388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22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0.388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ALL:150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3589"/>
                  </a:ext>
                </a:extLst>
              </a:tr>
              <a:tr h="289317">
                <a:tc vMerge="1">
                  <a:txBody>
                    <a:bodyPr/>
                    <a:lstStyle/>
                    <a:p>
                      <a:pPr algn="ctr"/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Coil11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0.45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122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0.493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0.493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L2,4:121_ELSE:122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227524"/>
                  </a:ext>
                </a:extLst>
              </a:tr>
              <a:tr h="289317">
                <a:tc vMerge="1">
                  <a:txBody>
                    <a:bodyPr/>
                    <a:lstStyle/>
                    <a:p>
                      <a:pPr algn="ctr"/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Coil12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L2:98_ELSE:99</a:t>
                      </a:r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399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378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1A65090-4E1A-42B1-94A4-E0A485F71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A89AD0-C07C-4A94-A6B6-936C518616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测试结果</a:t>
            </a:r>
            <a:r>
              <a:rPr lang="en-US" altLang="zh-CN" dirty="0"/>
              <a:t>vs</a:t>
            </a:r>
            <a:r>
              <a:rPr lang="zh-CN" altLang="en-US" dirty="0"/>
              <a:t>仿真结果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4D8DE0B-2784-437B-8FF2-F6F789759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667000"/>
            <a:ext cx="8915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10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641A802-CCF5-4B44-9E43-0E1BC9F6B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70E201-B2A1-4D0D-9BD2-3ADAA8A0CC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coil9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6912ACA-3708-420B-AAEB-9E65E55B6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828800"/>
            <a:ext cx="8458200" cy="498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29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E13F6F6-C9B4-4F24-8932-CAFA56AD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CDE177-7C58-407D-AA34-BF6D3E161A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coil10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4F61B79-D75F-42E5-80B4-B5C67FAE2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37" y="1627318"/>
            <a:ext cx="8610600" cy="510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93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D8CE2A6-8CFC-4751-AEC3-1F9035A1D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22AE68-0983-4A08-BD71-E76A9536CB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coil11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84411D2-D22A-4F8D-8277-48DCEDAFC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8382000" cy="49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87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F9617AA-2189-4A29-AF3F-59805A5B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6571A2-5DD1-479C-9FA5-368DAAAD00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coil12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F1185BB-C6BB-49A5-AE32-53D344920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500501"/>
            <a:ext cx="8458200" cy="501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6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25F89CAA-F81B-4A84-964B-3CBE389A0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76" y="1676712"/>
            <a:ext cx="6858000" cy="2286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7C553F3-FE16-4821-9AED-FC3A38FA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B4F624-5686-4F24-90E1-D4B9FD4731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F2408DC-C0D0-4A8A-B73B-E1E834A01153}"/>
              </a:ext>
            </a:extLst>
          </p:cNvPr>
          <p:cNvSpPr txBox="1"/>
          <p:nvPr/>
        </p:nvSpPr>
        <p:spPr>
          <a:xfrm>
            <a:off x="159398" y="1238499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R_wire</a:t>
            </a:r>
            <a:r>
              <a:rPr lang="en-US" altLang="zh-CN" dirty="0"/>
              <a:t>/</a:t>
            </a:r>
            <a:r>
              <a:rPr lang="en-US" altLang="zh-CN" dirty="0" err="1"/>
              <a:t>R_coil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8A5EA69-A37B-493C-84B0-43BB16DFCA3F}"/>
              </a:ext>
            </a:extLst>
          </p:cNvPr>
          <p:cNvSpPr txBox="1"/>
          <p:nvPr/>
        </p:nvSpPr>
        <p:spPr>
          <a:xfrm>
            <a:off x="159398" y="38978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R_wire</a:t>
            </a:r>
            <a:r>
              <a:rPr lang="en-US" altLang="zh-CN" dirty="0"/>
              <a:t>/sqrt(</a:t>
            </a:r>
            <a:r>
              <a:rPr lang="en-US" altLang="zh-CN" dirty="0" err="1"/>
              <a:t>R_coil</a:t>
            </a:r>
            <a:r>
              <a:rPr lang="en-US" altLang="zh-CN" dirty="0"/>
              <a:t>)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7CF38C3-E595-43AE-A1B0-27FA4696E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77" y="4376270"/>
            <a:ext cx="685799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52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0A33DBC-83D0-4E9A-ADD6-418B172E9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3378BA-8C98-4071-8E26-3DC1BC9566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More sample</a:t>
            </a:r>
            <a:endParaRPr lang="zh-CN" altLang="en-US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EF8ACEB5-7D10-4C47-8BF0-9F7474AFD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247106"/>
              </p:ext>
            </p:extLst>
          </p:nvPr>
        </p:nvGraphicFramePr>
        <p:xfrm>
          <a:off x="98447" y="1112520"/>
          <a:ext cx="8947106" cy="4145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44553">
                  <a:extLst>
                    <a:ext uri="{9D8B030D-6E8A-4147-A177-3AD203B41FA5}">
                      <a16:colId xmlns:a16="http://schemas.microsoft.com/office/drawing/2014/main" val="1969986963"/>
                    </a:ext>
                  </a:extLst>
                </a:gridCol>
                <a:gridCol w="650237">
                  <a:extLst>
                    <a:ext uri="{9D8B030D-6E8A-4147-A177-3AD203B41FA5}">
                      <a16:colId xmlns:a16="http://schemas.microsoft.com/office/drawing/2014/main" val="1523366972"/>
                    </a:ext>
                  </a:extLst>
                </a:gridCol>
                <a:gridCol w="1094978">
                  <a:extLst>
                    <a:ext uri="{9D8B030D-6E8A-4147-A177-3AD203B41FA5}">
                      <a16:colId xmlns:a16="http://schemas.microsoft.com/office/drawing/2014/main" val="1397474941"/>
                    </a:ext>
                  </a:extLst>
                </a:gridCol>
                <a:gridCol w="1226469">
                  <a:extLst>
                    <a:ext uri="{9D8B030D-6E8A-4147-A177-3AD203B41FA5}">
                      <a16:colId xmlns:a16="http://schemas.microsoft.com/office/drawing/2014/main" val="2292667255"/>
                    </a:ext>
                  </a:extLst>
                </a:gridCol>
                <a:gridCol w="858529">
                  <a:extLst>
                    <a:ext uri="{9D8B030D-6E8A-4147-A177-3AD203B41FA5}">
                      <a16:colId xmlns:a16="http://schemas.microsoft.com/office/drawing/2014/main" val="1261791897"/>
                    </a:ext>
                  </a:extLst>
                </a:gridCol>
                <a:gridCol w="960722">
                  <a:extLst>
                    <a:ext uri="{9D8B030D-6E8A-4147-A177-3AD203B41FA5}">
                      <a16:colId xmlns:a16="http://schemas.microsoft.com/office/drawing/2014/main" val="3877714259"/>
                    </a:ext>
                  </a:extLst>
                </a:gridCol>
                <a:gridCol w="524776">
                  <a:extLst>
                    <a:ext uri="{9D8B030D-6E8A-4147-A177-3AD203B41FA5}">
                      <a16:colId xmlns:a16="http://schemas.microsoft.com/office/drawing/2014/main" val="3054904779"/>
                    </a:ext>
                  </a:extLst>
                </a:gridCol>
                <a:gridCol w="1161289">
                  <a:extLst>
                    <a:ext uri="{9D8B030D-6E8A-4147-A177-3AD203B41FA5}">
                      <a16:colId xmlns:a16="http://schemas.microsoft.com/office/drawing/2014/main" val="2149075265"/>
                    </a:ext>
                  </a:extLst>
                </a:gridCol>
                <a:gridCol w="1425553">
                  <a:extLst>
                    <a:ext uri="{9D8B030D-6E8A-4147-A177-3AD203B41FA5}">
                      <a16:colId xmlns:a16="http://schemas.microsoft.com/office/drawing/2014/main" val="215293875"/>
                    </a:ext>
                  </a:extLst>
                </a:gridCol>
              </a:tblGrid>
              <a:tr h="188426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线径</a:t>
                      </a:r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(mm)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线圈内径（</a:t>
                      </a:r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mm</a:t>
                      </a:r>
                      <a:r>
                        <a:rPr lang="zh-CN" altLang="en-US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单层匝数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匝间距</a:t>
                      </a:r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(mm)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层数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层间距</a:t>
                      </a:r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(mm)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绕制备注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6039981"/>
                  </a:ext>
                </a:extLst>
              </a:tr>
              <a:tr h="188426">
                <a:tc rowSpan="16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Test coil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Coil1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50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066463"/>
                  </a:ext>
                </a:extLst>
              </a:tr>
              <a:tr h="188426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Coil2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75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0739928"/>
                  </a:ext>
                </a:extLst>
              </a:tr>
              <a:tr h="188426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Coil3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436431"/>
                  </a:ext>
                </a:extLst>
              </a:tr>
              <a:tr h="1884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Coil4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1.2/1.27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47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1.27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1.27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0778682"/>
                  </a:ext>
                </a:extLst>
              </a:tr>
              <a:tr h="1884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Coil5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0.1*20/0.6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960683"/>
                  </a:ext>
                </a:extLst>
              </a:tr>
              <a:tr h="188426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Coil6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389"/>
                  </a:ext>
                </a:extLst>
              </a:tr>
              <a:tr h="188426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Coil7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150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153598"/>
                  </a:ext>
                </a:extLst>
              </a:tr>
              <a:tr h="188426">
                <a:tc vMerge="1">
                  <a:txBody>
                    <a:bodyPr/>
                    <a:lstStyle/>
                    <a:p>
                      <a:pPr algn="ctr"/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H1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0.65/0.715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34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56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0.715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0.715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827758"/>
                  </a:ext>
                </a:extLst>
              </a:tr>
              <a:tr h="188426">
                <a:tc vMerge="1">
                  <a:txBody>
                    <a:bodyPr/>
                    <a:lstStyle/>
                    <a:p>
                      <a:pPr algn="ctr"/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Coil8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0.11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0.133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64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0.133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不确定，</a:t>
                      </a:r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28850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9398262"/>
                  </a:ext>
                </a:extLst>
              </a:tr>
              <a:tr h="188426">
                <a:tc vMerge="1">
                  <a:txBody>
                    <a:bodyPr/>
                    <a:lstStyle/>
                    <a:p>
                      <a:pPr algn="ctr"/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Coil9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0.22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242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0.252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34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0.252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L33,34:241_ELSE:242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139419"/>
                  </a:ext>
                </a:extLst>
              </a:tr>
              <a:tr h="188426">
                <a:tc vMerge="1">
                  <a:txBody>
                    <a:bodyPr/>
                    <a:lstStyle/>
                    <a:p>
                      <a:pPr algn="ctr"/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Coil10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0.35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0.388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22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0.388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ALL:150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3589"/>
                  </a:ext>
                </a:extLst>
              </a:tr>
              <a:tr h="188426">
                <a:tc vMerge="1">
                  <a:txBody>
                    <a:bodyPr/>
                    <a:lstStyle/>
                    <a:p>
                      <a:pPr algn="ctr"/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Coil11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0.45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0.493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0.493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L2,4:121_ELSE:122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227524"/>
                  </a:ext>
                </a:extLst>
              </a:tr>
              <a:tr h="188426">
                <a:tc vMerge="1">
                  <a:txBody>
                    <a:bodyPr/>
                    <a:lstStyle/>
                    <a:p>
                      <a:pPr algn="ctr"/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Coil12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L2:98_ELSE:99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399128"/>
                  </a:ext>
                </a:extLst>
              </a:tr>
              <a:tr h="188426">
                <a:tc vMerge="1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Coil13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0.50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765716"/>
                  </a:ext>
                </a:extLst>
              </a:tr>
              <a:tr h="188426">
                <a:tc vMerge="1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Coil14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815540"/>
                  </a:ext>
                </a:extLst>
              </a:tr>
              <a:tr h="188426">
                <a:tc vMerge="1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Coil15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0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799713"/>
                  </a:ext>
                </a:extLst>
              </a:tr>
            </a:tbl>
          </a:graphicData>
        </a:graphic>
      </p:graphicFrame>
      <p:pic>
        <p:nvPicPr>
          <p:cNvPr id="10" name="图片 9">
            <a:extLst>
              <a:ext uri="{FF2B5EF4-FFF2-40B4-BE49-F238E27FC236}">
                <a16:creationId xmlns:a16="http://schemas.microsoft.com/office/drawing/2014/main" id="{5C2C8F14-B6CB-4550-BD73-B4532B739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7" y="5392485"/>
            <a:ext cx="4320000" cy="144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87F0BA1-3122-403C-ADD1-F206990AF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555" y="5392485"/>
            <a:ext cx="432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47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583313</TotalTime>
  <Words>835</Words>
  <Application>Microsoft Office PowerPoint</Application>
  <PresentationFormat>全屏显示(4:3)</PresentationFormat>
  <Paragraphs>343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等线</vt:lpstr>
      <vt:lpstr>等线 Light</vt:lpstr>
      <vt:lpstr>Arial</vt:lpstr>
      <vt:lpstr>Cambria Math</vt:lpstr>
      <vt:lpstr>Times New Roman</vt:lpstr>
      <vt:lpstr>Wingdings</vt:lpstr>
      <vt:lpstr>Office 主题​​</vt:lpstr>
      <vt:lpstr>空气芯线圈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磁芯线圈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7400</cp:revision>
  <cp:lastPrinted>2023-09-04T07:35:07Z</cp:lastPrinted>
  <dcterms:created xsi:type="dcterms:W3CDTF">1601-01-01T00:00:00Z</dcterms:created>
  <dcterms:modified xsi:type="dcterms:W3CDTF">2025-07-08T08:54:36Z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