
<file path=[Content_Types].xml><?xml version="1.0" encoding="utf-8"?>
<Types xmlns="http://schemas.openxmlformats.org/package/2006/content-types">
  <Default Extension="emf" ContentType="image/x-emf"/>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1"/>
  </p:sldMasterIdLst>
  <p:notesMasterIdLst>
    <p:notesMasterId r:id="rId33"/>
  </p:notesMasterIdLst>
  <p:handoutMasterIdLst>
    <p:handoutMasterId r:id="rId34"/>
  </p:handoutMasterIdLst>
  <p:sldIdLst>
    <p:sldId id="258" r:id="rId2"/>
    <p:sldId id="1417" r:id="rId3"/>
    <p:sldId id="1071" r:id="rId4"/>
    <p:sldId id="1427" r:id="rId5"/>
    <p:sldId id="1418" r:id="rId6"/>
    <p:sldId id="1419" r:id="rId7"/>
    <p:sldId id="1420" r:id="rId8"/>
    <p:sldId id="1421" r:id="rId9"/>
    <p:sldId id="1426" r:id="rId10"/>
    <p:sldId id="1422" r:id="rId11"/>
    <p:sldId id="1423" r:id="rId12"/>
    <p:sldId id="1424" r:id="rId13"/>
    <p:sldId id="1425" r:id="rId14"/>
    <p:sldId id="1438" r:id="rId15"/>
    <p:sldId id="1428" r:id="rId16"/>
    <p:sldId id="1437" r:id="rId17"/>
    <p:sldId id="1447" r:id="rId18"/>
    <p:sldId id="1442" r:id="rId19"/>
    <p:sldId id="1441" r:id="rId20"/>
    <p:sldId id="1446" r:id="rId21"/>
    <p:sldId id="1445" r:id="rId22"/>
    <p:sldId id="1450" r:id="rId23"/>
    <p:sldId id="1451" r:id="rId24"/>
    <p:sldId id="1432" r:id="rId25"/>
    <p:sldId id="1429" r:id="rId26"/>
    <p:sldId id="1430" r:id="rId27"/>
    <p:sldId id="1431" r:id="rId28"/>
    <p:sldId id="1439" r:id="rId29"/>
    <p:sldId id="1449" r:id="rId30"/>
    <p:sldId id="1443" r:id="rId31"/>
    <p:sldId id="1444" r:id="rId32"/>
  </p:sldIdLst>
  <p:sldSz cx="9144000" cy="6858000" type="screen4x3"/>
  <p:notesSz cx="6792913" cy="992505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 wang" initials="lw" lastIdx="1" clrIdx="0">
    <p:extLst>
      <p:ext uri="{19B8F6BF-5375-455C-9EA6-DF929625EA0E}">
        <p15:presenceInfo xmlns:p15="http://schemas.microsoft.com/office/powerpoint/2012/main" userId="7dbf4ba8da585acb" providerId="Windows Live"/>
      </p:ext>
    </p:extLst>
  </p:cmAuthor>
  <p:cmAuthor id="2" name="yechangqing" initials="y" lastIdx="9" clrIdx="1">
    <p:extLst>
      <p:ext uri="{19B8F6BF-5375-455C-9EA6-DF929625EA0E}">
        <p15:presenceInfo xmlns:p15="http://schemas.microsoft.com/office/powerpoint/2012/main" userId="yechangqing"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DA37D80-6434-44D0-A028-1B22A696006F}" styleName="浅色样式 3 - 强调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9CF1AB2-1976-4502-BF36-3FF5EA218861}" styleName="中度样式 4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C89EF96-8CEA-46FF-86C4-4CE0E7609802}" styleName="浅色样式 3 - 强调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浅色样式 2 - 强调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D7AC3CCA-C797-4891-BE02-D94E43425B78}" styleName="中度样式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301B821-A1FF-4177-AEE7-76D212191A09}" styleName="中度样式 1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E8B1032C-EA38-4F05-BA0D-38AFFFC7BED3}" styleName="浅色样式 3 - 强调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FABFCF23-3B69-468F-B69F-88F6DE6A72F2}" styleName="中度样式 1 - 强调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A111915-BE36-4E01-A7E5-04B1672EAD32}" styleName="浅色样式 2 - 强调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BDBED569-4797-4DF1-A0F4-6AAB3CD982D8}" styleName="浅色样式 3 - 强调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08FB837D-C827-4EFA-A057-4D05807E0F7C}" styleName="主题样式 1 - 强调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C083E6E3-FA7D-4D7B-A595-EF9225AFEA82}" styleName="浅色样式 1 - 强调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0A1B5D5-9B99-4C35-A422-299274C87663}" styleName="中度样式 1 - 强调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616DA210-FB5B-4158-B5E0-FEB733F419BA}" styleName="浅色样式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2838BEF-8BB2-4498-84A7-C5851F593DF1}" styleName="中度样式 4 - 强调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73" autoAdjust="0"/>
    <p:restoredTop sz="91439" autoAdjust="0"/>
  </p:normalViewPr>
  <p:slideViewPr>
    <p:cSldViewPr>
      <p:cViewPr varScale="1">
        <p:scale>
          <a:sx n="103" d="100"/>
          <a:sy n="103" d="100"/>
        </p:scale>
        <p:origin x="2052" y="10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notesViewPr>
    <p:cSldViewPr>
      <p:cViewPr varScale="1">
        <p:scale>
          <a:sx n="87" d="100"/>
          <a:sy n="87" d="100"/>
        </p:scale>
        <p:origin x="3192" y="4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24037;&#20316;&#31807;2"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Sheet1!$G$9</c:f>
              <c:strCache>
                <c:ptCount val="1"/>
                <c:pt idx="0">
                  <c:v>线圈电阻 (AC) (Ω)</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Sheet1!$E$10:$E$13</c:f>
              <c:numCache>
                <c:formatCode>General</c:formatCode>
                <c:ptCount val="4"/>
                <c:pt idx="0">
                  <c:v>0</c:v>
                </c:pt>
                <c:pt idx="1">
                  <c:v>1</c:v>
                </c:pt>
                <c:pt idx="2">
                  <c:v>2</c:v>
                </c:pt>
                <c:pt idx="3">
                  <c:v>3</c:v>
                </c:pt>
              </c:numCache>
            </c:numRef>
          </c:xVal>
          <c:yVal>
            <c:numRef>
              <c:f>Sheet1!$G$10:$G$13</c:f>
              <c:numCache>
                <c:formatCode>General</c:formatCode>
                <c:ptCount val="4"/>
                <c:pt idx="0">
                  <c:v>94.370999999999995</c:v>
                </c:pt>
                <c:pt idx="1">
                  <c:v>94.388000000000005</c:v>
                </c:pt>
                <c:pt idx="2">
                  <c:v>94.388000000000005</c:v>
                </c:pt>
                <c:pt idx="3">
                  <c:v>94.388999999999996</c:v>
                </c:pt>
              </c:numCache>
            </c:numRef>
          </c:yVal>
          <c:smooth val="0"/>
          <c:extLst>
            <c:ext xmlns:c16="http://schemas.microsoft.com/office/drawing/2014/chart" uri="{C3380CC4-5D6E-409C-BE32-E72D297353CC}">
              <c16:uniqueId val="{00000000-5F77-4408-AC49-E42F9090FBFE}"/>
            </c:ext>
          </c:extLst>
        </c:ser>
        <c:dLbls>
          <c:showLegendKey val="0"/>
          <c:showVal val="0"/>
          <c:showCatName val="0"/>
          <c:showSerName val="0"/>
          <c:showPercent val="0"/>
          <c:showBubbleSize val="0"/>
        </c:dLbls>
        <c:axId val="1938378127"/>
        <c:axId val="1938378543"/>
      </c:scatterChart>
      <c:valAx>
        <c:axId val="1938378127"/>
        <c:scaling>
          <c:orientation val="minMax"/>
          <c:max val="3"/>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ltLang="zh-CN"/>
                  <a:t>Mesh</a:t>
                </a:r>
                <a:endParaRPr lang="zh-CN" altLang="en-US"/>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zh-CN"/>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938378543"/>
        <c:crosses val="autoZero"/>
        <c:crossBetween val="midCat"/>
        <c:majorUnit val="1"/>
      </c:valAx>
      <c:valAx>
        <c:axId val="1938378543"/>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ltLang="zh-CN"/>
                  <a:t>Rac (Ω)</a:t>
                </a:r>
                <a:endParaRPr lang="zh-CN" altLang="en-US"/>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zh-CN"/>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938378127"/>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409B3C11-F805-4C3D-B9B8-752E9494D35F}"/>
              </a:ext>
            </a:extLst>
          </p:cNvPr>
          <p:cNvSpPr>
            <a:spLocks noGrp="1"/>
          </p:cNvSpPr>
          <p:nvPr>
            <p:ph type="hdr" sz="quarter"/>
          </p:nvPr>
        </p:nvSpPr>
        <p:spPr>
          <a:xfrm>
            <a:off x="0" y="0"/>
            <a:ext cx="2943596" cy="497976"/>
          </a:xfrm>
          <a:prstGeom prst="rect">
            <a:avLst/>
          </a:prstGeom>
        </p:spPr>
        <p:txBody>
          <a:bodyPr vert="horz" lIns="91440" tIns="45720" rIns="91440" bIns="45720" rtlCol="0"/>
          <a:lstStyle>
            <a:lvl1pPr algn="l">
              <a:defRPr sz="1200"/>
            </a:lvl1pPr>
          </a:lstStyle>
          <a:p>
            <a:endParaRPr lang="zh-CN" altLang="en-US"/>
          </a:p>
        </p:txBody>
      </p:sp>
      <p:sp>
        <p:nvSpPr>
          <p:cNvPr id="3" name="日期占位符 2">
            <a:extLst>
              <a:ext uri="{FF2B5EF4-FFF2-40B4-BE49-F238E27FC236}">
                <a16:creationId xmlns:a16="http://schemas.microsoft.com/office/drawing/2014/main" id="{FD5A85D1-4FA1-4E48-AC75-56CE810179CF}"/>
              </a:ext>
            </a:extLst>
          </p:cNvPr>
          <p:cNvSpPr>
            <a:spLocks noGrp="1"/>
          </p:cNvSpPr>
          <p:nvPr>
            <p:ph type="dt" sz="quarter" idx="1"/>
          </p:nvPr>
        </p:nvSpPr>
        <p:spPr>
          <a:xfrm>
            <a:off x="3847745" y="0"/>
            <a:ext cx="2943596" cy="497976"/>
          </a:xfrm>
          <a:prstGeom prst="rect">
            <a:avLst/>
          </a:prstGeom>
        </p:spPr>
        <p:txBody>
          <a:bodyPr vert="horz" lIns="91440" tIns="45720" rIns="91440" bIns="45720" rtlCol="0"/>
          <a:lstStyle>
            <a:lvl1pPr algn="r">
              <a:defRPr sz="1200"/>
            </a:lvl1pPr>
          </a:lstStyle>
          <a:p>
            <a:fld id="{D032DBAE-07B3-4811-AC70-5CD08B07C79A}" type="datetimeFigureOut">
              <a:rPr lang="zh-CN" altLang="en-US" smtClean="0"/>
              <a:t>2025/6/26</a:t>
            </a:fld>
            <a:endParaRPr lang="zh-CN" altLang="en-US"/>
          </a:p>
        </p:txBody>
      </p:sp>
      <p:sp>
        <p:nvSpPr>
          <p:cNvPr id="4" name="页脚占位符 3">
            <a:extLst>
              <a:ext uri="{FF2B5EF4-FFF2-40B4-BE49-F238E27FC236}">
                <a16:creationId xmlns:a16="http://schemas.microsoft.com/office/drawing/2014/main" id="{6B965668-4C6A-4879-8D96-399A01EADBC2}"/>
              </a:ext>
            </a:extLst>
          </p:cNvPr>
          <p:cNvSpPr>
            <a:spLocks noGrp="1"/>
          </p:cNvSpPr>
          <p:nvPr>
            <p:ph type="ftr" sz="quarter" idx="2"/>
          </p:nvPr>
        </p:nvSpPr>
        <p:spPr>
          <a:xfrm>
            <a:off x="0" y="9427076"/>
            <a:ext cx="2943596" cy="497975"/>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a:extLst>
              <a:ext uri="{FF2B5EF4-FFF2-40B4-BE49-F238E27FC236}">
                <a16:creationId xmlns:a16="http://schemas.microsoft.com/office/drawing/2014/main" id="{6B486C0A-2161-431B-8BC4-0048994DB6D6}"/>
              </a:ext>
            </a:extLst>
          </p:cNvPr>
          <p:cNvSpPr>
            <a:spLocks noGrp="1"/>
          </p:cNvSpPr>
          <p:nvPr>
            <p:ph type="sldNum" sz="quarter" idx="3"/>
          </p:nvPr>
        </p:nvSpPr>
        <p:spPr>
          <a:xfrm>
            <a:off x="3847745" y="9427076"/>
            <a:ext cx="2943596" cy="497975"/>
          </a:xfrm>
          <a:prstGeom prst="rect">
            <a:avLst/>
          </a:prstGeom>
        </p:spPr>
        <p:txBody>
          <a:bodyPr vert="horz" lIns="91440" tIns="45720" rIns="91440" bIns="45720" rtlCol="0" anchor="b"/>
          <a:lstStyle>
            <a:lvl1pPr algn="r">
              <a:defRPr sz="1200"/>
            </a:lvl1pPr>
          </a:lstStyle>
          <a:p>
            <a:fld id="{56CCF8C8-E817-4D99-A4D5-E1B58232D367}" type="slidenum">
              <a:rPr lang="zh-CN" altLang="en-US" smtClean="0"/>
              <a:t>‹#›</a:t>
            </a:fld>
            <a:endParaRPr lang="zh-CN" altLang="en-US"/>
          </a:p>
        </p:txBody>
      </p:sp>
    </p:spTree>
    <p:extLst>
      <p:ext uri="{BB962C8B-B14F-4D97-AF65-F5344CB8AC3E}">
        <p14:creationId xmlns:p14="http://schemas.microsoft.com/office/powerpoint/2010/main" val="93045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0B81A020-D781-4672-BA54-ABD7001C275C}"/>
              </a:ext>
            </a:extLst>
          </p:cNvPr>
          <p:cNvSpPr>
            <a:spLocks noGrp="1"/>
          </p:cNvSpPr>
          <p:nvPr>
            <p:ph type="hdr" sz="quarter"/>
          </p:nvPr>
        </p:nvSpPr>
        <p:spPr>
          <a:xfrm>
            <a:off x="0" y="0"/>
            <a:ext cx="2943596" cy="497976"/>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a:extLst>
              <a:ext uri="{FF2B5EF4-FFF2-40B4-BE49-F238E27FC236}">
                <a16:creationId xmlns:a16="http://schemas.microsoft.com/office/drawing/2014/main" id="{B23EE2D2-A42B-4EA8-A6E2-21B8CFFEE99D}"/>
              </a:ext>
            </a:extLst>
          </p:cNvPr>
          <p:cNvSpPr>
            <a:spLocks noGrp="1"/>
          </p:cNvSpPr>
          <p:nvPr>
            <p:ph type="dt" idx="1"/>
          </p:nvPr>
        </p:nvSpPr>
        <p:spPr>
          <a:xfrm>
            <a:off x="3847745" y="0"/>
            <a:ext cx="2943596" cy="497976"/>
          </a:xfrm>
          <a:prstGeom prst="rect">
            <a:avLst/>
          </a:prstGeom>
        </p:spPr>
        <p:txBody>
          <a:bodyPr vert="horz" lIns="91440" tIns="45720" rIns="91440" bIns="45720" rtlCol="0"/>
          <a:lstStyle>
            <a:lvl1pPr algn="r">
              <a:defRPr sz="1200"/>
            </a:lvl1pPr>
          </a:lstStyle>
          <a:p>
            <a:pPr>
              <a:defRPr/>
            </a:pPr>
            <a:fld id="{E00688EF-04A8-4DA9-97EE-1D7B6287A4F1}" type="datetimeFigureOut">
              <a:rPr lang="zh-CN" altLang="en-US"/>
              <a:pPr>
                <a:defRPr/>
              </a:pPr>
              <a:t>2025/6/26</a:t>
            </a:fld>
            <a:endParaRPr lang="zh-CN" altLang="en-US"/>
          </a:p>
        </p:txBody>
      </p:sp>
      <p:sp>
        <p:nvSpPr>
          <p:cNvPr id="4" name="幻灯片图像占位符 3">
            <a:extLst>
              <a:ext uri="{FF2B5EF4-FFF2-40B4-BE49-F238E27FC236}">
                <a16:creationId xmlns:a16="http://schemas.microsoft.com/office/drawing/2014/main" id="{7E3F9AEB-5FCC-40FB-B809-DBA64CD28BB2}"/>
              </a:ext>
            </a:extLst>
          </p:cNvPr>
          <p:cNvSpPr>
            <a:spLocks noGrp="1" noRot="1" noChangeAspect="1"/>
          </p:cNvSpPr>
          <p:nvPr>
            <p:ph type="sldImg" idx="2"/>
          </p:nvPr>
        </p:nvSpPr>
        <p:spPr>
          <a:xfrm>
            <a:off x="1163638" y="1239838"/>
            <a:ext cx="4465637" cy="3351212"/>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a:extLst>
              <a:ext uri="{FF2B5EF4-FFF2-40B4-BE49-F238E27FC236}">
                <a16:creationId xmlns:a16="http://schemas.microsoft.com/office/drawing/2014/main" id="{CD219B32-0C7D-43E5-A1A6-6402D8322737}"/>
              </a:ext>
            </a:extLst>
          </p:cNvPr>
          <p:cNvSpPr>
            <a:spLocks noGrp="1"/>
          </p:cNvSpPr>
          <p:nvPr>
            <p:ph type="body" sz="quarter" idx="3"/>
          </p:nvPr>
        </p:nvSpPr>
        <p:spPr>
          <a:xfrm>
            <a:off x="679292" y="4776431"/>
            <a:ext cx="5434330" cy="3907988"/>
          </a:xfrm>
          <a:prstGeom prst="rect">
            <a:avLst/>
          </a:prstGeom>
        </p:spPr>
        <p:txBody>
          <a:bodyPr vert="horz" lIns="91440" tIns="45720" rIns="91440" bIns="45720" rtlCol="0"/>
          <a:lstStyle/>
          <a:p>
            <a:pPr lvl="0"/>
            <a:r>
              <a:rPr lang="zh-CN" altLang="en-US" noProof="0"/>
              <a:t>单击此处编辑母版文本样式</a:t>
            </a:r>
          </a:p>
          <a:p>
            <a:pPr lvl="1"/>
            <a:r>
              <a:rPr lang="zh-CN" altLang="en-US" noProof="0"/>
              <a:t>二级</a:t>
            </a:r>
          </a:p>
          <a:p>
            <a:pPr lvl="2"/>
            <a:r>
              <a:rPr lang="zh-CN" altLang="en-US" noProof="0"/>
              <a:t>三级</a:t>
            </a:r>
          </a:p>
          <a:p>
            <a:pPr lvl="3"/>
            <a:r>
              <a:rPr lang="zh-CN" altLang="en-US" noProof="0"/>
              <a:t>四级</a:t>
            </a:r>
          </a:p>
          <a:p>
            <a:pPr lvl="4"/>
            <a:r>
              <a:rPr lang="zh-CN" altLang="en-US" noProof="0"/>
              <a:t>五级</a:t>
            </a:r>
          </a:p>
        </p:txBody>
      </p:sp>
      <p:sp>
        <p:nvSpPr>
          <p:cNvPr id="6" name="页脚占位符 5">
            <a:extLst>
              <a:ext uri="{FF2B5EF4-FFF2-40B4-BE49-F238E27FC236}">
                <a16:creationId xmlns:a16="http://schemas.microsoft.com/office/drawing/2014/main" id="{51BA2490-8EBA-4D74-8B34-F46176D0EE11}"/>
              </a:ext>
            </a:extLst>
          </p:cNvPr>
          <p:cNvSpPr>
            <a:spLocks noGrp="1"/>
          </p:cNvSpPr>
          <p:nvPr>
            <p:ph type="ftr" sz="quarter" idx="4"/>
          </p:nvPr>
        </p:nvSpPr>
        <p:spPr>
          <a:xfrm>
            <a:off x="0" y="9427076"/>
            <a:ext cx="2943596" cy="497975"/>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a:extLst>
              <a:ext uri="{FF2B5EF4-FFF2-40B4-BE49-F238E27FC236}">
                <a16:creationId xmlns:a16="http://schemas.microsoft.com/office/drawing/2014/main" id="{7ACB40F5-D785-4BC8-9F88-EE2EB0C3A993}"/>
              </a:ext>
            </a:extLst>
          </p:cNvPr>
          <p:cNvSpPr>
            <a:spLocks noGrp="1"/>
          </p:cNvSpPr>
          <p:nvPr>
            <p:ph type="sldNum" sz="quarter" idx="5"/>
          </p:nvPr>
        </p:nvSpPr>
        <p:spPr>
          <a:xfrm>
            <a:off x="3847745" y="9427076"/>
            <a:ext cx="2943596" cy="497975"/>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14AB2B21-51AE-4EEE-A1A4-F8380AC81888}"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14AB2B21-51AE-4EEE-A1A4-F8380AC81888}" type="slidenum">
              <a:rPr lang="zh-CN" altLang="en-US" smtClean="0"/>
              <a:pPr>
                <a:defRPr/>
              </a:pPr>
              <a:t>1</a:t>
            </a:fld>
            <a:endParaRPr lang="zh-CN" altLang="en-US"/>
          </a:p>
        </p:txBody>
      </p:sp>
    </p:spTree>
    <p:extLst>
      <p:ext uri="{BB962C8B-B14F-4D97-AF65-F5344CB8AC3E}">
        <p14:creationId xmlns:p14="http://schemas.microsoft.com/office/powerpoint/2010/main" val="42745890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LCR </a:t>
            </a:r>
            <a:r>
              <a:rPr lang="zh-CN" altLang="en-US" dirty="0"/>
              <a:t>模型未拟合成功，使用</a:t>
            </a:r>
            <a:r>
              <a:rPr lang="en-US" altLang="zh-CN" dirty="0"/>
              <a:t>Rs</a:t>
            </a:r>
            <a:endParaRPr lang="zh-CN" altLang="en-US" dirty="0"/>
          </a:p>
        </p:txBody>
      </p:sp>
      <p:sp>
        <p:nvSpPr>
          <p:cNvPr id="4" name="灯片编号占位符 3"/>
          <p:cNvSpPr>
            <a:spLocks noGrp="1"/>
          </p:cNvSpPr>
          <p:nvPr>
            <p:ph type="sldNum" sz="quarter" idx="5"/>
          </p:nvPr>
        </p:nvSpPr>
        <p:spPr/>
        <p:txBody>
          <a:bodyPr/>
          <a:lstStyle/>
          <a:p>
            <a:pPr>
              <a:defRPr/>
            </a:pPr>
            <a:fld id="{14AB2B21-51AE-4EEE-A1A4-F8380AC81888}" type="slidenum">
              <a:rPr lang="zh-CN" altLang="en-US" smtClean="0"/>
              <a:pPr>
                <a:defRPr/>
              </a:pPr>
              <a:t>9</a:t>
            </a:fld>
            <a:endParaRPr lang="zh-CN" altLang="en-US"/>
          </a:p>
        </p:txBody>
      </p:sp>
    </p:spTree>
    <p:extLst>
      <p:ext uri="{BB962C8B-B14F-4D97-AF65-F5344CB8AC3E}">
        <p14:creationId xmlns:p14="http://schemas.microsoft.com/office/powerpoint/2010/main" val="2859027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14AB2B21-51AE-4EEE-A1A4-F8380AC81888}" type="slidenum">
              <a:rPr lang="zh-CN" altLang="en-US" smtClean="0"/>
              <a:pPr>
                <a:defRPr/>
              </a:pPr>
              <a:t>15</a:t>
            </a:fld>
            <a:endParaRPr lang="zh-CN" altLang="en-US"/>
          </a:p>
        </p:txBody>
      </p:sp>
    </p:spTree>
    <p:extLst>
      <p:ext uri="{BB962C8B-B14F-4D97-AF65-F5344CB8AC3E}">
        <p14:creationId xmlns:p14="http://schemas.microsoft.com/office/powerpoint/2010/main" val="37019544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14AB2B21-51AE-4EEE-A1A4-F8380AC81888}" type="slidenum">
              <a:rPr lang="zh-CN" altLang="en-US" smtClean="0"/>
              <a:pPr>
                <a:defRPr/>
              </a:pPr>
              <a:t>16</a:t>
            </a:fld>
            <a:endParaRPr lang="zh-CN" altLang="en-US"/>
          </a:p>
        </p:txBody>
      </p:sp>
    </p:spTree>
    <p:extLst>
      <p:ext uri="{BB962C8B-B14F-4D97-AF65-F5344CB8AC3E}">
        <p14:creationId xmlns:p14="http://schemas.microsoft.com/office/powerpoint/2010/main" val="3800524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14AB2B21-51AE-4EEE-A1A4-F8380AC81888}" type="slidenum">
              <a:rPr lang="zh-CN" altLang="en-US" smtClean="0"/>
              <a:pPr>
                <a:defRPr/>
              </a:pPr>
              <a:t>30</a:t>
            </a:fld>
            <a:endParaRPr lang="zh-CN" altLang="en-US"/>
          </a:p>
        </p:txBody>
      </p:sp>
    </p:spTree>
    <p:extLst>
      <p:ext uri="{BB962C8B-B14F-4D97-AF65-F5344CB8AC3E}">
        <p14:creationId xmlns:p14="http://schemas.microsoft.com/office/powerpoint/2010/main" val="11324422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6F81F87-3656-48AB-9014-9E3519E1D676}"/>
              </a:ext>
            </a:extLst>
          </p:cNvPr>
          <p:cNvSpPr>
            <a:spLocks noGrp="1"/>
          </p:cNvSpPr>
          <p:nvPr>
            <p:ph type="ctrTitle"/>
          </p:nvPr>
        </p:nvSpPr>
        <p:spPr>
          <a:xfrm>
            <a:off x="1143000" y="1122363"/>
            <a:ext cx="6858000" cy="2387600"/>
          </a:xfrm>
        </p:spPr>
        <p:txBody>
          <a:bodyPr anchor="b"/>
          <a:lstStyle>
            <a:lvl1pPr algn="ctr">
              <a:defRPr sz="4500"/>
            </a:lvl1pPr>
          </a:lstStyle>
          <a:p>
            <a:r>
              <a:rPr lang="zh-CN" altLang="en-US"/>
              <a:t>单击此处编辑母版标题样式</a:t>
            </a:r>
          </a:p>
        </p:txBody>
      </p:sp>
      <p:sp>
        <p:nvSpPr>
          <p:cNvPr id="3" name="副标题 2">
            <a:extLst>
              <a:ext uri="{FF2B5EF4-FFF2-40B4-BE49-F238E27FC236}">
                <a16:creationId xmlns:a16="http://schemas.microsoft.com/office/drawing/2014/main" id="{AA6449F1-A1A1-4340-BEE6-378C3C43D22D}"/>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p>
        </p:txBody>
      </p:sp>
      <p:sp>
        <p:nvSpPr>
          <p:cNvPr id="4" name="日期占位符 3">
            <a:extLst>
              <a:ext uri="{FF2B5EF4-FFF2-40B4-BE49-F238E27FC236}">
                <a16:creationId xmlns:a16="http://schemas.microsoft.com/office/drawing/2014/main" id="{E82EA2E3-E792-44B1-9C12-EAC8D7DA6C2A}"/>
              </a:ext>
            </a:extLst>
          </p:cNvPr>
          <p:cNvSpPr>
            <a:spLocks noGrp="1"/>
          </p:cNvSpPr>
          <p:nvPr>
            <p:ph type="dt" sz="half" idx="10"/>
          </p:nvPr>
        </p:nvSpPr>
        <p:spPr/>
        <p:txBody>
          <a:bodyPr/>
          <a:lstStyle/>
          <a:p>
            <a:pPr>
              <a:defRPr/>
            </a:pPr>
            <a:endParaRPr lang="en-US" altLang="zh-CN" dirty="0"/>
          </a:p>
        </p:txBody>
      </p:sp>
      <p:sp>
        <p:nvSpPr>
          <p:cNvPr id="5" name="页脚占位符 4">
            <a:extLst>
              <a:ext uri="{FF2B5EF4-FFF2-40B4-BE49-F238E27FC236}">
                <a16:creationId xmlns:a16="http://schemas.microsoft.com/office/drawing/2014/main" id="{736F20ED-ACC7-476D-87B9-07469AA7BECE}"/>
              </a:ext>
            </a:extLst>
          </p:cNvPr>
          <p:cNvSpPr>
            <a:spLocks noGrp="1"/>
          </p:cNvSpPr>
          <p:nvPr>
            <p:ph type="ftr" sz="quarter" idx="11"/>
          </p:nvPr>
        </p:nvSpPr>
        <p:spPr/>
        <p:txBody>
          <a:bodyPr/>
          <a:lstStyle/>
          <a:p>
            <a:pPr>
              <a:defRPr/>
            </a:pPr>
            <a:endParaRPr lang="en-US" altLang="zh-CN" dirty="0"/>
          </a:p>
        </p:txBody>
      </p:sp>
      <p:sp>
        <p:nvSpPr>
          <p:cNvPr id="6" name="灯片编号占位符 5">
            <a:extLst>
              <a:ext uri="{FF2B5EF4-FFF2-40B4-BE49-F238E27FC236}">
                <a16:creationId xmlns:a16="http://schemas.microsoft.com/office/drawing/2014/main" id="{64BED3E8-BAFC-4B0E-8E44-3CCC9E3021D5}"/>
              </a:ext>
            </a:extLst>
          </p:cNvPr>
          <p:cNvSpPr>
            <a:spLocks noGrp="1"/>
          </p:cNvSpPr>
          <p:nvPr>
            <p:ph type="sldNum" sz="quarter" idx="12"/>
          </p:nvPr>
        </p:nvSpPr>
        <p:spPr/>
        <p:txBody>
          <a:bodyPr/>
          <a:lstStyle/>
          <a:p>
            <a:pPr>
              <a:defRPr/>
            </a:pPr>
            <a:fld id="{330181D9-487F-424F-A4D5-93BA9AD789F5}" type="slidenum">
              <a:rPr lang="en-US" altLang="zh-CN" smtClean="0"/>
              <a:pPr>
                <a:defRPr/>
              </a:pPr>
              <a:t>‹#›</a:t>
            </a:fld>
            <a:endParaRPr lang="en-US" altLang="zh-CN" dirty="0"/>
          </a:p>
        </p:txBody>
      </p:sp>
    </p:spTree>
    <p:extLst>
      <p:ext uri="{BB962C8B-B14F-4D97-AF65-F5344CB8AC3E}">
        <p14:creationId xmlns:p14="http://schemas.microsoft.com/office/powerpoint/2010/main" val="42536877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949644D-5E54-4C9B-96BA-935A40795A48}"/>
              </a:ext>
            </a:extLst>
          </p:cNvPr>
          <p:cNvSpPr>
            <a:spLocks noGrp="1"/>
          </p:cNvSpPr>
          <p:nvPr>
            <p:ph type="title"/>
          </p:nvPr>
        </p:nvSpPr>
        <p:spPr>
          <a:xfrm>
            <a:off x="629841" y="457200"/>
            <a:ext cx="2949178" cy="1600200"/>
          </a:xfrm>
        </p:spPr>
        <p:txBody>
          <a:bodyPr anchor="b"/>
          <a:lstStyle>
            <a:lvl1pPr>
              <a:defRPr sz="2400"/>
            </a:lvl1pPr>
          </a:lstStyle>
          <a:p>
            <a:r>
              <a:rPr lang="zh-CN" altLang="en-US"/>
              <a:t>单击此处编辑母版标题样式</a:t>
            </a:r>
          </a:p>
        </p:txBody>
      </p:sp>
      <p:sp>
        <p:nvSpPr>
          <p:cNvPr id="3" name="图片占位符 2">
            <a:extLst>
              <a:ext uri="{FF2B5EF4-FFF2-40B4-BE49-F238E27FC236}">
                <a16:creationId xmlns:a16="http://schemas.microsoft.com/office/drawing/2014/main" id="{477F78AA-C8A4-45EE-ABDD-144A88C43A15}"/>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a:extLst>
              <a:ext uri="{FF2B5EF4-FFF2-40B4-BE49-F238E27FC236}">
                <a16:creationId xmlns:a16="http://schemas.microsoft.com/office/drawing/2014/main" id="{D99AF2BC-DBFB-4196-AED8-34F081F92271}"/>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日期占位符 4">
            <a:extLst>
              <a:ext uri="{FF2B5EF4-FFF2-40B4-BE49-F238E27FC236}">
                <a16:creationId xmlns:a16="http://schemas.microsoft.com/office/drawing/2014/main" id="{D584E868-4C12-43B9-A254-4F633C906B26}"/>
              </a:ext>
            </a:extLst>
          </p:cNvPr>
          <p:cNvSpPr>
            <a:spLocks noGrp="1"/>
          </p:cNvSpPr>
          <p:nvPr>
            <p:ph type="dt" sz="half" idx="10"/>
          </p:nvPr>
        </p:nvSpPr>
        <p:spPr/>
        <p:txBody>
          <a:bodyPr/>
          <a:lstStyle/>
          <a:p>
            <a:pPr>
              <a:defRPr/>
            </a:pPr>
            <a:endParaRPr lang="en-US" altLang="zh-CN" dirty="0"/>
          </a:p>
        </p:txBody>
      </p:sp>
      <p:sp>
        <p:nvSpPr>
          <p:cNvPr id="6" name="页脚占位符 5">
            <a:extLst>
              <a:ext uri="{FF2B5EF4-FFF2-40B4-BE49-F238E27FC236}">
                <a16:creationId xmlns:a16="http://schemas.microsoft.com/office/drawing/2014/main" id="{511F3D4A-353D-423F-94DC-FF532D205D45}"/>
              </a:ext>
            </a:extLst>
          </p:cNvPr>
          <p:cNvSpPr>
            <a:spLocks noGrp="1"/>
          </p:cNvSpPr>
          <p:nvPr>
            <p:ph type="ftr" sz="quarter" idx="11"/>
          </p:nvPr>
        </p:nvSpPr>
        <p:spPr/>
        <p:txBody>
          <a:bodyPr/>
          <a:lstStyle/>
          <a:p>
            <a:pPr>
              <a:defRPr/>
            </a:pPr>
            <a:endParaRPr lang="en-US" altLang="zh-CN" dirty="0"/>
          </a:p>
        </p:txBody>
      </p:sp>
      <p:sp>
        <p:nvSpPr>
          <p:cNvPr id="7" name="灯片编号占位符 6">
            <a:extLst>
              <a:ext uri="{FF2B5EF4-FFF2-40B4-BE49-F238E27FC236}">
                <a16:creationId xmlns:a16="http://schemas.microsoft.com/office/drawing/2014/main" id="{0D355C76-69FD-4F91-A4DE-D0A213274DEB}"/>
              </a:ext>
            </a:extLst>
          </p:cNvPr>
          <p:cNvSpPr>
            <a:spLocks noGrp="1"/>
          </p:cNvSpPr>
          <p:nvPr>
            <p:ph type="sldNum" sz="quarter" idx="12"/>
          </p:nvPr>
        </p:nvSpPr>
        <p:spPr/>
        <p:txBody>
          <a:bodyPr/>
          <a:lstStyle/>
          <a:p>
            <a:pPr>
              <a:defRPr/>
            </a:pPr>
            <a:fld id="{9EDF84ED-8940-479A-9125-DE6802CCBBB1}" type="slidenum">
              <a:rPr lang="en-US" altLang="zh-CN" smtClean="0"/>
              <a:pPr>
                <a:defRPr/>
              </a:pPr>
              <a:t>‹#›</a:t>
            </a:fld>
            <a:endParaRPr lang="en-US" altLang="zh-CN" dirty="0"/>
          </a:p>
        </p:txBody>
      </p:sp>
    </p:spTree>
    <p:extLst>
      <p:ext uri="{BB962C8B-B14F-4D97-AF65-F5344CB8AC3E}">
        <p14:creationId xmlns:p14="http://schemas.microsoft.com/office/powerpoint/2010/main" val="2833969630"/>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E9330DF-AB01-439C-BDCD-184FA5F00E9D}"/>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D3DAB032-124F-4899-9A09-4928847F1F6E}"/>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4A951B5-882E-4BCC-9563-00616EB6B3C2}"/>
              </a:ext>
            </a:extLst>
          </p:cNvPr>
          <p:cNvSpPr>
            <a:spLocks noGrp="1"/>
          </p:cNvSpPr>
          <p:nvPr>
            <p:ph type="dt" sz="half" idx="10"/>
          </p:nvPr>
        </p:nvSpPr>
        <p:spPr/>
        <p:txBody>
          <a:bodyPr/>
          <a:lstStyle/>
          <a:p>
            <a:pPr>
              <a:defRPr/>
            </a:pPr>
            <a:endParaRPr lang="en-US" altLang="zh-CN" dirty="0"/>
          </a:p>
        </p:txBody>
      </p:sp>
      <p:sp>
        <p:nvSpPr>
          <p:cNvPr id="5" name="页脚占位符 4">
            <a:extLst>
              <a:ext uri="{FF2B5EF4-FFF2-40B4-BE49-F238E27FC236}">
                <a16:creationId xmlns:a16="http://schemas.microsoft.com/office/drawing/2014/main" id="{020A1958-5038-438C-A828-55CE92E476FE}"/>
              </a:ext>
            </a:extLst>
          </p:cNvPr>
          <p:cNvSpPr>
            <a:spLocks noGrp="1"/>
          </p:cNvSpPr>
          <p:nvPr>
            <p:ph type="ftr" sz="quarter" idx="11"/>
          </p:nvPr>
        </p:nvSpPr>
        <p:spPr/>
        <p:txBody>
          <a:bodyPr/>
          <a:lstStyle/>
          <a:p>
            <a:pPr>
              <a:defRPr/>
            </a:pPr>
            <a:endParaRPr lang="en-US" altLang="zh-CN" dirty="0"/>
          </a:p>
        </p:txBody>
      </p:sp>
      <p:sp>
        <p:nvSpPr>
          <p:cNvPr id="6" name="灯片编号占位符 5">
            <a:extLst>
              <a:ext uri="{FF2B5EF4-FFF2-40B4-BE49-F238E27FC236}">
                <a16:creationId xmlns:a16="http://schemas.microsoft.com/office/drawing/2014/main" id="{1B77E22A-1AF0-4A43-A267-0738B84494CF}"/>
              </a:ext>
            </a:extLst>
          </p:cNvPr>
          <p:cNvSpPr>
            <a:spLocks noGrp="1"/>
          </p:cNvSpPr>
          <p:nvPr>
            <p:ph type="sldNum" sz="quarter" idx="12"/>
          </p:nvPr>
        </p:nvSpPr>
        <p:spPr/>
        <p:txBody>
          <a:bodyPr/>
          <a:lstStyle/>
          <a:p>
            <a:pPr>
              <a:defRPr/>
            </a:pPr>
            <a:fld id="{9EDF84ED-8940-479A-9125-DE6802CCBBB1}" type="slidenum">
              <a:rPr lang="en-US" altLang="zh-CN" smtClean="0"/>
              <a:pPr>
                <a:defRPr/>
              </a:pPr>
              <a:t>‹#›</a:t>
            </a:fld>
            <a:endParaRPr lang="en-US" altLang="zh-CN" dirty="0"/>
          </a:p>
        </p:txBody>
      </p:sp>
    </p:spTree>
    <p:extLst>
      <p:ext uri="{BB962C8B-B14F-4D97-AF65-F5344CB8AC3E}">
        <p14:creationId xmlns:p14="http://schemas.microsoft.com/office/powerpoint/2010/main" val="1970443870"/>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58F6BC8D-FA25-406E-87A6-512A92214C46}"/>
              </a:ext>
            </a:extLst>
          </p:cNvPr>
          <p:cNvSpPr>
            <a:spLocks noGrp="1"/>
          </p:cNvSpPr>
          <p:nvPr>
            <p:ph type="title" orient="vert"/>
          </p:nvPr>
        </p:nvSpPr>
        <p:spPr>
          <a:xfrm>
            <a:off x="6543675" y="365125"/>
            <a:ext cx="1971675"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5D6D06E9-D819-4469-83B9-EF767FDEA2DE}"/>
              </a:ext>
            </a:extLst>
          </p:cNvPr>
          <p:cNvSpPr>
            <a:spLocks noGrp="1"/>
          </p:cNvSpPr>
          <p:nvPr>
            <p:ph type="body" orient="vert" idx="1"/>
          </p:nvPr>
        </p:nvSpPr>
        <p:spPr>
          <a:xfrm>
            <a:off x="628650" y="365125"/>
            <a:ext cx="5800725"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5A9BE229-70F9-46C9-9C23-D13F3E0C001B}"/>
              </a:ext>
            </a:extLst>
          </p:cNvPr>
          <p:cNvSpPr>
            <a:spLocks noGrp="1"/>
          </p:cNvSpPr>
          <p:nvPr>
            <p:ph type="dt" sz="half" idx="10"/>
          </p:nvPr>
        </p:nvSpPr>
        <p:spPr/>
        <p:txBody>
          <a:bodyPr/>
          <a:lstStyle/>
          <a:p>
            <a:pPr>
              <a:defRPr/>
            </a:pPr>
            <a:endParaRPr lang="en-US" altLang="zh-CN" dirty="0"/>
          </a:p>
        </p:txBody>
      </p:sp>
      <p:sp>
        <p:nvSpPr>
          <p:cNvPr id="5" name="页脚占位符 4">
            <a:extLst>
              <a:ext uri="{FF2B5EF4-FFF2-40B4-BE49-F238E27FC236}">
                <a16:creationId xmlns:a16="http://schemas.microsoft.com/office/drawing/2014/main" id="{B702BC56-B600-4640-A2CD-1C14EE0863D4}"/>
              </a:ext>
            </a:extLst>
          </p:cNvPr>
          <p:cNvSpPr>
            <a:spLocks noGrp="1"/>
          </p:cNvSpPr>
          <p:nvPr>
            <p:ph type="ftr" sz="quarter" idx="11"/>
          </p:nvPr>
        </p:nvSpPr>
        <p:spPr/>
        <p:txBody>
          <a:bodyPr/>
          <a:lstStyle/>
          <a:p>
            <a:pPr>
              <a:defRPr/>
            </a:pPr>
            <a:endParaRPr lang="en-US" altLang="zh-CN" dirty="0"/>
          </a:p>
        </p:txBody>
      </p:sp>
      <p:sp>
        <p:nvSpPr>
          <p:cNvPr id="6" name="灯片编号占位符 5">
            <a:extLst>
              <a:ext uri="{FF2B5EF4-FFF2-40B4-BE49-F238E27FC236}">
                <a16:creationId xmlns:a16="http://schemas.microsoft.com/office/drawing/2014/main" id="{146CC9A1-C95D-4A78-8512-708949A02791}"/>
              </a:ext>
            </a:extLst>
          </p:cNvPr>
          <p:cNvSpPr>
            <a:spLocks noGrp="1"/>
          </p:cNvSpPr>
          <p:nvPr>
            <p:ph type="sldNum" sz="quarter" idx="12"/>
          </p:nvPr>
        </p:nvSpPr>
        <p:spPr/>
        <p:txBody>
          <a:bodyPr/>
          <a:lstStyle/>
          <a:p>
            <a:pPr>
              <a:defRPr/>
            </a:pPr>
            <a:fld id="{9EDF84ED-8940-479A-9125-DE6802CCBBB1}" type="slidenum">
              <a:rPr lang="en-US" altLang="zh-CN" smtClean="0"/>
              <a:pPr>
                <a:defRPr/>
              </a:pPr>
              <a:t>‹#›</a:t>
            </a:fld>
            <a:endParaRPr lang="en-US" altLang="zh-CN" dirty="0"/>
          </a:p>
        </p:txBody>
      </p:sp>
    </p:spTree>
    <p:extLst>
      <p:ext uri="{BB962C8B-B14F-4D97-AF65-F5344CB8AC3E}">
        <p14:creationId xmlns:p14="http://schemas.microsoft.com/office/powerpoint/2010/main" val="3467333256"/>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9498AAD-E6DB-4F0D-BE69-17D364439183}"/>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B651F035-FB6A-4B26-B3EC-702505AE12F7}"/>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2014A0C8-A198-416B-BB49-C7F1DE13AFFF}"/>
              </a:ext>
            </a:extLst>
          </p:cNvPr>
          <p:cNvSpPr>
            <a:spLocks noGrp="1"/>
          </p:cNvSpPr>
          <p:nvPr>
            <p:ph type="dt" sz="half" idx="10"/>
          </p:nvPr>
        </p:nvSpPr>
        <p:spPr/>
        <p:txBody>
          <a:bodyPr/>
          <a:lstStyle/>
          <a:p>
            <a:pPr>
              <a:defRPr/>
            </a:pPr>
            <a:endParaRPr lang="en-US" altLang="zh-CN" dirty="0"/>
          </a:p>
        </p:txBody>
      </p:sp>
      <p:sp>
        <p:nvSpPr>
          <p:cNvPr id="5" name="页脚占位符 4">
            <a:extLst>
              <a:ext uri="{FF2B5EF4-FFF2-40B4-BE49-F238E27FC236}">
                <a16:creationId xmlns:a16="http://schemas.microsoft.com/office/drawing/2014/main" id="{314E4F9A-19C7-470E-9B2C-3DEEB285B363}"/>
              </a:ext>
            </a:extLst>
          </p:cNvPr>
          <p:cNvSpPr>
            <a:spLocks noGrp="1"/>
          </p:cNvSpPr>
          <p:nvPr>
            <p:ph type="ftr" sz="quarter" idx="11"/>
          </p:nvPr>
        </p:nvSpPr>
        <p:spPr/>
        <p:txBody>
          <a:bodyPr/>
          <a:lstStyle/>
          <a:p>
            <a:pPr>
              <a:defRPr/>
            </a:pPr>
            <a:endParaRPr lang="en-US" altLang="zh-CN" dirty="0"/>
          </a:p>
        </p:txBody>
      </p:sp>
      <p:sp>
        <p:nvSpPr>
          <p:cNvPr id="6" name="灯片编号占位符 5">
            <a:extLst>
              <a:ext uri="{FF2B5EF4-FFF2-40B4-BE49-F238E27FC236}">
                <a16:creationId xmlns:a16="http://schemas.microsoft.com/office/drawing/2014/main" id="{D77C12D0-E88E-434A-994C-0E93E3C768C3}"/>
              </a:ext>
            </a:extLst>
          </p:cNvPr>
          <p:cNvSpPr>
            <a:spLocks noGrp="1"/>
          </p:cNvSpPr>
          <p:nvPr>
            <p:ph type="sldNum" sz="quarter" idx="12"/>
          </p:nvPr>
        </p:nvSpPr>
        <p:spPr/>
        <p:txBody>
          <a:bodyPr/>
          <a:lstStyle/>
          <a:p>
            <a:pPr>
              <a:defRPr/>
            </a:pPr>
            <a:fld id="{9EDF84ED-8940-479A-9125-DE6802CCBBB1}" type="slidenum">
              <a:rPr lang="en-US" altLang="zh-CN" smtClean="0"/>
              <a:pPr>
                <a:defRPr/>
              </a:pPr>
              <a:t>‹#›</a:t>
            </a:fld>
            <a:endParaRPr lang="en-US" altLang="zh-CN" dirty="0"/>
          </a:p>
        </p:txBody>
      </p:sp>
    </p:spTree>
    <p:extLst>
      <p:ext uri="{BB962C8B-B14F-4D97-AF65-F5344CB8AC3E}">
        <p14:creationId xmlns:p14="http://schemas.microsoft.com/office/powerpoint/2010/main" val="108534697"/>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9E2EEC6-667E-4C9C-81DE-4F8355F7305A}"/>
              </a:ext>
            </a:extLst>
          </p:cNvPr>
          <p:cNvSpPr>
            <a:spLocks noGrp="1"/>
          </p:cNvSpPr>
          <p:nvPr>
            <p:ph type="title"/>
          </p:nvPr>
        </p:nvSpPr>
        <p:spPr>
          <a:xfrm>
            <a:off x="623888" y="1709739"/>
            <a:ext cx="7886700" cy="2852737"/>
          </a:xfrm>
        </p:spPr>
        <p:txBody>
          <a:bodyPr anchor="b"/>
          <a:lstStyle>
            <a:lvl1pPr>
              <a:defRPr sz="4500"/>
            </a:lvl1pPr>
          </a:lstStyle>
          <a:p>
            <a:r>
              <a:rPr lang="zh-CN" altLang="en-US"/>
              <a:t>单击此处编辑母版标题样式</a:t>
            </a:r>
          </a:p>
        </p:txBody>
      </p:sp>
      <p:sp>
        <p:nvSpPr>
          <p:cNvPr id="3" name="文本占位符 2">
            <a:extLst>
              <a:ext uri="{FF2B5EF4-FFF2-40B4-BE49-F238E27FC236}">
                <a16:creationId xmlns:a16="http://schemas.microsoft.com/office/drawing/2014/main" id="{EDE96B14-FB7A-4106-9F19-E36C0D749C0B}"/>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ACD1A0CE-E429-446A-9806-2E2DC1338AAE}"/>
              </a:ext>
            </a:extLst>
          </p:cNvPr>
          <p:cNvSpPr>
            <a:spLocks noGrp="1"/>
          </p:cNvSpPr>
          <p:nvPr>
            <p:ph type="dt" sz="half" idx="10"/>
          </p:nvPr>
        </p:nvSpPr>
        <p:spPr/>
        <p:txBody>
          <a:bodyPr/>
          <a:lstStyle/>
          <a:p>
            <a:pPr>
              <a:defRPr/>
            </a:pPr>
            <a:endParaRPr lang="en-US" altLang="zh-CN" dirty="0"/>
          </a:p>
        </p:txBody>
      </p:sp>
      <p:sp>
        <p:nvSpPr>
          <p:cNvPr id="5" name="页脚占位符 4">
            <a:extLst>
              <a:ext uri="{FF2B5EF4-FFF2-40B4-BE49-F238E27FC236}">
                <a16:creationId xmlns:a16="http://schemas.microsoft.com/office/drawing/2014/main" id="{FA139376-B66C-4CDF-98C5-855A96911EB6}"/>
              </a:ext>
            </a:extLst>
          </p:cNvPr>
          <p:cNvSpPr>
            <a:spLocks noGrp="1"/>
          </p:cNvSpPr>
          <p:nvPr>
            <p:ph type="ftr" sz="quarter" idx="11"/>
          </p:nvPr>
        </p:nvSpPr>
        <p:spPr/>
        <p:txBody>
          <a:bodyPr/>
          <a:lstStyle/>
          <a:p>
            <a:pPr>
              <a:defRPr/>
            </a:pPr>
            <a:endParaRPr lang="en-US" altLang="zh-CN" dirty="0"/>
          </a:p>
        </p:txBody>
      </p:sp>
      <p:sp>
        <p:nvSpPr>
          <p:cNvPr id="6" name="灯片编号占位符 5">
            <a:extLst>
              <a:ext uri="{FF2B5EF4-FFF2-40B4-BE49-F238E27FC236}">
                <a16:creationId xmlns:a16="http://schemas.microsoft.com/office/drawing/2014/main" id="{AA498D8F-E820-472C-899F-EA257400ECE2}"/>
              </a:ext>
            </a:extLst>
          </p:cNvPr>
          <p:cNvSpPr>
            <a:spLocks noGrp="1"/>
          </p:cNvSpPr>
          <p:nvPr>
            <p:ph type="sldNum" sz="quarter" idx="12"/>
          </p:nvPr>
        </p:nvSpPr>
        <p:spPr/>
        <p:txBody>
          <a:bodyPr/>
          <a:lstStyle/>
          <a:p>
            <a:pPr>
              <a:defRPr/>
            </a:pPr>
            <a:fld id="{9EDF84ED-8940-479A-9125-DE6802CCBBB1}" type="slidenum">
              <a:rPr lang="en-US" altLang="zh-CN" smtClean="0"/>
              <a:pPr>
                <a:defRPr/>
              </a:pPr>
              <a:t>‹#›</a:t>
            </a:fld>
            <a:endParaRPr lang="en-US" altLang="zh-CN" dirty="0"/>
          </a:p>
        </p:txBody>
      </p:sp>
    </p:spTree>
    <p:extLst>
      <p:ext uri="{BB962C8B-B14F-4D97-AF65-F5344CB8AC3E}">
        <p14:creationId xmlns:p14="http://schemas.microsoft.com/office/powerpoint/2010/main" val="815519629"/>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DB279F0-3E23-410E-9F14-D877396F338B}"/>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909CFE51-C81B-458F-912E-E086467D37E7}"/>
              </a:ext>
            </a:extLst>
          </p:cNvPr>
          <p:cNvSpPr>
            <a:spLocks noGrp="1"/>
          </p:cNvSpPr>
          <p:nvPr>
            <p:ph sz="half" idx="1"/>
          </p:nvPr>
        </p:nvSpPr>
        <p:spPr>
          <a:xfrm>
            <a:off x="628650" y="1825625"/>
            <a:ext cx="38862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72B77B75-1744-4F06-8518-9F0D997099CB}"/>
              </a:ext>
            </a:extLst>
          </p:cNvPr>
          <p:cNvSpPr>
            <a:spLocks noGrp="1"/>
          </p:cNvSpPr>
          <p:nvPr>
            <p:ph sz="half" idx="2"/>
          </p:nvPr>
        </p:nvSpPr>
        <p:spPr>
          <a:xfrm>
            <a:off x="4629150" y="1825625"/>
            <a:ext cx="38862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9302D0D2-1210-45E6-BC22-C26E687FDA30}"/>
              </a:ext>
            </a:extLst>
          </p:cNvPr>
          <p:cNvSpPr>
            <a:spLocks noGrp="1"/>
          </p:cNvSpPr>
          <p:nvPr>
            <p:ph type="dt" sz="half" idx="10"/>
          </p:nvPr>
        </p:nvSpPr>
        <p:spPr/>
        <p:txBody>
          <a:bodyPr/>
          <a:lstStyle/>
          <a:p>
            <a:pPr>
              <a:defRPr/>
            </a:pPr>
            <a:endParaRPr lang="en-US" altLang="zh-CN" dirty="0"/>
          </a:p>
        </p:txBody>
      </p:sp>
      <p:sp>
        <p:nvSpPr>
          <p:cNvPr id="6" name="页脚占位符 5">
            <a:extLst>
              <a:ext uri="{FF2B5EF4-FFF2-40B4-BE49-F238E27FC236}">
                <a16:creationId xmlns:a16="http://schemas.microsoft.com/office/drawing/2014/main" id="{488EE33D-4664-4C31-8E80-215F011EA0F5}"/>
              </a:ext>
            </a:extLst>
          </p:cNvPr>
          <p:cNvSpPr>
            <a:spLocks noGrp="1"/>
          </p:cNvSpPr>
          <p:nvPr>
            <p:ph type="ftr" sz="quarter" idx="11"/>
          </p:nvPr>
        </p:nvSpPr>
        <p:spPr/>
        <p:txBody>
          <a:bodyPr/>
          <a:lstStyle/>
          <a:p>
            <a:pPr>
              <a:defRPr/>
            </a:pPr>
            <a:endParaRPr lang="en-US" altLang="zh-CN" dirty="0"/>
          </a:p>
        </p:txBody>
      </p:sp>
      <p:sp>
        <p:nvSpPr>
          <p:cNvPr id="7" name="灯片编号占位符 6">
            <a:extLst>
              <a:ext uri="{FF2B5EF4-FFF2-40B4-BE49-F238E27FC236}">
                <a16:creationId xmlns:a16="http://schemas.microsoft.com/office/drawing/2014/main" id="{69F2BC3D-4F5D-43D3-9F17-143784DFBC28}"/>
              </a:ext>
            </a:extLst>
          </p:cNvPr>
          <p:cNvSpPr>
            <a:spLocks noGrp="1"/>
          </p:cNvSpPr>
          <p:nvPr>
            <p:ph type="sldNum" sz="quarter" idx="12"/>
          </p:nvPr>
        </p:nvSpPr>
        <p:spPr/>
        <p:txBody>
          <a:bodyPr/>
          <a:lstStyle/>
          <a:p>
            <a:pPr>
              <a:defRPr/>
            </a:pPr>
            <a:fld id="{9EDF84ED-8940-479A-9125-DE6802CCBBB1}" type="slidenum">
              <a:rPr lang="en-US" altLang="zh-CN" smtClean="0"/>
              <a:pPr>
                <a:defRPr/>
              </a:pPr>
              <a:t>‹#›</a:t>
            </a:fld>
            <a:endParaRPr lang="en-US" altLang="zh-CN" dirty="0"/>
          </a:p>
        </p:txBody>
      </p:sp>
    </p:spTree>
    <p:extLst>
      <p:ext uri="{BB962C8B-B14F-4D97-AF65-F5344CB8AC3E}">
        <p14:creationId xmlns:p14="http://schemas.microsoft.com/office/powerpoint/2010/main" val="2287081931"/>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857AE3B-5A9B-47F4-9A17-6917B0C9E6BD}"/>
              </a:ext>
            </a:extLst>
          </p:cNvPr>
          <p:cNvSpPr>
            <a:spLocks noGrp="1"/>
          </p:cNvSpPr>
          <p:nvPr>
            <p:ph type="title"/>
          </p:nvPr>
        </p:nvSpPr>
        <p:spPr>
          <a:xfrm>
            <a:off x="629841" y="365126"/>
            <a:ext cx="78867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2CD9D50F-E60D-4375-AB5B-D11B905749E0}"/>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内容占位符 3">
            <a:extLst>
              <a:ext uri="{FF2B5EF4-FFF2-40B4-BE49-F238E27FC236}">
                <a16:creationId xmlns:a16="http://schemas.microsoft.com/office/drawing/2014/main" id="{B70BB658-8866-4022-B721-E59414D431B3}"/>
              </a:ext>
            </a:extLst>
          </p:cNvPr>
          <p:cNvSpPr>
            <a:spLocks noGrp="1"/>
          </p:cNvSpPr>
          <p:nvPr>
            <p:ph sz="half" idx="2"/>
          </p:nvPr>
        </p:nvSpPr>
        <p:spPr>
          <a:xfrm>
            <a:off x="629842" y="2505075"/>
            <a:ext cx="3868340"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90C4F2AA-CCF8-4D0C-9C95-8BC48033B07F}"/>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内容占位符 5">
            <a:extLst>
              <a:ext uri="{FF2B5EF4-FFF2-40B4-BE49-F238E27FC236}">
                <a16:creationId xmlns:a16="http://schemas.microsoft.com/office/drawing/2014/main" id="{8EB9082D-6F7D-4BFE-9E75-266537FC7996}"/>
              </a:ext>
            </a:extLst>
          </p:cNvPr>
          <p:cNvSpPr>
            <a:spLocks noGrp="1"/>
          </p:cNvSpPr>
          <p:nvPr>
            <p:ph sz="quarter" idx="4"/>
          </p:nvPr>
        </p:nvSpPr>
        <p:spPr>
          <a:xfrm>
            <a:off x="4629150" y="2505075"/>
            <a:ext cx="3887391"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314AEAFA-B66D-4B8D-B253-140662E04588}"/>
              </a:ext>
            </a:extLst>
          </p:cNvPr>
          <p:cNvSpPr>
            <a:spLocks noGrp="1"/>
          </p:cNvSpPr>
          <p:nvPr>
            <p:ph type="dt" sz="half" idx="10"/>
          </p:nvPr>
        </p:nvSpPr>
        <p:spPr/>
        <p:txBody>
          <a:bodyPr/>
          <a:lstStyle/>
          <a:p>
            <a:pPr>
              <a:defRPr/>
            </a:pPr>
            <a:endParaRPr lang="en-US" altLang="zh-CN" dirty="0"/>
          </a:p>
        </p:txBody>
      </p:sp>
      <p:sp>
        <p:nvSpPr>
          <p:cNvPr id="8" name="页脚占位符 7">
            <a:extLst>
              <a:ext uri="{FF2B5EF4-FFF2-40B4-BE49-F238E27FC236}">
                <a16:creationId xmlns:a16="http://schemas.microsoft.com/office/drawing/2014/main" id="{4EDA7EA0-5FD0-4ABB-90D3-C3D3C50B2952}"/>
              </a:ext>
            </a:extLst>
          </p:cNvPr>
          <p:cNvSpPr>
            <a:spLocks noGrp="1"/>
          </p:cNvSpPr>
          <p:nvPr>
            <p:ph type="ftr" sz="quarter" idx="11"/>
          </p:nvPr>
        </p:nvSpPr>
        <p:spPr/>
        <p:txBody>
          <a:bodyPr/>
          <a:lstStyle/>
          <a:p>
            <a:pPr>
              <a:defRPr/>
            </a:pPr>
            <a:endParaRPr lang="en-US" altLang="zh-CN" dirty="0"/>
          </a:p>
        </p:txBody>
      </p:sp>
      <p:sp>
        <p:nvSpPr>
          <p:cNvPr id="9" name="灯片编号占位符 8">
            <a:extLst>
              <a:ext uri="{FF2B5EF4-FFF2-40B4-BE49-F238E27FC236}">
                <a16:creationId xmlns:a16="http://schemas.microsoft.com/office/drawing/2014/main" id="{A8C19922-4A26-480F-AC43-90948A7B6794}"/>
              </a:ext>
            </a:extLst>
          </p:cNvPr>
          <p:cNvSpPr>
            <a:spLocks noGrp="1"/>
          </p:cNvSpPr>
          <p:nvPr>
            <p:ph type="sldNum" sz="quarter" idx="12"/>
          </p:nvPr>
        </p:nvSpPr>
        <p:spPr/>
        <p:txBody>
          <a:bodyPr/>
          <a:lstStyle/>
          <a:p>
            <a:pPr>
              <a:defRPr/>
            </a:pPr>
            <a:fld id="{9EDF84ED-8940-479A-9125-DE6802CCBBB1}" type="slidenum">
              <a:rPr lang="en-US" altLang="zh-CN" smtClean="0"/>
              <a:pPr>
                <a:defRPr/>
              </a:pPr>
              <a:t>‹#›</a:t>
            </a:fld>
            <a:endParaRPr lang="en-US" altLang="zh-CN" dirty="0"/>
          </a:p>
        </p:txBody>
      </p:sp>
    </p:spTree>
    <p:extLst>
      <p:ext uri="{BB962C8B-B14F-4D97-AF65-F5344CB8AC3E}">
        <p14:creationId xmlns:p14="http://schemas.microsoft.com/office/powerpoint/2010/main" val="2097964309"/>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DEF6414-AC35-4DDA-936F-06CA2B8844EE}"/>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5B54E9A6-10CA-469C-8973-0C3F2122B63B}"/>
              </a:ext>
            </a:extLst>
          </p:cNvPr>
          <p:cNvSpPr>
            <a:spLocks noGrp="1"/>
          </p:cNvSpPr>
          <p:nvPr>
            <p:ph type="dt" sz="half" idx="10"/>
          </p:nvPr>
        </p:nvSpPr>
        <p:spPr/>
        <p:txBody>
          <a:bodyPr/>
          <a:lstStyle/>
          <a:p>
            <a:pPr>
              <a:defRPr/>
            </a:pPr>
            <a:endParaRPr lang="en-US" altLang="zh-CN" dirty="0"/>
          </a:p>
        </p:txBody>
      </p:sp>
      <p:sp>
        <p:nvSpPr>
          <p:cNvPr id="4" name="页脚占位符 3">
            <a:extLst>
              <a:ext uri="{FF2B5EF4-FFF2-40B4-BE49-F238E27FC236}">
                <a16:creationId xmlns:a16="http://schemas.microsoft.com/office/drawing/2014/main" id="{5FB95FA7-EC69-4349-92AC-0FA6EEF654BF}"/>
              </a:ext>
            </a:extLst>
          </p:cNvPr>
          <p:cNvSpPr>
            <a:spLocks noGrp="1"/>
          </p:cNvSpPr>
          <p:nvPr>
            <p:ph type="ftr" sz="quarter" idx="11"/>
          </p:nvPr>
        </p:nvSpPr>
        <p:spPr/>
        <p:txBody>
          <a:bodyPr/>
          <a:lstStyle/>
          <a:p>
            <a:pPr>
              <a:defRPr/>
            </a:pPr>
            <a:endParaRPr lang="en-US" altLang="zh-CN" dirty="0"/>
          </a:p>
        </p:txBody>
      </p:sp>
      <p:sp>
        <p:nvSpPr>
          <p:cNvPr id="5" name="灯片编号占位符 4">
            <a:extLst>
              <a:ext uri="{FF2B5EF4-FFF2-40B4-BE49-F238E27FC236}">
                <a16:creationId xmlns:a16="http://schemas.microsoft.com/office/drawing/2014/main" id="{5187E545-7A27-40F0-9E9C-36B576DF050C}"/>
              </a:ext>
            </a:extLst>
          </p:cNvPr>
          <p:cNvSpPr>
            <a:spLocks noGrp="1"/>
          </p:cNvSpPr>
          <p:nvPr>
            <p:ph type="sldNum" sz="quarter" idx="12"/>
          </p:nvPr>
        </p:nvSpPr>
        <p:spPr/>
        <p:txBody>
          <a:bodyPr/>
          <a:lstStyle/>
          <a:p>
            <a:pPr>
              <a:defRPr/>
            </a:pPr>
            <a:fld id="{9EDF84ED-8940-479A-9125-DE6802CCBBB1}" type="slidenum">
              <a:rPr lang="en-US" altLang="zh-CN" smtClean="0"/>
              <a:pPr>
                <a:defRPr/>
              </a:pPr>
              <a:t>‹#›</a:t>
            </a:fld>
            <a:endParaRPr lang="en-US" altLang="zh-CN" dirty="0"/>
          </a:p>
        </p:txBody>
      </p:sp>
    </p:spTree>
    <p:extLst>
      <p:ext uri="{BB962C8B-B14F-4D97-AF65-F5344CB8AC3E}">
        <p14:creationId xmlns:p14="http://schemas.microsoft.com/office/powerpoint/2010/main" val="929743775"/>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168A9493-819D-4ED5-AB1D-C277B44B3CE5}"/>
              </a:ext>
            </a:extLst>
          </p:cNvPr>
          <p:cNvSpPr>
            <a:spLocks noGrp="1"/>
          </p:cNvSpPr>
          <p:nvPr>
            <p:ph type="dt" sz="half" idx="10"/>
          </p:nvPr>
        </p:nvSpPr>
        <p:spPr/>
        <p:txBody>
          <a:bodyPr/>
          <a:lstStyle/>
          <a:p>
            <a:pPr>
              <a:defRPr/>
            </a:pPr>
            <a:endParaRPr lang="en-US" altLang="zh-CN" dirty="0"/>
          </a:p>
        </p:txBody>
      </p:sp>
      <p:sp>
        <p:nvSpPr>
          <p:cNvPr id="3" name="页脚占位符 2">
            <a:extLst>
              <a:ext uri="{FF2B5EF4-FFF2-40B4-BE49-F238E27FC236}">
                <a16:creationId xmlns:a16="http://schemas.microsoft.com/office/drawing/2014/main" id="{F5FBD330-F806-4915-AD5A-505A78137078}"/>
              </a:ext>
            </a:extLst>
          </p:cNvPr>
          <p:cNvSpPr>
            <a:spLocks noGrp="1"/>
          </p:cNvSpPr>
          <p:nvPr>
            <p:ph type="ftr" sz="quarter" idx="11"/>
          </p:nvPr>
        </p:nvSpPr>
        <p:spPr/>
        <p:txBody>
          <a:bodyPr/>
          <a:lstStyle/>
          <a:p>
            <a:pPr>
              <a:defRPr/>
            </a:pPr>
            <a:endParaRPr lang="en-US" altLang="zh-CN" dirty="0"/>
          </a:p>
        </p:txBody>
      </p:sp>
      <p:sp>
        <p:nvSpPr>
          <p:cNvPr id="4" name="灯片编号占位符 3">
            <a:extLst>
              <a:ext uri="{FF2B5EF4-FFF2-40B4-BE49-F238E27FC236}">
                <a16:creationId xmlns:a16="http://schemas.microsoft.com/office/drawing/2014/main" id="{D9338402-4305-4C02-AF32-BF11EC312387}"/>
              </a:ext>
            </a:extLst>
          </p:cNvPr>
          <p:cNvSpPr>
            <a:spLocks noGrp="1"/>
          </p:cNvSpPr>
          <p:nvPr>
            <p:ph type="sldNum" sz="quarter" idx="12"/>
          </p:nvPr>
        </p:nvSpPr>
        <p:spPr/>
        <p:txBody>
          <a:bodyPr/>
          <a:lstStyle/>
          <a:p>
            <a:pPr>
              <a:defRPr/>
            </a:pPr>
            <a:fld id="{9EDF84ED-8940-479A-9125-DE6802CCBBB1}" type="slidenum">
              <a:rPr lang="en-US" altLang="zh-CN" smtClean="0"/>
              <a:pPr>
                <a:defRPr/>
              </a:pPr>
              <a:t>‹#›</a:t>
            </a:fld>
            <a:endParaRPr lang="en-US" altLang="zh-CN" dirty="0"/>
          </a:p>
        </p:txBody>
      </p:sp>
    </p:spTree>
    <p:extLst>
      <p:ext uri="{BB962C8B-B14F-4D97-AF65-F5344CB8AC3E}">
        <p14:creationId xmlns:p14="http://schemas.microsoft.com/office/powerpoint/2010/main" val="3313382878"/>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8FF7779-C9DC-4BDD-AD7F-A9C01D958E9D}"/>
              </a:ext>
            </a:extLst>
          </p:cNvPr>
          <p:cNvSpPr>
            <a:spLocks noGrp="1"/>
          </p:cNvSpPr>
          <p:nvPr>
            <p:ph type="title"/>
          </p:nvPr>
        </p:nvSpPr>
        <p:spPr>
          <a:xfrm>
            <a:off x="629841" y="457200"/>
            <a:ext cx="2949178" cy="1600200"/>
          </a:xfrm>
        </p:spPr>
        <p:txBody>
          <a:bodyPr anchor="b"/>
          <a:lstStyle>
            <a:lvl1pPr>
              <a:defRPr sz="2400"/>
            </a:lvl1pPr>
          </a:lstStyle>
          <a:p>
            <a:r>
              <a:rPr lang="zh-CN" altLang="en-US"/>
              <a:t>单击此处编辑母版标题样式</a:t>
            </a:r>
          </a:p>
        </p:txBody>
      </p:sp>
      <p:sp>
        <p:nvSpPr>
          <p:cNvPr id="3" name="内容占位符 2">
            <a:extLst>
              <a:ext uri="{FF2B5EF4-FFF2-40B4-BE49-F238E27FC236}">
                <a16:creationId xmlns:a16="http://schemas.microsoft.com/office/drawing/2014/main" id="{E85D69EF-3C81-4AFB-A1C6-4712316A2120}"/>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21147849-41C6-4007-81BE-769B87729D6C}"/>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日期占位符 4">
            <a:extLst>
              <a:ext uri="{FF2B5EF4-FFF2-40B4-BE49-F238E27FC236}">
                <a16:creationId xmlns:a16="http://schemas.microsoft.com/office/drawing/2014/main" id="{D1966A9D-AB91-464F-A35D-7F5067D19C12}"/>
              </a:ext>
            </a:extLst>
          </p:cNvPr>
          <p:cNvSpPr>
            <a:spLocks noGrp="1"/>
          </p:cNvSpPr>
          <p:nvPr>
            <p:ph type="dt" sz="half" idx="10"/>
          </p:nvPr>
        </p:nvSpPr>
        <p:spPr/>
        <p:txBody>
          <a:bodyPr/>
          <a:lstStyle/>
          <a:p>
            <a:pPr>
              <a:defRPr/>
            </a:pPr>
            <a:endParaRPr lang="en-US" altLang="zh-CN" dirty="0"/>
          </a:p>
        </p:txBody>
      </p:sp>
      <p:sp>
        <p:nvSpPr>
          <p:cNvPr id="6" name="页脚占位符 5">
            <a:extLst>
              <a:ext uri="{FF2B5EF4-FFF2-40B4-BE49-F238E27FC236}">
                <a16:creationId xmlns:a16="http://schemas.microsoft.com/office/drawing/2014/main" id="{38A3C781-3611-4A05-8D33-9E05D51A9D0E}"/>
              </a:ext>
            </a:extLst>
          </p:cNvPr>
          <p:cNvSpPr>
            <a:spLocks noGrp="1"/>
          </p:cNvSpPr>
          <p:nvPr>
            <p:ph type="ftr" sz="quarter" idx="11"/>
          </p:nvPr>
        </p:nvSpPr>
        <p:spPr/>
        <p:txBody>
          <a:bodyPr/>
          <a:lstStyle/>
          <a:p>
            <a:pPr>
              <a:defRPr/>
            </a:pPr>
            <a:endParaRPr lang="en-US" altLang="zh-CN" dirty="0"/>
          </a:p>
        </p:txBody>
      </p:sp>
      <p:sp>
        <p:nvSpPr>
          <p:cNvPr id="7" name="灯片编号占位符 6">
            <a:extLst>
              <a:ext uri="{FF2B5EF4-FFF2-40B4-BE49-F238E27FC236}">
                <a16:creationId xmlns:a16="http://schemas.microsoft.com/office/drawing/2014/main" id="{D824AD0D-B246-43FB-9EFC-B3CF5F6D906C}"/>
              </a:ext>
            </a:extLst>
          </p:cNvPr>
          <p:cNvSpPr>
            <a:spLocks noGrp="1"/>
          </p:cNvSpPr>
          <p:nvPr>
            <p:ph type="sldNum" sz="quarter" idx="12"/>
          </p:nvPr>
        </p:nvSpPr>
        <p:spPr/>
        <p:txBody>
          <a:bodyPr/>
          <a:lstStyle/>
          <a:p>
            <a:pPr>
              <a:defRPr/>
            </a:pPr>
            <a:fld id="{9EDF84ED-8940-479A-9125-DE6802CCBBB1}" type="slidenum">
              <a:rPr lang="en-US" altLang="zh-CN" smtClean="0"/>
              <a:pPr>
                <a:defRPr/>
              </a:pPr>
              <a:t>‹#›</a:t>
            </a:fld>
            <a:endParaRPr lang="en-US" altLang="zh-CN" dirty="0"/>
          </a:p>
        </p:txBody>
      </p:sp>
    </p:spTree>
    <p:extLst>
      <p:ext uri="{BB962C8B-B14F-4D97-AF65-F5344CB8AC3E}">
        <p14:creationId xmlns:p14="http://schemas.microsoft.com/office/powerpoint/2010/main" val="2035890746"/>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8" descr="PPT内页副本1">
            <a:extLst>
              <a:ext uri="{FF2B5EF4-FFF2-40B4-BE49-F238E27FC236}">
                <a16:creationId xmlns:a16="http://schemas.microsoft.com/office/drawing/2014/main" id="{427CADE0-5D59-48D7-B880-E1682443E79C}"/>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4">
            <a:extLst>
              <a:ext uri="{FF2B5EF4-FFF2-40B4-BE49-F238E27FC236}">
                <a16:creationId xmlns:a16="http://schemas.microsoft.com/office/drawing/2014/main" id="{9348FDCA-98FE-4D45-894D-8C9E1E705594}"/>
              </a:ext>
            </a:extLst>
          </p:cNvPr>
          <p:cNvSpPr>
            <a:spLocks noGrp="1" noChangeArrowheads="1"/>
          </p:cNvSpPr>
          <p:nvPr>
            <p:ph type="dt" sz="half" idx="10"/>
          </p:nvPr>
        </p:nvSpPr>
        <p:spPr>
          <a:ln/>
        </p:spPr>
        <p:txBody>
          <a:bodyPr/>
          <a:lstStyle>
            <a:lvl1pPr>
              <a:defRPr/>
            </a:lvl1pPr>
          </a:lstStyle>
          <a:p>
            <a:pPr>
              <a:defRPr/>
            </a:pPr>
            <a:endParaRPr lang="en-US" altLang="zh-CN" dirty="0"/>
          </a:p>
        </p:txBody>
      </p:sp>
      <p:sp>
        <p:nvSpPr>
          <p:cNvPr id="5" name="Rectangle 5">
            <a:extLst>
              <a:ext uri="{FF2B5EF4-FFF2-40B4-BE49-F238E27FC236}">
                <a16:creationId xmlns:a16="http://schemas.microsoft.com/office/drawing/2014/main" id="{8784D09B-03DB-42A7-A9A5-146C6CBACC92}"/>
              </a:ext>
            </a:extLst>
          </p:cNvPr>
          <p:cNvSpPr>
            <a:spLocks noGrp="1" noChangeArrowheads="1"/>
          </p:cNvSpPr>
          <p:nvPr>
            <p:ph type="ftr" sz="quarter" idx="11"/>
          </p:nvPr>
        </p:nvSpPr>
        <p:spPr>
          <a:ln/>
        </p:spPr>
        <p:txBody>
          <a:bodyPr/>
          <a:lstStyle>
            <a:lvl1pPr>
              <a:defRPr/>
            </a:lvl1pPr>
          </a:lstStyle>
          <a:p>
            <a:pPr>
              <a:defRPr/>
            </a:pPr>
            <a:endParaRPr lang="en-US" altLang="zh-CN" dirty="0"/>
          </a:p>
        </p:txBody>
      </p:sp>
      <p:sp>
        <p:nvSpPr>
          <p:cNvPr id="6" name="Rectangle 6">
            <a:extLst>
              <a:ext uri="{FF2B5EF4-FFF2-40B4-BE49-F238E27FC236}">
                <a16:creationId xmlns:a16="http://schemas.microsoft.com/office/drawing/2014/main" id="{53310071-454F-422B-9A85-A073DD2E36BA}"/>
              </a:ext>
            </a:extLst>
          </p:cNvPr>
          <p:cNvSpPr>
            <a:spLocks noGrp="1" noChangeArrowheads="1"/>
          </p:cNvSpPr>
          <p:nvPr>
            <p:ph type="sldNum" sz="quarter" idx="12"/>
          </p:nvPr>
        </p:nvSpPr>
        <p:spPr>
          <a:ln/>
        </p:spPr>
        <p:txBody>
          <a:bodyPr/>
          <a:lstStyle>
            <a:lvl1pPr>
              <a:defRPr/>
            </a:lvl1pPr>
          </a:lstStyle>
          <a:p>
            <a:pPr>
              <a:defRPr/>
            </a:pPr>
            <a:fld id="{C58DEF2B-8039-4C1E-A573-46AE1706B516}" type="slidenum">
              <a:rPr lang="en-US" altLang="zh-CN"/>
              <a:pPr>
                <a:defRPr/>
              </a:pPr>
              <a:t>‹#›</a:t>
            </a:fld>
            <a:endParaRPr lang="en-US" altLang="zh-CN" dirty="0"/>
          </a:p>
        </p:txBody>
      </p:sp>
      <p:sp>
        <p:nvSpPr>
          <p:cNvPr id="12" name="文本占位符 11">
            <a:extLst>
              <a:ext uri="{FF2B5EF4-FFF2-40B4-BE49-F238E27FC236}">
                <a16:creationId xmlns:a16="http://schemas.microsoft.com/office/drawing/2014/main" id="{B7296F4C-DFB7-4BEE-B399-2E1E730B1F7D}"/>
              </a:ext>
            </a:extLst>
          </p:cNvPr>
          <p:cNvSpPr>
            <a:spLocks noGrp="1"/>
          </p:cNvSpPr>
          <p:nvPr>
            <p:ph type="body" sz="quarter" idx="13" hasCustomPrompt="1"/>
          </p:nvPr>
        </p:nvSpPr>
        <p:spPr>
          <a:xfrm>
            <a:off x="228600" y="136525"/>
            <a:ext cx="5257800" cy="838200"/>
          </a:xfrm>
        </p:spPr>
        <p:txBody>
          <a:bodyPr/>
          <a:lstStyle>
            <a:lvl1pPr marL="0" indent="0">
              <a:buNone/>
              <a:defRPr sz="4000" b="1">
                <a:solidFill>
                  <a:schemeClr val="bg1"/>
                </a:solidFill>
              </a:defRPr>
            </a:lvl1pPr>
          </a:lstStyle>
          <a:p>
            <a:pPr lvl="0"/>
            <a:r>
              <a:rPr lang="zh-CN" altLang="en-US" dirty="0"/>
              <a:t>目录</a:t>
            </a:r>
          </a:p>
        </p:txBody>
      </p:sp>
    </p:spTree>
    <p:extLst>
      <p:ext uri="{BB962C8B-B14F-4D97-AF65-F5344CB8AC3E}">
        <p14:creationId xmlns:p14="http://schemas.microsoft.com/office/powerpoint/2010/main" val="28842564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6BC1E515-0B88-4D07-A3A0-0FA342141675}"/>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6E2739E7-BA22-4199-8449-C0D4BE1DCC1E}"/>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5BFF116A-2462-402F-9CAB-9E789B91B541}"/>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ltLang="zh-CN" dirty="0"/>
          </a:p>
        </p:txBody>
      </p:sp>
      <p:sp>
        <p:nvSpPr>
          <p:cNvPr id="5" name="页脚占位符 4">
            <a:extLst>
              <a:ext uri="{FF2B5EF4-FFF2-40B4-BE49-F238E27FC236}">
                <a16:creationId xmlns:a16="http://schemas.microsoft.com/office/drawing/2014/main" id="{12FD7F7F-1C84-4664-A17A-08E0FF9C657E}"/>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ltLang="zh-CN" dirty="0"/>
          </a:p>
        </p:txBody>
      </p:sp>
      <p:sp>
        <p:nvSpPr>
          <p:cNvPr id="6" name="灯片编号占位符 5">
            <a:extLst>
              <a:ext uri="{FF2B5EF4-FFF2-40B4-BE49-F238E27FC236}">
                <a16:creationId xmlns:a16="http://schemas.microsoft.com/office/drawing/2014/main" id="{F9A1E558-B7E7-4798-B517-D41E8FB8F5DC}"/>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9EDF84ED-8940-479A-9125-DE6802CCBBB1}" type="slidenum">
              <a:rPr lang="en-US" altLang="zh-CN" smtClean="0"/>
              <a:pPr>
                <a:defRPr/>
              </a:pPr>
              <a:t>‹#›</a:t>
            </a:fld>
            <a:endParaRPr lang="en-US" altLang="zh-CN" dirty="0"/>
          </a:p>
        </p:txBody>
      </p:sp>
    </p:spTree>
    <p:extLst>
      <p:ext uri="{BB962C8B-B14F-4D97-AF65-F5344CB8AC3E}">
        <p14:creationId xmlns:p14="http://schemas.microsoft.com/office/powerpoint/2010/main" val="3866910221"/>
      </p:ext>
    </p:extLst>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6" r:id="rId9"/>
    <p:sldLayoutId id="2147483661" r:id="rId10"/>
    <p:sldLayoutId id="2147483662" r:id="rId11"/>
    <p:sldLayoutId id="2147483663" r:id="rId12"/>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chart" Target="../charts/chart1.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slideLayout" Target="../slideLayouts/slideLayout9.xml"/><Relationship Id="rId4" Type="http://schemas.openxmlformats.org/officeDocument/2006/relationships/image" Target="../media/image29.emf"/></Relationships>
</file>

<file path=ppt/slides/_rels/slide22.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20.pn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9.xml"/><Relationship Id="rId4" Type="http://schemas.openxmlformats.org/officeDocument/2006/relationships/image" Target="../media/image37.png"/></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9.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0" descr="2">
            <a:extLst>
              <a:ext uri="{FF2B5EF4-FFF2-40B4-BE49-F238E27FC236}">
                <a16:creationId xmlns:a16="http://schemas.microsoft.com/office/drawing/2014/main" id="{7CC63E9D-6895-4804-83EB-1948F52A1B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11">
            <a:extLst>
              <a:ext uri="{FF2B5EF4-FFF2-40B4-BE49-F238E27FC236}">
                <a16:creationId xmlns:a16="http://schemas.microsoft.com/office/drawing/2014/main" id="{56930872-1753-4C67-8007-D7F17A78D6D5}"/>
              </a:ext>
            </a:extLst>
          </p:cNvPr>
          <p:cNvSpPr>
            <a:spLocks noGrp="1" noChangeArrowheads="1"/>
          </p:cNvSpPr>
          <p:nvPr>
            <p:ph type="ctrTitle"/>
          </p:nvPr>
        </p:nvSpPr>
        <p:spPr>
          <a:xfrm>
            <a:off x="457200" y="2132013"/>
            <a:ext cx="8229600" cy="1981200"/>
          </a:xfrm>
        </p:spPr>
        <p:txBody>
          <a:bodyPr anchor="ctr"/>
          <a:lstStyle/>
          <a:p>
            <a:pPr eaLnBrk="1" hangingPunct="1">
              <a:defRPr/>
            </a:pPr>
            <a:r>
              <a:rPr lang="zh-CN" altLang="en-US" sz="4400" b="1" dirty="0">
                <a:solidFill>
                  <a:schemeClr val="bg1"/>
                </a:solidFill>
                <a:latin typeface="+mn-lt"/>
                <a:ea typeface="+mn-ea"/>
                <a:cs typeface="+mn-ea"/>
                <a:sym typeface="+mn-lt"/>
              </a:rPr>
              <a:t>空气芯线圈</a:t>
            </a:r>
            <a:endParaRPr lang="zh-CN" altLang="zh-CN" sz="4400" b="1" dirty="0">
              <a:solidFill>
                <a:schemeClr val="bg1"/>
              </a:solidFill>
              <a:latin typeface="+mn-lt"/>
              <a:ea typeface="+mn-ea"/>
              <a:cs typeface="+mn-ea"/>
              <a:sym typeface="+mn-lt"/>
            </a:endParaRPr>
          </a:p>
        </p:txBody>
      </p:sp>
      <p:sp>
        <p:nvSpPr>
          <p:cNvPr id="3076" name="Rectangle 12">
            <a:extLst>
              <a:ext uri="{FF2B5EF4-FFF2-40B4-BE49-F238E27FC236}">
                <a16:creationId xmlns:a16="http://schemas.microsoft.com/office/drawing/2014/main" id="{E2B2CE97-30DD-4DCC-9817-F5778BBFDA7C}"/>
              </a:ext>
            </a:extLst>
          </p:cNvPr>
          <p:cNvSpPr>
            <a:spLocks noGrp="1" noChangeArrowheads="1"/>
          </p:cNvSpPr>
          <p:nvPr>
            <p:ph type="subTitle" idx="1"/>
          </p:nvPr>
        </p:nvSpPr>
        <p:spPr>
          <a:xfrm>
            <a:off x="2324100" y="5102224"/>
            <a:ext cx="4495800" cy="1374775"/>
          </a:xfrm>
        </p:spPr>
        <p:txBody>
          <a:bodyPr>
            <a:normAutofit/>
          </a:bodyPr>
          <a:lstStyle/>
          <a:p>
            <a:pPr eaLnBrk="1" hangingPunct="1">
              <a:defRPr/>
            </a:pPr>
            <a:endParaRPr lang="en-US" altLang="zh-CN" b="1" dirty="0">
              <a:ea typeface="+mn-ea"/>
              <a:cs typeface="+mn-ea"/>
              <a:sym typeface="+mn-lt"/>
            </a:endParaRPr>
          </a:p>
          <a:p>
            <a:pPr eaLnBrk="1" hangingPunct="1">
              <a:defRPr/>
            </a:pPr>
            <a:r>
              <a:rPr lang="en-US" altLang="zh-CN" b="1" dirty="0">
                <a:ea typeface="+mn-ea"/>
                <a:cs typeface="+mn-ea"/>
                <a:sym typeface="+mn-lt"/>
              </a:rPr>
              <a:t>2025</a:t>
            </a:r>
            <a:r>
              <a:rPr lang="zh-CN" altLang="en-US" b="1" dirty="0">
                <a:ea typeface="+mn-ea"/>
                <a:cs typeface="+mn-ea"/>
                <a:sym typeface="+mn-lt"/>
              </a:rPr>
              <a:t>年</a:t>
            </a:r>
            <a:r>
              <a:rPr lang="en-US" altLang="zh-CN" b="1" dirty="0">
                <a:cs typeface="+mn-ea"/>
                <a:sym typeface="+mn-lt"/>
              </a:rPr>
              <a:t>06</a:t>
            </a:r>
            <a:r>
              <a:rPr lang="zh-CN" altLang="en-US" b="1" dirty="0">
                <a:ea typeface="+mn-ea"/>
                <a:cs typeface="+mn-ea"/>
                <a:sym typeface="+mn-lt"/>
              </a:rPr>
              <a:t>月</a:t>
            </a:r>
            <a:r>
              <a:rPr lang="en-US" altLang="zh-CN" b="1" dirty="0">
                <a:ea typeface="+mn-ea"/>
                <a:cs typeface="+mn-ea"/>
                <a:sym typeface="+mn-lt"/>
              </a:rPr>
              <a:t>23</a:t>
            </a:r>
            <a:r>
              <a:rPr lang="zh-CN" altLang="en-US" b="1" dirty="0">
                <a:ea typeface="+mn-ea"/>
                <a:cs typeface="+mn-ea"/>
                <a:sym typeface="+mn-lt"/>
              </a:rPr>
              <a:t>日</a:t>
            </a:r>
            <a:endParaRPr lang="en-US" altLang="zh-CN" b="1" dirty="0">
              <a:ea typeface="+mn-ea"/>
              <a:cs typeface="+mn-ea"/>
              <a:sym typeface="+mn-lt"/>
            </a:endParaRPr>
          </a:p>
          <a:p>
            <a:pPr eaLnBrk="1" hangingPunct="1">
              <a:defRPr/>
            </a:pPr>
            <a:r>
              <a:rPr lang="zh-CN" altLang="en-US" b="1" dirty="0">
                <a:ea typeface="+mn-ea"/>
                <a:cs typeface="+mn-ea"/>
                <a:sym typeface="+mn-lt"/>
              </a:rPr>
              <a:t>叶昌庆</a:t>
            </a:r>
            <a:endParaRPr lang="en-US" altLang="zh-CN" b="1" dirty="0">
              <a:ea typeface="+mn-ea"/>
              <a:cs typeface="+mn-ea"/>
              <a:sym typeface="+mn-lt"/>
            </a:endParaRPr>
          </a:p>
          <a:p>
            <a:pPr eaLnBrk="1" hangingPunct="1">
              <a:defRPr/>
            </a:pPr>
            <a:endParaRPr lang="en-US" altLang="zh-CN" b="1" dirty="0">
              <a:ea typeface="+mn-ea"/>
              <a:cs typeface="+mn-ea"/>
              <a:sym typeface="+mn-lt"/>
            </a:endParaRPr>
          </a:p>
          <a:p>
            <a:pPr eaLnBrk="1" hangingPunct="1">
              <a:defRPr/>
            </a:pPr>
            <a:endParaRPr lang="en-US" altLang="zh-CN" b="1" dirty="0">
              <a:ea typeface="+mn-ea"/>
              <a:cs typeface="+mn-ea"/>
              <a:sym typeface="+mn-lt"/>
            </a:endParaRPr>
          </a:p>
        </p:txBody>
      </p:sp>
      <p:sp>
        <p:nvSpPr>
          <p:cNvPr id="2" name="灯片编号占位符 1">
            <a:extLst>
              <a:ext uri="{FF2B5EF4-FFF2-40B4-BE49-F238E27FC236}">
                <a16:creationId xmlns:a16="http://schemas.microsoft.com/office/drawing/2014/main" id="{782B0452-FACA-4046-B3F0-E07FD6664751}"/>
              </a:ext>
            </a:extLst>
          </p:cNvPr>
          <p:cNvSpPr>
            <a:spLocks noGrp="1"/>
          </p:cNvSpPr>
          <p:nvPr>
            <p:ph type="sldNum" sz="quarter" idx="12"/>
          </p:nvPr>
        </p:nvSpPr>
        <p:spPr/>
        <p:txBody>
          <a:bodyPr/>
          <a:lstStyle/>
          <a:p>
            <a:pPr>
              <a:defRPr/>
            </a:pPr>
            <a:fld id="{330181D9-487F-424F-A4D5-93BA9AD789F5}" type="slidenum">
              <a:rPr lang="en-US" altLang="zh-CN" smtClean="0"/>
              <a:pPr>
                <a:defRPr/>
              </a:pPr>
              <a:t>1</a:t>
            </a:fld>
            <a:endParaRPr lang="en-US" altLang="zh-CN"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72C29621-3B8F-425F-B999-72FDC128137D}"/>
              </a:ext>
            </a:extLst>
          </p:cNvPr>
          <p:cNvSpPr>
            <a:spLocks noGrp="1"/>
          </p:cNvSpPr>
          <p:nvPr>
            <p:ph type="sldNum" sz="quarter" idx="12"/>
          </p:nvPr>
        </p:nvSpPr>
        <p:spPr/>
        <p:txBody>
          <a:bodyPr/>
          <a:lstStyle/>
          <a:p>
            <a:pPr>
              <a:defRPr/>
            </a:pPr>
            <a:fld id="{C58DEF2B-8039-4C1E-A573-46AE1706B516}" type="slidenum">
              <a:rPr lang="en-US" altLang="zh-CN" smtClean="0"/>
              <a:pPr>
                <a:defRPr/>
              </a:pPr>
              <a:t>10</a:t>
            </a:fld>
            <a:endParaRPr lang="en-US" altLang="zh-CN" dirty="0"/>
          </a:p>
        </p:txBody>
      </p:sp>
      <p:sp>
        <p:nvSpPr>
          <p:cNvPr id="3" name="文本占位符 2">
            <a:extLst>
              <a:ext uri="{FF2B5EF4-FFF2-40B4-BE49-F238E27FC236}">
                <a16:creationId xmlns:a16="http://schemas.microsoft.com/office/drawing/2014/main" id="{C1487953-5282-407F-9595-A04FA4243B88}"/>
              </a:ext>
            </a:extLst>
          </p:cNvPr>
          <p:cNvSpPr>
            <a:spLocks noGrp="1"/>
          </p:cNvSpPr>
          <p:nvPr>
            <p:ph type="body" sz="quarter" idx="13"/>
          </p:nvPr>
        </p:nvSpPr>
        <p:spPr/>
        <p:txBody>
          <a:bodyPr/>
          <a:lstStyle/>
          <a:p>
            <a:r>
              <a:rPr lang="en-US" altLang="zh-CN" dirty="0"/>
              <a:t>Test coil:</a:t>
            </a:r>
            <a:r>
              <a:rPr lang="zh-CN" altLang="en-US" dirty="0"/>
              <a:t> </a:t>
            </a:r>
            <a:r>
              <a:rPr lang="en-US" altLang="zh-CN" dirty="0"/>
              <a:t>coil6</a:t>
            </a:r>
            <a:endParaRPr lang="zh-CN" altLang="en-US" dirty="0"/>
          </a:p>
        </p:txBody>
      </p:sp>
      <p:pic>
        <p:nvPicPr>
          <p:cNvPr id="5" name="图片 4">
            <a:extLst>
              <a:ext uri="{FF2B5EF4-FFF2-40B4-BE49-F238E27FC236}">
                <a16:creationId xmlns:a16="http://schemas.microsoft.com/office/drawing/2014/main" id="{7B91424F-8D8B-4972-816E-209438A886E3}"/>
              </a:ext>
            </a:extLst>
          </p:cNvPr>
          <p:cNvPicPr>
            <a:picLocks noChangeAspect="1"/>
          </p:cNvPicPr>
          <p:nvPr/>
        </p:nvPicPr>
        <p:blipFill>
          <a:blip r:embed="rId2"/>
          <a:stretch>
            <a:fillRect/>
          </a:stretch>
        </p:blipFill>
        <p:spPr>
          <a:xfrm>
            <a:off x="0" y="1319083"/>
            <a:ext cx="9144000" cy="5157917"/>
          </a:xfrm>
          <a:prstGeom prst="rect">
            <a:avLst/>
          </a:prstGeom>
        </p:spPr>
      </p:pic>
    </p:spTree>
    <p:extLst>
      <p:ext uri="{BB962C8B-B14F-4D97-AF65-F5344CB8AC3E}">
        <p14:creationId xmlns:p14="http://schemas.microsoft.com/office/powerpoint/2010/main" val="10422582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6A0A6410-E834-4A17-A4A2-62F39E49F0D5}"/>
              </a:ext>
            </a:extLst>
          </p:cNvPr>
          <p:cNvSpPr>
            <a:spLocks noGrp="1"/>
          </p:cNvSpPr>
          <p:nvPr>
            <p:ph type="sldNum" sz="quarter" idx="12"/>
          </p:nvPr>
        </p:nvSpPr>
        <p:spPr/>
        <p:txBody>
          <a:bodyPr/>
          <a:lstStyle/>
          <a:p>
            <a:pPr>
              <a:defRPr/>
            </a:pPr>
            <a:fld id="{C58DEF2B-8039-4C1E-A573-46AE1706B516}" type="slidenum">
              <a:rPr lang="en-US" altLang="zh-CN" smtClean="0"/>
              <a:pPr>
                <a:defRPr/>
              </a:pPr>
              <a:t>11</a:t>
            </a:fld>
            <a:endParaRPr lang="en-US" altLang="zh-CN" dirty="0"/>
          </a:p>
        </p:txBody>
      </p:sp>
      <p:sp>
        <p:nvSpPr>
          <p:cNvPr id="3" name="文本占位符 2">
            <a:extLst>
              <a:ext uri="{FF2B5EF4-FFF2-40B4-BE49-F238E27FC236}">
                <a16:creationId xmlns:a16="http://schemas.microsoft.com/office/drawing/2014/main" id="{2A16C247-900F-4982-AAB5-567D85B397A5}"/>
              </a:ext>
            </a:extLst>
          </p:cNvPr>
          <p:cNvSpPr>
            <a:spLocks noGrp="1"/>
          </p:cNvSpPr>
          <p:nvPr>
            <p:ph type="body" sz="quarter" idx="13"/>
          </p:nvPr>
        </p:nvSpPr>
        <p:spPr/>
        <p:txBody>
          <a:bodyPr/>
          <a:lstStyle/>
          <a:p>
            <a:r>
              <a:rPr lang="en-US" altLang="zh-CN" dirty="0"/>
              <a:t>Test coil:</a:t>
            </a:r>
            <a:r>
              <a:rPr lang="zh-CN" altLang="en-US" dirty="0"/>
              <a:t> </a:t>
            </a:r>
            <a:r>
              <a:rPr lang="en-US" altLang="zh-CN" dirty="0"/>
              <a:t>coil7</a:t>
            </a:r>
            <a:endParaRPr lang="zh-CN" altLang="en-US" dirty="0"/>
          </a:p>
        </p:txBody>
      </p:sp>
      <p:pic>
        <p:nvPicPr>
          <p:cNvPr id="5" name="图片 4">
            <a:extLst>
              <a:ext uri="{FF2B5EF4-FFF2-40B4-BE49-F238E27FC236}">
                <a16:creationId xmlns:a16="http://schemas.microsoft.com/office/drawing/2014/main" id="{776097DF-AB86-413A-ABC7-B76A74EF94B5}"/>
              </a:ext>
            </a:extLst>
          </p:cNvPr>
          <p:cNvPicPr>
            <a:picLocks noChangeAspect="1"/>
          </p:cNvPicPr>
          <p:nvPr/>
        </p:nvPicPr>
        <p:blipFill>
          <a:blip r:embed="rId2"/>
          <a:stretch>
            <a:fillRect/>
          </a:stretch>
        </p:blipFill>
        <p:spPr>
          <a:xfrm>
            <a:off x="0" y="1250477"/>
            <a:ext cx="9144000" cy="5455123"/>
          </a:xfrm>
          <a:prstGeom prst="rect">
            <a:avLst/>
          </a:prstGeom>
        </p:spPr>
      </p:pic>
    </p:spTree>
    <p:extLst>
      <p:ext uri="{BB962C8B-B14F-4D97-AF65-F5344CB8AC3E}">
        <p14:creationId xmlns:p14="http://schemas.microsoft.com/office/powerpoint/2010/main" val="6457103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DD5B44C0-8A3A-4115-B7A2-35A24D91DDDD}"/>
              </a:ext>
            </a:extLst>
          </p:cNvPr>
          <p:cNvSpPr>
            <a:spLocks noGrp="1"/>
          </p:cNvSpPr>
          <p:nvPr>
            <p:ph type="sldNum" sz="quarter" idx="12"/>
          </p:nvPr>
        </p:nvSpPr>
        <p:spPr/>
        <p:txBody>
          <a:bodyPr/>
          <a:lstStyle/>
          <a:p>
            <a:pPr>
              <a:defRPr/>
            </a:pPr>
            <a:fld id="{C58DEF2B-8039-4C1E-A573-46AE1706B516}" type="slidenum">
              <a:rPr lang="en-US" altLang="zh-CN" smtClean="0"/>
              <a:pPr>
                <a:defRPr/>
              </a:pPr>
              <a:t>12</a:t>
            </a:fld>
            <a:endParaRPr lang="en-US" altLang="zh-CN" dirty="0"/>
          </a:p>
        </p:txBody>
      </p:sp>
      <p:sp>
        <p:nvSpPr>
          <p:cNvPr id="3" name="文本占位符 2">
            <a:extLst>
              <a:ext uri="{FF2B5EF4-FFF2-40B4-BE49-F238E27FC236}">
                <a16:creationId xmlns:a16="http://schemas.microsoft.com/office/drawing/2014/main" id="{EBCB04F7-71F4-475F-9A4E-142ED3CD5CA8}"/>
              </a:ext>
            </a:extLst>
          </p:cNvPr>
          <p:cNvSpPr>
            <a:spLocks noGrp="1"/>
          </p:cNvSpPr>
          <p:nvPr>
            <p:ph type="body" sz="quarter" idx="13"/>
          </p:nvPr>
        </p:nvSpPr>
        <p:spPr/>
        <p:txBody>
          <a:bodyPr/>
          <a:lstStyle/>
          <a:p>
            <a:r>
              <a:rPr lang="en-US" altLang="zh-CN" dirty="0"/>
              <a:t>V3</a:t>
            </a:r>
            <a:endParaRPr lang="zh-CN" altLang="en-US" dirty="0"/>
          </a:p>
        </p:txBody>
      </p:sp>
      <p:pic>
        <p:nvPicPr>
          <p:cNvPr id="5" name="图片 4">
            <a:extLst>
              <a:ext uri="{FF2B5EF4-FFF2-40B4-BE49-F238E27FC236}">
                <a16:creationId xmlns:a16="http://schemas.microsoft.com/office/drawing/2014/main" id="{801EA79E-EC6C-4BB1-B296-AEA0D9B63751}"/>
              </a:ext>
            </a:extLst>
          </p:cNvPr>
          <p:cNvPicPr>
            <a:picLocks noChangeAspect="1"/>
          </p:cNvPicPr>
          <p:nvPr/>
        </p:nvPicPr>
        <p:blipFill>
          <a:blip r:embed="rId2"/>
          <a:stretch>
            <a:fillRect/>
          </a:stretch>
        </p:blipFill>
        <p:spPr>
          <a:xfrm>
            <a:off x="-76200" y="1339543"/>
            <a:ext cx="9144000" cy="5420032"/>
          </a:xfrm>
          <a:prstGeom prst="rect">
            <a:avLst/>
          </a:prstGeom>
        </p:spPr>
      </p:pic>
    </p:spTree>
    <p:extLst>
      <p:ext uri="{BB962C8B-B14F-4D97-AF65-F5344CB8AC3E}">
        <p14:creationId xmlns:p14="http://schemas.microsoft.com/office/powerpoint/2010/main" val="38427253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D0407D05-FEFC-4AAD-8698-372389CA7D4A}"/>
              </a:ext>
            </a:extLst>
          </p:cNvPr>
          <p:cNvSpPr>
            <a:spLocks noGrp="1"/>
          </p:cNvSpPr>
          <p:nvPr>
            <p:ph type="sldNum" sz="quarter" idx="12"/>
          </p:nvPr>
        </p:nvSpPr>
        <p:spPr/>
        <p:txBody>
          <a:bodyPr/>
          <a:lstStyle/>
          <a:p>
            <a:pPr>
              <a:defRPr/>
            </a:pPr>
            <a:fld id="{C58DEF2B-8039-4C1E-A573-46AE1706B516}" type="slidenum">
              <a:rPr lang="en-US" altLang="zh-CN" smtClean="0"/>
              <a:pPr>
                <a:defRPr/>
              </a:pPr>
              <a:t>13</a:t>
            </a:fld>
            <a:endParaRPr lang="en-US" altLang="zh-CN" dirty="0"/>
          </a:p>
        </p:txBody>
      </p:sp>
      <p:sp>
        <p:nvSpPr>
          <p:cNvPr id="3" name="文本占位符 2">
            <a:extLst>
              <a:ext uri="{FF2B5EF4-FFF2-40B4-BE49-F238E27FC236}">
                <a16:creationId xmlns:a16="http://schemas.microsoft.com/office/drawing/2014/main" id="{824AD4C7-5E9D-4230-9EBD-1099AD2BC851}"/>
              </a:ext>
            </a:extLst>
          </p:cNvPr>
          <p:cNvSpPr>
            <a:spLocks noGrp="1"/>
          </p:cNvSpPr>
          <p:nvPr>
            <p:ph type="body" sz="quarter" idx="13"/>
          </p:nvPr>
        </p:nvSpPr>
        <p:spPr/>
        <p:txBody>
          <a:bodyPr/>
          <a:lstStyle/>
          <a:p>
            <a:r>
              <a:rPr lang="en-US" altLang="zh-CN" dirty="0"/>
              <a:t>V3.5</a:t>
            </a:r>
            <a:endParaRPr lang="zh-CN" altLang="en-US" dirty="0"/>
          </a:p>
        </p:txBody>
      </p:sp>
      <p:pic>
        <p:nvPicPr>
          <p:cNvPr id="6" name="图片 5">
            <a:extLst>
              <a:ext uri="{FF2B5EF4-FFF2-40B4-BE49-F238E27FC236}">
                <a16:creationId xmlns:a16="http://schemas.microsoft.com/office/drawing/2014/main" id="{9C6F29AC-F399-44D9-ABD7-FA8BD4FC14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20" y="1241831"/>
            <a:ext cx="9144000" cy="5418995"/>
          </a:xfrm>
          <a:prstGeom prst="rect">
            <a:avLst/>
          </a:prstGeom>
        </p:spPr>
      </p:pic>
    </p:spTree>
    <p:extLst>
      <p:ext uri="{BB962C8B-B14F-4D97-AF65-F5344CB8AC3E}">
        <p14:creationId xmlns:p14="http://schemas.microsoft.com/office/powerpoint/2010/main" val="11275888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84DE51B0-97DF-4FEF-A8AF-5B690B4EB0F5}"/>
              </a:ext>
            </a:extLst>
          </p:cNvPr>
          <p:cNvSpPr>
            <a:spLocks noGrp="1"/>
          </p:cNvSpPr>
          <p:nvPr>
            <p:ph type="sldNum" sz="quarter" idx="12"/>
          </p:nvPr>
        </p:nvSpPr>
        <p:spPr/>
        <p:txBody>
          <a:bodyPr/>
          <a:lstStyle/>
          <a:p>
            <a:pPr>
              <a:defRPr/>
            </a:pPr>
            <a:fld id="{C58DEF2B-8039-4C1E-A573-46AE1706B516}" type="slidenum">
              <a:rPr lang="en-US" altLang="zh-CN" smtClean="0"/>
              <a:pPr>
                <a:defRPr/>
              </a:pPr>
              <a:t>14</a:t>
            </a:fld>
            <a:endParaRPr lang="en-US" altLang="zh-CN" dirty="0"/>
          </a:p>
        </p:txBody>
      </p:sp>
      <p:sp>
        <p:nvSpPr>
          <p:cNvPr id="3" name="文本占位符 2">
            <a:extLst>
              <a:ext uri="{FF2B5EF4-FFF2-40B4-BE49-F238E27FC236}">
                <a16:creationId xmlns:a16="http://schemas.microsoft.com/office/drawing/2014/main" id="{544568EB-83FD-478D-9AAA-7EE718F214C4}"/>
              </a:ext>
            </a:extLst>
          </p:cNvPr>
          <p:cNvSpPr>
            <a:spLocks noGrp="1"/>
          </p:cNvSpPr>
          <p:nvPr>
            <p:ph type="body" sz="quarter" idx="13"/>
          </p:nvPr>
        </p:nvSpPr>
        <p:spPr/>
        <p:txBody>
          <a:bodyPr/>
          <a:lstStyle/>
          <a:p>
            <a:r>
              <a:rPr lang="en-US" altLang="zh-CN" dirty="0"/>
              <a:t>H1</a:t>
            </a:r>
            <a:endParaRPr lang="zh-CN" altLang="en-US" dirty="0"/>
          </a:p>
        </p:txBody>
      </p:sp>
      <p:pic>
        <p:nvPicPr>
          <p:cNvPr id="5" name="图片 4">
            <a:extLst>
              <a:ext uri="{FF2B5EF4-FFF2-40B4-BE49-F238E27FC236}">
                <a16:creationId xmlns:a16="http://schemas.microsoft.com/office/drawing/2014/main" id="{530DDE09-DB2B-447B-8CE8-3FD19E82D664}"/>
              </a:ext>
            </a:extLst>
          </p:cNvPr>
          <p:cNvPicPr>
            <a:picLocks noChangeAspect="1"/>
          </p:cNvPicPr>
          <p:nvPr/>
        </p:nvPicPr>
        <p:blipFill>
          <a:blip r:embed="rId2"/>
          <a:stretch>
            <a:fillRect/>
          </a:stretch>
        </p:blipFill>
        <p:spPr>
          <a:xfrm>
            <a:off x="0" y="1237284"/>
            <a:ext cx="9144000" cy="5239716"/>
          </a:xfrm>
          <a:prstGeom prst="rect">
            <a:avLst/>
          </a:prstGeom>
        </p:spPr>
      </p:pic>
    </p:spTree>
    <p:extLst>
      <p:ext uri="{BB962C8B-B14F-4D97-AF65-F5344CB8AC3E}">
        <p14:creationId xmlns:p14="http://schemas.microsoft.com/office/powerpoint/2010/main" val="20883930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058C954B-B448-4EAC-B3D9-080B1748A1C9}"/>
              </a:ext>
            </a:extLst>
          </p:cNvPr>
          <p:cNvSpPr>
            <a:spLocks noGrp="1"/>
          </p:cNvSpPr>
          <p:nvPr>
            <p:ph type="sldNum" sz="quarter" idx="12"/>
          </p:nvPr>
        </p:nvSpPr>
        <p:spPr/>
        <p:txBody>
          <a:bodyPr/>
          <a:lstStyle/>
          <a:p>
            <a:pPr>
              <a:defRPr/>
            </a:pPr>
            <a:fld id="{C58DEF2B-8039-4C1E-A573-46AE1706B516}" type="slidenum">
              <a:rPr lang="en-US" altLang="zh-CN" smtClean="0"/>
              <a:pPr>
                <a:defRPr/>
              </a:pPr>
              <a:t>15</a:t>
            </a:fld>
            <a:endParaRPr lang="en-US" altLang="zh-CN" dirty="0"/>
          </a:p>
        </p:txBody>
      </p:sp>
      <p:sp>
        <p:nvSpPr>
          <p:cNvPr id="3" name="文本占位符 2">
            <a:extLst>
              <a:ext uri="{FF2B5EF4-FFF2-40B4-BE49-F238E27FC236}">
                <a16:creationId xmlns:a16="http://schemas.microsoft.com/office/drawing/2014/main" id="{11A5BE22-BE25-480A-9E93-F508DEB7E883}"/>
              </a:ext>
            </a:extLst>
          </p:cNvPr>
          <p:cNvSpPr>
            <a:spLocks noGrp="1"/>
          </p:cNvSpPr>
          <p:nvPr>
            <p:ph type="body" sz="quarter" idx="13"/>
          </p:nvPr>
        </p:nvSpPr>
        <p:spPr/>
        <p:txBody>
          <a:bodyPr/>
          <a:lstStyle/>
          <a:p>
            <a:r>
              <a:rPr lang="zh-CN" altLang="en-US" dirty="0"/>
              <a:t>相关结论</a:t>
            </a:r>
          </a:p>
        </p:txBody>
      </p:sp>
      <p:sp>
        <p:nvSpPr>
          <p:cNvPr id="4" name="文本框 3">
            <a:extLst>
              <a:ext uri="{FF2B5EF4-FFF2-40B4-BE49-F238E27FC236}">
                <a16:creationId xmlns:a16="http://schemas.microsoft.com/office/drawing/2014/main" id="{E9EA286F-39F9-4FAB-8302-02C7EA08498E}"/>
              </a:ext>
            </a:extLst>
          </p:cNvPr>
          <p:cNvSpPr txBox="1"/>
          <p:nvPr/>
        </p:nvSpPr>
        <p:spPr>
          <a:xfrm>
            <a:off x="201623" y="1231495"/>
            <a:ext cx="8740753" cy="5036122"/>
          </a:xfrm>
          <a:prstGeom prst="rect">
            <a:avLst/>
          </a:prstGeom>
          <a:noFill/>
        </p:spPr>
        <p:txBody>
          <a:bodyPr wrap="square" rtlCol="0">
            <a:spAutoFit/>
          </a:bodyPr>
          <a:lstStyle/>
          <a:p>
            <a:pPr>
              <a:lnSpc>
                <a:spcPct val="150000"/>
              </a:lnSpc>
            </a:pPr>
            <a:r>
              <a:rPr lang="en-US" altLang="zh-CN" dirty="0"/>
              <a:t>1.Comsol </a:t>
            </a:r>
            <a:r>
              <a:rPr lang="zh-CN" altLang="en-US" dirty="0"/>
              <a:t>和 </a:t>
            </a:r>
            <a:r>
              <a:rPr lang="en-US" altLang="zh-CN" dirty="0"/>
              <a:t>Ansys </a:t>
            </a:r>
            <a:r>
              <a:rPr lang="zh-CN" altLang="en-US" dirty="0"/>
              <a:t>均能实现对交流电阻的仿真，</a:t>
            </a:r>
            <a:r>
              <a:rPr lang="en-US" altLang="zh-CN" dirty="0" err="1"/>
              <a:t>Comsol</a:t>
            </a:r>
            <a:r>
              <a:rPr lang="zh-CN" altLang="en-US" dirty="0"/>
              <a:t> 的交流电阻仿真结果普遍会略高于</a:t>
            </a:r>
            <a:r>
              <a:rPr lang="en-US" altLang="zh-CN" dirty="0"/>
              <a:t>Ansys </a:t>
            </a:r>
            <a:r>
              <a:rPr lang="zh-CN" altLang="en-US" dirty="0"/>
              <a:t>的仿真结果，且</a:t>
            </a:r>
            <a:r>
              <a:rPr lang="en-US" altLang="zh-CN" dirty="0" err="1">
                <a:solidFill>
                  <a:srgbClr val="FF0000"/>
                </a:solidFill>
              </a:rPr>
              <a:t>Comsol</a:t>
            </a:r>
            <a:r>
              <a:rPr lang="en-US" altLang="zh-CN" dirty="0">
                <a:solidFill>
                  <a:srgbClr val="FF0000"/>
                </a:solidFill>
              </a:rPr>
              <a:t> </a:t>
            </a:r>
            <a:r>
              <a:rPr lang="zh-CN" altLang="en-US" dirty="0">
                <a:solidFill>
                  <a:srgbClr val="FF0000"/>
                </a:solidFill>
              </a:rPr>
              <a:t>的交流电阻仿真结果与实际测试得到的交流电阻符合的更好</a:t>
            </a:r>
            <a:endParaRPr lang="en-US" altLang="zh-CN" dirty="0">
              <a:solidFill>
                <a:srgbClr val="FF0000"/>
              </a:solidFill>
            </a:endParaRPr>
          </a:p>
          <a:p>
            <a:pPr>
              <a:lnSpc>
                <a:spcPct val="150000"/>
              </a:lnSpc>
            </a:pPr>
            <a:r>
              <a:rPr lang="en-US" altLang="zh-CN" dirty="0"/>
              <a:t>2.</a:t>
            </a:r>
            <a:r>
              <a:rPr lang="zh-CN" altLang="en-US" dirty="0"/>
              <a:t>存在仿真结果和测试结果符合非常不好的情况，出现在</a:t>
            </a:r>
            <a:r>
              <a:rPr lang="zh-CN" altLang="en-US" dirty="0">
                <a:solidFill>
                  <a:srgbClr val="FF0000"/>
                </a:solidFill>
              </a:rPr>
              <a:t>小线径</a:t>
            </a:r>
            <a:r>
              <a:rPr lang="en-US" altLang="zh-CN" dirty="0">
                <a:solidFill>
                  <a:srgbClr val="FF0000"/>
                </a:solidFill>
              </a:rPr>
              <a:t>&amp;</a:t>
            </a:r>
            <a:r>
              <a:rPr lang="zh-CN" altLang="en-US" dirty="0">
                <a:solidFill>
                  <a:srgbClr val="FF0000"/>
                </a:solidFill>
              </a:rPr>
              <a:t>大线圈半径</a:t>
            </a:r>
            <a:endParaRPr lang="en-US" altLang="zh-CN" dirty="0">
              <a:solidFill>
                <a:srgbClr val="FF0000"/>
              </a:solidFill>
            </a:endParaRPr>
          </a:p>
          <a:p>
            <a:pPr>
              <a:lnSpc>
                <a:spcPct val="150000"/>
              </a:lnSpc>
            </a:pPr>
            <a:endParaRPr lang="en-US" altLang="zh-CN" dirty="0">
              <a:solidFill>
                <a:srgbClr val="FF0000"/>
              </a:solidFill>
            </a:endParaRPr>
          </a:p>
          <a:p>
            <a:pPr>
              <a:lnSpc>
                <a:spcPct val="150000"/>
              </a:lnSpc>
            </a:pPr>
            <a:endParaRPr lang="en-US" altLang="zh-CN" dirty="0">
              <a:solidFill>
                <a:srgbClr val="FF0000"/>
              </a:solidFill>
            </a:endParaRPr>
          </a:p>
          <a:p>
            <a:pPr>
              <a:lnSpc>
                <a:spcPct val="150000"/>
              </a:lnSpc>
            </a:pPr>
            <a:endParaRPr lang="en-US" altLang="zh-CN" dirty="0">
              <a:solidFill>
                <a:srgbClr val="FF0000"/>
              </a:solidFill>
            </a:endParaRPr>
          </a:p>
          <a:p>
            <a:pPr>
              <a:lnSpc>
                <a:spcPct val="150000"/>
              </a:lnSpc>
            </a:pPr>
            <a:endParaRPr lang="en-US" altLang="zh-CN" dirty="0">
              <a:solidFill>
                <a:srgbClr val="FF0000"/>
              </a:solidFill>
            </a:endParaRPr>
          </a:p>
          <a:p>
            <a:pPr>
              <a:lnSpc>
                <a:spcPct val="150000"/>
              </a:lnSpc>
            </a:pPr>
            <a:endParaRPr lang="en-US" altLang="zh-CN" dirty="0">
              <a:solidFill>
                <a:srgbClr val="FF0000"/>
              </a:solidFill>
            </a:endParaRPr>
          </a:p>
          <a:p>
            <a:pPr>
              <a:lnSpc>
                <a:spcPct val="150000"/>
              </a:lnSpc>
            </a:pPr>
            <a:endParaRPr lang="en-US" altLang="zh-CN" dirty="0">
              <a:solidFill>
                <a:srgbClr val="FF0000"/>
              </a:solidFill>
            </a:endParaRPr>
          </a:p>
          <a:p>
            <a:pPr>
              <a:lnSpc>
                <a:spcPct val="150000"/>
              </a:lnSpc>
            </a:pPr>
            <a:endParaRPr lang="en-US" altLang="zh-CN" dirty="0">
              <a:solidFill>
                <a:srgbClr val="FF0000"/>
              </a:solidFill>
            </a:endParaRPr>
          </a:p>
          <a:p>
            <a:pPr>
              <a:lnSpc>
                <a:spcPct val="150000"/>
              </a:lnSpc>
            </a:pPr>
            <a:endParaRPr lang="en-US" altLang="zh-CN" dirty="0">
              <a:solidFill>
                <a:srgbClr val="FF0000"/>
              </a:solidFill>
            </a:endParaRPr>
          </a:p>
        </p:txBody>
      </p:sp>
      <p:graphicFrame>
        <p:nvGraphicFramePr>
          <p:cNvPr id="5" name="表格 5">
            <a:extLst>
              <a:ext uri="{FF2B5EF4-FFF2-40B4-BE49-F238E27FC236}">
                <a16:creationId xmlns:a16="http://schemas.microsoft.com/office/drawing/2014/main" id="{436CFB8C-A12A-44F2-80CE-E3CD107F98E7}"/>
              </a:ext>
            </a:extLst>
          </p:cNvPr>
          <p:cNvGraphicFramePr>
            <a:graphicFrameLocks noGrp="1"/>
          </p:cNvGraphicFramePr>
          <p:nvPr>
            <p:extLst>
              <p:ext uri="{D42A27DB-BD31-4B8C-83A1-F6EECF244321}">
                <p14:modId xmlns:p14="http://schemas.microsoft.com/office/powerpoint/2010/main" val="3205293442"/>
              </p:ext>
            </p:extLst>
          </p:nvPr>
        </p:nvGraphicFramePr>
        <p:xfrm>
          <a:off x="98445" y="3048000"/>
          <a:ext cx="8740752" cy="3429000"/>
        </p:xfrm>
        <a:graphic>
          <a:graphicData uri="http://schemas.openxmlformats.org/drawingml/2006/table">
            <a:tbl>
              <a:tblPr firstRow="1" bandRow="1">
                <a:tableStyleId>{69CF1AB2-1976-4502-BF36-3FF5EA218861}</a:tableStyleId>
              </a:tblPr>
              <a:tblGrid>
                <a:gridCol w="871577">
                  <a:extLst>
                    <a:ext uri="{9D8B030D-6E8A-4147-A177-3AD203B41FA5}">
                      <a16:colId xmlns:a16="http://schemas.microsoft.com/office/drawing/2014/main" val="1969986963"/>
                    </a:ext>
                  </a:extLst>
                </a:gridCol>
                <a:gridCol w="639161">
                  <a:extLst>
                    <a:ext uri="{9D8B030D-6E8A-4147-A177-3AD203B41FA5}">
                      <a16:colId xmlns:a16="http://schemas.microsoft.com/office/drawing/2014/main" val="1523366972"/>
                    </a:ext>
                  </a:extLst>
                </a:gridCol>
                <a:gridCol w="976065">
                  <a:extLst>
                    <a:ext uri="{9D8B030D-6E8A-4147-A177-3AD203B41FA5}">
                      <a16:colId xmlns:a16="http://schemas.microsoft.com/office/drawing/2014/main" val="1397474941"/>
                    </a:ext>
                  </a:extLst>
                </a:gridCol>
                <a:gridCol w="1093276">
                  <a:extLst>
                    <a:ext uri="{9D8B030D-6E8A-4147-A177-3AD203B41FA5}">
                      <a16:colId xmlns:a16="http://schemas.microsoft.com/office/drawing/2014/main" val="2292667255"/>
                    </a:ext>
                  </a:extLst>
                </a:gridCol>
                <a:gridCol w="765294">
                  <a:extLst>
                    <a:ext uri="{9D8B030D-6E8A-4147-A177-3AD203B41FA5}">
                      <a16:colId xmlns:a16="http://schemas.microsoft.com/office/drawing/2014/main" val="536465090"/>
                    </a:ext>
                  </a:extLst>
                </a:gridCol>
                <a:gridCol w="765294">
                  <a:extLst>
                    <a:ext uri="{9D8B030D-6E8A-4147-A177-3AD203B41FA5}">
                      <a16:colId xmlns:a16="http://schemas.microsoft.com/office/drawing/2014/main" val="1261791897"/>
                    </a:ext>
                  </a:extLst>
                </a:gridCol>
                <a:gridCol w="856388">
                  <a:extLst>
                    <a:ext uri="{9D8B030D-6E8A-4147-A177-3AD203B41FA5}">
                      <a16:colId xmlns:a16="http://schemas.microsoft.com/office/drawing/2014/main" val="3877714259"/>
                    </a:ext>
                  </a:extLst>
                </a:gridCol>
                <a:gridCol w="467785">
                  <a:extLst>
                    <a:ext uri="{9D8B030D-6E8A-4147-A177-3AD203B41FA5}">
                      <a16:colId xmlns:a16="http://schemas.microsoft.com/office/drawing/2014/main" val="3054904779"/>
                    </a:ext>
                  </a:extLst>
                </a:gridCol>
                <a:gridCol w="1035174">
                  <a:extLst>
                    <a:ext uri="{9D8B030D-6E8A-4147-A177-3AD203B41FA5}">
                      <a16:colId xmlns:a16="http://schemas.microsoft.com/office/drawing/2014/main" val="2149075265"/>
                    </a:ext>
                  </a:extLst>
                </a:gridCol>
                <a:gridCol w="1270738">
                  <a:extLst>
                    <a:ext uri="{9D8B030D-6E8A-4147-A177-3AD203B41FA5}">
                      <a16:colId xmlns:a16="http://schemas.microsoft.com/office/drawing/2014/main" val="2451568343"/>
                    </a:ext>
                  </a:extLst>
                </a:gridCol>
              </a:tblGrid>
              <a:tr h="297180">
                <a:tc>
                  <a:txBody>
                    <a:bodyPr/>
                    <a:lstStyle/>
                    <a:p>
                      <a:pPr algn="ctr"/>
                      <a:endParaRPr lang="zh-CN" altLang="en-US" sz="1200" b="0" dirty="0"/>
                    </a:p>
                  </a:txBody>
                  <a:tcPr anchor="ctr">
                    <a:noFill/>
                  </a:tcPr>
                </a:tc>
                <a:tc>
                  <a:txBody>
                    <a:bodyPr/>
                    <a:lstStyle/>
                    <a:p>
                      <a:pPr algn="ctr"/>
                      <a:endParaRPr lang="zh-CN" altLang="en-US" sz="1200" b="0" dirty="0"/>
                    </a:p>
                  </a:txBody>
                  <a:tcPr anchor="ctr">
                    <a:noFill/>
                  </a:tcPr>
                </a:tc>
                <a:tc>
                  <a:txBody>
                    <a:bodyPr/>
                    <a:lstStyle/>
                    <a:p>
                      <a:pPr algn="ctr"/>
                      <a:r>
                        <a:rPr lang="zh-CN" altLang="en-US" sz="1200" b="0" dirty="0"/>
                        <a:t>线径</a:t>
                      </a:r>
                      <a:r>
                        <a:rPr lang="en-US" altLang="zh-CN" sz="1200" b="0" dirty="0"/>
                        <a:t>(mm)</a:t>
                      </a:r>
                      <a:endParaRPr lang="zh-CN" altLang="en-US" sz="1200" b="0" dirty="0"/>
                    </a:p>
                  </a:txBody>
                  <a:tcPr anchor="ctr">
                    <a:noFill/>
                  </a:tcPr>
                </a:tc>
                <a:tc>
                  <a:txBody>
                    <a:bodyPr/>
                    <a:lstStyle/>
                    <a:p>
                      <a:pPr algn="ctr"/>
                      <a:r>
                        <a:rPr lang="zh-CN" altLang="en-US" sz="1200" b="0" dirty="0"/>
                        <a:t>线圈内径（</a:t>
                      </a:r>
                      <a:r>
                        <a:rPr lang="en-US" altLang="zh-CN" sz="1200" b="0" dirty="0"/>
                        <a:t>mm</a:t>
                      </a:r>
                      <a:r>
                        <a:rPr lang="zh-CN" altLang="en-US" sz="1200" b="0" dirty="0"/>
                        <a:t>）</a:t>
                      </a:r>
                    </a:p>
                  </a:txBody>
                  <a:tcPr anchor="ctr">
                    <a:noFill/>
                  </a:tcPr>
                </a:tc>
                <a:tc>
                  <a:txBody>
                    <a:bodyPr/>
                    <a:lstStyle/>
                    <a:p>
                      <a:pPr algn="ctr"/>
                      <a:r>
                        <a:rPr lang="zh-CN" altLang="en-US" sz="1200" b="0" dirty="0"/>
                        <a:t>线径</a:t>
                      </a:r>
                      <a:r>
                        <a:rPr lang="en-US" altLang="zh-CN" sz="1200" b="0" dirty="0"/>
                        <a:t>/</a:t>
                      </a:r>
                      <a:r>
                        <a:rPr lang="zh-CN" altLang="en-US" sz="1200" b="0" dirty="0"/>
                        <a:t>线圈内径</a:t>
                      </a:r>
                    </a:p>
                  </a:txBody>
                  <a:tcPr anchor="ctr">
                    <a:noFill/>
                  </a:tcPr>
                </a:tc>
                <a:tc>
                  <a:txBody>
                    <a:bodyPr/>
                    <a:lstStyle/>
                    <a:p>
                      <a:pPr algn="ctr"/>
                      <a:r>
                        <a:rPr lang="zh-CN" altLang="en-US" sz="1200" b="0" dirty="0"/>
                        <a:t>单层匝数</a:t>
                      </a:r>
                    </a:p>
                  </a:txBody>
                  <a:tcPr anchor="ctr">
                    <a:noFill/>
                  </a:tcPr>
                </a:tc>
                <a:tc>
                  <a:txBody>
                    <a:bodyPr/>
                    <a:lstStyle/>
                    <a:p>
                      <a:pPr algn="ctr"/>
                      <a:r>
                        <a:rPr lang="zh-CN" altLang="en-US" sz="1200" b="0" dirty="0"/>
                        <a:t>匝间距</a:t>
                      </a:r>
                      <a:r>
                        <a:rPr lang="en-US" altLang="zh-CN" sz="1200" b="0" dirty="0"/>
                        <a:t>(mm)</a:t>
                      </a:r>
                      <a:endParaRPr lang="zh-CN" altLang="en-US" sz="1200" b="0" dirty="0"/>
                    </a:p>
                  </a:txBody>
                  <a:tcPr anchor="ctr">
                    <a:noFill/>
                  </a:tcPr>
                </a:tc>
                <a:tc>
                  <a:txBody>
                    <a:bodyPr/>
                    <a:lstStyle/>
                    <a:p>
                      <a:pPr algn="ctr"/>
                      <a:r>
                        <a:rPr lang="zh-CN" altLang="en-US" sz="1200" b="0" dirty="0"/>
                        <a:t>层数</a:t>
                      </a:r>
                    </a:p>
                  </a:txBody>
                  <a:tcPr anchor="ctr">
                    <a:noFill/>
                  </a:tcPr>
                </a:tc>
                <a:tc>
                  <a:txBody>
                    <a:bodyPr/>
                    <a:lstStyle/>
                    <a:p>
                      <a:pPr algn="ctr"/>
                      <a:r>
                        <a:rPr lang="zh-CN" altLang="en-US" sz="1200" b="0" dirty="0"/>
                        <a:t>层间距</a:t>
                      </a:r>
                      <a:r>
                        <a:rPr lang="en-US" altLang="zh-CN" sz="1200" b="0" dirty="0"/>
                        <a:t>(mm)</a:t>
                      </a:r>
                      <a:endParaRPr lang="zh-CN" altLang="en-US" sz="1200" b="0" dirty="0"/>
                    </a:p>
                  </a:txBody>
                  <a:tcPr anchor="ctr">
                    <a:noFill/>
                  </a:tcPr>
                </a:tc>
                <a:tc>
                  <a:txBody>
                    <a:bodyPr/>
                    <a:lstStyle/>
                    <a:p>
                      <a:pPr algn="ctr"/>
                      <a:r>
                        <a:rPr lang="en-US" altLang="zh-CN" sz="1200" b="0" dirty="0"/>
                        <a:t>Simulation vs test</a:t>
                      </a:r>
                      <a:endParaRPr lang="zh-CN" altLang="en-US" sz="1200" b="0" dirty="0"/>
                    </a:p>
                  </a:txBody>
                  <a:tcPr anchor="ctr">
                    <a:noFill/>
                  </a:tcPr>
                </a:tc>
                <a:extLst>
                  <a:ext uri="{0D108BD9-81ED-4DB2-BD59-A6C34878D82A}">
                    <a16:rowId xmlns:a16="http://schemas.microsoft.com/office/drawing/2014/main" val="2646039981"/>
                  </a:ext>
                </a:extLst>
              </a:tr>
              <a:tr h="297180">
                <a:tc rowSpan="3">
                  <a:txBody>
                    <a:bodyPr/>
                    <a:lstStyle/>
                    <a:p>
                      <a:pPr algn="ctr"/>
                      <a:r>
                        <a:rPr lang="en-US" altLang="zh-CN" sz="1200" b="0" dirty="0"/>
                        <a:t>Prototype coil</a:t>
                      </a:r>
                      <a:endParaRPr lang="zh-CN" altLang="en-US" sz="1200" b="0" dirty="0"/>
                    </a:p>
                  </a:txBody>
                  <a:tcPr anchor="ctr">
                    <a:noFill/>
                  </a:tcPr>
                </a:tc>
                <a:tc>
                  <a:txBody>
                    <a:bodyPr/>
                    <a:lstStyle/>
                    <a:p>
                      <a:pPr algn="ctr"/>
                      <a:r>
                        <a:rPr lang="en-US" altLang="zh-CN" sz="1200" b="0" dirty="0"/>
                        <a:t>V1</a:t>
                      </a:r>
                      <a:endParaRPr lang="zh-CN" altLang="en-US" sz="1200" b="0" dirty="0"/>
                    </a:p>
                  </a:txBody>
                  <a:tcPr anchor="ctr">
                    <a:noFill/>
                  </a:tcPr>
                </a:tc>
                <a:tc>
                  <a:txBody>
                    <a:bodyPr/>
                    <a:lstStyle/>
                    <a:p>
                      <a:pPr algn="ctr"/>
                      <a:r>
                        <a:rPr lang="en-US" altLang="zh-CN" sz="1200" b="0" dirty="0"/>
                        <a:t>0.13/0.156</a:t>
                      </a:r>
                      <a:endParaRPr lang="zh-CN" altLang="en-US" sz="1200" b="0" dirty="0"/>
                    </a:p>
                  </a:txBody>
                  <a:tcPr anchor="ctr">
                    <a:noFill/>
                  </a:tcPr>
                </a:tc>
                <a:tc>
                  <a:txBody>
                    <a:bodyPr/>
                    <a:lstStyle/>
                    <a:p>
                      <a:pPr algn="ctr"/>
                      <a:r>
                        <a:rPr lang="en-US" altLang="zh-CN" sz="1200" b="0" dirty="0"/>
                        <a:t>114</a:t>
                      </a:r>
                      <a:endParaRPr lang="zh-CN" altLang="en-US" sz="1200" b="0" dirty="0"/>
                    </a:p>
                  </a:txBody>
                  <a:tcPr anchor="ctr">
                    <a:noFill/>
                  </a:tcPr>
                </a:tc>
                <a:tc>
                  <a:txBody>
                    <a:bodyPr/>
                    <a:lstStyle/>
                    <a:p>
                      <a:pPr algn="ctr" fontAlgn="ctr"/>
                      <a:r>
                        <a:rPr lang="en-US" sz="1100" b="0" i="0" u="none" strike="noStrike" dirty="0">
                          <a:solidFill>
                            <a:srgbClr val="000000"/>
                          </a:solidFill>
                          <a:effectLst/>
                          <a:latin typeface="等线" panose="02010600030101010101" pitchFamily="2" charset="-122"/>
                          <a:ea typeface="等线" panose="02010600030101010101" pitchFamily="2" charset="-122"/>
                        </a:rPr>
                        <a:t>1.14E-03</a:t>
                      </a:r>
                    </a:p>
                  </a:txBody>
                  <a:tcPr marL="9525" marR="9525" marT="9525" marB="0" anchor="ctr">
                    <a:noFill/>
                  </a:tcPr>
                </a:tc>
                <a:tc>
                  <a:txBody>
                    <a:bodyPr/>
                    <a:lstStyle/>
                    <a:p>
                      <a:pPr algn="ctr"/>
                      <a:r>
                        <a:rPr lang="en-US" altLang="zh-CN" sz="1200" b="0" dirty="0"/>
                        <a:t>288</a:t>
                      </a:r>
                      <a:endParaRPr lang="zh-CN" altLang="en-US" sz="1200" b="0" dirty="0"/>
                    </a:p>
                  </a:txBody>
                  <a:tcPr anchor="ctr">
                    <a:noFill/>
                  </a:tcPr>
                </a:tc>
                <a:tc>
                  <a:txBody>
                    <a:bodyPr/>
                    <a:lstStyle/>
                    <a:p>
                      <a:pPr algn="ctr"/>
                      <a:r>
                        <a:rPr lang="en-US" altLang="zh-CN" sz="1200" b="0" dirty="0"/>
                        <a:t>0.198</a:t>
                      </a:r>
                      <a:endParaRPr lang="zh-CN" altLang="en-US" sz="1200" b="0" dirty="0"/>
                    </a:p>
                  </a:txBody>
                  <a:tcPr anchor="ctr">
                    <a:noFill/>
                  </a:tcPr>
                </a:tc>
                <a:tc>
                  <a:txBody>
                    <a:bodyPr/>
                    <a:lstStyle/>
                    <a:p>
                      <a:pPr algn="ctr"/>
                      <a:r>
                        <a:rPr lang="en-US" altLang="zh-CN" sz="1200" b="0" dirty="0"/>
                        <a:t>15</a:t>
                      </a:r>
                      <a:endParaRPr lang="zh-CN" altLang="en-US" sz="1200" b="0" dirty="0"/>
                    </a:p>
                  </a:txBody>
                  <a:tcPr anchor="ctr">
                    <a:noFill/>
                  </a:tcPr>
                </a:tc>
                <a:tc>
                  <a:txBody>
                    <a:bodyPr/>
                    <a:lstStyle/>
                    <a:p>
                      <a:pPr algn="ctr"/>
                      <a:r>
                        <a:rPr lang="en-US" altLang="zh-CN" sz="1200" b="0" dirty="0"/>
                        <a:t>0.75+0.156</a:t>
                      </a:r>
                      <a:endParaRPr lang="zh-CN" altLang="en-US" sz="1200" b="0" dirty="0"/>
                    </a:p>
                  </a:txBody>
                  <a:tcPr anchor="ctr">
                    <a:noFill/>
                  </a:tcPr>
                </a:tc>
                <a:tc>
                  <a:txBody>
                    <a:bodyPr/>
                    <a:lstStyle/>
                    <a:p>
                      <a:pPr algn="ctr"/>
                      <a:r>
                        <a:rPr lang="zh-CN" altLang="en-US" sz="1200" b="0" dirty="0"/>
                        <a:t>未仿真</a:t>
                      </a:r>
                    </a:p>
                  </a:txBody>
                  <a:tcPr anchor="ctr">
                    <a:noFill/>
                  </a:tcPr>
                </a:tc>
                <a:extLst>
                  <a:ext uri="{0D108BD9-81ED-4DB2-BD59-A6C34878D82A}">
                    <a16:rowId xmlns:a16="http://schemas.microsoft.com/office/drawing/2014/main" val="2886982460"/>
                  </a:ext>
                </a:extLst>
              </a:tr>
              <a:tr h="297180">
                <a:tc vMerge="1">
                  <a:txBody>
                    <a:bodyPr/>
                    <a:lstStyle/>
                    <a:p>
                      <a:endParaRPr lang="zh-CN" altLang="en-US" sz="1400" b="0" dirty="0"/>
                    </a:p>
                  </a:txBody>
                  <a:tcPr>
                    <a:noFill/>
                  </a:tcPr>
                </a:tc>
                <a:tc>
                  <a:txBody>
                    <a:bodyPr/>
                    <a:lstStyle/>
                    <a:p>
                      <a:pPr algn="ctr"/>
                      <a:r>
                        <a:rPr lang="en-US" altLang="zh-CN" sz="1200" b="0" dirty="0"/>
                        <a:t>V3</a:t>
                      </a:r>
                      <a:endParaRPr lang="zh-CN" altLang="en-US" sz="1200" b="0" dirty="0"/>
                    </a:p>
                  </a:txBody>
                  <a:tcPr anchor="ctr">
                    <a:solidFill>
                      <a:schemeClr val="accent4">
                        <a:lumMod val="60000"/>
                        <a:lumOff val="40000"/>
                      </a:schemeClr>
                    </a:solidFill>
                  </a:tcPr>
                </a:tc>
                <a:tc>
                  <a:txBody>
                    <a:bodyPr/>
                    <a:lstStyle/>
                    <a:p>
                      <a:pPr algn="ctr"/>
                      <a:r>
                        <a:rPr lang="en-US" altLang="zh-CN" sz="1200" b="0" dirty="0"/>
                        <a:t>0.55/0.6</a:t>
                      </a:r>
                      <a:endParaRPr lang="zh-CN" altLang="en-US" sz="1200" b="0" dirty="0"/>
                    </a:p>
                  </a:txBody>
                  <a:tcPr anchor="ctr">
                    <a:solidFill>
                      <a:schemeClr val="accent4">
                        <a:lumMod val="60000"/>
                        <a:lumOff val="40000"/>
                      </a:schemeClr>
                    </a:solidFill>
                  </a:tcPr>
                </a:tc>
                <a:tc>
                  <a:txBody>
                    <a:bodyPr/>
                    <a:lstStyle/>
                    <a:p>
                      <a:pPr algn="ctr"/>
                      <a:r>
                        <a:rPr lang="en-US" altLang="zh-CN" sz="1200" b="0" dirty="0"/>
                        <a:t>200</a:t>
                      </a:r>
                      <a:endParaRPr lang="zh-CN" altLang="en-US" sz="1200" b="0" dirty="0"/>
                    </a:p>
                  </a:txBody>
                  <a:tcPr anchor="ctr">
                    <a:solidFill>
                      <a:schemeClr val="accent4">
                        <a:lumMod val="60000"/>
                        <a:lumOff val="40000"/>
                      </a:schemeClr>
                    </a:solidFill>
                  </a:tcPr>
                </a:tc>
                <a:tc>
                  <a:txBody>
                    <a:bodyPr/>
                    <a:lstStyle/>
                    <a:p>
                      <a:pPr algn="ctr" fontAlgn="ctr"/>
                      <a:r>
                        <a:rPr lang="en-US" sz="1100" b="0" i="0" u="none" strike="noStrike" dirty="0">
                          <a:solidFill>
                            <a:srgbClr val="000000"/>
                          </a:solidFill>
                          <a:effectLst/>
                          <a:latin typeface="等线" panose="02010600030101010101" pitchFamily="2" charset="-122"/>
                          <a:ea typeface="等线" panose="02010600030101010101" pitchFamily="2" charset="-122"/>
                        </a:rPr>
                        <a:t>2.75E-03</a:t>
                      </a:r>
                    </a:p>
                  </a:txBody>
                  <a:tcPr marL="9525" marR="9525" marT="9525" marB="0" anchor="ctr">
                    <a:solidFill>
                      <a:schemeClr val="accent4">
                        <a:lumMod val="60000"/>
                        <a:lumOff val="40000"/>
                      </a:schemeClr>
                    </a:solidFill>
                  </a:tcPr>
                </a:tc>
                <a:tc>
                  <a:txBody>
                    <a:bodyPr/>
                    <a:lstStyle/>
                    <a:p>
                      <a:pPr algn="ctr"/>
                      <a:r>
                        <a:rPr lang="en-US" altLang="zh-CN" sz="1200" b="0" dirty="0"/>
                        <a:t>250</a:t>
                      </a:r>
                      <a:endParaRPr lang="zh-CN" altLang="en-US" sz="1200" b="0" dirty="0"/>
                    </a:p>
                  </a:txBody>
                  <a:tcPr anchor="ctr">
                    <a:solidFill>
                      <a:schemeClr val="accent4">
                        <a:lumMod val="60000"/>
                        <a:lumOff val="40000"/>
                      </a:schemeClr>
                    </a:solidFill>
                  </a:tcPr>
                </a:tc>
                <a:tc>
                  <a:txBody>
                    <a:bodyPr/>
                    <a:lstStyle/>
                    <a:p>
                      <a:pPr algn="ctr"/>
                      <a:r>
                        <a:rPr lang="en-US" altLang="zh-CN" sz="1200" b="0" dirty="0"/>
                        <a:t>0.6</a:t>
                      </a:r>
                      <a:endParaRPr lang="zh-CN" altLang="en-US" sz="1200" b="0" dirty="0"/>
                    </a:p>
                  </a:txBody>
                  <a:tcPr anchor="ctr">
                    <a:solidFill>
                      <a:schemeClr val="accent4">
                        <a:lumMod val="60000"/>
                        <a:lumOff val="40000"/>
                      </a:schemeClr>
                    </a:solidFill>
                  </a:tcPr>
                </a:tc>
                <a:tc>
                  <a:txBody>
                    <a:bodyPr/>
                    <a:lstStyle/>
                    <a:p>
                      <a:pPr algn="ctr"/>
                      <a:r>
                        <a:rPr lang="en-US" altLang="zh-CN" sz="1200" b="0" dirty="0"/>
                        <a:t>50</a:t>
                      </a:r>
                      <a:endParaRPr lang="zh-CN" altLang="en-US" sz="1200" b="0" dirty="0"/>
                    </a:p>
                  </a:txBody>
                  <a:tcPr anchor="ctr">
                    <a:solidFill>
                      <a:schemeClr val="accent4">
                        <a:lumMod val="60000"/>
                        <a:lumOff val="40000"/>
                      </a:schemeClr>
                    </a:solidFill>
                  </a:tcPr>
                </a:tc>
                <a:tc>
                  <a:txBody>
                    <a:bodyPr/>
                    <a:lstStyle/>
                    <a:p>
                      <a:pPr algn="ctr"/>
                      <a:r>
                        <a:rPr lang="en-US" altLang="zh-CN" sz="1200" b="0" dirty="0"/>
                        <a:t>0.25+0.6</a:t>
                      </a:r>
                      <a:endParaRPr lang="zh-CN" altLang="en-US" sz="1200" b="0" dirty="0"/>
                    </a:p>
                  </a:txBody>
                  <a:tcPr anchor="ctr">
                    <a:solidFill>
                      <a:schemeClr val="accent4">
                        <a:lumMod val="60000"/>
                        <a:lumOff val="40000"/>
                      </a:schemeClr>
                    </a:solidFill>
                  </a:tcPr>
                </a:tc>
                <a:tc>
                  <a:txBody>
                    <a:bodyPr/>
                    <a:lstStyle/>
                    <a:p>
                      <a:pPr algn="ctr"/>
                      <a:r>
                        <a:rPr lang="zh-CN" altLang="en-US" sz="1200" b="0" dirty="0"/>
                        <a:t>符合不好</a:t>
                      </a:r>
                    </a:p>
                  </a:txBody>
                  <a:tcPr anchor="ctr">
                    <a:solidFill>
                      <a:schemeClr val="accent4">
                        <a:lumMod val="60000"/>
                        <a:lumOff val="40000"/>
                      </a:schemeClr>
                    </a:solidFill>
                  </a:tcPr>
                </a:tc>
                <a:extLst>
                  <a:ext uri="{0D108BD9-81ED-4DB2-BD59-A6C34878D82A}">
                    <a16:rowId xmlns:a16="http://schemas.microsoft.com/office/drawing/2014/main" val="564106260"/>
                  </a:ext>
                </a:extLst>
              </a:tr>
              <a:tr h="297180">
                <a:tc vMerge="1">
                  <a:txBody>
                    <a:bodyPr/>
                    <a:lstStyle/>
                    <a:p>
                      <a:endParaRPr lang="zh-CN" altLang="en-US" sz="1400" b="0" dirty="0"/>
                    </a:p>
                  </a:txBody>
                  <a:tcPr>
                    <a:noFill/>
                  </a:tcPr>
                </a:tc>
                <a:tc>
                  <a:txBody>
                    <a:bodyPr/>
                    <a:lstStyle/>
                    <a:p>
                      <a:pPr algn="ctr"/>
                      <a:r>
                        <a:rPr lang="en-US" altLang="zh-CN" sz="1200" b="0" dirty="0"/>
                        <a:t>V3.5</a:t>
                      </a:r>
                      <a:endParaRPr lang="zh-CN" altLang="en-US" sz="1200" b="0" dirty="0"/>
                    </a:p>
                  </a:txBody>
                  <a:tcPr anchor="ctr">
                    <a:solidFill>
                      <a:schemeClr val="accent6">
                        <a:lumMod val="40000"/>
                        <a:lumOff val="60000"/>
                      </a:schemeClr>
                    </a:solidFill>
                  </a:tcPr>
                </a:tc>
                <a:tc>
                  <a:txBody>
                    <a:bodyPr/>
                    <a:lstStyle/>
                    <a:p>
                      <a:pPr algn="ctr"/>
                      <a:r>
                        <a:rPr lang="en-US" altLang="zh-CN" sz="1200" b="0" dirty="0"/>
                        <a:t>1.2/1.27</a:t>
                      </a:r>
                      <a:endParaRPr lang="zh-CN" altLang="en-US" sz="1200" b="0" dirty="0"/>
                    </a:p>
                  </a:txBody>
                  <a:tcPr anchor="ctr">
                    <a:solidFill>
                      <a:schemeClr val="accent6">
                        <a:lumMod val="40000"/>
                        <a:lumOff val="60000"/>
                      </a:schemeClr>
                    </a:solidFill>
                  </a:tcPr>
                </a:tc>
                <a:tc>
                  <a:txBody>
                    <a:bodyPr/>
                    <a:lstStyle/>
                    <a:p>
                      <a:pPr algn="ctr"/>
                      <a:r>
                        <a:rPr lang="en-US" altLang="zh-CN" sz="1200" b="0" dirty="0"/>
                        <a:t>114</a:t>
                      </a:r>
                      <a:endParaRPr lang="zh-CN" altLang="en-US" sz="1200" b="0" dirty="0"/>
                    </a:p>
                  </a:txBody>
                  <a:tcPr anchor="ctr">
                    <a:solidFill>
                      <a:schemeClr val="accent6">
                        <a:lumMod val="40000"/>
                        <a:lumOff val="60000"/>
                      </a:schemeClr>
                    </a:solidFill>
                  </a:tcPr>
                </a:tc>
                <a:tc>
                  <a:txBody>
                    <a:bodyPr/>
                    <a:lstStyle/>
                    <a:p>
                      <a:pPr algn="ctr" fontAlgn="ctr"/>
                      <a:r>
                        <a:rPr lang="en-US" sz="1100" b="0" i="0" u="none" strike="noStrike" dirty="0">
                          <a:solidFill>
                            <a:srgbClr val="000000"/>
                          </a:solidFill>
                          <a:effectLst/>
                          <a:latin typeface="等线" panose="02010600030101010101" pitchFamily="2" charset="-122"/>
                          <a:ea typeface="等线" panose="02010600030101010101" pitchFamily="2" charset="-122"/>
                        </a:rPr>
                        <a:t>1.05E-02</a:t>
                      </a:r>
                    </a:p>
                  </a:txBody>
                  <a:tcPr marL="9525" marR="9525" marT="9525" marB="0" anchor="ctr">
                    <a:solidFill>
                      <a:schemeClr val="accent6">
                        <a:lumMod val="40000"/>
                        <a:lumOff val="60000"/>
                      </a:schemeClr>
                    </a:solidFill>
                  </a:tcPr>
                </a:tc>
                <a:tc>
                  <a:txBody>
                    <a:bodyPr/>
                    <a:lstStyle/>
                    <a:p>
                      <a:pPr algn="ctr"/>
                      <a:r>
                        <a:rPr lang="en-US" altLang="zh-CN" sz="1200" b="0" dirty="0"/>
                        <a:t>180</a:t>
                      </a:r>
                      <a:endParaRPr lang="zh-CN" altLang="en-US" sz="1200" b="0" dirty="0"/>
                    </a:p>
                  </a:txBody>
                  <a:tcPr anchor="ctr">
                    <a:solidFill>
                      <a:schemeClr val="accent6">
                        <a:lumMod val="40000"/>
                        <a:lumOff val="60000"/>
                      </a:schemeClr>
                    </a:solidFill>
                  </a:tcPr>
                </a:tc>
                <a:tc>
                  <a:txBody>
                    <a:bodyPr/>
                    <a:lstStyle/>
                    <a:p>
                      <a:pPr algn="ctr"/>
                      <a:r>
                        <a:rPr lang="en-US" altLang="zh-CN" sz="1200" b="0" dirty="0"/>
                        <a:t>1.27</a:t>
                      </a:r>
                      <a:endParaRPr lang="zh-CN" altLang="en-US" sz="1200" b="0" dirty="0"/>
                    </a:p>
                  </a:txBody>
                  <a:tcPr anchor="ctr">
                    <a:solidFill>
                      <a:schemeClr val="accent6">
                        <a:lumMod val="40000"/>
                        <a:lumOff val="60000"/>
                      </a:schemeClr>
                    </a:solidFill>
                  </a:tcPr>
                </a:tc>
                <a:tc>
                  <a:txBody>
                    <a:bodyPr/>
                    <a:lstStyle/>
                    <a:p>
                      <a:pPr algn="ctr"/>
                      <a:r>
                        <a:rPr lang="en-US" altLang="zh-CN" sz="1200" b="0" dirty="0"/>
                        <a:t>8</a:t>
                      </a:r>
                      <a:endParaRPr lang="zh-CN" altLang="en-US" sz="1200" b="0" dirty="0"/>
                    </a:p>
                  </a:txBody>
                  <a:tcPr anchor="ctr">
                    <a:solidFill>
                      <a:schemeClr val="accent6">
                        <a:lumMod val="40000"/>
                        <a:lumOff val="60000"/>
                      </a:schemeClr>
                    </a:solidFill>
                  </a:tcPr>
                </a:tc>
                <a:tc>
                  <a:txBody>
                    <a:bodyPr/>
                    <a:lstStyle/>
                    <a:p>
                      <a:pPr algn="ctr"/>
                      <a:r>
                        <a:rPr lang="en-US" altLang="zh-CN" sz="1200" b="0" dirty="0"/>
                        <a:t>0.5+1.27</a:t>
                      </a:r>
                      <a:endParaRPr lang="zh-CN" altLang="en-US" sz="1200" b="0" dirty="0"/>
                    </a:p>
                  </a:txBody>
                  <a:tcPr anchor="ctr">
                    <a:solidFill>
                      <a:schemeClr val="accent6">
                        <a:lumMod val="40000"/>
                        <a:lumOff val="60000"/>
                      </a:schemeClr>
                    </a:solidFill>
                  </a:tcPr>
                </a:tc>
                <a:tc>
                  <a:txBody>
                    <a:bodyPr/>
                    <a:lstStyle/>
                    <a:p>
                      <a:pPr algn="ctr"/>
                      <a:r>
                        <a:rPr lang="zh-CN" altLang="en-US" sz="1200" b="0" dirty="0"/>
                        <a:t>符合较好</a:t>
                      </a:r>
                    </a:p>
                  </a:txBody>
                  <a:tcPr anchor="ctr">
                    <a:solidFill>
                      <a:schemeClr val="accent6">
                        <a:lumMod val="40000"/>
                        <a:lumOff val="60000"/>
                      </a:schemeClr>
                    </a:solidFill>
                  </a:tcPr>
                </a:tc>
                <a:extLst>
                  <a:ext uri="{0D108BD9-81ED-4DB2-BD59-A6C34878D82A}">
                    <a16:rowId xmlns:a16="http://schemas.microsoft.com/office/drawing/2014/main" val="1968356856"/>
                  </a:ext>
                </a:extLst>
              </a:tr>
              <a:tr h="297180">
                <a:tc rowSpan="7">
                  <a:txBody>
                    <a:bodyPr/>
                    <a:lstStyle/>
                    <a:p>
                      <a:pPr algn="ctr"/>
                      <a:r>
                        <a:rPr lang="en-US" altLang="zh-CN" sz="1200" b="0" dirty="0"/>
                        <a:t>Test coil</a:t>
                      </a:r>
                      <a:endParaRPr lang="zh-CN" altLang="en-US" sz="1200" b="0" dirty="0"/>
                    </a:p>
                  </a:txBody>
                  <a:tcPr anchor="ctr">
                    <a:noFill/>
                  </a:tcPr>
                </a:tc>
                <a:tc>
                  <a:txBody>
                    <a:bodyPr/>
                    <a:lstStyle/>
                    <a:p>
                      <a:pPr algn="ctr"/>
                      <a:r>
                        <a:rPr lang="en-US" altLang="zh-CN" sz="1200" b="0" dirty="0"/>
                        <a:t>Coil1</a:t>
                      </a:r>
                      <a:endParaRPr lang="zh-CN" altLang="en-US" sz="1200" b="0" dirty="0"/>
                    </a:p>
                  </a:txBody>
                  <a:tcPr anchor="ctr">
                    <a:solidFill>
                      <a:schemeClr val="accent6">
                        <a:lumMod val="40000"/>
                        <a:lumOff val="60000"/>
                      </a:schemeClr>
                    </a:solidFill>
                  </a:tcPr>
                </a:tc>
                <a:tc>
                  <a:txBody>
                    <a:bodyPr/>
                    <a:lstStyle/>
                    <a:p>
                      <a:pPr algn="ctr"/>
                      <a:r>
                        <a:rPr lang="en-US" altLang="zh-CN" sz="1200" b="0" dirty="0"/>
                        <a:t>0.55/0.6</a:t>
                      </a:r>
                      <a:endParaRPr lang="zh-CN" altLang="en-US" sz="1200" b="0" dirty="0"/>
                    </a:p>
                  </a:txBody>
                  <a:tcPr anchor="ctr">
                    <a:solidFill>
                      <a:schemeClr val="accent6">
                        <a:lumMod val="40000"/>
                        <a:lumOff val="60000"/>
                      </a:schemeClr>
                    </a:solidFill>
                  </a:tcPr>
                </a:tc>
                <a:tc>
                  <a:txBody>
                    <a:bodyPr/>
                    <a:lstStyle/>
                    <a:p>
                      <a:pPr algn="ctr"/>
                      <a:r>
                        <a:rPr lang="en-US" altLang="zh-CN" sz="1200" b="0" dirty="0"/>
                        <a:t>40</a:t>
                      </a:r>
                      <a:endParaRPr lang="zh-CN" altLang="en-US" sz="1200" b="0" dirty="0"/>
                    </a:p>
                  </a:txBody>
                  <a:tcPr anchor="ctr">
                    <a:solidFill>
                      <a:schemeClr val="accent6">
                        <a:lumMod val="40000"/>
                        <a:lumOff val="60000"/>
                      </a:schemeClr>
                    </a:solidFill>
                  </a:tcPr>
                </a:tc>
                <a:tc>
                  <a:txBody>
                    <a:bodyPr/>
                    <a:lstStyle/>
                    <a:p>
                      <a:pPr algn="ctr" fontAlgn="ctr"/>
                      <a:r>
                        <a:rPr lang="en-US" sz="1100" b="0" i="0" u="none" strike="noStrike" dirty="0">
                          <a:solidFill>
                            <a:srgbClr val="000000"/>
                          </a:solidFill>
                          <a:effectLst/>
                          <a:latin typeface="等线" panose="02010600030101010101" pitchFamily="2" charset="-122"/>
                          <a:ea typeface="等线" panose="02010600030101010101" pitchFamily="2" charset="-122"/>
                        </a:rPr>
                        <a:t>1.38E-02</a:t>
                      </a:r>
                    </a:p>
                  </a:txBody>
                  <a:tcPr marL="9525" marR="9525" marT="9525" marB="0" anchor="ctr">
                    <a:solidFill>
                      <a:schemeClr val="accent6">
                        <a:lumMod val="40000"/>
                        <a:lumOff val="60000"/>
                      </a:schemeClr>
                    </a:solidFill>
                  </a:tcPr>
                </a:tc>
                <a:tc>
                  <a:txBody>
                    <a:bodyPr/>
                    <a:lstStyle/>
                    <a:p>
                      <a:pPr algn="ctr"/>
                      <a:r>
                        <a:rPr lang="en-US" altLang="zh-CN" sz="1200" b="0" dirty="0"/>
                        <a:t>50</a:t>
                      </a:r>
                      <a:endParaRPr lang="zh-CN" altLang="en-US" sz="1200" b="0" dirty="0"/>
                    </a:p>
                  </a:txBody>
                  <a:tcPr anchor="ctr">
                    <a:solidFill>
                      <a:schemeClr val="accent6">
                        <a:lumMod val="40000"/>
                        <a:lumOff val="60000"/>
                      </a:schemeClr>
                    </a:solidFill>
                  </a:tcPr>
                </a:tc>
                <a:tc>
                  <a:txBody>
                    <a:bodyPr/>
                    <a:lstStyle/>
                    <a:p>
                      <a:pPr algn="ctr"/>
                      <a:r>
                        <a:rPr lang="en-US" altLang="zh-CN" sz="1200" b="0" dirty="0"/>
                        <a:t>0.6</a:t>
                      </a:r>
                      <a:endParaRPr lang="zh-CN" altLang="en-US" sz="1200" b="0" dirty="0"/>
                    </a:p>
                  </a:txBody>
                  <a:tcPr anchor="ctr">
                    <a:solidFill>
                      <a:schemeClr val="accent6">
                        <a:lumMod val="40000"/>
                        <a:lumOff val="60000"/>
                      </a:schemeClr>
                    </a:solidFill>
                  </a:tcPr>
                </a:tc>
                <a:tc>
                  <a:txBody>
                    <a:bodyPr/>
                    <a:lstStyle/>
                    <a:p>
                      <a:pPr algn="ctr"/>
                      <a:r>
                        <a:rPr lang="en-US" altLang="zh-CN" sz="1200" b="0" dirty="0"/>
                        <a:t>14</a:t>
                      </a:r>
                      <a:endParaRPr lang="zh-CN" altLang="en-US" sz="1200" b="0" dirty="0"/>
                    </a:p>
                  </a:txBody>
                  <a:tcPr anchor="ctr">
                    <a:solidFill>
                      <a:schemeClr val="accent6">
                        <a:lumMod val="40000"/>
                        <a:lumOff val="60000"/>
                      </a:schemeClr>
                    </a:solidFill>
                  </a:tcPr>
                </a:tc>
                <a:tc>
                  <a:txBody>
                    <a:bodyPr/>
                    <a:lstStyle/>
                    <a:p>
                      <a:pPr algn="ctr"/>
                      <a:r>
                        <a:rPr lang="en-US" altLang="zh-CN" sz="1200" b="0" dirty="0"/>
                        <a:t>0.6</a:t>
                      </a:r>
                      <a:endParaRPr lang="zh-CN" altLang="en-US" sz="1200" b="0" dirty="0"/>
                    </a:p>
                  </a:txBody>
                  <a:tcPr anchor="ctr">
                    <a:solidFill>
                      <a:schemeClr val="accent6">
                        <a:lumMod val="40000"/>
                        <a:lumOff val="6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zh-CN" altLang="en-US" sz="1200" b="0" dirty="0"/>
                        <a:t>符合较好</a:t>
                      </a:r>
                    </a:p>
                  </a:txBody>
                  <a:tcPr anchor="ctr">
                    <a:solidFill>
                      <a:schemeClr val="accent6">
                        <a:lumMod val="40000"/>
                        <a:lumOff val="60000"/>
                      </a:schemeClr>
                    </a:solidFill>
                  </a:tcPr>
                </a:tc>
                <a:extLst>
                  <a:ext uri="{0D108BD9-81ED-4DB2-BD59-A6C34878D82A}">
                    <a16:rowId xmlns:a16="http://schemas.microsoft.com/office/drawing/2014/main" val="1397066463"/>
                  </a:ext>
                </a:extLst>
              </a:tr>
              <a:tr h="297180">
                <a:tc vMerge="1">
                  <a:txBody>
                    <a:bodyPr/>
                    <a:lstStyle/>
                    <a:p>
                      <a:endParaRPr lang="zh-CN" altLang="en-US" sz="1400" b="0" dirty="0"/>
                    </a:p>
                  </a:txBody>
                  <a:tcPr>
                    <a:noFill/>
                  </a:tcPr>
                </a:tc>
                <a:tc>
                  <a:txBody>
                    <a:bodyPr/>
                    <a:lstStyle/>
                    <a:p>
                      <a:pPr algn="ctr"/>
                      <a:r>
                        <a:rPr lang="en-US" altLang="zh-CN" sz="1200" b="0" dirty="0"/>
                        <a:t>Coil2</a:t>
                      </a:r>
                      <a:endParaRPr lang="zh-CN" altLang="en-US" sz="1200" b="0" dirty="0"/>
                    </a:p>
                  </a:txBody>
                  <a:tcPr anchor="ctr">
                    <a:solidFill>
                      <a:schemeClr val="accent6">
                        <a:lumMod val="40000"/>
                        <a:lumOff val="60000"/>
                      </a:schemeClr>
                    </a:solidFill>
                  </a:tcPr>
                </a:tc>
                <a:tc>
                  <a:txBody>
                    <a:bodyPr/>
                    <a:lstStyle/>
                    <a:p>
                      <a:pPr algn="ctr"/>
                      <a:r>
                        <a:rPr lang="en-US" altLang="zh-CN" sz="1200" b="0" dirty="0"/>
                        <a:t>0.55/0.6</a:t>
                      </a:r>
                      <a:endParaRPr lang="zh-CN" altLang="en-US" sz="1200" b="0" dirty="0"/>
                    </a:p>
                  </a:txBody>
                  <a:tcPr anchor="ctr">
                    <a:solidFill>
                      <a:schemeClr val="accent6">
                        <a:lumMod val="40000"/>
                        <a:lumOff val="60000"/>
                      </a:schemeClr>
                    </a:solidFill>
                  </a:tcPr>
                </a:tc>
                <a:tc>
                  <a:txBody>
                    <a:bodyPr/>
                    <a:lstStyle/>
                    <a:p>
                      <a:pPr algn="ctr"/>
                      <a:r>
                        <a:rPr lang="en-US" altLang="zh-CN" sz="1200" b="0" dirty="0"/>
                        <a:t>40</a:t>
                      </a:r>
                      <a:endParaRPr lang="zh-CN" altLang="en-US" sz="1200" b="0" dirty="0"/>
                    </a:p>
                  </a:txBody>
                  <a:tcPr anchor="ctr">
                    <a:solidFill>
                      <a:schemeClr val="accent6">
                        <a:lumMod val="40000"/>
                        <a:lumOff val="60000"/>
                      </a:schemeClr>
                    </a:solidFill>
                  </a:tcPr>
                </a:tc>
                <a:tc>
                  <a:txBody>
                    <a:bodyPr/>
                    <a:lstStyle/>
                    <a:p>
                      <a:pPr algn="ctr" fontAlgn="ctr"/>
                      <a:r>
                        <a:rPr lang="en-US" sz="1100" b="0" i="0" u="none" strike="noStrike" dirty="0">
                          <a:solidFill>
                            <a:srgbClr val="000000"/>
                          </a:solidFill>
                          <a:effectLst/>
                          <a:latin typeface="等线" panose="02010600030101010101" pitchFamily="2" charset="-122"/>
                          <a:ea typeface="等线" panose="02010600030101010101" pitchFamily="2" charset="-122"/>
                        </a:rPr>
                        <a:t>1.38E-02</a:t>
                      </a:r>
                    </a:p>
                  </a:txBody>
                  <a:tcPr marL="9525" marR="9525" marT="9525" marB="0" anchor="ctr">
                    <a:solidFill>
                      <a:schemeClr val="accent6">
                        <a:lumMod val="40000"/>
                        <a:lumOff val="60000"/>
                      </a:schemeClr>
                    </a:solidFill>
                  </a:tcPr>
                </a:tc>
                <a:tc>
                  <a:txBody>
                    <a:bodyPr/>
                    <a:lstStyle/>
                    <a:p>
                      <a:pPr algn="ctr"/>
                      <a:r>
                        <a:rPr lang="en-US" altLang="zh-CN" sz="1200" b="0" dirty="0"/>
                        <a:t>75</a:t>
                      </a:r>
                      <a:endParaRPr lang="zh-CN" altLang="en-US" sz="1200" b="0" dirty="0"/>
                    </a:p>
                  </a:txBody>
                  <a:tcPr anchor="ctr">
                    <a:solidFill>
                      <a:schemeClr val="accent6">
                        <a:lumMod val="40000"/>
                        <a:lumOff val="6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1200" b="0" dirty="0"/>
                        <a:t>0.6</a:t>
                      </a:r>
                      <a:endParaRPr lang="zh-CN" altLang="en-US" sz="1200" b="0" dirty="0"/>
                    </a:p>
                  </a:txBody>
                  <a:tcPr anchor="ctr">
                    <a:solidFill>
                      <a:schemeClr val="accent6">
                        <a:lumMod val="40000"/>
                        <a:lumOff val="60000"/>
                      </a:schemeClr>
                    </a:solidFill>
                  </a:tcPr>
                </a:tc>
                <a:tc>
                  <a:txBody>
                    <a:bodyPr/>
                    <a:lstStyle/>
                    <a:p>
                      <a:pPr algn="ctr"/>
                      <a:r>
                        <a:rPr lang="en-US" altLang="zh-CN" sz="1200" b="0" dirty="0"/>
                        <a:t>14</a:t>
                      </a:r>
                      <a:endParaRPr lang="zh-CN" altLang="en-US" sz="1200" b="0" dirty="0"/>
                    </a:p>
                  </a:txBody>
                  <a:tcPr anchor="ctr">
                    <a:solidFill>
                      <a:schemeClr val="accent6">
                        <a:lumMod val="40000"/>
                        <a:lumOff val="60000"/>
                      </a:schemeClr>
                    </a:solidFill>
                  </a:tcPr>
                </a:tc>
                <a:tc>
                  <a:txBody>
                    <a:bodyPr/>
                    <a:lstStyle/>
                    <a:p>
                      <a:pPr algn="ctr"/>
                      <a:r>
                        <a:rPr lang="en-US" altLang="zh-CN" sz="1200" b="0" dirty="0"/>
                        <a:t>0.6</a:t>
                      </a:r>
                      <a:endParaRPr lang="zh-CN" altLang="en-US" sz="1200" b="0" dirty="0"/>
                    </a:p>
                  </a:txBody>
                  <a:tcPr anchor="ctr">
                    <a:solidFill>
                      <a:schemeClr val="accent6">
                        <a:lumMod val="40000"/>
                        <a:lumOff val="6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zh-CN" altLang="en-US" sz="1200" b="0" dirty="0"/>
                        <a:t>符合较好</a:t>
                      </a:r>
                    </a:p>
                  </a:txBody>
                  <a:tcPr anchor="ctr">
                    <a:solidFill>
                      <a:schemeClr val="accent6">
                        <a:lumMod val="40000"/>
                        <a:lumOff val="60000"/>
                      </a:schemeClr>
                    </a:solidFill>
                  </a:tcPr>
                </a:tc>
                <a:extLst>
                  <a:ext uri="{0D108BD9-81ED-4DB2-BD59-A6C34878D82A}">
                    <a16:rowId xmlns:a16="http://schemas.microsoft.com/office/drawing/2014/main" val="2170739928"/>
                  </a:ext>
                </a:extLst>
              </a:tr>
              <a:tr h="297180">
                <a:tc vMerge="1">
                  <a:txBody>
                    <a:bodyPr/>
                    <a:lstStyle/>
                    <a:p>
                      <a:endParaRPr lang="zh-CN" altLang="en-US" sz="1400" b="0" dirty="0"/>
                    </a:p>
                  </a:txBody>
                  <a:tcPr>
                    <a:noFill/>
                  </a:tcPr>
                </a:tc>
                <a:tc>
                  <a:txBody>
                    <a:bodyPr/>
                    <a:lstStyle/>
                    <a:p>
                      <a:pPr algn="ctr"/>
                      <a:r>
                        <a:rPr lang="en-US" altLang="zh-CN" sz="1200" b="0" dirty="0"/>
                        <a:t>Coil3</a:t>
                      </a:r>
                      <a:endParaRPr lang="zh-CN" altLang="en-US" sz="1200" b="0" dirty="0"/>
                    </a:p>
                  </a:txBody>
                  <a:tcPr anchor="ctr">
                    <a:solidFill>
                      <a:schemeClr val="accent6">
                        <a:lumMod val="40000"/>
                        <a:lumOff val="60000"/>
                      </a:schemeClr>
                    </a:solidFill>
                  </a:tcPr>
                </a:tc>
                <a:tc>
                  <a:txBody>
                    <a:bodyPr/>
                    <a:lstStyle/>
                    <a:p>
                      <a:pPr algn="ctr"/>
                      <a:r>
                        <a:rPr lang="en-US" altLang="zh-CN" sz="1200" b="0" dirty="0"/>
                        <a:t>0.55/0.6</a:t>
                      </a:r>
                      <a:endParaRPr lang="zh-CN" altLang="en-US" sz="1200" b="0" dirty="0"/>
                    </a:p>
                  </a:txBody>
                  <a:tcPr anchor="ctr">
                    <a:solidFill>
                      <a:schemeClr val="accent6">
                        <a:lumMod val="40000"/>
                        <a:lumOff val="60000"/>
                      </a:schemeClr>
                    </a:solidFill>
                  </a:tcPr>
                </a:tc>
                <a:tc>
                  <a:txBody>
                    <a:bodyPr/>
                    <a:lstStyle/>
                    <a:p>
                      <a:pPr algn="ctr"/>
                      <a:r>
                        <a:rPr lang="en-US" altLang="zh-CN" sz="1200" b="0" dirty="0"/>
                        <a:t>40</a:t>
                      </a:r>
                      <a:endParaRPr lang="zh-CN" altLang="en-US" sz="1200" b="0" dirty="0"/>
                    </a:p>
                  </a:txBody>
                  <a:tcPr anchor="ctr">
                    <a:solidFill>
                      <a:schemeClr val="accent6">
                        <a:lumMod val="40000"/>
                        <a:lumOff val="60000"/>
                      </a:schemeClr>
                    </a:solidFill>
                  </a:tcPr>
                </a:tc>
                <a:tc>
                  <a:txBody>
                    <a:bodyPr/>
                    <a:lstStyle/>
                    <a:p>
                      <a:pPr algn="ctr" fontAlgn="ctr"/>
                      <a:r>
                        <a:rPr lang="en-US" sz="1100" b="0" i="0" u="none" strike="noStrike" dirty="0">
                          <a:solidFill>
                            <a:srgbClr val="000000"/>
                          </a:solidFill>
                          <a:effectLst/>
                          <a:latin typeface="等线" panose="02010600030101010101" pitchFamily="2" charset="-122"/>
                          <a:ea typeface="等线" panose="02010600030101010101" pitchFamily="2" charset="-122"/>
                        </a:rPr>
                        <a:t>1.38E-02</a:t>
                      </a:r>
                    </a:p>
                  </a:txBody>
                  <a:tcPr marL="9525" marR="9525" marT="9525" marB="0" anchor="ctr">
                    <a:solidFill>
                      <a:schemeClr val="accent6">
                        <a:lumMod val="40000"/>
                        <a:lumOff val="60000"/>
                      </a:schemeClr>
                    </a:solidFill>
                  </a:tcPr>
                </a:tc>
                <a:tc>
                  <a:txBody>
                    <a:bodyPr/>
                    <a:lstStyle/>
                    <a:p>
                      <a:pPr algn="ctr"/>
                      <a:r>
                        <a:rPr lang="en-US" altLang="zh-CN" sz="1200" b="0" dirty="0"/>
                        <a:t>100</a:t>
                      </a:r>
                      <a:endParaRPr lang="zh-CN" altLang="en-US" sz="1200" b="0" dirty="0"/>
                    </a:p>
                  </a:txBody>
                  <a:tcPr anchor="ctr">
                    <a:solidFill>
                      <a:schemeClr val="accent6">
                        <a:lumMod val="40000"/>
                        <a:lumOff val="6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1200" b="0" dirty="0"/>
                        <a:t>0.6</a:t>
                      </a:r>
                      <a:endParaRPr lang="zh-CN" altLang="en-US" sz="1200" b="0" dirty="0"/>
                    </a:p>
                  </a:txBody>
                  <a:tcPr anchor="ctr">
                    <a:solidFill>
                      <a:schemeClr val="accent6">
                        <a:lumMod val="40000"/>
                        <a:lumOff val="60000"/>
                      </a:schemeClr>
                    </a:solidFill>
                  </a:tcPr>
                </a:tc>
                <a:tc>
                  <a:txBody>
                    <a:bodyPr/>
                    <a:lstStyle/>
                    <a:p>
                      <a:pPr algn="ctr"/>
                      <a:r>
                        <a:rPr lang="en-US" altLang="zh-CN" sz="1200" b="0" dirty="0"/>
                        <a:t>14</a:t>
                      </a:r>
                      <a:endParaRPr lang="zh-CN" altLang="en-US" sz="1200" b="0" dirty="0"/>
                    </a:p>
                  </a:txBody>
                  <a:tcPr anchor="ctr">
                    <a:solidFill>
                      <a:schemeClr val="accent6">
                        <a:lumMod val="40000"/>
                        <a:lumOff val="60000"/>
                      </a:schemeClr>
                    </a:solidFill>
                  </a:tcPr>
                </a:tc>
                <a:tc>
                  <a:txBody>
                    <a:bodyPr/>
                    <a:lstStyle/>
                    <a:p>
                      <a:pPr algn="ctr"/>
                      <a:r>
                        <a:rPr lang="en-US" altLang="zh-CN" sz="1200" b="0" dirty="0"/>
                        <a:t>0.6</a:t>
                      </a:r>
                      <a:endParaRPr lang="zh-CN" altLang="en-US" sz="1200" b="0" dirty="0"/>
                    </a:p>
                  </a:txBody>
                  <a:tcPr anchor="ctr">
                    <a:solidFill>
                      <a:schemeClr val="accent6">
                        <a:lumMod val="40000"/>
                        <a:lumOff val="6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zh-CN" altLang="en-US" sz="1200" b="0" dirty="0"/>
                        <a:t>符合较好</a:t>
                      </a:r>
                    </a:p>
                  </a:txBody>
                  <a:tcPr anchor="ctr">
                    <a:solidFill>
                      <a:schemeClr val="accent6">
                        <a:lumMod val="40000"/>
                        <a:lumOff val="60000"/>
                      </a:schemeClr>
                    </a:solidFill>
                  </a:tcPr>
                </a:tc>
                <a:extLst>
                  <a:ext uri="{0D108BD9-81ED-4DB2-BD59-A6C34878D82A}">
                    <a16:rowId xmlns:a16="http://schemas.microsoft.com/office/drawing/2014/main" val="494436431"/>
                  </a:ext>
                </a:extLst>
              </a:tr>
              <a:tr h="297180">
                <a:tc vMerge="1">
                  <a:txBody>
                    <a:bodyPr/>
                    <a:lstStyle/>
                    <a:p>
                      <a:endParaRPr lang="zh-CN" altLang="en-US"/>
                    </a:p>
                  </a:txBody>
                  <a:tcPr/>
                </a:tc>
                <a:tc>
                  <a:txBody>
                    <a:bodyPr/>
                    <a:lstStyle/>
                    <a:p>
                      <a:pPr algn="ctr"/>
                      <a:r>
                        <a:rPr lang="en-US" altLang="zh-CN" sz="1200" b="0" dirty="0"/>
                        <a:t>Coil4</a:t>
                      </a:r>
                      <a:endParaRPr lang="zh-CN" altLang="en-US" sz="1200" b="0" dirty="0"/>
                    </a:p>
                  </a:txBody>
                  <a:tcPr anchor="ctr">
                    <a:solidFill>
                      <a:schemeClr val="accent6">
                        <a:lumMod val="40000"/>
                        <a:lumOff val="6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1200" b="0" dirty="0"/>
                        <a:t>1.2/1.27</a:t>
                      </a:r>
                      <a:endParaRPr lang="zh-CN" altLang="en-US" sz="1200" b="0" dirty="0"/>
                    </a:p>
                  </a:txBody>
                  <a:tcPr anchor="ctr">
                    <a:solidFill>
                      <a:schemeClr val="accent6">
                        <a:lumMod val="40000"/>
                        <a:lumOff val="6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1200" b="0" dirty="0"/>
                        <a:t>40</a:t>
                      </a:r>
                      <a:endParaRPr lang="zh-CN" altLang="en-US" sz="1200" b="0" dirty="0"/>
                    </a:p>
                  </a:txBody>
                  <a:tcPr anchor="ctr">
                    <a:solidFill>
                      <a:schemeClr val="accent6">
                        <a:lumMod val="40000"/>
                        <a:lumOff val="60000"/>
                      </a:schemeClr>
                    </a:solidFill>
                  </a:tcPr>
                </a:tc>
                <a:tc>
                  <a:txBody>
                    <a:bodyPr/>
                    <a:lstStyle/>
                    <a:p>
                      <a:pPr algn="ctr" fontAlgn="ctr"/>
                      <a:r>
                        <a:rPr lang="en-US" sz="1100" b="0" i="0" u="none" strike="noStrike" dirty="0">
                          <a:solidFill>
                            <a:srgbClr val="000000"/>
                          </a:solidFill>
                          <a:effectLst/>
                          <a:latin typeface="等线" panose="02010600030101010101" pitchFamily="2" charset="-122"/>
                          <a:ea typeface="等线" panose="02010600030101010101" pitchFamily="2" charset="-122"/>
                        </a:rPr>
                        <a:t>3.00E-02</a:t>
                      </a:r>
                    </a:p>
                  </a:txBody>
                  <a:tcPr marL="9525" marR="9525" marT="9525" marB="0" anchor="ctr">
                    <a:solidFill>
                      <a:schemeClr val="accent6">
                        <a:lumMod val="40000"/>
                        <a:lumOff val="60000"/>
                      </a:schemeClr>
                    </a:solidFill>
                  </a:tcPr>
                </a:tc>
                <a:tc>
                  <a:txBody>
                    <a:bodyPr/>
                    <a:lstStyle/>
                    <a:p>
                      <a:pPr algn="ctr"/>
                      <a:r>
                        <a:rPr lang="en-US" altLang="zh-CN" sz="1200" b="0" dirty="0"/>
                        <a:t>47</a:t>
                      </a:r>
                      <a:endParaRPr lang="zh-CN" altLang="en-US" sz="1200" b="0" dirty="0"/>
                    </a:p>
                  </a:txBody>
                  <a:tcPr anchor="ctr">
                    <a:solidFill>
                      <a:schemeClr val="accent6">
                        <a:lumMod val="40000"/>
                        <a:lumOff val="6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1200" b="0" dirty="0"/>
                        <a:t>1.27</a:t>
                      </a:r>
                      <a:endParaRPr lang="zh-CN" altLang="en-US" sz="1200" b="0" dirty="0"/>
                    </a:p>
                  </a:txBody>
                  <a:tcPr anchor="ctr">
                    <a:solidFill>
                      <a:schemeClr val="accent6">
                        <a:lumMod val="40000"/>
                        <a:lumOff val="60000"/>
                      </a:schemeClr>
                    </a:solidFill>
                  </a:tcPr>
                </a:tc>
                <a:tc>
                  <a:txBody>
                    <a:bodyPr/>
                    <a:lstStyle/>
                    <a:p>
                      <a:pPr algn="ctr"/>
                      <a:r>
                        <a:rPr lang="en-US" altLang="zh-CN" sz="1200" b="0" dirty="0"/>
                        <a:t>6</a:t>
                      </a:r>
                      <a:endParaRPr lang="zh-CN" altLang="en-US" sz="1200" b="0" dirty="0"/>
                    </a:p>
                  </a:txBody>
                  <a:tcPr anchor="ctr">
                    <a:solidFill>
                      <a:schemeClr val="accent6">
                        <a:lumMod val="40000"/>
                        <a:lumOff val="60000"/>
                      </a:schemeClr>
                    </a:solidFill>
                  </a:tcPr>
                </a:tc>
                <a:tc>
                  <a:txBody>
                    <a:bodyPr/>
                    <a:lstStyle/>
                    <a:p>
                      <a:pPr algn="ctr"/>
                      <a:r>
                        <a:rPr lang="en-US" altLang="zh-CN" sz="1200" b="0" dirty="0"/>
                        <a:t>1.27</a:t>
                      </a:r>
                      <a:endParaRPr lang="zh-CN" altLang="en-US" sz="1200" b="0" dirty="0"/>
                    </a:p>
                  </a:txBody>
                  <a:tcPr anchor="ctr">
                    <a:solidFill>
                      <a:schemeClr val="accent6">
                        <a:lumMod val="40000"/>
                        <a:lumOff val="6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zh-CN" altLang="en-US" sz="1200" b="0" dirty="0"/>
                        <a:t>符合较好</a:t>
                      </a:r>
                    </a:p>
                  </a:txBody>
                  <a:tcPr anchor="ctr">
                    <a:solidFill>
                      <a:schemeClr val="accent6">
                        <a:lumMod val="40000"/>
                        <a:lumOff val="60000"/>
                      </a:schemeClr>
                    </a:solidFill>
                  </a:tcPr>
                </a:tc>
                <a:extLst>
                  <a:ext uri="{0D108BD9-81ED-4DB2-BD59-A6C34878D82A}">
                    <a16:rowId xmlns:a16="http://schemas.microsoft.com/office/drawing/2014/main" val="3280778682"/>
                  </a:ext>
                </a:extLst>
              </a:tr>
              <a:tr h="297180">
                <a:tc vMerge="1">
                  <a:txBody>
                    <a:bodyPr/>
                    <a:lstStyle/>
                    <a:p>
                      <a:endParaRPr lang="zh-CN" altLang="en-US" sz="1400" b="0" dirty="0"/>
                    </a:p>
                  </a:txBody>
                  <a:tcPr>
                    <a:noFill/>
                  </a:tcPr>
                </a:tc>
                <a:tc>
                  <a:txBody>
                    <a:bodyPr/>
                    <a:lstStyle/>
                    <a:p>
                      <a:pPr algn="ctr"/>
                      <a:r>
                        <a:rPr lang="en-US" altLang="zh-CN" sz="1200" b="0" dirty="0"/>
                        <a:t>Coil6</a:t>
                      </a:r>
                      <a:endParaRPr lang="zh-CN" altLang="en-US" sz="1200" b="0" dirty="0"/>
                    </a:p>
                  </a:txBody>
                  <a:tcPr anchor="ctr">
                    <a:solidFill>
                      <a:schemeClr val="accent4">
                        <a:lumMod val="60000"/>
                        <a:lumOff val="40000"/>
                      </a:schemeClr>
                    </a:solidFill>
                  </a:tcPr>
                </a:tc>
                <a:tc>
                  <a:txBody>
                    <a:bodyPr/>
                    <a:lstStyle/>
                    <a:p>
                      <a:pPr algn="ctr"/>
                      <a:r>
                        <a:rPr lang="en-US" altLang="zh-CN" sz="1200" b="0" dirty="0"/>
                        <a:t>0.55/0.6</a:t>
                      </a:r>
                      <a:endParaRPr lang="zh-CN" altLang="en-US" sz="1200" b="0" dirty="0"/>
                    </a:p>
                  </a:txBody>
                  <a:tcPr anchor="ctr">
                    <a:solidFill>
                      <a:schemeClr val="accent4">
                        <a:lumMod val="60000"/>
                        <a:lumOff val="40000"/>
                      </a:schemeClr>
                    </a:solidFill>
                  </a:tcPr>
                </a:tc>
                <a:tc>
                  <a:txBody>
                    <a:bodyPr/>
                    <a:lstStyle/>
                    <a:p>
                      <a:pPr algn="ctr"/>
                      <a:r>
                        <a:rPr lang="en-US" altLang="zh-CN" sz="1200" b="0" dirty="0"/>
                        <a:t>100</a:t>
                      </a:r>
                      <a:endParaRPr lang="zh-CN" altLang="en-US" sz="1200" b="0" dirty="0"/>
                    </a:p>
                  </a:txBody>
                  <a:tcPr anchor="ctr">
                    <a:solidFill>
                      <a:schemeClr val="accent4">
                        <a:lumMod val="60000"/>
                        <a:lumOff val="40000"/>
                      </a:schemeClr>
                    </a:solidFill>
                  </a:tcPr>
                </a:tc>
                <a:tc>
                  <a:txBody>
                    <a:bodyPr/>
                    <a:lstStyle/>
                    <a:p>
                      <a:pPr algn="ctr" fontAlgn="ctr"/>
                      <a:r>
                        <a:rPr lang="en-US" sz="1100" b="0" i="0" u="none" strike="noStrike" dirty="0">
                          <a:solidFill>
                            <a:srgbClr val="000000"/>
                          </a:solidFill>
                          <a:effectLst/>
                          <a:latin typeface="等线" panose="02010600030101010101" pitchFamily="2" charset="-122"/>
                          <a:ea typeface="等线" panose="02010600030101010101" pitchFamily="2" charset="-122"/>
                        </a:rPr>
                        <a:t>5.50E-03</a:t>
                      </a:r>
                    </a:p>
                  </a:txBody>
                  <a:tcPr marL="9525" marR="9525" marT="9525" marB="0" anchor="ctr">
                    <a:solidFill>
                      <a:schemeClr val="accent4">
                        <a:lumMod val="60000"/>
                        <a:lumOff val="40000"/>
                      </a:schemeClr>
                    </a:solidFill>
                  </a:tcPr>
                </a:tc>
                <a:tc>
                  <a:txBody>
                    <a:bodyPr/>
                    <a:lstStyle/>
                    <a:p>
                      <a:pPr algn="ctr"/>
                      <a:r>
                        <a:rPr lang="en-US" altLang="zh-CN" sz="1200" b="0" dirty="0"/>
                        <a:t>100</a:t>
                      </a:r>
                      <a:endParaRPr lang="zh-CN" altLang="en-US" sz="1200" b="0" dirty="0"/>
                    </a:p>
                  </a:txBody>
                  <a:tcPr anchor="ctr">
                    <a:solidFill>
                      <a:schemeClr val="accent4">
                        <a:lumMod val="60000"/>
                        <a:lumOff val="4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1200" b="0" dirty="0"/>
                        <a:t>0.6</a:t>
                      </a:r>
                      <a:endParaRPr lang="zh-CN" altLang="en-US" sz="1200" b="0" dirty="0"/>
                    </a:p>
                  </a:txBody>
                  <a:tcPr anchor="ctr">
                    <a:solidFill>
                      <a:schemeClr val="accent4">
                        <a:lumMod val="60000"/>
                        <a:lumOff val="40000"/>
                      </a:schemeClr>
                    </a:solidFill>
                  </a:tcPr>
                </a:tc>
                <a:tc>
                  <a:txBody>
                    <a:bodyPr/>
                    <a:lstStyle/>
                    <a:p>
                      <a:pPr algn="ctr"/>
                      <a:r>
                        <a:rPr lang="en-US" altLang="zh-CN" sz="1200" b="0" dirty="0"/>
                        <a:t>14</a:t>
                      </a:r>
                      <a:endParaRPr lang="zh-CN" altLang="en-US" sz="1200" b="0" dirty="0"/>
                    </a:p>
                  </a:txBody>
                  <a:tcPr anchor="ctr">
                    <a:solidFill>
                      <a:schemeClr val="accent4">
                        <a:lumMod val="60000"/>
                        <a:lumOff val="40000"/>
                      </a:schemeClr>
                    </a:solidFill>
                  </a:tcPr>
                </a:tc>
                <a:tc>
                  <a:txBody>
                    <a:bodyPr/>
                    <a:lstStyle/>
                    <a:p>
                      <a:pPr algn="ctr"/>
                      <a:r>
                        <a:rPr lang="en-US" altLang="zh-CN" sz="1200" b="0" dirty="0"/>
                        <a:t>0.6</a:t>
                      </a:r>
                      <a:endParaRPr lang="zh-CN" altLang="en-US" sz="1200" b="0" dirty="0"/>
                    </a:p>
                  </a:txBody>
                  <a:tcPr anchor="ctr">
                    <a:solidFill>
                      <a:schemeClr val="accent4">
                        <a:lumMod val="60000"/>
                        <a:lumOff val="4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zh-CN" altLang="en-US" sz="1200" b="0" dirty="0"/>
                        <a:t>符合不好</a:t>
                      </a:r>
                    </a:p>
                  </a:txBody>
                  <a:tcPr anchor="ctr">
                    <a:solidFill>
                      <a:schemeClr val="accent4">
                        <a:lumMod val="60000"/>
                        <a:lumOff val="40000"/>
                      </a:schemeClr>
                    </a:solidFill>
                  </a:tcPr>
                </a:tc>
                <a:extLst>
                  <a:ext uri="{0D108BD9-81ED-4DB2-BD59-A6C34878D82A}">
                    <a16:rowId xmlns:a16="http://schemas.microsoft.com/office/drawing/2014/main" val="3879389"/>
                  </a:ext>
                </a:extLst>
              </a:tr>
              <a:tr h="297180">
                <a:tc vMerge="1">
                  <a:txBody>
                    <a:bodyPr/>
                    <a:lstStyle/>
                    <a:p>
                      <a:endParaRPr lang="zh-CN" altLang="en-US" sz="1400" b="0" dirty="0"/>
                    </a:p>
                  </a:txBody>
                  <a:tcPr>
                    <a:noFill/>
                  </a:tcPr>
                </a:tc>
                <a:tc>
                  <a:txBody>
                    <a:bodyPr/>
                    <a:lstStyle/>
                    <a:p>
                      <a:pPr algn="ctr"/>
                      <a:r>
                        <a:rPr lang="en-US" altLang="zh-CN" sz="1200" b="0" dirty="0"/>
                        <a:t>Coil7</a:t>
                      </a:r>
                      <a:endParaRPr lang="zh-CN" altLang="en-US" sz="1200" b="0" dirty="0"/>
                    </a:p>
                  </a:txBody>
                  <a:tcPr anchor="ctr">
                    <a:solidFill>
                      <a:schemeClr val="accent4">
                        <a:lumMod val="60000"/>
                        <a:lumOff val="40000"/>
                      </a:schemeClr>
                    </a:solidFill>
                  </a:tcPr>
                </a:tc>
                <a:tc>
                  <a:txBody>
                    <a:bodyPr/>
                    <a:lstStyle/>
                    <a:p>
                      <a:pPr algn="ctr"/>
                      <a:r>
                        <a:rPr lang="en-US" altLang="zh-CN" sz="1200" b="0" dirty="0"/>
                        <a:t>0.55/0.6</a:t>
                      </a:r>
                      <a:endParaRPr lang="zh-CN" altLang="en-US" sz="1200" b="0" dirty="0"/>
                    </a:p>
                  </a:txBody>
                  <a:tcPr anchor="ctr">
                    <a:solidFill>
                      <a:schemeClr val="accent4">
                        <a:lumMod val="60000"/>
                        <a:lumOff val="40000"/>
                      </a:schemeClr>
                    </a:solidFill>
                  </a:tcPr>
                </a:tc>
                <a:tc>
                  <a:txBody>
                    <a:bodyPr/>
                    <a:lstStyle/>
                    <a:p>
                      <a:pPr algn="ctr"/>
                      <a:r>
                        <a:rPr lang="en-US" altLang="zh-CN" sz="1200" b="0" dirty="0"/>
                        <a:t>150</a:t>
                      </a:r>
                      <a:endParaRPr lang="zh-CN" altLang="en-US" sz="1200" b="0" dirty="0"/>
                    </a:p>
                  </a:txBody>
                  <a:tcPr anchor="ctr">
                    <a:solidFill>
                      <a:schemeClr val="accent4">
                        <a:lumMod val="60000"/>
                        <a:lumOff val="40000"/>
                      </a:schemeClr>
                    </a:solidFill>
                  </a:tcPr>
                </a:tc>
                <a:tc>
                  <a:txBody>
                    <a:bodyPr/>
                    <a:lstStyle/>
                    <a:p>
                      <a:pPr algn="ctr" fontAlgn="ctr"/>
                      <a:r>
                        <a:rPr lang="en-US" sz="1100" b="0" i="0" u="none" strike="noStrike" dirty="0">
                          <a:solidFill>
                            <a:srgbClr val="000000"/>
                          </a:solidFill>
                          <a:effectLst/>
                          <a:latin typeface="等线" panose="02010600030101010101" pitchFamily="2" charset="-122"/>
                          <a:ea typeface="等线" panose="02010600030101010101" pitchFamily="2" charset="-122"/>
                        </a:rPr>
                        <a:t>3.67E-03</a:t>
                      </a:r>
                    </a:p>
                  </a:txBody>
                  <a:tcPr marL="9525" marR="9525" marT="9525" marB="0" anchor="ctr">
                    <a:solidFill>
                      <a:schemeClr val="accent4">
                        <a:lumMod val="60000"/>
                        <a:lumOff val="40000"/>
                      </a:schemeClr>
                    </a:solidFill>
                  </a:tcPr>
                </a:tc>
                <a:tc>
                  <a:txBody>
                    <a:bodyPr/>
                    <a:lstStyle/>
                    <a:p>
                      <a:pPr algn="ctr"/>
                      <a:r>
                        <a:rPr lang="en-US" altLang="zh-CN" sz="1200" b="0" dirty="0"/>
                        <a:t>100</a:t>
                      </a:r>
                      <a:endParaRPr lang="zh-CN" altLang="en-US" sz="1200" b="0" dirty="0"/>
                    </a:p>
                  </a:txBody>
                  <a:tcPr anchor="ctr">
                    <a:solidFill>
                      <a:schemeClr val="accent4">
                        <a:lumMod val="60000"/>
                        <a:lumOff val="4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1200" b="0" dirty="0"/>
                        <a:t>0.6</a:t>
                      </a:r>
                      <a:endParaRPr lang="zh-CN" altLang="en-US" sz="1200" b="0" dirty="0"/>
                    </a:p>
                  </a:txBody>
                  <a:tcPr anchor="ctr">
                    <a:solidFill>
                      <a:schemeClr val="accent4">
                        <a:lumMod val="60000"/>
                        <a:lumOff val="40000"/>
                      </a:schemeClr>
                    </a:solidFill>
                  </a:tcPr>
                </a:tc>
                <a:tc>
                  <a:txBody>
                    <a:bodyPr/>
                    <a:lstStyle/>
                    <a:p>
                      <a:pPr algn="ctr"/>
                      <a:r>
                        <a:rPr lang="en-US" altLang="zh-CN" sz="1200" b="0" dirty="0"/>
                        <a:t>14</a:t>
                      </a:r>
                      <a:endParaRPr lang="zh-CN" altLang="en-US" sz="1200" b="0" dirty="0"/>
                    </a:p>
                  </a:txBody>
                  <a:tcPr anchor="ctr">
                    <a:solidFill>
                      <a:schemeClr val="accent4">
                        <a:lumMod val="60000"/>
                        <a:lumOff val="40000"/>
                      </a:schemeClr>
                    </a:solidFill>
                  </a:tcPr>
                </a:tc>
                <a:tc>
                  <a:txBody>
                    <a:bodyPr/>
                    <a:lstStyle/>
                    <a:p>
                      <a:pPr algn="ctr"/>
                      <a:r>
                        <a:rPr lang="en-US" altLang="zh-CN" sz="1200" b="0" dirty="0"/>
                        <a:t>0.6</a:t>
                      </a:r>
                      <a:endParaRPr lang="zh-CN" altLang="en-US" sz="1200" b="0" dirty="0"/>
                    </a:p>
                  </a:txBody>
                  <a:tcPr anchor="ctr">
                    <a:solidFill>
                      <a:schemeClr val="accent4">
                        <a:lumMod val="60000"/>
                        <a:lumOff val="4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zh-CN" altLang="en-US" sz="1200" b="0" dirty="0"/>
                        <a:t>符合不好</a:t>
                      </a:r>
                    </a:p>
                  </a:txBody>
                  <a:tcPr anchor="ctr">
                    <a:solidFill>
                      <a:schemeClr val="accent4">
                        <a:lumMod val="60000"/>
                        <a:lumOff val="40000"/>
                      </a:schemeClr>
                    </a:solidFill>
                  </a:tcPr>
                </a:tc>
                <a:extLst>
                  <a:ext uri="{0D108BD9-81ED-4DB2-BD59-A6C34878D82A}">
                    <a16:rowId xmlns:a16="http://schemas.microsoft.com/office/drawing/2014/main" val="1496153598"/>
                  </a:ext>
                </a:extLst>
              </a:tr>
              <a:tr h="297180">
                <a:tc vMerge="1">
                  <a:txBody>
                    <a:bodyPr/>
                    <a:lstStyle/>
                    <a:p>
                      <a:pPr algn="ctr"/>
                      <a:endParaRPr lang="zh-CN" altLang="en-US" sz="1200" b="0" dirty="0"/>
                    </a:p>
                  </a:txBody>
                  <a:tcPr anchor="ctr">
                    <a:noFill/>
                  </a:tcPr>
                </a:tc>
                <a:tc>
                  <a:txBody>
                    <a:bodyPr/>
                    <a:lstStyle/>
                    <a:p>
                      <a:pPr marL="0" algn="ctr" defTabSz="685800" rtl="0" eaLnBrk="1" latinLnBrk="0" hangingPunct="1"/>
                      <a:r>
                        <a:rPr lang="en-US" altLang="zh-CN" sz="1200" b="0" kern="1200" dirty="0">
                          <a:solidFill>
                            <a:schemeClr val="dk1"/>
                          </a:solidFill>
                          <a:latin typeface="+mn-lt"/>
                          <a:ea typeface="+mn-ea"/>
                          <a:cs typeface="+mn-cs"/>
                        </a:rPr>
                        <a:t>H1</a:t>
                      </a:r>
                      <a:endParaRPr lang="zh-CN" altLang="en-US" sz="1200" b="0" kern="1200" dirty="0">
                        <a:solidFill>
                          <a:schemeClr val="dk1"/>
                        </a:solidFill>
                        <a:latin typeface="+mn-lt"/>
                        <a:ea typeface="+mn-ea"/>
                        <a:cs typeface="+mn-cs"/>
                      </a:endParaRPr>
                    </a:p>
                  </a:txBody>
                  <a:tcPr anchor="ctr">
                    <a:solidFill>
                      <a:schemeClr val="accent6">
                        <a:lumMod val="40000"/>
                        <a:lumOff val="60000"/>
                      </a:schemeClr>
                    </a:solidFill>
                  </a:tcPr>
                </a:tc>
                <a:tc>
                  <a:txBody>
                    <a:bodyPr/>
                    <a:lstStyle/>
                    <a:p>
                      <a:pPr marL="0" algn="ctr" defTabSz="685800" rtl="0" eaLnBrk="1" latinLnBrk="0" hangingPunct="1"/>
                      <a:r>
                        <a:rPr lang="en-US" altLang="zh-CN" sz="1200" b="0" kern="1200" dirty="0">
                          <a:solidFill>
                            <a:schemeClr val="dk1"/>
                          </a:solidFill>
                          <a:latin typeface="+mn-lt"/>
                          <a:ea typeface="+mn-ea"/>
                          <a:cs typeface="+mn-cs"/>
                        </a:rPr>
                        <a:t>0.65/0.715</a:t>
                      </a:r>
                      <a:endParaRPr lang="zh-CN" altLang="en-US" sz="1200" b="0" kern="1200" dirty="0">
                        <a:solidFill>
                          <a:schemeClr val="dk1"/>
                        </a:solidFill>
                        <a:latin typeface="+mn-lt"/>
                        <a:ea typeface="+mn-ea"/>
                        <a:cs typeface="+mn-cs"/>
                      </a:endParaRPr>
                    </a:p>
                  </a:txBody>
                  <a:tcPr anchor="ctr">
                    <a:solidFill>
                      <a:schemeClr val="accent6">
                        <a:lumMod val="40000"/>
                        <a:lumOff val="60000"/>
                      </a:schemeClr>
                    </a:solidFill>
                  </a:tcPr>
                </a:tc>
                <a:tc>
                  <a:txBody>
                    <a:bodyPr/>
                    <a:lstStyle/>
                    <a:p>
                      <a:pPr marL="0" algn="ctr" defTabSz="685800" rtl="0" eaLnBrk="1" latinLnBrk="0" hangingPunct="1"/>
                      <a:r>
                        <a:rPr lang="en-US" altLang="zh-CN" sz="1200" b="0" kern="1200" dirty="0">
                          <a:solidFill>
                            <a:schemeClr val="dk1"/>
                          </a:solidFill>
                          <a:latin typeface="+mn-lt"/>
                          <a:ea typeface="+mn-ea"/>
                          <a:cs typeface="+mn-cs"/>
                        </a:rPr>
                        <a:t>34</a:t>
                      </a:r>
                      <a:endParaRPr lang="zh-CN" altLang="en-US" sz="1200" b="0" kern="1200" dirty="0">
                        <a:solidFill>
                          <a:schemeClr val="dk1"/>
                        </a:solidFill>
                        <a:latin typeface="+mn-lt"/>
                        <a:ea typeface="+mn-ea"/>
                        <a:cs typeface="+mn-cs"/>
                      </a:endParaRPr>
                    </a:p>
                  </a:txBody>
                  <a:tcPr anchor="ctr">
                    <a:solidFill>
                      <a:schemeClr val="accent6">
                        <a:lumMod val="40000"/>
                        <a:lumOff val="60000"/>
                      </a:schemeClr>
                    </a:solidFill>
                  </a:tcPr>
                </a:tc>
                <a:tc>
                  <a:txBody>
                    <a:bodyPr/>
                    <a:lstStyle/>
                    <a:p>
                      <a:pPr algn="ctr" fontAlgn="ctr"/>
                      <a:r>
                        <a:rPr lang="en-US" sz="1100" b="0" i="0" u="none" strike="noStrike" dirty="0">
                          <a:solidFill>
                            <a:srgbClr val="000000"/>
                          </a:solidFill>
                          <a:effectLst/>
                          <a:latin typeface="等线" panose="02010600030101010101" pitchFamily="2" charset="-122"/>
                          <a:ea typeface="等线" panose="02010600030101010101" pitchFamily="2" charset="-122"/>
                        </a:rPr>
                        <a:t>1.91E-02</a:t>
                      </a:r>
                    </a:p>
                  </a:txBody>
                  <a:tcPr marL="9525" marR="9525" marT="9525" marB="0" anchor="ctr">
                    <a:solidFill>
                      <a:schemeClr val="accent6">
                        <a:lumMod val="40000"/>
                        <a:lumOff val="60000"/>
                      </a:schemeClr>
                    </a:solidFill>
                  </a:tcPr>
                </a:tc>
                <a:tc>
                  <a:txBody>
                    <a:bodyPr/>
                    <a:lstStyle/>
                    <a:p>
                      <a:pPr marL="0" algn="ctr" defTabSz="685800" rtl="0" eaLnBrk="1" latinLnBrk="0" hangingPunct="1"/>
                      <a:r>
                        <a:rPr lang="en-US" altLang="zh-CN" sz="1200" b="0" kern="1200" dirty="0">
                          <a:solidFill>
                            <a:schemeClr val="dk1"/>
                          </a:solidFill>
                          <a:latin typeface="+mn-lt"/>
                          <a:ea typeface="+mn-ea"/>
                          <a:cs typeface="+mn-cs"/>
                        </a:rPr>
                        <a:t>56</a:t>
                      </a:r>
                      <a:endParaRPr lang="zh-CN" altLang="en-US" sz="1200" b="0" kern="1200" dirty="0">
                        <a:solidFill>
                          <a:schemeClr val="dk1"/>
                        </a:solidFill>
                        <a:latin typeface="+mn-lt"/>
                        <a:ea typeface="+mn-ea"/>
                        <a:cs typeface="+mn-cs"/>
                      </a:endParaRPr>
                    </a:p>
                  </a:txBody>
                  <a:tcPr anchor="ctr">
                    <a:solidFill>
                      <a:schemeClr val="accent6">
                        <a:lumMod val="40000"/>
                        <a:lumOff val="6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1200" b="0" kern="1200" dirty="0">
                          <a:solidFill>
                            <a:schemeClr val="dk1"/>
                          </a:solidFill>
                          <a:latin typeface="+mn-lt"/>
                          <a:ea typeface="+mn-ea"/>
                          <a:cs typeface="+mn-cs"/>
                        </a:rPr>
                        <a:t>0.715</a:t>
                      </a:r>
                      <a:endParaRPr lang="zh-CN" altLang="en-US" sz="1200" b="0" kern="1200" dirty="0">
                        <a:solidFill>
                          <a:schemeClr val="dk1"/>
                        </a:solidFill>
                        <a:latin typeface="+mn-lt"/>
                        <a:ea typeface="+mn-ea"/>
                        <a:cs typeface="+mn-cs"/>
                      </a:endParaRPr>
                    </a:p>
                  </a:txBody>
                  <a:tcPr anchor="ctr">
                    <a:solidFill>
                      <a:schemeClr val="accent6">
                        <a:lumMod val="40000"/>
                        <a:lumOff val="60000"/>
                      </a:schemeClr>
                    </a:solidFill>
                  </a:tcPr>
                </a:tc>
                <a:tc>
                  <a:txBody>
                    <a:bodyPr/>
                    <a:lstStyle/>
                    <a:p>
                      <a:pPr marL="0" algn="ctr" defTabSz="685800" rtl="0" eaLnBrk="1" latinLnBrk="0" hangingPunct="1"/>
                      <a:r>
                        <a:rPr lang="en-US" altLang="zh-CN" sz="1200" b="0" kern="1200" dirty="0">
                          <a:solidFill>
                            <a:schemeClr val="dk1"/>
                          </a:solidFill>
                          <a:latin typeface="+mn-lt"/>
                          <a:ea typeface="+mn-ea"/>
                          <a:cs typeface="+mn-cs"/>
                        </a:rPr>
                        <a:t>18</a:t>
                      </a:r>
                      <a:endParaRPr lang="zh-CN" altLang="en-US" sz="1200" b="0" kern="1200" dirty="0">
                        <a:solidFill>
                          <a:schemeClr val="dk1"/>
                        </a:solidFill>
                        <a:latin typeface="+mn-lt"/>
                        <a:ea typeface="+mn-ea"/>
                        <a:cs typeface="+mn-cs"/>
                      </a:endParaRPr>
                    </a:p>
                  </a:txBody>
                  <a:tcPr anchor="ctr">
                    <a:solidFill>
                      <a:schemeClr val="accent6">
                        <a:lumMod val="40000"/>
                        <a:lumOff val="60000"/>
                      </a:schemeClr>
                    </a:solidFill>
                  </a:tcPr>
                </a:tc>
                <a:tc>
                  <a:txBody>
                    <a:bodyPr/>
                    <a:lstStyle/>
                    <a:p>
                      <a:pPr marL="0" algn="ctr" defTabSz="685800" rtl="0" eaLnBrk="1" latinLnBrk="0" hangingPunct="1"/>
                      <a:r>
                        <a:rPr lang="en-US" altLang="zh-CN" sz="1200" b="0" kern="1200" dirty="0">
                          <a:solidFill>
                            <a:schemeClr val="dk1"/>
                          </a:solidFill>
                          <a:latin typeface="+mn-lt"/>
                          <a:ea typeface="+mn-ea"/>
                          <a:cs typeface="+mn-cs"/>
                        </a:rPr>
                        <a:t>0.715</a:t>
                      </a:r>
                      <a:endParaRPr lang="zh-CN" altLang="en-US" sz="1200" b="0" kern="1200" dirty="0">
                        <a:solidFill>
                          <a:schemeClr val="dk1"/>
                        </a:solidFill>
                        <a:latin typeface="+mn-lt"/>
                        <a:ea typeface="+mn-ea"/>
                        <a:cs typeface="+mn-cs"/>
                      </a:endParaRPr>
                    </a:p>
                  </a:txBody>
                  <a:tcPr anchor="ctr">
                    <a:solidFill>
                      <a:schemeClr val="accent6">
                        <a:lumMod val="40000"/>
                        <a:lumOff val="6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zh-CN" altLang="en-US" sz="1200" b="0" kern="1200" dirty="0">
                          <a:solidFill>
                            <a:schemeClr val="dk1"/>
                          </a:solidFill>
                          <a:latin typeface="+mn-lt"/>
                          <a:ea typeface="+mn-ea"/>
                          <a:cs typeface="+mn-cs"/>
                        </a:rPr>
                        <a:t>符合较好</a:t>
                      </a:r>
                    </a:p>
                  </a:txBody>
                  <a:tcPr anchor="ctr">
                    <a:solidFill>
                      <a:schemeClr val="accent6">
                        <a:lumMod val="40000"/>
                        <a:lumOff val="60000"/>
                      </a:schemeClr>
                    </a:solidFill>
                  </a:tcPr>
                </a:tc>
                <a:extLst>
                  <a:ext uri="{0D108BD9-81ED-4DB2-BD59-A6C34878D82A}">
                    <a16:rowId xmlns:a16="http://schemas.microsoft.com/office/drawing/2014/main" val="3734667396"/>
                  </a:ext>
                </a:extLst>
              </a:tr>
            </a:tbl>
          </a:graphicData>
        </a:graphic>
      </p:graphicFrame>
    </p:spTree>
    <p:extLst>
      <p:ext uri="{BB962C8B-B14F-4D97-AF65-F5344CB8AC3E}">
        <p14:creationId xmlns:p14="http://schemas.microsoft.com/office/powerpoint/2010/main" val="25891984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02CF2350-752B-4F65-A7E7-78FAF8FA5DE2}"/>
              </a:ext>
            </a:extLst>
          </p:cNvPr>
          <p:cNvSpPr>
            <a:spLocks noGrp="1"/>
          </p:cNvSpPr>
          <p:nvPr>
            <p:ph type="sldNum" sz="quarter" idx="12"/>
          </p:nvPr>
        </p:nvSpPr>
        <p:spPr/>
        <p:txBody>
          <a:bodyPr/>
          <a:lstStyle/>
          <a:p>
            <a:pPr>
              <a:defRPr/>
            </a:pPr>
            <a:fld id="{C58DEF2B-8039-4C1E-A573-46AE1706B516}" type="slidenum">
              <a:rPr lang="en-US" altLang="zh-CN" smtClean="0"/>
              <a:pPr>
                <a:defRPr/>
              </a:pPr>
              <a:t>16</a:t>
            </a:fld>
            <a:endParaRPr lang="en-US" altLang="zh-CN" dirty="0"/>
          </a:p>
        </p:txBody>
      </p:sp>
      <p:sp>
        <p:nvSpPr>
          <p:cNvPr id="3" name="文本占位符 2">
            <a:extLst>
              <a:ext uri="{FF2B5EF4-FFF2-40B4-BE49-F238E27FC236}">
                <a16:creationId xmlns:a16="http://schemas.microsoft.com/office/drawing/2014/main" id="{4C8BB3C6-2378-4C90-80B6-4013681A4213}"/>
              </a:ext>
            </a:extLst>
          </p:cNvPr>
          <p:cNvSpPr>
            <a:spLocks noGrp="1"/>
          </p:cNvSpPr>
          <p:nvPr>
            <p:ph type="body" sz="quarter" idx="13"/>
          </p:nvPr>
        </p:nvSpPr>
        <p:spPr/>
        <p:txBody>
          <a:bodyPr/>
          <a:lstStyle/>
          <a:p>
            <a:r>
              <a:rPr lang="en-US" altLang="zh-CN" dirty="0"/>
              <a:t>More sample</a:t>
            </a:r>
            <a:endParaRPr lang="zh-CN" altLang="en-US" dirty="0"/>
          </a:p>
        </p:txBody>
      </p:sp>
      <p:graphicFrame>
        <p:nvGraphicFramePr>
          <p:cNvPr id="7" name="表格 5">
            <a:extLst>
              <a:ext uri="{FF2B5EF4-FFF2-40B4-BE49-F238E27FC236}">
                <a16:creationId xmlns:a16="http://schemas.microsoft.com/office/drawing/2014/main" id="{B1BB78D6-89D3-44AD-8F4B-33C03035DBCC}"/>
              </a:ext>
            </a:extLst>
          </p:cNvPr>
          <p:cNvGraphicFramePr>
            <a:graphicFrameLocks noGrp="1"/>
          </p:cNvGraphicFramePr>
          <p:nvPr>
            <p:extLst>
              <p:ext uri="{D42A27DB-BD31-4B8C-83A1-F6EECF244321}">
                <p14:modId xmlns:p14="http://schemas.microsoft.com/office/powerpoint/2010/main" val="1364971698"/>
              </p:ext>
            </p:extLst>
          </p:nvPr>
        </p:nvGraphicFramePr>
        <p:xfrm>
          <a:off x="100812" y="2631923"/>
          <a:ext cx="8942375" cy="4183380"/>
        </p:xfrm>
        <a:graphic>
          <a:graphicData uri="http://schemas.openxmlformats.org/drawingml/2006/table">
            <a:tbl>
              <a:tblPr firstRow="1" bandRow="1">
                <a:tableStyleId>{69CF1AB2-1976-4502-BF36-3FF5EA218861}</a:tableStyleId>
              </a:tblPr>
              <a:tblGrid>
                <a:gridCol w="596467">
                  <a:extLst>
                    <a:ext uri="{9D8B030D-6E8A-4147-A177-3AD203B41FA5}">
                      <a16:colId xmlns:a16="http://schemas.microsoft.com/office/drawing/2014/main" val="1969986963"/>
                    </a:ext>
                  </a:extLst>
                </a:gridCol>
                <a:gridCol w="571190">
                  <a:extLst>
                    <a:ext uri="{9D8B030D-6E8A-4147-A177-3AD203B41FA5}">
                      <a16:colId xmlns:a16="http://schemas.microsoft.com/office/drawing/2014/main" val="1523366972"/>
                    </a:ext>
                  </a:extLst>
                </a:gridCol>
                <a:gridCol w="785387">
                  <a:extLst>
                    <a:ext uri="{9D8B030D-6E8A-4147-A177-3AD203B41FA5}">
                      <a16:colId xmlns:a16="http://schemas.microsoft.com/office/drawing/2014/main" val="1397474941"/>
                    </a:ext>
                  </a:extLst>
                </a:gridCol>
                <a:gridCol w="1070981">
                  <a:extLst>
                    <a:ext uri="{9D8B030D-6E8A-4147-A177-3AD203B41FA5}">
                      <a16:colId xmlns:a16="http://schemas.microsoft.com/office/drawing/2014/main" val="2292667255"/>
                    </a:ext>
                  </a:extLst>
                </a:gridCol>
                <a:gridCol w="1047554">
                  <a:extLst>
                    <a:ext uri="{9D8B030D-6E8A-4147-A177-3AD203B41FA5}">
                      <a16:colId xmlns:a16="http://schemas.microsoft.com/office/drawing/2014/main" val="536465090"/>
                    </a:ext>
                  </a:extLst>
                </a:gridCol>
                <a:gridCol w="717075">
                  <a:extLst>
                    <a:ext uri="{9D8B030D-6E8A-4147-A177-3AD203B41FA5}">
                      <a16:colId xmlns:a16="http://schemas.microsoft.com/office/drawing/2014/main" val="1261791897"/>
                    </a:ext>
                  </a:extLst>
                </a:gridCol>
                <a:gridCol w="802429">
                  <a:extLst>
                    <a:ext uri="{9D8B030D-6E8A-4147-A177-3AD203B41FA5}">
                      <a16:colId xmlns:a16="http://schemas.microsoft.com/office/drawing/2014/main" val="3877714259"/>
                    </a:ext>
                  </a:extLst>
                </a:gridCol>
                <a:gridCol w="969950">
                  <a:extLst>
                    <a:ext uri="{9D8B030D-6E8A-4147-A177-3AD203B41FA5}">
                      <a16:colId xmlns:a16="http://schemas.microsoft.com/office/drawing/2014/main" val="2149075265"/>
                    </a:ext>
                  </a:extLst>
                </a:gridCol>
                <a:gridCol w="1190671">
                  <a:extLst>
                    <a:ext uri="{9D8B030D-6E8A-4147-A177-3AD203B41FA5}">
                      <a16:colId xmlns:a16="http://schemas.microsoft.com/office/drawing/2014/main" val="1860525783"/>
                    </a:ext>
                  </a:extLst>
                </a:gridCol>
                <a:gridCol w="1190671">
                  <a:extLst>
                    <a:ext uri="{9D8B030D-6E8A-4147-A177-3AD203B41FA5}">
                      <a16:colId xmlns:a16="http://schemas.microsoft.com/office/drawing/2014/main" val="2451568343"/>
                    </a:ext>
                  </a:extLst>
                </a:gridCol>
              </a:tblGrid>
              <a:tr h="379512">
                <a:tc>
                  <a:txBody>
                    <a:bodyPr/>
                    <a:lstStyle/>
                    <a:p>
                      <a:pPr algn="ctr"/>
                      <a:endParaRPr lang="zh-CN" altLang="en-US" sz="1050" b="0" dirty="0">
                        <a:latin typeface="+mn-ea"/>
                        <a:ea typeface="+mn-ea"/>
                      </a:endParaRPr>
                    </a:p>
                  </a:txBody>
                  <a:tcPr anchor="ctr">
                    <a:noFill/>
                  </a:tcPr>
                </a:tc>
                <a:tc>
                  <a:txBody>
                    <a:bodyPr/>
                    <a:lstStyle/>
                    <a:p>
                      <a:pPr algn="ctr"/>
                      <a:endParaRPr lang="zh-CN" altLang="en-US" sz="1050" b="0" dirty="0">
                        <a:latin typeface="+mn-ea"/>
                        <a:ea typeface="+mn-ea"/>
                      </a:endParaRPr>
                    </a:p>
                  </a:txBody>
                  <a:tcPr anchor="ctr">
                    <a:noFill/>
                  </a:tcPr>
                </a:tc>
                <a:tc>
                  <a:txBody>
                    <a:bodyPr/>
                    <a:lstStyle/>
                    <a:p>
                      <a:pPr algn="ctr"/>
                      <a:r>
                        <a:rPr lang="zh-CN" altLang="en-US" sz="1050" b="0" dirty="0">
                          <a:latin typeface="+mn-ea"/>
                          <a:ea typeface="+mn-ea"/>
                        </a:rPr>
                        <a:t>线径</a:t>
                      </a:r>
                      <a:r>
                        <a:rPr lang="en-US" altLang="zh-CN" sz="1050" b="0" dirty="0">
                          <a:latin typeface="+mn-ea"/>
                          <a:ea typeface="+mn-ea"/>
                        </a:rPr>
                        <a:t>(mm)</a:t>
                      </a:r>
                      <a:endParaRPr lang="zh-CN" altLang="en-US" sz="1050" b="0" dirty="0">
                        <a:latin typeface="+mn-ea"/>
                        <a:ea typeface="+mn-ea"/>
                      </a:endParaRPr>
                    </a:p>
                  </a:txBody>
                  <a:tcPr anchor="ctr">
                    <a:noFill/>
                  </a:tcPr>
                </a:tc>
                <a:tc>
                  <a:txBody>
                    <a:bodyPr/>
                    <a:lstStyle/>
                    <a:p>
                      <a:pPr algn="ctr"/>
                      <a:r>
                        <a:rPr lang="zh-CN" altLang="en-US" sz="1050" b="0" dirty="0">
                          <a:latin typeface="+mn-ea"/>
                          <a:ea typeface="+mn-ea"/>
                        </a:rPr>
                        <a:t>线圈内径（</a:t>
                      </a:r>
                      <a:r>
                        <a:rPr lang="en-US" altLang="zh-CN" sz="1050" b="0" dirty="0">
                          <a:latin typeface="+mn-ea"/>
                          <a:ea typeface="+mn-ea"/>
                        </a:rPr>
                        <a:t>mm</a:t>
                      </a:r>
                      <a:r>
                        <a:rPr lang="zh-CN" altLang="en-US" sz="1050" b="0" dirty="0">
                          <a:latin typeface="+mn-ea"/>
                          <a:ea typeface="+mn-ea"/>
                        </a:rPr>
                        <a:t>）</a:t>
                      </a:r>
                    </a:p>
                  </a:txBody>
                  <a:tcPr anchor="ctr">
                    <a:noFill/>
                  </a:tcPr>
                </a:tc>
                <a:tc>
                  <a:txBody>
                    <a:bodyPr/>
                    <a:lstStyle/>
                    <a:p>
                      <a:pPr algn="ctr"/>
                      <a:r>
                        <a:rPr lang="zh-CN" altLang="en-US" sz="1050" b="0" dirty="0">
                          <a:latin typeface="+mn-ea"/>
                          <a:ea typeface="+mn-ea"/>
                        </a:rPr>
                        <a:t>线径</a:t>
                      </a:r>
                      <a:r>
                        <a:rPr lang="en-US" altLang="zh-CN" sz="1050" b="0" dirty="0">
                          <a:latin typeface="+mn-ea"/>
                          <a:ea typeface="+mn-ea"/>
                        </a:rPr>
                        <a:t>/</a:t>
                      </a:r>
                      <a:r>
                        <a:rPr lang="zh-CN" altLang="en-US" sz="1050" b="0" dirty="0">
                          <a:latin typeface="+mn-ea"/>
                          <a:ea typeface="+mn-ea"/>
                        </a:rPr>
                        <a:t>线圈内径</a:t>
                      </a:r>
                    </a:p>
                  </a:txBody>
                  <a:tcPr anchor="ctr">
                    <a:noFill/>
                  </a:tcPr>
                </a:tc>
                <a:tc>
                  <a:txBody>
                    <a:bodyPr/>
                    <a:lstStyle/>
                    <a:p>
                      <a:pPr algn="ctr"/>
                      <a:r>
                        <a:rPr lang="en-US" altLang="zh-CN" sz="1050" b="0" dirty="0">
                          <a:latin typeface="+mn-ea"/>
                          <a:ea typeface="+mn-ea"/>
                        </a:rPr>
                        <a:t>L (H)</a:t>
                      </a:r>
                      <a:endParaRPr lang="zh-CN" altLang="en-US" sz="1050" b="0" dirty="0">
                        <a:latin typeface="+mn-ea"/>
                        <a:ea typeface="+mn-ea"/>
                      </a:endParaRPr>
                    </a:p>
                  </a:txBody>
                  <a:tcPr anchor="ctr">
                    <a:noFill/>
                  </a:tcPr>
                </a:tc>
                <a:tc>
                  <a:txBody>
                    <a:bodyPr/>
                    <a:lstStyle/>
                    <a:p>
                      <a:pPr algn="ctr"/>
                      <a:r>
                        <a:rPr lang="en-US" altLang="zh-CN" sz="1050" b="0" dirty="0">
                          <a:latin typeface="+mn-ea"/>
                          <a:ea typeface="+mn-ea"/>
                        </a:rPr>
                        <a:t>C (F)</a:t>
                      </a:r>
                      <a:endParaRPr lang="zh-CN" altLang="en-US" sz="1050" b="0" dirty="0">
                        <a:latin typeface="+mn-ea"/>
                        <a:ea typeface="+mn-ea"/>
                      </a:endParaRPr>
                    </a:p>
                  </a:txBody>
                  <a:tcPr anchor="ctr">
                    <a:noFill/>
                  </a:tcPr>
                </a:tc>
                <a:tc>
                  <a:txBody>
                    <a:bodyPr/>
                    <a:lstStyle/>
                    <a:p>
                      <a:pPr algn="ctr"/>
                      <a:r>
                        <a:rPr lang="zh-CN" altLang="en-US" sz="1050" b="0" dirty="0">
                          <a:latin typeface="+mn-ea"/>
                          <a:ea typeface="+mn-ea"/>
                        </a:rPr>
                        <a:t>谐振频率（</a:t>
                      </a:r>
                      <a:r>
                        <a:rPr lang="en-US" altLang="zh-CN" sz="1050" b="0" dirty="0">
                          <a:latin typeface="+mn-ea"/>
                          <a:ea typeface="+mn-ea"/>
                        </a:rPr>
                        <a:t>kHz</a:t>
                      </a:r>
                      <a:r>
                        <a:rPr lang="zh-CN" altLang="en-US" sz="1050" b="0" dirty="0">
                          <a:latin typeface="+mn-ea"/>
                          <a:ea typeface="+mn-ea"/>
                        </a:rPr>
                        <a:t>）</a:t>
                      </a:r>
                    </a:p>
                  </a:txBody>
                  <a:tcPr anchor="ctr">
                    <a:noFill/>
                  </a:tcPr>
                </a:tc>
                <a:tc>
                  <a:txBody>
                    <a:bodyPr/>
                    <a:lstStyle/>
                    <a:p>
                      <a:pPr algn="ctr"/>
                      <a:r>
                        <a:rPr lang="zh-CN" altLang="en-US" sz="1050" b="0" dirty="0">
                          <a:latin typeface="+mn-ea"/>
                          <a:ea typeface="+mn-ea"/>
                        </a:rPr>
                        <a:t>线圈绕线长度（</a:t>
                      </a:r>
                      <a:r>
                        <a:rPr lang="en-US" altLang="zh-CN" sz="1050" b="0" dirty="0">
                          <a:latin typeface="+mn-ea"/>
                          <a:ea typeface="+mn-ea"/>
                        </a:rPr>
                        <a:t>m</a:t>
                      </a:r>
                      <a:r>
                        <a:rPr lang="zh-CN" altLang="en-US" sz="1050" b="0" dirty="0">
                          <a:latin typeface="+mn-ea"/>
                          <a:ea typeface="+mn-ea"/>
                        </a:rPr>
                        <a:t>）</a:t>
                      </a:r>
                    </a:p>
                  </a:txBody>
                  <a:tcPr anchor="ctr">
                    <a:noFill/>
                  </a:tcPr>
                </a:tc>
                <a:tc>
                  <a:txBody>
                    <a:bodyPr/>
                    <a:lstStyle/>
                    <a:p>
                      <a:pPr algn="ctr"/>
                      <a:r>
                        <a:rPr lang="en-US" altLang="zh-CN" sz="1050" b="0" dirty="0">
                          <a:latin typeface="+mn-ea"/>
                          <a:ea typeface="+mn-ea"/>
                        </a:rPr>
                        <a:t>Simulation vs test</a:t>
                      </a:r>
                      <a:endParaRPr lang="zh-CN" altLang="en-US" sz="1050" b="0" dirty="0">
                        <a:latin typeface="+mn-ea"/>
                        <a:ea typeface="+mn-ea"/>
                      </a:endParaRPr>
                    </a:p>
                  </a:txBody>
                  <a:tcPr anchor="ctr">
                    <a:noFill/>
                  </a:tcPr>
                </a:tc>
                <a:extLst>
                  <a:ext uri="{0D108BD9-81ED-4DB2-BD59-A6C34878D82A}">
                    <a16:rowId xmlns:a16="http://schemas.microsoft.com/office/drawing/2014/main" val="2646039981"/>
                  </a:ext>
                </a:extLst>
              </a:tr>
              <a:tr h="242006">
                <a:tc rowSpan="3">
                  <a:txBody>
                    <a:bodyPr/>
                    <a:lstStyle/>
                    <a:p>
                      <a:pPr algn="ctr"/>
                      <a:r>
                        <a:rPr lang="en-US" altLang="zh-CN" sz="1050" b="0" dirty="0">
                          <a:latin typeface="+mn-ea"/>
                          <a:ea typeface="+mn-ea"/>
                        </a:rPr>
                        <a:t>Prototype coil</a:t>
                      </a:r>
                      <a:endParaRPr lang="zh-CN" altLang="en-US" sz="1050" b="0" dirty="0">
                        <a:latin typeface="+mn-ea"/>
                        <a:ea typeface="+mn-ea"/>
                      </a:endParaRPr>
                    </a:p>
                  </a:txBody>
                  <a:tcPr anchor="ctr">
                    <a:noFill/>
                  </a:tcPr>
                </a:tc>
                <a:tc>
                  <a:txBody>
                    <a:bodyPr/>
                    <a:lstStyle/>
                    <a:p>
                      <a:pPr algn="ctr"/>
                      <a:r>
                        <a:rPr lang="en-US" altLang="zh-CN" sz="1050" b="0" dirty="0">
                          <a:latin typeface="+mn-ea"/>
                          <a:ea typeface="+mn-ea"/>
                        </a:rPr>
                        <a:t>V1</a:t>
                      </a:r>
                      <a:endParaRPr lang="zh-CN" altLang="en-US" sz="1050" b="0" dirty="0">
                        <a:latin typeface="+mn-ea"/>
                        <a:ea typeface="+mn-ea"/>
                      </a:endParaRPr>
                    </a:p>
                  </a:txBody>
                  <a:tcPr anchor="ctr">
                    <a:noFill/>
                  </a:tcPr>
                </a:tc>
                <a:tc>
                  <a:txBody>
                    <a:bodyPr/>
                    <a:lstStyle/>
                    <a:p>
                      <a:pPr algn="ctr"/>
                      <a:r>
                        <a:rPr lang="en-US" altLang="zh-CN" sz="1050" b="0" dirty="0">
                          <a:latin typeface="+mn-ea"/>
                          <a:ea typeface="+mn-ea"/>
                        </a:rPr>
                        <a:t>0.13/0.156</a:t>
                      </a:r>
                      <a:endParaRPr lang="zh-CN" altLang="en-US" sz="1050" b="0" dirty="0">
                        <a:latin typeface="+mn-ea"/>
                        <a:ea typeface="+mn-ea"/>
                      </a:endParaRPr>
                    </a:p>
                  </a:txBody>
                  <a:tcPr anchor="ctr">
                    <a:noFill/>
                  </a:tcPr>
                </a:tc>
                <a:tc>
                  <a:txBody>
                    <a:bodyPr/>
                    <a:lstStyle/>
                    <a:p>
                      <a:pPr algn="ctr"/>
                      <a:r>
                        <a:rPr lang="en-US" altLang="zh-CN" sz="1050" b="0" dirty="0">
                          <a:latin typeface="+mn-ea"/>
                          <a:ea typeface="+mn-ea"/>
                        </a:rPr>
                        <a:t>114</a:t>
                      </a:r>
                      <a:endParaRPr lang="zh-CN" altLang="en-US" sz="1050" b="0" dirty="0">
                        <a:latin typeface="+mn-ea"/>
                        <a:ea typeface="+mn-ea"/>
                      </a:endParaRPr>
                    </a:p>
                  </a:txBody>
                  <a:tcPr anchor="ctr">
                    <a:noFill/>
                  </a:tcPr>
                </a:tc>
                <a:tc>
                  <a:txBody>
                    <a:bodyPr/>
                    <a:lstStyle/>
                    <a:p>
                      <a:pPr algn="ctr" fontAlgn="ctr"/>
                      <a:r>
                        <a:rPr lang="en-US" sz="1050" b="0" i="0" u="none" strike="noStrike" dirty="0">
                          <a:solidFill>
                            <a:srgbClr val="000000"/>
                          </a:solidFill>
                          <a:effectLst/>
                          <a:latin typeface="+mn-ea"/>
                          <a:ea typeface="+mn-ea"/>
                        </a:rPr>
                        <a:t>1.14E-03</a:t>
                      </a:r>
                    </a:p>
                  </a:txBody>
                  <a:tcPr marL="9525" marR="9525" marT="9525" marB="0" anchor="ctr">
                    <a:noFill/>
                  </a:tcPr>
                </a:tc>
                <a:tc>
                  <a:txBody>
                    <a:bodyPr/>
                    <a:lstStyle/>
                    <a:p>
                      <a:pPr marL="0" algn="ctr" defTabSz="685800" rtl="0" eaLnBrk="1" fontAlgn="ctr" latinLnBrk="0" hangingPunct="1"/>
                      <a:r>
                        <a:rPr lang="en-US" sz="1050" b="0" i="0" u="none" strike="noStrike" kern="1200" dirty="0">
                          <a:solidFill>
                            <a:srgbClr val="000000"/>
                          </a:solidFill>
                          <a:effectLst/>
                          <a:latin typeface="等线" panose="02010600030101010101" pitchFamily="2" charset="-122"/>
                          <a:ea typeface="等线" panose="02010600030101010101" pitchFamily="2" charset="-122"/>
                          <a:cs typeface="+mn-cs"/>
                        </a:rPr>
                        <a:t>2.29E+00</a:t>
                      </a:r>
                    </a:p>
                  </a:txBody>
                  <a:tcPr marL="9525" marR="9525" marT="9525" marB="0" anchor="ctr">
                    <a:noFill/>
                  </a:tcPr>
                </a:tc>
                <a:tc>
                  <a:txBody>
                    <a:bodyPr/>
                    <a:lstStyle/>
                    <a:p>
                      <a:pPr marL="0" algn="ctr" defTabSz="685800" rtl="0" eaLnBrk="1" fontAlgn="ctr" latinLnBrk="0" hangingPunct="1"/>
                      <a:r>
                        <a:rPr lang="en-US" sz="1050" b="0" i="0" u="none" strike="noStrike" kern="1200">
                          <a:solidFill>
                            <a:srgbClr val="000000"/>
                          </a:solidFill>
                          <a:effectLst/>
                          <a:latin typeface="等线" panose="02010600030101010101" pitchFamily="2" charset="-122"/>
                          <a:ea typeface="等线" panose="02010600030101010101" pitchFamily="2" charset="-122"/>
                          <a:cs typeface="+mn-cs"/>
                        </a:rPr>
                        <a:t>6.71E-11</a:t>
                      </a:r>
                    </a:p>
                  </a:txBody>
                  <a:tcPr marL="9525" marR="9525" marT="9525" marB="0" anchor="ctr">
                    <a:noFill/>
                  </a:tcPr>
                </a:tc>
                <a:tc>
                  <a:txBody>
                    <a:bodyPr/>
                    <a:lstStyle/>
                    <a:p>
                      <a:pPr marL="0" algn="ctr" defTabSz="685800" rtl="0" eaLnBrk="1" fontAlgn="ctr" latinLnBrk="0" hangingPunct="1"/>
                      <a:r>
                        <a:rPr lang="en-US" sz="1050" b="0" i="0" u="none" strike="noStrike" kern="1200">
                          <a:solidFill>
                            <a:srgbClr val="000000"/>
                          </a:solidFill>
                          <a:effectLst/>
                          <a:latin typeface="等线" panose="02010600030101010101" pitchFamily="2" charset="-122"/>
                          <a:ea typeface="等线" panose="02010600030101010101" pitchFamily="2" charset="-122"/>
                          <a:cs typeface="+mn-cs"/>
                        </a:rPr>
                        <a:t>1.28E+01</a:t>
                      </a:r>
                    </a:p>
                  </a:txBody>
                  <a:tcPr marL="9525" marR="9525" marT="9525" marB="0" anchor="ctr">
                    <a:noFill/>
                  </a:tcPr>
                </a:tc>
                <a:tc>
                  <a:txBody>
                    <a:bodyPr/>
                    <a:lstStyle/>
                    <a:p>
                      <a:pPr algn="ctr"/>
                      <a:r>
                        <a:rPr lang="en-US" altLang="zh-CN" sz="1050" b="0" dirty="0">
                          <a:latin typeface="+mn-ea"/>
                          <a:ea typeface="+mn-ea"/>
                        </a:rPr>
                        <a:t>1722</a:t>
                      </a:r>
                      <a:endParaRPr lang="zh-CN" altLang="en-US" sz="1050" b="0" dirty="0">
                        <a:latin typeface="+mn-ea"/>
                        <a:ea typeface="+mn-ea"/>
                      </a:endParaRPr>
                    </a:p>
                  </a:txBody>
                  <a:tcPr anchor="ctr">
                    <a:noFill/>
                  </a:tcPr>
                </a:tc>
                <a:tc>
                  <a:txBody>
                    <a:bodyPr/>
                    <a:lstStyle/>
                    <a:p>
                      <a:pPr algn="ctr"/>
                      <a:r>
                        <a:rPr lang="zh-CN" altLang="en-US" sz="1050" b="0" dirty="0">
                          <a:latin typeface="+mn-ea"/>
                          <a:ea typeface="+mn-ea"/>
                        </a:rPr>
                        <a:t>未仿真</a:t>
                      </a:r>
                    </a:p>
                  </a:txBody>
                  <a:tcPr anchor="ctr">
                    <a:noFill/>
                  </a:tcPr>
                </a:tc>
                <a:extLst>
                  <a:ext uri="{0D108BD9-81ED-4DB2-BD59-A6C34878D82A}">
                    <a16:rowId xmlns:a16="http://schemas.microsoft.com/office/drawing/2014/main" val="2886982460"/>
                  </a:ext>
                </a:extLst>
              </a:tr>
              <a:tr h="242006">
                <a:tc vMerge="1">
                  <a:txBody>
                    <a:bodyPr/>
                    <a:lstStyle/>
                    <a:p>
                      <a:endParaRPr lang="zh-CN" altLang="en-US" sz="1400" b="0" dirty="0"/>
                    </a:p>
                  </a:txBody>
                  <a:tcPr>
                    <a:noFill/>
                  </a:tcPr>
                </a:tc>
                <a:tc>
                  <a:txBody>
                    <a:bodyPr/>
                    <a:lstStyle/>
                    <a:p>
                      <a:pPr algn="ctr"/>
                      <a:r>
                        <a:rPr lang="en-US" altLang="zh-CN" sz="1050" b="0" dirty="0">
                          <a:latin typeface="+mn-ea"/>
                          <a:ea typeface="+mn-ea"/>
                        </a:rPr>
                        <a:t>V3</a:t>
                      </a:r>
                      <a:endParaRPr lang="zh-CN" altLang="en-US" sz="1050" b="0" dirty="0">
                        <a:latin typeface="+mn-ea"/>
                        <a:ea typeface="+mn-ea"/>
                      </a:endParaRPr>
                    </a:p>
                  </a:txBody>
                  <a:tcPr anchor="ctr">
                    <a:solidFill>
                      <a:schemeClr val="accent4">
                        <a:lumMod val="60000"/>
                        <a:lumOff val="40000"/>
                      </a:schemeClr>
                    </a:solidFill>
                  </a:tcPr>
                </a:tc>
                <a:tc>
                  <a:txBody>
                    <a:bodyPr/>
                    <a:lstStyle/>
                    <a:p>
                      <a:pPr algn="ctr"/>
                      <a:r>
                        <a:rPr lang="en-US" altLang="zh-CN" sz="1050" b="0" dirty="0">
                          <a:latin typeface="+mn-ea"/>
                          <a:ea typeface="+mn-ea"/>
                        </a:rPr>
                        <a:t>0.55/0.6</a:t>
                      </a:r>
                      <a:endParaRPr lang="zh-CN" altLang="en-US" sz="1050" b="0" dirty="0">
                        <a:latin typeface="+mn-ea"/>
                        <a:ea typeface="+mn-ea"/>
                      </a:endParaRPr>
                    </a:p>
                  </a:txBody>
                  <a:tcPr anchor="ctr">
                    <a:solidFill>
                      <a:schemeClr val="accent4">
                        <a:lumMod val="60000"/>
                        <a:lumOff val="40000"/>
                      </a:schemeClr>
                    </a:solidFill>
                  </a:tcPr>
                </a:tc>
                <a:tc>
                  <a:txBody>
                    <a:bodyPr/>
                    <a:lstStyle/>
                    <a:p>
                      <a:pPr algn="ctr"/>
                      <a:r>
                        <a:rPr lang="en-US" altLang="zh-CN" sz="1050" b="0" dirty="0">
                          <a:latin typeface="+mn-ea"/>
                          <a:ea typeface="+mn-ea"/>
                        </a:rPr>
                        <a:t>200</a:t>
                      </a:r>
                      <a:endParaRPr lang="zh-CN" altLang="en-US" sz="1050" b="0" dirty="0">
                        <a:latin typeface="+mn-ea"/>
                        <a:ea typeface="+mn-ea"/>
                      </a:endParaRPr>
                    </a:p>
                  </a:txBody>
                  <a:tcPr anchor="ctr">
                    <a:solidFill>
                      <a:schemeClr val="accent4">
                        <a:lumMod val="60000"/>
                        <a:lumOff val="40000"/>
                      </a:schemeClr>
                    </a:solidFill>
                  </a:tcPr>
                </a:tc>
                <a:tc>
                  <a:txBody>
                    <a:bodyPr/>
                    <a:lstStyle/>
                    <a:p>
                      <a:pPr algn="ctr" fontAlgn="ctr"/>
                      <a:r>
                        <a:rPr lang="en-US" sz="1050" b="0" i="0" u="none" strike="noStrike" dirty="0">
                          <a:solidFill>
                            <a:srgbClr val="000000"/>
                          </a:solidFill>
                          <a:effectLst/>
                          <a:latin typeface="+mn-ea"/>
                          <a:ea typeface="+mn-ea"/>
                        </a:rPr>
                        <a:t>2.75E-03</a:t>
                      </a:r>
                    </a:p>
                  </a:txBody>
                  <a:tcPr marL="9525" marR="9525" marT="9525" marB="0" anchor="ctr">
                    <a:solidFill>
                      <a:schemeClr val="accent4">
                        <a:lumMod val="60000"/>
                        <a:lumOff val="40000"/>
                      </a:schemeClr>
                    </a:solidFill>
                  </a:tcPr>
                </a:tc>
                <a:tc>
                  <a:txBody>
                    <a:bodyPr/>
                    <a:lstStyle/>
                    <a:p>
                      <a:pPr marL="0" algn="ctr" defTabSz="685800" rtl="0" eaLnBrk="1" fontAlgn="ctr" latinLnBrk="0" hangingPunct="1"/>
                      <a:r>
                        <a:rPr lang="en-US" sz="1050" b="0" i="0" u="none" strike="noStrike" kern="1200" dirty="0">
                          <a:solidFill>
                            <a:srgbClr val="000000"/>
                          </a:solidFill>
                          <a:effectLst/>
                          <a:latin typeface="等线" panose="02010600030101010101" pitchFamily="2" charset="-122"/>
                          <a:ea typeface="等线" panose="02010600030101010101" pitchFamily="2" charset="-122"/>
                          <a:cs typeface="+mn-cs"/>
                        </a:rPr>
                        <a:t>2.74E+01</a:t>
                      </a:r>
                    </a:p>
                  </a:txBody>
                  <a:tcPr marL="9525" marR="9525" marT="9525" marB="0" anchor="ctr">
                    <a:solidFill>
                      <a:schemeClr val="accent4">
                        <a:lumMod val="60000"/>
                        <a:lumOff val="40000"/>
                      </a:schemeClr>
                    </a:solidFill>
                  </a:tcPr>
                </a:tc>
                <a:tc>
                  <a:txBody>
                    <a:bodyPr/>
                    <a:lstStyle/>
                    <a:p>
                      <a:pPr marL="0" algn="ctr" defTabSz="685800" rtl="0" eaLnBrk="1" fontAlgn="ctr" latinLnBrk="0" hangingPunct="1"/>
                      <a:r>
                        <a:rPr lang="en-US" sz="1050" b="0" i="0" u="none" strike="noStrike" kern="1200" dirty="0">
                          <a:solidFill>
                            <a:srgbClr val="000000"/>
                          </a:solidFill>
                          <a:effectLst/>
                          <a:latin typeface="等线" panose="02010600030101010101" pitchFamily="2" charset="-122"/>
                          <a:ea typeface="等线" panose="02010600030101010101" pitchFamily="2" charset="-122"/>
                          <a:cs typeface="+mn-cs"/>
                        </a:rPr>
                        <a:t>1.86E-10</a:t>
                      </a:r>
                    </a:p>
                  </a:txBody>
                  <a:tcPr marL="9525" marR="9525" marT="9525" marB="0" anchor="ctr">
                    <a:solidFill>
                      <a:schemeClr val="accent4">
                        <a:lumMod val="60000"/>
                        <a:lumOff val="40000"/>
                      </a:schemeClr>
                    </a:solidFill>
                  </a:tcPr>
                </a:tc>
                <a:tc>
                  <a:txBody>
                    <a:bodyPr/>
                    <a:lstStyle/>
                    <a:p>
                      <a:pPr marL="0" algn="ctr" defTabSz="685800" rtl="0" eaLnBrk="1" fontAlgn="ctr" latinLnBrk="0" hangingPunct="1"/>
                      <a:r>
                        <a:rPr lang="en-US" sz="1050" b="0" i="0" u="none" strike="noStrike" kern="1200" dirty="0">
                          <a:solidFill>
                            <a:srgbClr val="000000"/>
                          </a:solidFill>
                          <a:effectLst/>
                          <a:latin typeface="等线" panose="02010600030101010101" pitchFamily="2" charset="-122"/>
                          <a:ea typeface="等线" panose="02010600030101010101" pitchFamily="2" charset="-122"/>
                          <a:cs typeface="+mn-cs"/>
                        </a:rPr>
                        <a:t>2.23E+00</a:t>
                      </a:r>
                    </a:p>
                  </a:txBody>
                  <a:tcPr marL="9525" marR="9525" marT="9525" marB="0" anchor="ctr">
                    <a:solidFill>
                      <a:schemeClr val="accent4">
                        <a:lumMod val="60000"/>
                        <a:lumOff val="40000"/>
                      </a:schemeClr>
                    </a:solidFill>
                  </a:tcPr>
                </a:tc>
                <a:tc>
                  <a:txBody>
                    <a:bodyPr/>
                    <a:lstStyle/>
                    <a:p>
                      <a:pPr algn="ctr"/>
                      <a:r>
                        <a:rPr lang="en-US" altLang="zh-CN" sz="1050" b="0" dirty="0">
                          <a:latin typeface="+mn-ea"/>
                          <a:ea typeface="+mn-ea"/>
                        </a:rPr>
                        <a:t>9513</a:t>
                      </a:r>
                      <a:endParaRPr lang="zh-CN" altLang="en-US" sz="1050" b="0" dirty="0">
                        <a:latin typeface="+mn-ea"/>
                        <a:ea typeface="+mn-ea"/>
                      </a:endParaRPr>
                    </a:p>
                  </a:txBody>
                  <a:tcPr anchor="ctr">
                    <a:solidFill>
                      <a:schemeClr val="accent4">
                        <a:lumMod val="60000"/>
                        <a:lumOff val="40000"/>
                      </a:schemeClr>
                    </a:solidFill>
                  </a:tcPr>
                </a:tc>
                <a:tc>
                  <a:txBody>
                    <a:bodyPr/>
                    <a:lstStyle/>
                    <a:p>
                      <a:pPr algn="ctr"/>
                      <a:r>
                        <a:rPr lang="zh-CN" altLang="en-US" sz="1050" b="0" dirty="0">
                          <a:latin typeface="+mn-ea"/>
                          <a:ea typeface="+mn-ea"/>
                        </a:rPr>
                        <a:t>符合不好</a:t>
                      </a:r>
                    </a:p>
                  </a:txBody>
                  <a:tcPr anchor="ctr">
                    <a:solidFill>
                      <a:schemeClr val="accent4">
                        <a:lumMod val="60000"/>
                        <a:lumOff val="40000"/>
                      </a:schemeClr>
                    </a:solidFill>
                  </a:tcPr>
                </a:tc>
                <a:extLst>
                  <a:ext uri="{0D108BD9-81ED-4DB2-BD59-A6C34878D82A}">
                    <a16:rowId xmlns:a16="http://schemas.microsoft.com/office/drawing/2014/main" val="564106260"/>
                  </a:ext>
                </a:extLst>
              </a:tr>
              <a:tr h="242006">
                <a:tc vMerge="1">
                  <a:txBody>
                    <a:bodyPr/>
                    <a:lstStyle/>
                    <a:p>
                      <a:endParaRPr lang="zh-CN" altLang="en-US" sz="1400" b="0" dirty="0"/>
                    </a:p>
                  </a:txBody>
                  <a:tcPr>
                    <a:noFill/>
                  </a:tcPr>
                </a:tc>
                <a:tc>
                  <a:txBody>
                    <a:bodyPr/>
                    <a:lstStyle/>
                    <a:p>
                      <a:pPr algn="ctr"/>
                      <a:r>
                        <a:rPr lang="en-US" altLang="zh-CN" sz="1050" b="0" dirty="0">
                          <a:latin typeface="+mn-ea"/>
                          <a:ea typeface="+mn-ea"/>
                        </a:rPr>
                        <a:t>V3.5</a:t>
                      </a:r>
                      <a:endParaRPr lang="zh-CN" altLang="en-US" sz="1050" b="0" dirty="0">
                        <a:latin typeface="+mn-ea"/>
                        <a:ea typeface="+mn-ea"/>
                      </a:endParaRPr>
                    </a:p>
                  </a:txBody>
                  <a:tcPr anchor="ctr">
                    <a:solidFill>
                      <a:schemeClr val="accent6">
                        <a:lumMod val="40000"/>
                        <a:lumOff val="60000"/>
                      </a:schemeClr>
                    </a:solidFill>
                  </a:tcPr>
                </a:tc>
                <a:tc>
                  <a:txBody>
                    <a:bodyPr/>
                    <a:lstStyle/>
                    <a:p>
                      <a:pPr algn="ctr"/>
                      <a:r>
                        <a:rPr lang="en-US" altLang="zh-CN" sz="1050" b="0" dirty="0">
                          <a:latin typeface="+mn-ea"/>
                          <a:ea typeface="+mn-ea"/>
                        </a:rPr>
                        <a:t>1.2/1.27</a:t>
                      </a:r>
                      <a:endParaRPr lang="zh-CN" altLang="en-US" sz="1050" b="0" dirty="0">
                        <a:latin typeface="+mn-ea"/>
                        <a:ea typeface="+mn-ea"/>
                      </a:endParaRPr>
                    </a:p>
                  </a:txBody>
                  <a:tcPr anchor="ctr">
                    <a:solidFill>
                      <a:schemeClr val="accent6">
                        <a:lumMod val="40000"/>
                        <a:lumOff val="60000"/>
                      </a:schemeClr>
                    </a:solidFill>
                  </a:tcPr>
                </a:tc>
                <a:tc>
                  <a:txBody>
                    <a:bodyPr/>
                    <a:lstStyle/>
                    <a:p>
                      <a:pPr algn="ctr"/>
                      <a:r>
                        <a:rPr lang="en-US" altLang="zh-CN" sz="1050" b="0" dirty="0">
                          <a:latin typeface="+mn-ea"/>
                          <a:ea typeface="+mn-ea"/>
                        </a:rPr>
                        <a:t>114</a:t>
                      </a:r>
                      <a:endParaRPr lang="zh-CN" altLang="en-US" sz="1050" b="0" dirty="0">
                        <a:latin typeface="+mn-ea"/>
                        <a:ea typeface="+mn-ea"/>
                      </a:endParaRPr>
                    </a:p>
                  </a:txBody>
                  <a:tcPr anchor="ctr">
                    <a:solidFill>
                      <a:schemeClr val="accent6">
                        <a:lumMod val="40000"/>
                        <a:lumOff val="60000"/>
                      </a:schemeClr>
                    </a:solidFill>
                  </a:tcPr>
                </a:tc>
                <a:tc>
                  <a:txBody>
                    <a:bodyPr/>
                    <a:lstStyle/>
                    <a:p>
                      <a:pPr algn="ctr" fontAlgn="ctr"/>
                      <a:r>
                        <a:rPr lang="en-US" sz="1050" b="0" i="0" u="none" strike="noStrike" dirty="0">
                          <a:solidFill>
                            <a:srgbClr val="000000"/>
                          </a:solidFill>
                          <a:effectLst/>
                          <a:latin typeface="+mn-ea"/>
                          <a:ea typeface="+mn-ea"/>
                        </a:rPr>
                        <a:t>1.05E-02</a:t>
                      </a:r>
                    </a:p>
                  </a:txBody>
                  <a:tcPr marL="9525" marR="9525" marT="9525" marB="0" anchor="ctr">
                    <a:solidFill>
                      <a:schemeClr val="accent6">
                        <a:lumMod val="40000"/>
                        <a:lumOff val="60000"/>
                      </a:schemeClr>
                    </a:solidFill>
                  </a:tcPr>
                </a:tc>
                <a:tc>
                  <a:txBody>
                    <a:bodyPr/>
                    <a:lstStyle/>
                    <a:p>
                      <a:pPr marL="0" algn="ctr" defTabSz="685800" rtl="0" eaLnBrk="1" fontAlgn="ctr" latinLnBrk="0" hangingPunct="1"/>
                      <a:r>
                        <a:rPr lang="en-US" sz="1050" b="0" i="0" u="none" strike="noStrike" kern="1200">
                          <a:solidFill>
                            <a:srgbClr val="000000"/>
                          </a:solidFill>
                          <a:effectLst/>
                          <a:latin typeface="等线" panose="02010600030101010101" pitchFamily="2" charset="-122"/>
                          <a:ea typeface="等线" panose="02010600030101010101" pitchFamily="2" charset="-122"/>
                          <a:cs typeface="+mn-cs"/>
                        </a:rPr>
                        <a:t>1.03E-01</a:t>
                      </a:r>
                    </a:p>
                  </a:txBody>
                  <a:tcPr marL="9525" marR="9525" marT="9525" marB="0" anchor="ctr">
                    <a:solidFill>
                      <a:schemeClr val="accent6">
                        <a:lumMod val="40000"/>
                        <a:lumOff val="60000"/>
                      </a:schemeClr>
                    </a:solidFill>
                  </a:tcPr>
                </a:tc>
                <a:tc>
                  <a:txBody>
                    <a:bodyPr/>
                    <a:lstStyle/>
                    <a:p>
                      <a:pPr marL="0" algn="ctr" defTabSz="685800" rtl="0" eaLnBrk="1" fontAlgn="ctr" latinLnBrk="0" hangingPunct="1"/>
                      <a:r>
                        <a:rPr lang="en-US" sz="1050" b="0" i="0" u="none" strike="noStrike" kern="1200" dirty="0">
                          <a:solidFill>
                            <a:srgbClr val="000000"/>
                          </a:solidFill>
                          <a:effectLst/>
                          <a:latin typeface="等线" panose="02010600030101010101" pitchFamily="2" charset="-122"/>
                          <a:ea typeface="等线" panose="02010600030101010101" pitchFamily="2" charset="-122"/>
                          <a:cs typeface="+mn-cs"/>
                        </a:rPr>
                        <a:t>3.21E-10</a:t>
                      </a:r>
                    </a:p>
                  </a:txBody>
                  <a:tcPr marL="9525" marR="9525" marT="9525" marB="0" anchor="ctr">
                    <a:solidFill>
                      <a:schemeClr val="accent6">
                        <a:lumMod val="40000"/>
                        <a:lumOff val="60000"/>
                      </a:schemeClr>
                    </a:solidFill>
                  </a:tcPr>
                </a:tc>
                <a:tc>
                  <a:txBody>
                    <a:bodyPr/>
                    <a:lstStyle/>
                    <a:p>
                      <a:pPr marL="0" algn="ctr" defTabSz="685800" rtl="0" eaLnBrk="1" fontAlgn="ctr" latinLnBrk="0" hangingPunct="1"/>
                      <a:r>
                        <a:rPr lang="en-US" sz="1050" b="0" i="0" u="none" strike="noStrike" kern="1200" dirty="0">
                          <a:solidFill>
                            <a:srgbClr val="000000"/>
                          </a:solidFill>
                          <a:effectLst/>
                          <a:latin typeface="等线" panose="02010600030101010101" pitchFamily="2" charset="-122"/>
                          <a:ea typeface="等线" panose="02010600030101010101" pitchFamily="2" charset="-122"/>
                          <a:cs typeface="+mn-cs"/>
                        </a:rPr>
                        <a:t>2.77E+01</a:t>
                      </a:r>
                    </a:p>
                  </a:txBody>
                  <a:tcPr marL="9525" marR="9525" marT="9525" marB="0" anchor="ctr">
                    <a:solidFill>
                      <a:schemeClr val="accent6">
                        <a:lumMod val="40000"/>
                        <a:lumOff val="60000"/>
                      </a:schemeClr>
                    </a:solidFill>
                  </a:tcPr>
                </a:tc>
                <a:tc>
                  <a:txBody>
                    <a:bodyPr/>
                    <a:lstStyle/>
                    <a:p>
                      <a:pPr algn="ctr"/>
                      <a:r>
                        <a:rPr lang="en-US" altLang="zh-CN" sz="1050" b="0" dirty="0">
                          <a:latin typeface="+mn-ea"/>
                          <a:ea typeface="+mn-ea"/>
                        </a:rPr>
                        <a:t>578</a:t>
                      </a:r>
                      <a:endParaRPr lang="zh-CN" altLang="en-US" sz="1050" b="0" dirty="0">
                        <a:latin typeface="+mn-ea"/>
                        <a:ea typeface="+mn-ea"/>
                      </a:endParaRPr>
                    </a:p>
                  </a:txBody>
                  <a:tcPr anchor="ctr">
                    <a:solidFill>
                      <a:schemeClr val="accent6">
                        <a:lumMod val="40000"/>
                        <a:lumOff val="60000"/>
                      </a:schemeClr>
                    </a:solidFill>
                  </a:tcPr>
                </a:tc>
                <a:tc>
                  <a:txBody>
                    <a:bodyPr/>
                    <a:lstStyle/>
                    <a:p>
                      <a:pPr algn="ctr"/>
                      <a:r>
                        <a:rPr lang="zh-CN" altLang="en-US" sz="1050" b="0" dirty="0">
                          <a:latin typeface="+mn-ea"/>
                          <a:ea typeface="+mn-ea"/>
                        </a:rPr>
                        <a:t>符合较好</a:t>
                      </a:r>
                    </a:p>
                  </a:txBody>
                  <a:tcPr anchor="ctr">
                    <a:solidFill>
                      <a:schemeClr val="accent6">
                        <a:lumMod val="40000"/>
                        <a:lumOff val="60000"/>
                      </a:schemeClr>
                    </a:solidFill>
                  </a:tcPr>
                </a:tc>
                <a:extLst>
                  <a:ext uri="{0D108BD9-81ED-4DB2-BD59-A6C34878D82A}">
                    <a16:rowId xmlns:a16="http://schemas.microsoft.com/office/drawing/2014/main" val="1968356856"/>
                  </a:ext>
                </a:extLst>
              </a:tr>
              <a:tr h="242006">
                <a:tc rowSpan="12">
                  <a:txBody>
                    <a:bodyPr/>
                    <a:lstStyle/>
                    <a:p>
                      <a:pPr algn="ctr"/>
                      <a:r>
                        <a:rPr lang="en-US" altLang="zh-CN" sz="1050" b="0" dirty="0">
                          <a:latin typeface="+mn-ea"/>
                          <a:ea typeface="+mn-ea"/>
                        </a:rPr>
                        <a:t>Test coil</a:t>
                      </a:r>
                      <a:endParaRPr lang="zh-CN" altLang="en-US" sz="1050" b="0" dirty="0">
                        <a:latin typeface="+mn-ea"/>
                        <a:ea typeface="+mn-ea"/>
                      </a:endParaRPr>
                    </a:p>
                  </a:txBody>
                  <a:tcPr anchor="ctr">
                    <a:noFill/>
                  </a:tcPr>
                </a:tc>
                <a:tc>
                  <a:txBody>
                    <a:bodyPr/>
                    <a:lstStyle/>
                    <a:p>
                      <a:pPr algn="ctr"/>
                      <a:r>
                        <a:rPr lang="en-US" altLang="zh-CN" sz="1050" b="0" dirty="0">
                          <a:latin typeface="+mn-ea"/>
                          <a:ea typeface="+mn-ea"/>
                        </a:rPr>
                        <a:t>Coil1</a:t>
                      </a:r>
                      <a:endParaRPr lang="zh-CN" altLang="en-US" sz="1050" b="0" dirty="0">
                        <a:latin typeface="+mn-ea"/>
                        <a:ea typeface="+mn-ea"/>
                      </a:endParaRPr>
                    </a:p>
                  </a:txBody>
                  <a:tcPr anchor="ctr">
                    <a:solidFill>
                      <a:schemeClr val="accent6">
                        <a:lumMod val="40000"/>
                        <a:lumOff val="60000"/>
                      </a:schemeClr>
                    </a:solidFill>
                  </a:tcPr>
                </a:tc>
                <a:tc>
                  <a:txBody>
                    <a:bodyPr/>
                    <a:lstStyle/>
                    <a:p>
                      <a:pPr algn="ctr"/>
                      <a:r>
                        <a:rPr lang="en-US" altLang="zh-CN" sz="1050" b="0" dirty="0">
                          <a:latin typeface="+mn-ea"/>
                          <a:ea typeface="+mn-ea"/>
                        </a:rPr>
                        <a:t>0.55/0.6</a:t>
                      </a:r>
                      <a:endParaRPr lang="zh-CN" altLang="en-US" sz="1050" b="0" dirty="0">
                        <a:latin typeface="+mn-ea"/>
                        <a:ea typeface="+mn-ea"/>
                      </a:endParaRPr>
                    </a:p>
                  </a:txBody>
                  <a:tcPr anchor="ctr">
                    <a:solidFill>
                      <a:schemeClr val="accent6">
                        <a:lumMod val="40000"/>
                        <a:lumOff val="60000"/>
                      </a:schemeClr>
                    </a:solidFill>
                  </a:tcPr>
                </a:tc>
                <a:tc>
                  <a:txBody>
                    <a:bodyPr/>
                    <a:lstStyle/>
                    <a:p>
                      <a:pPr algn="ctr"/>
                      <a:r>
                        <a:rPr lang="en-US" altLang="zh-CN" sz="1050" b="0" dirty="0">
                          <a:latin typeface="+mn-ea"/>
                          <a:ea typeface="+mn-ea"/>
                        </a:rPr>
                        <a:t>40</a:t>
                      </a:r>
                      <a:endParaRPr lang="zh-CN" altLang="en-US" sz="1050" b="0" dirty="0">
                        <a:latin typeface="+mn-ea"/>
                        <a:ea typeface="+mn-ea"/>
                      </a:endParaRPr>
                    </a:p>
                  </a:txBody>
                  <a:tcPr anchor="ctr">
                    <a:solidFill>
                      <a:schemeClr val="accent6">
                        <a:lumMod val="40000"/>
                        <a:lumOff val="60000"/>
                      </a:schemeClr>
                    </a:solidFill>
                  </a:tcPr>
                </a:tc>
                <a:tc>
                  <a:txBody>
                    <a:bodyPr/>
                    <a:lstStyle/>
                    <a:p>
                      <a:pPr algn="ctr" fontAlgn="ctr"/>
                      <a:r>
                        <a:rPr lang="en-US" sz="1050" b="0" i="0" u="none" strike="noStrike" dirty="0">
                          <a:solidFill>
                            <a:srgbClr val="000000"/>
                          </a:solidFill>
                          <a:effectLst/>
                          <a:latin typeface="+mn-ea"/>
                          <a:ea typeface="+mn-ea"/>
                        </a:rPr>
                        <a:t>1.38E-02</a:t>
                      </a:r>
                    </a:p>
                  </a:txBody>
                  <a:tcPr marL="9525" marR="9525" marT="9525" marB="0" anchor="ctr">
                    <a:solidFill>
                      <a:schemeClr val="accent6">
                        <a:lumMod val="40000"/>
                        <a:lumOff val="60000"/>
                      </a:schemeClr>
                    </a:solidFill>
                  </a:tcPr>
                </a:tc>
                <a:tc>
                  <a:txBody>
                    <a:bodyPr/>
                    <a:lstStyle/>
                    <a:p>
                      <a:pPr marL="0" algn="ctr" defTabSz="685800" rtl="0" eaLnBrk="1" fontAlgn="ctr" latinLnBrk="0" hangingPunct="1"/>
                      <a:r>
                        <a:rPr lang="en-US" sz="1050" b="0" i="0" u="none" strike="noStrike" kern="1200" dirty="0">
                          <a:solidFill>
                            <a:srgbClr val="000000"/>
                          </a:solidFill>
                          <a:effectLst/>
                          <a:latin typeface="等线" panose="02010600030101010101" pitchFamily="2" charset="-122"/>
                          <a:ea typeface="等线" panose="02010600030101010101" pitchFamily="2" charset="-122"/>
                          <a:cs typeface="+mn-cs"/>
                        </a:rPr>
                        <a:t>1.72E-02</a:t>
                      </a:r>
                    </a:p>
                  </a:txBody>
                  <a:tcPr marL="9525" marR="9525" marT="9525" marB="0" anchor="ctr">
                    <a:solidFill>
                      <a:schemeClr val="accent6">
                        <a:lumMod val="40000"/>
                        <a:lumOff val="60000"/>
                      </a:schemeClr>
                    </a:solidFill>
                  </a:tcPr>
                </a:tc>
                <a:tc>
                  <a:txBody>
                    <a:bodyPr/>
                    <a:lstStyle/>
                    <a:p>
                      <a:pPr marL="0" algn="ctr" defTabSz="685800" rtl="0" eaLnBrk="1" fontAlgn="ctr" latinLnBrk="0" hangingPunct="1"/>
                      <a:r>
                        <a:rPr lang="en-US" sz="1050" b="0" i="0" u="none" strike="noStrike" kern="1200" dirty="0">
                          <a:solidFill>
                            <a:srgbClr val="000000"/>
                          </a:solidFill>
                          <a:effectLst/>
                          <a:latin typeface="等线" panose="02010600030101010101" pitchFamily="2" charset="-122"/>
                          <a:ea typeface="等线" panose="02010600030101010101" pitchFamily="2" charset="-122"/>
                          <a:cs typeface="+mn-cs"/>
                        </a:rPr>
                        <a:t>1.45E-10</a:t>
                      </a:r>
                    </a:p>
                  </a:txBody>
                  <a:tcPr marL="9525" marR="9525" marT="9525" marB="0" anchor="ctr">
                    <a:solidFill>
                      <a:schemeClr val="accent6">
                        <a:lumMod val="40000"/>
                        <a:lumOff val="60000"/>
                      </a:schemeClr>
                    </a:solidFill>
                  </a:tcPr>
                </a:tc>
                <a:tc>
                  <a:txBody>
                    <a:bodyPr/>
                    <a:lstStyle/>
                    <a:p>
                      <a:pPr marL="0" algn="ctr" defTabSz="685800" rtl="0" eaLnBrk="1" fontAlgn="ctr" latinLnBrk="0" hangingPunct="1"/>
                      <a:r>
                        <a:rPr lang="en-US" sz="1050" b="0" i="0" u="none" strike="noStrike" kern="1200" dirty="0">
                          <a:solidFill>
                            <a:srgbClr val="000000"/>
                          </a:solidFill>
                          <a:effectLst/>
                          <a:latin typeface="等线" panose="02010600030101010101" pitchFamily="2" charset="-122"/>
                          <a:ea typeface="等线" panose="02010600030101010101" pitchFamily="2" charset="-122"/>
                          <a:cs typeface="+mn-cs"/>
                        </a:rPr>
                        <a:t>2.53E+02</a:t>
                      </a:r>
                    </a:p>
                  </a:txBody>
                  <a:tcPr marL="9525" marR="9525" marT="9525" marB="0" anchor="ctr">
                    <a:solidFill>
                      <a:schemeClr val="accent6">
                        <a:lumMod val="40000"/>
                        <a:lumOff val="6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1050" b="0" dirty="0">
                          <a:latin typeface="+mn-ea"/>
                          <a:ea typeface="+mn-ea"/>
                        </a:rPr>
                        <a:t>106</a:t>
                      </a:r>
                      <a:endParaRPr lang="zh-CN" altLang="en-US" sz="1050" b="0" dirty="0">
                        <a:latin typeface="+mn-ea"/>
                        <a:ea typeface="+mn-ea"/>
                      </a:endParaRPr>
                    </a:p>
                  </a:txBody>
                  <a:tcPr anchor="ctr">
                    <a:solidFill>
                      <a:schemeClr val="accent6">
                        <a:lumMod val="40000"/>
                        <a:lumOff val="6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zh-CN" altLang="en-US" sz="1050" b="0" dirty="0">
                          <a:latin typeface="+mn-ea"/>
                          <a:ea typeface="+mn-ea"/>
                        </a:rPr>
                        <a:t>符合较好</a:t>
                      </a:r>
                    </a:p>
                  </a:txBody>
                  <a:tcPr anchor="ctr">
                    <a:solidFill>
                      <a:schemeClr val="accent6">
                        <a:lumMod val="40000"/>
                        <a:lumOff val="60000"/>
                      </a:schemeClr>
                    </a:solidFill>
                  </a:tcPr>
                </a:tc>
                <a:extLst>
                  <a:ext uri="{0D108BD9-81ED-4DB2-BD59-A6C34878D82A}">
                    <a16:rowId xmlns:a16="http://schemas.microsoft.com/office/drawing/2014/main" val="1397066463"/>
                  </a:ext>
                </a:extLst>
              </a:tr>
              <a:tr h="242006">
                <a:tc vMerge="1">
                  <a:txBody>
                    <a:bodyPr/>
                    <a:lstStyle/>
                    <a:p>
                      <a:endParaRPr lang="zh-CN" altLang="en-US" sz="1400" b="0" dirty="0"/>
                    </a:p>
                  </a:txBody>
                  <a:tcPr>
                    <a:noFill/>
                  </a:tcPr>
                </a:tc>
                <a:tc>
                  <a:txBody>
                    <a:bodyPr/>
                    <a:lstStyle/>
                    <a:p>
                      <a:pPr algn="ctr"/>
                      <a:r>
                        <a:rPr lang="en-US" altLang="zh-CN" sz="1050" b="0" dirty="0">
                          <a:latin typeface="+mn-ea"/>
                          <a:ea typeface="+mn-ea"/>
                        </a:rPr>
                        <a:t>Coil2</a:t>
                      </a:r>
                      <a:endParaRPr lang="zh-CN" altLang="en-US" sz="1050" b="0" dirty="0">
                        <a:latin typeface="+mn-ea"/>
                        <a:ea typeface="+mn-ea"/>
                      </a:endParaRPr>
                    </a:p>
                  </a:txBody>
                  <a:tcPr anchor="ctr">
                    <a:solidFill>
                      <a:schemeClr val="accent6">
                        <a:lumMod val="40000"/>
                        <a:lumOff val="60000"/>
                      </a:schemeClr>
                    </a:solidFill>
                  </a:tcPr>
                </a:tc>
                <a:tc>
                  <a:txBody>
                    <a:bodyPr/>
                    <a:lstStyle/>
                    <a:p>
                      <a:pPr algn="ctr"/>
                      <a:r>
                        <a:rPr lang="en-US" altLang="zh-CN" sz="1050" b="0" dirty="0">
                          <a:latin typeface="+mn-ea"/>
                          <a:ea typeface="+mn-ea"/>
                        </a:rPr>
                        <a:t>0.55/0.6</a:t>
                      </a:r>
                      <a:endParaRPr lang="zh-CN" altLang="en-US" sz="1050" b="0" dirty="0">
                        <a:latin typeface="+mn-ea"/>
                        <a:ea typeface="+mn-ea"/>
                      </a:endParaRPr>
                    </a:p>
                  </a:txBody>
                  <a:tcPr anchor="ctr">
                    <a:solidFill>
                      <a:schemeClr val="accent6">
                        <a:lumMod val="40000"/>
                        <a:lumOff val="60000"/>
                      </a:schemeClr>
                    </a:solidFill>
                  </a:tcPr>
                </a:tc>
                <a:tc>
                  <a:txBody>
                    <a:bodyPr/>
                    <a:lstStyle/>
                    <a:p>
                      <a:pPr algn="ctr"/>
                      <a:r>
                        <a:rPr lang="en-US" altLang="zh-CN" sz="1050" b="0" dirty="0">
                          <a:latin typeface="+mn-ea"/>
                          <a:ea typeface="+mn-ea"/>
                        </a:rPr>
                        <a:t>40</a:t>
                      </a:r>
                      <a:endParaRPr lang="zh-CN" altLang="en-US" sz="1050" b="0" dirty="0">
                        <a:latin typeface="+mn-ea"/>
                        <a:ea typeface="+mn-ea"/>
                      </a:endParaRPr>
                    </a:p>
                  </a:txBody>
                  <a:tcPr anchor="ctr">
                    <a:solidFill>
                      <a:schemeClr val="accent6">
                        <a:lumMod val="40000"/>
                        <a:lumOff val="60000"/>
                      </a:schemeClr>
                    </a:solidFill>
                  </a:tcPr>
                </a:tc>
                <a:tc>
                  <a:txBody>
                    <a:bodyPr/>
                    <a:lstStyle/>
                    <a:p>
                      <a:pPr algn="ctr" fontAlgn="ctr"/>
                      <a:r>
                        <a:rPr lang="en-US" sz="1050" b="0" i="0" u="none" strike="noStrike" dirty="0">
                          <a:solidFill>
                            <a:srgbClr val="000000"/>
                          </a:solidFill>
                          <a:effectLst/>
                          <a:latin typeface="+mn-ea"/>
                          <a:ea typeface="+mn-ea"/>
                        </a:rPr>
                        <a:t>1.38E-02</a:t>
                      </a:r>
                    </a:p>
                  </a:txBody>
                  <a:tcPr marL="9525" marR="9525" marT="9525" marB="0" anchor="ctr">
                    <a:solidFill>
                      <a:schemeClr val="accent6">
                        <a:lumMod val="40000"/>
                        <a:lumOff val="60000"/>
                      </a:schemeClr>
                    </a:solidFill>
                  </a:tcPr>
                </a:tc>
                <a:tc>
                  <a:txBody>
                    <a:bodyPr/>
                    <a:lstStyle/>
                    <a:p>
                      <a:pPr marL="0" algn="ctr" defTabSz="685800" rtl="0" eaLnBrk="1" fontAlgn="ctr" latinLnBrk="0" hangingPunct="1"/>
                      <a:r>
                        <a:rPr lang="en-US" sz="1050" b="0" i="0" u="none" strike="noStrike" kern="1200" dirty="0">
                          <a:solidFill>
                            <a:srgbClr val="000000"/>
                          </a:solidFill>
                          <a:effectLst/>
                          <a:latin typeface="等线" panose="02010600030101010101" pitchFamily="2" charset="-122"/>
                          <a:ea typeface="等线" panose="02010600030101010101" pitchFamily="2" charset="-122"/>
                          <a:cs typeface="+mn-cs"/>
                        </a:rPr>
                        <a:t>3.09E-02</a:t>
                      </a:r>
                    </a:p>
                  </a:txBody>
                  <a:tcPr marL="9525" marR="9525" marT="9525" marB="0" anchor="ctr">
                    <a:solidFill>
                      <a:schemeClr val="accent6">
                        <a:lumMod val="40000"/>
                        <a:lumOff val="60000"/>
                      </a:schemeClr>
                    </a:solidFill>
                  </a:tcPr>
                </a:tc>
                <a:tc>
                  <a:txBody>
                    <a:bodyPr/>
                    <a:lstStyle/>
                    <a:p>
                      <a:pPr marL="0" algn="ctr" defTabSz="685800" rtl="0" eaLnBrk="1" fontAlgn="ctr" latinLnBrk="0" hangingPunct="1"/>
                      <a:r>
                        <a:rPr lang="en-US" sz="1050" b="0" i="0" u="none" strike="noStrike" kern="1200" dirty="0">
                          <a:solidFill>
                            <a:srgbClr val="000000"/>
                          </a:solidFill>
                          <a:effectLst/>
                          <a:latin typeface="等线" panose="02010600030101010101" pitchFamily="2" charset="-122"/>
                          <a:ea typeface="等线" panose="02010600030101010101" pitchFamily="2" charset="-122"/>
                          <a:cs typeface="+mn-cs"/>
                        </a:rPr>
                        <a:t>1.74E-10</a:t>
                      </a:r>
                    </a:p>
                  </a:txBody>
                  <a:tcPr marL="9525" marR="9525" marT="9525" marB="0" anchor="ctr">
                    <a:solidFill>
                      <a:schemeClr val="accent6">
                        <a:lumMod val="40000"/>
                        <a:lumOff val="60000"/>
                      </a:schemeClr>
                    </a:solidFill>
                  </a:tcPr>
                </a:tc>
                <a:tc>
                  <a:txBody>
                    <a:bodyPr/>
                    <a:lstStyle/>
                    <a:p>
                      <a:pPr marL="0" algn="ctr" defTabSz="685800" rtl="0" eaLnBrk="1" fontAlgn="ctr" latinLnBrk="0" hangingPunct="1"/>
                      <a:r>
                        <a:rPr lang="en-US" sz="1050" b="0" i="0" u="none" strike="noStrike" kern="1200" dirty="0">
                          <a:solidFill>
                            <a:srgbClr val="000000"/>
                          </a:solidFill>
                          <a:effectLst/>
                          <a:latin typeface="等线" panose="02010600030101010101" pitchFamily="2" charset="-122"/>
                          <a:ea typeface="等线" panose="02010600030101010101" pitchFamily="2" charset="-122"/>
                          <a:cs typeface="+mn-cs"/>
                        </a:rPr>
                        <a:t>1.72E+02</a:t>
                      </a:r>
                    </a:p>
                  </a:txBody>
                  <a:tcPr marL="9525" marR="9525" marT="9525" marB="0" anchor="ctr">
                    <a:solidFill>
                      <a:schemeClr val="accent6">
                        <a:lumMod val="40000"/>
                        <a:lumOff val="6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1050" b="0" dirty="0">
                          <a:latin typeface="+mn-ea"/>
                          <a:ea typeface="+mn-ea"/>
                        </a:rPr>
                        <a:t>160</a:t>
                      </a:r>
                      <a:endParaRPr lang="zh-CN" altLang="en-US" sz="1050" b="0" dirty="0">
                        <a:latin typeface="+mn-ea"/>
                        <a:ea typeface="+mn-ea"/>
                      </a:endParaRPr>
                    </a:p>
                  </a:txBody>
                  <a:tcPr anchor="ctr">
                    <a:solidFill>
                      <a:schemeClr val="accent6">
                        <a:lumMod val="40000"/>
                        <a:lumOff val="6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zh-CN" altLang="en-US" sz="1050" b="0" dirty="0">
                          <a:latin typeface="+mn-ea"/>
                          <a:ea typeface="+mn-ea"/>
                        </a:rPr>
                        <a:t>符合较好</a:t>
                      </a:r>
                    </a:p>
                  </a:txBody>
                  <a:tcPr anchor="ctr">
                    <a:solidFill>
                      <a:schemeClr val="accent6">
                        <a:lumMod val="40000"/>
                        <a:lumOff val="60000"/>
                      </a:schemeClr>
                    </a:solidFill>
                  </a:tcPr>
                </a:tc>
                <a:extLst>
                  <a:ext uri="{0D108BD9-81ED-4DB2-BD59-A6C34878D82A}">
                    <a16:rowId xmlns:a16="http://schemas.microsoft.com/office/drawing/2014/main" val="2170739928"/>
                  </a:ext>
                </a:extLst>
              </a:tr>
              <a:tr h="242006">
                <a:tc vMerge="1">
                  <a:txBody>
                    <a:bodyPr/>
                    <a:lstStyle/>
                    <a:p>
                      <a:endParaRPr lang="zh-CN" altLang="en-US" sz="1400" b="0" dirty="0"/>
                    </a:p>
                  </a:txBody>
                  <a:tcPr>
                    <a:noFill/>
                  </a:tcPr>
                </a:tc>
                <a:tc>
                  <a:txBody>
                    <a:bodyPr/>
                    <a:lstStyle/>
                    <a:p>
                      <a:pPr algn="ctr"/>
                      <a:r>
                        <a:rPr lang="en-US" altLang="zh-CN" sz="1050" b="0" dirty="0">
                          <a:latin typeface="+mn-ea"/>
                          <a:ea typeface="+mn-ea"/>
                        </a:rPr>
                        <a:t>Coil3</a:t>
                      </a:r>
                      <a:endParaRPr lang="zh-CN" altLang="en-US" sz="1050" b="0" dirty="0">
                        <a:latin typeface="+mn-ea"/>
                        <a:ea typeface="+mn-ea"/>
                      </a:endParaRPr>
                    </a:p>
                  </a:txBody>
                  <a:tcPr anchor="ctr">
                    <a:solidFill>
                      <a:schemeClr val="accent6">
                        <a:lumMod val="40000"/>
                        <a:lumOff val="60000"/>
                      </a:schemeClr>
                    </a:solidFill>
                  </a:tcPr>
                </a:tc>
                <a:tc>
                  <a:txBody>
                    <a:bodyPr/>
                    <a:lstStyle/>
                    <a:p>
                      <a:pPr algn="ctr"/>
                      <a:r>
                        <a:rPr lang="en-US" altLang="zh-CN" sz="1050" b="0" dirty="0">
                          <a:latin typeface="+mn-ea"/>
                          <a:ea typeface="+mn-ea"/>
                        </a:rPr>
                        <a:t>0.55/0.6</a:t>
                      </a:r>
                      <a:endParaRPr lang="zh-CN" altLang="en-US" sz="1050" b="0" dirty="0">
                        <a:latin typeface="+mn-ea"/>
                        <a:ea typeface="+mn-ea"/>
                      </a:endParaRPr>
                    </a:p>
                  </a:txBody>
                  <a:tcPr anchor="ctr">
                    <a:solidFill>
                      <a:schemeClr val="accent6">
                        <a:lumMod val="40000"/>
                        <a:lumOff val="60000"/>
                      </a:schemeClr>
                    </a:solidFill>
                  </a:tcPr>
                </a:tc>
                <a:tc>
                  <a:txBody>
                    <a:bodyPr/>
                    <a:lstStyle/>
                    <a:p>
                      <a:pPr algn="ctr"/>
                      <a:r>
                        <a:rPr lang="en-US" altLang="zh-CN" sz="1050" b="0" dirty="0">
                          <a:latin typeface="+mn-ea"/>
                          <a:ea typeface="+mn-ea"/>
                        </a:rPr>
                        <a:t>40</a:t>
                      </a:r>
                      <a:endParaRPr lang="zh-CN" altLang="en-US" sz="1050" b="0" dirty="0">
                        <a:latin typeface="+mn-ea"/>
                        <a:ea typeface="+mn-ea"/>
                      </a:endParaRPr>
                    </a:p>
                  </a:txBody>
                  <a:tcPr anchor="ctr">
                    <a:solidFill>
                      <a:schemeClr val="accent6">
                        <a:lumMod val="40000"/>
                        <a:lumOff val="60000"/>
                      </a:schemeClr>
                    </a:solidFill>
                  </a:tcPr>
                </a:tc>
                <a:tc>
                  <a:txBody>
                    <a:bodyPr/>
                    <a:lstStyle/>
                    <a:p>
                      <a:pPr algn="ctr" fontAlgn="ctr"/>
                      <a:r>
                        <a:rPr lang="en-US" sz="1050" b="0" i="0" u="none" strike="noStrike" dirty="0">
                          <a:solidFill>
                            <a:srgbClr val="000000"/>
                          </a:solidFill>
                          <a:effectLst/>
                          <a:latin typeface="+mn-ea"/>
                          <a:ea typeface="+mn-ea"/>
                        </a:rPr>
                        <a:t>1.38E-02</a:t>
                      </a:r>
                    </a:p>
                  </a:txBody>
                  <a:tcPr marL="9525" marR="9525" marT="9525" marB="0" anchor="ctr">
                    <a:solidFill>
                      <a:schemeClr val="accent6">
                        <a:lumMod val="40000"/>
                        <a:lumOff val="60000"/>
                      </a:schemeClr>
                    </a:solidFill>
                  </a:tcPr>
                </a:tc>
                <a:tc>
                  <a:txBody>
                    <a:bodyPr/>
                    <a:lstStyle/>
                    <a:p>
                      <a:pPr marL="0" algn="ctr" defTabSz="685800" rtl="0" eaLnBrk="1" fontAlgn="ctr" latinLnBrk="0" hangingPunct="1"/>
                      <a:r>
                        <a:rPr lang="en-US" sz="1050" b="0" i="0" u="none" strike="noStrike" kern="1200">
                          <a:solidFill>
                            <a:srgbClr val="000000"/>
                          </a:solidFill>
                          <a:effectLst/>
                          <a:latin typeface="等线" panose="02010600030101010101" pitchFamily="2" charset="-122"/>
                          <a:ea typeface="等线" panose="02010600030101010101" pitchFamily="2" charset="-122"/>
                          <a:cs typeface="+mn-cs"/>
                        </a:rPr>
                        <a:t>4.52E-02</a:t>
                      </a:r>
                    </a:p>
                  </a:txBody>
                  <a:tcPr marL="9525" marR="9525" marT="9525" marB="0" anchor="ctr">
                    <a:solidFill>
                      <a:schemeClr val="accent6">
                        <a:lumMod val="40000"/>
                        <a:lumOff val="60000"/>
                      </a:schemeClr>
                    </a:solidFill>
                  </a:tcPr>
                </a:tc>
                <a:tc>
                  <a:txBody>
                    <a:bodyPr/>
                    <a:lstStyle/>
                    <a:p>
                      <a:pPr marL="0" algn="ctr" defTabSz="685800" rtl="0" eaLnBrk="1" fontAlgn="ctr" latinLnBrk="0" hangingPunct="1"/>
                      <a:r>
                        <a:rPr lang="en-US" sz="1050" b="0" i="0" u="none" strike="noStrike" kern="1200" dirty="0">
                          <a:solidFill>
                            <a:srgbClr val="000000"/>
                          </a:solidFill>
                          <a:effectLst/>
                          <a:latin typeface="等线" panose="02010600030101010101" pitchFamily="2" charset="-122"/>
                          <a:ea typeface="等线" panose="02010600030101010101" pitchFamily="2" charset="-122"/>
                          <a:cs typeface="+mn-cs"/>
                        </a:rPr>
                        <a:t>2.75E-10</a:t>
                      </a:r>
                    </a:p>
                  </a:txBody>
                  <a:tcPr marL="9525" marR="9525" marT="9525" marB="0" anchor="ctr">
                    <a:solidFill>
                      <a:schemeClr val="accent6">
                        <a:lumMod val="40000"/>
                        <a:lumOff val="60000"/>
                      </a:schemeClr>
                    </a:solidFill>
                  </a:tcPr>
                </a:tc>
                <a:tc>
                  <a:txBody>
                    <a:bodyPr/>
                    <a:lstStyle/>
                    <a:p>
                      <a:pPr marL="0" algn="ctr" defTabSz="685800" rtl="0" eaLnBrk="1" fontAlgn="ctr" latinLnBrk="0" hangingPunct="1"/>
                      <a:r>
                        <a:rPr lang="en-US" sz="1050" b="0" i="0" u="none" strike="noStrike" kern="1200" dirty="0">
                          <a:solidFill>
                            <a:srgbClr val="000000"/>
                          </a:solidFill>
                          <a:effectLst/>
                          <a:latin typeface="等线" panose="02010600030101010101" pitchFamily="2" charset="-122"/>
                          <a:ea typeface="等线" panose="02010600030101010101" pitchFamily="2" charset="-122"/>
                          <a:cs typeface="+mn-cs"/>
                        </a:rPr>
                        <a:t>1.13E+02</a:t>
                      </a:r>
                    </a:p>
                  </a:txBody>
                  <a:tcPr marL="9525" marR="9525" marT="9525" marB="0" anchor="ctr">
                    <a:solidFill>
                      <a:schemeClr val="accent6">
                        <a:lumMod val="40000"/>
                        <a:lumOff val="6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1050" b="0" dirty="0">
                          <a:latin typeface="+mn-ea"/>
                          <a:ea typeface="+mn-ea"/>
                        </a:rPr>
                        <a:t>213</a:t>
                      </a:r>
                      <a:endParaRPr lang="zh-CN" altLang="en-US" sz="1050" b="0" dirty="0">
                        <a:latin typeface="+mn-ea"/>
                        <a:ea typeface="+mn-ea"/>
                      </a:endParaRPr>
                    </a:p>
                  </a:txBody>
                  <a:tcPr anchor="ctr">
                    <a:solidFill>
                      <a:schemeClr val="accent6">
                        <a:lumMod val="40000"/>
                        <a:lumOff val="6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zh-CN" altLang="en-US" sz="1050" b="0" dirty="0">
                          <a:latin typeface="+mn-ea"/>
                          <a:ea typeface="+mn-ea"/>
                        </a:rPr>
                        <a:t>符合较好</a:t>
                      </a:r>
                    </a:p>
                  </a:txBody>
                  <a:tcPr anchor="ctr">
                    <a:solidFill>
                      <a:schemeClr val="accent6">
                        <a:lumMod val="40000"/>
                        <a:lumOff val="60000"/>
                      </a:schemeClr>
                    </a:solidFill>
                  </a:tcPr>
                </a:tc>
                <a:extLst>
                  <a:ext uri="{0D108BD9-81ED-4DB2-BD59-A6C34878D82A}">
                    <a16:rowId xmlns:a16="http://schemas.microsoft.com/office/drawing/2014/main" val="494436431"/>
                  </a:ext>
                </a:extLst>
              </a:tr>
              <a:tr h="242006">
                <a:tc vMerge="1">
                  <a:txBody>
                    <a:bodyPr/>
                    <a:lstStyle/>
                    <a:p>
                      <a:endParaRPr lang="zh-CN" altLang="en-US"/>
                    </a:p>
                  </a:txBody>
                  <a:tcPr/>
                </a:tc>
                <a:tc>
                  <a:txBody>
                    <a:bodyPr/>
                    <a:lstStyle/>
                    <a:p>
                      <a:pPr algn="ctr"/>
                      <a:r>
                        <a:rPr lang="en-US" altLang="zh-CN" sz="1050" b="0" dirty="0">
                          <a:latin typeface="+mn-ea"/>
                          <a:ea typeface="+mn-ea"/>
                        </a:rPr>
                        <a:t>Coil4</a:t>
                      </a:r>
                      <a:endParaRPr lang="zh-CN" altLang="en-US" sz="1050" b="0" dirty="0">
                        <a:latin typeface="+mn-ea"/>
                        <a:ea typeface="+mn-ea"/>
                      </a:endParaRPr>
                    </a:p>
                  </a:txBody>
                  <a:tcPr anchor="ctr">
                    <a:solidFill>
                      <a:schemeClr val="accent6">
                        <a:lumMod val="40000"/>
                        <a:lumOff val="6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1050" b="0" dirty="0">
                          <a:latin typeface="+mn-ea"/>
                          <a:ea typeface="+mn-ea"/>
                        </a:rPr>
                        <a:t>1.2/1.27</a:t>
                      </a:r>
                      <a:endParaRPr lang="zh-CN" altLang="en-US" sz="1050" b="0" dirty="0">
                        <a:latin typeface="+mn-ea"/>
                        <a:ea typeface="+mn-ea"/>
                      </a:endParaRPr>
                    </a:p>
                  </a:txBody>
                  <a:tcPr anchor="ctr">
                    <a:solidFill>
                      <a:schemeClr val="accent6">
                        <a:lumMod val="40000"/>
                        <a:lumOff val="6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1050" b="0" dirty="0">
                          <a:latin typeface="+mn-ea"/>
                          <a:ea typeface="+mn-ea"/>
                        </a:rPr>
                        <a:t>40</a:t>
                      </a:r>
                      <a:endParaRPr lang="zh-CN" altLang="en-US" sz="1050" b="0" dirty="0">
                        <a:latin typeface="+mn-ea"/>
                        <a:ea typeface="+mn-ea"/>
                      </a:endParaRPr>
                    </a:p>
                  </a:txBody>
                  <a:tcPr anchor="ctr">
                    <a:solidFill>
                      <a:schemeClr val="accent6">
                        <a:lumMod val="40000"/>
                        <a:lumOff val="60000"/>
                      </a:schemeClr>
                    </a:solidFill>
                  </a:tcPr>
                </a:tc>
                <a:tc>
                  <a:txBody>
                    <a:bodyPr/>
                    <a:lstStyle/>
                    <a:p>
                      <a:pPr algn="ctr" fontAlgn="ctr"/>
                      <a:r>
                        <a:rPr lang="en-US" sz="1050" b="0" i="0" u="none" strike="noStrike" dirty="0">
                          <a:solidFill>
                            <a:srgbClr val="000000"/>
                          </a:solidFill>
                          <a:effectLst/>
                          <a:latin typeface="+mn-ea"/>
                          <a:ea typeface="+mn-ea"/>
                        </a:rPr>
                        <a:t>3.00E-02</a:t>
                      </a:r>
                    </a:p>
                  </a:txBody>
                  <a:tcPr marL="9525" marR="9525" marT="9525" marB="0" anchor="ctr">
                    <a:solidFill>
                      <a:schemeClr val="accent6">
                        <a:lumMod val="40000"/>
                        <a:lumOff val="60000"/>
                      </a:schemeClr>
                    </a:solidFill>
                  </a:tcPr>
                </a:tc>
                <a:tc>
                  <a:txBody>
                    <a:bodyPr/>
                    <a:lstStyle/>
                    <a:p>
                      <a:pPr marL="0" algn="ctr" defTabSz="685800" rtl="0" eaLnBrk="1" fontAlgn="ctr" latinLnBrk="0" hangingPunct="1"/>
                      <a:endParaRPr lang="en-US" sz="1050" b="0" i="0" u="none" strike="noStrike" kern="1200" dirty="0">
                        <a:solidFill>
                          <a:srgbClr val="000000"/>
                        </a:solidFill>
                        <a:effectLst/>
                        <a:latin typeface="等线" panose="02010600030101010101" pitchFamily="2" charset="-122"/>
                        <a:ea typeface="等线" panose="02010600030101010101" pitchFamily="2" charset="-122"/>
                        <a:cs typeface="+mn-cs"/>
                      </a:endParaRPr>
                    </a:p>
                  </a:txBody>
                  <a:tcPr marL="9525" marR="9525" marT="9525" marB="0" anchor="ctr">
                    <a:solidFill>
                      <a:schemeClr val="accent6">
                        <a:lumMod val="40000"/>
                        <a:lumOff val="60000"/>
                      </a:schemeClr>
                    </a:solidFill>
                  </a:tcPr>
                </a:tc>
                <a:tc>
                  <a:txBody>
                    <a:bodyPr/>
                    <a:lstStyle/>
                    <a:p>
                      <a:pPr marL="0" algn="ctr" defTabSz="685800" rtl="0" eaLnBrk="1" fontAlgn="ctr" latinLnBrk="0" hangingPunct="1"/>
                      <a:endParaRPr lang="en-US" sz="1050" b="0" i="0" u="none" strike="noStrike" kern="1200" dirty="0">
                        <a:solidFill>
                          <a:srgbClr val="000000"/>
                        </a:solidFill>
                        <a:effectLst/>
                        <a:latin typeface="等线" panose="02010600030101010101" pitchFamily="2" charset="-122"/>
                        <a:ea typeface="等线" panose="02010600030101010101" pitchFamily="2" charset="-122"/>
                        <a:cs typeface="+mn-cs"/>
                      </a:endParaRPr>
                    </a:p>
                  </a:txBody>
                  <a:tcPr marL="9525" marR="9525" marT="9525" marB="0" anchor="ctr">
                    <a:solidFill>
                      <a:schemeClr val="accent6">
                        <a:lumMod val="40000"/>
                        <a:lumOff val="60000"/>
                      </a:schemeClr>
                    </a:solidFill>
                  </a:tcPr>
                </a:tc>
                <a:tc>
                  <a:txBody>
                    <a:bodyPr/>
                    <a:lstStyle/>
                    <a:p>
                      <a:pPr marL="0" algn="ctr" defTabSz="685800" rtl="0" eaLnBrk="1" fontAlgn="ctr" latinLnBrk="0" hangingPunct="1"/>
                      <a:r>
                        <a:rPr lang="en-US" sz="1050" b="0" i="0" u="none" strike="noStrike" kern="1200" dirty="0">
                          <a:solidFill>
                            <a:srgbClr val="000000"/>
                          </a:solidFill>
                          <a:effectLst/>
                          <a:latin typeface="等线" panose="02010600030101010101" pitchFamily="2" charset="-122"/>
                          <a:ea typeface="等线" panose="02010600030101010101" pitchFamily="2" charset="-122"/>
                          <a:cs typeface="+mn-cs"/>
                        </a:rPr>
                        <a:t>&gt;2E+02</a:t>
                      </a:r>
                    </a:p>
                  </a:txBody>
                  <a:tcPr marL="9525" marR="9525" marT="9525" marB="0" anchor="ctr">
                    <a:solidFill>
                      <a:schemeClr val="accent6">
                        <a:lumMod val="40000"/>
                        <a:lumOff val="6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1050" b="0" dirty="0">
                          <a:latin typeface="+mn-ea"/>
                          <a:ea typeface="+mn-ea"/>
                        </a:rPr>
                        <a:t>42</a:t>
                      </a:r>
                      <a:endParaRPr lang="zh-CN" altLang="en-US" sz="1050" b="0" dirty="0">
                        <a:latin typeface="+mn-ea"/>
                        <a:ea typeface="+mn-ea"/>
                      </a:endParaRPr>
                    </a:p>
                  </a:txBody>
                  <a:tcPr anchor="ctr">
                    <a:solidFill>
                      <a:schemeClr val="accent6">
                        <a:lumMod val="40000"/>
                        <a:lumOff val="6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zh-CN" altLang="en-US" sz="1050" b="0" dirty="0">
                          <a:latin typeface="+mn-ea"/>
                          <a:ea typeface="+mn-ea"/>
                        </a:rPr>
                        <a:t>符合较好</a:t>
                      </a:r>
                    </a:p>
                  </a:txBody>
                  <a:tcPr anchor="ctr">
                    <a:solidFill>
                      <a:schemeClr val="accent6">
                        <a:lumMod val="40000"/>
                        <a:lumOff val="60000"/>
                      </a:schemeClr>
                    </a:solidFill>
                  </a:tcPr>
                </a:tc>
                <a:extLst>
                  <a:ext uri="{0D108BD9-81ED-4DB2-BD59-A6C34878D82A}">
                    <a16:rowId xmlns:a16="http://schemas.microsoft.com/office/drawing/2014/main" val="3280778682"/>
                  </a:ext>
                </a:extLst>
              </a:tr>
              <a:tr h="242006">
                <a:tc vMerge="1">
                  <a:txBody>
                    <a:bodyPr/>
                    <a:lstStyle/>
                    <a:p>
                      <a:endParaRPr lang="zh-CN" altLang="en-US" sz="1400" b="0" dirty="0"/>
                    </a:p>
                  </a:txBody>
                  <a:tcPr>
                    <a:noFill/>
                  </a:tcPr>
                </a:tc>
                <a:tc>
                  <a:txBody>
                    <a:bodyPr/>
                    <a:lstStyle/>
                    <a:p>
                      <a:pPr algn="ctr"/>
                      <a:r>
                        <a:rPr lang="en-US" altLang="zh-CN" sz="1050" b="0" dirty="0">
                          <a:latin typeface="+mn-ea"/>
                          <a:ea typeface="+mn-ea"/>
                        </a:rPr>
                        <a:t>Coil6</a:t>
                      </a:r>
                      <a:endParaRPr lang="zh-CN" altLang="en-US" sz="1050" b="0" dirty="0">
                        <a:latin typeface="+mn-ea"/>
                        <a:ea typeface="+mn-ea"/>
                      </a:endParaRPr>
                    </a:p>
                  </a:txBody>
                  <a:tcPr anchor="ctr">
                    <a:solidFill>
                      <a:schemeClr val="accent4">
                        <a:lumMod val="60000"/>
                        <a:lumOff val="40000"/>
                      </a:schemeClr>
                    </a:solidFill>
                  </a:tcPr>
                </a:tc>
                <a:tc>
                  <a:txBody>
                    <a:bodyPr/>
                    <a:lstStyle/>
                    <a:p>
                      <a:pPr algn="ctr"/>
                      <a:r>
                        <a:rPr lang="en-US" altLang="zh-CN" sz="1050" b="0" dirty="0">
                          <a:latin typeface="+mn-ea"/>
                          <a:ea typeface="+mn-ea"/>
                        </a:rPr>
                        <a:t>0.55/0.6</a:t>
                      </a:r>
                      <a:endParaRPr lang="zh-CN" altLang="en-US" sz="1050" b="0" dirty="0">
                        <a:latin typeface="+mn-ea"/>
                        <a:ea typeface="+mn-ea"/>
                      </a:endParaRPr>
                    </a:p>
                  </a:txBody>
                  <a:tcPr anchor="ctr">
                    <a:solidFill>
                      <a:schemeClr val="accent4">
                        <a:lumMod val="60000"/>
                        <a:lumOff val="40000"/>
                      </a:schemeClr>
                    </a:solidFill>
                  </a:tcPr>
                </a:tc>
                <a:tc>
                  <a:txBody>
                    <a:bodyPr/>
                    <a:lstStyle/>
                    <a:p>
                      <a:pPr algn="ctr"/>
                      <a:r>
                        <a:rPr lang="en-US" altLang="zh-CN" sz="1050" b="0" dirty="0">
                          <a:latin typeface="+mn-ea"/>
                          <a:ea typeface="+mn-ea"/>
                        </a:rPr>
                        <a:t>100</a:t>
                      </a:r>
                      <a:endParaRPr lang="zh-CN" altLang="en-US" sz="1050" b="0" dirty="0">
                        <a:latin typeface="+mn-ea"/>
                        <a:ea typeface="+mn-ea"/>
                      </a:endParaRPr>
                    </a:p>
                  </a:txBody>
                  <a:tcPr anchor="ctr">
                    <a:solidFill>
                      <a:schemeClr val="accent4">
                        <a:lumMod val="60000"/>
                        <a:lumOff val="40000"/>
                      </a:schemeClr>
                    </a:solidFill>
                  </a:tcPr>
                </a:tc>
                <a:tc>
                  <a:txBody>
                    <a:bodyPr/>
                    <a:lstStyle/>
                    <a:p>
                      <a:pPr algn="ctr" fontAlgn="ctr"/>
                      <a:r>
                        <a:rPr lang="en-US" sz="1050" b="0" i="0" u="none" strike="noStrike" dirty="0">
                          <a:solidFill>
                            <a:srgbClr val="000000"/>
                          </a:solidFill>
                          <a:effectLst/>
                          <a:latin typeface="+mn-ea"/>
                          <a:ea typeface="+mn-ea"/>
                        </a:rPr>
                        <a:t>5.50E-03</a:t>
                      </a:r>
                    </a:p>
                  </a:txBody>
                  <a:tcPr marL="9525" marR="9525" marT="9525" marB="0" anchor="ctr">
                    <a:solidFill>
                      <a:schemeClr val="accent4">
                        <a:lumMod val="60000"/>
                        <a:lumOff val="40000"/>
                      </a:schemeClr>
                    </a:solidFill>
                  </a:tcPr>
                </a:tc>
                <a:tc>
                  <a:txBody>
                    <a:bodyPr/>
                    <a:lstStyle/>
                    <a:p>
                      <a:pPr marL="0" algn="ctr" defTabSz="685800" rtl="0" eaLnBrk="1" fontAlgn="ctr" latinLnBrk="0" hangingPunct="1"/>
                      <a:r>
                        <a:rPr lang="en-US" sz="1050" b="0" i="0" u="none" strike="noStrike" kern="1200" dirty="0">
                          <a:solidFill>
                            <a:srgbClr val="000000"/>
                          </a:solidFill>
                          <a:effectLst/>
                          <a:latin typeface="等线" panose="02010600030101010101" pitchFamily="2" charset="-122"/>
                          <a:ea typeface="等线" panose="02010600030101010101" pitchFamily="2" charset="-122"/>
                          <a:cs typeface="+mn-cs"/>
                        </a:rPr>
                        <a:t>1.89E-01</a:t>
                      </a:r>
                    </a:p>
                  </a:txBody>
                  <a:tcPr marL="9525" marR="9525" marT="9525" marB="0" anchor="ctr">
                    <a:solidFill>
                      <a:schemeClr val="accent4">
                        <a:lumMod val="60000"/>
                        <a:lumOff val="40000"/>
                      </a:schemeClr>
                    </a:solidFill>
                  </a:tcPr>
                </a:tc>
                <a:tc>
                  <a:txBody>
                    <a:bodyPr/>
                    <a:lstStyle/>
                    <a:p>
                      <a:pPr marL="0" algn="ctr" defTabSz="685800" rtl="0" eaLnBrk="1" fontAlgn="ctr" latinLnBrk="0" hangingPunct="1"/>
                      <a:r>
                        <a:rPr lang="en-US" sz="1050" b="0" i="0" u="none" strike="noStrike" kern="1200" dirty="0">
                          <a:solidFill>
                            <a:srgbClr val="000000"/>
                          </a:solidFill>
                          <a:effectLst/>
                          <a:latin typeface="等线" panose="02010600030101010101" pitchFamily="2" charset="-122"/>
                          <a:ea typeface="等线" panose="02010600030101010101" pitchFamily="2" charset="-122"/>
                          <a:cs typeface="+mn-cs"/>
                        </a:rPr>
                        <a:t>1.49E-09</a:t>
                      </a:r>
                    </a:p>
                  </a:txBody>
                  <a:tcPr marL="9525" marR="9525" marT="9525" marB="0" anchor="ctr">
                    <a:solidFill>
                      <a:schemeClr val="accent4">
                        <a:lumMod val="60000"/>
                        <a:lumOff val="40000"/>
                      </a:schemeClr>
                    </a:solidFill>
                  </a:tcPr>
                </a:tc>
                <a:tc>
                  <a:txBody>
                    <a:bodyPr/>
                    <a:lstStyle/>
                    <a:p>
                      <a:pPr marL="0" algn="ctr" defTabSz="685800" rtl="0" eaLnBrk="1" fontAlgn="ctr" latinLnBrk="0" hangingPunct="1"/>
                      <a:r>
                        <a:rPr lang="en-US" sz="1050" b="0" i="0" u="none" strike="noStrike" kern="1200" dirty="0">
                          <a:solidFill>
                            <a:srgbClr val="000000"/>
                          </a:solidFill>
                          <a:effectLst/>
                          <a:latin typeface="等线" panose="02010600030101010101" pitchFamily="2" charset="-122"/>
                          <a:ea typeface="等线" panose="02010600030101010101" pitchFamily="2" charset="-122"/>
                          <a:cs typeface="+mn-cs"/>
                        </a:rPr>
                        <a:t>2.38E+01</a:t>
                      </a:r>
                    </a:p>
                  </a:txBody>
                  <a:tcPr marL="9525" marR="9525" marT="9525" marB="0" anchor="ctr">
                    <a:solidFill>
                      <a:schemeClr val="accent4">
                        <a:lumMod val="60000"/>
                        <a:lumOff val="4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1050" b="0" dirty="0">
                          <a:latin typeface="+mn-ea"/>
                          <a:ea typeface="+mn-ea"/>
                        </a:rPr>
                        <a:t>477</a:t>
                      </a:r>
                      <a:endParaRPr lang="zh-CN" altLang="en-US" sz="1050" b="0" dirty="0">
                        <a:latin typeface="+mn-ea"/>
                        <a:ea typeface="+mn-ea"/>
                      </a:endParaRPr>
                    </a:p>
                  </a:txBody>
                  <a:tcPr anchor="ctr">
                    <a:solidFill>
                      <a:schemeClr val="accent4">
                        <a:lumMod val="60000"/>
                        <a:lumOff val="4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zh-CN" altLang="en-US" sz="1050" b="0" dirty="0">
                          <a:latin typeface="+mn-ea"/>
                          <a:ea typeface="+mn-ea"/>
                        </a:rPr>
                        <a:t>符合不好</a:t>
                      </a:r>
                    </a:p>
                  </a:txBody>
                  <a:tcPr anchor="ctr">
                    <a:solidFill>
                      <a:schemeClr val="accent4">
                        <a:lumMod val="60000"/>
                        <a:lumOff val="40000"/>
                      </a:schemeClr>
                    </a:solidFill>
                  </a:tcPr>
                </a:tc>
                <a:extLst>
                  <a:ext uri="{0D108BD9-81ED-4DB2-BD59-A6C34878D82A}">
                    <a16:rowId xmlns:a16="http://schemas.microsoft.com/office/drawing/2014/main" val="3879389"/>
                  </a:ext>
                </a:extLst>
              </a:tr>
              <a:tr h="242006">
                <a:tc vMerge="1">
                  <a:txBody>
                    <a:bodyPr/>
                    <a:lstStyle/>
                    <a:p>
                      <a:endParaRPr lang="zh-CN" altLang="en-US" sz="1400" b="0" dirty="0"/>
                    </a:p>
                  </a:txBody>
                  <a:tcPr>
                    <a:noFill/>
                  </a:tcPr>
                </a:tc>
                <a:tc>
                  <a:txBody>
                    <a:bodyPr/>
                    <a:lstStyle/>
                    <a:p>
                      <a:pPr algn="ctr"/>
                      <a:r>
                        <a:rPr lang="en-US" altLang="zh-CN" sz="1050" b="0" dirty="0">
                          <a:latin typeface="+mn-ea"/>
                          <a:ea typeface="+mn-ea"/>
                        </a:rPr>
                        <a:t>Coil7</a:t>
                      </a:r>
                      <a:endParaRPr lang="zh-CN" altLang="en-US" sz="1050" b="0" dirty="0">
                        <a:latin typeface="+mn-ea"/>
                        <a:ea typeface="+mn-ea"/>
                      </a:endParaRPr>
                    </a:p>
                  </a:txBody>
                  <a:tcPr anchor="ctr">
                    <a:solidFill>
                      <a:schemeClr val="accent4">
                        <a:lumMod val="60000"/>
                        <a:lumOff val="40000"/>
                      </a:schemeClr>
                    </a:solidFill>
                  </a:tcPr>
                </a:tc>
                <a:tc>
                  <a:txBody>
                    <a:bodyPr/>
                    <a:lstStyle/>
                    <a:p>
                      <a:pPr algn="ctr"/>
                      <a:r>
                        <a:rPr lang="en-US" altLang="zh-CN" sz="1050" b="0" dirty="0">
                          <a:latin typeface="+mn-ea"/>
                          <a:ea typeface="+mn-ea"/>
                        </a:rPr>
                        <a:t>0.55/0.6</a:t>
                      </a:r>
                      <a:endParaRPr lang="zh-CN" altLang="en-US" sz="1050" b="0" dirty="0">
                        <a:latin typeface="+mn-ea"/>
                        <a:ea typeface="+mn-ea"/>
                      </a:endParaRPr>
                    </a:p>
                  </a:txBody>
                  <a:tcPr anchor="ctr">
                    <a:solidFill>
                      <a:schemeClr val="accent4">
                        <a:lumMod val="60000"/>
                        <a:lumOff val="40000"/>
                      </a:schemeClr>
                    </a:solidFill>
                  </a:tcPr>
                </a:tc>
                <a:tc>
                  <a:txBody>
                    <a:bodyPr/>
                    <a:lstStyle/>
                    <a:p>
                      <a:pPr algn="ctr"/>
                      <a:r>
                        <a:rPr lang="en-US" altLang="zh-CN" sz="1050" b="0" dirty="0">
                          <a:latin typeface="+mn-ea"/>
                          <a:ea typeface="+mn-ea"/>
                        </a:rPr>
                        <a:t>150</a:t>
                      </a:r>
                      <a:endParaRPr lang="zh-CN" altLang="en-US" sz="1050" b="0" dirty="0">
                        <a:latin typeface="+mn-ea"/>
                        <a:ea typeface="+mn-ea"/>
                      </a:endParaRPr>
                    </a:p>
                  </a:txBody>
                  <a:tcPr anchor="ctr">
                    <a:solidFill>
                      <a:schemeClr val="accent4">
                        <a:lumMod val="60000"/>
                        <a:lumOff val="40000"/>
                      </a:schemeClr>
                    </a:solidFill>
                  </a:tcPr>
                </a:tc>
                <a:tc>
                  <a:txBody>
                    <a:bodyPr/>
                    <a:lstStyle/>
                    <a:p>
                      <a:pPr algn="ctr" fontAlgn="ctr"/>
                      <a:r>
                        <a:rPr lang="en-US" sz="1050" b="0" i="0" u="none" strike="noStrike" dirty="0">
                          <a:solidFill>
                            <a:srgbClr val="000000"/>
                          </a:solidFill>
                          <a:effectLst/>
                          <a:latin typeface="+mn-ea"/>
                          <a:ea typeface="+mn-ea"/>
                        </a:rPr>
                        <a:t>3.67E-03</a:t>
                      </a:r>
                    </a:p>
                  </a:txBody>
                  <a:tcPr marL="9525" marR="9525" marT="9525" marB="0" anchor="ctr">
                    <a:solidFill>
                      <a:schemeClr val="accent4">
                        <a:lumMod val="60000"/>
                        <a:lumOff val="40000"/>
                      </a:schemeClr>
                    </a:solidFill>
                  </a:tcPr>
                </a:tc>
                <a:tc>
                  <a:txBody>
                    <a:bodyPr/>
                    <a:lstStyle/>
                    <a:p>
                      <a:pPr marL="0" algn="ctr" defTabSz="685800" rtl="0" eaLnBrk="1" fontAlgn="ctr" latinLnBrk="0" hangingPunct="1"/>
                      <a:r>
                        <a:rPr lang="en-US" sz="1050" b="0" i="0" u="none" strike="noStrike" kern="1200" dirty="0">
                          <a:solidFill>
                            <a:srgbClr val="000000"/>
                          </a:solidFill>
                          <a:effectLst/>
                          <a:latin typeface="等线" panose="02010600030101010101" pitchFamily="2" charset="-122"/>
                          <a:ea typeface="等线" panose="02010600030101010101" pitchFamily="2" charset="-122"/>
                          <a:cs typeface="+mn-cs"/>
                        </a:rPr>
                        <a:t>3.41E-01</a:t>
                      </a:r>
                    </a:p>
                  </a:txBody>
                  <a:tcPr marL="9525" marR="9525" marT="9525" marB="0" anchor="ctr">
                    <a:solidFill>
                      <a:schemeClr val="accent4">
                        <a:lumMod val="60000"/>
                        <a:lumOff val="40000"/>
                      </a:schemeClr>
                    </a:solidFill>
                  </a:tcPr>
                </a:tc>
                <a:tc>
                  <a:txBody>
                    <a:bodyPr/>
                    <a:lstStyle/>
                    <a:p>
                      <a:pPr marL="0" algn="ctr" defTabSz="685800" rtl="0" eaLnBrk="1" fontAlgn="ctr" latinLnBrk="0" hangingPunct="1"/>
                      <a:r>
                        <a:rPr lang="en-US" sz="1050" b="0" i="0" u="none" strike="noStrike" kern="1200" dirty="0">
                          <a:solidFill>
                            <a:srgbClr val="000000"/>
                          </a:solidFill>
                          <a:effectLst/>
                          <a:latin typeface="等线" panose="02010600030101010101" pitchFamily="2" charset="-122"/>
                          <a:ea typeface="等线" panose="02010600030101010101" pitchFamily="2" charset="-122"/>
                          <a:cs typeface="+mn-cs"/>
                        </a:rPr>
                        <a:t>2.59E-09</a:t>
                      </a:r>
                    </a:p>
                  </a:txBody>
                  <a:tcPr marL="9525" marR="9525" marT="9525" marB="0" anchor="ctr">
                    <a:solidFill>
                      <a:schemeClr val="accent4">
                        <a:lumMod val="60000"/>
                        <a:lumOff val="40000"/>
                      </a:schemeClr>
                    </a:solidFill>
                  </a:tcPr>
                </a:tc>
                <a:tc>
                  <a:txBody>
                    <a:bodyPr/>
                    <a:lstStyle/>
                    <a:p>
                      <a:pPr marL="0" algn="ctr" defTabSz="685800" rtl="0" eaLnBrk="1" fontAlgn="ctr" latinLnBrk="0" hangingPunct="1"/>
                      <a:r>
                        <a:rPr lang="en-US" sz="1050" b="0" i="0" u="none" strike="noStrike" kern="1200" dirty="0">
                          <a:solidFill>
                            <a:srgbClr val="000000"/>
                          </a:solidFill>
                          <a:effectLst/>
                          <a:latin typeface="等线" panose="02010600030101010101" pitchFamily="2" charset="-122"/>
                          <a:ea typeface="等线" panose="02010600030101010101" pitchFamily="2" charset="-122"/>
                          <a:cs typeface="+mn-cs"/>
                        </a:rPr>
                        <a:t>1.34E+01</a:t>
                      </a:r>
                    </a:p>
                  </a:txBody>
                  <a:tcPr marL="9525" marR="9525" marT="9525" marB="0" anchor="ctr">
                    <a:solidFill>
                      <a:schemeClr val="accent4">
                        <a:lumMod val="60000"/>
                        <a:lumOff val="4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1050" b="0" dirty="0">
                          <a:latin typeface="+mn-ea"/>
                          <a:ea typeface="+mn-ea"/>
                        </a:rPr>
                        <a:t>697</a:t>
                      </a:r>
                      <a:endParaRPr lang="zh-CN" altLang="en-US" sz="1050" b="0" dirty="0">
                        <a:latin typeface="+mn-ea"/>
                        <a:ea typeface="+mn-ea"/>
                      </a:endParaRPr>
                    </a:p>
                  </a:txBody>
                  <a:tcPr anchor="ctr">
                    <a:solidFill>
                      <a:schemeClr val="accent4">
                        <a:lumMod val="60000"/>
                        <a:lumOff val="4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zh-CN" altLang="en-US" sz="1050" b="0" dirty="0">
                          <a:latin typeface="+mn-ea"/>
                          <a:ea typeface="+mn-ea"/>
                        </a:rPr>
                        <a:t>符合不好</a:t>
                      </a:r>
                    </a:p>
                  </a:txBody>
                  <a:tcPr anchor="ctr">
                    <a:solidFill>
                      <a:schemeClr val="accent4">
                        <a:lumMod val="60000"/>
                        <a:lumOff val="40000"/>
                      </a:schemeClr>
                    </a:solidFill>
                  </a:tcPr>
                </a:tc>
                <a:extLst>
                  <a:ext uri="{0D108BD9-81ED-4DB2-BD59-A6C34878D82A}">
                    <a16:rowId xmlns:a16="http://schemas.microsoft.com/office/drawing/2014/main" val="1496153598"/>
                  </a:ext>
                </a:extLst>
              </a:tr>
              <a:tr h="242006">
                <a:tc vMerge="1">
                  <a:txBody>
                    <a:bodyPr/>
                    <a:lstStyle/>
                    <a:p>
                      <a:pPr algn="ctr"/>
                      <a:endParaRPr lang="zh-CN" altLang="en-US" sz="1200" b="0" dirty="0"/>
                    </a:p>
                  </a:txBody>
                  <a:tcPr anchor="ctr">
                    <a:noFill/>
                  </a:tcPr>
                </a:tc>
                <a:tc>
                  <a:txBody>
                    <a:bodyPr/>
                    <a:lstStyle/>
                    <a:p>
                      <a:pPr marL="0" algn="ctr" defTabSz="685800" rtl="0" eaLnBrk="1" latinLnBrk="0" hangingPunct="1"/>
                      <a:r>
                        <a:rPr lang="en-US" altLang="zh-CN" sz="1050" b="0" kern="1200" dirty="0">
                          <a:solidFill>
                            <a:schemeClr val="dk1"/>
                          </a:solidFill>
                          <a:latin typeface="+mn-ea"/>
                          <a:ea typeface="+mn-ea"/>
                          <a:cs typeface="+mn-cs"/>
                        </a:rPr>
                        <a:t>H1</a:t>
                      </a:r>
                      <a:endParaRPr lang="zh-CN" altLang="en-US" sz="1050" b="0" kern="1200" dirty="0">
                        <a:solidFill>
                          <a:schemeClr val="dk1"/>
                        </a:solidFill>
                        <a:latin typeface="+mn-ea"/>
                        <a:ea typeface="+mn-ea"/>
                        <a:cs typeface="+mn-cs"/>
                      </a:endParaRPr>
                    </a:p>
                  </a:txBody>
                  <a:tcPr anchor="ctr">
                    <a:solidFill>
                      <a:schemeClr val="accent6">
                        <a:lumMod val="40000"/>
                        <a:lumOff val="60000"/>
                      </a:schemeClr>
                    </a:solidFill>
                  </a:tcPr>
                </a:tc>
                <a:tc>
                  <a:txBody>
                    <a:bodyPr/>
                    <a:lstStyle/>
                    <a:p>
                      <a:pPr marL="0" algn="ctr" defTabSz="685800" rtl="0" eaLnBrk="1" latinLnBrk="0" hangingPunct="1"/>
                      <a:r>
                        <a:rPr lang="en-US" altLang="zh-CN" sz="1050" b="0" kern="1200" dirty="0">
                          <a:solidFill>
                            <a:schemeClr val="dk1"/>
                          </a:solidFill>
                          <a:latin typeface="+mn-ea"/>
                          <a:ea typeface="+mn-ea"/>
                          <a:cs typeface="+mn-cs"/>
                        </a:rPr>
                        <a:t>0.65/0.715</a:t>
                      </a:r>
                      <a:endParaRPr lang="zh-CN" altLang="en-US" sz="1050" b="0" kern="1200" dirty="0">
                        <a:solidFill>
                          <a:schemeClr val="dk1"/>
                        </a:solidFill>
                        <a:latin typeface="+mn-ea"/>
                        <a:ea typeface="+mn-ea"/>
                        <a:cs typeface="+mn-cs"/>
                      </a:endParaRPr>
                    </a:p>
                  </a:txBody>
                  <a:tcPr anchor="ctr">
                    <a:solidFill>
                      <a:schemeClr val="accent6">
                        <a:lumMod val="40000"/>
                        <a:lumOff val="60000"/>
                      </a:schemeClr>
                    </a:solidFill>
                  </a:tcPr>
                </a:tc>
                <a:tc>
                  <a:txBody>
                    <a:bodyPr/>
                    <a:lstStyle/>
                    <a:p>
                      <a:pPr marL="0" algn="ctr" defTabSz="685800" rtl="0" eaLnBrk="1" latinLnBrk="0" hangingPunct="1"/>
                      <a:r>
                        <a:rPr lang="en-US" altLang="zh-CN" sz="1050" b="0" kern="1200" dirty="0">
                          <a:solidFill>
                            <a:schemeClr val="dk1"/>
                          </a:solidFill>
                          <a:latin typeface="+mn-ea"/>
                          <a:ea typeface="+mn-ea"/>
                          <a:cs typeface="+mn-cs"/>
                        </a:rPr>
                        <a:t>34</a:t>
                      </a:r>
                      <a:endParaRPr lang="zh-CN" altLang="en-US" sz="1050" b="0" kern="1200" dirty="0">
                        <a:solidFill>
                          <a:schemeClr val="dk1"/>
                        </a:solidFill>
                        <a:latin typeface="+mn-ea"/>
                        <a:ea typeface="+mn-ea"/>
                        <a:cs typeface="+mn-cs"/>
                      </a:endParaRPr>
                    </a:p>
                  </a:txBody>
                  <a:tcPr anchor="ctr">
                    <a:solidFill>
                      <a:schemeClr val="accent6">
                        <a:lumMod val="40000"/>
                        <a:lumOff val="60000"/>
                      </a:schemeClr>
                    </a:solidFill>
                  </a:tcPr>
                </a:tc>
                <a:tc>
                  <a:txBody>
                    <a:bodyPr/>
                    <a:lstStyle/>
                    <a:p>
                      <a:pPr algn="ctr" fontAlgn="ctr"/>
                      <a:r>
                        <a:rPr lang="en-US" sz="1050" b="0" i="0" u="none" strike="noStrike" dirty="0">
                          <a:solidFill>
                            <a:srgbClr val="000000"/>
                          </a:solidFill>
                          <a:effectLst/>
                          <a:latin typeface="+mn-ea"/>
                          <a:ea typeface="+mn-ea"/>
                        </a:rPr>
                        <a:t>1.91E-02</a:t>
                      </a:r>
                    </a:p>
                  </a:txBody>
                  <a:tcPr marL="9525" marR="9525" marT="9525" marB="0" anchor="ctr">
                    <a:solidFill>
                      <a:schemeClr val="accent6">
                        <a:lumMod val="40000"/>
                        <a:lumOff val="60000"/>
                      </a:schemeClr>
                    </a:solidFill>
                  </a:tcPr>
                </a:tc>
                <a:tc>
                  <a:txBody>
                    <a:bodyPr/>
                    <a:lstStyle/>
                    <a:p>
                      <a:pPr marL="0" algn="ctr" defTabSz="685800" rtl="0" eaLnBrk="1" fontAlgn="ctr" latinLnBrk="0" hangingPunct="1"/>
                      <a:r>
                        <a:rPr lang="en-US" sz="1050" b="0" i="0" u="none" strike="noStrike" kern="1200">
                          <a:solidFill>
                            <a:srgbClr val="000000"/>
                          </a:solidFill>
                          <a:effectLst/>
                          <a:latin typeface="等线" panose="02010600030101010101" pitchFamily="2" charset="-122"/>
                          <a:ea typeface="等线" panose="02010600030101010101" pitchFamily="2" charset="-122"/>
                          <a:cs typeface="+mn-cs"/>
                        </a:rPr>
                        <a:t>2.85E-02</a:t>
                      </a:r>
                    </a:p>
                  </a:txBody>
                  <a:tcPr marL="9525" marR="9525" marT="9525" marB="0" anchor="ctr">
                    <a:solidFill>
                      <a:schemeClr val="accent6">
                        <a:lumMod val="40000"/>
                        <a:lumOff val="60000"/>
                      </a:schemeClr>
                    </a:solidFill>
                  </a:tcPr>
                </a:tc>
                <a:tc>
                  <a:txBody>
                    <a:bodyPr/>
                    <a:lstStyle/>
                    <a:p>
                      <a:pPr marL="0" algn="ctr" defTabSz="685800" rtl="0" eaLnBrk="1" fontAlgn="ctr" latinLnBrk="0" hangingPunct="1"/>
                      <a:r>
                        <a:rPr lang="en-US" sz="1050" b="0" i="0" u="none" strike="noStrike" kern="1200" dirty="0">
                          <a:solidFill>
                            <a:srgbClr val="000000"/>
                          </a:solidFill>
                          <a:effectLst/>
                          <a:latin typeface="等线" panose="02010600030101010101" pitchFamily="2" charset="-122"/>
                          <a:ea typeface="等线" panose="02010600030101010101" pitchFamily="2" charset="-122"/>
                          <a:cs typeface="+mn-cs"/>
                        </a:rPr>
                        <a:t>1.69E-10</a:t>
                      </a:r>
                    </a:p>
                  </a:txBody>
                  <a:tcPr marL="9525" marR="9525" marT="9525" marB="0" anchor="ctr">
                    <a:solidFill>
                      <a:schemeClr val="accent6">
                        <a:lumMod val="40000"/>
                        <a:lumOff val="60000"/>
                      </a:schemeClr>
                    </a:solidFill>
                  </a:tcPr>
                </a:tc>
                <a:tc>
                  <a:txBody>
                    <a:bodyPr/>
                    <a:lstStyle/>
                    <a:p>
                      <a:pPr marL="0" algn="ctr" defTabSz="685800" rtl="0" eaLnBrk="1" fontAlgn="ctr" latinLnBrk="0" hangingPunct="1"/>
                      <a:r>
                        <a:rPr lang="en-US" sz="1050" b="0" i="0" u="none" strike="noStrike" kern="1200" dirty="0">
                          <a:solidFill>
                            <a:srgbClr val="000000"/>
                          </a:solidFill>
                          <a:effectLst/>
                          <a:latin typeface="等线" panose="02010600030101010101" pitchFamily="2" charset="-122"/>
                          <a:ea typeface="等线" panose="02010600030101010101" pitchFamily="2" charset="-122"/>
                          <a:cs typeface="+mn-cs"/>
                        </a:rPr>
                        <a:t>1.82E+02</a:t>
                      </a:r>
                    </a:p>
                  </a:txBody>
                  <a:tcPr marL="9525" marR="9525" marT="9525" marB="0" anchor="ctr">
                    <a:solidFill>
                      <a:schemeClr val="accent6">
                        <a:lumMod val="40000"/>
                        <a:lumOff val="6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1050" b="0" kern="1200" dirty="0">
                          <a:solidFill>
                            <a:schemeClr val="dk1"/>
                          </a:solidFill>
                          <a:latin typeface="+mn-ea"/>
                          <a:ea typeface="+mn-ea"/>
                          <a:cs typeface="+mn-cs"/>
                        </a:rPr>
                        <a:t>148</a:t>
                      </a:r>
                      <a:endParaRPr lang="zh-CN" altLang="en-US" sz="1050" b="0" kern="1200" dirty="0">
                        <a:solidFill>
                          <a:schemeClr val="dk1"/>
                        </a:solidFill>
                        <a:latin typeface="+mn-ea"/>
                        <a:ea typeface="+mn-ea"/>
                        <a:cs typeface="+mn-cs"/>
                      </a:endParaRPr>
                    </a:p>
                  </a:txBody>
                  <a:tcPr anchor="ctr">
                    <a:solidFill>
                      <a:schemeClr val="accent6">
                        <a:lumMod val="40000"/>
                        <a:lumOff val="6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zh-CN" altLang="en-US" sz="1050" b="0" kern="1200" dirty="0">
                          <a:solidFill>
                            <a:schemeClr val="dk1"/>
                          </a:solidFill>
                          <a:latin typeface="+mn-ea"/>
                          <a:ea typeface="+mn-ea"/>
                          <a:cs typeface="+mn-cs"/>
                        </a:rPr>
                        <a:t>符合较好</a:t>
                      </a:r>
                    </a:p>
                  </a:txBody>
                  <a:tcPr anchor="ctr">
                    <a:solidFill>
                      <a:schemeClr val="accent6">
                        <a:lumMod val="40000"/>
                        <a:lumOff val="60000"/>
                      </a:schemeClr>
                    </a:solidFill>
                  </a:tcPr>
                </a:tc>
                <a:extLst>
                  <a:ext uri="{0D108BD9-81ED-4DB2-BD59-A6C34878D82A}">
                    <a16:rowId xmlns:a16="http://schemas.microsoft.com/office/drawing/2014/main" val="3734667396"/>
                  </a:ext>
                </a:extLst>
              </a:tr>
              <a:tr h="242006">
                <a:tc vMerge="1">
                  <a:txBody>
                    <a:bodyPr/>
                    <a:lstStyle/>
                    <a:p>
                      <a:pPr algn="ctr"/>
                      <a:endParaRPr lang="zh-CN" altLang="en-US" sz="1200" b="0" dirty="0"/>
                    </a:p>
                  </a:txBody>
                  <a:tcPr anchor="ctr">
                    <a:noFill/>
                  </a:tcPr>
                </a:tc>
                <a:tc>
                  <a:txBody>
                    <a:bodyPr/>
                    <a:lstStyle/>
                    <a:p>
                      <a:pPr marL="0" algn="ctr" defTabSz="685800" rtl="0" eaLnBrk="1" latinLnBrk="0" hangingPunct="1"/>
                      <a:r>
                        <a:rPr lang="en-US" altLang="zh-CN" sz="1050" b="0" kern="1200" dirty="0">
                          <a:solidFill>
                            <a:schemeClr val="dk1"/>
                          </a:solidFill>
                          <a:latin typeface="+mn-ea"/>
                          <a:ea typeface="+mn-ea"/>
                          <a:cs typeface="+mn-cs"/>
                        </a:rPr>
                        <a:t>Coil8</a:t>
                      </a:r>
                      <a:endParaRPr lang="zh-CN" altLang="en-US" sz="1050" b="0" kern="1200" dirty="0">
                        <a:solidFill>
                          <a:schemeClr val="dk1"/>
                        </a:solidFill>
                        <a:latin typeface="+mn-ea"/>
                        <a:ea typeface="+mn-ea"/>
                        <a:cs typeface="+mn-cs"/>
                      </a:endParaRPr>
                    </a:p>
                  </a:txBody>
                  <a:tcPr anchor="ctr">
                    <a:noFill/>
                  </a:tcPr>
                </a:tc>
                <a:tc>
                  <a:txBody>
                    <a:bodyPr/>
                    <a:lstStyle/>
                    <a:p>
                      <a:pPr marL="0" algn="ctr" defTabSz="685800" rtl="0" eaLnBrk="1" latinLnBrk="0" hangingPunct="1"/>
                      <a:r>
                        <a:rPr lang="en-US" altLang="zh-CN" sz="1050" b="0" kern="1200" dirty="0">
                          <a:solidFill>
                            <a:schemeClr val="dk1"/>
                          </a:solidFill>
                          <a:latin typeface="+mn-ea"/>
                          <a:ea typeface="+mn-ea"/>
                          <a:cs typeface="+mn-cs"/>
                        </a:rPr>
                        <a:t>0.11</a:t>
                      </a:r>
                      <a:endParaRPr lang="zh-CN" altLang="en-US" sz="1050" b="0" kern="1200" dirty="0">
                        <a:solidFill>
                          <a:schemeClr val="dk1"/>
                        </a:solidFill>
                        <a:latin typeface="+mn-ea"/>
                        <a:ea typeface="+mn-ea"/>
                        <a:cs typeface="+mn-cs"/>
                      </a:endParaRPr>
                    </a:p>
                  </a:txBody>
                  <a:tcPr anchor="ctr">
                    <a:noFill/>
                  </a:tcPr>
                </a:tc>
                <a:tc>
                  <a:txBody>
                    <a:bodyPr/>
                    <a:lstStyle/>
                    <a:p>
                      <a:pPr marL="0" algn="ctr" defTabSz="685800" rtl="0" eaLnBrk="1" latinLnBrk="0" hangingPunct="1"/>
                      <a:r>
                        <a:rPr lang="en-US" altLang="zh-CN" sz="1050" b="0" kern="1200" dirty="0">
                          <a:solidFill>
                            <a:schemeClr val="dk1"/>
                          </a:solidFill>
                          <a:latin typeface="+mn-ea"/>
                          <a:ea typeface="+mn-ea"/>
                          <a:cs typeface="+mn-cs"/>
                        </a:rPr>
                        <a:t>40</a:t>
                      </a:r>
                      <a:endParaRPr lang="zh-CN" altLang="en-US" sz="1050" b="0" kern="1200" dirty="0">
                        <a:solidFill>
                          <a:schemeClr val="dk1"/>
                        </a:solidFill>
                        <a:latin typeface="+mn-ea"/>
                        <a:ea typeface="+mn-ea"/>
                        <a:cs typeface="+mn-cs"/>
                      </a:endParaRPr>
                    </a:p>
                  </a:txBody>
                  <a:tcPr anchor="ctr">
                    <a:noFill/>
                  </a:tcPr>
                </a:tc>
                <a:tc>
                  <a:txBody>
                    <a:bodyPr/>
                    <a:lstStyle/>
                    <a:p>
                      <a:pPr algn="ctr" fontAlgn="ctr"/>
                      <a:r>
                        <a:rPr lang="en-US" sz="1100" b="0" i="0" u="none" strike="noStrike" dirty="0">
                          <a:solidFill>
                            <a:srgbClr val="000000"/>
                          </a:solidFill>
                          <a:effectLst/>
                          <a:latin typeface="等线" panose="02010600030101010101" pitchFamily="2" charset="-122"/>
                          <a:ea typeface="等线" panose="02010600030101010101" pitchFamily="2" charset="-122"/>
                        </a:rPr>
                        <a:t>2.75E-03</a:t>
                      </a:r>
                    </a:p>
                  </a:txBody>
                  <a:tcPr marL="9525" marR="9525" marT="9525" marB="0" anchor="ctr">
                    <a:noFill/>
                  </a:tcPr>
                </a:tc>
                <a:tc>
                  <a:txBody>
                    <a:bodyPr/>
                    <a:lstStyle/>
                    <a:p>
                      <a:pPr marL="0" algn="ctr" defTabSz="685800" rtl="0" eaLnBrk="1" latinLnBrk="0" hangingPunct="1"/>
                      <a:endParaRPr lang="zh-CN" altLang="en-US" sz="1050" b="0" kern="1200" dirty="0">
                        <a:solidFill>
                          <a:schemeClr val="dk1"/>
                        </a:solidFill>
                        <a:latin typeface="+mn-ea"/>
                        <a:ea typeface="+mn-ea"/>
                        <a:cs typeface="+mn-cs"/>
                      </a:endParaRPr>
                    </a:p>
                  </a:txBody>
                  <a:tcPr anchor="c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zh-CN" altLang="en-US" sz="1050" b="0" kern="1200" dirty="0">
                        <a:solidFill>
                          <a:schemeClr val="dk1"/>
                        </a:solidFill>
                        <a:latin typeface="+mn-ea"/>
                        <a:ea typeface="+mn-ea"/>
                        <a:cs typeface="+mn-cs"/>
                      </a:endParaRPr>
                    </a:p>
                  </a:txBody>
                  <a:tcPr anchor="ctr">
                    <a:noFill/>
                  </a:tcPr>
                </a:tc>
                <a:tc>
                  <a:txBody>
                    <a:bodyPr/>
                    <a:lstStyle/>
                    <a:p>
                      <a:pPr marL="0" algn="ctr" defTabSz="685800" rtl="0" eaLnBrk="1" latinLnBrk="0" hangingPunct="1"/>
                      <a:endParaRPr lang="zh-CN" altLang="en-US" sz="1050" b="0" kern="1200" dirty="0">
                        <a:solidFill>
                          <a:schemeClr val="dk1"/>
                        </a:solidFill>
                        <a:latin typeface="+mn-ea"/>
                        <a:ea typeface="+mn-ea"/>
                        <a:cs typeface="+mn-cs"/>
                      </a:endParaRPr>
                    </a:p>
                  </a:txBody>
                  <a:tcPr anchor="c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zh-CN" altLang="en-US" sz="1050" b="0" kern="1200" dirty="0">
                        <a:solidFill>
                          <a:schemeClr val="dk1"/>
                        </a:solidFill>
                        <a:latin typeface="+mn-ea"/>
                        <a:ea typeface="+mn-ea"/>
                        <a:cs typeface="+mn-cs"/>
                      </a:endParaRPr>
                    </a:p>
                  </a:txBody>
                  <a:tcPr anchor="c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zh-CN" altLang="en-US" sz="1050" b="0" kern="1200" dirty="0">
                        <a:solidFill>
                          <a:schemeClr val="dk1"/>
                        </a:solidFill>
                        <a:latin typeface="+mn-ea"/>
                        <a:ea typeface="+mn-ea"/>
                        <a:cs typeface="+mn-cs"/>
                      </a:endParaRPr>
                    </a:p>
                  </a:txBody>
                  <a:tcPr anchor="ctr">
                    <a:noFill/>
                  </a:tcPr>
                </a:tc>
                <a:extLst>
                  <a:ext uri="{0D108BD9-81ED-4DB2-BD59-A6C34878D82A}">
                    <a16:rowId xmlns:a16="http://schemas.microsoft.com/office/drawing/2014/main" val="1473452322"/>
                  </a:ext>
                </a:extLst>
              </a:tr>
              <a:tr h="242006">
                <a:tc vMerge="1">
                  <a:txBody>
                    <a:bodyPr/>
                    <a:lstStyle/>
                    <a:p>
                      <a:pPr algn="ctr"/>
                      <a:endParaRPr lang="zh-CN" altLang="en-US" sz="1200" b="0" dirty="0"/>
                    </a:p>
                  </a:txBody>
                  <a:tcPr anchor="c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1050" b="0" kern="1200" dirty="0">
                          <a:solidFill>
                            <a:schemeClr val="dk1"/>
                          </a:solidFill>
                          <a:latin typeface="+mn-ea"/>
                          <a:ea typeface="+mn-ea"/>
                          <a:cs typeface="+mn-cs"/>
                        </a:rPr>
                        <a:t>Coil9</a:t>
                      </a:r>
                      <a:endParaRPr lang="zh-CN" altLang="en-US" sz="1050" b="0" kern="1200" dirty="0">
                        <a:solidFill>
                          <a:schemeClr val="dk1"/>
                        </a:solidFill>
                        <a:latin typeface="+mn-ea"/>
                        <a:ea typeface="+mn-ea"/>
                        <a:cs typeface="+mn-cs"/>
                      </a:endParaRPr>
                    </a:p>
                  </a:txBody>
                  <a:tcPr anchor="ctr">
                    <a:noFill/>
                  </a:tcPr>
                </a:tc>
                <a:tc>
                  <a:txBody>
                    <a:bodyPr/>
                    <a:lstStyle/>
                    <a:p>
                      <a:pPr marL="0" algn="ctr" defTabSz="685800" rtl="0" eaLnBrk="1" latinLnBrk="0" hangingPunct="1"/>
                      <a:r>
                        <a:rPr lang="en-US" altLang="zh-CN" sz="1050" b="0" kern="1200" dirty="0">
                          <a:solidFill>
                            <a:schemeClr val="dk1"/>
                          </a:solidFill>
                          <a:latin typeface="+mn-ea"/>
                          <a:ea typeface="+mn-ea"/>
                          <a:cs typeface="+mn-cs"/>
                        </a:rPr>
                        <a:t>0.22</a:t>
                      </a:r>
                      <a:endParaRPr lang="zh-CN" altLang="en-US" sz="1050" b="0" kern="1200" dirty="0">
                        <a:solidFill>
                          <a:schemeClr val="dk1"/>
                        </a:solidFill>
                        <a:latin typeface="+mn-ea"/>
                        <a:ea typeface="+mn-ea"/>
                        <a:cs typeface="+mn-cs"/>
                      </a:endParaRPr>
                    </a:p>
                  </a:txBody>
                  <a:tcPr anchor="ctr">
                    <a:noFill/>
                  </a:tcPr>
                </a:tc>
                <a:tc>
                  <a:txBody>
                    <a:bodyPr/>
                    <a:lstStyle/>
                    <a:p>
                      <a:pPr marL="0" algn="ctr" defTabSz="685800" rtl="0" eaLnBrk="1" latinLnBrk="0" hangingPunct="1"/>
                      <a:r>
                        <a:rPr lang="en-US" altLang="zh-CN" sz="1050" b="0" kern="1200" dirty="0">
                          <a:solidFill>
                            <a:schemeClr val="dk1"/>
                          </a:solidFill>
                          <a:latin typeface="+mn-ea"/>
                          <a:ea typeface="+mn-ea"/>
                          <a:cs typeface="+mn-cs"/>
                        </a:rPr>
                        <a:t>40</a:t>
                      </a:r>
                      <a:endParaRPr lang="zh-CN" altLang="en-US" sz="1050" b="0" kern="1200" dirty="0">
                        <a:solidFill>
                          <a:schemeClr val="dk1"/>
                        </a:solidFill>
                        <a:latin typeface="+mn-ea"/>
                        <a:ea typeface="+mn-ea"/>
                        <a:cs typeface="+mn-cs"/>
                      </a:endParaRPr>
                    </a:p>
                  </a:txBody>
                  <a:tcPr anchor="ctr">
                    <a:noFill/>
                  </a:tcPr>
                </a:tc>
                <a:tc>
                  <a:txBody>
                    <a:bodyPr/>
                    <a:lstStyle/>
                    <a:p>
                      <a:pPr algn="ctr" fontAlgn="ctr"/>
                      <a:r>
                        <a:rPr lang="en-US" sz="1100" b="0" i="0" u="none" strike="noStrike">
                          <a:solidFill>
                            <a:srgbClr val="000000"/>
                          </a:solidFill>
                          <a:effectLst/>
                          <a:latin typeface="等线" panose="02010600030101010101" pitchFamily="2" charset="-122"/>
                          <a:ea typeface="等线" panose="02010600030101010101" pitchFamily="2" charset="-122"/>
                        </a:rPr>
                        <a:t>5.50E-03</a:t>
                      </a:r>
                    </a:p>
                  </a:txBody>
                  <a:tcPr marL="9525" marR="9525" marT="9525" marB="0" anchor="ctr">
                    <a:noFill/>
                  </a:tcPr>
                </a:tc>
                <a:tc>
                  <a:txBody>
                    <a:bodyPr/>
                    <a:lstStyle/>
                    <a:p>
                      <a:pPr marL="0" algn="ctr" defTabSz="685800" rtl="0" eaLnBrk="1" latinLnBrk="0" hangingPunct="1"/>
                      <a:endParaRPr lang="zh-CN" altLang="en-US" sz="1050" b="0" kern="1200" dirty="0">
                        <a:solidFill>
                          <a:schemeClr val="dk1"/>
                        </a:solidFill>
                        <a:latin typeface="+mn-ea"/>
                        <a:ea typeface="+mn-ea"/>
                        <a:cs typeface="+mn-cs"/>
                      </a:endParaRPr>
                    </a:p>
                  </a:txBody>
                  <a:tcPr anchor="c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zh-CN" altLang="en-US" sz="1050" b="0" kern="1200" dirty="0">
                        <a:solidFill>
                          <a:schemeClr val="dk1"/>
                        </a:solidFill>
                        <a:latin typeface="+mn-ea"/>
                        <a:ea typeface="+mn-ea"/>
                        <a:cs typeface="+mn-cs"/>
                      </a:endParaRPr>
                    </a:p>
                  </a:txBody>
                  <a:tcPr anchor="ctr">
                    <a:noFill/>
                  </a:tcPr>
                </a:tc>
                <a:tc>
                  <a:txBody>
                    <a:bodyPr/>
                    <a:lstStyle/>
                    <a:p>
                      <a:pPr marL="0" algn="ctr" defTabSz="685800" rtl="0" eaLnBrk="1" latinLnBrk="0" hangingPunct="1"/>
                      <a:endParaRPr lang="zh-CN" altLang="en-US" sz="1050" b="0" kern="1200" dirty="0">
                        <a:solidFill>
                          <a:schemeClr val="dk1"/>
                        </a:solidFill>
                        <a:latin typeface="+mn-ea"/>
                        <a:ea typeface="+mn-ea"/>
                        <a:cs typeface="+mn-cs"/>
                      </a:endParaRPr>
                    </a:p>
                  </a:txBody>
                  <a:tcPr anchor="c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zh-CN" altLang="en-US" sz="1050" b="0" kern="1200" dirty="0">
                        <a:solidFill>
                          <a:schemeClr val="dk1"/>
                        </a:solidFill>
                        <a:latin typeface="+mn-ea"/>
                        <a:ea typeface="+mn-ea"/>
                        <a:cs typeface="+mn-cs"/>
                      </a:endParaRPr>
                    </a:p>
                  </a:txBody>
                  <a:tcPr anchor="c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zh-CN" altLang="en-US" sz="1050" b="0" kern="1200" dirty="0">
                        <a:solidFill>
                          <a:schemeClr val="dk1"/>
                        </a:solidFill>
                        <a:latin typeface="+mn-ea"/>
                        <a:ea typeface="+mn-ea"/>
                        <a:cs typeface="+mn-cs"/>
                      </a:endParaRPr>
                    </a:p>
                  </a:txBody>
                  <a:tcPr anchor="ctr">
                    <a:noFill/>
                  </a:tcPr>
                </a:tc>
                <a:extLst>
                  <a:ext uri="{0D108BD9-81ED-4DB2-BD59-A6C34878D82A}">
                    <a16:rowId xmlns:a16="http://schemas.microsoft.com/office/drawing/2014/main" val="1808209331"/>
                  </a:ext>
                </a:extLst>
              </a:tr>
              <a:tr h="242006">
                <a:tc vMerge="1">
                  <a:txBody>
                    <a:bodyPr/>
                    <a:lstStyle/>
                    <a:p>
                      <a:pPr algn="ctr"/>
                      <a:endParaRPr lang="zh-CN" altLang="en-US" sz="1200" b="0" dirty="0"/>
                    </a:p>
                  </a:txBody>
                  <a:tcPr anchor="c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1050" b="0" kern="1200" dirty="0">
                          <a:solidFill>
                            <a:schemeClr val="dk1"/>
                          </a:solidFill>
                          <a:latin typeface="+mn-ea"/>
                          <a:ea typeface="+mn-ea"/>
                          <a:cs typeface="+mn-cs"/>
                        </a:rPr>
                        <a:t>Coil10</a:t>
                      </a:r>
                      <a:endParaRPr lang="zh-CN" altLang="en-US" sz="1050" b="0" kern="1200" dirty="0">
                        <a:solidFill>
                          <a:schemeClr val="dk1"/>
                        </a:solidFill>
                        <a:latin typeface="+mn-ea"/>
                        <a:ea typeface="+mn-ea"/>
                        <a:cs typeface="+mn-cs"/>
                      </a:endParaRPr>
                    </a:p>
                  </a:txBody>
                  <a:tcPr anchor="ctr">
                    <a:noFill/>
                  </a:tcPr>
                </a:tc>
                <a:tc>
                  <a:txBody>
                    <a:bodyPr/>
                    <a:lstStyle/>
                    <a:p>
                      <a:pPr marL="0" algn="ctr" defTabSz="685800" rtl="0" eaLnBrk="1" latinLnBrk="0" hangingPunct="1"/>
                      <a:r>
                        <a:rPr lang="en-US" altLang="zh-CN" sz="1050" b="0" kern="1200" dirty="0">
                          <a:solidFill>
                            <a:schemeClr val="dk1"/>
                          </a:solidFill>
                          <a:latin typeface="+mn-ea"/>
                          <a:ea typeface="+mn-ea"/>
                          <a:cs typeface="+mn-cs"/>
                        </a:rPr>
                        <a:t>0.35</a:t>
                      </a:r>
                      <a:endParaRPr lang="zh-CN" altLang="en-US" sz="1050" b="0" kern="1200" dirty="0">
                        <a:solidFill>
                          <a:schemeClr val="dk1"/>
                        </a:solidFill>
                        <a:latin typeface="+mn-ea"/>
                        <a:ea typeface="+mn-ea"/>
                        <a:cs typeface="+mn-cs"/>
                      </a:endParaRPr>
                    </a:p>
                  </a:txBody>
                  <a:tcPr anchor="ctr">
                    <a:noFill/>
                  </a:tcPr>
                </a:tc>
                <a:tc>
                  <a:txBody>
                    <a:bodyPr/>
                    <a:lstStyle/>
                    <a:p>
                      <a:pPr marL="0" algn="ctr" defTabSz="685800" rtl="0" eaLnBrk="1" latinLnBrk="0" hangingPunct="1"/>
                      <a:r>
                        <a:rPr lang="en-US" altLang="zh-CN" sz="1050" b="0" kern="1200" dirty="0">
                          <a:solidFill>
                            <a:schemeClr val="dk1"/>
                          </a:solidFill>
                          <a:latin typeface="+mn-ea"/>
                          <a:ea typeface="+mn-ea"/>
                          <a:cs typeface="+mn-cs"/>
                        </a:rPr>
                        <a:t>40</a:t>
                      </a:r>
                      <a:endParaRPr lang="zh-CN" altLang="en-US" sz="1050" b="0" kern="1200" dirty="0">
                        <a:solidFill>
                          <a:schemeClr val="dk1"/>
                        </a:solidFill>
                        <a:latin typeface="+mn-ea"/>
                        <a:ea typeface="+mn-ea"/>
                        <a:cs typeface="+mn-cs"/>
                      </a:endParaRPr>
                    </a:p>
                  </a:txBody>
                  <a:tcPr anchor="ctr">
                    <a:noFill/>
                  </a:tcPr>
                </a:tc>
                <a:tc>
                  <a:txBody>
                    <a:bodyPr/>
                    <a:lstStyle/>
                    <a:p>
                      <a:pPr algn="ctr" fontAlgn="ctr"/>
                      <a:r>
                        <a:rPr lang="en-US" sz="1100" b="0" i="0" u="none" strike="noStrike">
                          <a:solidFill>
                            <a:srgbClr val="000000"/>
                          </a:solidFill>
                          <a:effectLst/>
                          <a:latin typeface="等线" panose="02010600030101010101" pitchFamily="2" charset="-122"/>
                          <a:ea typeface="等线" panose="02010600030101010101" pitchFamily="2" charset="-122"/>
                        </a:rPr>
                        <a:t>8.75E-03</a:t>
                      </a:r>
                    </a:p>
                  </a:txBody>
                  <a:tcPr marL="9525" marR="9525" marT="9525" marB="0" anchor="ctr">
                    <a:noFill/>
                  </a:tcPr>
                </a:tc>
                <a:tc>
                  <a:txBody>
                    <a:bodyPr/>
                    <a:lstStyle/>
                    <a:p>
                      <a:pPr marL="0" algn="ctr" defTabSz="685800" rtl="0" eaLnBrk="1" latinLnBrk="0" hangingPunct="1"/>
                      <a:endParaRPr lang="zh-CN" altLang="en-US" sz="1050" b="0" kern="1200" dirty="0">
                        <a:solidFill>
                          <a:schemeClr val="dk1"/>
                        </a:solidFill>
                        <a:latin typeface="+mn-ea"/>
                        <a:ea typeface="+mn-ea"/>
                        <a:cs typeface="+mn-cs"/>
                      </a:endParaRPr>
                    </a:p>
                  </a:txBody>
                  <a:tcPr anchor="c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zh-CN" altLang="en-US" sz="1050" b="0" kern="1200" dirty="0">
                        <a:solidFill>
                          <a:schemeClr val="dk1"/>
                        </a:solidFill>
                        <a:latin typeface="+mn-ea"/>
                        <a:ea typeface="+mn-ea"/>
                        <a:cs typeface="+mn-cs"/>
                      </a:endParaRPr>
                    </a:p>
                  </a:txBody>
                  <a:tcPr anchor="ctr">
                    <a:noFill/>
                  </a:tcPr>
                </a:tc>
                <a:tc>
                  <a:txBody>
                    <a:bodyPr/>
                    <a:lstStyle/>
                    <a:p>
                      <a:pPr marL="0" algn="ctr" defTabSz="685800" rtl="0" eaLnBrk="1" latinLnBrk="0" hangingPunct="1"/>
                      <a:endParaRPr lang="zh-CN" altLang="en-US" sz="1050" b="0" kern="1200" dirty="0">
                        <a:solidFill>
                          <a:schemeClr val="dk1"/>
                        </a:solidFill>
                        <a:latin typeface="+mn-ea"/>
                        <a:ea typeface="+mn-ea"/>
                        <a:cs typeface="+mn-cs"/>
                      </a:endParaRPr>
                    </a:p>
                  </a:txBody>
                  <a:tcPr anchor="c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zh-CN" altLang="en-US" sz="1050" b="0" kern="1200" dirty="0">
                        <a:solidFill>
                          <a:schemeClr val="dk1"/>
                        </a:solidFill>
                        <a:latin typeface="+mn-ea"/>
                        <a:ea typeface="+mn-ea"/>
                        <a:cs typeface="+mn-cs"/>
                      </a:endParaRPr>
                    </a:p>
                  </a:txBody>
                  <a:tcPr anchor="c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zh-CN" altLang="en-US" sz="1050" b="0" kern="1200" dirty="0">
                        <a:solidFill>
                          <a:schemeClr val="dk1"/>
                        </a:solidFill>
                        <a:latin typeface="+mn-ea"/>
                        <a:ea typeface="+mn-ea"/>
                        <a:cs typeface="+mn-cs"/>
                      </a:endParaRPr>
                    </a:p>
                  </a:txBody>
                  <a:tcPr anchor="ctr">
                    <a:noFill/>
                  </a:tcPr>
                </a:tc>
                <a:extLst>
                  <a:ext uri="{0D108BD9-81ED-4DB2-BD59-A6C34878D82A}">
                    <a16:rowId xmlns:a16="http://schemas.microsoft.com/office/drawing/2014/main" val="2441313211"/>
                  </a:ext>
                </a:extLst>
              </a:tr>
              <a:tr h="242006">
                <a:tc vMerge="1">
                  <a:txBody>
                    <a:bodyPr/>
                    <a:lstStyle/>
                    <a:p>
                      <a:pPr algn="ctr"/>
                      <a:endParaRPr lang="zh-CN" altLang="en-US" sz="1050" b="0" dirty="0">
                        <a:latin typeface="+mn-ea"/>
                        <a:ea typeface="+mn-ea"/>
                      </a:endParaRPr>
                    </a:p>
                  </a:txBody>
                  <a:tcPr anchor="c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1050" b="0" kern="1200" dirty="0">
                          <a:solidFill>
                            <a:schemeClr val="dk1"/>
                          </a:solidFill>
                          <a:latin typeface="+mn-ea"/>
                          <a:ea typeface="+mn-ea"/>
                          <a:cs typeface="+mn-cs"/>
                        </a:rPr>
                        <a:t>Coil11</a:t>
                      </a:r>
                      <a:endParaRPr lang="zh-CN" altLang="en-US" sz="1050" b="0" kern="1200" dirty="0">
                        <a:solidFill>
                          <a:schemeClr val="dk1"/>
                        </a:solidFill>
                        <a:latin typeface="+mn-ea"/>
                        <a:ea typeface="+mn-ea"/>
                        <a:cs typeface="+mn-cs"/>
                      </a:endParaRPr>
                    </a:p>
                  </a:txBody>
                  <a:tcPr anchor="ctr">
                    <a:noFill/>
                  </a:tcPr>
                </a:tc>
                <a:tc>
                  <a:txBody>
                    <a:bodyPr/>
                    <a:lstStyle/>
                    <a:p>
                      <a:pPr marL="0" algn="ctr" defTabSz="685800" rtl="0" eaLnBrk="1" latinLnBrk="0" hangingPunct="1"/>
                      <a:r>
                        <a:rPr lang="en-US" altLang="zh-CN" sz="1050" b="0" kern="1200" dirty="0">
                          <a:solidFill>
                            <a:schemeClr val="dk1"/>
                          </a:solidFill>
                          <a:latin typeface="+mn-ea"/>
                          <a:ea typeface="+mn-ea"/>
                          <a:cs typeface="+mn-cs"/>
                        </a:rPr>
                        <a:t>0.45</a:t>
                      </a:r>
                      <a:endParaRPr lang="zh-CN" altLang="en-US" sz="1050" b="0" kern="1200" dirty="0">
                        <a:solidFill>
                          <a:schemeClr val="dk1"/>
                        </a:solidFill>
                        <a:latin typeface="+mn-ea"/>
                        <a:ea typeface="+mn-ea"/>
                        <a:cs typeface="+mn-cs"/>
                      </a:endParaRPr>
                    </a:p>
                  </a:txBody>
                  <a:tcPr anchor="ctr">
                    <a:noFill/>
                  </a:tcPr>
                </a:tc>
                <a:tc>
                  <a:txBody>
                    <a:bodyPr/>
                    <a:lstStyle/>
                    <a:p>
                      <a:pPr marL="0" algn="ctr" defTabSz="685800" rtl="0" eaLnBrk="1" latinLnBrk="0" hangingPunct="1"/>
                      <a:r>
                        <a:rPr lang="en-US" altLang="zh-CN" sz="1050" b="0" kern="1200" dirty="0">
                          <a:solidFill>
                            <a:schemeClr val="dk1"/>
                          </a:solidFill>
                          <a:latin typeface="+mn-ea"/>
                          <a:ea typeface="+mn-ea"/>
                          <a:cs typeface="+mn-cs"/>
                        </a:rPr>
                        <a:t>40</a:t>
                      </a:r>
                      <a:endParaRPr lang="zh-CN" altLang="en-US" sz="1050" b="0" kern="1200" dirty="0">
                        <a:solidFill>
                          <a:schemeClr val="dk1"/>
                        </a:solidFill>
                        <a:latin typeface="+mn-ea"/>
                        <a:ea typeface="+mn-ea"/>
                        <a:cs typeface="+mn-cs"/>
                      </a:endParaRPr>
                    </a:p>
                  </a:txBody>
                  <a:tcPr anchor="ctr">
                    <a:noFill/>
                  </a:tcPr>
                </a:tc>
                <a:tc>
                  <a:txBody>
                    <a:bodyPr/>
                    <a:lstStyle/>
                    <a:p>
                      <a:pPr algn="ctr" fontAlgn="ctr"/>
                      <a:r>
                        <a:rPr lang="en-US" sz="1100" b="0" i="0" u="none" strike="noStrike">
                          <a:solidFill>
                            <a:srgbClr val="000000"/>
                          </a:solidFill>
                          <a:effectLst/>
                          <a:latin typeface="等线" panose="02010600030101010101" pitchFamily="2" charset="-122"/>
                          <a:ea typeface="等线" panose="02010600030101010101" pitchFamily="2" charset="-122"/>
                        </a:rPr>
                        <a:t>1.13E-02</a:t>
                      </a:r>
                    </a:p>
                  </a:txBody>
                  <a:tcPr marL="9525" marR="9525" marT="9525" marB="0" anchor="ctr">
                    <a:noFill/>
                  </a:tcPr>
                </a:tc>
                <a:tc>
                  <a:txBody>
                    <a:bodyPr/>
                    <a:lstStyle/>
                    <a:p>
                      <a:pPr marL="0" algn="ctr" defTabSz="685800" rtl="0" eaLnBrk="1" latinLnBrk="0" hangingPunct="1"/>
                      <a:endParaRPr lang="zh-CN" altLang="en-US" sz="1050" b="0" kern="1200" dirty="0">
                        <a:solidFill>
                          <a:schemeClr val="dk1"/>
                        </a:solidFill>
                        <a:latin typeface="+mn-ea"/>
                        <a:ea typeface="+mn-ea"/>
                        <a:cs typeface="+mn-cs"/>
                      </a:endParaRPr>
                    </a:p>
                  </a:txBody>
                  <a:tcPr anchor="c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zh-CN" altLang="en-US" sz="1050" b="0" kern="1200" dirty="0">
                        <a:solidFill>
                          <a:schemeClr val="dk1"/>
                        </a:solidFill>
                        <a:latin typeface="+mn-ea"/>
                        <a:ea typeface="+mn-ea"/>
                        <a:cs typeface="+mn-cs"/>
                      </a:endParaRPr>
                    </a:p>
                  </a:txBody>
                  <a:tcPr anchor="ctr">
                    <a:noFill/>
                  </a:tcPr>
                </a:tc>
                <a:tc>
                  <a:txBody>
                    <a:bodyPr/>
                    <a:lstStyle/>
                    <a:p>
                      <a:pPr marL="0" algn="ctr" defTabSz="685800" rtl="0" eaLnBrk="1" latinLnBrk="0" hangingPunct="1"/>
                      <a:endParaRPr lang="zh-CN" altLang="en-US" sz="1050" b="0" kern="1200" dirty="0">
                        <a:solidFill>
                          <a:schemeClr val="dk1"/>
                        </a:solidFill>
                        <a:latin typeface="+mn-ea"/>
                        <a:ea typeface="+mn-ea"/>
                        <a:cs typeface="+mn-cs"/>
                      </a:endParaRPr>
                    </a:p>
                  </a:txBody>
                  <a:tcPr anchor="c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zh-CN" altLang="en-US" sz="1050" b="0" kern="1200" dirty="0">
                        <a:solidFill>
                          <a:schemeClr val="dk1"/>
                        </a:solidFill>
                        <a:latin typeface="+mn-ea"/>
                        <a:ea typeface="+mn-ea"/>
                        <a:cs typeface="+mn-cs"/>
                      </a:endParaRPr>
                    </a:p>
                  </a:txBody>
                  <a:tcPr anchor="c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zh-CN" altLang="en-US" sz="1050" b="0" kern="1200" dirty="0">
                        <a:solidFill>
                          <a:schemeClr val="dk1"/>
                        </a:solidFill>
                        <a:latin typeface="+mn-ea"/>
                        <a:ea typeface="+mn-ea"/>
                        <a:cs typeface="+mn-cs"/>
                      </a:endParaRPr>
                    </a:p>
                  </a:txBody>
                  <a:tcPr anchor="ctr">
                    <a:noFill/>
                  </a:tcPr>
                </a:tc>
                <a:extLst>
                  <a:ext uri="{0D108BD9-81ED-4DB2-BD59-A6C34878D82A}">
                    <a16:rowId xmlns:a16="http://schemas.microsoft.com/office/drawing/2014/main" val="2622752472"/>
                  </a:ext>
                </a:extLst>
              </a:tr>
              <a:tr h="242006">
                <a:tc vMerge="1">
                  <a:txBody>
                    <a:bodyPr/>
                    <a:lstStyle/>
                    <a:p>
                      <a:pPr algn="ctr"/>
                      <a:endParaRPr lang="zh-CN" altLang="en-US" sz="1050" b="0" dirty="0">
                        <a:latin typeface="+mn-ea"/>
                        <a:ea typeface="+mn-ea"/>
                      </a:endParaRPr>
                    </a:p>
                  </a:txBody>
                  <a:tcPr anchor="c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1050" b="0" kern="1200" dirty="0">
                          <a:solidFill>
                            <a:schemeClr val="dk1"/>
                          </a:solidFill>
                          <a:latin typeface="+mn-ea"/>
                          <a:ea typeface="+mn-ea"/>
                          <a:cs typeface="+mn-cs"/>
                        </a:rPr>
                        <a:t>Coil12</a:t>
                      </a:r>
                      <a:endParaRPr lang="zh-CN" altLang="en-US" sz="1050" b="0" kern="1200" dirty="0">
                        <a:solidFill>
                          <a:schemeClr val="dk1"/>
                        </a:solidFill>
                        <a:latin typeface="+mn-ea"/>
                        <a:ea typeface="+mn-ea"/>
                        <a:cs typeface="+mn-cs"/>
                      </a:endParaRPr>
                    </a:p>
                  </a:txBody>
                  <a:tcPr anchor="ctr">
                    <a:noFill/>
                  </a:tcPr>
                </a:tc>
                <a:tc>
                  <a:txBody>
                    <a:bodyPr/>
                    <a:lstStyle/>
                    <a:p>
                      <a:pPr marL="0" algn="ctr" defTabSz="685800" rtl="0" eaLnBrk="1" latinLnBrk="0" hangingPunct="1"/>
                      <a:r>
                        <a:rPr lang="en-US" altLang="zh-CN" sz="1050" b="0" kern="1200" dirty="0">
                          <a:solidFill>
                            <a:schemeClr val="dk1"/>
                          </a:solidFill>
                          <a:latin typeface="+mn-ea"/>
                          <a:ea typeface="+mn-ea"/>
                          <a:cs typeface="+mn-cs"/>
                        </a:rPr>
                        <a:t>0.55</a:t>
                      </a:r>
                      <a:endParaRPr lang="zh-CN" altLang="en-US" sz="1050" b="0" kern="1200" dirty="0">
                        <a:solidFill>
                          <a:schemeClr val="dk1"/>
                        </a:solidFill>
                        <a:latin typeface="+mn-ea"/>
                        <a:ea typeface="+mn-ea"/>
                        <a:cs typeface="+mn-cs"/>
                      </a:endParaRPr>
                    </a:p>
                  </a:txBody>
                  <a:tcPr anchor="ctr">
                    <a:noFill/>
                  </a:tcPr>
                </a:tc>
                <a:tc>
                  <a:txBody>
                    <a:bodyPr/>
                    <a:lstStyle/>
                    <a:p>
                      <a:pPr marL="0" algn="ctr" defTabSz="685800" rtl="0" eaLnBrk="1" latinLnBrk="0" hangingPunct="1"/>
                      <a:r>
                        <a:rPr lang="en-US" altLang="zh-CN" sz="1050" b="0" kern="1200" dirty="0">
                          <a:solidFill>
                            <a:schemeClr val="dk1"/>
                          </a:solidFill>
                          <a:latin typeface="+mn-ea"/>
                          <a:ea typeface="+mn-ea"/>
                          <a:cs typeface="+mn-cs"/>
                        </a:rPr>
                        <a:t>100</a:t>
                      </a:r>
                      <a:endParaRPr lang="zh-CN" altLang="en-US" sz="1050" b="0" kern="1200" dirty="0">
                        <a:solidFill>
                          <a:schemeClr val="dk1"/>
                        </a:solidFill>
                        <a:latin typeface="+mn-ea"/>
                        <a:ea typeface="+mn-ea"/>
                        <a:cs typeface="+mn-cs"/>
                      </a:endParaRPr>
                    </a:p>
                  </a:txBody>
                  <a:tcPr anchor="ctr">
                    <a:noFill/>
                  </a:tcPr>
                </a:tc>
                <a:tc>
                  <a:txBody>
                    <a:bodyPr/>
                    <a:lstStyle/>
                    <a:p>
                      <a:pPr algn="ctr" fontAlgn="ctr"/>
                      <a:r>
                        <a:rPr lang="en-US" sz="1100" b="0" i="0" u="none" strike="noStrike" dirty="0">
                          <a:solidFill>
                            <a:srgbClr val="000000"/>
                          </a:solidFill>
                          <a:effectLst/>
                          <a:latin typeface="等线" panose="02010600030101010101" pitchFamily="2" charset="-122"/>
                          <a:ea typeface="等线" panose="02010600030101010101" pitchFamily="2" charset="-122"/>
                        </a:rPr>
                        <a:t>5.50E-03</a:t>
                      </a:r>
                    </a:p>
                  </a:txBody>
                  <a:tcPr marL="9525" marR="9525" marT="9525" marB="0" anchor="ctr">
                    <a:noFill/>
                  </a:tcPr>
                </a:tc>
                <a:tc>
                  <a:txBody>
                    <a:bodyPr/>
                    <a:lstStyle/>
                    <a:p>
                      <a:pPr marL="0" algn="ctr" defTabSz="685800" rtl="0" eaLnBrk="1" latinLnBrk="0" hangingPunct="1"/>
                      <a:endParaRPr lang="zh-CN" altLang="en-US" sz="1050" b="0" kern="1200" dirty="0">
                        <a:solidFill>
                          <a:schemeClr val="dk1"/>
                        </a:solidFill>
                        <a:latin typeface="+mn-ea"/>
                        <a:ea typeface="+mn-ea"/>
                        <a:cs typeface="+mn-cs"/>
                      </a:endParaRPr>
                    </a:p>
                  </a:txBody>
                  <a:tcPr anchor="c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zh-CN" altLang="en-US" sz="1050" b="0" kern="1200" dirty="0">
                        <a:solidFill>
                          <a:schemeClr val="dk1"/>
                        </a:solidFill>
                        <a:latin typeface="+mn-ea"/>
                        <a:ea typeface="+mn-ea"/>
                        <a:cs typeface="+mn-cs"/>
                      </a:endParaRPr>
                    </a:p>
                  </a:txBody>
                  <a:tcPr anchor="ctr">
                    <a:noFill/>
                  </a:tcPr>
                </a:tc>
                <a:tc>
                  <a:txBody>
                    <a:bodyPr/>
                    <a:lstStyle/>
                    <a:p>
                      <a:pPr marL="0" algn="ctr" defTabSz="685800" rtl="0" eaLnBrk="1" latinLnBrk="0" hangingPunct="1"/>
                      <a:endParaRPr lang="zh-CN" altLang="en-US" sz="1050" b="0" kern="1200" dirty="0">
                        <a:solidFill>
                          <a:schemeClr val="dk1"/>
                        </a:solidFill>
                        <a:latin typeface="+mn-ea"/>
                        <a:ea typeface="+mn-ea"/>
                        <a:cs typeface="+mn-cs"/>
                      </a:endParaRPr>
                    </a:p>
                  </a:txBody>
                  <a:tcPr anchor="c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zh-CN" altLang="en-US" sz="1050" b="0" kern="1200" dirty="0">
                        <a:solidFill>
                          <a:schemeClr val="dk1"/>
                        </a:solidFill>
                        <a:latin typeface="+mn-ea"/>
                        <a:ea typeface="+mn-ea"/>
                        <a:cs typeface="+mn-cs"/>
                      </a:endParaRPr>
                    </a:p>
                  </a:txBody>
                  <a:tcPr anchor="c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zh-CN" altLang="en-US" sz="1050" b="0" kern="1200" dirty="0">
                        <a:solidFill>
                          <a:schemeClr val="dk1"/>
                        </a:solidFill>
                        <a:latin typeface="+mn-ea"/>
                        <a:ea typeface="+mn-ea"/>
                        <a:cs typeface="+mn-cs"/>
                      </a:endParaRPr>
                    </a:p>
                  </a:txBody>
                  <a:tcPr anchor="ctr">
                    <a:noFill/>
                  </a:tcPr>
                </a:tc>
                <a:extLst>
                  <a:ext uri="{0D108BD9-81ED-4DB2-BD59-A6C34878D82A}">
                    <a16:rowId xmlns:a16="http://schemas.microsoft.com/office/drawing/2014/main" val="3033092343"/>
                  </a:ext>
                </a:extLst>
              </a:tr>
            </a:tbl>
          </a:graphicData>
        </a:graphic>
      </p:graphicFrame>
      <p:pic>
        <p:nvPicPr>
          <p:cNvPr id="8" name="图片 7">
            <a:extLst>
              <a:ext uri="{FF2B5EF4-FFF2-40B4-BE49-F238E27FC236}">
                <a16:creationId xmlns:a16="http://schemas.microsoft.com/office/drawing/2014/main" id="{58C5E803-2D75-4974-A6DF-21C8ADF42B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4904" y="1113476"/>
            <a:ext cx="4320000" cy="1440000"/>
          </a:xfrm>
          <a:prstGeom prst="rect">
            <a:avLst/>
          </a:prstGeom>
        </p:spPr>
      </p:pic>
      <p:pic>
        <p:nvPicPr>
          <p:cNvPr id="5" name="图片 4">
            <a:extLst>
              <a:ext uri="{FF2B5EF4-FFF2-40B4-BE49-F238E27FC236}">
                <a16:creationId xmlns:a16="http://schemas.microsoft.com/office/drawing/2014/main" id="{5A43D8E5-BDF4-4FAB-A38C-C96F55AD50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097" y="1113476"/>
            <a:ext cx="4320000" cy="1440000"/>
          </a:xfrm>
          <a:prstGeom prst="rect">
            <a:avLst/>
          </a:prstGeom>
        </p:spPr>
      </p:pic>
    </p:spTree>
    <p:extLst>
      <p:ext uri="{BB962C8B-B14F-4D97-AF65-F5344CB8AC3E}">
        <p14:creationId xmlns:p14="http://schemas.microsoft.com/office/powerpoint/2010/main" val="16459012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FF098754-5EB0-46CF-A4D7-215236A41F32}"/>
              </a:ext>
            </a:extLst>
          </p:cNvPr>
          <p:cNvSpPr>
            <a:spLocks noGrp="1"/>
          </p:cNvSpPr>
          <p:nvPr>
            <p:ph type="sldNum" sz="quarter" idx="12"/>
          </p:nvPr>
        </p:nvSpPr>
        <p:spPr/>
        <p:txBody>
          <a:bodyPr/>
          <a:lstStyle/>
          <a:p>
            <a:pPr>
              <a:defRPr/>
            </a:pPr>
            <a:fld id="{C58DEF2B-8039-4C1E-A573-46AE1706B516}" type="slidenum">
              <a:rPr lang="en-US" altLang="zh-CN" smtClean="0"/>
              <a:pPr>
                <a:defRPr/>
              </a:pPr>
              <a:t>17</a:t>
            </a:fld>
            <a:endParaRPr lang="en-US" altLang="zh-CN" dirty="0"/>
          </a:p>
        </p:txBody>
      </p:sp>
      <p:sp>
        <p:nvSpPr>
          <p:cNvPr id="3" name="文本占位符 2">
            <a:extLst>
              <a:ext uri="{FF2B5EF4-FFF2-40B4-BE49-F238E27FC236}">
                <a16:creationId xmlns:a16="http://schemas.microsoft.com/office/drawing/2014/main" id="{F58518B7-F124-4F8A-B474-C97E8B13FE84}"/>
              </a:ext>
            </a:extLst>
          </p:cNvPr>
          <p:cNvSpPr>
            <a:spLocks noGrp="1"/>
          </p:cNvSpPr>
          <p:nvPr>
            <p:ph type="body" sz="quarter" idx="13"/>
          </p:nvPr>
        </p:nvSpPr>
        <p:spPr/>
        <p:txBody>
          <a:bodyPr>
            <a:normAutofit/>
          </a:bodyPr>
          <a:lstStyle/>
          <a:p>
            <a:r>
              <a:rPr lang="zh-CN" altLang="en-US" dirty="0"/>
              <a:t>仿真 </a:t>
            </a:r>
            <a:r>
              <a:rPr lang="en-US" altLang="zh-CN" dirty="0"/>
              <a:t>vs </a:t>
            </a:r>
            <a:r>
              <a:rPr lang="zh-CN" altLang="en-US" dirty="0"/>
              <a:t>实测 定量结果</a:t>
            </a:r>
          </a:p>
        </p:txBody>
      </p:sp>
      <p:sp>
        <p:nvSpPr>
          <p:cNvPr id="5" name="文本框 4">
            <a:extLst>
              <a:ext uri="{FF2B5EF4-FFF2-40B4-BE49-F238E27FC236}">
                <a16:creationId xmlns:a16="http://schemas.microsoft.com/office/drawing/2014/main" id="{6347EAD5-D666-4E98-BFDE-AC8CC37D6FA1}"/>
              </a:ext>
            </a:extLst>
          </p:cNvPr>
          <p:cNvSpPr txBox="1"/>
          <p:nvPr/>
        </p:nvSpPr>
        <p:spPr>
          <a:xfrm>
            <a:off x="228600" y="1295400"/>
            <a:ext cx="3991798" cy="465640"/>
          </a:xfrm>
          <a:prstGeom prst="rect">
            <a:avLst/>
          </a:prstGeom>
          <a:noFill/>
        </p:spPr>
        <p:txBody>
          <a:bodyPr wrap="none" rtlCol="0">
            <a:spAutoFit/>
          </a:bodyPr>
          <a:lstStyle/>
          <a:p>
            <a:pPr>
              <a:lnSpc>
                <a:spcPct val="150000"/>
              </a:lnSpc>
            </a:pPr>
            <a:r>
              <a:rPr lang="zh-CN" altLang="en-US" dirty="0"/>
              <a:t>相对误差结果为 </a:t>
            </a:r>
            <a:r>
              <a:rPr lang="en-US" altLang="zh-CN" dirty="0" err="1"/>
              <a:t>Rac</a:t>
            </a:r>
            <a:r>
              <a:rPr lang="en-US" altLang="zh-CN" dirty="0"/>
              <a:t> </a:t>
            </a:r>
            <a:r>
              <a:rPr lang="zh-CN" altLang="en-US" dirty="0"/>
              <a:t>在</a:t>
            </a:r>
            <a:r>
              <a:rPr lang="en-US" altLang="zh-CN" dirty="0"/>
              <a:t>2kHz</a:t>
            </a:r>
            <a:r>
              <a:rPr lang="zh-CN" altLang="en-US" dirty="0"/>
              <a:t> 处的结果</a:t>
            </a:r>
            <a:endParaRPr lang="en-US" altLang="zh-CN" dirty="0"/>
          </a:p>
        </p:txBody>
      </p:sp>
      <p:graphicFrame>
        <p:nvGraphicFramePr>
          <p:cNvPr id="6" name="表格 5">
            <a:extLst>
              <a:ext uri="{FF2B5EF4-FFF2-40B4-BE49-F238E27FC236}">
                <a16:creationId xmlns:a16="http://schemas.microsoft.com/office/drawing/2014/main" id="{C42F4D54-E25E-4917-9F12-D7D600064F09}"/>
              </a:ext>
            </a:extLst>
          </p:cNvPr>
          <p:cNvGraphicFramePr>
            <a:graphicFrameLocks noGrp="1"/>
          </p:cNvGraphicFramePr>
          <p:nvPr>
            <p:extLst>
              <p:ext uri="{D42A27DB-BD31-4B8C-83A1-F6EECF244321}">
                <p14:modId xmlns:p14="http://schemas.microsoft.com/office/powerpoint/2010/main" val="754427156"/>
              </p:ext>
            </p:extLst>
          </p:nvPr>
        </p:nvGraphicFramePr>
        <p:xfrm>
          <a:off x="435516" y="2790190"/>
          <a:ext cx="8272967" cy="3566160"/>
        </p:xfrm>
        <a:graphic>
          <a:graphicData uri="http://schemas.openxmlformats.org/drawingml/2006/table">
            <a:tbl>
              <a:tblPr firstRow="1" bandRow="1">
                <a:tableStyleId>{69CF1AB2-1976-4502-BF36-3FF5EA218861}</a:tableStyleId>
              </a:tblPr>
              <a:tblGrid>
                <a:gridCol w="871577">
                  <a:extLst>
                    <a:ext uri="{9D8B030D-6E8A-4147-A177-3AD203B41FA5}">
                      <a16:colId xmlns:a16="http://schemas.microsoft.com/office/drawing/2014/main" val="1364982403"/>
                    </a:ext>
                  </a:extLst>
                </a:gridCol>
                <a:gridCol w="639161">
                  <a:extLst>
                    <a:ext uri="{9D8B030D-6E8A-4147-A177-3AD203B41FA5}">
                      <a16:colId xmlns:a16="http://schemas.microsoft.com/office/drawing/2014/main" val="1914422242"/>
                    </a:ext>
                  </a:extLst>
                </a:gridCol>
                <a:gridCol w="976065">
                  <a:extLst>
                    <a:ext uri="{9D8B030D-6E8A-4147-A177-3AD203B41FA5}">
                      <a16:colId xmlns:a16="http://schemas.microsoft.com/office/drawing/2014/main" val="2902304560"/>
                    </a:ext>
                  </a:extLst>
                </a:gridCol>
                <a:gridCol w="1093276">
                  <a:extLst>
                    <a:ext uri="{9D8B030D-6E8A-4147-A177-3AD203B41FA5}">
                      <a16:colId xmlns:a16="http://schemas.microsoft.com/office/drawing/2014/main" val="3955614923"/>
                    </a:ext>
                  </a:extLst>
                </a:gridCol>
                <a:gridCol w="765294">
                  <a:extLst>
                    <a:ext uri="{9D8B030D-6E8A-4147-A177-3AD203B41FA5}">
                      <a16:colId xmlns:a16="http://schemas.microsoft.com/office/drawing/2014/main" val="3647513698"/>
                    </a:ext>
                  </a:extLst>
                </a:gridCol>
                <a:gridCol w="765294">
                  <a:extLst>
                    <a:ext uri="{9D8B030D-6E8A-4147-A177-3AD203B41FA5}">
                      <a16:colId xmlns:a16="http://schemas.microsoft.com/office/drawing/2014/main" val="562575633"/>
                    </a:ext>
                  </a:extLst>
                </a:gridCol>
                <a:gridCol w="856388">
                  <a:extLst>
                    <a:ext uri="{9D8B030D-6E8A-4147-A177-3AD203B41FA5}">
                      <a16:colId xmlns:a16="http://schemas.microsoft.com/office/drawing/2014/main" val="3863787635"/>
                    </a:ext>
                  </a:extLst>
                </a:gridCol>
                <a:gridCol w="1035174">
                  <a:extLst>
                    <a:ext uri="{9D8B030D-6E8A-4147-A177-3AD203B41FA5}">
                      <a16:colId xmlns:a16="http://schemas.microsoft.com/office/drawing/2014/main" val="2904127003"/>
                    </a:ext>
                  </a:extLst>
                </a:gridCol>
                <a:gridCol w="1270738">
                  <a:extLst>
                    <a:ext uri="{9D8B030D-6E8A-4147-A177-3AD203B41FA5}">
                      <a16:colId xmlns:a16="http://schemas.microsoft.com/office/drawing/2014/main" val="2817119150"/>
                    </a:ext>
                  </a:extLst>
                </a:gridCol>
              </a:tblGrid>
              <a:tr h="406498">
                <a:tc>
                  <a:txBody>
                    <a:bodyPr/>
                    <a:lstStyle/>
                    <a:p>
                      <a:pPr algn="ctr"/>
                      <a:endParaRPr lang="zh-CN" altLang="en-US" sz="1200" b="0" dirty="0"/>
                    </a:p>
                  </a:txBody>
                  <a:tcPr anchor="ctr">
                    <a:noFill/>
                  </a:tcPr>
                </a:tc>
                <a:tc>
                  <a:txBody>
                    <a:bodyPr/>
                    <a:lstStyle/>
                    <a:p>
                      <a:pPr algn="ctr"/>
                      <a:endParaRPr lang="zh-CN" altLang="en-US" sz="1200" b="0" dirty="0"/>
                    </a:p>
                  </a:txBody>
                  <a:tcPr anchor="ctr">
                    <a:noFill/>
                  </a:tcPr>
                </a:tc>
                <a:tc>
                  <a:txBody>
                    <a:bodyPr/>
                    <a:lstStyle/>
                    <a:p>
                      <a:pPr algn="ctr"/>
                      <a:r>
                        <a:rPr lang="zh-CN" altLang="en-US" sz="1200" b="0" dirty="0"/>
                        <a:t>线径</a:t>
                      </a:r>
                      <a:r>
                        <a:rPr lang="en-US" altLang="zh-CN" sz="1200" b="0" dirty="0"/>
                        <a:t>(mm)</a:t>
                      </a:r>
                      <a:endParaRPr lang="zh-CN" altLang="en-US" sz="1200" b="0" dirty="0"/>
                    </a:p>
                  </a:txBody>
                  <a:tcPr anchor="ctr">
                    <a:noFill/>
                  </a:tcPr>
                </a:tc>
                <a:tc>
                  <a:txBody>
                    <a:bodyPr/>
                    <a:lstStyle/>
                    <a:p>
                      <a:pPr algn="ctr"/>
                      <a:r>
                        <a:rPr lang="zh-CN" altLang="en-US" sz="1200" b="0" dirty="0"/>
                        <a:t>线圈内径（</a:t>
                      </a:r>
                      <a:r>
                        <a:rPr lang="en-US" altLang="zh-CN" sz="1200" b="0" dirty="0"/>
                        <a:t>mm</a:t>
                      </a:r>
                      <a:r>
                        <a:rPr lang="zh-CN" altLang="en-US" sz="1200" b="0" dirty="0"/>
                        <a:t>）</a:t>
                      </a:r>
                    </a:p>
                  </a:txBody>
                  <a:tcPr anchor="ctr">
                    <a:noFill/>
                  </a:tcPr>
                </a:tc>
                <a:tc>
                  <a:txBody>
                    <a:bodyPr/>
                    <a:lstStyle/>
                    <a:p>
                      <a:pPr algn="ctr"/>
                      <a:r>
                        <a:rPr lang="zh-CN" altLang="en-US" sz="1200" b="0" dirty="0"/>
                        <a:t>线径</a:t>
                      </a:r>
                      <a:r>
                        <a:rPr lang="en-US" altLang="zh-CN" sz="1200" b="0" dirty="0"/>
                        <a:t>/</a:t>
                      </a:r>
                      <a:r>
                        <a:rPr lang="zh-CN" altLang="en-US" sz="1200" b="0" dirty="0"/>
                        <a:t>线圈内径</a:t>
                      </a:r>
                    </a:p>
                  </a:txBody>
                  <a:tcPr anchor="c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1200" b="0" dirty="0"/>
                        <a:t>Test (Ω</a:t>
                      </a:r>
                      <a:endParaRPr lang="zh-CN" altLang="en-US" sz="1200" b="0" dirty="0"/>
                    </a:p>
                  </a:txBody>
                  <a:tcPr anchor="c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1200" b="0" dirty="0"/>
                        <a:t>Simu (Ω)</a:t>
                      </a:r>
                      <a:endParaRPr lang="zh-CN" altLang="en-US" sz="1200" b="0" dirty="0"/>
                    </a:p>
                  </a:txBody>
                  <a:tcPr anchor="ctr">
                    <a:noFill/>
                  </a:tcPr>
                </a:tc>
                <a:tc>
                  <a:txBody>
                    <a:bodyPr/>
                    <a:lstStyle/>
                    <a:p>
                      <a:pPr algn="ctr"/>
                      <a:r>
                        <a:rPr lang="zh-CN" altLang="en-US" sz="1200" b="0" dirty="0"/>
                        <a:t>相对误差</a:t>
                      </a:r>
                    </a:p>
                  </a:txBody>
                  <a:tcPr anchor="ctr">
                    <a:noFill/>
                  </a:tcPr>
                </a:tc>
                <a:tc>
                  <a:txBody>
                    <a:bodyPr/>
                    <a:lstStyle/>
                    <a:p>
                      <a:pPr algn="ctr"/>
                      <a:r>
                        <a:rPr lang="en-US" altLang="zh-CN" sz="1200" b="0" dirty="0"/>
                        <a:t>Simulation vs test</a:t>
                      </a:r>
                      <a:endParaRPr lang="zh-CN" altLang="en-US" sz="1200" b="0" dirty="0"/>
                    </a:p>
                  </a:txBody>
                  <a:tcPr anchor="ctr">
                    <a:noFill/>
                  </a:tcPr>
                </a:tc>
                <a:extLst>
                  <a:ext uri="{0D108BD9-81ED-4DB2-BD59-A6C34878D82A}">
                    <a16:rowId xmlns:a16="http://schemas.microsoft.com/office/drawing/2014/main" val="1254656537"/>
                  </a:ext>
                </a:extLst>
              </a:tr>
              <a:tr h="264224">
                <a:tc rowSpan="3">
                  <a:txBody>
                    <a:bodyPr/>
                    <a:lstStyle/>
                    <a:p>
                      <a:pPr algn="ctr"/>
                      <a:r>
                        <a:rPr lang="en-US" altLang="zh-CN" sz="1200" b="0" dirty="0"/>
                        <a:t>Prototype coil</a:t>
                      </a:r>
                      <a:endParaRPr lang="zh-CN" altLang="en-US" sz="1200" b="0" dirty="0"/>
                    </a:p>
                  </a:txBody>
                  <a:tcPr anchor="ctr">
                    <a:noFill/>
                  </a:tcPr>
                </a:tc>
                <a:tc>
                  <a:txBody>
                    <a:bodyPr/>
                    <a:lstStyle/>
                    <a:p>
                      <a:pPr algn="ctr"/>
                      <a:r>
                        <a:rPr lang="en-US" altLang="zh-CN" sz="1200" b="0" dirty="0"/>
                        <a:t>V1</a:t>
                      </a:r>
                      <a:endParaRPr lang="zh-CN" altLang="en-US" sz="1200" b="0" dirty="0"/>
                    </a:p>
                  </a:txBody>
                  <a:tcPr anchor="ctr">
                    <a:noFill/>
                  </a:tcPr>
                </a:tc>
                <a:tc>
                  <a:txBody>
                    <a:bodyPr/>
                    <a:lstStyle/>
                    <a:p>
                      <a:pPr algn="ctr"/>
                      <a:r>
                        <a:rPr lang="en-US" altLang="zh-CN" sz="1200" b="0" dirty="0"/>
                        <a:t>0.13/0.156</a:t>
                      </a:r>
                      <a:endParaRPr lang="zh-CN" altLang="en-US" sz="1200" b="0" dirty="0"/>
                    </a:p>
                  </a:txBody>
                  <a:tcPr anchor="ctr">
                    <a:noFill/>
                  </a:tcPr>
                </a:tc>
                <a:tc>
                  <a:txBody>
                    <a:bodyPr/>
                    <a:lstStyle/>
                    <a:p>
                      <a:pPr algn="ctr"/>
                      <a:r>
                        <a:rPr lang="en-US" altLang="zh-CN" sz="1200" b="0" dirty="0"/>
                        <a:t>114</a:t>
                      </a:r>
                      <a:endParaRPr lang="zh-CN" altLang="en-US" sz="1200" b="0" dirty="0"/>
                    </a:p>
                  </a:txBody>
                  <a:tcPr anchor="ctr">
                    <a:noFill/>
                  </a:tcPr>
                </a:tc>
                <a:tc>
                  <a:txBody>
                    <a:bodyPr/>
                    <a:lstStyle/>
                    <a:p>
                      <a:pPr algn="ctr" fontAlgn="ctr"/>
                      <a:r>
                        <a:rPr lang="en-US" sz="1100" b="0" i="0" u="none" strike="noStrike" dirty="0">
                          <a:solidFill>
                            <a:srgbClr val="000000"/>
                          </a:solidFill>
                          <a:effectLst/>
                          <a:latin typeface="等线" panose="02010600030101010101" pitchFamily="2" charset="-122"/>
                          <a:ea typeface="等线" panose="02010600030101010101" pitchFamily="2" charset="-122"/>
                        </a:rPr>
                        <a:t>1.14E-03</a:t>
                      </a:r>
                    </a:p>
                  </a:txBody>
                  <a:tcPr marL="9525" marR="9525" marT="9525" marB="0" anchor="ctr">
                    <a:noFill/>
                  </a:tcPr>
                </a:tc>
                <a:tc>
                  <a:txBody>
                    <a:bodyPr/>
                    <a:lstStyle/>
                    <a:p>
                      <a:pPr algn="ctr"/>
                      <a:endParaRPr lang="zh-CN" altLang="en-US" sz="1200" b="0" dirty="0"/>
                    </a:p>
                  </a:txBody>
                  <a:tcPr anchor="ctr">
                    <a:noFill/>
                  </a:tcPr>
                </a:tc>
                <a:tc>
                  <a:txBody>
                    <a:bodyPr/>
                    <a:lstStyle/>
                    <a:p>
                      <a:pPr algn="ctr"/>
                      <a:endParaRPr lang="zh-CN" altLang="en-US" sz="1200" b="0" dirty="0"/>
                    </a:p>
                  </a:txBody>
                  <a:tcPr anchor="ctr">
                    <a:noFill/>
                  </a:tcPr>
                </a:tc>
                <a:tc>
                  <a:txBody>
                    <a:bodyPr/>
                    <a:lstStyle/>
                    <a:p>
                      <a:pPr algn="ctr"/>
                      <a:endParaRPr lang="zh-CN" altLang="en-US" sz="1200" b="0" dirty="0"/>
                    </a:p>
                  </a:txBody>
                  <a:tcPr anchor="ctr">
                    <a:noFill/>
                  </a:tcPr>
                </a:tc>
                <a:tc>
                  <a:txBody>
                    <a:bodyPr/>
                    <a:lstStyle/>
                    <a:p>
                      <a:pPr algn="ctr"/>
                      <a:r>
                        <a:rPr lang="zh-CN" altLang="en-US" sz="1200" b="0" dirty="0"/>
                        <a:t>未仿真</a:t>
                      </a:r>
                    </a:p>
                  </a:txBody>
                  <a:tcPr anchor="ctr">
                    <a:noFill/>
                  </a:tcPr>
                </a:tc>
                <a:extLst>
                  <a:ext uri="{0D108BD9-81ED-4DB2-BD59-A6C34878D82A}">
                    <a16:rowId xmlns:a16="http://schemas.microsoft.com/office/drawing/2014/main" val="818380003"/>
                  </a:ext>
                </a:extLst>
              </a:tr>
              <a:tr h="406498">
                <a:tc vMerge="1">
                  <a:txBody>
                    <a:bodyPr/>
                    <a:lstStyle/>
                    <a:p>
                      <a:endParaRPr lang="zh-CN" altLang="en-US" sz="1400" b="0" dirty="0"/>
                    </a:p>
                  </a:txBody>
                  <a:tcPr>
                    <a:noFill/>
                  </a:tcPr>
                </a:tc>
                <a:tc>
                  <a:txBody>
                    <a:bodyPr/>
                    <a:lstStyle/>
                    <a:p>
                      <a:pPr algn="ctr"/>
                      <a:r>
                        <a:rPr lang="en-US" altLang="zh-CN" sz="1200" b="0" dirty="0"/>
                        <a:t>V3</a:t>
                      </a:r>
                      <a:endParaRPr lang="zh-CN" altLang="en-US" sz="1200" b="0" dirty="0"/>
                    </a:p>
                  </a:txBody>
                  <a:tcPr anchor="ctr">
                    <a:solidFill>
                      <a:schemeClr val="accent4">
                        <a:lumMod val="60000"/>
                        <a:lumOff val="40000"/>
                      </a:schemeClr>
                    </a:solidFill>
                  </a:tcPr>
                </a:tc>
                <a:tc>
                  <a:txBody>
                    <a:bodyPr/>
                    <a:lstStyle/>
                    <a:p>
                      <a:pPr algn="ctr"/>
                      <a:r>
                        <a:rPr lang="en-US" altLang="zh-CN" sz="1200" b="0" dirty="0"/>
                        <a:t>0.55/0.6</a:t>
                      </a:r>
                      <a:endParaRPr lang="zh-CN" altLang="en-US" sz="1200" b="0" dirty="0"/>
                    </a:p>
                  </a:txBody>
                  <a:tcPr anchor="ctr">
                    <a:solidFill>
                      <a:schemeClr val="accent4">
                        <a:lumMod val="60000"/>
                        <a:lumOff val="40000"/>
                      </a:schemeClr>
                    </a:solidFill>
                  </a:tcPr>
                </a:tc>
                <a:tc>
                  <a:txBody>
                    <a:bodyPr/>
                    <a:lstStyle/>
                    <a:p>
                      <a:pPr algn="ctr"/>
                      <a:r>
                        <a:rPr lang="en-US" altLang="zh-CN" sz="1200" b="0" dirty="0"/>
                        <a:t>200</a:t>
                      </a:r>
                      <a:endParaRPr lang="zh-CN" altLang="en-US" sz="1200" b="0" dirty="0"/>
                    </a:p>
                  </a:txBody>
                  <a:tcPr anchor="ctr">
                    <a:solidFill>
                      <a:schemeClr val="accent4">
                        <a:lumMod val="60000"/>
                        <a:lumOff val="40000"/>
                      </a:schemeClr>
                    </a:solidFill>
                  </a:tcPr>
                </a:tc>
                <a:tc>
                  <a:txBody>
                    <a:bodyPr/>
                    <a:lstStyle/>
                    <a:p>
                      <a:pPr algn="ctr" fontAlgn="ctr"/>
                      <a:r>
                        <a:rPr lang="en-US" sz="1100" b="0" i="0" u="none" strike="noStrike" dirty="0">
                          <a:solidFill>
                            <a:srgbClr val="000000"/>
                          </a:solidFill>
                          <a:effectLst/>
                          <a:latin typeface="等线" panose="02010600030101010101" pitchFamily="2" charset="-122"/>
                          <a:ea typeface="等线" panose="02010600030101010101" pitchFamily="2" charset="-122"/>
                        </a:rPr>
                        <a:t>2.75E-03</a:t>
                      </a:r>
                    </a:p>
                  </a:txBody>
                  <a:tcPr marL="9525" marR="9525" marT="9525" marB="0" anchor="ctr">
                    <a:solidFill>
                      <a:schemeClr val="accent4">
                        <a:lumMod val="60000"/>
                        <a:lumOff val="40000"/>
                      </a:schemeClr>
                    </a:solidFill>
                  </a:tcPr>
                </a:tc>
                <a:tc>
                  <a:txBody>
                    <a:bodyPr/>
                    <a:lstStyle/>
                    <a:p>
                      <a:pPr algn="ctr"/>
                      <a:r>
                        <a:rPr lang="en-US" altLang="zh-CN" sz="1200" b="0" dirty="0"/>
                        <a:t>7502.0449</a:t>
                      </a:r>
                      <a:endParaRPr lang="zh-CN" altLang="en-US" sz="1200" b="0" dirty="0"/>
                    </a:p>
                  </a:txBody>
                  <a:tcPr anchor="ctr">
                    <a:solidFill>
                      <a:schemeClr val="accent4">
                        <a:lumMod val="60000"/>
                        <a:lumOff val="40000"/>
                      </a:schemeClr>
                    </a:solidFill>
                  </a:tcPr>
                </a:tc>
                <a:tc>
                  <a:txBody>
                    <a:bodyPr/>
                    <a:lstStyle/>
                    <a:p>
                      <a:pPr algn="ctr"/>
                      <a:r>
                        <a:rPr lang="en-US" altLang="zh-CN" sz="1200" b="0" dirty="0"/>
                        <a:t>1242.9233</a:t>
                      </a:r>
                      <a:endParaRPr lang="zh-CN" altLang="en-US" sz="1200" b="0" dirty="0"/>
                    </a:p>
                  </a:txBody>
                  <a:tcPr anchor="ctr">
                    <a:solidFill>
                      <a:schemeClr val="accent4">
                        <a:lumMod val="60000"/>
                        <a:lumOff val="40000"/>
                      </a:schemeClr>
                    </a:solidFill>
                  </a:tcPr>
                </a:tc>
                <a:tc>
                  <a:txBody>
                    <a:bodyPr/>
                    <a:lstStyle/>
                    <a:p>
                      <a:pPr algn="ctr"/>
                      <a:r>
                        <a:rPr lang="en-US" altLang="zh-CN" sz="1200" b="0" dirty="0"/>
                        <a:t>503.58%</a:t>
                      </a:r>
                      <a:endParaRPr lang="zh-CN" altLang="en-US" sz="1200" b="0" dirty="0"/>
                    </a:p>
                  </a:txBody>
                  <a:tcPr anchor="ctr">
                    <a:solidFill>
                      <a:schemeClr val="accent4">
                        <a:lumMod val="60000"/>
                        <a:lumOff val="40000"/>
                      </a:schemeClr>
                    </a:solidFill>
                  </a:tcPr>
                </a:tc>
                <a:tc>
                  <a:txBody>
                    <a:bodyPr/>
                    <a:lstStyle/>
                    <a:p>
                      <a:pPr algn="ctr"/>
                      <a:r>
                        <a:rPr lang="zh-CN" altLang="en-US" sz="1200" b="0" dirty="0"/>
                        <a:t>符合不好</a:t>
                      </a:r>
                    </a:p>
                  </a:txBody>
                  <a:tcPr anchor="ctr">
                    <a:solidFill>
                      <a:schemeClr val="accent4">
                        <a:lumMod val="60000"/>
                        <a:lumOff val="40000"/>
                      </a:schemeClr>
                    </a:solidFill>
                  </a:tcPr>
                </a:tc>
                <a:extLst>
                  <a:ext uri="{0D108BD9-81ED-4DB2-BD59-A6C34878D82A}">
                    <a16:rowId xmlns:a16="http://schemas.microsoft.com/office/drawing/2014/main" val="2601047670"/>
                  </a:ext>
                </a:extLst>
              </a:tr>
              <a:tr h="264224">
                <a:tc vMerge="1">
                  <a:txBody>
                    <a:bodyPr/>
                    <a:lstStyle/>
                    <a:p>
                      <a:endParaRPr lang="zh-CN" altLang="en-US" sz="1400" b="0" dirty="0"/>
                    </a:p>
                  </a:txBody>
                  <a:tcPr>
                    <a:noFill/>
                  </a:tcPr>
                </a:tc>
                <a:tc>
                  <a:txBody>
                    <a:bodyPr/>
                    <a:lstStyle/>
                    <a:p>
                      <a:pPr algn="ctr"/>
                      <a:r>
                        <a:rPr lang="en-US" altLang="zh-CN" sz="1200" b="0" dirty="0"/>
                        <a:t>V3.5</a:t>
                      </a:r>
                      <a:endParaRPr lang="zh-CN" altLang="en-US" sz="1200" b="0" dirty="0"/>
                    </a:p>
                  </a:txBody>
                  <a:tcPr anchor="ctr">
                    <a:solidFill>
                      <a:schemeClr val="accent6">
                        <a:lumMod val="40000"/>
                        <a:lumOff val="60000"/>
                      </a:schemeClr>
                    </a:solidFill>
                  </a:tcPr>
                </a:tc>
                <a:tc>
                  <a:txBody>
                    <a:bodyPr/>
                    <a:lstStyle/>
                    <a:p>
                      <a:pPr algn="ctr"/>
                      <a:r>
                        <a:rPr lang="en-US" altLang="zh-CN" sz="1200" b="0" dirty="0"/>
                        <a:t>1.2/1.27</a:t>
                      </a:r>
                      <a:endParaRPr lang="zh-CN" altLang="en-US" sz="1200" b="0" dirty="0"/>
                    </a:p>
                  </a:txBody>
                  <a:tcPr anchor="ctr">
                    <a:solidFill>
                      <a:schemeClr val="accent6">
                        <a:lumMod val="40000"/>
                        <a:lumOff val="60000"/>
                      </a:schemeClr>
                    </a:solidFill>
                  </a:tcPr>
                </a:tc>
                <a:tc>
                  <a:txBody>
                    <a:bodyPr/>
                    <a:lstStyle/>
                    <a:p>
                      <a:pPr algn="ctr"/>
                      <a:r>
                        <a:rPr lang="en-US" altLang="zh-CN" sz="1200" b="0" dirty="0"/>
                        <a:t>114</a:t>
                      </a:r>
                      <a:endParaRPr lang="zh-CN" altLang="en-US" sz="1200" b="0" dirty="0"/>
                    </a:p>
                  </a:txBody>
                  <a:tcPr anchor="ctr">
                    <a:solidFill>
                      <a:schemeClr val="accent6">
                        <a:lumMod val="40000"/>
                        <a:lumOff val="60000"/>
                      </a:schemeClr>
                    </a:solidFill>
                  </a:tcPr>
                </a:tc>
                <a:tc>
                  <a:txBody>
                    <a:bodyPr/>
                    <a:lstStyle/>
                    <a:p>
                      <a:pPr algn="ctr" fontAlgn="ctr"/>
                      <a:r>
                        <a:rPr lang="en-US" sz="1100" b="0" i="0" u="none" strike="noStrike" dirty="0">
                          <a:solidFill>
                            <a:srgbClr val="000000"/>
                          </a:solidFill>
                          <a:effectLst/>
                          <a:latin typeface="等线" panose="02010600030101010101" pitchFamily="2" charset="-122"/>
                          <a:ea typeface="等线" panose="02010600030101010101" pitchFamily="2" charset="-122"/>
                        </a:rPr>
                        <a:t>1.05E-02</a:t>
                      </a:r>
                    </a:p>
                  </a:txBody>
                  <a:tcPr marL="9525" marR="9525" marT="9525" marB="0" anchor="ctr">
                    <a:solidFill>
                      <a:schemeClr val="accent6">
                        <a:lumMod val="40000"/>
                        <a:lumOff val="60000"/>
                      </a:schemeClr>
                    </a:solidFill>
                  </a:tcPr>
                </a:tc>
                <a:tc>
                  <a:txBody>
                    <a:bodyPr/>
                    <a:lstStyle/>
                    <a:p>
                      <a:pPr algn="ctr"/>
                      <a:r>
                        <a:rPr lang="en-US" altLang="zh-CN" sz="1200" b="0" dirty="0"/>
                        <a:t>15.7031</a:t>
                      </a:r>
                      <a:endParaRPr lang="zh-CN" altLang="en-US" sz="1200" b="0" dirty="0"/>
                    </a:p>
                  </a:txBody>
                  <a:tcPr anchor="ctr">
                    <a:solidFill>
                      <a:schemeClr val="accent6">
                        <a:lumMod val="40000"/>
                        <a:lumOff val="60000"/>
                      </a:schemeClr>
                    </a:solidFill>
                  </a:tcPr>
                </a:tc>
                <a:tc>
                  <a:txBody>
                    <a:bodyPr/>
                    <a:lstStyle/>
                    <a:p>
                      <a:pPr algn="ctr"/>
                      <a:r>
                        <a:rPr lang="en-US" altLang="zh-CN" sz="1200" b="0" dirty="0"/>
                        <a:t>16.1661</a:t>
                      </a:r>
                      <a:endParaRPr lang="zh-CN" altLang="en-US" sz="1200" b="0" dirty="0"/>
                    </a:p>
                  </a:txBody>
                  <a:tcPr anchor="ctr">
                    <a:solidFill>
                      <a:schemeClr val="accent6">
                        <a:lumMod val="40000"/>
                        <a:lumOff val="60000"/>
                      </a:schemeClr>
                    </a:solidFill>
                  </a:tcPr>
                </a:tc>
                <a:tc>
                  <a:txBody>
                    <a:bodyPr/>
                    <a:lstStyle/>
                    <a:p>
                      <a:pPr algn="ctr"/>
                      <a:r>
                        <a:rPr lang="en-US" altLang="zh-CN" sz="1200" b="0" dirty="0"/>
                        <a:t>2.86%</a:t>
                      </a:r>
                      <a:endParaRPr lang="zh-CN" altLang="en-US" sz="1200" b="0" dirty="0"/>
                    </a:p>
                  </a:txBody>
                  <a:tcPr anchor="ctr">
                    <a:solidFill>
                      <a:schemeClr val="accent6">
                        <a:lumMod val="40000"/>
                        <a:lumOff val="60000"/>
                      </a:schemeClr>
                    </a:solidFill>
                  </a:tcPr>
                </a:tc>
                <a:tc>
                  <a:txBody>
                    <a:bodyPr/>
                    <a:lstStyle/>
                    <a:p>
                      <a:pPr algn="ctr"/>
                      <a:r>
                        <a:rPr lang="zh-CN" altLang="en-US" sz="1200" b="0" dirty="0"/>
                        <a:t>符合较好</a:t>
                      </a:r>
                    </a:p>
                  </a:txBody>
                  <a:tcPr anchor="ctr">
                    <a:solidFill>
                      <a:schemeClr val="accent6">
                        <a:lumMod val="40000"/>
                        <a:lumOff val="60000"/>
                      </a:schemeClr>
                    </a:solidFill>
                  </a:tcPr>
                </a:tc>
                <a:extLst>
                  <a:ext uri="{0D108BD9-81ED-4DB2-BD59-A6C34878D82A}">
                    <a16:rowId xmlns:a16="http://schemas.microsoft.com/office/drawing/2014/main" val="2190362552"/>
                  </a:ext>
                </a:extLst>
              </a:tr>
              <a:tr h="264224">
                <a:tc rowSpan="7">
                  <a:txBody>
                    <a:bodyPr/>
                    <a:lstStyle/>
                    <a:p>
                      <a:pPr algn="ctr"/>
                      <a:r>
                        <a:rPr lang="en-US" altLang="zh-CN" sz="1200" b="0" dirty="0"/>
                        <a:t>Test coil</a:t>
                      </a:r>
                      <a:endParaRPr lang="zh-CN" altLang="en-US" sz="1200" b="0" dirty="0"/>
                    </a:p>
                  </a:txBody>
                  <a:tcPr anchor="ctr">
                    <a:noFill/>
                  </a:tcPr>
                </a:tc>
                <a:tc>
                  <a:txBody>
                    <a:bodyPr/>
                    <a:lstStyle/>
                    <a:p>
                      <a:pPr algn="ctr"/>
                      <a:r>
                        <a:rPr lang="en-US" altLang="zh-CN" sz="1200" b="0" dirty="0"/>
                        <a:t>Coil1</a:t>
                      </a:r>
                      <a:endParaRPr lang="zh-CN" altLang="en-US" sz="1200" b="0" dirty="0"/>
                    </a:p>
                  </a:txBody>
                  <a:tcPr anchor="ctr">
                    <a:solidFill>
                      <a:schemeClr val="accent6">
                        <a:lumMod val="40000"/>
                        <a:lumOff val="60000"/>
                      </a:schemeClr>
                    </a:solidFill>
                  </a:tcPr>
                </a:tc>
                <a:tc>
                  <a:txBody>
                    <a:bodyPr/>
                    <a:lstStyle/>
                    <a:p>
                      <a:pPr algn="ctr"/>
                      <a:r>
                        <a:rPr lang="en-US" altLang="zh-CN" sz="1200" b="0" dirty="0"/>
                        <a:t>0.55/0.6</a:t>
                      </a:r>
                      <a:endParaRPr lang="zh-CN" altLang="en-US" sz="1200" b="0" dirty="0"/>
                    </a:p>
                  </a:txBody>
                  <a:tcPr anchor="ctr">
                    <a:solidFill>
                      <a:schemeClr val="accent6">
                        <a:lumMod val="40000"/>
                        <a:lumOff val="60000"/>
                      </a:schemeClr>
                    </a:solidFill>
                  </a:tcPr>
                </a:tc>
                <a:tc>
                  <a:txBody>
                    <a:bodyPr/>
                    <a:lstStyle/>
                    <a:p>
                      <a:pPr algn="ctr"/>
                      <a:r>
                        <a:rPr lang="en-US" altLang="zh-CN" sz="1200" b="0" dirty="0"/>
                        <a:t>40</a:t>
                      </a:r>
                      <a:endParaRPr lang="zh-CN" altLang="en-US" sz="1200" b="0" dirty="0"/>
                    </a:p>
                  </a:txBody>
                  <a:tcPr anchor="ctr">
                    <a:solidFill>
                      <a:schemeClr val="accent6">
                        <a:lumMod val="40000"/>
                        <a:lumOff val="60000"/>
                      </a:schemeClr>
                    </a:solidFill>
                  </a:tcPr>
                </a:tc>
                <a:tc>
                  <a:txBody>
                    <a:bodyPr/>
                    <a:lstStyle/>
                    <a:p>
                      <a:pPr algn="ctr" fontAlgn="ctr"/>
                      <a:r>
                        <a:rPr lang="en-US" sz="1100" b="0" i="0" u="none" strike="noStrike" dirty="0">
                          <a:solidFill>
                            <a:srgbClr val="000000"/>
                          </a:solidFill>
                          <a:effectLst/>
                          <a:latin typeface="等线" panose="02010600030101010101" pitchFamily="2" charset="-122"/>
                          <a:ea typeface="等线" panose="02010600030101010101" pitchFamily="2" charset="-122"/>
                        </a:rPr>
                        <a:t>1.38E-02</a:t>
                      </a:r>
                    </a:p>
                  </a:txBody>
                  <a:tcPr marL="9525" marR="9525" marT="9525" marB="0" anchor="ctr">
                    <a:solidFill>
                      <a:schemeClr val="accent6">
                        <a:lumMod val="40000"/>
                        <a:lumOff val="60000"/>
                      </a:schemeClr>
                    </a:solidFill>
                  </a:tcPr>
                </a:tc>
                <a:tc>
                  <a:txBody>
                    <a:bodyPr/>
                    <a:lstStyle/>
                    <a:p>
                      <a:pPr algn="ctr"/>
                      <a:r>
                        <a:rPr lang="en-US" altLang="zh-CN" sz="1200" b="0" dirty="0"/>
                        <a:t>8.0729</a:t>
                      </a:r>
                      <a:endParaRPr lang="zh-CN" altLang="en-US" sz="1200" b="0" dirty="0"/>
                    </a:p>
                  </a:txBody>
                  <a:tcPr anchor="ctr">
                    <a:solidFill>
                      <a:schemeClr val="accent6">
                        <a:lumMod val="40000"/>
                        <a:lumOff val="60000"/>
                      </a:schemeClr>
                    </a:solidFill>
                  </a:tcPr>
                </a:tc>
                <a:tc>
                  <a:txBody>
                    <a:bodyPr/>
                    <a:lstStyle/>
                    <a:p>
                      <a:pPr algn="ctr"/>
                      <a:r>
                        <a:rPr lang="en-US" altLang="zh-CN" sz="1200" b="0" dirty="0"/>
                        <a:t>7.9271</a:t>
                      </a:r>
                      <a:endParaRPr lang="zh-CN" altLang="en-US" sz="1200" b="0" dirty="0"/>
                    </a:p>
                  </a:txBody>
                  <a:tcPr anchor="ctr">
                    <a:solidFill>
                      <a:schemeClr val="accent6">
                        <a:lumMod val="40000"/>
                        <a:lumOff val="60000"/>
                      </a:schemeClr>
                    </a:solidFill>
                  </a:tcPr>
                </a:tc>
                <a:tc>
                  <a:txBody>
                    <a:bodyPr/>
                    <a:lstStyle/>
                    <a:p>
                      <a:pPr algn="ctr"/>
                      <a:r>
                        <a:rPr lang="en-US" altLang="zh-CN" sz="1200" b="0" dirty="0"/>
                        <a:t>1.84%</a:t>
                      </a:r>
                      <a:endParaRPr lang="zh-CN" altLang="en-US" sz="1200" b="0" dirty="0"/>
                    </a:p>
                  </a:txBody>
                  <a:tcPr anchor="ctr">
                    <a:solidFill>
                      <a:schemeClr val="accent6">
                        <a:lumMod val="40000"/>
                        <a:lumOff val="6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zh-CN" altLang="en-US" sz="1200" b="0" dirty="0"/>
                        <a:t>符合较好</a:t>
                      </a:r>
                    </a:p>
                  </a:txBody>
                  <a:tcPr anchor="ctr">
                    <a:solidFill>
                      <a:schemeClr val="accent6">
                        <a:lumMod val="40000"/>
                        <a:lumOff val="60000"/>
                      </a:schemeClr>
                    </a:solidFill>
                  </a:tcPr>
                </a:tc>
                <a:extLst>
                  <a:ext uri="{0D108BD9-81ED-4DB2-BD59-A6C34878D82A}">
                    <a16:rowId xmlns:a16="http://schemas.microsoft.com/office/drawing/2014/main" val="3403138992"/>
                  </a:ext>
                </a:extLst>
              </a:tr>
              <a:tr h="264224">
                <a:tc vMerge="1">
                  <a:txBody>
                    <a:bodyPr/>
                    <a:lstStyle/>
                    <a:p>
                      <a:endParaRPr lang="zh-CN" altLang="en-US" sz="1400" b="0" dirty="0"/>
                    </a:p>
                  </a:txBody>
                  <a:tcPr>
                    <a:noFill/>
                  </a:tcPr>
                </a:tc>
                <a:tc>
                  <a:txBody>
                    <a:bodyPr/>
                    <a:lstStyle/>
                    <a:p>
                      <a:pPr algn="ctr"/>
                      <a:r>
                        <a:rPr lang="en-US" altLang="zh-CN" sz="1200" b="0" dirty="0"/>
                        <a:t>Coil2</a:t>
                      </a:r>
                      <a:endParaRPr lang="zh-CN" altLang="en-US" sz="1200" b="0" dirty="0"/>
                    </a:p>
                  </a:txBody>
                  <a:tcPr anchor="ctr">
                    <a:solidFill>
                      <a:schemeClr val="accent6">
                        <a:lumMod val="40000"/>
                        <a:lumOff val="60000"/>
                      </a:schemeClr>
                    </a:solidFill>
                  </a:tcPr>
                </a:tc>
                <a:tc>
                  <a:txBody>
                    <a:bodyPr/>
                    <a:lstStyle/>
                    <a:p>
                      <a:pPr algn="ctr"/>
                      <a:r>
                        <a:rPr lang="en-US" altLang="zh-CN" sz="1200" b="0" dirty="0"/>
                        <a:t>0.55/0.6</a:t>
                      </a:r>
                      <a:endParaRPr lang="zh-CN" altLang="en-US" sz="1200" b="0" dirty="0"/>
                    </a:p>
                  </a:txBody>
                  <a:tcPr anchor="ctr">
                    <a:solidFill>
                      <a:schemeClr val="accent6">
                        <a:lumMod val="40000"/>
                        <a:lumOff val="60000"/>
                      </a:schemeClr>
                    </a:solidFill>
                  </a:tcPr>
                </a:tc>
                <a:tc>
                  <a:txBody>
                    <a:bodyPr/>
                    <a:lstStyle/>
                    <a:p>
                      <a:pPr algn="ctr"/>
                      <a:r>
                        <a:rPr lang="en-US" altLang="zh-CN" sz="1200" b="0" dirty="0"/>
                        <a:t>40</a:t>
                      </a:r>
                      <a:endParaRPr lang="zh-CN" altLang="en-US" sz="1200" b="0" dirty="0"/>
                    </a:p>
                  </a:txBody>
                  <a:tcPr anchor="ctr">
                    <a:solidFill>
                      <a:schemeClr val="accent6">
                        <a:lumMod val="40000"/>
                        <a:lumOff val="60000"/>
                      </a:schemeClr>
                    </a:solidFill>
                  </a:tcPr>
                </a:tc>
                <a:tc>
                  <a:txBody>
                    <a:bodyPr/>
                    <a:lstStyle/>
                    <a:p>
                      <a:pPr algn="ctr" fontAlgn="ctr"/>
                      <a:r>
                        <a:rPr lang="en-US" sz="1100" b="0" i="0" u="none" strike="noStrike" dirty="0">
                          <a:solidFill>
                            <a:srgbClr val="000000"/>
                          </a:solidFill>
                          <a:effectLst/>
                          <a:latin typeface="等线" panose="02010600030101010101" pitchFamily="2" charset="-122"/>
                          <a:ea typeface="等线" panose="02010600030101010101" pitchFamily="2" charset="-122"/>
                        </a:rPr>
                        <a:t>1.38E-02</a:t>
                      </a:r>
                    </a:p>
                  </a:txBody>
                  <a:tcPr marL="9525" marR="9525" marT="9525" marB="0" anchor="ctr">
                    <a:solidFill>
                      <a:schemeClr val="accent6">
                        <a:lumMod val="40000"/>
                        <a:lumOff val="60000"/>
                      </a:schemeClr>
                    </a:solidFill>
                  </a:tcPr>
                </a:tc>
                <a:tc>
                  <a:txBody>
                    <a:bodyPr/>
                    <a:lstStyle/>
                    <a:p>
                      <a:pPr algn="ctr"/>
                      <a:r>
                        <a:rPr lang="en-US" altLang="zh-CN" sz="1200" b="0" dirty="0"/>
                        <a:t>12.3445</a:t>
                      </a:r>
                      <a:endParaRPr lang="zh-CN" altLang="en-US" sz="1200" b="0" dirty="0"/>
                    </a:p>
                  </a:txBody>
                  <a:tcPr anchor="ctr">
                    <a:solidFill>
                      <a:schemeClr val="accent6">
                        <a:lumMod val="40000"/>
                        <a:lumOff val="6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1200" b="0" dirty="0"/>
                        <a:t>12.0600</a:t>
                      </a:r>
                      <a:endParaRPr lang="zh-CN" altLang="en-US" sz="1200" b="0" dirty="0"/>
                    </a:p>
                  </a:txBody>
                  <a:tcPr anchor="ctr">
                    <a:solidFill>
                      <a:schemeClr val="accent6">
                        <a:lumMod val="40000"/>
                        <a:lumOff val="60000"/>
                      </a:schemeClr>
                    </a:solidFill>
                  </a:tcPr>
                </a:tc>
                <a:tc>
                  <a:txBody>
                    <a:bodyPr/>
                    <a:lstStyle/>
                    <a:p>
                      <a:pPr algn="ctr"/>
                      <a:r>
                        <a:rPr lang="en-US" altLang="zh-CN" sz="1200" b="0" dirty="0"/>
                        <a:t>2.36%</a:t>
                      </a:r>
                      <a:endParaRPr lang="zh-CN" altLang="en-US" sz="1200" b="0" dirty="0"/>
                    </a:p>
                  </a:txBody>
                  <a:tcPr anchor="ctr">
                    <a:solidFill>
                      <a:schemeClr val="accent6">
                        <a:lumMod val="40000"/>
                        <a:lumOff val="6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zh-CN" altLang="en-US" sz="1200" b="0" dirty="0"/>
                        <a:t>符合较好</a:t>
                      </a:r>
                    </a:p>
                  </a:txBody>
                  <a:tcPr anchor="ctr">
                    <a:solidFill>
                      <a:schemeClr val="accent6">
                        <a:lumMod val="40000"/>
                        <a:lumOff val="60000"/>
                      </a:schemeClr>
                    </a:solidFill>
                  </a:tcPr>
                </a:tc>
                <a:extLst>
                  <a:ext uri="{0D108BD9-81ED-4DB2-BD59-A6C34878D82A}">
                    <a16:rowId xmlns:a16="http://schemas.microsoft.com/office/drawing/2014/main" val="1001909849"/>
                  </a:ext>
                </a:extLst>
              </a:tr>
              <a:tr h="264224">
                <a:tc vMerge="1">
                  <a:txBody>
                    <a:bodyPr/>
                    <a:lstStyle/>
                    <a:p>
                      <a:endParaRPr lang="zh-CN" altLang="en-US" sz="1400" b="0" dirty="0"/>
                    </a:p>
                  </a:txBody>
                  <a:tcPr>
                    <a:noFill/>
                  </a:tcPr>
                </a:tc>
                <a:tc>
                  <a:txBody>
                    <a:bodyPr/>
                    <a:lstStyle/>
                    <a:p>
                      <a:pPr algn="ctr"/>
                      <a:r>
                        <a:rPr lang="en-US" altLang="zh-CN" sz="1200" b="0" dirty="0"/>
                        <a:t>Coil3</a:t>
                      </a:r>
                      <a:endParaRPr lang="zh-CN" altLang="en-US" sz="1200" b="0" dirty="0"/>
                    </a:p>
                  </a:txBody>
                  <a:tcPr anchor="ctr">
                    <a:solidFill>
                      <a:schemeClr val="accent6">
                        <a:lumMod val="40000"/>
                        <a:lumOff val="60000"/>
                      </a:schemeClr>
                    </a:solidFill>
                  </a:tcPr>
                </a:tc>
                <a:tc>
                  <a:txBody>
                    <a:bodyPr/>
                    <a:lstStyle/>
                    <a:p>
                      <a:pPr algn="ctr"/>
                      <a:r>
                        <a:rPr lang="en-US" altLang="zh-CN" sz="1200" b="0" dirty="0"/>
                        <a:t>0.55/0.6</a:t>
                      </a:r>
                      <a:endParaRPr lang="zh-CN" altLang="en-US" sz="1200" b="0" dirty="0"/>
                    </a:p>
                  </a:txBody>
                  <a:tcPr anchor="ctr">
                    <a:solidFill>
                      <a:schemeClr val="accent6">
                        <a:lumMod val="40000"/>
                        <a:lumOff val="60000"/>
                      </a:schemeClr>
                    </a:solidFill>
                  </a:tcPr>
                </a:tc>
                <a:tc>
                  <a:txBody>
                    <a:bodyPr/>
                    <a:lstStyle/>
                    <a:p>
                      <a:pPr algn="ctr"/>
                      <a:r>
                        <a:rPr lang="en-US" altLang="zh-CN" sz="1200" b="0" dirty="0"/>
                        <a:t>40</a:t>
                      </a:r>
                      <a:endParaRPr lang="zh-CN" altLang="en-US" sz="1200" b="0" dirty="0"/>
                    </a:p>
                  </a:txBody>
                  <a:tcPr anchor="ctr">
                    <a:solidFill>
                      <a:schemeClr val="accent6">
                        <a:lumMod val="40000"/>
                        <a:lumOff val="60000"/>
                      </a:schemeClr>
                    </a:solidFill>
                  </a:tcPr>
                </a:tc>
                <a:tc>
                  <a:txBody>
                    <a:bodyPr/>
                    <a:lstStyle/>
                    <a:p>
                      <a:pPr algn="ctr" fontAlgn="ctr"/>
                      <a:r>
                        <a:rPr lang="en-US" sz="1100" b="0" i="0" u="none" strike="noStrike" dirty="0">
                          <a:solidFill>
                            <a:srgbClr val="000000"/>
                          </a:solidFill>
                          <a:effectLst/>
                          <a:latin typeface="等线" panose="02010600030101010101" pitchFamily="2" charset="-122"/>
                          <a:ea typeface="等线" panose="02010600030101010101" pitchFamily="2" charset="-122"/>
                        </a:rPr>
                        <a:t>1.38E-02</a:t>
                      </a:r>
                    </a:p>
                  </a:txBody>
                  <a:tcPr marL="9525" marR="9525" marT="9525" marB="0" anchor="ctr">
                    <a:solidFill>
                      <a:schemeClr val="accent6">
                        <a:lumMod val="40000"/>
                        <a:lumOff val="60000"/>
                      </a:schemeClr>
                    </a:solidFill>
                  </a:tcPr>
                </a:tc>
                <a:tc>
                  <a:txBody>
                    <a:bodyPr/>
                    <a:lstStyle/>
                    <a:p>
                      <a:pPr algn="ctr"/>
                      <a:r>
                        <a:rPr lang="en-US" altLang="zh-CN" sz="1200" b="0" dirty="0"/>
                        <a:t>16.5969</a:t>
                      </a:r>
                      <a:endParaRPr lang="zh-CN" altLang="en-US" sz="1200" b="0" dirty="0"/>
                    </a:p>
                  </a:txBody>
                  <a:tcPr anchor="ctr">
                    <a:solidFill>
                      <a:schemeClr val="accent6">
                        <a:lumMod val="40000"/>
                        <a:lumOff val="6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1200" b="0" dirty="0"/>
                        <a:t>16.2412</a:t>
                      </a:r>
                      <a:endParaRPr lang="zh-CN" altLang="en-US" sz="1200" b="0" dirty="0"/>
                    </a:p>
                  </a:txBody>
                  <a:tcPr anchor="ctr">
                    <a:solidFill>
                      <a:schemeClr val="accent6">
                        <a:lumMod val="40000"/>
                        <a:lumOff val="60000"/>
                      </a:schemeClr>
                    </a:solidFill>
                  </a:tcPr>
                </a:tc>
                <a:tc>
                  <a:txBody>
                    <a:bodyPr/>
                    <a:lstStyle/>
                    <a:p>
                      <a:pPr algn="ctr"/>
                      <a:r>
                        <a:rPr lang="en-US" altLang="zh-CN" sz="1200" b="0" dirty="0"/>
                        <a:t>2.19%</a:t>
                      </a:r>
                      <a:endParaRPr lang="zh-CN" altLang="en-US" sz="1200" b="0" dirty="0"/>
                    </a:p>
                  </a:txBody>
                  <a:tcPr anchor="ctr">
                    <a:solidFill>
                      <a:schemeClr val="accent6">
                        <a:lumMod val="40000"/>
                        <a:lumOff val="6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zh-CN" altLang="en-US" sz="1200" b="0" dirty="0"/>
                        <a:t>符合较好</a:t>
                      </a:r>
                    </a:p>
                  </a:txBody>
                  <a:tcPr anchor="ctr">
                    <a:solidFill>
                      <a:schemeClr val="accent6">
                        <a:lumMod val="40000"/>
                        <a:lumOff val="60000"/>
                      </a:schemeClr>
                    </a:solidFill>
                  </a:tcPr>
                </a:tc>
                <a:extLst>
                  <a:ext uri="{0D108BD9-81ED-4DB2-BD59-A6C34878D82A}">
                    <a16:rowId xmlns:a16="http://schemas.microsoft.com/office/drawing/2014/main" val="1415453118"/>
                  </a:ext>
                </a:extLst>
              </a:tr>
              <a:tr h="264224">
                <a:tc vMerge="1">
                  <a:txBody>
                    <a:bodyPr/>
                    <a:lstStyle/>
                    <a:p>
                      <a:endParaRPr lang="zh-CN" altLang="en-US"/>
                    </a:p>
                  </a:txBody>
                  <a:tcPr/>
                </a:tc>
                <a:tc>
                  <a:txBody>
                    <a:bodyPr/>
                    <a:lstStyle/>
                    <a:p>
                      <a:pPr algn="ctr"/>
                      <a:r>
                        <a:rPr lang="en-US" altLang="zh-CN" sz="1200" b="0" dirty="0"/>
                        <a:t>Coil4</a:t>
                      </a:r>
                      <a:endParaRPr lang="zh-CN" altLang="en-US" sz="1200" b="0" dirty="0"/>
                    </a:p>
                  </a:txBody>
                  <a:tcPr anchor="ctr">
                    <a:solidFill>
                      <a:schemeClr val="accent6">
                        <a:lumMod val="40000"/>
                        <a:lumOff val="6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1200" b="0" dirty="0"/>
                        <a:t>1.2/1.27</a:t>
                      </a:r>
                      <a:endParaRPr lang="zh-CN" altLang="en-US" sz="1200" b="0" dirty="0"/>
                    </a:p>
                  </a:txBody>
                  <a:tcPr anchor="ctr">
                    <a:solidFill>
                      <a:schemeClr val="accent6">
                        <a:lumMod val="40000"/>
                        <a:lumOff val="6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1200" b="0" dirty="0"/>
                        <a:t>40</a:t>
                      </a:r>
                      <a:endParaRPr lang="zh-CN" altLang="en-US" sz="1200" b="0" dirty="0"/>
                    </a:p>
                  </a:txBody>
                  <a:tcPr anchor="ctr">
                    <a:solidFill>
                      <a:schemeClr val="accent6">
                        <a:lumMod val="40000"/>
                        <a:lumOff val="60000"/>
                      </a:schemeClr>
                    </a:solidFill>
                  </a:tcPr>
                </a:tc>
                <a:tc>
                  <a:txBody>
                    <a:bodyPr/>
                    <a:lstStyle/>
                    <a:p>
                      <a:pPr algn="ctr" fontAlgn="ctr"/>
                      <a:r>
                        <a:rPr lang="en-US" sz="1100" b="0" i="0" u="none" strike="noStrike" dirty="0">
                          <a:solidFill>
                            <a:srgbClr val="000000"/>
                          </a:solidFill>
                          <a:effectLst/>
                          <a:latin typeface="等线" panose="02010600030101010101" pitchFamily="2" charset="-122"/>
                          <a:ea typeface="等线" panose="02010600030101010101" pitchFamily="2" charset="-122"/>
                        </a:rPr>
                        <a:t>3.00E-02</a:t>
                      </a:r>
                    </a:p>
                  </a:txBody>
                  <a:tcPr marL="9525" marR="9525" marT="9525" marB="0" anchor="ctr">
                    <a:solidFill>
                      <a:schemeClr val="accent6">
                        <a:lumMod val="40000"/>
                        <a:lumOff val="60000"/>
                      </a:schemeClr>
                    </a:solidFill>
                  </a:tcPr>
                </a:tc>
                <a:tc>
                  <a:txBody>
                    <a:bodyPr/>
                    <a:lstStyle/>
                    <a:p>
                      <a:pPr algn="ctr"/>
                      <a:r>
                        <a:rPr lang="en-US" altLang="zh-CN" sz="1200" b="0" dirty="0"/>
                        <a:t>0.8742</a:t>
                      </a:r>
                      <a:endParaRPr lang="zh-CN" altLang="en-US" sz="1200" b="0" dirty="0"/>
                    </a:p>
                  </a:txBody>
                  <a:tcPr anchor="ctr">
                    <a:solidFill>
                      <a:schemeClr val="accent6">
                        <a:lumMod val="40000"/>
                        <a:lumOff val="6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1200" b="0" dirty="0"/>
                        <a:t>0.8794</a:t>
                      </a:r>
                      <a:endParaRPr lang="zh-CN" altLang="en-US" sz="1200" b="0" dirty="0"/>
                    </a:p>
                  </a:txBody>
                  <a:tcPr anchor="ctr">
                    <a:solidFill>
                      <a:schemeClr val="accent6">
                        <a:lumMod val="40000"/>
                        <a:lumOff val="60000"/>
                      </a:schemeClr>
                    </a:solidFill>
                  </a:tcPr>
                </a:tc>
                <a:tc>
                  <a:txBody>
                    <a:bodyPr/>
                    <a:lstStyle/>
                    <a:p>
                      <a:pPr algn="ctr"/>
                      <a:r>
                        <a:rPr lang="en-US" altLang="zh-CN" sz="1200" b="0" dirty="0"/>
                        <a:t>0.59%</a:t>
                      </a:r>
                      <a:endParaRPr lang="zh-CN" altLang="en-US" sz="1200" b="0" dirty="0"/>
                    </a:p>
                  </a:txBody>
                  <a:tcPr anchor="ctr">
                    <a:solidFill>
                      <a:schemeClr val="accent6">
                        <a:lumMod val="40000"/>
                        <a:lumOff val="6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zh-CN" altLang="en-US" sz="1200" b="0" dirty="0"/>
                        <a:t>符合较好</a:t>
                      </a:r>
                    </a:p>
                  </a:txBody>
                  <a:tcPr anchor="ctr">
                    <a:solidFill>
                      <a:schemeClr val="accent6">
                        <a:lumMod val="40000"/>
                        <a:lumOff val="60000"/>
                      </a:schemeClr>
                    </a:solidFill>
                  </a:tcPr>
                </a:tc>
                <a:extLst>
                  <a:ext uri="{0D108BD9-81ED-4DB2-BD59-A6C34878D82A}">
                    <a16:rowId xmlns:a16="http://schemas.microsoft.com/office/drawing/2014/main" val="779873103"/>
                  </a:ext>
                </a:extLst>
              </a:tr>
              <a:tr h="264224">
                <a:tc vMerge="1">
                  <a:txBody>
                    <a:bodyPr/>
                    <a:lstStyle/>
                    <a:p>
                      <a:endParaRPr lang="zh-CN" altLang="en-US" sz="1400" b="0" dirty="0"/>
                    </a:p>
                  </a:txBody>
                  <a:tcPr>
                    <a:noFill/>
                  </a:tcPr>
                </a:tc>
                <a:tc>
                  <a:txBody>
                    <a:bodyPr/>
                    <a:lstStyle/>
                    <a:p>
                      <a:pPr algn="ctr"/>
                      <a:r>
                        <a:rPr lang="en-US" altLang="zh-CN" sz="1200" b="0" dirty="0"/>
                        <a:t>Coil6</a:t>
                      </a:r>
                      <a:endParaRPr lang="zh-CN" altLang="en-US" sz="1200" b="0" dirty="0"/>
                    </a:p>
                  </a:txBody>
                  <a:tcPr anchor="ctr">
                    <a:solidFill>
                      <a:schemeClr val="accent4">
                        <a:lumMod val="60000"/>
                        <a:lumOff val="40000"/>
                      </a:schemeClr>
                    </a:solidFill>
                  </a:tcPr>
                </a:tc>
                <a:tc>
                  <a:txBody>
                    <a:bodyPr/>
                    <a:lstStyle/>
                    <a:p>
                      <a:pPr algn="ctr"/>
                      <a:r>
                        <a:rPr lang="en-US" altLang="zh-CN" sz="1200" b="0" dirty="0"/>
                        <a:t>0.55/0.6</a:t>
                      </a:r>
                      <a:endParaRPr lang="zh-CN" altLang="en-US" sz="1200" b="0" dirty="0"/>
                    </a:p>
                  </a:txBody>
                  <a:tcPr anchor="ctr">
                    <a:solidFill>
                      <a:schemeClr val="accent4">
                        <a:lumMod val="60000"/>
                        <a:lumOff val="40000"/>
                      </a:schemeClr>
                    </a:solidFill>
                  </a:tcPr>
                </a:tc>
                <a:tc>
                  <a:txBody>
                    <a:bodyPr/>
                    <a:lstStyle/>
                    <a:p>
                      <a:pPr algn="ctr"/>
                      <a:r>
                        <a:rPr lang="en-US" altLang="zh-CN" sz="1200" b="0" dirty="0"/>
                        <a:t>100</a:t>
                      </a:r>
                      <a:endParaRPr lang="zh-CN" altLang="en-US" sz="1200" b="0" dirty="0"/>
                    </a:p>
                  </a:txBody>
                  <a:tcPr anchor="ctr">
                    <a:solidFill>
                      <a:schemeClr val="accent4">
                        <a:lumMod val="60000"/>
                        <a:lumOff val="40000"/>
                      </a:schemeClr>
                    </a:solidFill>
                  </a:tcPr>
                </a:tc>
                <a:tc>
                  <a:txBody>
                    <a:bodyPr/>
                    <a:lstStyle/>
                    <a:p>
                      <a:pPr algn="ctr" fontAlgn="ctr"/>
                      <a:r>
                        <a:rPr lang="en-US" sz="1100" b="0" i="0" u="none" strike="noStrike" dirty="0">
                          <a:solidFill>
                            <a:srgbClr val="000000"/>
                          </a:solidFill>
                          <a:effectLst/>
                          <a:latin typeface="等线" panose="02010600030101010101" pitchFamily="2" charset="-122"/>
                          <a:ea typeface="等线" panose="02010600030101010101" pitchFamily="2" charset="-122"/>
                        </a:rPr>
                        <a:t>5.50E-03</a:t>
                      </a:r>
                    </a:p>
                  </a:txBody>
                  <a:tcPr marL="9525" marR="9525" marT="9525" marB="0" anchor="ctr">
                    <a:solidFill>
                      <a:schemeClr val="accent4">
                        <a:lumMod val="60000"/>
                        <a:lumOff val="40000"/>
                      </a:schemeClr>
                    </a:solidFill>
                  </a:tcPr>
                </a:tc>
                <a:tc>
                  <a:txBody>
                    <a:bodyPr/>
                    <a:lstStyle/>
                    <a:p>
                      <a:pPr algn="ctr"/>
                      <a:r>
                        <a:rPr lang="en-US" altLang="zh-CN" sz="1200" b="0" dirty="0"/>
                        <a:t>75.1922</a:t>
                      </a:r>
                      <a:endParaRPr lang="zh-CN" altLang="en-US" sz="1200" b="0" dirty="0"/>
                    </a:p>
                  </a:txBody>
                  <a:tcPr anchor="ctr">
                    <a:solidFill>
                      <a:schemeClr val="accent4">
                        <a:lumMod val="60000"/>
                        <a:lumOff val="4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1200" b="0" dirty="0"/>
                        <a:t>36.3152</a:t>
                      </a:r>
                      <a:endParaRPr lang="zh-CN" altLang="en-US" sz="1200" b="0" dirty="0"/>
                    </a:p>
                  </a:txBody>
                  <a:tcPr anchor="ctr">
                    <a:solidFill>
                      <a:schemeClr val="accent4">
                        <a:lumMod val="60000"/>
                        <a:lumOff val="40000"/>
                      </a:schemeClr>
                    </a:solidFill>
                  </a:tcPr>
                </a:tc>
                <a:tc>
                  <a:txBody>
                    <a:bodyPr/>
                    <a:lstStyle/>
                    <a:p>
                      <a:pPr algn="ctr"/>
                      <a:r>
                        <a:rPr lang="en-US" altLang="zh-CN" sz="1200" b="0" dirty="0"/>
                        <a:t>107.05%</a:t>
                      </a:r>
                      <a:endParaRPr lang="zh-CN" altLang="en-US" sz="1200" b="0" dirty="0"/>
                    </a:p>
                  </a:txBody>
                  <a:tcPr anchor="ctr">
                    <a:solidFill>
                      <a:schemeClr val="accent4">
                        <a:lumMod val="60000"/>
                        <a:lumOff val="4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zh-CN" altLang="en-US" sz="1200" b="0" dirty="0"/>
                        <a:t>符合不好</a:t>
                      </a:r>
                    </a:p>
                  </a:txBody>
                  <a:tcPr anchor="ctr">
                    <a:solidFill>
                      <a:schemeClr val="accent4">
                        <a:lumMod val="60000"/>
                        <a:lumOff val="40000"/>
                      </a:schemeClr>
                    </a:solidFill>
                  </a:tcPr>
                </a:tc>
                <a:extLst>
                  <a:ext uri="{0D108BD9-81ED-4DB2-BD59-A6C34878D82A}">
                    <a16:rowId xmlns:a16="http://schemas.microsoft.com/office/drawing/2014/main" val="3782850881"/>
                  </a:ext>
                </a:extLst>
              </a:tr>
              <a:tr h="406498">
                <a:tc vMerge="1">
                  <a:txBody>
                    <a:bodyPr/>
                    <a:lstStyle/>
                    <a:p>
                      <a:endParaRPr lang="zh-CN" altLang="en-US" sz="1400" b="0" dirty="0"/>
                    </a:p>
                  </a:txBody>
                  <a:tcPr>
                    <a:noFill/>
                  </a:tcPr>
                </a:tc>
                <a:tc>
                  <a:txBody>
                    <a:bodyPr/>
                    <a:lstStyle/>
                    <a:p>
                      <a:pPr algn="ctr"/>
                      <a:r>
                        <a:rPr lang="en-US" altLang="zh-CN" sz="1200" b="0" dirty="0"/>
                        <a:t>Coil7</a:t>
                      </a:r>
                      <a:endParaRPr lang="zh-CN" altLang="en-US" sz="1200" b="0" dirty="0"/>
                    </a:p>
                  </a:txBody>
                  <a:tcPr anchor="ctr">
                    <a:solidFill>
                      <a:schemeClr val="accent4">
                        <a:lumMod val="60000"/>
                        <a:lumOff val="40000"/>
                      </a:schemeClr>
                    </a:solidFill>
                  </a:tcPr>
                </a:tc>
                <a:tc>
                  <a:txBody>
                    <a:bodyPr/>
                    <a:lstStyle/>
                    <a:p>
                      <a:pPr algn="ctr"/>
                      <a:r>
                        <a:rPr lang="en-US" altLang="zh-CN" sz="1200" b="0" dirty="0"/>
                        <a:t>0.55/0.6</a:t>
                      </a:r>
                      <a:endParaRPr lang="zh-CN" altLang="en-US" sz="1200" b="0" dirty="0"/>
                    </a:p>
                  </a:txBody>
                  <a:tcPr anchor="ctr">
                    <a:solidFill>
                      <a:schemeClr val="accent4">
                        <a:lumMod val="60000"/>
                        <a:lumOff val="40000"/>
                      </a:schemeClr>
                    </a:solidFill>
                  </a:tcPr>
                </a:tc>
                <a:tc>
                  <a:txBody>
                    <a:bodyPr/>
                    <a:lstStyle/>
                    <a:p>
                      <a:pPr algn="ctr"/>
                      <a:r>
                        <a:rPr lang="en-US" altLang="zh-CN" sz="1200" b="0" dirty="0"/>
                        <a:t>150</a:t>
                      </a:r>
                      <a:endParaRPr lang="zh-CN" altLang="en-US" sz="1200" b="0" dirty="0"/>
                    </a:p>
                  </a:txBody>
                  <a:tcPr anchor="ctr">
                    <a:solidFill>
                      <a:schemeClr val="accent4">
                        <a:lumMod val="60000"/>
                        <a:lumOff val="40000"/>
                      </a:schemeClr>
                    </a:solidFill>
                  </a:tcPr>
                </a:tc>
                <a:tc>
                  <a:txBody>
                    <a:bodyPr/>
                    <a:lstStyle/>
                    <a:p>
                      <a:pPr algn="ctr" fontAlgn="ctr"/>
                      <a:r>
                        <a:rPr lang="en-US" sz="1100" b="0" i="0" u="none" strike="noStrike" dirty="0">
                          <a:solidFill>
                            <a:srgbClr val="000000"/>
                          </a:solidFill>
                          <a:effectLst/>
                          <a:latin typeface="等线" panose="02010600030101010101" pitchFamily="2" charset="-122"/>
                          <a:ea typeface="等线" panose="02010600030101010101" pitchFamily="2" charset="-122"/>
                        </a:rPr>
                        <a:t>3.67E-03</a:t>
                      </a:r>
                    </a:p>
                  </a:txBody>
                  <a:tcPr marL="9525" marR="9525" marT="9525" marB="0" anchor="ctr">
                    <a:solidFill>
                      <a:schemeClr val="accent4">
                        <a:lumMod val="60000"/>
                        <a:lumOff val="40000"/>
                      </a:schemeClr>
                    </a:solidFill>
                  </a:tcPr>
                </a:tc>
                <a:tc>
                  <a:txBody>
                    <a:bodyPr/>
                    <a:lstStyle/>
                    <a:p>
                      <a:pPr algn="ctr"/>
                      <a:r>
                        <a:rPr lang="en-US" altLang="zh-CN" sz="1200" b="0" dirty="0"/>
                        <a:t>404.5206</a:t>
                      </a:r>
                      <a:endParaRPr lang="zh-CN" altLang="en-US" sz="1200" b="0" dirty="0"/>
                    </a:p>
                  </a:txBody>
                  <a:tcPr anchor="ctr">
                    <a:solidFill>
                      <a:schemeClr val="accent4">
                        <a:lumMod val="60000"/>
                        <a:lumOff val="4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1200" b="0" dirty="0"/>
                        <a:t>52.9797</a:t>
                      </a:r>
                      <a:endParaRPr lang="zh-CN" altLang="en-US" sz="1200" b="0" dirty="0"/>
                    </a:p>
                  </a:txBody>
                  <a:tcPr anchor="ctr">
                    <a:solidFill>
                      <a:schemeClr val="accent4">
                        <a:lumMod val="60000"/>
                        <a:lumOff val="40000"/>
                      </a:schemeClr>
                    </a:solidFill>
                  </a:tcPr>
                </a:tc>
                <a:tc>
                  <a:txBody>
                    <a:bodyPr/>
                    <a:lstStyle/>
                    <a:p>
                      <a:pPr algn="ctr"/>
                      <a:r>
                        <a:rPr lang="en-US" altLang="zh-CN" sz="1200" b="0" dirty="0"/>
                        <a:t>663.54%</a:t>
                      </a:r>
                      <a:endParaRPr lang="zh-CN" altLang="en-US" sz="1200" b="0" dirty="0"/>
                    </a:p>
                  </a:txBody>
                  <a:tcPr anchor="ctr">
                    <a:solidFill>
                      <a:schemeClr val="accent4">
                        <a:lumMod val="60000"/>
                        <a:lumOff val="4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zh-CN" altLang="en-US" sz="1200" b="0" dirty="0"/>
                        <a:t>符合不好</a:t>
                      </a:r>
                    </a:p>
                  </a:txBody>
                  <a:tcPr anchor="ctr">
                    <a:solidFill>
                      <a:schemeClr val="accent4">
                        <a:lumMod val="60000"/>
                        <a:lumOff val="40000"/>
                      </a:schemeClr>
                    </a:solidFill>
                  </a:tcPr>
                </a:tc>
                <a:extLst>
                  <a:ext uri="{0D108BD9-81ED-4DB2-BD59-A6C34878D82A}">
                    <a16:rowId xmlns:a16="http://schemas.microsoft.com/office/drawing/2014/main" val="682230604"/>
                  </a:ext>
                </a:extLst>
              </a:tr>
              <a:tr h="264224">
                <a:tc vMerge="1">
                  <a:txBody>
                    <a:bodyPr/>
                    <a:lstStyle/>
                    <a:p>
                      <a:pPr algn="ctr"/>
                      <a:endParaRPr lang="zh-CN" altLang="en-US" sz="1200" b="0" dirty="0"/>
                    </a:p>
                  </a:txBody>
                  <a:tcPr anchor="ctr">
                    <a:noFill/>
                  </a:tcPr>
                </a:tc>
                <a:tc>
                  <a:txBody>
                    <a:bodyPr/>
                    <a:lstStyle/>
                    <a:p>
                      <a:pPr marL="0" algn="ctr" defTabSz="685800" rtl="0" eaLnBrk="1" latinLnBrk="0" hangingPunct="1"/>
                      <a:r>
                        <a:rPr lang="en-US" altLang="zh-CN" sz="1200" b="0" kern="1200" dirty="0">
                          <a:solidFill>
                            <a:schemeClr val="dk1"/>
                          </a:solidFill>
                          <a:latin typeface="+mn-lt"/>
                          <a:ea typeface="+mn-ea"/>
                          <a:cs typeface="+mn-cs"/>
                        </a:rPr>
                        <a:t>H1</a:t>
                      </a:r>
                      <a:endParaRPr lang="zh-CN" altLang="en-US" sz="1200" b="0" kern="1200" dirty="0">
                        <a:solidFill>
                          <a:schemeClr val="dk1"/>
                        </a:solidFill>
                        <a:latin typeface="+mn-lt"/>
                        <a:ea typeface="+mn-ea"/>
                        <a:cs typeface="+mn-cs"/>
                      </a:endParaRPr>
                    </a:p>
                  </a:txBody>
                  <a:tcPr anchor="ctr">
                    <a:solidFill>
                      <a:schemeClr val="accent6">
                        <a:lumMod val="40000"/>
                        <a:lumOff val="60000"/>
                      </a:schemeClr>
                    </a:solidFill>
                  </a:tcPr>
                </a:tc>
                <a:tc>
                  <a:txBody>
                    <a:bodyPr/>
                    <a:lstStyle/>
                    <a:p>
                      <a:pPr marL="0" algn="ctr" defTabSz="685800" rtl="0" eaLnBrk="1" latinLnBrk="0" hangingPunct="1"/>
                      <a:r>
                        <a:rPr lang="en-US" altLang="zh-CN" sz="1200" b="0" kern="1200" dirty="0">
                          <a:solidFill>
                            <a:schemeClr val="dk1"/>
                          </a:solidFill>
                          <a:latin typeface="+mn-lt"/>
                          <a:ea typeface="+mn-ea"/>
                          <a:cs typeface="+mn-cs"/>
                        </a:rPr>
                        <a:t>0.65/0.715</a:t>
                      </a:r>
                      <a:endParaRPr lang="zh-CN" altLang="en-US" sz="1200" b="0" kern="1200" dirty="0">
                        <a:solidFill>
                          <a:schemeClr val="dk1"/>
                        </a:solidFill>
                        <a:latin typeface="+mn-lt"/>
                        <a:ea typeface="+mn-ea"/>
                        <a:cs typeface="+mn-cs"/>
                      </a:endParaRPr>
                    </a:p>
                  </a:txBody>
                  <a:tcPr anchor="ctr">
                    <a:solidFill>
                      <a:schemeClr val="accent6">
                        <a:lumMod val="40000"/>
                        <a:lumOff val="60000"/>
                      </a:schemeClr>
                    </a:solidFill>
                  </a:tcPr>
                </a:tc>
                <a:tc>
                  <a:txBody>
                    <a:bodyPr/>
                    <a:lstStyle/>
                    <a:p>
                      <a:pPr marL="0" algn="ctr" defTabSz="685800" rtl="0" eaLnBrk="1" latinLnBrk="0" hangingPunct="1"/>
                      <a:r>
                        <a:rPr lang="en-US" altLang="zh-CN" sz="1200" b="0" kern="1200" dirty="0">
                          <a:solidFill>
                            <a:schemeClr val="dk1"/>
                          </a:solidFill>
                          <a:latin typeface="+mn-lt"/>
                          <a:ea typeface="+mn-ea"/>
                          <a:cs typeface="+mn-cs"/>
                        </a:rPr>
                        <a:t>34</a:t>
                      </a:r>
                      <a:endParaRPr lang="zh-CN" altLang="en-US" sz="1200" b="0" kern="1200" dirty="0">
                        <a:solidFill>
                          <a:schemeClr val="dk1"/>
                        </a:solidFill>
                        <a:latin typeface="+mn-lt"/>
                        <a:ea typeface="+mn-ea"/>
                        <a:cs typeface="+mn-cs"/>
                      </a:endParaRPr>
                    </a:p>
                  </a:txBody>
                  <a:tcPr anchor="ctr">
                    <a:solidFill>
                      <a:schemeClr val="accent6">
                        <a:lumMod val="40000"/>
                        <a:lumOff val="60000"/>
                      </a:schemeClr>
                    </a:solidFill>
                  </a:tcPr>
                </a:tc>
                <a:tc>
                  <a:txBody>
                    <a:bodyPr/>
                    <a:lstStyle/>
                    <a:p>
                      <a:pPr algn="ctr" fontAlgn="ctr"/>
                      <a:r>
                        <a:rPr lang="en-US" sz="1100" b="0" i="0" u="none" strike="noStrike" dirty="0">
                          <a:solidFill>
                            <a:srgbClr val="000000"/>
                          </a:solidFill>
                          <a:effectLst/>
                          <a:latin typeface="等线" panose="02010600030101010101" pitchFamily="2" charset="-122"/>
                          <a:ea typeface="等线" panose="02010600030101010101" pitchFamily="2" charset="-122"/>
                        </a:rPr>
                        <a:t>1.91E-02</a:t>
                      </a:r>
                    </a:p>
                  </a:txBody>
                  <a:tcPr marL="9525" marR="9525" marT="9525" marB="0" anchor="ctr">
                    <a:solidFill>
                      <a:schemeClr val="accent6">
                        <a:lumMod val="40000"/>
                        <a:lumOff val="60000"/>
                      </a:schemeClr>
                    </a:solidFill>
                  </a:tcPr>
                </a:tc>
                <a:tc>
                  <a:txBody>
                    <a:bodyPr/>
                    <a:lstStyle/>
                    <a:p>
                      <a:pPr marL="0" algn="ctr" defTabSz="685800" rtl="0" eaLnBrk="1" latinLnBrk="0" hangingPunct="1"/>
                      <a:r>
                        <a:rPr lang="en-US" altLang="zh-CN" sz="1200" b="0" kern="1200" dirty="0">
                          <a:solidFill>
                            <a:schemeClr val="dk1"/>
                          </a:solidFill>
                          <a:latin typeface="+mn-lt"/>
                          <a:ea typeface="+mn-ea"/>
                          <a:cs typeface="+mn-cs"/>
                        </a:rPr>
                        <a:t>9.6460</a:t>
                      </a:r>
                      <a:endParaRPr lang="zh-CN" altLang="en-US" sz="1200" b="0" kern="1200" dirty="0">
                        <a:solidFill>
                          <a:schemeClr val="dk1"/>
                        </a:solidFill>
                        <a:latin typeface="+mn-lt"/>
                        <a:ea typeface="+mn-ea"/>
                        <a:cs typeface="+mn-cs"/>
                      </a:endParaRPr>
                    </a:p>
                  </a:txBody>
                  <a:tcPr anchor="ctr">
                    <a:solidFill>
                      <a:schemeClr val="accent6">
                        <a:lumMod val="40000"/>
                        <a:lumOff val="6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1200" b="0" kern="1200" dirty="0">
                          <a:solidFill>
                            <a:schemeClr val="dk1"/>
                          </a:solidFill>
                          <a:latin typeface="+mn-lt"/>
                          <a:ea typeface="+mn-ea"/>
                          <a:cs typeface="+mn-cs"/>
                        </a:rPr>
                        <a:t>8.9376</a:t>
                      </a:r>
                      <a:endParaRPr lang="zh-CN" altLang="en-US" sz="1200" b="0" kern="1200" dirty="0">
                        <a:solidFill>
                          <a:schemeClr val="dk1"/>
                        </a:solidFill>
                        <a:latin typeface="+mn-lt"/>
                        <a:ea typeface="+mn-ea"/>
                        <a:cs typeface="+mn-cs"/>
                      </a:endParaRPr>
                    </a:p>
                  </a:txBody>
                  <a:tcPr anchor="ctr">
                    <a:solidFill>
                      <a:schemeClr val="accent6">
                        <a:lumMod val="40000"/>
                        <a:lumOff val="60000"/>
                      </a:schemeClr>
                    </a:solidFill>
                  </a:tcPr>
                </a:tc>
                <a:tc>
                  <a:txBody>
                    <a:bodyPr/>
                    <a:lstStyle/>
                    <a:p>
                      <a:pPr marL="0" algn="ctr" defTabSz="685800" rtl="0" eaLnBrk="1" latinLnBrk="0" hangingPunct="1"/>
                      <a:r>
                        <a:rPr lang="en-US" altLang="zh-CN" sz="1200" b="0" kern="1200" dirty="0">
                          <a:solidFill>
                            <a:schemeClr val="dk1"/>
                          </a:solidFill>
                          <a:latin typeface="+mn-lt"/>
                          <a:ea typeface="+mn-ea"/>
                          <a:cs typeface="+mn-cs"/>
                        </a:rPr>
                        <a:t>7.93%</a:t>
                      </a:r>
                      <a:endParaRPr lang="zh-CN" altLang="en-US" sz="1200" b="0" kern="1200" dirty="0">
                        <a:solidFill>
                          <a:schemeClr val="dk1"/>
                        </a:solidFill>
                        <a:latin typeface="+mn-lt"/>
                        <a:ea typeface="+mn-ea"/>
                        <a:cs typeface="+mn-cs"/>
                      </a:endParaRPr>
                    </a:p>
                  </a:txBody>
                  <a:tcPr anchor="ctr">
                    <a:solidFill>
                      <a:schemeClr val="accent6">
                        <a:lumMod val="40000"/>
                        <a:lumOff val="6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zh-CN" altLang="en-US" sz="1200" b="0" kern="1200" dirty="0">
                          <a:solidFill>
                            <a:schemeClr val="dk1"/>
                          </a:solidFill>
                          <a:latin typeface="+mn-lt"/>
                          <a:ea typeface="+mn-ea"/>
                          <a:cs typeface="+mn-cs"/>
                        </a:rPr>
                        <a:t>符合较好</a:t>
                      </a:r>
                    </a:p>
                  </a:txBody>
                  <a:tcPr anchor="ctr">
                    <a:solidFill>
                      <a:schemeClr val="accent6">
                        <a:lumMod val="40000"/>
                        <a:lumOff val="60000"/>
                      </a:schemeClr>
                    </a:solidFill>
                  </a:tcPr>
                </a:tc>
                <a:extLst>
                  <a:ext uri="{0D108BD9-81ED-4DB2-BD59-A6C34878D82A}">
                    <a16:rowId xmlns:a16="http://schemas.microsoft.com/office/drawing/2014/main" val="2177881814"/>
                  </a:ext>
                </a:extLst>
              </a:tr>
            </a:tbl>
          </a:graphicData>
        </a:graphic>
      </p:graphicFrame>
      <p:pic>
        <p:nvPicPr>
          <p:cNvPr id="9" name="图片 8">
            <a:extLst>
              <a:ext uri="{FF2B5EF4-FFF2-40B4-BE49-F238E27FC236}">
                <a16:creationId xmlns:a16="http://schemas.microsoft.com/office/drawing/2014/main" id="{D52AB97E-8106-46DE-AC67-1AED0DA26E66}"/>
              </a:ext>
            </a:extLst>
          </p:cNvPr>
          <p:cNvPicPr>
            <a:picLocks noChangeAspect="1"/>
          </p:cNvPicPr>
          <p:nvPr/>
        </p:nvPicPr>
        <p:blipFill>
          <a:blip r:embed="rId2"/>
          <a:stretch>
            <a:fillRect/>
          </a:stretch>
        </p:blipFill>
        <p:spPr>
          <a:xfrm>
            <a:off x="4885504" y="22225"/>
            <a:ext cx="4203769" cy="2565865"/>
          </a:xfrm>
          <a:prstGeom prst="rect">
            <a:avLst/>
          </a:prstGeom>
        </p:spPr>
      </p:pic>
    </p:spTree>
    <p:extLst>
      <p:ext uri="{BB962C8B-B14F-4D97-AF65-F5344CB8AC3E}">
        <p14:creationId xmlns:p14="http://schemas.microsoft.com/office/powerpoint/2010/main" val="4266938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193B6C3B-AF1B-436C-87DC-73F62F09537C}"/>
              </a:ext>
            </a:extLst>
          </p:cNvPr>
          <p:cNvSpPr>
            <a:spLocks noGrp="1"/>
          </p:cNvSpPr>
          <p:nvPr>
            <p:ph type="sldNum" sz="quarter" idx="12"/>
          </p:nvPr>
        </p:nvSpPr>
        <p:spPr/>
        <p:txBody>
          <a:bodyPr/>
          <a:lstStyle/>
          <a:p>
            <a:pPr>
              <a:defRPr/>
            </a:pPr>
            <a:fld id="{C58DEF2B-8039-4C1E-A573-46AE1706B516}" type="slidenum">
              <a:rPr lang="en-US" altLang="zh-CN" smtClean="0"/>
              <a:pPr>
                <a:defRPr/>
              </a:pPr>
              <a:t>18</a:t>
            </a:fld>
            <a:endParaRPr lang="en-US" altLang="zh-CN" dirty="0"/>
          </a:p>
        </p:txBody>
      </p:sp>
      <p:sp>
        <p:nvSpPr>
          <p:cNvPr id="3" name="文本占位符 2">
            <a:extLst>
              <a:ext uri="{FF2B5EF4-FFF2-40B4-BE49-F238E27FC236}">
                <a16:creationId xmlns:a16="http://schemas.microsoft.com/office/drawing/2014/main" id="{1E276F5F-2A7E-40AF-9261-9649D482EEA5}"/>
              </a:ext>
            </a:extLst>
          </p:cNvPr>
          <p:cNvSpPr>
            <a:spLocks noGrp="1"/>
          </p:cNvSpPr>
          <p:nvPr>
            <p:ph type="body" sz="quarter" idx="13"/>
          </p:nvPr>
        </p:nvSpPr>
        <p:spPr/>
        <p:txBody>
          <a:bodyPr/>
          <a:lstStyle/>
          <a:p>
            <a:r>
              <a:rPr lang="zh-CN" altLang="en-US" dirty="0"/>
              <a:t>可能原因</a:t>
            </a:r>
          </a:p>
        </p:txBody>
      </p:sp>
      <p:sp>
        <p:nvSpPr>
          <p:cNvPr id="4" name="文本框 3">
            <a:extLst>
              <a:ext uri="{FF2B5EF4-FFF2-40B4-BE49-F238E27FC236}">
                <a16:creationId xmlns:a16="http://schemas.microsoft.com/office/drawing/2014/main" id="{4A1AB463-868D-41FA-B7CD-124615E9F873}"/>
              </a:ext>
            </a:extLst>
          </p:cNvPr>
          <p:cNvSpPr txBox="1"/>
          <p:nvPr/>
        </p:nvSpPr>
        <p:spPr>
          <a:xfrm>
            <a:off x="266700" y="1180867"/>
            <a:ext cx="8610600" cy="1707455"/>
          </a:xfrm>
          <a:prstGeom prst="rect">
            <a:avLst/>
          </a:prstGeom>
          <a:noFill/>
        </p:spPr>
        <p:txBody>
          <a:bodyPr wrap="square" rtlCol="0">
            <a:spAutoFit/>
          </a:bodyPr>
          <a:lstStyle/>
          <a:p>
            <a:pPr>
              <a:lnSpc>
                <a:spcPct val="150000"/>
              </a:lnSpc>
            </a:pPr>
            <a:r>
              <a:rPr lang="zh-CN" altLang="en-US" dirty="0"/>
              <a:t>对于小线径大半径的线圈，由于尺度的变化，仿真中网格分辨率可能不理想，加密网格，使用自适应网格，自动加密</a:t>
            </a:r>
            <a:endParaRPr lang="en-US" altLang="zh-CN" dirty="0"/>
          </a:p>
          <a:p>
            <a:pPr>
              <a:lnSpc>
                <a:spcPct val="150000"/>
              </a:lnSpc>
            </a:pPr>
            <a:r>
              <a:rPr lang="zh-CN" altLang="en-US" dirty="0"/>
              <a:t>值得指出的是：经验上，仿真趋肤效应时，一般要求网格尺寸</a:t>
            </a:r>
            <a:r>
              <a:rPr lang="en-US" altLang="zh-CN" dirty="0"/>
              <a:t>&lt;</a:t>
            </a:r>
            <a:r>
              <a:rPr lang="el-GR" altLang="zh-CN" dirty="0"/>
              <a:t>δ​</a:t>
            </a:r>
            <a:r>
              <a:rPr lang="en-US" altLang="zh-CN" dirty="0"/>
              <a:t>/5</a:t>
            </a:r>
            <a:r>
              <a:rPr lang="zh-CN" altLang="en-US" dirty="0"/>
              <a:t>，最好是</a:t>
            </a:r>
            <a:r>
              <a:rPr lang="el-GR" altLang="zh-CN" dirty="0"/>
              <a:t>δ​</a:t>
            </a:r>
            <a:r>
              <a:rPr lang="en-US" altLang="zh-CN" dirty="0"/>
              <a:t>/10</a:t>
            </a:r>
            <a:br>
              <a:rPr lang="en-US" altLang="zh-CN" dirty="0"/>
            </a:br>
            <a:r>
              <a:rPr lang="zh-CN" altLang="en-US" dirty="0"/>
              <a:t>对于铜，</a:t>
            </a:r>
            <a:r>
              <a:rPr lang="en-US" altLang="zh-CN" dirty="0"/>
              <a:t>10kHz </a:t>
            </a:r>
            <a:r>
              <a:rPr lang="zh-CN" altLang="en-US" dirty="0"/>
              <a:t>时，趋肤深度</a:t>
            </a:r>
            <a:r>
              <a:rPr lang="el-GR" altLang="zh-CN" dirty="0"/>
              <a:t>δ​</a:t>
            </a:r>
            <a:r>
              <a:rPr lang="en-US" altLang="zh-CN" dirty="0"/>
              <a:t>=0.66mm</a:t>
            </a:r>
          </a:p>
        </p:txBody>
      </p:sp>
      <p:pic>
        <p:nvPicPr>
          <p:cNvPr id="6" name="视频 5">
            <a:hlinkClick r:id="" action="ppaction://media"/>
            <a:extLst>
              <a:ext uri="{FF2B5EF4-FFF2-40B4-BE49-F238E27FC236}">
                <a16:creationId xmlns:a16="http://schemas.microsoft.com/office/drawing/2014/main" id="{7DAE2F74-F33F-46DA-9FF3-45E0CE6B1CCB}"/>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52400" y="3657600"/>
            <a:ext cx="4078180" cy="2051126"/>
          </a:xfrm>
          <a:prstGeom prst="rect">
            <a:avLst/>
          </a:prstGeom>
        </p:spPr>
      </p:pic>
      <p:sp>
        <p:nvSpPr>
          <p:cNvPr id="7" name="文本框 6">
            <a:extLst>
              <a:ext uri="{FF2B5EF4-FFF2-40B4-BE49-F238E27FC236}">
                <a16:creationId xmlns:a16="http://schemas.microsoft.com/office/drawing/2014/main" id="{EC007412-DA05-4D42-BEC9-9E270453252C}"/>
              </a:ext>
            </a:extLst>
          </p:cNvPr>
          <p:cNvSpPr txBox="1"/>
          <p:nvPr/>
        </p:nvSpPr>
        <p:spPr>
          <a:xfrm>
            <a:off x="1666102" y="3109947"/>
            <a:ext cx="1396536" cy="369332"/>
          </a:xfrm>
          <a:prstGeom prst="rect">
            <a:avLst/>
          </a:prstGeom>
          <a:noFill/>
        </p:spPr>
        <p:txBody>
          <a:bodyPr wrap="none" rtlCol="0">
            <a:spAutoFit/>
          </a:bodyPr>
          <a:lstStyle/>
          <a:p>
            <a:pPr algn="ctr"/>
            <a:r>
              <a:rPr lang="en-US" altLang="zh-CN" b="1" dirty="0">
                <a:solidFill>
                  <a:srgbClr val="0070C0"/>
                </a:solidFill>
              </a:rPr>
              <a:t>Mesh(0--3)</a:t>
            </a:r>
            <a:endParaRPr lang="zh-CN" altLang="en-US" b="1" dirty="0">
              <a:solidFill>
                <a:srgbClr val="0070C0"/>
              </a:solidFill>
            </a:endParaRPr>
          </a:p>
        </p:txBody>
      </p:sp>
      <p:sp>
        <p:nvSpPr>
          <p:cNvPr id="10" name="文本框 9">
            <a:extLst>
              <a:ext uri="{FF2B5EF4-FFF2-40B4-BE49-F238E27FC236}">
                <a16:creationId xmlns:a16="http://schemas.microsoft.com/office/drawing/2014/main" id="{9E56CEFB-87E1-436B-ABEF-4E2C8CE330FC}"/>
              </a:ext>
            </a:extLst>
          </p:cNvPr>
          <p:cNvSpPr txBox="1"/>
          <p:nvPr/>
        </p:nvSpPr>
        <p:spPr>
          <a:xfrm>
            <a:off x="6209698" y="3109947"/>
            <a:ext cx="2553904" cy="369332"/>
          </a:xfrm>
          <a:prstGeom prst="rect">
            <a:avLst/>
          </a:prstGeom>
          <a:noFill/>
        </p:spPr>
        <p:txBody>
          <a:bodyPr wrap="none" rtlCol="0">
            <a:spAutoFit/>
          </a:bodyPr>
          <a:lstStyle/>
          <a:p>
            <a:pPr algn="ctr"/>
            <a:r>
              <a:rPr lang="en-US" altLang="zh-CN" b="1" dirty="0" err="1">
                <a:solidFill>
                  <a:srgbClr val="0070C0"/>
                </a:solidFill>
              </a:rPr>
              <a:t>Rac</a:t>
            </a:r>
            <a:r>
              <a:rPr lang="en-US" altLang="zh-CN" b="1" dirty="0">
                <a:solidFill>
                  <a:srgbClr val="0070C0"/>
                </a:solidFill>
              </a:rPr>
              <a:t> @ 10kHz vs Mesh</a:t>
            </a:r>
            <a:endParaRPr lang="zh-CN" altLang="en-US" b="1" dirty="0">
              <a:solidFill>
                <a:srgbClr val="0070C0"/>
              </a:solidFill>
            </a:endParaRPr>
          </a:p>
        </p:txBody>
      </p:sp>
      <p:graphicFrame>
        <p:nvGraphicFramePr>
          <p:cNvPr id="11" name="图表 10">
            <a:extLst>
              <a:ext uri="{FF2B5EF4-FFF2-40B4-BE49-F238E27FC236}">
                <a16:creationId xmlns:a16="http://schemas.microsoft.com/office/drawing/2014/main" id="{7D1B915A-DB8E-40C2-B96C-4DF141AF518F}"/>
              </a:ext>
            </a:extLst>
          </p:cNvPr>
          <p:cNvGraphicFramePr>
            <a:graphicFrameLocks/>
          </p:cNvGraphicFramePr>
          <p:nvPr>
            <p:extLst>
              <p:ext uri="{D42A27DB-BD31-4B8C-83A1-F6EECF244321}">
                <p14:modId xmlns:p14="http://schemas.microsoft.com/office/powerpoint/2010/main" val="1642329600"/>
              </p:ext>
            </p:extLst>
          </p:nvPr>
        </p:nvGraphicFramePr>
        <p:xfrm>
          <a:off x="4572000" y="3453882"/>
          <a:ext cx="4572000" cy="2743200"/>
        </p:xfrm>
        <a:graphic>
          <a:graphicData uri="http://schemas.openxmlformats.org/drawingml/2006/chart">
            <c:chart xmlns:c="http://schemas.openxmlformats.org/drawingml/2006/chart" xmlns:r="http://schemas.openxmlformats.org/officeDocument/2006/relationships" r:id="rId5"/>
          </a:graphicData>
        </a:graphic>
      </p:graphicFrame>
      <p:sp>
        <p:nvSpPr>
          <p:cNvPr id="12" name="文本框 11">
            <a:extLst>
              <a:ext uri="{FF2B5EF4-FFF2-40B4-BE49-F238E27FC236}">
                <a16:creationId xmlns:a16="http://schemas.microsoft.com/office/drawing/2014/main" id="{117C2A6D-FE44-4690-B226-1CDCF9795D61}"/>
              </a:ext>
            </a:extLst>
          </p:cNvPr>
          <p:cNvSpPr txBox="1"/>
          <p:nvPr/>
        </p:nvSpPr>
        <p:spPr>
          <a:xfrm>
            <a:off x="333045" y="6103992"/>
            <a:ext cx="2031325" cy="369332"/>
          </a:xfrm>
          <a:prstGeom prst="rect">
            <a:avLst/>
          </a:prstGeom>
          <a:noFill/>
        </p:spPr>
        <p:txBody>
          <a:bodyPr wrap="none" rtlCol="0">
            <a:spAutoFit/>
          </a:bodyPr>
          <a:lstStyle/>
          <a:p>
            <a:r>
              <a:rPr lang="zh-CN" altLang="en-US" dirty="0">
                <a:solidFill>
                  <a:srgbClr val="C00000"/>
                </a:solidFill>
              </a:rPr>
              <a:t>当前网格已经足够</a:t>
            </a:r>
          </a:p>
        </p:txBody>
      </p:sp>
    </p:spTree>
    <p:extLst>
      <p:ext uri="{BB962C8B-B14F-4D97-AF65-F5344CB8AC3E}">
        <p14:creationId xmlns:p14="http://schemas.microsoft.com/office/powerpoint/2010/main" val="3087413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659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mute="1">
                <p:cTn id="7" repeatCount="indefinite"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68B1C77B-5969-4809-9530-DB2B417116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7197" y="2743200"/>
            <a:ext cx="6709605" cy="1592253"/>
          </a:xfrm>
          <a:prstGeom prst="rect">
            <a:avLst/>
          </a:prstGeom>
        </p:spPr>
      </p:pic>
      <p:sp>
        <p:nvSpPr>
          <p:cNvPr id="2" name="灯片编号占位符 1">
            <a:extLst>
              <a:ext uri="{FF2B5EF4-FFF2-40B4-BE49-F238E27FC236}">
                <a16:creationId xmlns:a16="http://schemas.microsoft.com/office/drawing/2014/main" id="{08C649B3-A750-4966-8F29-F124E83AC1B5}"/>
              </a:ext>
            </a:extLst>
          </p:cNvPr>
          <p:cNvSpPr>
            <a:spLocks noGrp="1"/>
          </p:cNvSpPr>
          <p:nvPr>
            <p:ph type="sldNum" sz="quarter" idx="12"/>
          </p:nvPr>
        </p:nvSpPr>
        <p:spPr/>
        <p:txBody>
          <a:bodyPr/>
          <a:lstStyle/>
          <a:p>
            <a:pPr>
              <a:defRPr/>
            </a:pPr>
            <a:fld id="{C58DEF2B-8039-4C1E-A573-46AE1706B516}" type="slidenum">
              <a:rPr lang="en-US" altLang="zh-CN" smtClean="0"/>
              <a:pPr>
                <a:defRPr/>
              </a:pPr>
              <a:t>19</a:t>
            </a:fld>
            <a:endParaRPr lang="en-US" altLang="zh-CN" dirty="0"/>
          </a:p>
        </p:txBody>
      </p:sp>
      <p:sp>
        <p:nvSpPr>
          <p:cNvPr id="3" name="文本占位符 2">
            <a:extLst>
              <a:ext uri="{FF2B5EF4-FFF2-40B4-BE49-F238E27FC236}">
                <a16:creationId xmlns:a16="http://schemas.microsoft.com/office/drawing/2014/main" id="{743D448A-4650-48E2-8261-8B7C7E89D941}"/>
              </a:ext>
            </a:extLst>
          </p:cNvPr>
          <p:cNvSpPr>
            <a:spLocks noGrp="1"/>
          </p:cNvSpPr>
          <p:nvPr>
            <p:ph type="body" sz="quarter" idx="13"/>
          </p:nvPr>
        </p:nvSpPr>
        <p:spPr/>
        <p:txBody>
          <a:bodyPr/>
          <a:lstStyle/>
          <a:p>
            <a:r>
              <a:rPr lang="zh-CN" altLang="en-US" dirty="0"/>
              <a:t>可能原因</a:t>
            </a:r>
          </a:p>
        </p:txBody>
      </p:sp>
      <p:sp>
        <p:nvSpPr>
          <p:cNvPr id="4" name="文本框 3">
            <a:extLst>
              <a:ext uri="{FF2B5EF4-FFF2-40B4-BE49-F238E27FC236}">
                <a16:creationId xmlns:a16="http://schemas.microsoft.com/office/drawing/2014/main" id="{57AC68BD-D932-4BAB-948A-8D2C96666225}"/>
              </a:ext>
            </a:extLst>
          </p:cNvPr>
          <p:cNvSpPr txBox="1"/>
          <p:nvPr/>
        </p:nvSpPr>
        <p:spPr>
          <a:xfrm>
            <a:off x="228600" y="1295400"/>
            <a:ext cx="8610600" cy="1712135"/>
          </a:xfrm>
          <a:prstGeom prst="rect">
            <a:avLst/>
          </a:prstGeom>
          <a:noFill/>
        </p:spPr>
        <p:txBody>
          <a:bodyPr wrap="square" rtlCol="0">
            <a:spAutoFit/>
          </a:bodyPr>
          <a:lstStyle/>
          <a:p>
            <a:pPr>
              <a:lnSpc>
                <a:spcPct val="150000"/>
              </a:lnSpc>
            </a:pPr>
            <a:r>
              <a:rPr lang="zh-CN" altLang="en-US" dirty="0"/>
              <a:t>面积更大的线圈，更加容易出现天线效应，产生额外的辐射损耗，而</a:t>
            </a:r>
            <a:r>
              <a:rPr lang="en-US" altLang="zh-CN" dirty="0" err="1"/>
              <a:t>Comsol</a:t>
            </a:r>
            <a:r>
              <a:rPr lang="en-US" altLang="zh-CN" dirty="0"/>
              <a:t> (AD/DC) </a:t>
            </a:r>
            <a:r>
              <a:rPr lang="zh-CN" altLang="en-US" dirty="0"/>
              <a:t>以及</a:t>
            </a:r>
            <a:r>
              <a:rPr lang="en-US" altLang="zh-CN" dirty="0"/>
              <a:t>Ansys (Maxwell) </a:t>
            </a:r>
            <a:r>
              <a:rPr lang="zh-CN" altLang="en-US" dirty="0"/>
              <a:t>不能仿真辐射，需使用</a:t>
            </a:r>
            <a:r>
              <a:rPr lang="en-US" altLang="zh-CN" dirty="0" err="1"/>
              <a:t>Comsol</a:t>
            </a:r>
            <a:r>
              <a:rPr lang="en-US" altLang="zh-CN" dirty="0"/>
              <a:t> (RF) </a:t>
            </a:r>
            <a:r>
              <a:rPr lang="zh-CN" altLang="en-US" dirty="0"/>
              <a:t>或者</a:t>
            </a:r>
            <a:r>
              <a:rPr lang="en-US" altLang="zh-CN" dirty="0"/>
              <a:t>Ansys (HFSS) </a:t>
            </a:r>
            <a:r>
              <a:rPr lang="zh-CN" altLang="en-US" dirty="0"/>
              <a:t>才能准确仿真，但是仿真存在困难</a:t>
            </a:r>
            <a:endParaRPr lang="en-US" altLang="zh-CN" dirty="0"/>
          </a:p>
          <a:p>
            <a:pPr>
              <a:lnSpc>
                <a:spcPct val="150000"/>
              </a:lnSpc>
            </a:pPr>
            <a:r>
              <a:rPr lang="zh-CN" altLang="en-US" dirty="0"/>
              <a:t>理论公式：</a:t>
            </a:r>
            <a:endParaRPr lang="en-US" altLang="zh-CN" dirty="0"/>
          </a:p>
        </p:txBody>
      </p:sp>
      <p:pic>
        <p:nvPicPr>
          <p:cNvPr id="8" name="图片 7">
            <a:extLst>
              <a:ext uri="{FF2B5EF4-FFF2-40B4-BE49-F238E27FC236}">
                <a16:creationId xmlns:a16="http://schemas.microsoft.com/office/drawing/2014/main" id="{1EC4973E-C746-403B-AD8D-DA9BC3258F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8700" y="4343400"/>
            <a:ext cx="7086600" cy="1037965"/>
          </a:xfrm>
          <a:prstGeom prst="rect">
            <a:avLst/>
          </a:prstGeom>
        </p:spPr>
      </p:pic>
      <p:graphicFrame>
        <p:nvGraphicFramePr>
          <p:cNvPr id="9" name="表格 9">
            <a:extLst>
              <a:ext uri="{FF2B5EF4-FFF2-40B4-BE49-F238E27FC236}">
                <a16:creationId xmlns:a16="http://schemas.microsoft.com/office/drawing/2014/main" id="{28A8165D-12BA-4879-964A-977DB1205BF0}"/>
              </a:ext>
            </a:extLst>
          </p:cNvPr>
          <p:cNvGraphicFramePr>
            <a:graphicFrameLocks noGrp="1"/>
          </p:cNvGraphicFramePr>
          <p:nvPr>
            <p:extLst>
              <p:ext uri="{D42A27DB-BD31-4B8C-83A1-F6EECF244321}">
                <p14:modId xmlns:p14="http://schemas.microsoft.com/office/powerpoint/2010/main" val="1225308188"/>
              </p:ext>
            </p:extLst>
          </p:nvPr>
        </p:nvGraphicFramePr>
        <p:xfrm>
          <a:off x="381000" y="5573605"/>
          <a:ext cx="8382000" cy="1188720"/>
        </p:xfrm>
        <a:graphic>
          <a:graphicData uri="http://schemas.openxmlformats.org/drawingml/2006/table">
            <a:tbl>
              <a:tblPr firstRow="1" bandRow="1">
                <a:tableStyleId>{69CF1AB2-1976-4502-BF36-3FF5EA218861}</a:tableStyleId>
              </a:tblPr>
              <a:tblGrid>
                <a:gridCol w="4191000">
                  <a:extLst>
                    <a:ext uri="{9D8B030D-6E8A-4147-A177-3AD203B41FA5}">
                      <a16:colId xmlns:a16="http://schemas.microsoft.com/office/drawing/2014/main" val="518980918"/>
                    </a:ext>
                  </a:extLst>
                </a:gridCol>
                <a:gridCol w="4191000">
                  <a:extLst>
                    <a:ext uri="{9D8B030D-6E8A-4147-A177-3AD203B41FA5}">
                      <a16:colId xmlns:a16="http://schemas.microsoft.com/office/drawing/2014/main" val="2276380333"/>
                    </a:ext>
                  </a:extLst>
                </a:gridCol>
              </a:tblGrid>
              <a:tr h="219499">
                <a:tc>
                  <a:txBody>
                    <a:bodyPr/>
                    <a:lstStyle/>
                    <a:p>
                      <a:pPr algn="ctr"/>
                      <a:endParaRPr lang="zh-CN" altLang="en-US" dirty="0"/>
                    </a:p>
                  </a:txBody>
                  <a:tcPr anchor="ctr">
                    <a:noFill/>
                  </a:tcPr>
                </a:tc>
                <a:tc>
                  <a:txBody>
                    <a:bodyPr/>
                    <a:lstStyle/>
                    <a:p>
                      <a:pPr algn="ctr"/>
                      <a:r>
                        <a:rPr lang="zh-CN" altLang="en-US" dirty="0"/>
                        <a:t>辐射电阻</a:t>
                      </a:r>
                      <a:r>
                        <a:rPr lang="en-US" altLang="zh-CN" dirty="0" err="1"/>
                        <a:t>Rrad</a:t>
                      </a:r>
                      <a:r>
                        <a:rPr lang="en-US" altLang="zh-CN" dirty="0"/>
                        <a:t> (Ω) @ 10kHz</a:t>
                      </a:r>
                      <a:endParaRPr lang="zh-CN" altLang="en-US" dirty="0"/>
                    </a:p>
                  </a:txBody>
                  <a:tcPr anchor="ctr">
                    <a:noFill/>
                  </a:tcPr>
                </a:tc>
                <a:extLst>
                  <a:ext uri="{0D108BD9-81ED-4DB2-BD59-A6C34878D82A}">
                    <a16:rowId xmlns:a16="http://schemas.microsoft.com/office/drawing/2014/main" val="845790515"/>
                  </a:ext>
                </a:extLst>
              </a:tr>
              <a:tr h="219499">
                <a:tc>
                  <a:txBody>
                    <a:bodyPr/>
                    <a:lstStyle/>
                    <a:p>
                      <a:pPr algn="ctr"/>
                      <a:r>
                        <a:rPr lang="en-US" altLang="zh-CN" dirty="0"/>
                        <a:t>V3</a:t>
                      </a:r>
                      <a:endParaRPr lang="zh-CN" altLang="en-US" dirty="0"/>
                    </a:p>
                  </a:txBody>
                  <a:tcPr anchor="ctr">
                    <a:noFill/>
                  </a:tcPr>
                </a:tc>
                <a:tc>
                  <a:txBody>
                    <a:bodyPr/>
                    <a:lstStyle/>
                    <a:p>
                      <a:pPr algn="ctr"/>
                      <a:r>
                        <a:rPr lang="en-US" altLang="zh-CN" dirty="0"/>
                        <a:t>6.3e-9</a:t>
                      </a:r>
                      <a:endParaRPr lang="zh-CN" altLang="en-US" dirty="0"/>
                    </a:p>
                  </a:txBody>
                  <a:tcPr anchor="ctr">
                    <a:noFill/>
                  </a:tcPr>
                </a:tc>
                <a:extLst>
                  <a:ext uri="{0D108BD9-81ED-4DB2-BD59-A6C34878D82A}">
                    <a16:rowId xmlns:a16="http://schemas.microsoft.com/office/drawing/2014/main" val="3117801739"/>
                  </a:ext>
                </a:extLst>
              </a:tr>
              <a:tr h="219499">
                <a:tc>
                  <a:txBody>
                    <a:bodyPr/>
                    <a:lstStyle/>
                    <a:p>
                      <a:pPr algn="ctr"/>
                      <a:r>
                        <a:rPr lang="en-US" altLang="zh-CN" dirty="0"/>
                        <a:t>Coil6</a:t>
                      </a:r>
                      <a:endParaRPr lang="zh-CN" altLang="en-US" dirty="0"/>
                    </a:p>
                  </a:txBody>
                  <a:tcPr anchor="ctr">
                    <a:noFill/>
                  </a:tcPr>
                </a:tc>
                <a:tc>
                  <a:txBody>
                    <a:bodyPr/>
                    <a:lstStyle/>
                    <a:p>
                      <a:pPr algn="ctr"/>
                      <a:r>
                        <a:rPr lang="en-US" altLang="zh-CN" dirty="0"/>
                        <a:t>3.1e-12</a:t>
                      </a:r>
                      <a:endParaRPr lang="zh-CN" altLang="en-US" dirty="0"/>
                    </a:p>
                  </a:txBody>
                  <a:tcPr anchor="ctr">
                    <a:noFill/>
                  </a:tcPr>
                </a:tc>
                <a:extLst>
                  <a:ext uri="{0D108BD9-81ED-4DB2-BD59-A6C34878D82A}">
                    <a16:rowId xmlns:a16="http://schemas.microsoft.com/office/drawing/2014/main" val="3286114162"/>
                  </a:ext>
                </a:extLst>
              </a:tr>
              <a:tr h="219499">
                <a:tc>
                  <a:txBody>
                    <a:bodyPr/>
                    <a:lstStyle/>
                    <a:p>
                      <a:pPr algn="ctr"/>
                      <a:r>
                        <a:rPr lang="en-US" altLang="zh-CN" dirty="0"/>
                        <a:t>Coil7</a:t>
                      </a:r>
                      <a:endParaRPr lang="zh-CN" altLang="en-US" dirty="0"/>
                    </a:p>
                  </a:txBody>
                  <a:tcPr anchor="ctr">
                    <a:noFill/>
                  </a:tcPr>
                </a:tc>
                <a:tc>
                  <a:txBody>
                    <a:bodyPr/>
                    <a:lstStyle/>
                    <a:p>
                      <a:pPr algn="ctr"/>
                      <a:r>
                        <a:rPr lang="en-US" altLang="zh-CN" dirty="0"/>
                        <a:t>1.4e-11</a:t>
                      </a:r>
                      <a:endParaRPr lang="zh-CN" altLang="en-US" dirty="0"/>
                    </a:p>
                  </a:txBody>
                  <a:tcPr anchor="ctr">
                    <a:noFill/>
                  </a:tcPr>
                </a:tc>
                <a:extLst>
                  <a:ext uri="{0D108BD9-81ED-4DB2-BD59-A6C34878D82A}">
                    <a16:rowId xmlns:a16="http://schemas.microsoft.com/office/drawing/2014/main" val="471866319"/>
                  </a:ext>
                </a:extLst>
              </a:tr>
            </a:tbl>
          </a:graphicData>
        </a:graphic>
      </p:graphicFrame>
    </p:spTree>
    <p:extLst>
      <p:ext uri="{BB962C8B-B14F-4D97-AF65-F5344CB8AC3E}">
        <p14:creationId xmlns:p14="http://schemas.microsoft.com/office/powerpoint/2010/main" val="34458210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89C03B07-A111-42B2-BB91-6DD1C1826BC5}"/>
              </a:ext>
            </a:extLst>
          </p:cNvPr>
          <p:cNvSpPr txBox="1"/>
          <p:nvPr/>
        </p:nvSpPr>
        <p:spPr>
          <a:xfrm>
            <a:off x="213049" y="1195169"/>
            <a:ext cx="7239000" cy="881139"/>
          </a:xfrm>
          <a:prstGeom prst="rect">
            <a:avLst/>
          </a:prstGeom>
          <a:noFill/>
        </p:spPr>
        <p:txBody>
          <a:bodyPr wrap="square" rtlCol="0">
            <a:spAutoFit/>
          </a:bodyPr>
          <a:lstStyle/>
          <a:p>
            <a:pPr>
              <a:lnSpc>
                <a:spcPct val="150000"/>
              </a:lnSpc>
            </a:pPr>
            <a:r>
              <a:rPr lang="zh-CN" altLang="en-US" b="1" dirty="0">
                <a:solidFill>
                  <a:srgbClr val="FF0000"/>
                </a:solidFill>
              </a:rPr>
              <a:t>问题：存在空气芯线圈仿真结果与线圈实测结果匹配不上的情况</a:t>
            </a:r>
            <a:endParaRPr lang="en-US" altLang="zh-CN" b="1" dirty="0">
              <a:solidFill>
                <a:srgbClr val="FF0000"/>
              </a:solidFill>
            </a:endParaRPr>
          </a:p>
          <a:p>
            <a:pPr>
              <a:lnSpc>
                <a:spcPct val="150000"/>
              </a:lnSpc>
            </a:pPr>
            <a:r>
              <a:rPr lang="zh-CN" altLang="en-US" dirty="0"/>
              <a:t>将各只线圈的结果整理如下（为标称结果）</a:t>
            </a:r>
            <a:endParaRPr lang="en-US" altLang="zh-CN" dirty="0"/>
          </a:p>
        </p:txBody>
      </p:sp>
      <p:sp>
        <p:nvSpPr>
          <p:cNvPr id="2" name="灯片编号占位符 1">
            <a:extLst>
              <a:ext uri="{FF2B5EF4-FFF2-40B4-BE49-F238E27FC236}">
                <a16:creationId xmlns:a16="http://schemas.microsoft.com/office/drawing/2014/main" id="{0E947D2B-8FA8-433F-BDF1-6D4C4E14E8F9}"/>
              </a:ext>
            </a:extLst>
          </p:cNvPr>
          <p:cNvSpPr>
            <a:spLocks noGrp="1"/>
          </p:cNvSpPr>
          <p:nvPr>
            <p:ph type="sldNum" sz="quarter" idx="12"/>
          </p:nvPr>
        </p:nvSpPr>
        <p:spPr/>
        <p:txBody>
          <a:bodyPr/>
          <a:lstStyle/>
          <a:p>
            <a:pPr>
              <a:defRPr/>
            </a:pPr>
            <a:fld id="{C58DEF2B-8039-4C1E-A573-46AE1706B516}" type="slidenum">
              <a:rPr lang="en-US" altLang="zh-CN" smtClean="0"/>
              <a:pPr>
                <a:defRPr/>
              </a:pPr>
              <a:t>2</a:t>
            </a:fld>
            <a:endParaRPr lang="en-US" altLang="zh-CN" dirty="0"/>
          </a:p>
        </p:txBody>
      </p:sp>
      <p:sp>
        <p:nvSpPr>
          <p:cNvPr id="3" name="文本占位符 2">
            <a:extLst>
              <a:ext uri="{FF2B5EF4-FFF2-40B4-BE49-F238E27FC236}">
                <a16:creationId xmlns:a16="http://schemas.microsoft.com/office/drawing/2014/main" id="{DDCF0B0D-E613-446B-AF11-1162DD94BD86}"/>
              </a:ext>
            </a:extLst>
          </p:cNvPr>
          <p:cNvSpPr>
            <a:spLocks noGrp="1"/>
          </p:cNvSpPr>
          <p:nvPr>
            <p:ph type="body" sz="quarter" idx="13"/>
          </p:nvPr>
        </p:nvSpPr>
        <p:spPr/>
        <p:txBody>
          <a:bodyPr/>
          <a:lstStyle/>
          <a:p>
            <a:r>
              <a:rPr lang="zh-CN" altLang="en-US" dirty="0"/>
              <a:t>空气芯线圈</a:t>
            </a:r>
          </a:p>
        </p:txBody>
      </p:sp>
      <p:graphicFrame>
        <p:nvGraphicFramePr>
          <p:cNvPr id="5" name="表格 5">
            <a:extLst>
              <a:ext uri="{FF2B5EF4-FFF2-40B4-BE49-F238E27FC236}">
                <a16:creationId xmlns:a16="http://schemas.microsoft.com/office/drawing/2014/main" id="{5C8B5D86-B7BD-490E-8FBA-CBA81CFC56C3}"/>
              </a:ext>
            </a:extLst>
          </p:cNvPr>
          <p:cNvGraphicFramePr>
            <a:graphicFrameLocks noGrp="1"/>
          </p:cNvGraphicFramePr>
          <p:nvPr>
            <p:extLst>
              <p:ext uri="{D42A27DB-BD31-4B8C-83A1-F6EECF244321}">
                <p14:modId xmlns:p14="http://schemas.microsoft.com/office/powerpoint/2010/main" val="1695167323"/>
              </p:ext>
            </p:extLst>
          </p:nvPr>
        </p:nvGraphicFramePr>
        <p:xfrm>
          <a:off x="107303" y="2238232"/>
          <a:ext cx="8947106" cy="4621693"/>
        </p:xfrm>
        <a:graphic>
          <a:graphicData uri="http://schemas.openxmlformats.org/drawingml/2006/table">
            <a:tbl>
              <a:tblPr firstRow="1" bandRow="1">
                <a:tableStyleId>{69CF1AB2-1976-4502-BF36-3FF5EA218861}</a:tableStyleId>
              </a:tblPr>
              <a:tblGrid>
                <a:gridCol w="1371599">
                  <a:extLst>
                    <a:ext uri="{9D8B030D-6E8A-4147-A177-3AD203B41FA5}">
                      <a16:colId xmlns:a16="http://schemas.microsoft.com/office/drawing/2014/main" val="1969986963"/>
                    </a:ext>
                  </a:extLst>
                </a:gridCol>
                <a:gridCol w="609600">
                  <a:extLst>
                    <a:ext uri="{9D8B030D-6E8A-4147-A177-3AD203B41FA5}">
                      <a16:colId xmlns:a16="http://schemas.microsoft.com/office/drawing/2014/main" val="1523366972"/>
                    </a:ext>
                  </a:extLst>
                </a:gridCol>
                <a:gridCol w="1280022">
                  <a:extLst>
                    <a:ext uri="{9D8B030D-6E8A-4147-A177-3AD203B41FA5}">
                      <a16:colId xmlns:a16="http://schemas.microsoft.com/office/drawing/2014/main" val="1397474941"/>
                    </a:ext>
                  </a:extLst>
                </a:gridCol>
                <a:gridCol w="1433734">
                  <a:extLst>
                    <a:ext uri="{9D8B030D-6E8A-4147-A177-3AD203B41FA5}">
                      <a16:colId xmlns:a16="http://schemas.microsoft.com/office/drawing/2014/main" val="2292667255"/>
                    </a:ext>
                  </a:extLst>
                </a:gridCol>
                <a:gridCol w="1003614">
                  <a:extLst>
                    <a:ext uri="{9D8B030D-6E8A-4147-A177-3AD203B41FA5}">
                      <a16:colId xmlns:a16="http://schemas.microsoft.com/office/drawing/2014/main" val="1261791897"/>
                    </a:ext>
                  </a:extLst>
                </a:gridCol>
                <a:gridCol w="1123077">
                  <a:extLst>
                    <a:ext uri="{9D8B030D-6E8A-4147-A177-3AD203B41FA5}">
                      <a16:colId xmlns:a16="http://schemas.microsoft.com/office/drawing/2014/main" val="3877714259"/>
                    </a:ext>
                  </a:extLst>
                </a:gridCol>
                <a:gridCol w="613460">
                  <a:extLst>
                    <a:ext uri="{9D8B030D-6E8A-4147-A177-3AD203B41FA5}">
                      <a16:colId xmlns:a16="http://schemas.microsoft.com/office/drawing/2014/main" val="3054904779"/>
                    </a:ext>
                  </a:extLst>
                </a:gridCol>
                <a:gridCol w="1512000">
                  <a:extLst>
                    <a:ext uri="{9D8B030D-6E8A-4147-A177-3AD203B41FA5}">
                      <a16:colId xmlns:a16="http://schemas.microsoft.com/office/drawing/2014/main" val="2149075265"/>
                    </a:ext>
                  </a:extLst>
                </a:gridCol>
              </a:tblGrid>
              <a:tr h="448537">
                <a:tc>
                  <a:txBody>
                    <a:bodyPr/>
                    <a:lstStyle/>
                    <a:p>
                      <a:pPr algn="ctr"/>
                      <a:endParaRPr lang="zh-CN" altLang="en-US" sz="1400" b="0" dirty="0"/>
                    </a:p>
                  </a:txBody>
                  <a:tcPr anchor="ctr">
                    <a:noFill/>
                  </a:tcPr>
                </a:tc>
                <a:tc>
                  <a:txBody>
                    <a:bodyPr/>
                    <a:lstStyle/>
                    <a:p>
                      <a:pPr algn="ctr"/>
                      <a:endParaRPr lang="zh-CN" altLang="en-US" sz="1400" b="0" dirty="0"/>
                    </a:p>
                  </a:txBody>
                  <a:tcPr anchor="ctr">
                    <a:noFill/>
                  </a:tcPr>
                </a:tc>
                <a:tc>
                  <a:txBody>
                    <a:bodyPr/>
                    <a:lstStyle/>
                    <a:p>
                      <a:pPr algn="ctr"/>
                      <a:r>
                        <a:rPr lang="zh-CN" altLang="en-US" sz="1400" b="0" dirty="0"/>
                        <a:t>线径</a:t>
                      </a:r>
                      <a:r>
                        <a:rPr lang="en-US" altLang="zh-CN" sz="1400" b="0" dirty="0"/>
                        <a:t>(mm)</a:t>
                      </a:r>
                      <a:endParaRPr lang="zh-CN" altLang="en-US" sz="1400" b="0" dirty="0"/>
                    </a:p>
                  </a:txBody>
                  <a:tcPr anchor="ctr">
                    <a:noFill/>
                  </a:tcPr>
                </a:tc>
                <a:tc>
                  <a:txBody>
                    <a:bodyPr/>
                    <a:lstStyle/>
                    <a:p>
                      <a:pPr algn="ctr"/>
                      <a:r>
                        <a:rPr lang="zh-CN" altLang="en-US" sz="1400" b="0" dirty="0"/>
                        <a:t>线圈内径（</a:t>
                      </a:r>
                      <a:r>
                        <a:rPr lang="en-US" altLang="zh-CN" sz="1400" b="0" dirty="0"/>
                        <a:t>mm</a:t>
                      </a:r>
                      <a:r>
                        <a:rPr lang="zh-CN" altLang="en-US" sz="1400" b="0" dirty="0"/>
                        <a:t>）</a:t>
                      </a:r>
                    </a:p>
                  </a:txBody>
                  <a:tcPr anchor="ctr">
                    <a:noFill/>
                  </a:tcPr>
                </a:tc>
                <a:tc>
                  <a:txBody>
                    <a:bodyPr/>
                    <a:lstStyle/>
                    <a:p>
                      <a:pPr algn="ctr"/>
                      <a:r>
                        <a:rPr lang="zh-CN" altLang="en-US" sz="1400" b="0" dirty="0"/>
                        <a:t>单层匝数</a:t>
                      </a:r>
                    </a:p>
                  </a:txBody>
                  <a:tcPr anchor="ctr">
                    <a:noFill/>
                  </a:tcPr>
                </a:tc>
                <a:tc>
                  <a:txBody>
                    <a:bodyPr/>
                    <a:lstStyle/>
                    <a:p>
                      <a:pPr algn="ctr"/>
                      <a:r>
                        <a:rPr lang="zh-CN" altLang="en-US" sz="1400" b="0" dirty="0"/>
                        <a:t>匝间距</a:t>
                      </a:r>
                      <a:r>
                        <a:rPr lang="en-US" altLang="zh-CN" sz="1400" b="0" dirty="0"/>
                        <a:t>(mm)</a:t>
                      </a:r>
                      <a:endParaRPr lang="zh-CN" altLang="en-US" sz="1400" b="0" dirty="0"/>
                    </a:p>
                  </a:txBody>
                  <a:tcPr anchor="ctr">
                    <a:noFill/>
                  </a:tcPr>
                </a:tc>
                <a:tc>
                  <a:txBody>
                    <a:bodyPr/>
                    <a:lstStyle/>
                    <a:p>
                      <a:pPr algn="ctr"/>
                      <a:r>
                        <a:rPr lang="zh-CN" altLang="en-US" sz="1400" b="0" dirty="0"/>
                        <a:t>层数</a:t>
                      </a:r>
                    </a:p>
                  </a:txBody>
                  <a:tcPr anchor="ctr">
                    <a:noFill/>
                  </a:tcPr>
                </a:tc>
                <a:tc>
                  <a:txBody>
                    <a:bodyPr/>
                    <a:lstStyle/>
                    <a:p>
                      <a:pPr algn="ctr"/>
                      <a:r>
                        <a:rPr lang="zh-CN" altLang="en-US" sz="1400" b="0" dirty="0"/>
                        <a:t>层间距</a:t>
                      </a:r>
                      <a:r>
                        <a:rPr lang="en-US" altLang="zh-CN" sz="1400" b="0" dirty="0"/>
                        <a:t>(mm)</a:t>
                      </a:r>
                      <a:endParaRPr lang="zh-CN" altLang="en-US" sz="1400" b="0" dirty="0"/>
                    </a:p>
                  </a:txBody>
                  <a:tcPr anchor="ctr">
                    <a:noFill/>
                  </a:tcPr>
                </a:tc>
                <a:extLst>
                  <a:ext uri="{0D108BD9-81ED-4DB2-BD59-A6C34878D82A}">
                    <a16:rowId xmlns:a16="http://schemas.microsoft.com/office/drawing/2014/main" val="2646039981"/>
                  </a:ext>
                </a:extLst>
              </a:tr>
              <a:tr h="321012">
                <a:tc rowSpan="5">
                  <a:txBody>
                    <a:bodyPr/>
                    <a:lstStyle/>
                    <a:p>
                      <a:pPr algn="ctr"/>
                      <a:r>
                        <a:rPr lang="en-US" altLang="zh-CN" sz="1400" b="0" dirty="0"/>
                        <a:t>Prototype coil</a:t>
                      </a:r>
                      <a:endParaRPr lang="zh-CN" altLang="en-US" sz="1400" b="0" dirty="0"/>
                    </a:p>
                  </a:txBody>
                  <a:tcPr anchor="ctr">
                    <a:noFill/>
                  </a:tcPr>
                </a:tc>
                <a:tc>
                  <a:txBody>
                    <a:bodyPr/>
                    <a:lstStyle/>
                    <a:p>
                      <a:pPr algn="ctr"/>
                      <a:r>
                        <a:rPr lang="en-US" altLang="zh-CN" sz="1400" b="0" dirty="0"/>
                        <a:t>V1</a:t>
                      </a:r>
                      <a:endParaRPr lang="zh-CN" altLang="en-US" sz="1400" b="0" dirty="0"/>
                    </a:p>
                  </a:txBody>
                  <a:tcPr anchor="ctr">
                    <a:noFill/>
                  </a:tcPr>
                </a:tc>
                <a:tc>
                  <a:txBody>
                    <a:bodyPr/>
                    <a:lstStyle/>
                    <a:p>
                      <a:pPr algn="ctr"/>
                      <a:r>
                        <a:rPr lang="en-US" altLang="zh-CN" sz="1400" b="0" dirty="0"/>
                        <a:t>0.13/0.156</a:t>
                      </a:r>
                      <a:endParaRPr lang="zh-CN" altLang="en-US" sz="1400" b="0" dirty="0"/>
                    </a:p>
                  </a:txBody>
                  <a:tcPr anchor="ctr">
                    <a:noFill/>
                  </a:tcPr>
                </a:tc>
                <a:tc>
                  <a:txBody>
                    <a:bodyPr/>
                    <a:lstStyle/>
                    <a:p>
                      <a:pPr algn="ctr"/>
                      <a:r>
                        <a:rPr lang="en-US" altLang="zh-CN" sz="1400" b="0" dirty="0"/>
                        <a:t>114</a:t>
                      </a:r>
                      <a:endParaRPr lang="zh-CN" altLang="en-US" sz="1400" b="0" dirty="0"/>
                    </a:p>
                  </a:txBody>
                  <a:tcPr anchor="ctr">
                    <a:noFill/>
                  </a:tcPr>
                </a:tc>
                <a:tc>
                  <a:txBody>
                    <a:bodyPr/>
                    <a:lstStyle/>
                    <a:p>
                      <a:pPr algn="ctr"/>
                      <a:r>
                        <a:rPr lang="en-US" altLang="zh-CN" sz="1400" b="0" dirty="0"/>
                        <a:t>288</a:t>
                      </a:r>
                      <a:endParaRPr lang="zh-CN" altLang="en-US" sz="1400" b="0" dirty="0"/>
                    </a:p>
                  </a:txBody>
                  <a:tcPr anchor="ctr">
                    <a:noFill/>
                  </a:tcPr>
                </a:tc>
                <a:tc>
                  <a:txBody>
                    <a:bodyPr/>
                    <a:lstStyle/>
                    <a:p>
                      <a:pPr algn="ctr"/>
                      <a:r>
                        <a:rPr lang="en-US" altLang="zh-CN" sz="1400" b="0" dirty="0"/>
                        <a:t>0.198</a:t>
                      </a:r>
                      <a:endParaRPr lang="zh-CN" altLang="en-US" sz="1400" b="0" dirty="0"/>
                    </a:p>
                  </a:txBody>
                  <a:tcPr anchor="ctr">
                    <a:noFill/>
                  </a:tcPr>
                </a:tc>
                <a:tc>
                  <a:txBody>
                    <a:bodyPr/>
                    <a:lstStyle/>
                    <a:p>
                      <a:pPr algn="ctr"/>
                      <a:r>
                        <a:rPr lang="en-US" altLang="zh-CN" sz="1400" b="0" dirty="0"/>
                        <a:t>15</a:t>
                      </a:r>
                      <a:endParaRPr lang="zh-CN" altLang="en-US" sz="1400" b="0" dirty="0"/>
                    </a:p>
                  </a:txBody>
                  <a:tcPr anchor="ctr">
                    <a:noFill/>
                  </a:tcPr>
                </a:tc>
                <a:tc>
                  <a:txBody>
                    <a:bodyPr/>
                    <a:lstStyle/>
                    <a:p>
                      <a:pPr algn="ctr"/>
                      <a:r>
                        <a:rPr lang="en-US" altLang="zh-CN" sz="1400" b="0" dirty="0"/>
                        <a:t>0.75+0.156</a:t>
                      </a:r>
                      <a:endParaRPr lang="zh-CN" altLang="en-US" sz="1400" b="0" dirty="0"/>
                    </a:p>
                  </a:txBody>
                  <a:tcPr anchor="ctr">
                    <a:noFill/>
                  </a:tcPr>
                </a:tc>
                <a:extLst>
                  <a:ext uri="{0D108BD9-81ED-4DB2-BD59-A6C34878D82A}">
                    <a16:rowId xmlns:a16="http://schemas.microsoft.com/office/drawing/2014/main" val="2886982460"/>
                  </a:ext>
                </a:extLst>
              </a:tr>
              <a:tr h="321012">
                <a:tc vMerge="1">
                  <a:txBody>
                    <a:bodyPr/>
                    <a:lstStyle/>
                    <a:p>
                      <a:endParaRPr lang="zh-CN" altLang="en-US" sz="1400" b="0" dirty="0"/>
                    </a:p>
                  </a:txBody>
                  <a:tcPr>
                    <a:noFill/>
                  </a:tcPr>
                </a:tc>
                <a:tc>
                  <a:txBody>
                    <a:bodyPr/>
                    <a:lstStyle/>
                    <a:p>
                      <a:pPr algn="ctr"/>
                      <a:r>
                        <a:rPr lang="en-US" altLang="zh-CN" sz="1400" b="0" dirty="0"/>
                        <a:t>V2</a:t>
                      </a:r>
                      <a:endParaRPr lang="zh-CN" altLang="en-US" sz="1400" b="0" dirty="0"/>
                    </a:p>
                  </a:txBody>
                  <a:tcPr anchor="ctr">
                    <a:noFill/>
                  </a:tcPr>
                </a:tc>
                <a:tc>
                  <a:txBody>
                    <a:bodyPr/>
                    <a:lstStyle/>
                    <a:p>
                      <a:pPr algn="ctr"/>
                      <a:r>
                        <a:rPr lang="en-US" altLang="zh-CN" sz="1400" b="0" dirty="0"/>
                        <a:t>0.1*100/1.35</a:t>
                      </a:r>
                      <a:endParaRPr lang="zh-CN" altLang="en-US" sz="1400" b="0" dirty="0"/>
                    </a:p>
                  </a:txBody>
                  <a:tcPr anchor="ctr">
                    <a:noFill/>
                  </a:tcPr>
                </a:tc>
                <a:tc>
                  <a:txBody>
                    <a:bodyPr/>
                    <a:lstStyle/>
                    <a:p>
                      <a:pPr algn="ctr"/>
                      <a:r>
                        <a:rPr lang="en-US" altLang="zh-CN" sz="1400" b="0" dirty="0"/>
                        <a:t>114</a:t>
                      </a:r>
                      <a:endParaRPr lang="zh-CN" altLang="en-US" sz="1400" b="0" dirty="0"/>
                    </a:p>
                  </a:txBody>
                  <a:tcPr anchor="ctr">
                    <a:noFill/>
                  </a:tcPr>
                </a:tc>
                <a:tc>
                  <a:txBody>
                    <a:bodyPr/>
                    <a:lstStyle/>
                    <a:p>
                      <a:pPr algn="ctr"/>
                      <a:r>
                        <a:rPr lang="en-US" altLang="zh-CN" sz="1400" b="0" dirty="0"/>
                        <a:t>90</a:t>
                      </a:r>
                      <a:endParaRPr lang="zh-CN" altLang="en-US" sz="1400" b="0" dirty="0"/>
                    </a:p>
                  </a:txBody>
                  <a:tcPr anchor="ctr">
                    <a:noFill/>
                  </a:tcPr>
                </a:tc>
                <a:tc>
                  <a:txBody>
                    <a:bodyPr/>
                    <a:lstStyle/>
                    <a:p>
                      <a:pPr algn="ctr"/>
                      <a:r>
                        <a:rPr lang="en-US" altLang="zh-CN" sz="1400" b="0" dirty="0"/>
                        <a:t>1.35</a:t>
                      </a:r>
                      <a:endParaRPr lang="zh-CN" altLang="en-US" sz="1400" b="0" dirty="0"/>
                    </a:p>
                  </a:txBody>
                  <a:tcPr anchor="ctr">
                    <a:noFill/>
                  </a:tcPr>
                </a:tc>
                <a:tc>
                  <a:txBody>
                    <a:bodyPr/>
                    <a:lstStyle/>
                    <a:p>
                      <a:pPr algn="ctr"/>
                      <a:r>
                        <a:rPr lang="en-US" altLang="zh-CN" sz="1400" b="0" dirty="0"/>
                        <a:t>8</a:t>
                      </a:r>
                      <a:endParaRPr lang="zh-CN" altLang="en-US" sz="1400" b="0" dirty="0"/>
                    </a:p>
                  </a:txBody>
                  <a:tcPr anchor="ctr">
                    <a:noFill/>
                  </a:tcPr>
                </a:tc>
                <a:tc>
                  <a:txBody>
                    <a:bodyPr/>
                    <a:lstStyle/>
                    <a:p>
                      <a:pPr algn="ctr"/>
                      <a:r>
                        <a:rPr lang="en-US" altLang="zh-CN" sz="1400" b="0" dirty="0"/>
                        <a:t>0.5+1.35</a:t>
                      </a:r>
                      <a:endParaRPr lang="zh-CN" altLang="en-US" sz="1400" b="0" dirty="0"/>
                    </a:p>
                  </a:txBody>
                  <a:tcPr anchor="ctr">
                    <a:noFill/>
                  </a:tcPr>
                </a:tc>
                <a:extLst>
                  <a:ext uri="{0D108BD9-81ED-4DB2-BD59-A6C34878D82A}">
                    <a16:rowId xmlns:a16="http://schemas.microsoft.com/office/drawing/2014/main" val="4051098788"/>
                  </a:ext>
                </a:extLst>
              </a:tr>
              <a:tr h="321012">
                <a:tc vMerge="1">
                  <a:txBody>
                    <a:bodyPr/>
                    <a:lstStyle/>
                    <a:p>
                      <a:endParaRPr lang="zh-CN" altLang="en-US" sz="1400" b="0" dirty="0"/>
                    </a:p>
                  </a:txBody>
                  <a:tcPr>
                    <a:noFill/>
                  </a:tcPr>
                </a:tc>
                <a:tc>
                  <a:txBody>
                    <a:bodyPr/>
                    <a:lstStyle/>
                    <a:p>
                      <a:pPr algn="ctr"/>
                      <a:r>
                        <a:rPr lang="en-US" altLang="zh-CN" sz="1400" b="0" dirty="0"/>
                        <a:t>V3</a:t>
                      </a:r>
                      <a:endParaRPr lang="zh-CN" altLang="en-US" sz="1400" b="0" dirty="0"/>
                    </a:p>
                  </a:txBody>
                  <a:tcPr anchor="ctr">
                    <a:noFill/>
                  </a:tcPr>
                </a:tc>
                <a:tc>
                  <a:txBody>
                    <a:bodyPr/>
                    <a:lstStyle/>
                    <a:p>
                      <a:pPr algn="ctr"/>
                      <a:r>
                        <a:rPr lang="en-US" altLang="zh-CN" sz="1400" b="0" dirty="0"/>
                        <a:t>0.55/0.6</a:t>
                      </a:r>
                      <a:endParaRPr lang="zh-CN" altLang="en-US" sz="1400" b="0" dirty="0"/>
                    </a:p>
                  </a:txBody>
                  <a:tcPr anchor="ctr">
                    <a:noFill/>
                  </a:tcPr>
                </a:tc>
                <a:tc>
                  <a:txBody>
                    <a:bodyPr/>
                    <a:lstStyle/>
                    <a:p>
                      <a:pPr algn="ctr"/>
                      <a:r>
                        <a:rPr lang="en-US" altLang="zh-CN" sz="1400" b="0" dirty="0"/>
                        <a:t>200</a:t>
                      </a:r>
                      <a:endParaRPr lang="zh-CN" altLang="en-US" sz="1400" b="0" dirty="0"/>
                    </a:p>
                  </a:txBody>
                  <a:tcPr anchor="ctr">
                    <a:noFill/>
                  </a:tcPr>
                </a:tc>
                <a:tc>
                  <a:txBody>
                    <a:bodyPr/>
                    <a:lstStyle/>
                    <a:p>
                      <a:pPr algn="ctr"/>
                      <a:r>
                        <a:rPr lang="en-US" altLang="zh-CN" sz="1400" b="0" dirty="0"/>
                        <a:t>250</a:t>
                      </a:r>
                      <a:endParaRPr lang="zh-CN" altLang="en-US" sz="1400" b="0" dirty="0"/>
                    </a:p>
                  </a:txBody>
                  <a:tcPr anchor="ctr">
                    <a:noFill/>
                  </a:tcPr>
                </a:tc>
                <a:tc>
                  <a:txBody>
                    <a:bodyPr/>
                    <a:lstStyle/>
                    <a:p>
                      <a:pPr algn="ctr"/>
                      <a:r>
                        <a:rPr lang="en-US" altLang="zh-CN" sz="1400" b="0" dirty="0"/>
                        <a:t>0.6</a:t>
                      </a:r>
                      <a:endParaRPr lang="zh-CN" altLang="en-US" sz="1400" b="0" dirty="0"/>
                    </a:p>
                  </a:txBody>
                  <a:tcPr anchor="ctr">
                    <a:noFill/>
                  </a:tcPr>
                </a:tc>
                <a:tc>
                  <a:txBody>
                    <a:bodyPr/>
                    <a:lstStyle/>
                    <a:p>
                      <a:pPr algn="ctr"/>
                      <a:r>
                        <a:rPr lang="en-US" altLang="zh-CN" sz="1400" b="0" dirty="0"/>
                        <a:t>50</a:t>
                      </a:r>
                      <a:endParaRPr lang="zh-CN" altLang="en-US" sz="1400" b="0" dirty="0"/>
                    </a:p>
                  </a:txBody>
                  <a:tcPr anchor="ctr">
                    <a:noFill/>
                  </a:tcPr>
                </a:tc>
                <a:tc>
                  <a:txBody>
                    <a:bodyPr/>
                    <a:lstStyle/>
                    <a:p>
                      <a:pPr algn="ctr"/>
                      <a:r>
                        <a:rPr lang="en-US" altLang="zh-CN" sz="1400" b="0" dirty="0"/>
                        <a:t>0.25+0.6</a:t>
                      </a:r>
                      <a:endParaRPr lang="zh-CN" altLang="en-US" sz="1400" b="0" dirty="0"/>
                    </a:p>
                  </a:txBody>
                  <a:tcPr anchor="ctr">
                    <a:noFill/>
                  </a:tcPr>
                </a:tc>
                <a:extLst>
                  <a:ext uri="{0D108BD9-81ED-4DB2-BD59-A6C34878D82A}">
                    <a16:rowId xmlns:a16="http://schemas.microsoft.com/office/drawing/2014/main" val="564106260"/>
                  </a:ext>
                </a:extLst>
              </a:tr>
              <a:tr h="321012">
                <a:tc vMerge="1">
                  <a:txBody>
                    <a:bodyPr/>
                    <a:lstStyle/>
                    <a:p>
                      <a:endParaRPr lang="zh-CN" altLang="en-US" sz="1400" b="0" dirty="0"/>
                    </a:p>
                  </a:txBody>
                  <a:tcPr>
                    <a:noFill/>
                  </a:tcPr>
                </a:tc>
                <a:tc>
                  <a:txBody>
                    <a:bodyPr/>
                    <a:lstStyle/>
                    <a:p>
                      <a:pPr algn="ctr"/>
                      <a:r>
                        <a:rPr lang="en-US" altLang="zh-CN" sz="1400" b="0" dirty="0"/>
                        <a:t>V3.5</a:t>
                      </a:r>
                      <a:endParaRPr lang="zh-CN" altLang="en-US" sz="1400" b="0" dirty="0"/>
                    </a:p>
                  </a:txBody>
                  <a:tcPr anchor="ctr">
                    <a:noFill/>
                  </a:tcPr>
                </a:tc>
                <a:tc>
                  <a:txBody>
                    <a:bodyPr/>
                    <a:lstStyle/>
                    <a:p>
                      <a:pPr algn="ctr"/>
                      <a:r>
                        <a:rPr lang="en-US" altLang="zh-CN" sz="1400" b="0" dirty="0"/>
                        <a:t>1.2/1.27</a:t>
                      </a:r>
                      <a:endParaRPr lang="zh-CN" altLang="en-US" sz="1400" b="0" dirty="0"/>
                    </a:p>
                  </a:txBody>
                  <a:tcPr anchor="ctr">
                    <a:noFill/>
                  </a:tcPr>
                </a:tc>
                <a:tc>
                  <a:txBody>
                    <a:bodyPr/>
                    <a:lstStyle/>
                    <a:p>
                      <a:pPr algn="ctr"/>
                      <a:r>
                        <a:rPr lang="en-US" altLang="zh-CN" sz="1400" b="0" dirty="0"/>
                        <a:t>114</a:t>
                      </a:r>
                      <a:endParaRPr lang="zh-CN" altLang="en-US" sz="1400" b="0" dirty="0"/>
                    </a:p>
                  </a:txBody>
                  <a:tcPr anchor="ctr">
                    <a:noFill/>
                  </a:tcPr>
                </a:tc>
                <a:tc>
                  <a:txBody>
                    <a:bodyPr/>
                    <a:lstStyle/>
                    <a:p>
                      <a:pPr algn="ctr"/>
                      <a:r>
                        <a:rPr lang="en-US" altLang="zh-CN" sz="1400" b="0" dirty="0"/>
                        <a:t>180</a:t>
                      </a:r>
                      <a:endParaRPr lang="zh-CN" altLang="en-US" sz="1400" b="0" dirty="0"/>
                    </a:p>
                  </a:txBody>
                  <a:tcPr anchor="ctr">
                    <a:noFill/>
                  </a:tcPr>
                </a:tc>
                <a:tc>
                  <a:txBody>
                    <a:bodyPr/>
                    <a:lstStyle/>
                    <a:p>
                      <a:pPr algn="ctr"/>
                      <a:r>
                        <a:rPr lang="en-US" altLang="zh-CN" sz="1400" b="0" dirty="0"/>
                        <a:t>1.27</a:t>
                      </a:r>
                      <a:endParaRPr lang="zh-CN" altLang="en-US" sz="1400" b="0" dirty="0"/>
                    </a:p>
                  </a:txBody>
                  <a:tcPr anchor="ctr">
                    <a:noFill/>
                  </a:tcPr>
                </a:tc>
                <a:tc>
                  <a:txBody>
                    <a:bodyPr/>
                    <a:lstStyle/>
                    <a:p>
                      <a:pPr algn="ctr"/>
                      <a:r>
                        <a:rPr lang="en-US" altLang="zh-CN" sz="1400" b="0" dirty="0"/>
                        <a:t>8</a:t>
                      </a:r>
                      <a:endParaRPr lang="zh-CN" altLang="en-US" sz="1400" b="0" dirty="0"/>
                    </a:p>
                  </a:txBody>
                  <a:tcPr anchor="ctr">
                    <a:noFill/>
                  </a:tcPr>
                </a:tc>
                <a:tc>
                  <a:txBody>
                    <a:bodyPr/>
                    <a:lstStyle/>
                    <a:p>
                      <a:pPr algn="ctr"/>
                      <a:r>
                        <a:rPr lang="en-US" altLang="zh-CN" sz="1400" b="0" dirty="0"/>
                        <a:t>0.5+1.27</a:t>
                      </a:r>
                      <a:endParaRPr lang="zh-CN" altLang="en-US" sz="1400" b="0" dirty="0"/>
                    </a:p>
                  </a:txBody>
                  <a:tcPr anchor="ctr">
                    <a:noFill/>
                  </a:tcPr>
                </a:tc>
                <a:extLst>
                  <a:ext uri="{0D108BD9-81ED-4DB2-BD59-A6C34878D82A}">
                    <a16:rowId xmlns:a16="http://schemas.microsoft.com/office/drawing/2014/main" val="1968356856"/>
                  </a:ext>
                </a:extLst>
              </a:tr>
              <a:tr h="321012">
                <a:tc vMerge="1">
                  <a:txBody>
                    <a:bodyPr/>
                    <a:lstStyle/>
                    <a:p>
                      <a:endParaRPr lang="zh-CN" altLang="en-US" sz="1400" b="0" dirty="0"/>
                    </a:p>
                  </a:txBody>
                  <a:tcPr>
                    <a:noFill/>
                  </a:tcPr>
                </a:tc>
                <a:tc>
                  <a:txBody>
                    <a:bodyPr/>
                    <a:lstStyle/>
                    <a:p>
                      <a:pPr algn="ctr"/>
                      <a:r>
                        <a:rPr lang="en-US" altLang="zh-CN" sz="1400" b="0" dirty="0"/>
                        <a:t>V4</a:t>
                      </a:r>
                      <a:endParaRPr lang="zh-CN" altLang="en-US" sz="1400" b="0" dirty="0"/>
                    </a:p>
                  </a:txBody>
                  <a:tcPr anchor="ctr">
                    <a:noFill/>
                  </a:tcPr>
                </a:tc>
                <a:tc>
                  <a:txBody>
                    <a:bodyPr/>
                    <a:lstStyle/>
                    <a:p>
                      <a:pPr algn="ctr"/>
                      <a:r>
                        <a:rPr lang="en-US" altLang="zh-CN" sz="1400" b="0" dirty="0"/>
                        <a:t>0.1*100/1.35</a:t>
                      </a:r>
                      <a:endParaRPr lang="zh-CN" altLang="en-US" sz="1400" b="0" dirty="0"/>
                    </a:p>
                  </a:txBody>
                  <a:tcPr anchor="ctr">
                    <a:noFill/>
                  </a:tcPr>
                </a:tc>
                <a:tc>
                  <a:txBody>
                    <a:bodyPr/>
                    <a:lstStyle/>
                    <a:p>
                      <a:pPr algn="ctr"/>
                      <a:r>
                        <a:rPr lang="en-US" altLang="zh-CN" sz="1400" b="0" dirty="0"/>
                        <a:t>114</a:t>
                      </a:r>
                      <a:endParaRPr lang="zh-CN" altLang="en-US" sz="1400" b="0" dirty="0"/>
                    </a:p>
                  </a:txBody>
                  <a:tcPr anchor="ctr">
                    <a:noFill/>
                  </a:tcPr>
                </a:tc>
                <a:tc>
                  <a:txBody>
                    <a:bodyPr/>
                    <a:lstStyle/>
                    <a:p>
                      <a:pPr algn="ctr"/>
                      <a:r>
                        <a:rPr lang="en-US" altLang="zh-CN" sz="1400" b="0" dirty="0"/>
                        <a:t>180</a:t>
                      </a:r>
                      <a:endParaRPr lang="zh-CN" altLang="en-US" sz="1400" b="0" dirty="0"/>
                    </a:p>
                  </a:txBody>
                  <a:tcPr anchor="ctr">
                    <a:noFill/>
                  </a:tcPr>
                </a:tc>
                <a:tc>
                  <a:txBody>
                    <a:bodyPr/>
                    <a:lstStyle/>
                    <a:p>
                      <a:pPr algn="ctr"/>
                      <a:r>
                        <a:rPr lang="en-US" altLang="zh-CN" sz="1400" b="0" dirty="0"/>
                        <a:t>1.35</a:t>
                      </a:r>
                      <a:endParaRPr lang="zh-CN" altLang="en-US" sz="1400" b="0" dirty="0"/>
                    </a:p>
                  </a:txBody>
                  <a:tcPr anchor="ctr">
                    <a:noFill/>
                  </a:tcPr>
                </a:tc>
                <a:tc>
                  <a:txBody>
                    <a:bodyPr/>
                    <a:lstStyle/>
                    <a:p>
                      <a:pPr algn="ctr"/>
                      <a:r>
                        <a:rPr lang="en-US" altLang="zh-CN" sz="1400" b="0" dirty="0"/>
                        <a:t>8</a:t>
                      </a:r>
                      <a:endParaRPr lang="zh-CN" altLang="en-US" sz="1400" b="0" dirty="0"/>
                    </a:p>
                  </a:txBody>
                  <a:tcPr anchor="ctr">
                    <a:noFill/>
                  </a:tcPr>
                </a:tc>
                <a:tc>
                  <a:txBody>
                    <a:bodyPr/>
                    <a:lstStyle/>
                    <a:p>
                      <a:pPr algn="ctr"/>
                      <a:r>
                        <a:rPr lang="en-US" altLang="zh-CN" sz="1400" b="0" dirty="0"/>
                        <a:t>0.5+1.35</a:t>
                      </a:r>
                      <a:endParaRPr lang="zh-CN" altLang="en-US" sz="1400" b="0" dirty="0"/>
                    </a:p>
                  </a:txBody>
                  <a:tcPr anchor="ctr">
                    <a:noFill/>
                  </a:tcPr>
                </a:tc>
                <a:extLst>
                  <a:ext uri="{0D108BD9-81ED-4DB2-BD59-A6C34878D82A}">
                    <a16:rowId xmlns:a16="http://schemas.microsoft.com/office/drawing/2014/main" val="1834424089"/>
                  </a:ext>
                </a:extLst>
              </a:tr>
              <a:tr h="321012">
                <a:tc rowSpan="8">
                  <a:txBody>
                    <a:bodyPr/>
                    <a:lstStyle/>
                    <a:p>
                      <a:pPr algn="ctr"/>
                      <a:r>
                        <a:rPr lang="en-US" altLang="zh-CN" sz="1400" b="0" dirty="0"/>
                        <a:t>Test coil</a:t>
                      </a:r>
                      <a:endParaRPr lang="zh-CN" altLang="en-US" sz="1400" b="0" dirty="0"/>
                    </a:p>
                  </a:txBody>
                  <a:tcPr anchor="ctr">
                    <a:noFill/>
                  </a:tcPr>
                </a:tc>
                <a:tc>
                  <a:txBody>
                    <a:bodyPr/>
                    <a:lstStyle/>
                    <a:p>
                      <a:pPr algn="ctr"/>
                      <a:r>
                        <a:rPr lang="en-US" altLang="zh-CN" sz="1400" b="0" dirty="0"/>
                        <a:t>Coil1</a:t>
                      </a:r>
                      <a:endParaRPr lang="zh-CN" altLang="en-US" sz="1400" b="0" dirty="0"/>
                    </a:p>
                  </a:txBody>
                  <a:tcPr anchor="ctr">
                    <a:noFill/>
                  </a:tcPr>
                </a:tc>
                <a:tc>
                  <a:txBody>
                    <a:bodyPr/>
                    <a:lstStyle/>
                    <a:p>
                      <a:pPr algn="ctr"/>
                      <a:r>
                        <a:rPr lang="en-US" altLang="zh-CN" sz="1400" b="0" dirty="0"/>
                        <a:t>0.55/0.6</a:t>
                      </a:r>
                      <a:endParaRPr lang="zh-CN" altLang="en-US" sz="1400" b="0" dirty="0"/>
                    </a:p>
                  </a:txBody>
                  <a:tcPr anchor="ctr">
                    <a:noFill/>
                  </a:tcPr>
                </a:tc>
                <a:tc>
                  <a:txBody>
                    <a:bodyPr/>
                    <a:lstStyle/>
                    <a:p>
                      <a:pPr algn="ctr"/>
                      <a:r>
                        <a:rPr lang="en-US" altLang="zh-CN" sz="1400" b="0" dirty="0"/>
                        <a:t>40</a:t>
                      </a:r>
                      <a:endParaRPr lang="zh-CN" altLang="en-US" sz="1400" b="0" dirty="0"/>
                    </a:p>
                  </a:txBody>
                  <a:tcPr anchor="ctr">
                    <a:noFill/>
                  </a:tcPr>
                </a:tc>
                <a:tc>
                  <a:txBody>
                    <a:bodyPr/>
                    <a:lstStyle/>
                    <a:p>
                      <a:pPr algn="ctr"/>
                      <a:r>
                        <a:rPr lang="en-US" altLang="zh-CN" sz="1400" b="0" dirty="0"/>
                        <a:t>50</a:t>
                      </a:r>
                      <a:endParaRPr lang="zh-CN" altLang="en-US" sz="1400" b="0" dirty="0"/>
                    </a:p>
                  </a:txBody>
                  <a:tcPr anchor="ctr">
                    <a:noFill/>
                  </a:tcPr>
                </a:tc>
                <a:tc>
                  <a:txBody>
                    <a:bodyPr/>
                    <a:lstStyle/>
                    <a:p>
                      <a:pPr algn="ctr"/>
                      <a:r>
                        <a:rPr lang="en-US" altLang="zh-CN" sz="1400" b="0" dirty="0"/>
                        <a:t>0.6</a:t>
                      </a:r>
                      <a:endParaRPr lang="zh-CN" altLang="en-US" sz="1400" b="0" dirty="0"/>
                    </a:p>
                  </a:txBody>
                  <a:tcPr anchor="ctr">
                    <a:noFill/>
                  </a:tcPr>
                </a:tc>
                <a:tc>
                  <a:txBody>
                    <a:bodyPr/>
                    <a:lstStyle/>
                    <a:p>
                      <a:pPr algn="ctr"/>
                      <a:r>
                        <a:rPr lang="en-US" altLang="zh-CN" sz="1400" b="0" dirty="0"/>
                        <a:t>14</a:t>
                      </a:r>
                      <a:endParaRPr lang="zh-CN" altLang="en-US" sz="1400" b="0" dirty="0"/>
                    </a:p>
                  </a:txBody>
                  <a:tcPr anchor="ctr">
                    <a:noFill/>
                  </a:tcPr>
                </a:tc>
                <a:tc>
                  <a:txBody>
                    <a:bodyPr/>
                    <a:lstStyle/>
                    <a:p>
                      <a:pPr algn="ctr"/>
                      <a:r>
                        <a:rPr lang="en-US" altLang="zh-CN" sz="1400" b="0" dirty="0"/>
                        <a:t>0.6</a:t>
                      </a:r>
                      <a:endParaRPr lang="zh-CN" altLang="en-US" sz="1400" b="0" dirty="0"/>
                    </a:p>
                  </a:txBody>
                  <a:tcPr anchor="ctr">
                    <a:noFill/>
                  </a:tcPr>
                </a:tc>
                <a:extLst>
                  <a:ext uri="{0D108BD9-81ED-4DB2-BD59-A6C34878D82A}">
                    <a16:rowId xmlns:a16="http://schemas.microsoft.com/office/drawing/2014/main" val="1397066463"/>
                  </a:ext>
                </a:extLst>
              </a:tr>
              <a:tr h="321012">
                <a:tc vMerge="1">
                  <a:txBody>
                    <a:bodyPr/>
                    <a:lstStyle/>
                    <a:p>
                      <a:endParaRPr lang="zh-CN" altLang="en-US" sz="1400" b="0" dirty="0"/>
                    </a:p>
                  </a:txBody>
                  <a:tcPr>
                    <a:noFill/>
                  </a:tcPr>
                </a:tc>
                <a:tc>
                  <a:txBody>
                    <a:bodyPr/>
                    <a:lstStyle/>
                    <a:p>
                      <a:pPr algn="ctr"/>
                      <a:r>
                        <a:rPr lang="en-US" altLang="zh-CN" sz="1400" b="0" dirty="0"/>
                        <a:t>Coil2</a:t>
                      </a:r>
                      <a:endParaRPr lang="zh-CN" altLang="en-US" sz="1400" b="0" dirty="0"/>
                    </a:p>
                  </a:txBody>
                  <a:tcPr anchor="ctr">
                    <a:noFill/>
                  </a:tcPr>
                </a:tc>
                <a:tc>
                  <a:txBody>
                    <a:bodyPr/>
                    <a:lstStyle/>
                    <a:p>
                      <a:pPr algn="ctr"/>
                      <a:r>
                        <a:rPr lang="en-US" altLang="zh-CN" sz="1400" b="0" dirty="0"/>
                        <a:t>0.55/0.6</a:t>
                      </a:r>
                      <a:endParaRPr lang="zh-CN" altLang="en-US" sz="1400" b="0" dirty="0"/>
                    </a:p>
                  </a:txBody>
                  <a:tcPr anchor="ctr">
                    <a:noFill/>
                  </a:tcPr>
                </a:tc>
                <a:tc>
                  <a:txBody>
                    <a:bodyPr/>
                    <a:lstStyle/>
                    <a:p>
                      <a:pPr algn="ctr"/>
                      <a:r>
                        <a:rPr lang="en-US" altLang="zh-CN" sz="1400" b="0" dirty="0"/>
                        <a:t>40</a:t>
                      </a:r>
                      <a:endParaRPr lang="zh-CN" altLang="en-US" sz="1400" b="0" dirty="0"/>
                    </a:p>
                  </a:txBody>
                  <a:tcPr anchor="ctr">
                    <a:noFill/>
                  </a:tcPr>
                </a:tc>
                <a:tc>
                  <a:txBody>
                    <a:bodyPr/>
                    <a:lstStyle/>
                    <a:p>
                      <a:pPr algn="ctr"/>
                      <a:r>
                        <a:rPr lang="en-US" altLang="zh-CN" sz="1400" b="0" dirty="0"/>
                        <a:t>75</a:t>
                      </a:r>
                      <a:endParaRPr lang="zh-CN" altLang="en-US" sz="1400" b="0" dirty="0"/>
                    </a:p>
                  </a:txBody>
                  <a:tcPr anchor="c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1400" b="0" dirty="0"/>
                        <a:t>0.6</a:t>
                      </a:r>
                      <a:endParaRPr lang="zh-CN" altLang="en-US" sz="1400" b="0" dirty="0"/>
                    </a:p>
                  </a:txBody>
                  <a:tcPr anchor="ctr">
                    <a:noFill/>
                  </a:tcPr>
                </a:tc>
                <a:tc>
                  <a:txBody>
                    <a:bodyPr/>
                    <a:lstStyle/>
                    <a:p>
                      <a:pPr algn="ctr"/>
                      <a:r>
                        <a:rPr lang="en-US" altLang="zh-CN" sz="1400" b="0" dirty="0"/>
                        <a:t>14</a:t>
                      </a:r>
                      <a:endParaRPr lang="zh-CN" altLang="en-US" sz="1400" b="0" dirty="0"/>
                    </a:p>
                  </a:txBody>
                  <a:tcPr anchor="ctr">
                    <a:noFill/>
                  </a:tcPr>
                </a:tc>
                <a:tc>
                  <a:txBody>
                    <a:bodyPr/>
                    <a:lstStyle/>
                    <a:p>
                      <a:pPr algn="ctr"/>
                      <a:r>
                        <a:rPr lang="en-US" altLang="zh-CN" sz="1400" b="0" dirty="0"/>
                        <a:t>0.6</a:t>
                      </a:r>
                      <a:endParaRPr lang="zh-CN" altLang="en-US" sz="1400" b="0" dirty="0"/>
                    </a:p>
                  </a:txBody>
                  <a:tcPr anchor="ctr">
                    <a:noFill/>
                  </a:tcPr>
                </a:tc>
                <a:extLst>
                  <a:ext uri="{0D108BD9-81ED-4DB2-BD59-A6C34878D82A}">
                    <a16:rowId xmlns:a16="http://schemas.microsoft.com/office/drawing/2014/main" val="2170739928"/>
                  </a:ext>
                </a:extLst>
              </a:tr>
              <a:tr h="321012">
                <a:tc vMerge="1">
                  <a:txBody>
                    <a:bodyPr/>
                    <a:lstStyle/>
                    <a:p>
                      <a:endParaRPr lang="zh-CN" altLang="en-US" sz="1400" b="0" dirty="0"/>
                    </a:p>
                  </a:txBody>
                  <a:tcPr>
                    <a:noFill/>
                  </a:tcPr>
                </a:tc>
                <a:tc>
                  <a:txBody>
                    <a:bodyPr/>
                    <a:lstStyle/>
                    <a:p>
                      <a:pPr algn="ctr"/>
                      <a:r>
                        <a:rPr lang="en-US" altLang="zh-CN" sz="1400" b="0" dirty="0"/>
                        <a:t>Coil3</a:t>
                      </a:r>
                      <a:endParaRPr lang="zh-CN" altLang="en-US" sz="1400" b="0" dirty="0"/>
                    </a:p>
                  </a:txBody>
                  <a:tcPr anchor="ctr">
                    <a:noFill/>
                  </a:tcPr>
                </a:tc>
                <a:tc>
                  <a:txBody>
                    <a:bodyPr/>
                    <a:lstStyle/>
                    <a:p>
                      <a:pPr algn="ctr"/>
                      <a:r>
                        <a:rPr lang="en-US" altLang="zh-CN" sz="1400" b="0" dirty="0"/>
                        <a:t>0.55/0.6</a:t>
                      </a:r>
                      <a:endParaRPr lang="zh-CN" altLang="en-US" sz="1400" b="0" dirty="0"/>
                    </a:p>
                  </a:txBody>
                  <a:tcPr anchor="ctr">
                    <a:noFill/>
                  </a:tcPr>
                </a:tc>
                <a:tc>
                  <a:txBody>
                    <a:bodyPr/>
                    <a:lstStyle/>
                    <a:p>
                      <a:pPr algn="ctr"/>
                      <a:r>
                        <a:rPr lang="en-US" altLang="zh-CN" sz="1400" b="0" dirty="0"/>
                        <a:t>40</a:t>
                      </a:r>
                      <a:endParaRPr lang="zh-CN" altLang="en-US" sz="1400" b="0" dirty="0"/>
                    </a:p>
                  </a:txBody>
                  <a:tcPr anchor="ctr">
                    <a:noFill/>
                  </a:tcPr>
                </a:tc>
                <a:tc>
                  <a:txBody>
                    <a:bodyPr/>
                    <a:lstStyle/>
                    <a:p>
                      <a:pPr algn="ctr"/>
                      <a:r>
                        <a:rPr lang="en-US" altLang="zh-CN" sz="1400" b="0" dirty="0"/>
                        <a:t>100</a:t>
                      </a:r>
                      <a:endParaRPr lang="zh-CN" altLang="en-US" sz="1400" b="0" dirty="0"/>
                    </a:p>
                  </a:txBody>
                  <a:tcPr anchor="c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1400" b="0" dirty="0"/>
                        <a:t>0.6</a:t>
                      </a:r>
                      <a:endParaRPr lang="zh-CN" altLang="en-US" sz="1400" b="0" dirty="0"/>
                    </a:p>
                  </a:txBody>
                  <a:tcPr anchor="ctr">
                    <a:noFill/>
                  </a:tcPr>
                </a:tc>
                <a:tc>
                  <a:txBody>
                    <a:bodyPr/>
                    <a:lstStyle/>
                    <a:p>
                      <a:pPr algn="ctr"/>
                      <a:r>
                        <a:rPr lang="en-US" altLang="zh-CN" sz="1400" b="0" dirty="0"/>
                        <a:t>14</a:t>
                      </a:r>
                      <a:endParaRPr lang="zh-CN" altLang="en-US" sz="1400" b="0" dirty="0"/>
                    </a:p>
                  </a:txBody>
                  <a:tcPr anchor="ctr">
                    <a:noFill/>
                  </a:tcPr>
                </a:tc>
                <a:tc>
                  <a:txBody>
                    <a:bodyPr/>
                    <a:lstStyle/>
                    <a:p>
                      <a:pPr algn="ctr"/>
                      <a:r>
                        <a:rPr lang="en-US" altLang="zh-CN" sz="1400" b="0" dirty="0"/>
                        <a:t>0.6</a:t>
                      </a:r>
                      <a:endParaRPr lang="zh-CN" altLang="en-US" sz="1400" b="0" dirty="0"/>
                    </a:p>
                  </a:txBody>
                  <a:tcPr anchor="ctr">
                    <a:noFill/>
                  </a:tcPr>
                </a:tc>
                <a:extLst>
                  <a:ext uri="{0D108BD9-81ED-4DB2-BD59-A6C34878D82A}">
                    <a16:rowId xmlns:a16="http://schemas.microsoft.com/office/drawing/2014/main" val="494436431"/>
                  </a:ext>
                </a:extLst>
              </a:tr>
              <a:tr h="321012">
                <a:tc vMerge="1">
                  <a:txBody>
                    <a:bodyPr/>
                    <a:lstStyle/>
                    <a:p>
                      <a:endParaRPr lang="zh-CN" altLang="en-US"/>
                    </a:p>
                  </a:txBody>
                  <a:tcPr/>
                </a:tc>
                <a:tc>
                  <a:txBody>
                    <a:bodyPr/>
                    <a:lstStyle/>
                    <a:p>
                      <a:pPr algn="ctr"/>
                      <a:r>
                        <a:rPr lang="en-US" altLang="zh-CN" sz="1400" b="0" dirty="0"/>
                        <a:t>Coil4</a:t>
                      </a:r>
                      <a:endParaRPr lang="zh-CN" altLang="en-US" sz="1400" b="0" dirty="0"/>
                    </a:p>
                  </a:txBody>
                  <a:tcPr anchor="c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1400" b="0" dirty="0"/>
                        <a:t>1.2/1.27</a:t>
                      </a:r>
                      <a:endParaRPr lang="zh-CN" altLang="en-US" sz="1400" b="0" dirty="0"/>
                    </a:p>
                  </a:txBody>
                  <a:tcPr anchor="c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1400" b="0" dirty="0"/>
                        <a:t>40</a:t>
                      </a:r>
                      <a:endParaRPr lang="zh-CN" altLang="en-US" sz="1400" b="0" dirty="0"/>
                    </a:p>
                  </a:txBody>
                  <a:tcPr anchor="ctr">
                    <a:noFill/>
                  </a:tcPr>
                </a:tc>
                <a:tc>
                  <a:txBody>
                    <a:bodyPr/>
                    <a:lstStyle/>
                    <a:p>
                      <a:pPr algn="ctr"/>
                      <a:r>
                        <a:rPr lang="en-US" altLang="zh-CN" sz="1400" b="0" dirty="0"/>
                        <a:t>47</a:t>
                      </a:r>
                      <a:endParaRPr lang="zh-CN" altLang="en-US" sz="1400" b="0" dirty="0"/>
                    </a:p>
                  </a:txBody>
                  <a:tcPr anchor="c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1400" b="0" dirty="0"/>
                        <a:t>1.27</a:t>
                      </a:r>
                      <a:endParaRPr lang="zh-CN" altLang="en-US" sz="1400" b="0" dirty="0"/>
                    </a:p>
                  </a:txBody>
                  <a:tcPr anchor="ctr">
                    <a:noFill/>
                  </a:tcPr>
                </a:tc>
                <a:tc>
                  <a:txBody>
                    <a:bodyPr/>
                    <a:lstStyle/>
                    <a:p>
                      <a:pPr algn="ctr"/>
                      <a:r>
                        <a:rPr lang="en-US" altLang="zh-CN" sz="1400" b="0" dirty="0"/>
                        <a:t>6</a:t>
                      </a:r>
                      <a:endParaRPr lang="zh-CN" altLang="en-US" sz="1400" b="0" dirty="0"/>
                    </a:p>
                  </a:txBody>
                  <a:tcPr anchor="ctr">
                    <a:noFill/>
                  </a:tcPr>
                </a:tc>
                <a:tc>
                  <a:txBody>
                    <a:bodyPr/>
                    <a:lstStyle/>
                    <a:p>
                      <a:pPr algn="ctr"/>
                      <a:r>
                        <a:rPr lang="en-US" altLang="zh-CN" sz="1400" b="0" dirty="0"/>
                        <a:t>1.27</a:t>
                      </a:r>
                      <a:endParaRPr lang="zh-CN" altLang="en-US" sz="1400" b="0" dirty="0"/>
                    </a:p>
                  </a:txBody>
                  <a:tcPr anchor="ctr">
                    <a:noFill/>
                  </a:tcPr>
                </a:tc>
                <a:extLst>
                  <a:ext uri="{0D108BD9-81ED-4DB2-BD59-A6C34878D82A}">
                    <a16:rowId xmlns:a16="http://schemas.microsoft.com/office/drawing/2014/main" val="3280778682"/>
                  </a:ext>
                </a:extLst>
              </a:tr>
              <a:tr h="321012">
                <a:tc vMerge="1">
                  <a:txBody>
                    <a:bodyPr/>
                    <a:lstStyle/>
                    <a:p>
                      <a:endParaRPr lang="zh-CN" altLang="en-US"/>
                    </a:p>
                  </a:txBody>
                  <a:tcPr/>
                </a:tc>
                <a:tc>
                  <a:txBody>
                    <a:bodyPr/>
                    <a:lstStyle/>
                    <a:p>
                      <a:pPr algn="ctr"/>
                      <a:r>
                        <a:rPr lang="en-US" altLang="zh-CN" sz="1400" b="0" dirty="0"/>
                        <a:t>Coil5</a:t>
                      </a:r>
                      <a:endParaRPr lang="zh-CN" altLang="en-US" sz="1400" b="0" dirty="0"/>
                    </a:p>
                  </a:txBody>
                  <a:tcPr anchor="ctr">
                    <a:noFill/>
                  </a:tcPr>
                </a:tc>
                <a:tc>
                  <a:txBody>
                    <a:bodyPr/>
                    <a:lstStyle/>
                    <a:p>
                      <a:pPr algn="ctr"/>
                      <a:r>
                        <a:rPr lang="en-US" altLang="zh-CN" sz="1400" b="0" dirty="0"/>
                        <a:t>0.1*20/0.6</a:t>
                      </a:r>
                      <a:endParaRPr lang="zh-CN" altLang="en-US" sz="1400" b="0" dirty="0"/>
                    </a:p>
                  </a:txBody>
                  <a:tcPr anchor="ctr">
                    <a:noFill/>
                  </a:tcPr>
                </a:tc>
                <a:tc>
                  <a:txBody>
                    <a:bodyPr/>
                    <a:lstStyle/>
                    <a:p>
                      <a:pPr algn="ctr"/>
                      <a:r>
                        <a:rPr lang="en-US" altLang="zh-CN" sz="1400" b="0" dirty="0"/>
                        <a:t>40</a:t>
                      </a:r>
                      <a:endParaRPr lang="zh-CN" altLang="en-US" sz="1400" b="0" dirty="0"/>
                    </a:p>
                  </a:txBody>
                  <a:tcPr anchor="ctr">
                    <a:noFill/>
                  </a:tcPr>
                </a:tc>
                <a:tc>
                  <a:txBody>
                    <a:bodyPr/>
                    <a:lstStyle/>
                    <a:p>
                      <a:pPr algn="ctr"/>
                      <a:r>
                        <a:rPr lang="en-US" altLang="zh-CN" sz="1400" b="0" dirty="0"/>
                        <a:t>100</a:t>
                      </a:r>
                      <a:endParaRPr lang="zh-CN" altLang="en-US" sz="1400" b="0" dirty="0"/>
                    </a:p>
                  </a:txBody>
                  <a:tcPr anchor="c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1400" b="0" dirty="0"/>
                        <a:t>0.6</a:t>
                      </a:r>
                      <a:endParaRPr lang="zh-CN" altLang="en-US" sz="1400" b="0" dirty="0"/>
                    </a:p>
                  </a:txBody>
                  <a:tcPr anchor="ctr">
                    <a:noFill/>
                  </a:tcPr>
                </a:tc>
                <a:tc>
                  <a:txBody>
                    <a:bodyPr/>
                    <a:lstStyle/>
                    <a:p>
                      <a:pPr algn="ctr"/>
                      <a:r>
                        <a:rPr lang="en-US" altLang="zh-CN" sz="1400" b="0" dirty="0"/>
                        <a:t>14</a:t>
                      </a:r>
                      <a:endParaRPr lang="zh-CN" altLang="en-US" sz="1400" b="0" dirty="0"/>
                    </a:p>
                  </a:txBody>
                  <a:tcPr anchor="ctr">
                    <a:noFill/>
                  </a:tcPr>
                </a:tc>
                <a:tc>
                  <a:txBody>
                    <a:bodyPr/>
                    <a:lstStyle/>
                    <a:p>
                      <a:pPr algn="ctr"/>
                      <a:r>
                        <a:rPr lang="en-US" altLang="zh-CN" sz="1400" b="0" dirty="0"/>
                        <a:t>0.6</a:t>
                      </a:r>
                      <a:endParaRPr lang="zh-CN" altLang="en-US" sz="1400" b="0" dirty="0"/>
                    </a:p>
                  </a:txBody>
                  <a:tcPr anchor="ctr">
                    <a:noFill/>
                  </a:tcPr>
                </a:tc>
                <a:extLst>
                  <a:ext uri="{0D108BD9-81ED-4DB2-BD59-A6C34878D82A}">
                    <a16:rowId xmlns:a16="http://schemas.microsoft.com/office/drawing/2014/main" val="3657960683"/>
                  </a:ext>
                </a:extLst>
              </a:tr>
              <a:tr h="321012">
                <a:tc vMerge="1">
                  <a:txBody>
                    <a:bodyPr/>
                    <a:lstStyle/>
                    <a:p>
                      <a:endParaRPr lang="zh-CN" altLang="en-US" sz="1400" b="0" dirty="0"/>
                    </a:p>
                  </a:txBody>
                  <a:tcPr>
                    <a:noFill/>
                  </a:tcPr>
                </a:tc>
                <a:tc>
                  <a:txBody>
                    <a:bodyPr/>
                    <a:lstStyle/>
                    <a:p>
                      <a:pPr algn="ctr"/>
                      <a:r>
                        <a:rPr lang="en-US" altLang="zh-CN" sz="1400" b="0" dirty="0"/>
                        <a:t>Coil6</a:t>
                      </a:r>
                      <a:endParaRPr lang="zh-CN" altLang="en-US" sz="1400" b="0" dirty="0"/>
                    </a:p>
                  </a:txBody>
                  <a:tcPr anchor="ctr">
                    <a:noFill/>
                  </a:tcPr>
                </a:tc>
                <a:tc>
                  <a:txBody>
                    <a:bodyPr/>
                    <a:lstStyle/>
                    <a:p>
                      <a:pPr algn="ctr"/>
                      <a:r>
                        <a:rPr lang="en-US" altLang="zh-CN" sz="1400" b="0" dirty="0"/>
                        <a:t>0.55/0.6</a:t>
                      </a:r>
                      <a:endParaRPr lang="zh-CN" altLang="en-US" sz="1400" b="0" dirty="0"/>
                    </a:p>
                  </a:txBody>
                  <a:tcPr anchor="ctr">
                    <a:noFill/>
                  </a:tcPr>
                </a:tc>
                <a:tc>
                  <a:txBody>
                    <a:bodyPr/>
                    <a:lstStyle/>
                    <a:p>
                      <a:pPr algn="ctr"/>
                      <a:r>
                        <a:rPr lang="en-US" altLang="zh-CN" sz="1400" b="0" dirty="0"/>
                        <a:t>100</a:t>
                      </a:r>
                      <a:endParaRPr lang="zh-CN" altLang="en-US" sz="1400" b="0" dirty="0"/>
                    </a:p>
                  </a:txBody>
                  <a:tcPr anchor="ctr">
                    <a:noFill/>
                  </a:tcPr>
                </a:tc>
                <a:tc>
                  <a:txBody>
                    <a:bodyPr/>
                    <a:lstStyle/>
                    <a:p>
                      <a:pPr algn="ctr"/>
                      <a:r>
                        <a:rPr lang="en-US" altLang="zh-CN" sz="1400" b="0" dirty="0"/>
                        <a:t>100</a:t>
                      </a:r>
                      <a:endParaRPr lang="zh-CN" altLang="en-US" sz="1400" b="0" dirty="0"/>
                    </a:p>
                  </a:txBody>
                  <a:tcPr anchor="c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1400" b="0" dirty="0"/>
                        <a:t>0.6</a:t>
                      </a:r>
                      <a:endParaRPr lang="zh-CN" altLang="en-US" sz="1400" b="0" dirty="0"/>
                    </a:p>
                  </a:txBody>
                  <a:tcPr anchor="ctr">
                    <a:noFill/>
                  </a:tcPr>
                </a:tc>
                <a:tc>
                  <a:txBody>
                    <a:bodyPr/>
                    <a:lstStyle/>
                    <a:p>
                      <a:pPr algn="ctr"/>
                      <a:r>
                        <a:rPr lang="en-US" altLang="zh-CN" sz="1400" b="0" dirty="0"/>
                        <a:t>14</a:t>
                      </a:r>
                      <a:endParaRPr lang="zh-CN" altLang="en-US" sz="1400" b="0" dirty="0"/>
                    </a:p>
                  </a:txBody>
                  <a:tcPr anchor="ctr">
                    <a:noFill/>
                  </a:tcPr>
                </a:tc>
                <a:tc>
                  <a:txBody>
                    <a:bodyPr/>
                    <a:lstStyle/>
                    <a:p>
                      <a:pPr algn="ctr"/>
                      <a:r>
                        <a:rPr lang="en-US" altLang="zh-CN" sz="1400" b="0" dirty="0"/>
                        <a:t>0.6</a:t>
                      </a:r>
                      <a:endParaRPr lang="zh-CN" altLang="en-US" sz="1400" b="0" dirty="0"/>
                    </a:p>
                  </a:txBody>
                  <a:tcPr anchor="ctr">
                    <a:noFill/>
                  </a:tcPr>
                </a:tc>
                <a:extLst>
                  <a:ext uri="{0D108BD9-81ED-4DB2-BD59-A6C34878D82A}">
                    <a16:rowId xmlns:a16="http://schemas.microsoft.com/office/drawing/2014/main" val="3879389"/>
                  </a:ext>
                </a:extLst>
              </a:tr>
              <a:tr h="321012">
                <a:tc vMerge="1">
                  <a:txBody>
                    <a:bodyPr/>
                    <a:lstStyle/>
                    <a:p>
                      <a:endParaRPr lang="zh-CN" altLang="en-US" sz="1400" b="0" dirty="0"/>
                    </a:p>
                  </a:txBody>
                  <a:tcPr>
                    <a:noFill/>
                  </a:tcPr>
                </a:tc>
                <a:tc>
                  <a:txBody>
                    <a:bodyPr/>
                    <a:lstStyle/>
                    <a:p>
                      <a:pPr algn="ctr"/>
                      <a:r>
                        <a:rPr lang="en-US" altLang="zh-CN" sz="1400" b="0" dirty="0"/>
                        <a:t>Coil7</a:t>
                      </a:r>
                      <a:endParaRPr lang="zh-CN" altLang="en-US" sz="1400" b="0" dirty="0"/>
                    </a:p>
                  </a:txBody>
                  <a:tcPr anchor="ctr">
                    <a:noFill/>
                  </a:tcPr>
                </a:tc>
                <a:tc>
                  <a:txBody>
                    <a:bodyPr/>
                    <a:lstStyle/>
                    <a:p>
                      <a:pPr algn="ctr"/>
                      <a:r>
                        <a:rPr lang="en-US" altLang="zh-CN" sz="1400" b="0" dirty="0"/>
                        <a:t>0.55/0.6</a:t>
                      </a:r>
                      <a:endParaRPr lang="zh-CN" altLang="en-US" sz="1400" b="0" dirty="0"/>
                    </a:p>
                  </a:txBody>
                  <a:tcPr anchor="ctr">
                    <a:noFill/>
                  </a:tcPr>
                </a:tc>
                <a:tc>
                  <a:txBody>
                    <a:bodyPr/>
                    <a:lstStyle/>
                    <a:p>
                      <a:pPr algn="ctr"/>
                      <a:r>
                        <a:rPr lang="en-US" altLang="zh-CN" sz="1400" b="0" dirty="0"/>
                        <a:t>150</a:t>
                      </a:r>
                      <a:endParaRPr lang="zh-CN" altLang="en-US" sz="1400" b="0" dirty="0"/>
                    </a:p>
                  </a:txBody>
                  <a:tcPr anchor="ctr">
                    <a:noFill/>
                  </a:tcPr>
                </a:tc>
                <a:tc>
                  <a:txBody>
                    <a:bodyPr/>
                    <a:lstStyle/>
                    <a:p>
                      <a:pPr algn="ctr"/>
                      <a:r>
                        <a:rPr lang="en-US" altLang="zh-CN" sz="1400" b="0" dirty="0"/>
                        <a:t>100</a:t>
                      </a:r>
                      <a:endParaRPr lang="zh-CN" altLang="en-US" sz="1400" b="0" dirty="0"/>
                    </a:p>
                  </a:txBody>
                  <a:tcPr anchor="c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1400" b="0" dirty="0"/>
                        <a:t>0.6</a:t>
                      </a:r>
                      <a:endParaRPr lang="zh-CN" altLang="en-US" sz="1400" b="0" dirty="0"/>
                    </a:p>
                  </a:txBody>
                  <a:tcPr anchor="ctr">
                    <a:noFill/>
                  </a:tcPr>
                </a:tc>
                <a:tc>
                  <a:txBody>
                    <a:bodyPr/>
                    <a:lstStyle/>
                    <a:p>
                      <a:pPr algn="ctr"/>
                      <a:r>
                        <a:rPr lang="en-US" altLang="zh-CN" sz="1400" b="0" dirty="0"/>
                        <a:t>14</a:t>
                      </a:r>
                      <a:endParaRPr lang="zh-CN" altLang="en-US" sz="1400" b="0" dirty="0"/>
                    </a:p>
                  </a:txBody>
                  <a:tcPr anchor="ctr">
                    <a:noFill/>
                  </a:tcPr>
                </a:tc>
                <a:tc>
                  <a:txBody>
                    <a:bodyPr/>
                    <a:lstStyle/>
                    <a:p>
                      <a:pPr algn="ctr"/>
                      <a:r>
                        <a:rPr lang="en-US" altLang="zh-CN" sz="1400" b="0" dirty="0"/>
                        <a:t>0.6</a:t>
                      </a:r>
                      <a:endParaRPr lang="zh-CN" altLang="en-US" sz="1400" b="0" dirty="0"/>
                    </a:p>
                  </a:txBody>
                  <a:tcPr anchor="ctr">
                    <a:noFill/>
                  </a:tcPr>
                </a:tc>
                <a:extLst>
                  <a:ext uri="{0D108BD9-81ED-4DB2-BD59-A6C34878D82A}">
                    <a16:rowId xmlns:a16="http://schemas.microsoft.com/office/drawing/2014/main" val="1496153598"/>
                  </a:ext>
                </a:extLst>
              </a:tr>
              <a:tr h="321012">
                <a:tc vMerge="1">
                  <a:txBody>
                    <a:bodyPr/>
                    <a:lstStyle/>
                    <a:p>
                      <a:pPr algn="ctr"/>
                      <a:endParaRPr lang="zh-CN" altLang="en-US" sz="1400" b="0" dirty="0"/>
                    </a:p>
                  </a:txBody>
                  <a:tcPr anchor="ctr">
                    <a:noFill/>
                  </a:tcPr>
                </a:tc>
                <a:tc>
                  <a:txBody>
                    <a:bodyPr/>
                    <a:lstStyle/>
                    <a:p>
                      <a:pPr algn="ctr"/>
                      <a:r>
                        <a:rPr lang="en-US" altLang="zh-CN" sz="1400" b="0" dirty="0"/>
                        <a:t>H1</a:t>
                      </a:r>
                      <a:endParaRPr lang="zh-CN" altLang="en-US" sz="1400" b="0" dirty="0"/>
                    </a:p>
                  </a:txBody>
                  <a:tcPr anchor="ctr">
                    <a:noFill/>
                  </a:tcPr>
                </a:tc>
                <a:tc>
                  <a:txBody>
                    <a:bodyPr/>
                    <a:lstStyle/>
                    <a:p>
                      <a:pPr algn="ctr"/>
                      <a:r>
                        <a:rPr lang="en-US" altLang="zh-CN" sz="1400" b="0" dirty="0"/>
                        <a:t>0.65/0.715</a:t>
                      </a:r>
                      <a:endParaRPr lang="zh-CN" altLang="en-US" sz="1400" b="0" dirty="0"/>
                    </a:p>
                  </a:txBody>
                  <a:tcPr anchor="ctr">
                    <a:noFill/>
                  </a:tcPr>
                </a:tc>
                <a:tc>
                  <a:txBody>
                    <a:bodyPr/>
                    <a:lstStyle/>
                    <a:p>
                      <a:pPr algn="ctr"/>
                      <a:r>
                        <a:rPr lang="en-US" altLang="zh-CN" sz="1400" b="0" dirty="0"/>
                        <a:t>34</a:t>
                      </a:r>
                      <a:endParaRPr lang="zh-CN" altLang="en-US" sz="1400" b="0" dirty="0"/>
                    </a:p>
                  </a:txBody>
                  <a:tcPr anchor="ctr">
                    <a:noFill/>
                  </a:tcPr>
                </a:tc>
                <a:tc>
                  <a:txBody>
                    <a:bodyPr/>
                    <a:lstStyle/>
                    <a:p>
                      <a:pPr algn="ctr"/>
                      <a:r>
                        <a:rPr lang="en-US" altLang="zh-CN" sz="1400" b="0" dirty="0"/>
                        <a:t>56</a:t>
                      </a:r>
                      <a:endParaRPr lang="zh-CN" altLang="en-US" sz="1400" b="0" dirty="0"/>
                    </a:p>
                  </a:txBody>
                  <a:tcPr anchor="c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1400" b="0" dirty="0"/>
                        <a:t>0.715</a:t>
                      </a:r>
                      <a:endParaRPr lang="zh-CN" altLang="en-US" sz="1400" b="0" dirty="0"/>
                    </a:p>
                  </a:txBody>
                  <a:tcPr anchor="ctr">
                    <a:noFill/>
                  </a:tcPr>
                </a:tc>
                <a:tc>
                  <a:txBody>
                    <a:bodyPr/>
                    <a:lstStyle/>
                    <a:p>
                      <a:pPr algn="ctr"/>
                      <a:r>
                        <a:rPr lang="en-US" altLang="zh-CN" sz="1400" b="0" dirty="0"/>
                        <a:t>18</a:t>
                      </a:r>
                      <a:endParaRPr lang="zh-CN" altLang="en-US" sz="1400" b="0" dirty="0"/>
                    </a:p>
                  </a:txBody>
                  <a:tcPr anchor="ctr">
                    <a:noFill/>
                  </a:tcPr>
                </a:tc>
                <a:tc>
                  <a:txBody>
                    <a:bodyPr/>
                    <a:lstStyle/>
                    <a:p>
                      <a:pPr algn="ctr"/>
                      <a:r>
                        <a:rPr lang="en-US" altLang="zh-CN" sz="1400" b="0" dirty="0"/>
                        <a:t>0.715</a:t>
                      </a:r>
                      <a:endParaRPr lang="zh-CN" altLang="en-US" sz="1400" b="0" dirty="0"/>
                    </a:p>
                  </a:txBody>
                  <a:tcPr anchor="ctr">
                    <a:noFill/>
                  </a:tcPr>
                </a:tc>
                <a:extLst>
                  <a:ext uri="{0D108BD9-81ED-4DB2-BD59-A6C34878D82A}">
                    <a16:rowId xmlns:a16="http://schemas.microsoft.com/office/drawing/2014/main" val="1889827758"/>
                  </a:ext>
                </a:extLst>
              </a:tr>
            </a:tbl>
          </a:graphicData>
        </a:graphic>
      </p:graphicFrame>
      <p:sp>
        <p:nvSpPr>
          <p:cNvPr id="6" name="文本框 5">
            <a:extLst>
              <a:ext uri="{FF2B5EF4-FFF2-40B4-BE49-F238E27FC236}">
                <a16:creationId xmlns:a16="http://schemas.microsoft.com/office/drawing/2014/main" id="{4FDC9036-B809-4949-BE09-2E5AB397238C}"/>
              </a:ext>
            </a:extLst>
          </p:cNvPr>
          <p:cNvSpPr txBox="1"/>
          <p:nvPr/>
        </p:nvSpPr>
        <p:spPr>
          <a:xfrm>
            <a:off x="6667327" y="1762081"/>
            <a:ext cx="2362200" cy="307777"/>
          </a:xfrm>
          <a:prstGeom prst="rect">
            <a:avLst/>
          </a:prstGeom>
          <a:noFill/>
        </p:spPr>
        <p:txBody>
          <a:bodyPr wrap="square" rtlCol="0">
            <a:spAutoFit/>
          </a:bodyPr>
          <a:lstStyle/>
          <a:p>
            <a:r>
              <a:rPr lang="en-US" altLang="zh-CN" sz="1400" i="1" dirty="0"/>
              <a:t>3D</a:t>
            </a:r>
            <a:r>
              <a:rPr lang="zh-CN" altLang="en-US" sz="1400" i="1" dirty="0"/>
              <a:t>打印骨架误差：</a:t>
            </a:r>
            <a:r>
              <a:rPr lang="en-US" altLang="zh-CN" sz="1400" i="1" dirty="0"/>
              <a:t>±0.3mm</a:t>
            </a:r>
            <a:endParaRPr lang="zh-CN" altLang="en-US" sz="1400" i="1" dirty="0"/>
          </a:p>
        </p:txBody>
      </p:sp>
    </p:spTree>
    <p:extLst>
      <p:ext uri="{BB962C8B-B14F-4D97-AF65-F5344CB8AC3E}">
        <p14:creationId xmlns:p14="http://schemas.microsoft.com/office/powerpoint/2010/main" val="28093780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70AD8007-C422-4D1D-A078-A0B7FE0727D0}"/>
              </a:ext>
            </a:extLst>
          </p:cNvPr>
          <p:cNvSpPr>
            <a:spLocks noGrp="1"/>
          </p:cNvSpPr>
          <p:nvPr>
            <p:ph type="sldNum" sz="quarter" idx="12"/>
          </p:nvPr>
        </p:nvSpPr>
        <p:spPr/>
        <p:txBody>
          <a:bodyPr/>
          <a:lstStyle/>
          <a:p>
            <a:pPr>
              <a:defRPr/>
            </a:pPr>
            <a:fld id="{C58DEF2B-8039-4C1E-A573-46AE1706B516}" type="slidenum">
              <a:rPr lang="en-US" altLang="zh-CN" smtClean="0"/>
              <a:pPr>
                <a:defRPr/>
              </a:pPr>
              <a:t>20</a:t>
            </a:fld>
            <a:endParaRPr lang="en-US" altLang="zh-CN" dirty="0"/>
          </a:p>
        </p:txBody>
      </p:sp>
      <p:sp>
        <p:nvSpPr>
          <p:cNvPr id="3" name="文本占位符 2">
            <a:extLst>
              <a:ext uri="{FF2B5EF4-FFF2-40B4-BE49-F238E27FC236}">
                <a16:creationId xmlns:a16="http://schemas.microsoft.com/office/drawing/2014/main" id="{8C9D959B-FF17-4712-871C-4E669ADE22AB}"/>
              </a:ext>
            </a:extLst>
          </p:cNvPr>
          <p:cNvSpPr>
            <a:spLocks noGrp="1"/>
          </p:cNvSpPr>
          <p:nvPr>
            <p:ph type="body" sz="quarter" idx="13"/>
          </p:nvPr>
        </p:nvSpPr>
        <p:spPr/>
        <p:txBody>
          <a:bodyPr>
            <a:normAutofit fontScale="85000" lnSpcReduction="10000"/>
          </a:bodyPr>
          <a:lstStyle/>
          <a:p>
            <a:r>
              <a:rPr lang="en-US" altLang="zh-CN" dirty="0"/>
              <a:t>Ansys</a:t>
            </a:r>
            <a:r>
              <a:rPr lang="zh-CN" altLang="en-US" dirty="0"/>
              <a:t> 中线圈的随机排布</a:t>
            </a:r>
            <a:endParaRPr lang="en-US" altLang="zh-CN" dirty="0"/>
          </a:p>
        </p:txBody>
      </p:sp>
      <p:sp>
        <p:nvSpPr>
          <p:cNvPr id="12" name="文本框 11">
            <a:extLst>
              <a:ext uri="{FF2B5EF4-FFF2-40B4-BE49-F238E27FC236}">
                <a16:creationId xmlns:a16="http://schemas.microsoft.com/office/drawing/2014/main" id="{A6B35527-0F9E-4A95-A8F5-A602D2ACAD76}"/>
              </a:ext>
            </a:extLst>
          </p:cNvPr>
          <p:cNvSpPr txBox="1"/>
          <p:nvPr/>
        </p:nvSpPr>
        <p:spPr>
          <a:xfrm>
            <a:off x="266700" y="1078926"/>
            <a:ext cx="8610600" cy="881139"/>
          </a:xfrm>
          <a:prstGeom prst="rect">
            <a:avLst/>
          </a:prstGeom>
          <a:noFill/>
        </p:spPr>
        <p:txBody>
          <a:bodyPr wrap="square" rtlCol="0">
            <a:spAutoFit/>
          </a:bodyPr>
          <a:lstStyle/>
          <a:p>
            <a:pPr>
              <a:lnSpc>
                <a:spcPct val="150000"/>
              </a:lnSpc>
            </a:pPr>
            <a:r>
              <a:rPr lang="en-US" altLang="zh-CN" dirty="0"/>
              <a:t>Ansys</a:t>
            </a:r>
            <a:r>
              <a:rPr lang="zh-CN" altLang="en-US" dirty="0"/>
              <a:t> 和 </a:t>
            </a:r>
            <a:r>
              <a:rPr lang="en-US" altLang="zh-CN" dirty="0" err="1"/>
              <a:t>Comsol</a:t>
            </a:r>
            <a:r>
              <a:rPr lang="en-US" altLang="zh-CN" dirty="0"/>
              <a:t> </a:t>
            </a:r>
            <a:r>
              <a:rPr lang="zh-CN" altLang="en-US" dirty="0"/>
              <a:t>的结果具有一定的一致性，且</a:t>
            </a:r>
            <a:r>
              <a:rPr lang="en-US" altLang="zh-CN" dirty="0"/>
              <a:t>Ansys </a:t>
            </a:r>
            <a:r>
              <a:rPr lang="zh-CN" altLang="en-US" dirty="0"/>
              <a:t>端口开放使用更加容易以及仿真时间更短，故此处研究选择</a:t>
            </a:r>
            <a:r>
              <a:rPr lang="en-US" altLang="zh-CN" dirty="0"/>
              <a:t>Ansys</a:t>
            </a:r>
          </a:p>
        </p:txBody>
      </p:sp>
      <p:graphicFrame>
        <p:nvGraphicFramePr>
          <p:cNvPr id="15" name="表格 14">
            <a:extLst>
              <a:ext uri="{FF2B5EF4-FFF2-40B4-BE49-F238E27FC236}">
                <a16:creationId xmlns:a16="http://schemas.microsoft.com/office/drawing/2014/main" id="{6E27501E-2385-4E24-BBA0-9D8116224F40}"/>
              </a:ext>
            </a:extLst>
          </p:cNvPr>
          <p:cNvGraphicFramePr>
            <a:graphicFrameLocks noGrp="1"/>
          </p:cNvGraphicFramePr>
          <p:nvPr>
            <p:extLst>
              <p:ext uri="{D42A27DB-BD31-4B8C-83A1-F6EECF244321}">
                <p14:modId xmlns:p14="http://schemas.microsoft.com/office/powerpoint/2010/main" val="2010532600"/>
              </p:ext>
            </p:extLst>
          </p:nvPr>
        </p:nvGraphicFramePr>
        <p:xfrm>
          <a:off x="1828800" y="2453046"/>
          <a:ext cx="6934200" cy="4106581"/>
        </p:xfrm>
        <a:graphic>
          <a:graphicData uri="http://schemas.openxmlformats.org/drawingml/2006/table">
            <a:tbl>
              <a:tblPr>
                <a:tableStyleId>{69CF1AB2-1976-4502-BF36-3FF5EA218861}</a:tableStyleId>
              </a:tblPr>
              <a:tblGrid>
                <a:gridCol w="1733550">
                  <a:extLst>
                    <a:ext uri="{9D8B030D-6E8A-4147-A177-3AD203B41FA5}">
                      <a16:colId xmlns:a16="http://schemas.microsoft.com/office/drawing/2014/main" val="649347149"/>
                    </a:ext>
                  </a:extLst>
                </a:gridCol>
                <a:gridCol w="1733550">
                  <a:extLst>
                    <a:ext uri="{9D8B030D-6E8A-4147-A177-3AD203B41FA5}">
                      <a16:colId xmlns:a16="http://schemas.microsoft.com/office/drawing/2014/main" val="2021279389"/>
                    </a:ext>
                  </a:extLst>
                </a:gridCol>
                <a:gridCol w="1733550">
                  <a:extLst>
                    <a:ext uri="{9D8B030D-6E8A-4147-A177-3AD203B41FA5}">
                      <a16:colId xmlns:a16="http://schemas.microsoft.com/office/drawing/2014/main" val="1042567894"/>
                    </a:ext>
                  </a:extLst>
                </a:gridCol>
                <a:gridCol w="1733550">
                  <a:extLst>
                    <a:ext uri="{9D8B030D-6E8A-4147-A177-3AD203B41FA5}">
                      <a16:colId xmlns:a16="http://schemas.microsoft.com/office/drawing/2014/main" val="2288008967"/>
                    </a:ext>
                  </a:extLst>
                </a:gridCol>
              </a:tblGrid>
              <a:tr h="669389">
                <a:tc rowSpan="2">
                  <a:txBody>
                    <a:bodyPr/>
                    <a:lstStyle/>
                    <a:p>
                      <a:pPr algn="ctr" fontAlgn="ctr"/>
                      <a:r>
                        <a:rPr lang="en-US" sz="1400" u="none" strike="noStrike" dirty="0">
                          <a:effectLst/>
                        </a:rPr>
                        <a:t>Iteration</a:t>
                      </a:r>
                      <a:endParaRPr lang="en-US" sz="1400" b="1"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tc>
                <a:tc gridSpan="3">
                  <a:txBody>
                    <a:bodyPr/>
                    <a:lstStyle/>
                    <a:p>
                      <a:pPr algn="ctr" fontAlgn="ctr"/>
                      <a:r>
                        <a:rPr lang="en-US" sz="1400" u="none" strike="noStrike" dirty="0" err="1">
                          <a:effectLst/>
                        </a:rPr>
                        <a:t>Rac</a:t>
                      </a:r>
                      <a:r>
                        <a:rPr lang="en-US" sz="1400" u="none" strike="noStrike" dirty="0">
                          <a:effectLst/>
                        </a:rPr>
                        <a:t> (</a:t>
                      </a:r>
                      <a:r>
                        <a:rPr lang="el-GR" sz="1400" u="none" strike="noStrike" dirty="0">
                          <a:effectLst/>
                        </a:rPr>
                        <a:t>Ω)</a:t>
                      </a:r>
                      <a:endParaRPr lang="el-GR" sz="1400" b="1"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490162107"/>
                  </a:ext>
                </a:extLst>
              </a:tr>
              <a:tr h="700990">
                <a:tc vMerge="1">
                  <a:txBody>
                    <a:bodyPr/>
                    <a:lstStyle/>
                    <a:p>
                      <a:pPr algn="ctr" fontAlgn="ctr"/>
                      <a:r>
                        <a:rPr lang="en-US" sz="1100" u="none" strike="noStrike" dirty="0">
                          <a:effectLst/>
                        </a:rPr>
                        <a:t>Iteration</a:t>
                      </a:r>
                      <a:endParaRPr lang="en-US" sz="1100" b="1"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lang="en-US" altLang="zh-CN" sz="1400" u="none" strike="noStrike" dirty="0">
                          <a:effectLst/>
                        </a:rPr>
                        <a:t>Wire diameter = 0.13mm</a:t>
                      </a:r>
                      <a:endParaRPr lang="en-US" altLang="zh-CN" sz="1400" b="1" i="0" u="none" strike="noStrike" dirty="0">
                        <a:solidFill>
                          <a:srgbClr val="000000"/>
                        </a:solidFill>
                        <a:effectLst/>
                        <a:latin typeface="等线" panose="02010600030101010101" pitchFamily="2" charset="-122"/>
                        <a:ea typeface="+mn-ea"/>
                      </a:endParaRPr>
                    </a:p>
                  </a:txBody>
                  <a:tcPr marL="9525" marR="9525" marT="9525" marB="0" anchor="ctr"/>
                </a:tc>
                <a:tc>
                  <a:txBody>
                    <a:bodyPr/>
                    <a:lstStyle/>
                    <a:p>
                      <a:pPr algn="ctr" fontAlgn="ctr"/>
                      <a:r>
                        <a:rPr lang="en-US" sz="1400" u="none" strike="noStrike" dirty="0">
                          <a:effectLst/>
                        </a:rPr>
                        <a:t>Wire diameter = 0.55mm</a:t>
                      </a:r>
                      <a:endParaRPr lang="en-US" sz="1400" b="1"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lang="en-US" altLang="zh-CN" sz="1400" u="none" strike="noStrike" dirty="0">
                          <a:effectLst/>
                        </a:rPr>
                        <a:t>Wire diameter = 1.2mm</a:t>
                      </a:r>
                      <a:endParaRPr lang="en-US" altLang="zh-CN" sz="1400" b="1" i="0" u="none" strike="noStrike" dirty="0">
                        <a:solidFill>
                          <a:srgbClr val="000000"/>
                        </a:solidFill>
                        <a:effectLst/>
                        <a:latin typeface="等线" panose="02010600030101010101" pitchFamily="2" charset="-122"/>
                        <a:ea typeface="+mn-ea"/>
                      </a:endParaRPr>
                    </a:p>
                  </a:txBody>
                  <a:tcPr marL="9525" marR="9525" marT="9525" marB="0" anchor="ctr"/>
                </a:tc>
                <a:extLst>
                  <a:ext uri="{0D108BD9-81ED-4DB2-BD59-A6C34878D82A}">
                    <a16:rowId xmlns:a16="http://schemas.microsoft.com/office/drawing/2014/main" val="4006017969"/>
                  </a:ext>
                </a:extLst>
              </a:tr>
              <a:tr h="247561">
                <a:tc>
                  <a:txBody>
                    <a:bodyPr/>
                    <a:lstStyle/>
                    <a:p>
                      <a:pPr algn="ctr" fontAlgn="ctr"/>
                      <a:r>
                        <a:rPr lang="en-US" altLang="zh-CN" sz="1400" u="none" strike="noStrike">
                          <a:effectLst/>
                        </a:rPr>
                        <a:t>1</a:t>
                      </a:r>
                      <a:endParaRPr lang="en-US" altLang="zh-CN"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ctr" fontAlgn="b"/>
                      <a:r>
                        <a:rPr lang="en-US" sz="1400" b="0" i="0" u="none" strike="noStrike">
                          <a:solidFill>
                            <a:srgbClr val="000000"/>
                          </a:solidFill>
                          <a:effectLst/>
                          <a:latin typeface="宋体" panose="02010600030101010101" pitchFamily="2" charset="-122"/>
                          <a:ea typeface="宋体" panose="02010600030101010101" pitchFamily="2" charset="-122"/>
                        </a:rPr>
                        <a:t>1.0562E+02</a:t>
                      </a:r>
                    </a:p>
                  </a:txBody>
                  <a:tcPr marL="9525" marR="9525" marT="9525" marB="0" anchor="b"/>
                </a:tc>
                <a:tc>
                  <a:txBody>
                    <a:bodyPr/>
                    <a:lstStyle/>
                    <a:p>
                      <a:pPr algn="ctr" fontAlgn="b"/>
                      <a:r>
                        <a:rPr lang="en-US" sz="1400" b="0" i="0" u="none" strike="noStrike">
                          <a:solidFill>
                            <a:srgbClr val="000000"/>
                          </a:solidFill>
                          <a:effectLst/>
                          <a:latin typeface="宋体" panose="02010600030101010101" pitchFamily="2" charset="-122"/>
                          <a:ea typeface="宋体" panose="02010600030101010101" pitchFamily="2" charset="-122"/>
                        </a:rPr>
                        <a:t>6.8528E+00</a:t>
                      </a:r>
                    </a:p>
                  </a:txBody>
                  <a:tcPr marL="9525" marR="9525" marT="9525" marB="0" anchor="b"/>
                </a:tc>
                <a:tc>
                  <a:txBody>
                    <a:bodyPr/>
                    <a:lstStyle/>
                    <a:p>
                      <a:pPr algn="ctr" fontAlgn="b"/>
                      <a:r>
                        <a:rPr lang="en-US" sz="1400" b="0" i="0" u="none" strike="noStrike">
                          <a:solidFill>
                            <a:srgbClr val="000000"/>
                          </a:solidFill>
                          <a:effectLst/>
                          <a:latin typeface="宋体" panose="02010600030101010101" pitchFamily="2" charset="-122"/>
                          <a:ea typeface="宋体" panose="02010600030101010101" pitchFamily="2" charset="-122"/>
                        </a:rPr>
                        <a:t>5.4548E+00</a:t>
                      </a:r>
                    </a:p>
                  </a:txBody>
                  <a:tcPr marL="9525" marR="9525" marT="9525" marB="0" anchor="b"/>
                </a:tc>
                <a:extLst>
                  <a:ext uri="{0D108BD9-81ED-4DB2-BD59-A6C34878D82A}">
                    <a16:rowId xmlns:a16="http://schemas.microsoft.com/office/drawing/2014/main" val="1674617352"/>
                  </a:ext>
                </a:extLst>
              </a:tr>
              <a:tr h="247561">
                <a:tc>
                  <a:txBody>
                    <a:bodyPr/>
                    <a:lstStyle/>
                    <a:p>
                      <a:pPr algn="ctr" fontAlgn="ctr"/>
                      <a:r>
                        <a:rPr lang="en-US" altLang="zh-CN" sz="1400" u="none" strike="noStrike">
                          <a:effectLst/>
                        </a:rPr>
                        <a:t>2</a:t>
                      </a:r>
                      <a:endParaRPr lang="en-US" altLang="zh-CN"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ctr" fontAlgn="b"/>
                      <a:r>
                        <a:rPr lang="en-US" sz="1400" b="0" i="0" u="none" strike="noStrike">
                          <a:solidFill>
                            <a:srgbClr val="000000"/>
                          </a:solidFill>
                          <a:effectLst/>
                          <a:latin typeface="宋体" panose="02010600030101010101" pitchFamily="2" charset="-122"/>
                          <a:ea typeface="宋体" panose="02010600030101010101" pitchFamily="2" charset="-122"/>
                        </a:rPr>
                        <a:t>1.0562E+02</a:t>
                      </a:r>
                    </a:p>
                  </a:txBody>
                  <a:tcPr marL="9525" marR="9525" marT="9525" marB="0" anchor="b"/>
                </a:tc>
                <a:tc>
                  <a:txBody>
                    <a:bodyPr/>
                    <a:lstStyle/>
                    <a:p>
                      <a:pPr algn="ctr" fontAlgn="b"/>
                      <a:r>
                        <a:rPr lang="en-US" sz="1400" b="0" i="0" u="none" strike="noStrike">
                          <a:solidFill>
                            <a:srgbClr val="000000"/>
                          </a:solidFill>
                          <a:effectLst/>
                          <a:latin typeface="宋体" panose="02010600030101010101" pitchFamily="2" charset="-122"/>
                          <a:ea typeface="宋体" panose="02010600030101010101" pitchFamily="2" charset="-122"/>
                        </a:rPr>
                        <a:t>6.8559E+00</a:t>
                      </a:r>
                    </a:p>
                  </a:txBody>
                  <a:tcPr marL="9525" marR="9525" marT="9525" marB="0" anchor="b"/>
                </a:tc>
                <a:tc>
                  <a:txBody>
                    <a:bodyPr/>
                    <a:lstStyle/>
                    <a:p>
                      <a:pPr algn="ctr" fontAlgn="b"/>
                      <a:r>
                        <a:rPr lang="en-US" sz="1400" b="0" i="0" u="none" strike="noStrike">
                          <a:solidFill>
                            <a:srgbClr val="000000"/>
                          </a:solidFill>
                          <a:effectLst/>
                          <a:latin typeface="宋体" panose="02010600030101010101" pitchFamily="2" charset="-122"/>
                          <a:ea typeface="宋体" panose="02010600030101010101" pitchFamily="2" charset="-122"/>
                        </a:rPr>
                        <a:t>5.5247E+00</a:t>
                      </a:r>
                    </a:p>
                  </a:txBody>
                  <a:tcPr marL="9525" marR="9525" marT="9525" marB="0" anchor="b"/>
                </a:tc>
                <a:extLst>
                  <a:ext uri="{0D108BD9-81ED-4DB2-BD59-A6C34878D82A}">
                    <a16:rowId xmlns:a16="http://schemas.microsoft.com/office/drawing/2014/main" val="3014706556"/>
                  </a:ext>
                </a:extLst>
              </a:tr>
              <a:tr h="247561">
                <a:tc>
                  <a:txBody>
                    <a:bodyPr/>
                    <a:lstStyle/>
                    <a:p>
                      <a:pPr algn="ctr" fontAlgn="ctr"/>
                      <a:r>
                        <a:rPr lang="en-US" altLang="zh-CN" sz="1400" u="none" strike="noStrike">
                          <a:effectLst/>
                        </a:rPr>
                        <a:t>3</a:t>
                      </a:r>
                      <a:endParaRPr lang="en-US" altLang="zh-CN"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ctr" fontAlgn="b"/>
                      <a:r>
                        <a:rPr lang="en-US" sz="1400" b="0" i="0" u="none" strike="noStrike">
                          <a:solidFill>
                            <a:srgbClr val="000000"/>
                          </a:solidFill>
                          <a:effectLst/>
                          <a:latin typeface="宋体" panose="02010600030101010101" pitchFamily="2" charset="-122"/>
                          <a:ea typeface="宋体" panose="02010600030101010101" pitchFamily="2" charset="-122"/>
                        </a:rPr>
                        <a:t>1.0562E+02</a:t>
                      </a:r>
                    </a:p>
                  </a:txBody>
                  <a:tcPr marL="9525" marR="9525" marT="9525" marB="0" anchor="b"/>
                </a:tc>
                <a:tc>
                  <a:txBody>
                    <a:bodyPr/>
                    <a:lstStyle/>
                    <a:p>
                      <a:pPr algn="ctr" fontAlgn="b"/>
                      <a:r>
                        <a:rPr lang="en-US" sz="1400" b="0" i="0" u="none" strike="noStrike">
                          <a:solidFill>
                            <a:srgbClr val="000000"/>
                          </a:solidFill>
                          <a:effectLst/>
                          <a:latin typeface="宋体" panose="02010600030101010101" pitchFamily="2" charset="-122"/>
                          <a:ea typeface="宋体" panose="02010600030101010101" pitchFamily="2" charset="-122"/>
                        </a:rPr>
                        <a:t>6.8575E+00</a:t>
                      </a:r>
                    </a:p>
                  </a:txBody>
                  <a:tcPr marL="9525" marR="9525" marT="9525" marB="0" anchor="b"/>
                </a:tc>
                <a:tc>
                  <a:txBody>
                    <a:bodyPr/>
                    <a:lstStyle/>
                    <a:p>
                      <a:pPr algn="ctr" fontAlgn="b"/>
                      <a:r>
                        <a:rPr lang="en-US" sz="1400" b="0" i="0" u="none" strike="noStrike">
                          <a:solidFill>
                            <a:srgbClr val="000000"/>
                          </a:solidFill>
                          <a:effectLst/>
                          <a:latin typeface="宋体" panose="02010600030101010101" pitchFamily="2" charset="-122"/>
                          <a:ea typeface="宋体" panose="02010600030101010101" pitchFamily="2" charset="-122"/>
                        </a:rPr>
                        <a:t>5.5466E+00</a:t>
                      </a:r>
                    </a:p>
                  </a:txBody>
                  <a:tcPr marL="9525" marR="9525" marT="9525" marB="0" anchor="b"/>
                </a:tc>
                <a:extLst>
                  <a:ext uri="{0D108BD9-81ED-4DB2-BD59-A6C34878D82A}">
                    <a16:rowId xmlns:a16="http://schemas.microsoft.com/office/drawing/2014/main" val="931048699"/>
                  </a:ext>
                </a:extLst>
              </a:tr>
              <a:tr h="247561">
                <a:tc>
                  <a:txBody>
                    <a:bodyPr/>
                    <a:lstStyle/>
                    <a:p>
                      <a:pPr algn="ctr" fontAlgn="ctr"/>
                      <a:r>
                        <a:rPr lang="en-US" altLang="zh-CN" sz="1400" u="none" strike="noStrike">
                          <a:effectLst/>
                        </a:rPr>
                        <a:t>4</a:t>
                      </a:r>
                      <a:endParaRPr lang="en-US" altLang="zh-CN"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ctr" fontAlgn="b"/>
                      <a:r>
                        <a:rPr lang="en-US" sz="1400" b="0" i="0" u="none" strike="noStrike">
                          <a:solidFill>
                            <a:srgbClr val="000000"/>
                          </a:solidFill>
                          <a:effectLst/>
                          <a:latin typeface="宋体" panose="02010600030101010101" pitchFamily="2" charset="-122"/>
                          <a:ea typeface="宋体" panose="02010600030101010101" pitchFamily="2" charset="-122"/>
                        </a:rPr>
                        <a:t>1.0562E+02</a:t>
                      </a:r>
                    </a:p>
                  </a:txBody>
                  <a:tcPr marL="9525" marR="9525" marT="9525" marB="0" anchor="b"/>
                </a:tc>
                <a:tc>
                  <a:txBody>
                    <a:bodyPr/>
                    <a:lstStyle/>
                    <a:p>
                      <a:pPr algn="ctr" fontAlgn="b"/>
                      <a:r>
                        <a:rPr lang="en-US" sz="1400" b="0" i="0" u="none" strike="noStrike">
                          <a:solidFill>
                            <a:srgbClr val="000000"/>
                          </a:solidFill>
                          <a:effectLst/>
                          <a:latin typeface="宋体" panose="02010600030101010101" pitchFamily="2" charset="-122"/>
                          <a:ea typeface="宋体" panose="02010600030101010101" pitchFamily="2" charset="-122"/>
                        </a:rPr>
                        <a:t>6.8614E+00</a:t>
                      </a:r>
                    </a:p>
                  </a:txBody>
                  <a:tcPr marL="9525" marR="9525" marT="9525" marB="0" anchor="b"/>
                </a:tc>
                <a:tc>
                  <a:txBody>
                    <a:bodyPr/>
                    <a:lstStyle/>
                    <a:p>
                      <a:pPr algn="ctr" fontAlgn="b"/>
                      <a:r>
                        <a:rPr lang="en-US" sz="1400" b="0" i="0" u="none" strike="noStrike">
                          <a:solidFill>
                            <a:srgbClr val="000000"/>
                          </a:solidFill>
                          <a:effectLst/>
                          <a:latin typeface="宋体" panose="02010600030101010101" pitchFamily="2" charset="-122"/>
                          <a:ea typeface="宋体" panose="02010600030101010101" pitchFamily="2" charset="-122"/>
                        </a:rPr>
                        <a:t>5.5376E+00</a:t>
                      </a:r>
                    </a:p>
                  </a:txBody>
                  <a:tcPr marL="9525" marR="9525" marT="9525" marB="0" anchor="b"/>
                </a:tc>
                <a:extLst>
                  <a:ext uri="{0D108BD9-81ED-4DB2-BD59-A6C34878D82A}">
                    <a16:rowId xmlns:a16="http://schemas.microsoft.com/office/drawing/2014/main" val="2781760011"/>
                  </a:ext>
                </a:extLst>
              </a:tr>
              <a:tr h="247561">
                <a:tc>
                  <a:txBody>
                    <a:bodyPr/>
                    <a:lstStyle/>
                    <a:p>
                      <a:pPr algn="ctr" fontAlgn="ctr"/>
                      <a:r>
                        <a:rPr lang="en-US" altLang="zh-CN" sz="1400" u="none" strike="noStrike">
                          <a:effectLst/>
                        </a:rPr>
                        <a:t>5</a:t>
                      </a:r>
                      <a:endParaRPr lang="en-US" altLang="zh-CN"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ctr" fontAlgn="b"/>
                      <a:r>
                        <a:rPr lang="en-US" sz="1400" b="0" i="0" u="none" strike="noStrike">
                          <a:solidFill>
                            <a:srgbClr val="000000"/>
                          </a:solidFill>
                          <a:effectLst/>
                          <a:latin typeface="宋体" panose="02010600030101010101" pitchFamily="2" charset="-122"/>
                          <a:ea typeface="宋体" panose="02010600030101010101" pitchFamily="2" charset="-122"/>
                        </a:rPr>
                        <a:t>1.0562E+02</a:t>
                      </a:r>
                    </a:p>
                  </a:txBody>
                  <a:tcPr marL="9525" marR="9525" marT="9525" marB="0" anchor="b"/>
                </a:tc>
                <a:tc>
                  <a:txBody>
                    <a:bodyPr/>
                    <a:lstStyle/>
                    <a:p>
                      <a:pPr algn="ctr" fontAlgn="b"/>
                      <a:r>
                        <a:rPr lang="en-US" sz="1400" b="0" i="0" u="none" strike="noStrike">
                          <a:solidFill>
                            <a:srgbClr val="000000"/>
                          </a:solidFill>
                          <a:effectLst/>
                          <a:latin typeface="宋体" panose="02010600030101010101" pitchFamily="2" charset="-122"/>
                          <a:ea typeface="宋体" panose="02010600030101010101" pitchFamily="2" charset="-122"/>
                        </a:rPr>
                        <a:t>6.8581E+00</a:t>
                      </a:r>
                    </a:p>
                  </a:txBody>
                  <a:tcPr marL="9525" marR="9525" marT="9525" marB="0" anchor="b"/>
                </a:tc>
                <a:tc>
                  <a:txBody>
                    <a:bodyPr/>
                    <a:lstStyle/>
                    <a:p>
                      <a:pPr algn="ctr" fontAlgn="b"/>
                      <a:r>
                        <a:rPr lang="en-US" sz="1400" b="0" i="0" u="none" strike="noStrike">
                          <a:solidFill>
                            <a:srgbClr val="000000"/>
                          </a:solidFill>
                          <a:effectLst/>
                          <a:latin typeface="宋体" panose="02010600030101010101" pitchFamily="2" charset="-122"/>
                          <a:ea typeface="宋体" panose="02010600030101010101" pitchFamily="2" charset="-122"/>
                        </a:rPr>
                        <a:t>5.5620E+00</a:t>
                      </a:r>
                    </a:p>
                  </a:txBody>
                  <a:tcPr marL="9525" marR="9525" marT="9525" marB="0" anchor="b"/>
                </a:tc>
                <a:extLst>
                  <a:ext uri="{0D108BD9-81ED-4DB2-BD59-A6C34878D82A}">
                    <a16:rowId xmlns:a16="http://schemas.microsoft.com/office/drawing/2014/main" val="261736607"/>
                  </a:ext>
                </a:extLst>
              </a:tr>
              <a:tr h="247561">
                <a:tc>
                  <a:txBody>
                    <a:bodyPr/>
                    <a:lstStyle/>
                    <a:p>
                      <a:pPr algn="ctr" fontAlgn="ctr"/>
                      <a:r>
                        <a:rPr lang="en-US" altLang="zh-CN" sz="1400" u="none" strike="noStrike">
                          <a:effectLst/>
                        </a:rPr>
                        <a:t>6</a:t>
                      </a:r>
                      <a:endParaRPr lang="en-US" altLang="zh-CN"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ctr" fontAlgn="b"/>
                      <a:r>
                        <a:rPr lang="en-US" sz="1400" b="0" i="0" u="none" strike="noStrike">
                          <a:solidFill>
                            <a:srgbClr val="000000"/>
                          </a:solidFill>
                          <a:effectLst/>
                          <a:latin typeface="宋体" panose="02010600030101010101" pitchFamily="2" charset="-122"/>
                          <a:ea typeface="宋体" panose="02010600030101010101" pitchFamily="2" charset="-122"/>
                        </a:rPr>
                        <a:t>1.0562E+02</a:t>
                      </a:r>
                    </a:p>
                  </a:txBody>
                  <a:tcPr marL="9525" marR="9525" marT="9525" marB="0" anchor="b"/>
                </a:tc>
                <a:tc>
                  <a:txBody>
                    <a:bodyPr/>
                    <a:lstStyle/>
                    <a:p>
                      <a:pPr algn="ctr" fontAlgn="b"/>
                      <a:r>
                        <a:rPr lang="en-US" sz="1400" b="0" i="0" u="none" strike="noStrike">
                          <a:solidFill>
                            <a:srgbClr val="000000"/>
                          </a:solidFill>
                          <a:effectLst/>
                          <a:latin typeface="宋体" panose="02010600030101010101" pitchFamily="2" charset="-122"/>
                          <a:ea typeface="宋体" panose="02010600030101010101" pitchFamily="2" charset="-122"/>
                        </a:rPr>
                        <a:t>6.8641E+00</a:t>
                      </a:r>
                    </a:p>
                  </a:txBody>
                  <a:tcPr marL="9525" marR="9525" marT="9525" marB="0" anchor="b"/>
                </a:tc>
                <a:tc>
                  <a:txBody>
                    <a:bodyPr/>
                    <a:lstStyle/>
                    <a:p>
                      <a:pPr algn="ctr" fontAlgn="b"/>
                      <a:r>
                        <a:rPr lang="en-US" sz="1400" b="0" i="0" u="none" strike="noStrike">
                          <a:solidFill>
                            <a:srgbClr val="000000"/>
                          </a:solidFill>
                          <a:effectLst/>
                          <a:latin typeface="宋体" panose="02010600030101010101" pitchFamily="2" charset="-122"/>
                          <a:ea typeface="宋体" panose="02010600030101010101" pitchFamily="2" charset="-122"/>
                        </a:rPr>
                        <a:t>5.4477E+00</a:t>
                      </a:r>
                    </a:p>
                  </a:txBody>
                  <a:tcPr marL="9525" marR="9525" marT="9525" marB="0" anchor="b"/>
                </a:tc>
                <a:extLst>
                  <a:ext uri="{0D108BD9-81ED-4DB2-BD59-A6C34878D82A}">
                    <a16:rowId xmlns:a16="http://schemas.microsoft.com/office/drawing/2014/main" val="1201453114"/>
                  </a:ext>
                </a:extLst>
              </a:tr>
              <a:tr h="247561">
                <a:tc>
                  <a:txBody>
                    <a:bodyPr/>
                    <a:lstStyle/>
                    <a:p>
                      <a:pPr algn="ctr" fontAlgn="ctr"/>
                      <a:r>
                        <a:rPr lang="en-US" altLang="zh-CN" sz="1400" u="none" strike="noStrike">
                          <a:effectLst/>
                        </a:rPr>
                        <a:t>7</a:t>
                      </a:r>
                      <a:endParaRPr lang="en-US" altLang="zh-CN"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ctr" fontAlgn="b"/>
                      <a:r>
                        <a:rPr lang="en-US" sz="1400" b="0" i="0" u="none" strike="noStrike">
                          <a:solidFill>
                            <a:srgbClr val="000000"/>
                          </a:solidFill>
                          <a:effectLst/>
                          <a:latin typeface="宋体" panose="02010600030101010101" pitchFamily="2" charset="-122"/>
                          <a:ea typeface="宋体" panose="02010600030101010101" pitchFamily="2" charset="-122"/>
                        </a:rPr>
                        <a:t>1.0561E+02</a:t>
                      </a:r>
                    </a:p>
                  </a:txBody>
                  <a:tcPr marL="9525" marR="9525" marT="9525" marB="0" anchor="b"/>
                </a:tc>
                <a:tc>
                  <a:txBody>
                    <a:bodyPr/>
                    <a:lstStyle/>
                    <a:p>
                      <a:pPr algn="ctr" fontAlgn="b"/>
                      <a:r>
                        <a:rPr lang="en-US" sz="1400" b="0" i="0" u="none" strike="noStrike">
                          <a:solidFill>
                            <a:srgbClr val="000000"/>
                          </a:solidFill>
                          <a:effectLst/>
                          <a:latin typeface="宋体" panose="02010600030101010101" pitchFamily="2" charset="-122"/>
                          <a:ea typeface="宋体" panose="02010600030101010101" pitchFamily="2" charset="-122"/>
                        </a:rPr>
                        <a:t>6.8552E+00</a:t>
                      </a:r>
                    </a:p>
                  </a:txBody>
                  <a:tcPr marL="9525" marR="9525" marT="9525" marB="0" anchor="b"/>
                </a:tc>
                <a:tc>
                  <a:txBody>
                    <a:bodyPr/>
                    <a:lstStyle/>
                    <a:p>
                      <a:pPr algn="ctr" fontAlgn="b"/>
                      <a:r>
                        <a:rPr lang="en-US" sz="1400" b="0" i="0" u="none" strike="noStrike">
                          <a:solidFill>
                            <a:srgbClr val="000000"/>
                          </a:solidFill>
                          <a:effectLst/>
                          <a:latin typeface="宋体" panose="02010600030101010101" pitchFamily="2" charset="-122"/>
                          <a:ea typeface="宋体" panose="02010600030101010101" pitchFamily="2" charset="-122"/>
                        </a:rPr>
                        <a:t>5.5476E+00</a:t>
                      </a:r>
                    </a:p>
                  </a:txBody>
                  <a:tcPr marL="9525" marR="9525" marT="9525" marB="0" anchor="b"/>
                </a:tc>
                <a:extLst>
                  <a:ext uri="{0D108BD9-81ED-4DB2-BD59-A6C34878D82A}">
                    <a16:rowId xmlns:a16="http://schemas.microsoft.com/office/drawing/2014/main" val="977240106"/>
                  </a:ext>
                </a:extLst>
              </a:tr>
              <a:tr h="247561">
                <a:tc>
                  <a:txBody>
                    <a:bodyPr/>
                    <a:lstStyle/>
                    <a:p>
                      <a:pPr algn="ctr" fontAlgn="ctr"/>
                      <a:r>
                        <a:rPr lang="en-US" altLang="zh-CN" sz="1400" u="none" strike="noStrike">
                          <a:effectLst/>
                        </a:rPr>
                        <a:t>8</a:t>
                      </a:r>
                      <a:endParaRPr lang="en-US" altLang="zh-CN"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ctr" fontAlgn="b"/>
                      <a:r>
                        <a:rPr lang="en-US" sz="1400" b="0" i="0" u="none" strike="noStrike">
                          <a:solidFill>
                            <a:srgbClr val="000000"/>
                          </a:solidFill>
                          <a:effectLst/>
                          <a:latin typeface="宋体" panose="02010600030101010101" pitchFamily="2" charset="-122"/>
                          <a:ea typeface="宋体" panose="02010600030101010101" pitchFamily="2" charset="-122"/>
                        </a:rPr>
                        <a:t>1.0561E+02</a:t>
                      </a:r>
                    </a:p>
                  </a:txBody>
                  <a:tcPr marL="9525" marR="9525" marT="9525" marB="0" anchor="b"/>
                </a:tc>
                <a:tc>
                  <a:txBody>
                    <a:bodyPr/>
                    <a:lstStyle/>
                    <a:p>
                      <a:pPr algn="ctr" fontAlgn="b"/>
                      <a:r>
                        <a:rPr lang="en-US" sz="1400" b="0" i="0" u="none" strike="noStrike">
                          <a:solidFill>
                            <a:srgbClr val="000000"/>
                          </a:solidFill>
                          <a:effectLst/>
                          <a:latin typeface="宋体" panose="02010600030101010101" pitchFamily="2" charset="-122"/>
                          <a:ea typeface="宋体" panose="02010600030101010101" pitchFamily="2" charset="-122"/>
                        </a:rPr>
                        <a:t>6.8630E+00</a:t>
                      </a:r>
                    </a:p>
                  </a:txBody>
                  <a:tcPr marL="9525" marR="9525" marT="9525" marB="0" anchor="b"/>
                </a:tc>
                <a:tc>
                  <a:txBody>
                    <a:bodyPr/>
                    <a:lstStyle/>
                    <a:p>
                      <a:pPr algn="ctr" fontAlgn="b"/>
                      <a:r>
                        <a:rPr lang="en-US" sz="1400" b="0" i="0" u="none" strike="noStrike">
                          <a:solidFill>
                            <a:srgbClr val="000000"/>
                          </a:solidFill>
                          <a:effectLst/>
                          <a:latin typeface="宋体" panose="02010600030101010101" pitchFamily="2" charset="-122"/>
                          <a:ea typeface="宋体" panose="02010600030101010101" pitchFamily="2" charset="-122"/>
                        </a:rPr>
                        <a:t>5.5283E+00</a:t>
                      </a:r>
                    </a:p>
                  </a:txBody>
                  <a:tcPr marL="9525" marR="9525" marT="9525" marB="0" anchor="b"/>
                </a:tc>
                <a:extLst>
                  <a:ext uri="{0D108BD9-81ED-4DB2-BD59-A6C34878D82A}">
                    <a16:rowId xmlns:a16="http://schemas.microsoft.com/office/drawing/2014/main" val="1481319098"/>
                  </a:ext>
                </a:extLst>
              </a:tr>
              <a:tr h="247561">
                <a:tc>
                  <a:txBody>
                    <a:bodyPr/>
                    <a:lstStyle/>
                    <a:p>
                      <a:pPr algn="ctr" fontAlgn="ctr"/>
                      <a:r>
                        <a:rPr lang="en-US" altLang="zh-CN" sz="1400" u="none" strike="noStrike">
                          <a:effectLst/>
                        </a:rPr>
                        <a:t>9</a:t>
                      </a:r>
                      <a:endParaRPr lang="en-US" altLang="zh-CN"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ctr" fontAlgn="b"/>
                      <a:r>
                        <a:rPr lang="en-US" sz="1400" b="0" i="0" u="none" strike="noStrike">
                          <a:solidFill>
                            <a:srgbClr val="000000"/>
                          </a:solidFill>
                          <a:effectLst/>
                          <a:latin typeface="宋体" panose="02010600030101010101" pitchFamily="2" charset="-122"/>
                          <a:ea typeface="宋体" panose="02010600030101010101" pitchFamily="2" charset="-122"/>
                        </a:rPr>
                        <a:t>1.0558E+02</a:t>
                      </a:r>
                    </a:p>
                  </a:txBody>
                  <a:tcPr marL="9525" marR="9525" marT="9525" marB="0" anchor="b"/>
                </a:tc>
                <a:tc>
                  <a:txBody>
                    <a:bodyPr/>
                    <a:lstStyle/>
                    <a:p>
                      <a:pPr algn="ctr" fontAlgn="b"/>
                      <a:r>
                        <a:rPr lang="en-US" sz="1400" b="0" i="0" u="none" strike="noStrike">
                          <a:solidFill>
                            <a:srgbClr val="000000"/>
                          </a:solidFill>
                          <a:effectLst/>
                          <a:latin typeface="宋体" panose="02010600030101010101" pitchFamily="2" charset="-122"/>
                          <a:ea typeface="宋体" panose="02010600030101010101" pitchFamily="2" charset="-122"/>
                        </a:rPr>
                        <a:t>6.8598E+00</a:t>
                      </a:r>
                    </a:p>
                  </a:txBody>
                  <a:tcPr marL="9525" marR="9525" marT="9525" marB="0" anchor="b"/>
                </a:tc>
                <a:tc>
                  <a:txBody>
                    <a:bodyPr/>
                    <a:lstStyle/>
                    <a:p>
                      <a:pPr algn="ctr" fontAlgn="b"/>
                      <a:r>
                        <a:rPr lang="en-US" sz="1400" b="0" i="0" u="none" strike="noStrike">
                          <a:solidFill>
                            <a:srgbClr val="000000"/>
                          </a:solidFill>
                          <a:effectLst/>
                          <a:latin typeface="宋体" panose="02010600030101010101" pitchFamily="2" charset="-122"/>
                          <a:ea typeface="宋体" panose="02010600030101010101" pitchFamily="2" charset="-122"/>
                        </a:rPr>
                        <a:t>5.5239E+00</a:t>
                      </a:r>
                    </a:p>
                  </a:txBody>
                  <a:tcPr marL="9525" marR="9525" marT="9525" marB="0" anchor="b"/>
                </a:tc>
                <a:extLst>
                  <a:ext uri="{0D108BD9-81ED-4DB2-BD59-A6C34878D82A}">
                    <a16:rowId xmlns:a16="http://schemas.microsoft.com/office/drawing/2014/main" val="2126807069"/>
                  </a:ext>
                </a:extLst>
              </a:tr>
              <a:tr h="247561">
                <a:tc>
                  <a:txBody>
                    <a:bodyPr/>
                    <a:lstStyle/>
                    <a:p>
                      <a:pPr algn="ctr" fontAlgn="ctr"/>
                      <a:r>
                        <a:rPr lang="en-US" altLang="zh-CN" sz="1400" u="none" strike="noStrike">
                          <a:effectLst/>
                        </a:rPr>
                        <a:t>10</a:t>
                      </a:r>
                      <a:endParaRPr lang="en-US" altLang="zh-CN"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ctr" fontAlgn="b"/>
                      <a:r>
                        <a:rPr lang="en-US" sz="1400" b="0" i="0" u="none" strike="noStrike">
                          <a:solidFill>
                            <a:srgbClr val="000000"/>
                          </a:solidFill>
                          <a:effectLst/>
                          <a:latin typeface="宋体" panose="02010600030101010101" pitchFamily="2" charset="-122"/>
                          <a:ea typeface="宋体" panose="02010600030101010101" pitchFamily="2" charset="-122"/>
                        </a:rPr>
                        <a:t>1.0562E+02</a:t>
                      </a:r>
                    </a:p>
                  </a:txBody>
                  <a:tcPr marL="9525" marR="9525" marT="9525" marB="0" anchor="b"/>
                </a:tc>
                <a:tc>
                  <a:txBody>
                    <a:bodyPr/>
                    <a:lstStyle/>
                    <a:p>
                      <a:pPr algn="ctr" fontAlgn="b"/>
                      <a:r>
                        <a:rPr lang="en-US" sz="1400" b="0" i="0" u="none" strike="noStrike">
                          <a:solidFill>
                            <a:srgbClr val="000000"/>
                          </a:solidFill>
                          <a:effectLst/>
                          <a:latin typeface="宋体" panose="02010600030101010101" pitchFamily="2" charset="-122"/>
                          <a:ea typeface="宋体" panose="02010600030101010101" pitchFamily="2" charset="-122"/>
                        </a:rPr>
                        <a:t>6.8521E+00</a:t>
                      </a:r>
                    </a:p>
                  </a:txBody>
                  <a:tcPr marL="9525" marR="9525" marT="9525" marB="0" anchor="b"/>
                </a:tc>
                <a:tc>
                  <a:txBody>
                    <a:bodyPr/>
                    <a:lstStyle/>
                    <a:p>
                      <a:pPr algn="ctr" fontAlgn="b"/>
                      <a:r>
                        <a:rPr lang="en-US" sz="1400" b="0" i="0" u="none" strike="noStrike">
                          <a:solidFill>
                            <a:srgbClr val="000000"/>
                          </a:solidFill>
                          <a:effectLst/>
                          <a:latin typeface="宋体" panose="02010600030101010101" pitchFamily="2" charset="-122"/>
                          <a:ea typeface="宋体" panose="02010600030101010101" pitchFamily="2" charset="-122"/>
                        </a:rPr>
                        <a:t>5.4928E+00</a:t>
                      </a:r>
                    </a:p>
                  </a:txBody>
                  <a:tcPr marL="9525" marR="9525" marT="9525" marB="0" anchor="b"/>
                </a:tc>
                <a:extLst>
                  <a:ext uri="{0D108BD9-81ED-4DB2-BD59-A6C34878D82A}">
                    <a16:rowId xmlns:a16="http://schemas.microsoft.com/office/drawing/2014/main" val="41226428"/>
                  </a:ext>
                </a:extLst>
              </a:tr>
              <a:tr h="260592">
                <a:tc>
                  <a:txBody>
                    <a:bodyPr/>
                    <a:lstStyle/>
                    <a:p>
                      <a:pPr algn="ctr" fontAlgn="ctr"/>
                      <a:r>
                        <a:rPr lang="en-US" sz="1400" u="none" strike="noStrike">
                          <a:effectLst/>
                        </a:rPr>
                        <a:t>std</a:t>
                      </a:r>
                      <a:endParaRPr lang="en-US" sz="14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ctr" fontAlgn="b"/>
                      <a:r>
                        <a:rPr lang="en-US" sz="1400" b="0" i="0" u="none" strike="noStrike">
                          <a:solidFill>
                            <a:srgbClr val="000000"/>
                          </a:solidFill>
                          <a:effectLst/>
                          <a:latin typeface="宋体" panose="02010600030101010101" pitchFamily="2" charset="-122"/>
                          <a:ea typeface="宋体" panose="02010600030101010101" pitchFamily="2" charset="-122"/>
                        </a:rPr>
                        <a:t>1.0500E-02</a:t>
                      </a:r>
                    </a:p>
                  </a:txBody>
                  <a:tcPr marL="9525" marR="9525" marT="9525" marB="0" anchor="b"/>
                </a:tc>
                <a:tc>
                  <a:txBody>
                    <a:bodyPr/>
                    <a:lstStyle/>
                    <a:p>
                      <a:pPr algn="ctr" fontAlgn="b"/>
                      <a:r>
                        <a:rPr lang="en-US" sz="1400" b="0" i="0" u="none" strike="noStrike">
                          <a:solidFill>
                            <a:srgbClr val="000000"/>
                          </a:solidFill>
                          <a:effectLst/>
                          <a:latin typeface="宋体" panose="02010600030101010101" pitchFamily="2" charset="-122"/>
                          <a:ea typeface="宋体" panose="02010600030101010101" pitchFamily="2" charset="-122"/>
                        </a:rPr>
                        <a:t>3.4267E-03</a:t>
                      </a:r>
                    </a:p>
                  </a:txBody>
                  <a:tcPr marL="9525" marR="9525" marT="9525" marB="0" anchor="b"/>
                </a:tc>
                <a:tc>
                  <a:txBody>
                    <a:bodyPr/>
                    <a:lstStyle/>
                    <a:p>
                      <a:pPr algn="ctr" fontAlgn="b"/>
                      <a:r>
                        <a:rPr lang="en-US" sz="1400" b="0" i="0" u="none" strike="noStrike" dirty="0">
                          <a:solidFill>
                            <a:srgbClr val="000000"/>
                          </a:solidFill>
                          <a:effectLst/>
                          <a:latin typeface="宋体" panose="02010600030101010101" pitchFamily="2" charset="-122"/>
                          <a:ea typeface="宋体" panose="02010600030101010101" pitchFamily="2" charset="-122"/>
                        </a:rPr>
                        <a:t>3.7451E-02</a:t>
                      </a:r>
                    </a:p>
                  </a:txBody>
                  <a:tcPr marL="9525" marR="9525" marT="9525" marB="0" anchor="b"/>
                </a:tc>
                <a:extLst>
                  <a:ext uri="{0D108BD9-81ED-4DB2-BD59-A6C34878D82A}">
                    <a16:rowId xmlns:a16="http://schemas.microsoft.com/office/drawing/2014/main" val="2452161961"/>
                  </a:ext>
                </a:extLst>
              </a:tr>
            </a:tbl>
          </a:graphicData>
        </a:graphic>
      </p:graphicFrame>
      <p:pic>
        <p:nvPicPr>
          <p:cNvPr id="5" name="图片 4">
            <a:extLst>
              <a:ext uri="{FF2B5EF4-FFF2-40B4-BE49-F238E27FC236}">
                <a16:creationId xmlns:a16="http://schemas.microsoft.com/office/drawing/2014/main" id="{BE6248FA-8D64-4F09-A24C-5DD46E0BF6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2157989"/>
            <a:ext cx="919263" cy="4563486"/>
          </a:xfrm>
          <a:prstGeom prst="rect">
            <a:avLst/>
          </a:prstGeom>
        </p:spPr>
      </p:pic>
    </p:spTree>
    <p:extLst>
      <p:ext uri="{BB962C8B-B14F-4D97-AF65-F5344CB8AC3E}">
        <p14:creationId xmlns:p14="http://schemas.microsoft.com/office/powerpoint/2010/main" val="36891301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2562C1D9-25BE-46A6-B4DB-0D279D1033A8}"/>
              </a:ext>
            </a:extLst>
          </p:cNvPr>
          <p:cNvSpPr>
            <a:spLocks noGrp="1"/>
          </p:cNvSpPr>
          <p:nvPr>
            <p:ph type="sldNum" sz="quarter" idx="12"/>
          </p:nvPr>
        </p:nvSpPr>
        <p:spPr/>
        <p:txBody>
          <a:bodyPr/>
          <a:lstStyle/>
          <a:p>
            <a:pPr>
              <a:defRPr/>
            </a:pPr>
            <a:fld id="{C58DEF2B-8039-4C1E-A573-46AE1706B516}" type="slidenum">
              <a:rPr lang="en-US" altLang="zh-CN" smtClean="0"/>
              <a:pPr>
                <a:defRPr/>
              </a:pPr>
              <a:t>21</a:t>
            </a:fld>
            <a:endParaRPr lang="en-US" altLang="zh-CN" dirty="0"/>
          </a:p>
        </p:txBody>
      </p:sp>
      <p:sp>
        <p:nvSpPr>
          <p:cNvPr id="3" name="文本占位符 2">
            <a:extLst>
              <a:ext uri="{FF2B5EF4-FFF2-40B4-BE49-F238E27FC236}">
                <a16:creationId xmlns:a16="http://schemas.microsoft.com/office/drawing/2014/main" id="{FBAA1DA2-B641-4D39-A149-796620FA8589}"/>
              </a:ext>
            </a:extLst>
          </p:cNvPr>
          <p:cNvSpPr>
            <a:spLocks noGrp="1"/>
          </p:cNvSpPr>
          <p:nvPr>
            <p:ph type="body" sz="quarter" idx="13"/>
          </p:nvPr>
        </p:nvSpPr>
        <p:spPr/>
        <p:txBody>
          <a:bodyPr/>
          <a:lstStyle/>
          <a:p>
            <a:r>
              <a:rPr lang="zh-CN" altLang="en-US" dirty="0"/>
              <a:t>分布模型</a:t>
            </a:r>
          </a:p>
        </p:txBody>
      </p:sp>
      <p:sp>
        <p:nvSpPr>
          <p:cNvPr id="4" name="文本框 3">
            <a:extLst>
              <a:ext uri="{FF2B5EF4-FFF2-40B4-BE49-F238E27FC236}">
                <a16:creationId xmlns:a16="http://schemas.microsoft.com/office/drawing/2014/main" id="{E74801EC-B70A-4F70-B438-0CB513024F00}"/>
              </a:ext>
            </a:extLst>
          </p:cNvPr>
          <p:cNvSpPr txBox="1"/>
          <p:nvPr/>
        </p:nvSpPr>
        <p:spPr>
          <a:xfrm>
            <a:off x="1089267" y="2604334"/>
            <a:ext cx="620683" cy="369332"/>
          </a:xfrm>
          <a:prstGeom prst="rect">
            <a:avLst/>
          </a:prstGeom>
          <a:noFill/>
        </p:spPr>
        <p:txBody>
          <a:bodyPr wrap="none" rtlCol="0">
            <a:spAutoFit/>
          </a:bodyPr>
          <a:lstStyle/>
          <a:p>
            <a:r>
              <a:rPr lang="en-US" altLang="zh-CN" dirty="0"/>
              <a:t>V3,5</a:t>
            </a:r>
            <a:endParaRPr lang="zh-CN" altLang="en-US" dirty="0"/>
          </a:p>
        </p:txBody>
      </p:sp>
      <p:pic>
        <p:nvPicPr>
          <p:cNvPr id="8" name="图片 7">
            <a:extLst>
              <a:ext uri="{FF2B5EF4-FFF2-40B4-BE49-F238E27FC236}">
                <a16:creationId xmlns:a16="http://schemas.microsoft.com/office/drawing/2014/main" id="{7E4AC23F-58DB-446A-9D47-DACEAB03CD44}"/>
              </a:ext>
            </a:extLst>
          </p:cNvPr>
          <p:cNvPicPr>
            <a:picLocks noChangeAspect="1"/>
          </p:cNvPicPr>
          <p:nvPr/>
        </p:nvPicPr>
        <p:blipFill>
          <a:blip r:embed="rId2"/>
          <a:stretch>
            <a:fillRect/>
          </a:stretch>
        </p:blipFill>
        <p:spPr>
          <a:xfrm>
            <a:off x="-280391" y="3124200"/>
            <a:ext cx="3360000" cy="2520000"/>
          </a:xfrm>
          <a:prstGeom prst="rect">
            <a:avLst/>
          </a:prstGeom>
        </p:spPr>
      </p:pic>
      <p:pic>
        <p:nvPicPr>
          <p:cNvPr id="10" name="图片 9">
            <a:extLst>
              <a:ext uri="{FF2B5EF4-FFF2-40B4-BE49-F238E27FC236}">
                <a16:creationId xmlns:a16="http://schemas.microsoft.com/office/drawing/2014/main" id="{48316A9B-5F9B-4F83-8FB4-1509ED765281}"/>
              </a:ext>
            </a:extLst>
          </p:cNvPr>
          <p:cNvPicPr>
            <a:picLocks noChangeAspect="1"/>
          </p:cNvPicPr>
          <p:nvPr/>
        </p:nvPicPr>
        <p:blipFill>
          <a:blip r:embed="rId3"/>
          <a:stretch>
            <a:fillRect/>
          </a:stretch>
        </p:blipFill>
        <p:spPr>
          <a:xfrm>
            <a:off x="2857500" y="3192463"/>
            <a:ext cx="3360000" cy="2520000"/>
          </a:xfrm>
          <a:prstGeom prst="rect">
            <a:avLst/>
          </a:prstGeom>
        </p:spPr>
      </p:pic>
      <p:sp>
        <p:nvSpPr>
          <p:cNvPr id="11" name="文本框 10">
            <a:extLst>
              <a:ext uri="{FF2B5EF4-FFF2-40B4-BE49-F238E27FC236}">
                <a16:creationId xmlns:a16="http://schemas.microsoft.com/office/drawing/2014/main" id="{3761B255-9A2B-4FB6-A936-5A414227C404}"/>
              </a:ext>
            </a:extLst>
          </p:cNvPr>
          <p:cNvSpPr txBox="1"/>
          <p:nvPr/>
        </p:nvSpPr>
        <p:spPr>
          <a:xfrm>
            <a:off x="4343400" y="2604334"/>
            <a:ext cx="646331" cy="369332"/>
          </a:xfrm>
          <a:prstGeom prst="rect">
            <a:avLst/>
          </a:prstGeom>
          <a:noFill/>
        </p:spPr>
        <p:txBody>
          <a:bodyPr wrap="none" rtlCol="0">
            <a:spAutoFit/>
          </a:bodyPr>
          <a:lstStyle/>
          <a:p>
            <a:r>
              <a:rPr lang="en-US" altLang="zh-CN" dirty="0"/>
              <a:t>coil6</a:t>
            </a:r>
            <a:endParaRPr lang="zh-CN" altLang="en-US" dirty="0"/>
          </a:p>
        </p:txBody>
      </p:sp>
      <p:sp>
        <p:nvSpPr>
          <p:cNvPr id="12" name="文本框 11">
            <a:extLst>
              <a:ext uri="{FF2B5EF4-FFF2-40B4-BE49-F238E27FC236}">
                <a16:creationId xmlns:a16="http://schemas.microsoft.com/office/drawing/2014/main" id="{AA0E90E5-91E2-40D4-A0A9-D334FF1926E0}"/>
              </a:ext>
            </a:extLst>
          </p:cNvPr>
          <p:cNvSpPr txBox="1"/>
          <p:nvPr/>
        </p:nvSpPr>
        <p:spPr>
          <a:xfrm>
            <a:off x="7300015" y="2482137"/>
            <a:ext cx="646331" cy="369332"/>
          </a:xfrm>
          <a:prstGeom prst="rect">
            <a:avLst/>
          </a:prstGeom>
          <a:noFill/>
        </p:spPr>
        <p:txBody>
          <a:bodyPr wrap="none" rtlCol="0">
            <a:spAutoFit/>
          </a:bodyPr>
          <a:lstStyle/>
          <a:p>
            <a:r>
              <a:rPr lang="en-US" altLang="zh-CN" dirty="0"/>
              <a:t>coil7</a:t>
            </a:r>
            <a:endParaRPr lang="zh-CN" altLang="en-US" dirty="0"/>
          </a:p>
        </p:txBody>
      </p:sp>
      <p:pic>
        <p:nvPicPr>
          <p:cNvPr id="14" name="图片 13">
            <a:extLst>
              <a:ext uri="{FF2B5EF4-FFF2-40B4-BE49-F238E27FC236}">
                <a16:creationId xmlns:a16="http://schemas.microsoft.com/office/drawing/2014/main" id="{210318A0-F8ED-45A0-9032-AC85DEFD102A}"/>
              </a:ext>
            </a:extLst>
          </p:cNvPr>
          <p:cNvPicPr>
            <a:picLocks noChangeAspect="1"/>
          </p:cNvPicPr>
          <p:nvPr/>
        </p:nvPicPr>
        <p:blipFill>
          <a:blip r:embed="rId4"/>
          <a:stretch>
            <a:fillRect/>
          </a:stretch>
        </p:blipFill>
        <p:spPr>
          <a:xfrm>
            <a:off x="5995391" y="3179763"/>
            <a:ext cx="3360000" cy="2520000"/>
          </a:xfrm>
          <a:prstGeom prst="rect">
            <a:avLst/>
          </a:prstGeom>
        </p:spPr>
      </p:pic>
    </p:spTree>
    <p:extLst>
      <p:ext uri="{BB962C8B-B14F-4D97-AF65-F5344CB8AC3E}">
        <p14:creationId xmlns:p14="http://schemas.microsoft.com/office/powerpoint/2010/main" val="37504733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EB3E9C18-E3E6-4417-9709-361C37A6AAEB}"/>
              </a:ext>
            </a:extLst>
          </p:cNvPr>
          <p:cNvSpPr>
            <a:spLocks noGrp="1"/>
          </p:cNvSpPr>
          <p:nvPr>
            <p:ph type="sldNum" sz="quarter" idx="12"/>
          </p:nvPr>
        </p:nvSpPr>
        <p:spPr/>
        <p:txBody>
          <a:bodyPr/>
          <a:lstStyle/>
          <a:p>
            <a:pPr>
              <a:defRPr/>
            </a:pPr>
            <a:fld id="{C58DEF2B-8039-4C1E-A573-46AE1706B516}" type="slidenum">
              <a:rPr lang="en-US" altLang="zh-CN" smtClean="0"/>
              <a:pPr>
                <a:defRPr/>
              </a:pPr>
              <a:t>22</a:t>
            </a:fld>
            <a:endParaRPr lang="en-US" altLang="zh-CN" dirty="0"/>
          </a:p>
        </p:txBody>
      </p:sp>
      <p:sp>
        <p:nvSpPr>
          <p:cNvPr id="3" name="文本占位符 2">
            <a:extLst>
              <a:ext uri="{FF2B5EF4-FFF2-40B4-BE49-F238E27FC236}">
                <a16:creationId xmlns:a16="http://schemas.microsoft.com/office/drawing/2014/main" id="{78C98310-C312-4B81-95F9-5AD1D11FE546}"/>
              </a:ext>
            </a:extLst>
          </p:cNvPr>
          <p:cNvSpPr>
            <a:spLocks noGrp="1"/>
          </p:cNvSpPr>
          <p:nvPr>
            <p:ph type="body" sz="quarter" idx="13"/>
          </p:nvPr>
        </p:nvSpPr>
        <p:spPr/>
        <p:txBody>
          <a:bodyPr/>
          <a:lstStyle/>
          <a:p>
            <a:r>
              <a:rPr lang="zh-CN" altLang="en-US" dirty="0"/>
              <a:t>可能原因</a:t>
            </a:r>
          </a:p>
        </p:txBody>
      </p:sp>
      <p:sp>
        <p:nvSpPr>
          <p:cNvPr id="4" name="文本框 3">
            <a:extLst>
              <a:ext uri="{FF2B5EF4-FFF2-40B4-BE49-F238E27FC236}">
                <a16:creationId xmlns:a16="http://schemas.microsoft.com/office/drawing/2014/main" id="{36E42FFC-EEE9-4769-95DD-032D781A2D59}"/>
              </a:ext>
            </a:extLst>
          </p:cNvPr>
          <p:cNvSpPr txBox="1"/>
          <p:nvPr/>
        </p:nvSpPr>
        <p:spPr>
          <a:xfrm>
            <a:off x="228600" y="1295400"/>
            <a:ext cx="4892351" cy="465640"/>
          </a:xfrm>
          <a:prstGeom prst="rect">
            <a:avLst/>
          </a:prstGeom>
          <a:noFill/>
        </p:spPr>
        <p:txBody>
          <a:bodyPr wrap="square" rtlCol="0">
            <a:spAutoFit/>
          </a:bodyPr>
          <a:lstStyle/>
          <a:p>
            <a:pPr>
              <a:lnSpc>
                <a:spcPct val="150000"/>
              </a:lnSpc>
            </a:pPr>
            <a:r>
              <a:rPr lang="zh-CN" altLang="en-US" dirty="0"/>
              <a:t>线圈捕获空气中的电磁波影响测试结果</a:t>
            </a:r>
          </a:p>
        </p:txBody>
      </p:sp>
      <p:pic>
        <p:nvPicPr>
          <p:cNvPr id="8" name="图片 7">
            <a:extLst>
              <a:ext uri="{FF2B5EF4-FFF2-40B4-BE49-F238E27FC236}">
                <a16:creationId xmlns:a16="http://schemas.microsoft.com/office/drawing/2014/main" id="{FD9E56A2-25D7-408A-AC6D-3D8907E56E64}"/>
              </a:ext>
            </a:extLst>
          </p:cNvPr>
          <p:cNvPicPr>
            <a:picLocks noChangeAspect="1"/>
          </p:cNvPicPr>
          <p:nvPr/>
        </p:nvPicPr>
        <p:blipFill>
          <a:blip r:embed="rId2"/>
          <a:stretch>
            <a:fillRect/>
          </a:stretch>
        </p:blipFill>
        <p:spPr>
          <a:xfrm>
            <a:off x="380999" y="2590800"/>
            <a:ext cx="4587551" cy="3440663"/>
          </a:xfrm>
          <a:prstGeom prst="rect">
            <a:avLst/>
          </a:prstGeom>
        </p:spPr>
      </p:pic>
      <p:sp>
        <p:nvSpPr>
          <p:cNvPr id="9" name="文本框 8">
            <a:extLst>
              <a:ext uri="{FF2B5EF4-FFF2-40B4-BE49-F238E27FC236}">
                <a16:creationId xmlns:a16="http://schemas.microsoft.com/office/drawing/2014/main" id="{CD075720-A37E-4D8B-A868-B3F969E6A4D3}"/>
              </a:ext>
            </a:extLst>
          </p:cNvPr>
          <p:cNvSpPr txBox="1"/>
          <p:nvPr/>
        </p:nvSpPr>
        <p:spPr>
          <a:xfrm>
            <a:off x="5486400" y="2536975"/>
            <a:ext cx="3276600" cy="1712135"/>
          </a:xfrm>
          <a:prstGeom prst="rect">
            <a:avLst/>
          </a:prstGeom>
          <a:noFill/>
        </p:spPr>
        <p:txBody>
          <a:bodyPr wrap="square" rtlCol="0">
            <a:spAutoFit/>
          </a:bodyPr>
          <a:lstStyle/>
          <a:p>
            <a:pPr>
              <a:lnSpc>
                <a:spcPct val="150000"/>
              </a:lnSpc>
            </a:pPr>
            <a:r>
              <a:rPr lang="zh-CN" altLang="en-US" dirty="0"/>
              <a:t>调整线圈轴向，测试得到交流电阻几乎不变，</a:t>
            </a:r>
            <a:r>
              <a:rPr lang="zh-CN" altLang="en-US" dirty="0">
                <a:solidFill>
                  <a:srgbClr val="FF0000"/>
                </a:solidFill>
              </a:rPr>
              <a:t>空间电磁波的影响几乎可以忽略不计</a:t>
            </a:r>
            <a:endParaRPr lang="en-US" altLang="zh-CN" dirty="0">
              <a:solidFill>
                <a:srgbClr val="FF0000"/>
              </a:solidFill>
            </a:endParaRPr>
          </a:p>
          <a:p>
            <a:pPr>
              <a:lnSpc>
                <a:spcPct val="150000"/>
              </a:lnSpc>
            </a:pPr>
            <a:endParaRPr lang="en-US" altLang="zh-CN" dirty="0">
              <a:solidFill>
                <a:srgbClr val="FF0000"/>
              </a:solidFill>
            </a:endParaRPr>
          </a:p>
        </p:txBody>
      </p:sp>
    </p:spTree>
    <p:extLst>
      <p:ext uri="{BB962C8B-B14F-4D97-AF65-F5344CB8AC3E}">
        <p14:creationId xmlns:p14="http://schemas.microsoft.com/office/powerpoint/2010/main" val="3231634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EB3E9C18-E3E6-4417-9709-361C37A6AAEB}"/>
              </a:ext>
            </a:extLst>
          </p:cNvPr>
          <p:cNvSpPr>
            <a:spLocks noGrp="1"/>
          </p:cNvSpPr>
          <p:nvPr>
            <p:ph type="sldNum" sz="quarter" idx="12"/>
          </p:nvPr>
        </p:nvSpPr>
        <p:spPr/>
        <p:txBody>
          <a:bodyPr/>
          <a:lstStyle/>
          <a:p>
            <a:pPr>
              <a:defRPr/>
            </a:pPr>
            <a:fld id="{C58DEF2B-8039-4C1E-A573-46AE1706B516}" type="slidenum">
              <a:rPr lang="en-US" altLang="zh-CN" smtClean="0"/>
              <a:pPr>
                <a:defRPr/>
              </a:pPr>
              <a:t>23</a:t>
            </a:fld>
            <a:endParaRPr lang="en-US" altLang="zh-CN" dirty="0"/>
          </a:p>
        </p:txBody>
      </p:sp>
      <p:sp>
        <p:nvSpPr>
          <p:cNvPr id="3" name="文本占位符 2">
            <a:extLst>
              <a:ext uri="{FF2B5EF4-FFF2-40B4-BE49-F238E27FC236}">
                <a16:creationId xmlns:a16="http://schemas.microsoft.com/office/drawing/2014/main" id="{78C98310-C312-4B81-95F9-5AD1D11FE546}"/>
              </a:ext>
            </a:extLst>
          </p:cNvPr>
          <p:cNvSpPr>
            <a:spLocks noGrp="1"/>
          </p:cNvSpPr>
          <p:nvPr>
            <p:ph type="body" sz="quarter" idx="13"/>
          </p:nvPr>
        </p:nvSpPr>
        <p:spPr/>
        <p:txBody>
          <a:bodyPr/>
          <a:lstStyle/>
          <a:p>
            <a:r>
              <a:rPr lang="zh-CN" altLang="en-US" dirty="0"/>
              <a:t>可能原因</a:t>
            </a:r>
          </a:p>
        </p:txBody>
      </p:sp>
      <p:sp>
        <p:nvSpPr>
          <p:cNvPr id="4" name="文本框 3">
            <a:extLst>
              <a:ext uri="{FF2B5EF4-FFF2-40B4-BE49-F238E27FC236}">
                <a16:creationId xmlns:a16="http://schemas.microsoft.com/office/drawing/2014/main" id="{36E42FFC-EEE9-4769-95DD-032D781A2D59}"/>
              </a:ext>
            </a:extLst>
          </p:cNvPr>
          <p:cNvSpPr txBox="1"/>
          <p:nvPr/>
        </p:nvSpPr>
        <p:spPr>
          <a:xfrm>
            <a:off x="228600" y="1213284"/>
            <a:ext cx="8534400" cy="2127634"/>
          </a:xfrm>
          <a:prstGeom prst="rect">
            <a:avLst/>
          </a:prstGeom>
          <a:noFill/>
        </p:spPr>
        <p:txBody>
          <a:bodyPr wrap="square" rtlCol="0">
            <a:spAutoFit/>
          </a:bodyPr>
          <a:lstStyle/>
          <a:p>
            <a:pPr>
              <a:lnSpc>
                <a:spcPct val="150000"/>
              </a:lnSpc>
            </a:pPr>
            <a:r>
              <a:rPr lang="zh-CN" altLang="en-US" dirty="0">
                <a:solidFill>
                  <a:srgbClr val="FF0000"/>
                </a:solidFill>
              </a:rPr>
              <a:t>对于大半径的线圈绕制工艺存在问题</a:t>
            </a:r>
            <a:endParaRPr lang="en-US" altLang="zh-CN" dirty="0">
              <a:solidFill>
                <a:srgbClr val="FF0000"/>
              </a:solidFill>
            </a:endParaRPr>
          </a:p>
          <a:p>
            <a:pPr>
              <a:lnSpc>
                <a:spcPct val="150000"/>
              </a:lnSpc>
            </a:pPr>
            <a:r>
              <a:rPr lang="zh-CN" altLang="en-US" dirty="0"/>
              <a:t>组内直流电阻和电感存在一致性，可以说明绕制过程中的绕制参数基本保持一致</a:t>
            </a:r>
            <a:endParaRPr lang="en-US" altLang="zh-CN" dirty="0"/>
          </a:p>
          <a:p>
            <a:pPr>
              <a:lnSpc>
                <a:spcPct val="150000"/>
              </a:lnSpc>
            </a:pPr>
            <a:r>
              <a:rPr lang="zh-CN" altLang="en-US" dirty="0"/>
              <a:t>对于大半径的线圈，电容和电阻存在较大的偏差</a:t>
            </a:r>
            <a:endParaRPr lang="en-US" altLang="zh-CN" dirty="0"/>
          </a:p>
          <a:p>
            <a:pPr>
              <a:lnSpc>
                <a:spcPct val="150000"/>
              </a:lnSpc>
            </a:pPr>
            <a:r>
              <a:rPr lang="en-US" altLang="zh-CN" dirty="0"/>
              <a:t>Coil6_V2 </a:t>
            </a:r>
            <a:r>
              <a:rPr lang="zh-CN" altLang="en-US" dirty="0"/>
              <a:t>绕制中，待测试</a:t>
            </a:r>
            <a:endParaRPr lang="en-US" altLang="zh-CN" dirty="0"/>
          </a:p>
          <a:p>
            <a:pPr>
              <a:lnSpc>
                <a:spcPct val="150000"/>
              </a:lnSpc>
            </a:pPr>
            <a:endParaRPr lang="en-US" altLang="zh-CN" dirty="0"/>
          </a:p>
        </p:txBody>
      </p:sp>
      <p:pic>
        <p:nvPicPr>
          <p:cNvPr id="10" name="图片 9">
            <a:extLst>
              <a:ext uri="{FF2B5EF4-FFF2-40B4-BE49-F238E27FC236}">
                <a16:creationId xmlns:a16="http://schemas.microsoft.com/office/drawing/2014/main" id="{4D7F491B-F438-4409-9AAA-4D08EAD95B75}"/>
              </a:ext>
            </a:extLst>
          </p:cNvPr>
          <p:cNvPicPr>
            <a:picLocks noChangeAspect="1"/>
          </p:cNvPicPr>
          <p:nvPr/>
        </p:nvPicPr>
        <p:blipFill>
          <a:blip r:embed="rId2"/>
          <a:stretch>
            <a:fillRect/>
          </a:stretch>
        </p:blipFill>
        <p:spPr>
          <a:xfrm>
            <a:off x="29547" y="3886200"/>
            <a:ext cx="3355340" cy="2516505"/>
          </a:xfrm>
          <a:prstGeom prst="rect">
            <a:avLst/>
          </a:prstGeom>
        </p:spPr>
      </p:pic>
      <p:graphicFrame>
        <p:nvGraphicFramePr>
          <p:cNvPr id="11" name="表格 10">
            <a:extLst>
              <a:ext uri="{FF2B5EF4-FFF2-40B4-BE49-F238E27FC236}">
                <a16:creationId xmlns:a16="http://schemas.microsoft.com/office/drawing/2014/main" id="{DCC70CFF-39D8-424B-85B0-8A0BD4F777E0}"/>
              </a:ext>
            </a:extLst>
          </p:cNvPr>
          <p:cNvGraphicFramePr>
            <a:graphicFrameLocks noGrp="1"/>
          </p:cNvGraphicFramePr>
          <p:nvPr>
            <p:extLst>
              <p:ext uri="{D42A27DB-BD31-4B8C-83A1-F6EECF244321}">
                <p14:modId xmlns:p14="http://schemas.microsoft.com/office/powerpoint/2010/main" val="3281502722"/>
              </p:ext>
            </p:extLst>
          </p:nvPr>
        </p:nvGraphicFramePr>
        <p:xfrm>
          <a:off x="3465145" y="3898147"/>
          <a:ext cx="5486400" cy="2516505"/>
        </p:xfrm>
        <a:graphic>
          <a:graphicData uri="http://schemas.openxmlformats.org/drawingml/2006/table">
            <a:tbl>
              <a:tblPr>
                <a:tableStyleId>{69CF1AB2-1976-4502-BF36-3FF5EA218861}</a:tableStyleId>
              </a:tblPr>
              <a:tblGrid>
                <a:gridCol w="685800">
                  <a:extLst>
                    <a:ext uri="{9D8B030D-6E8A-4147-A177-3AD203B41FA5}">
                      <a16:colId xmlns:a16="http://schemas.microsoft.com/office/drawing/2014/main" val="2117587287"/>
                    </a:ext>
                  </a:extLst>
                </a:gridCol>
                <a:gridCol w="685800">
                  <a:extLst>
                    <a:ext uri="{9D8B030D-6E8A-4147-A177-3AD203B41FA5}">
                      <a16:colId xmlns:a16="http://schemas.microsoft.com/office/drawing/2014/main" val="59989030"/>
                    </a:ext>
                  </a:extLst>
                </a:gridCol>
                <a:gridCol w="685800">
                  <a:extLst>
                    <a:ext uri="{9D8B030D-6E8A-4147-A177-3AD203B41FA5}">
                      <a16:colId xmlns:a16="http://schemas.microsoft.com/office/drawing/2014/main" val="4008439757"/>
                    </a:ext>
                  </a:extLst>
                </a:gridCol>
                <a:gridCol w="685800">
                  <a:extLst>
                    <a:ext uri="{9D8B030D-6E8A-4147-A177-3AD203B41FA5}">
                      <a16:colId xmlns:a16="http://schemas.microsoft.com/office/drawing/2014/main" val="2636161735"/>
                    </a:ext>
                  </a:extLst>
                </a:gridCol>
                <a:gridCol w="685800">
                  <a:extLst>
                    <a:ext uri="{9D8B030D-6E8A-4147-A177-3AD203B41FA5}">
                      <a16:colId xmlns:a16="http://schemas.microsoft.com/office/drawing/2014/main" val="2718450343"/>
                    </a:ext>
                  </a:extLst>
                </a:gridCol>
                <a:gridCol w="685800">
                  <a:extLst>
                    <a:ext uri="{9D8B030D-6E8A-4147-A177-3AD203B41FA5}">
                      <a16:colId xmlns:a16="http://schemas.microsoft.com/office/drawing/2014/main" val="3011221200"/>
                    </a:ext>
                  </a:extLst>
                </a:gridCol>
                <a:gridCol w="685800">
                  <a:extLst>
                    <a:ext uri="{9D8B030D-6E8A-4147-A177-3AD203B41FA5}">
                      <a16:colId xmlns:a16="http://schemas.microsoft.com/office/drawing/2014/main" val="3733848553"/>
                    </a:ext>
                  </a:extLst>
                </a:gridCol>
                <a:gridCol w="685800">
                  <a:extLst>
                    <a:ext uri="{9D8B030D-6E8A-4147-A177-3AD203B41FA5}">
                      <a16:colId xmlns:a16="http://schemas.microsoft.com/office/drawing/2014/main" val="3912374946"/>
                    </a:ext>
                  </a:extLst>
                </a:gridCol>
              </a:tblGrid>
              <a:tr h="180975">
                <a:tc>
                  <a:txBody>
                    <a:bodyPr/>
                    <a:lstStyle/>
                    <a:p>
                      <a:pPr algn="ctr" fontAlgn="ctr"/>
                      <a:endParaRPr lang="zh-CN" altLang="en-US" sz="11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ctr" fontAlgn="ctr"/>
                      <a:r>
                        <a:rPr lang="zh-CN" altLang="en-US" sz="1100" u="none" strike="noStrike" dirty="0">
                          <a:effectLst/>
                        </a:rPr>
                        <a:t>　</a:t>
                      </a:r>
                      <a:endParaRPr lang="zh-CN" altLang="en-US" sz="11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ctr" fontAlgn="ctr"/>
                      <a:r>
                        <a:rPr lang="en-US" sz="1100" u="none" strike="noStrike">
                          <a:effectLst/>
                        </a:rPr>
                        <a:t>L</a:t>
                      </a:r>
                      <a:endParaRPr lang="en-US" sz="11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ctr" fontAlgn="ctr"/>
                      <a:r>
                        <a:rPr lang="en-US" sz="1100" u="none" strike="noStrike" dirty="0" err="1">
                          <a:effectLst/>
                        </a:rPr>
                        <a:t>std_L</a:t>
                      </a:r>
                      <a:endParaRPr lang="en-US" sz="11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ctr" fontAlgn="ctr"/>
                      <a:r>
                        <a:rPr lang="en-US" sz="1100" u="none" strike="noStrike" dirty="0">
                          <a:effectLst/>
                        </a:rPr>
                        <a:t>C</a:t>
                      </a:r>
                      <a:endParaRPr lang="en-US" sz="11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ctr" fontAlgn="ctr"/>
                      <a:r>
                        <a:rPr lang="en-US" sz="1100" u="none" strike="noStrike">
                          <a:effectLst/>
                        </a:rPr>
                        <a:t>std_C</a:t>
                      </a:r>
                      <a:endParaRPr lang="en-US" sz="11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ctr" fontAlgn="ctr"/>
                      <a:r>
                        <a:rPr lang="en-US" sz="1100" u="none" strike="noStrike">
                          <a:effectLst/>
                        </a:rPr>
                        <a:t>Rac @ 5kHZ</a:t>
                      </a:r>
                      <a:endParaRPr lang="en-US" sz="11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ctr" fontAlgn="ctr"/>
                      <a:r>
                        <a:rPr lang="en-US" sz="1100" u="none" strike="noStrike">
                          <a:effectLst/>
                        </a:rPr>
                        <a:t>std_R</a:t>
                      </a:r>
                      <a:endParaRPr lang="en-US" sz="11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extLst>
                  <a:ext uri="{0D108BD9-81ED-4DB2-BD59-A6C34878D82A}">
                    <a16:rowId xmlns:a16="http://schemas.microsoft.com/office/drawing/2014/main" val="1242901518"/>
                  </a:ext>
                </a:extLst>
              </a:tr>
              <a:tr h="180975">
                <a:tc rowSpan="3">
                  <a:txBody>
                    <a:bodyPr/>
                    <a:lstStyle/>
                    <a:p>
                      <a:pPr algn="ctr" fontAlgn="ctr"/>
                      <a:r>
                        <a:rPr lang="en-US" sz="1100" u="none" strike="noStrike">
                          <a:effectLst/>
                        </a:rPr>
                        <a:t>coil1</a:t>
                      </a:r>
                      <a:endParaRPr lang="en-US" sz="11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ctr" fontAlgn="ctr"/>
                      <a:r>
                        <a:rPr lang="en-US" sz="1100" u="none" strike="noStrike">
                          <a:effectLst/>
                        </a:rPr>
                        <a:t>coil1_1</a:t>
                      </a:r>
                      <a:endParaRPr lang="en-US" sz="11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ctr" fontAlgn="ctr"/>
                      <a:r>
                        <a:rPr lang="en-US" sz="1100" u="none" strike="noStrike" dirty="0">
                          <a:effectLst/>
                        </a:rPr>
                        <a:t>1.71E-02</a:t>
                      </a:r>
                      <a:endParaRPr lang="en-US" sz="11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tc>
                <a:tc rowSpan="3">
                  <a:txBody>
                    <a:bodyPr/>
                    <a:lstStyle/>
                    <a:p>
                      <a:pPr algn="ctr" fontAlgn="ctr"/>
                      <a:r>
                        <a:rPr lang="en-US" altLang="zh-CN" sz="1100" u="none" strike="noStrike">
                          <a:effectLst/>
                        </a:rPr>
                        <a:t>1.48%</a:t>
                      </a:r>
                      <a:endParaRPr lang="en-US" altLang="zh-CN" sz="11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ctr" fontAlgn="ctr"/>
                      <a:r>
                        <a:rPr lang="en-US" sz="1100" u="none" strike="noStrike">
                          <a:effectLst/>
                        </a:rPr>
                        <a:t>1.12E-10</a:t>
                      </a:r>
                      <a:endParaRPr lang="en-US" sz="11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rowSpan="3">
                  <a:txBody>
                    <a:bodyPr/>
                    <a:lstStyle/>
                    <a:p>
                      <a:pPr algn="ctr" fontAlgn="ctr"/>
                      <a:r>
                        <a:rPr lang="en-US" altLang="zh-CN" sz="1100" u="none" strike="noStrike">
                          <a:effectLst/>
                        </a:rPr>
                        <a:t>7.34%</a:t>
                      </a:r>
                      <a:endParaRPr lang="en-US" altLang="zh-CN" sz="11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ctr" fontAlgn="ctr"/>
                      <a:r>
                        <a:rPr lang="en-US" altLang="zh-CN" sz="1100" u="none" strike="noStrike">
                          <a:effectLst/>
                        </a:rPr>
                        <a:t>10.5</a:t>
                      </a:r>
                      <a:endParaRPr lang="en-US" altLang="zh-CN" sz="11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rowSpan="3">
                  <a:txBody>
                    <a:bodyPr/>
                    <a:lstStyle/>
                    <a:p>
                      <a:pPr algn="ctr" fontAlgn="ctr"/>
                      <a:r>
                        <a:rPr lang="en-US" altLang="zh-CN" sz="1100" u="none" strike="noStrike">
                          <a:effectLst/>
                        </a:rPr>
                        <a:t>0.90%</a:t>
                      </a:r>
                      <a:endParaRPr lang="en-US" altLang="zh-CN" sz="11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extLst>
                  <a:ext uri="{0D108BD9-81ED-4DB2-BD59-A6C34878D82A}">
                    <a16:rowId xmlns:a16="http://schemas.microsoft.com/office/drawing/2014/main" val="905277646"/>
                  </a:ext>
                </a:extLst>
              </a:tr>
              <a:tr h="180975">
                <a:tc vMerge="1">
                  <a:txBody>
                    <a:bodyPr/>
                    <a:lstStyle/>
                    <a:p>
                      <a:endParaRPr lang="zh-CN" altLang="en-US"/>
                    </a:p>
                  </a:txBody>
                  <a:tcPr/>
                </a:tc>
                <a:tc>
                  <a:txBody>
                    <a:bodyPr/>
                    <a:lstStyle/>
                    <a:p>
                      <a:pPr algn="ctr" fontAlgn="ctr"/>
                      <a:r>
                        <a:rPr lang="en-US" sz="1100" u="none" strike="noStrike">
                          <a:effectLst/>
                        </a:rPr>
                        <a:t>coil1_2</a:t>
                      </a:r>
                      <a:endParaRPr lang="en-US" sz="11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ctr" fontAlgn="ctr"/>
                      <a:r>
                        <a:rPr lang="en-US" sz="1100" u="none" strike="noStrike" dirty="0">
                          <a:effectLst/>
                        </a:rPr>
                        <a:t>1.71E-02</a:t>
                      </a:r>
                      <a:endParaRPr lang="en-US" sz="11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tc>
                <a:tc vMerge="1">
                  <a:txBody>
                    <a:bodyPr/>
                    <a:lstStyle/>
                    <a:p>
                      <a:endParaRPr lang="zh-CN" altLang="en-US"/>
                    </a:p>
                  </a:txBody>
                  <a:tcPr/>
                </a:tc>
                <a:tc>
                  <a:txBody>
                    <a:bodyPr/>
                    <a:lstStyle/>
                    <a:p>
                      <a:pPr algn="ctr" fontAlgn="ctr"/>
                      <a:r>
                        <a:rPr lang="en-US" sz="1100" u="none" strike="noStrike">
                          <a:effectLst/>
                        </a:rPr>
                        <a:t>1.21E-10</a:t>
                      </a:r>
                      <a:endParaRPr lang="en-US" sz="11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vMerge="1">
                  <a:txBody>
                    <a:bodyPr/>
                    <a:lstStyle/>
                    <a:p>
                      <a:endParaRPr lang="zh-CN" altLang="en-US"/>
                    </a:p>
                  </a:txBody>
                  <a:tcPr/>
                </a:tc>
                <a:tc>
                  <a:txBody>
                    <a:bodyPr/>
                    <a:lstStyle/>
                    <a:p>
                      <a:pPr algn="ctr" fontAlgn="ctr"/>
                      <a:r>
                        <a:rPr lang="en-US" altLang="zh-CN" sz="1100" u="none" strike="noStrike">
                          <a:effectLst/>
                        </a:rPr>
                        <a:t>10.5</a:t>
                      </a:r>
                      <a:endParaRPr lang="en-US" altLang="zh-CN" sz="11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vMerge="1">
                  <a:txBody>
                    <a:bodyPr/>
                    <a:lstStyle/>
                    <a:p>
                      <a:endParaRPr lang="zh-CN" altLang="en-US"/>
                    </a:p>
                  </a:txBody>
                  <a:tcPr/>
                </a:tc>
                <a:extLst>
                  <a:ext uri="{0D108BD9-81ED-4DB2-BD59-A6C34878D82A}">
                    <a16:rowId xmlns:a16="http://schemas.microsoft.com/office/drawing/2014/main" val="181861467"/>
                  </a:ext>
                </a:extLst>
              </a:tr>
              <a:tr h="180975">
                <a:tc vMerge="1">
                  <a:txBody>
                    <a:bodyPr/>
                    <a:lstStyle/>
                    <a:p>
                      <a:endParaRPr lang="zh-CN" altLang="en-US"/>
                    </a:p>
                  </a:txBody>
                  <a:tcPr/>
                </a:tc>
                <a:tc>
                  <a:txBody>
                    <a:bodyPr/>
                    <a:lstStyle/>
                    <a:p>
                      <a:pPr algn="ctr" fontAlgn="ctr"/>
                      <a:r>
                        <a:rPr lang="en-US" sz="1100" u="none" strike="noStrike">
                          <a:effectLst/>
                        </a:rPr>
                        <a:t>coil1_3</a:t>
                      </a:r>
                      <a:endParaRPr lang="en-US" sz="11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ctr" fontAlgn="ctr"/>
                      <a:r>
                        <a:rPr lang="en-US" sz="1100" u="none" strike="noStrike">
                          <a:effectLst/>
                        </a:rPr>
                        <a:t>1.66E-02</a:t>
                      </a:r>
                      <a:endParaRPr lang="en-US" sz="11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vMerge="1">
                  <a:txBody>
                    <a:bodyPr/>
                    <a:lstStyle/>
                    <a:p>
                      <a:endParaRPr lang="zh-CN" altLang="en-US"/>
                    </a:p>
                  </a:txBody>
                  <a:tcPr/>
                </a:tc>
                <a:tc>
                  <a:txBody>
                    <a:bodyPr/>
                    <a:lstStyle/>
                    <a:p>
                      <a:pPr algn="ctr" fontAlgn="ctr"/>
                      <a:r>
                        <a:rPr lang="en-US" sz="1100" u="none" strike="noStrike" dirty="0">
                          <a:effectLst/>
                        </a:rPr>
                        <a:t>1.01E-10</a:t>
                      </a:r>
                      <a:endParaRPr lang="en-US" sz="11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tc>
                <a:tc vMerge="1">
                  <a:txBody>
                    <a:bodyPr/>
                    <a:lstStyle/>
                    <a:p>
                      <a:endParaRPr lang="zh-CN" altLang="en-US"/>
                    </a:p>
                  </a:txBody>
                  <a:tcPr/>
                </a:tc>
                <a:tc>
                  <a:txBody>
                    <a:bodyPr/>
                    <a:lstStyle/>
                    <a:p>
                      <a:pPr algn="ctr" fontAlgn="ctr"/>
                      <a:r>
                        <a:rPr lang="en-US" altLang="zh-CN" sz="1100" u="none" strike="noStrike">
                          <a:effectLst/>
                        </a:rPr>
                        <a:t>10.3</a:t>
                      </a:r>
                      <a:endParaRPr lang="en-US" altLang="zh-CN" sz="11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vMerge="1">
                  <a:txBody>
                    <a:bodyPr/>
                    <a:lstStyle/>
                    <a:p>
                      <a:endParaRPr lang="zh-CN" altLang="en-US"/>
                    </a:p>
                  </a:txBody>
                  <a:tcPr/>
                </a:tc>
                <a:extLst>
                  <a:ext uri="{0D108BD9-81ED-4DB2-BD59-A6C34878D82A}">
                    <a16:rowId xmlns:a16="http://schemas.microsoft.com/office/drawing/2014/main" val="3902752046"/>
                  </a:ext>
                </a:extLst>
              </a:tr>
              <a:tr h="180975">
                <a:tc rowSpan="3">
                  <a:txBody>
                    <a:bodyPr/>
                    <a:lstStyle/>
                    <a:p>
                      <a:pPr algn="ctr" fontAlgn="ctr"/>
                      <a:r>
                        <a:rPr lang="en-US" sz="1100" u="none" strike="noStrike">
                          <a:effectLst/>
                        </a:rPr>
                        <a:t>coil2</a:t>
                      </a:r>
                      <a:endParaRPr lang="en-US" sz="11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ctr" fontAlgn="ctr"/>
                      <a:r>
                        <a:rPr lang="en-US" sz="1100" u="none" strike="noStrike">
                          <a:effectLst/>
                        </a:rPr>
                        <a:t>coil2_1</a:t>
                      </a:r>
                      <a:endParaRPr lang="en-US" sz="11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ctr" fontAlgn="ctr"/>
                      <a:r>
                        <a:rPr lang="en-US" sz="1100" u="none" strike="noStrike">
                          <a:effectLst/>
                        </a:rPr>
                        <a:t>3.07E-02</a:t>
                      </a:r>
                      <a:endParaRPr lang="en-US" sz="11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rowSpan="3">
                  <a:txBody>
                    <a:bodyPr/>
                    <a:lstStyle/>
                    <a:p>
                      <a:pPr algn="ctr" fontAlgn="ctr"/>
                      <a:r>
                        <a:rPr lang="en-US" altLang="zh-CN" sz="1100" u="none" strike="noStrike">
                          <a:effectLst/>
                        </a:rPr>
                        <a:t>0.39%</a:t>
                      </a:r>
                      <a:endParaRPr lang="en-US" altLang="zh-CN" sz="11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ctr" fontAlgn="ctr"/>
                      <a:r>
                        <a:rPr lang="en-US" sz="1100" u="none" strike="noStrike" dirty="0">
                          <a:effectLst/>
                        </a:rPr>
                        <a:t>1.62E-10</a:t>
                      </a:r>
                      <a:endParaRPr lang="en-US" sz="11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tc>
                <a:tc rowSpan="3">
                  <a:txBody>
                    <a:bodyPr/>
                    <a:lstStyle/>
                    <a:p>
                      <a:pPr algn="ctr" fontAlgn="ctr"/>
                      <a:r>
                        <a:rPr lang="en-US" altLang="zh-CN" sz="1100" u="none" strike="noStrike">
                          <a:effectLst/>
                        </a:rPr>
                        <a:t>2.46%</a:t>
                      </a:r>
                      <a:endParaRPr lang="en-US" altLang="zh-CN" sz="11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ctr" fontAlgn="ctr"/>
                      <a:r>
                        <a:rPr lang="en-US" altLang="zh-CN" sz="1100" u="none" strike="noStrike">
                          <a:effectLst/>
                        </a:rPr>
                        <a:t>16.9</a:t>
                      </a:r>
                      <a:endParaRPr lang="en-US" altLang="zh-CN" sz="11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rowSpan="3">
                  <a:txBody>
                    <a:bodyPr/>
                    <a:lstStyle/>
                    <a:p>
                      <a:pPr algn="ctr" fontAlgn="ctr"/>
                      <a:r>
                        <a:rPr lang="en-US" altLang="zh-CN" sz="1100" u="none" strike="noStrike">
                          <a:effectLst/>
                        </a:rPr>
                        <a:t>0.28%</a:t>
                      </a:r>
                      <a:endParaRPr lang="en-US" altLang="zh-CN" sz="11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extLst>
                  <a:ext uri="{0D108BD9-81ED-4DB2-BD59-A6C34878D82A}">
                    <a16:rowId xmlns:a16="http://schemas.microsoft.com/office/drawing/2014/main" val="1847579387"/>
                  </a:ext>
                </a:extLst>
              </a:tr>
              <a:tr h="180975">
                <a:tc vMerge="1">
                  <a:txBody>
                    <a:bodyPr/>
                    <a:lstStyle/>
                    <a:p>
                      <a:endParaRPr lang="zh-CN" altLang="en-US"/>
                    </a:p>
                  </a:txBody>
                  <a:tcPr/>
                </a:tc>
                <a:tc>
                  <a:txBody>
                    <a:bodyPr/>
                    <a:lstStyle/>
                    <a:p>
                      <a:pPr algn="ctr" fontAlgn="ctr"/>
                      <a:r>
                        <a:rPr lang="en-US" sz="1100" u="none" strike="noStrike">
                          <a:effectLst/>
                        </a:rPr>
                        <a:t>coil2_2</a:t>
                      </a:r>
                      <a:endParaRPr lang="en-US" sz="11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ctr" fontAlgn="ctr"/>
                      <a:r>
                        <a:rPr lang="en-US" sz="1100" u="none" strike="noStrike">
                          <a:effectLst/>
                        </a:rPr>
                        <a:t>3.10E-02</a:t>
                      </a:r>
                      <a:endParaRPr lang="en-US" sz="11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vMerge="1">
                  <a:txBody>
                    <a:bodyPr/>
                    <a:lstStyle/>
                    <a:p>
                      <a:endParaRPr lang="zh-CN" altLang="en-US"/>
                    </a:p>
                  </a:txBody>
                  <a:tcPr/>
                </a:tc>
                <a:tc>
                  <a:txBody>
                    <a:bodyPr/>
                    <a:lstStyle/>
                    <a:p>
                      <a:pPr algn="ctr" fontAlgn="ctr"/>
                      <a:r>
                        <a:rPr lang="en-US" sz="1100" u="none" strike="noStrike" dirty="0">
                          <a:effectLst/>
                        </a:rPr>
                        <a:t>1.68E-10</a:t>
                      </a:r>
                      <a:endParaRPr lang="en-US" sz="11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tc>
                <a:tc vMerge="1">
                  <a:txBody>
                    <a:bodyPr/>
                    <a:lstStyle/>
                    <a:p>
                      <a:endParaRPr lang="zh-CN" altLang="en-US"/>
                    </a:p>
                  </a:txBody>
                  <a:tcPr/>
                </a:tc>
                <a:tc>
                  <a:txBody>
                    <a:bodyPr/>
                    <a:lstStyle/>
                    <a:p>
                      <a:pPr algn="ctr" fontAlgn="ctr"/>
                      <a:r>
                        <a:rPr lang="en-US" altLang="zh-CN" sz="1100" u="none" strike="noStrike">
                          <a:effectLst/>
                        </a:rPr>
                        <a:t>17</a:t>
                      </a:r>
                      <a:endParaRPr lang="en-US" altLang="zh-CN" sz="11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vMerge="1">
                  <a:txBody>
                    <a:bodyPr/>
                    <a:lstStyle/>
                    <a:p>
                      <a:endParaRPr lang="zh-CN" altLang="en-US"/>
                    </a:p>
                  </a:txBody>
                  <a:tcPr/>
                </a:tc>
                <a:extLst>
                  <a:ext uri="{0D108BD9-81ED-4DB2-BD59-A6C34878D82A}">
                    <a16:rowId xmlns:a16="http://schemas.microsoft.com/office/drawing/2014/main" val="2273597186"/>
                  </a:ext>
                </a:extLst>
              </a:tr>
              <a:tr h="180975">
                <a:tc vMerge="1">
                  <a:txBody>
                    <a:bodyPr/>
                    <a:lstStyle/>
                    <a:p>
                      <a:endParaRPr lang="zh-CN" altLang="en-US"/>
                    </a:p>
                  </a:txBody>
                  <a:tcPr/>
                </a:tc>
                <a:tc>
                  <a:txBody>
                    <a:bodyPr/>
                    <a:lstStyle/>
                    <a:p>
                      <a:pPr algn="ctr" fontAlgn="ctr"/>
                      <a:r>
                        <a:rPr lang="en-US" sz="1100" u="none" strike="noStrike">
                          <a:effectLst/>
                        </a:rPr>
                        <a:t>coil2_3</a:t>
                      </a:r>
                      <a:endParaRPr lang="en-US" sz="11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ctr" fontAlgn="ctr"/>
                      <a:r>
                        <a:rPr lang="en-US" sz="1100" u="none" strike="noStrike">
                          <a:effectLst/>
                        </a:rPr>
                        <a:t>3.10E-02</a:t>
                      </a:r>
                      <a:endParaRPr lang="en-US" sz="11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vMerge="1">
                  <a:txBody>
                    <a:bodyPr/>
                    <a:lstStyle/>
                    <a:p>
                      <a:endParaRPr lang="zh-CN" altLang="en-US"/>
                    </a:p>
                  </a:txBody>
                  <a:tcPr/>
                </a:tc>
                <a:tc>
                  <a:txBody>
                    <a:bodyPr/>
                    <a:lstStyle/>
                    <a:p>
                      <a:pPr algn="ctr" fontAlgn="ctr"/>
                      <a:r>
                        <a:rPr lang="en-US" sz="1100" u="none" strike="noStrike" dirty="0">
                          <a:effectLst/>
                        </a:rPr>
                        <a:t>1.72E-10</a:t>
                      </a:r>
                      <a:endParaRPr lang="en-US" sz="11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tc>
                <a:tc vMerge="1">
                  <a:txBody>
                    <a:bodyPr/>
                    <a:lstStyle/>
                    <a:p>
                      <a:endParaRPr lang="zh-CN" altLang="en-US"/>
                    </a:p>
                  </a:txBody>
                  <a:tcPr/>
                </a:tc>
                <a:tc>
                  <a:txBody>
                    <a:bodyPr/>
                    <a:lstStyle/>
                    <a:p>
                      <a:pPr algn="ctr" fontAlgn="ctr"/>
                      <a:r>
                        <a:rPr lang="en-US" altLang="zh-CN" sz="1100" u="none" strike="noStrike">
                          <a:effectLst/>
                        </a:rPr>
                        <a:t>17</a:t>
                      </a:r>
                      <a:endParaRPr lang="en-US" altLang="zh-CN" sz="11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vMerge="1">
                  <a:txBody>
                    <a:bodyPr/>
                    <a:lstStyle/>
                    <a:p>
                      <a:endParaRPr lang="zh-CN" altLang="en-US"/>
                    </a:p>
                  </a:txBody>
                  <a:tcPr/>
                </a:tc>
                <a:extLst>
                  <a:ext uri="{0D108BD9-81ED-4DB2-BD59-A6C34878D82A}">
                    <a16:rowId xmlns:a16="http://schemas.microsoft.com/office/drawing/2014/main" val="2703158614"/>
                  </a:ext>
                </a:extLst>
              </a:tr>
              <a:tr h="180975">
                <a:tc rowSpan="3">
                  <a:txBody>
                    <a:bodyPr/>
                    <a:lstStyle/>
                    <a:p>
                      <a:pPr algn="ctr" fontAlgn="ctr"/>
                      <a:r>
                        <a:rPr lang="en-US" sz="1100" u="none" strike="noStrike">
                          <a:effectLst/>
                        </a:rPr>
                        <a:t>coil6</a:t>
                      </a:r>
                      <a:endParaRPr lang="en-US" sz="11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ctr" fontAlgn="b"/>
                      <a:r>
                        <a:rPr lang="en-US" sz="1100" u="none" strike="noStrike">
                          <a:effectLst/>
                        </a:rPr>
                        <a:t>coil6_1</a:t>
                      </a:r>
                      <a:endParaRPr lang="en-US" sz="11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b"/>
                </a:tc>
                <a:tc>
                  <a:txBody>
                    <a:bodyPr/>
                    <a:lstStyle/>
                    <a:p>
                      <a:pPr algn="ctr" fontAlgn="b"/>
                      <a:r>
                        <a:rPr lang="en-US" sz="1100" u="none" strike="noStrike">
                          <a:effectLst/>
                        </a:rPr>
                        <a:t>1.89E-01</a:t>
                      </a:r>
                      <a:endParaRPr lang="en-US" sz="11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b"/>
                </a:tc>
                <a:tc rowSpan="3">
                  <a:txBody>
                    <a:bodyPr/>
                    <a:lstStyle/>
                    <a:p>
                      <a:pPr algn="ctr" fontAlgn="ctr"/>
                      <a:r>
                        <a:rPr lang="en-US" altLang="zh-CN" sz="1100" u="none" strike="noStrike">
                          <a:effectLst/>
                        </a:rPr>
                        <a:t>0.61%</a:t>
                      </a:r>
                      <a:endParaRPr lang="en-US" altLang="zh-CN" sz="11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ctr" fontAlgn="b"/>
                      <a:r>
                        <a:rPr lang="en-US" sz="1100" u="none" strike="noStrike">
                          <a:effectLst/>
                        </a:rPr>
                        <a:t>1.39E-09</a:t>
                      </a:r>
                      <a:endParaRPr lang="en-US" sz="11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b"/>
                </a:tc>
                <a:tc rowSpan="3">
                  <a:txBody>
                    <a:bodyPr/>
                    <a:lstStyle/>
                    <a:p>
                      <a:pPr algn="ctr" fontAlgn="ctr"/>
                      <a:r>
                        <a:rPr lang="en-US" altLang="zh-CN" sz="1100" u="none" strike="noStrike">
                          <a:effectLst/>
                        </a:rPr>
                        <a:t>22.59%</a:t>
                      </a:r>
                      <a:endParaRPr lang="en-US" altLang="zh-CN" sz="11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ctr" fontAlgn="ctr"/>
                      <a:r>
                        <a:rPr lang="en-US" altLang="zh-CN" sz="1100" u="none" strike="noStrike" dirty="0">
                          <a:effectLst/>
                        </a:rPr>
                        <a:t>364</a:t>
                      </a:r>
                      <a:endParaRPr lang="en-US" altLang="zh-CN" sz="11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tc>
                <a:tc rowSpan="3">
                  <a:txBody>
                    <a:bodyPr/>
                    <a:lstStyle/>
                    <a:p>
                      <a:pPr algn="ctr" fontAlgn="ctr"/>
                      <a:r>
                        <a:rPr lang="en-US" altLang="zh-CN" sz="1100" u="none" strike="noStrike">
                          <a:effectLst/>
                        </a:rPr>
                        <a:t>37.10%</a:t>
                      </a:r>
                      <a:endParaRPr lang="en-US" altLang="zh-CN" sz="11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extLst>
                  <a:ext uri="{0D108BD9-81ED-4DB2-BD59-A6C34878D82A}">
                    <a16:rowId xmlns:a16="http://schemas.microsoft.com/office/drawing/2014/main" val="2635419555"/>
                  </a:ext>
                </a:extLst>
              </a:tr>
              <a:tr h="180975">
                <a:tc vMerge="1">
                  <a:txBody>
                    <a:bodyPr/>
                    <a:lstStyle/>
                    <a:p>
                      <a:endParaRPr lang="zh-CN" altLang="en-US"/>
                    </a:p>
                  </a:txBody>
                  <a:tcPr/>
                </a:tc>
                <a:tc>
                  <a:txBody>
                    <a:bodyPr/>
                    <a:lstStyle/>
                    <a:p>
                      <a:pPr algn="ctr" fontAlgn="b"/>
                      <a:r>
                        <a:rPr lang="en-US" sz="1100" u="none" strike="noStrike">
                          <a:effectLst/>
                        </a:rPr>
                        <a:t>coil6_2</a:t>
                      </a:r>
                      <a:endParaRPr lang="en-US" sz="11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b"/>
                </a:tc>
                <a:tc>
                  <a:txBody>
                    <a:bodyPr/>
                    <a:lstStyle/>
                    <a:p>
                      <a:pPr algn="ctr" fontAlgn="b"/>
                      <a:r>
                        <a:rPr lang="en-US" sz="1100" u="none" strike="noStrike">
                          <a:effectLst/>
                        </a:rPr>
                        <a:t>1.89E-01</a:t>
                      </a:r>
                      <a:endParaRPr lang="en-US" sz="11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b"/>
                </a:tc>
                <a:tc vMerge="1">
                  <a:txBody>
                    <a:bodyPr/>
                    <a:lstStyle/>
                    <a:p>
                      <a:endParaRPr lang="zh-CN" altLang="en-US"/>
                    </a:p>
                  </a:txBody>
                  <a:tcPr/>
                </a:tc>
                <a:tc>
                  <a:txBody>
                    <a:bodyPr/>
                    <a:lstStyle/>
                    <a:p>
                      <a:pPr algn="ctr" fontAlgn="b"/>
                      <a:r>
                        <a:rPr lang="en-US" sz="1100" u="none" strike="noStrike">
                          <a:effectLst/>
                        </a:rPr>
                        <a:t>2.28E-09</a:t>
                      </a:r>
                      <a:endParaRPr lang="en-US" sz="11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b"/>
                </a:tc>
                <a:tc vMerge="1">
                  <a:txBody>
                    <a:bodyPr/>
                    <a:lstStyle/>
                    <a:p>
                      <a:endParaRPr lang="zh-CN" altLang="en-US"/>
                    </a:p>
                  </a:txBody>
                  <a:tcPr/>
                </a:tc>
                <a:tc>
                  <a:txBody>
                    <a:bodyPr/>
                    <a:lstStyle/>
                    <a:p>
                      <a:pPr algn="ctr" fontAlgn="ctr"/>
                      <a:r>
                        <a:rPr lang="en-US" altLang="zh-CN" sz="1100" u="none" strike="noStrike" dirty="0">
                          <a:effectLst/>
                        </a:rPr>
                        <a:t>792</a:t>
                      </a:r>
                      <a:endParaRPr lang="en-US" altLang="zh-CN" sz="11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tc>
                <a:tc vMerge="1">
                  <a:txBody>
                    <a:bodyPr/>
                    <a:lstStyle/>
                    <a:p>
                      <a:endParaRPr lang="zh-CN" altLang="en-US"/>
                    </a:p>
                  </a:txBody>
                  <a:tcPr/>
                </a:tc>
                <a:extLst>
                  <a:ext uri="{0D108BD9-81ED-4DB2-BD59-A6C34878D82A}">
                    <a16:rowId xmlns:a16="http://schemas.microsoft.com/office/drawing/2014/main" val="3795284906"/>
                  </a:ext>
                </a:extLst>
              </a:tr>
              <a:tr h="180975">
                <a:tc vMerge="1">
                  <a:txBody>
                    <a:bodyPr/>
                    <a:lstStyle/>
                    <a:p>
                      <a:endParaRPr lang="zh-CN" altLang="en-US"/>
                    </a:p>
                  </a:txBody>
                  <a:tcPr/>
                </a:tc>
                <a:tc>
                  <a:txBody>
                    <a:bodyPr/>
                    <a:lstStyle/>
                    <a:p>
                      <a:pPr algn="ctr" fontAlgn="b"/>
                      <a:r>
                        <a:rPr lang="en-US" sz="1100" u="none" strike="noStrike">
                          <a:effectLst/>
                        </a:rPr>
                        <a:t>coil6_3</a:t>
                      </a:r>
                      <a:endParaRPr lang="en-US" sz="11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b"/>
                </a:tc>
                <a:tc>
                  <a:txBody>
                    <a:bodyPr/>
                    <a:lstStyle/>
                    <a:p>
                      <a:pPr algn="ctr" fontAlgn="b"/>
                      <a:r>
                        <a:rPr lang="en-US" sz="1100" u="none" strike="noStrike">
                          <a:effectLst/>
                        </a:rPr>
                        <a:t>1.91E-01</a:t>
                      </a:r>
                      <a:endParaRPr lang="en-US" sz="11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b"/>
                </a:tc>
                <a:tc vMerge="1">
                  <a:txBody>
                    <a:bodyPr/>
                    <a:lstStyle/>
                    <a:p>
                      <a:endParaRPr lang="zh-CN" altLang="en-US"/>
                    </a:p>
                  </a:txBody>
                  <a:tcPr/>
                </a:tc>
                <a:tc>
                  <a:txBody>
                    <a:bodyPr/>
                    <a:lstStyle/>
                    <a:p>
                      <a:pPr algn="ctr" fontAlgn="b"/>
                      <a:r>
                        <a:rPr lang="en-US" sz="1100" u="none" strike="noStrike">
                          <a:effectLst/>
                        </a:rPr>
                        <a:t>2.43E-09</a:t>
                      </a:r>
                      <a:endParaRPr lang="en-US" sz="11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b"/>
                </a:tc>
                <a:tc vMerge="1">
                  <a:txBody>
                    <a:bodyPr/>
                    <a:lstStyle/>
                    <a:p>
                      <a:endParaRPr lang="zh-CN" altLang="en-US"/>
                    </a:p>
                  </a:txBody>
                  <a:tcPr/>
                </a:tc>
                <a:tc>
                  <a:txBody>
                    <a:bodyPr/>
                    <a:lstStyle/>
                    <a:p>
                      <a:pPr algn="ctr" fontAlgn="ctr"/>
                      <a:r>
                        <a:rPr lang="en-US" altLang="zh-CN" sz="1100" u="none" strike="noStrike" dirty="0">
                          <a:effectLst/>
                        </a:rPr>
                        <a:t>1008</a:t>
                      </a:r>
                      <a:endParaRPr lang="en-US" altLang="zh-CN" sz="11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tc>
                <a:tc vMerge="1">
                  <a:txBody>
                    <a:bodyPr/>
                    <a:lstStyle/>
                    <a:p>
                      <a:endParaRPr lang="zh-CN" altLang="en-US"/>
                    </a:p>
                  </a:txBody>
                  <a:tcPr/>
                </a:tc>
                <a:extLst>
                  <a:ext uri="{0D108BD9-81ED-4DB2-BD59-A6C34878D82A}">
                    <a16:rowId xmlns:a16="http://schemas.microsoft.com/office/drawing/2014/main" val="963316636"/>
                  </a:ext>
                </a:extLst>
              </a:tr>
              <a:tr h="180975">
                <a:tc rowSpan="3">
                  <a:txBody>
                    <a:bodyPr/>
                    <a:lstStyle/>
                    <a:p>
                      <a:pPr algn="ctr" fontAlgn="ctr"/>
                      <a:r>
                        <a:rPr lang="en-US" sz="1100" u="none" strike="noStrike">
                          <a:effectLst/>
                        </a:rPr>
                        <a:t>coil7</a:t>
                      </a:r>
                      <a:endParaRPr lang="en-US" sz="11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ctr" fontAlgn="b"/>
                      <a:r>
                        <a:rPr lang="en-US" sz="1100" u="none" strike="noStrike">
                          <a:effectLst/>
                        </a:rPr>
                        <a:t>coil7_1</a:t>
                      </a:r>
                      <a:endParaRPr lang="en-US" sz="11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b"/>
                </a:tc>
                <a:tc>
                  <a:txBody>
                    <a:bodyPr/>
                    <a:lstStyle/>
                    <a:p>
                      <a:pPr algn="ctr" fontAlgn="b"/>
                      <a:r>
                        <a:rPr lang="en-US" sz="1100" u="none" strike="noStrike">
                          <a:effectLst/>
                        </a:rPr>
                        <a:t>3.46E-01</a:t>
                      </a:r>
                      <a:endParaRPr lang="en-US" sz="11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b"/>
                </a:tc>
                <a:tc rowSpan="3">
                  <a:txBody>
                    <a:bodyPr/>
                    <a:lstStyle/>
                    <a:p>
                      <a:pPr algn="ctr" fontAlgn="ctr"/>
                      <a:r>
                        <a:rPr lang="en-US" altLang="zh-CN" sz="1100" u="none" strike="noStrike">
                          <a:effectLst/>
                        </a:rPr>
                        <a:t>0.49%</a:t>
                      </a:r>
                      <a:endParaRPr lang="en-US" altLang="zh-CN" sz="11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ctr" fontAlgn="b"/>
                      <a:r>
                        <a:rPr lang="en-US" sz="1100" u="none" strike="noStrike">
                          <a:effectLst/>
                        </a:rPr>
                        <a:t>2.43E-09</a:t>
                      </a:r>
                      <a:endParaRPr lang="en-US" sz="11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b"/>
                </a:tc>
                <a:tc rowSpan="3">
                  <a:txBody>
                    <a:bodyPr/>
                    <a:lstStyle/>
                    <a:p>
                      <a:pPr algn="ctr" fontAlgn="ctr"/>
                      <a:r>
                        <a:rPr lang="en-US" altLang="zh-CN" sz="1100" u="none" strike="noStrike">
                          <a:effectLst/>
                        </a:rPr>
                        <a:t>9.65%</a:t>
                      </a:r>
                      <a:endParaRPr lang="en-US" altLang="zh-CN" sz="11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ctr" fontAlgn="ctr"/>
                      <a:r>
                        <a:rPr lang="en-US" altLang="zh-CN" sz="1100" u="none" strike="noStrike">
                          <a:effectLst/>
                        </a:rPr>
                        <a:t>3015</a:t>
                      </a:r>
                      <a:endParaRPr lang="en-US" altLang="zh-CN" sz="11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rowSpan="3">
                  <a:txBody>
                    <a:bodyPr/>
                    <a:lstStyle/>
                    <a:p>
                      <a:pPr algn="ctr" fontAlgn="ctr"/>
                      <a:r>
                        <a:rPr lang="en-US" altLang="zh-CN" sz="1100" u="none" strike="noStrike" dirty="0">
                          <a:effectLst/>
                        </a:rPr>
                        <a:t>23.94%</a:t>
                      </a:r>
                      <a:endParaRPr lang="en-US" altLang="zh-CN" sz="11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tc>
                <a:extLst>
                  <a:ext uri="{0D108BD9-81ED-4DB2-BD59-A6C34878D82A}">
                    <a16:rowId xmlns:a16="http://schemas.microsoft.com/office/drawing/2014/main" val="121049923"/>
                  </a:ext>
                </a:extLst>
              </a:tr>
              <a:tr h="180975">
                <a:tc vMerge="1">
                  <a:txBody>
                    <a:bodyPr/>
                    <a:lstStyle/>
                    <a:p>
                      <a:endParaRPr lang="zh-CN" altLang="en-US"/>
                    </a:p>
                  </a:txBody>
                  <a:tcPr/>
                </a:tc>
                <a:tc>
                  <a:txBody>
                    <a:bodyPr/>
                    <a:lstStyle/>
                    <a:p>
                      <a:pPr algn="ctr" fontAlgn="b"/>
                      <a:r>
                        <a:rPr lang="en-US" sz="1100" u="none" strike="noStrike">
                          <a:effectLst/>
                        </a:rPr>
                        <a:t>coil7_2</a:t>
                      </a:r>
                      <a:endParaRPr lang="en-US" sz="11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b"/>
                </a:tc>
                <a:tc>
                  <a:txBody>
                    <a:bodyPr/>
                    <a:lstStyle/>
                    <a:p>
                      <a:pPr algn="ctr" fontAlgn="b"/>
                      <a:r>
                        <a:rPr lang="en-US" sz="1100" u="none" strike="noStrike">
                          <a:effectLst/>
                        </a:rPr>
                        <a:t>3.42E-01</a:t>
                      </a:r>
                      <a:endParaRPr lang="en-US" sz="11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b"/>
                </a:tc>
                <a:tc vMerge="1">
                  <a:txBody>
                    <a:bodyPr/>
                    <a:lstStyle/>
                    <a:p>
                      <a:endParaRPr lang="zh-CN" altLang="en-US"/>
                    </a:p>
                  </a:txBody>
                  <a:tcPr/>
                </a:tc>
                <a:tc>
                  <a:txBody>
                    <a:bodyPr/>
                    <a:lstStyle/>
                    <a:p>
                      <a:pPr algn="ctr" fontAlgn="b"/>
                      <a:r>
                        <a:rPr lang="en-US" sz="1100" u="none" strike="noStrike">
                          <a:effectLst/>
                        </a:rPr>
                        <a:t>1.91E-09</a:t>
                      </a:r>
                      <a:endParaRPr lang="en-US" sz="11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b"/>
                </a:tc>
                <a:tc vMerge="1">
                  <a:txBody>
                    <a:bodyPr/>
                    <a:lstStyle/>
                    <a:p>
                      <a:endParaRPr lang="zh-CN" altLang="en-US"/>
                    </a:p>
                  </a:txBody>
                  <a:tcPr/>
                </a:tc>
                <a:tc>
                  <a:txBody>
                    <a:bodyPr/>
                    <a:lstStyle/>
                    <a:p>
                      <a:pPr algn="ctr" fontAlgn="ctr"/>
                      <a:r>
                        <a:rPr lang="en-US" altLang="zh-CN" sz="1100" u="none" strike="noStrike" dirty="0">
                          <a:effectLst/>
                        </a:rPr>
                        <a:t>1633</a:t>
                      </a:r>
                      <a:endParaRPr lang="en-US" altLang="zh-CN" sz="11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tc>
                <a:tc vMerge="1">
                  <a:txBody>
                    <a:bodyPr/>
                    <a:lstStyle/>
                    <a:p>
                      <a:endParaRPr lang="zh-CN" altLang="en-US"/>
                    </a:p>
                  </a:txBody>
                  <a:tcPr/>
                </a:tc>
                <a:extLst>
                  <a:ext uri="{0D108BD9-81ED-4DB2-BD59-A6C34878D82A}">
                    <a16:rowId xmlns:a16="http://schemas.microsoft.com/office/drawing/2014/main" val="380050406"/>
                  </a:ext>
                </a:extLst>
              </a:tr>
              <a:tr h="180975">
                <a:tc vMerge="1">
                  <a:txBody>
                    <a:bodyPr/>
                    <a:lstStyle/>
                    <a:p>
                      <a:endParaRPr lang="zh-CN" altLang="en-US"/>
                    </a:p>
                  </a:txBody>
                  <a:tcPr/>
                </a:tc>
                <a:tc>
                  <a:txBody>
                    <a:bodyPr/>
                    <a:lstStyle/>
                    <a:p>
                      <a:pPr algn="ctr" fontAlgn="b"/>
                      <a:r>
                        <a:rPr lang="en-US" sz="1100" u="none" strike="noStrike">
                          <a:effectLst/>
                        </a:rPr>
                        <a:t>coil7_3</a:t>
                      </a:r>
                      <a:endParaRPr lang="en-US" sz="11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b"/>
                </a:tc>
                <a:tc>
                  <a:txBody>
                    <a:bodyPr/>
                    <a:lstStyle/>
                    <a:p>
                      <a:pPr algn="ctr" fontAlgn="b"/>
                      <a:r>
                        <a:rPr lang="en-US" sz="1100" u="none" strike="noStrike">
                          <a:effectLst/>
                        </a:rPr>
                        <a:t>3.42E-01</a:t>
                      </a:r>
                      <a:endParaRPr lang="en-US" sz="11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b"/>
                </a:tc>
                <a:tc vMerge="1">
                  <a:txBody>
                    <a:bodyPr/>
                    <a:lstStyle/>
                    <a:p>
                      <a:endParaRPr lang="zh-CN" altLang="en-US"/>
                    </a:p>
                  </a:txBody>
                  <a:tcPr/>
                </a:tc>
                <a:tc>
                  <a:txBody>
                    <a:bodyPr/>
                    <a:lstStyle/>
                    <a:p>
                      <a:pPr algn="ctr" fontAlgn="b"/>
                      <a:r>
                        <a:rPr lang="en-US" sz="1100" u="none" strike="noStrike">
                          <a:effectLst/>
                        </a:rPr>
                        <a:t>2.22E-09</a:t>
                      </a:r>
                      <a:endParaRPr lang="en-US" sz="11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b"/>
                </a:tc>
                <a:tc vMerge="1">
                  <a:txBody>
                    <a:bodyPr/>
                    <a:lstStyle/>
                    <a:p>
                      <a:endParaRPr lang="zh-CN" altLang="en-US"/>
                    </a:p>
                  </a:txBody>
                  <a:tcPr/>
                </a:tc>
                <a:tc>
                  <a:txBody>
                    <a:bodyPr/>
                    <a:lstStyle/>
                    <a:p>
                      <a:pPr algn="ctr" fontAlgn="ctr"/>
                      <a:r>
                        <a:rPr lang="en-US" altLang="zh-CN" sz="1100" u="none" strike="noStrike" dirty="0">
                          <a:effectLst/>
                        </a:rPr>
                        <a:t>2493</a:t>
                      </a:r>
                      <a:endParaRPr lang="en-US" altLang="zh-CN" sz="11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tc>
                <a:tc vMerge="1">
                  <a:txBody>
                    <a:bodyPr/>
                    <a:lstStyle/>
                    <a:p>
                      <a:endParaRPr lang="zh-CN" altLang="en-US"/>
                    </a:p>
                  </a:txBody>
                  <a:tcPr/>
                </a:tc>
                <a:extLst>
                  <a:ext uri="{0D108BD9-81ED-4DB2-BD59-A6C34878D82A}">
                    <a16:rowId xmlns:a16="http://schemas.microsoft.com/office/drawing/2014/main" val="2929151391"/>
                  </a:ext>
                </a:extLst>
              </a:tr>
            </a:tbl>
          </a:graphicData>
        </a:graphic>
      </p:graphicFrame>
    </p:spTree>
    <p:extLst>
      <p:ext uri="{BB962C8B-B14F-4D97-AF65-F5344CB8AC3E}">
        <p14:creationId xmlns:p14="http://schemas.microsoft.com/office/powerpoint/2010/main" val="10153963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2ACCA628-2EC7-47E0-A2A2-1B683DBC52BE}"/>
              </a:ext>
            </a:extLst>
          </p:cNvPr>
          <p:cNvSpPr>
            <a:spLocks noGrp="1"/>
          </p:cNvSpPr>
          <p:nvPr>
            <p:ph type="sldNum" sz="quarter" idx="12"/>
          </p:nvPr>
        </p:nvSpPr>
        <p:spPr/>
        <p:txBody>
          <a:bodyPr/>
          <a:lstStyle/>
          <a:p>
            <a:pPr>
              <a:defRPr/>
            </a:pPr>
            <a:fld id="{C58DEF2B-8039-4C1E-A573-46AE1706B516}" type="slidenum">
              <a:rPr lang="en-US" altLang="zh-CN" smtClean="0"/>
              <a:pPr>
                <a:defRPr/>
              </a:pPr>
              <a:t>24</a:t>
            </a:fld>
            <a:endParaRPr lang="en-US" altLang="zh-CN" dirty="0"/>
          </a:p>
        </p:txBody>
      </p:sp>
      <p:sp>
        <p:nvSpPr>
          <p:cNvPr id="3" name="文本占位符 2">
            <a:extLst>
              <a:ext uri="{FF2B5EF4-FFF2-40B4-BE49-F238E27FC236}">
                <a16:creationId xmlns:a16="http://schemas.microsoft.com/office/drawing/2014/main" id="{19C010E6-F6AE-428A-897E-191B7E6BEAD3}"/>
              </a:ext>
            </a:extLst>
          </p:cNvPr>
          <p:cNvSpPr>
            <a:spLocks noGrp="1"/>
          </p:cNvSpPr>
          <p:nvPr>
            <p:ph type="body" sz="quarter" idx="13"/>
          </p:nvPr>
        </p:nvSpPr>
        <p:spPr/>
        <p:txBody>
          <a:bodyPr>
            <a:normAutofit/>
          </a:bodyPr>
          <a:lstStyle/>
          <a:p>
            <a:r>
              <a:rPr lang="zh-CN" altLang="en-US" dirty="0"/>
              <a:t>空气芯线圈（利兹线）</a:t>
            </a:r>
          </a:p>
        </p:txBody>
      </p:sp>
      <mc:AlternateContent xmlns:mc="http://schemas.openxmlformats.org/markup-compatibility/2006" xmlns:a14="http://schemas.microsoft.com/office/drawing/2010/main">
        <mc:Choice Requires="a14">
          <p:sp>
            <p:nvSpPr>
              <p:cNvPr id="4" name="文本框 3">
                <a:extLst>
                  <a:ext uri="{FF2B5EF4-FFF2-40B4-BE49-F238E27FC236}">
                    <a16:creationId xmlns:a16="http://schemas.microsoft.com/office/drawing/2014/main" id="{CC1F53FF-1931-4892-B0D7-DC7E1B719A20}"/>
                  </a:ext>
                </a:extLst>
              </p:cNvPr>
              <p:cNvSpPr txBox="1"/>
              <p:nvPr/>
            </p:nvSpPr>
            <p:spPr>
              <a:xfrm>
                <a:off x="76200" y="1295400"/>
                <a:ext cx="8839200" cy="5418919"/>
              </a:xfrm>
              <a:prstGeom prst="rect">
                <a:avLst/>
              </a:prstGeom>
              <a:noFill/>
            </p:spPr>
            <p:txBody>
              <a:bodyPr wrap="square" rtlCol="0">
                <a:spAutoFit/>
              </a:bodyPr>
              <a:lstStyle/>
              <a:p>
                <a:pPr>
                  <a:lnSpc>
                    <a:spcPct val="150000"/>
                  </a:lnSpc>
                </a:pPr>
                <a:r>
                  <a:rPr lang="zh-CN" altLang="en-US" dirty="0"/>
                  <a:t>线圈交流电阻</a:t>
                </a:r>
                <a:endParaRPr lang="en-US" altLang="zh-CN" dirty="0"/>
              </a:p>
              <a:p>
                <a:pPr marL="742950" lvl="1" indent="-285750">
                  <a:lnSpc>
                    <a:spcPct val="150000"/>
                  </a:lnSpc>
                  <a:buFont typeface="Wingdings" panose="05000000000000000000" pitchFamily="2" charset="2"/>
                  <a:buChar char="p"/>
                </a:pPr>
                <a:r>
                  <a:rPr lang="zh-CN" altLang="en-US" dirty="0"/>
                  <a:t>计算结果</a:t>
                </a:r>
                <a:endParaRPr lang="en-US" altLang="zh-CN" dirty="0"/>
              </a:p>
              <a:p>
                <a:pPr>
                  <a:lnSpc>
                    <a:spcPct val="150000"/>
                  </a:lnSpc>
                </a:pPr>
                <a14:m>
                  <m:oMathPara xmlns:m="http://schemas.openxmlformats.org/officeDocument/2006/math">
                    <m:oMathParaPr>
                      <m:jc m:val="centerGroup"/>
                    </m:oMathParaPr>
                    <m:oMath xmlns:m="http://schemas.openxmlformats.org/officeDocument/2006/math">
                      <m:sSub>
                        <m:sSubPr>
                          <m:ctrlPr>
                            <a:rPr lang="zh-CN" altLang="zh-CN" i="1" smtClean="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a:latin typeface="Cambria Math" panose="02040503050406030204" pitchFamily="18" charset="0"/>
                              <a:cs typeface="Times New Roman" panose="02020603050405020304" pitchFamily="18" charset="0"/>
                            </a:rPr>
                            <m:t>𝑅</m:t>
                          </m:r>
                        </m:e>
                        <m:sub>
                          <m:r>
                            <a:rPr lang="en-US" altLang="zh-CN" b="0" i="1" smtClean="0">
                              <a:latin typeface="Cambria Math" panose="02040503050406030204" pitchFamily="18" charset="0"/>
                              <a:cs typeface="Times New Roman" panose="02020603050405020304" pitchFamily="18" charset="0"/>
                            </a:rPr>
                            <m:t>𝑎𝑐</m:t>
                          </m:r>
                        </m:sub>
                      </m:sSub>
                      <m:r>
                        <a:rPr lang="en-US" altLang="zh-CN">
                          <a:latin typeface="Cambria Math" panose="02040503050406030204" pitchFamily="18" charset="0"/>
                          <a:cs typeface="Times New Roman" panose="02020603050405020304" pitchFamily="18" charset="0"/>
                        </a:rPr>
                        <m:t>=</m:t>
                      </m:r>
                      <m:sSub>
                        <m:sSubPr>
                          <m:ctrlPr>
                            <a:rPr lang="zh-CN" altLang="zh-CN" i="1">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a:latin typeface="Cambria Math" panose="02040503050406030204" pitchFamily="18" charset="0"/>
                              <a:cs typeface="Times New Roman" panose="02020603050405020304" pitchFamily="18" charset="0"/>
                            </a:rPr>
                            <m:t>𝑅</m:t>
                          </m:r>
                        </m:e>
                        <m:sub>
                          <m:r>
                            <a:rPr lang="en-US" altLang="zh-CN" i="1">
                              <a:latin typeface="Cambria Math" panose="02040503050406030204" pitchFamily="18" charset="0"/>
                              <a:cs typeface="Times New Roman" panose="02020603050405020304" pitchFamily="18" charset="0"/>
                            </a:rPr>
                            <m:t>𝑑𝑐</m:t>
                          </m:r>
                        </m:sub>
                      </m:sSub>
                      <m:f>
                        <m:fPr>
                          <m:ctrlPr>
                            <a:rPr lang="zh-CN" altLang="zh-CN" i="1">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i="1">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a:latin typeface="Cambria Math" panose="02040503050406030204" pitchFamily="18" charset="0"/>
                                  <a:cs typeface="Times New Roman" panose="02020603050405020304" pitchFamily="18" charset="0"/>
                                </a:rPr>
                                <m:t>𝛾</m:t>
                              </m:r>
                            </m:e>
                            <m:sub>
                              <m:r>
                                <a:rPr lang="en-US" altLang="zh-CN" i="1">
                                  <a:latin typeface="Cambria Math" panose="02040503050406030204" pitchFamily="18" charset="0"/>
                                  <a:cs typeface="Times New Roman" panose="02020603050405020304" pitchFamily="18" charset="0"/>
                                </a:rPr>
                                <m:t>𝑠</m:t>
                              </m:r>
                            </m:sub>
                          </m:sSub>
                        </m:num>
                        <m:den>
                          <m:r>
                            <a:rPr lang="en-US" altLang="zh-CN">
                              <a:latin typeface="Cambria Math" panose="02040503050406030204" pitchFamily="18" charset="0"/>
                              <a:cs typeface="Times New Roman" panose="02020603050405020304" pitchFamily="18" charset="0"/>
                            </a:rPr>
                            <m:t>2</m:t>
                          </m:r>
                        </m:den>
                      </m:f>
                      <m:sSub>
                        <m:sSubPr>
                          <m:ctrlPr>
                            <a:rPr lang="zh-CN" altLang="zh-CN" i="1">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a:latin typeface="Cambria Math" panose="02040503050406030204" pitchFamily="18" charset="0"/>
                              <a:cs typeface="Times New Roman" panose="02020603050405020304" pitchFamily="18" charset="0"/>
                            </a:rPr>
                            <m:t>𝑛</m:t>
                          </m:r>
                        </m:e>
                        <m:sub>
                          <m:r>
                            <a:rPr lang="en-US" altLang="zh-CN" i="1">
                              <a:latin typeface="Cambria Math" panose="02040503050406030204" pitchFamily="18" charset="0"/>
                              <a:cs typeface="Times New Roman" panose="02020603050405020304" pitchFamily="18" charset="0"/>
                            </a:rPr>
                            <m:t>𝑠</m:t>
                          </m:r>
                        </m:sub>
                      </m:sSub>
                      <m:d>
                        <m:dPr>
                          <m:begChr m:val="{"/>
                          <m:endChr m:val=""/>
                          <m:ctrlPr>
                            <a:rPr lang="zh-CN" altLang="zh-CN" i="1">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i="1">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a:latin typeface="Cambria Math" panose="02040503050406030204" pitchFamily="18" charset="0"/>
                                  <a:cs typeface="Times New Roman" panose="02020603050405020304" pitchFamily="18" charset="0"/>
                                </a:rPr>
                                <m:t>1</m:t>
                              </m:r>
                            </m:num>
                            <m:den>
                              <m:sSub>
                                <m:sSubPr>
                                  <m:ctrlPr>
                                    <a:rPr lang="zh-CN" altLang="zh-CN" i="1">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a:latin typeface="Cambria Math" panose="02040503050406030204" pitchFamily="18" charset="0"/>
                                      <a:cs typeface="Times New Roman" panose="02020603050405020304" pitchFamily="18" charset="0"/>
                                    </a:rPr>
                                    <m:t>𝑛</m:t>
                                  </m:r>
                                </m:e>
                                <m:sub>
                                  <m:r>
                                    <a:rPr lang="en-US" altLang="zh-CN" i="1">
                                      <a:latin typeface="Cambria Math" panose="02040503050406030204" pitchFamily="18" charset="0"/>
                                      <a:cs typeface="Times New Roman" panose="02020603050405020304" pitchFamily="18" charset="0"/>
                                    </a:rPr>
                                    <m:t>𝑠</m:t>
                                  </m:r>
                                </m:sub>
                              </m:sSub>
                            </m:den>
                          </m:f>
                          <m:f>
                            <m:fPr>
                              <m:ctrlPr>
                                <a:rPr lang="zh-CN" altLang="zh-CN" i="1">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i="1">
                                  <a:latin typeface="Cambria Math" panose="02040503050406030204" pitchFamily="18" charset="0"/>
                                  <a:cs typeface="Times New Roman" panose="02020603050405020304" pitchFamily="18" charset="0"/>
                                </a:rPr>
                                <m:t>𝑏𝑒𝑟</m:t>
                              </m:r>
                              <m:sSub>
                                <m:sSubPr>
                                  <m:ctrlPr>
                                    <a:rPr lang="zh-CN" altLang="zh-CN" i="1">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a:latin typeface="Cambria Math" panose="02040503050406030204" pitchFamily="18" charset="0"/>
                                      <a:cs typeface="Times New Roman" panose="02020603050405020304" pitchFamily="18" charset="0"/>
                                    </a:rPr>
                                    <m:t>𝛾</m:t>
                                  </m:r>
                                </m:e>
                                <m:sub>
                                  <m:r>
                                    <a:rPr lang="en-US" altLang="zh-CN" i="1">
                                      <a:latin typeface="Cambria Math" panose="02040503050406030204" pitchFamily="18" charset="0"/>
                                      <a:cs typeface="Times New Roman" panose="02020603050405020304" pitchFamily="18" charset="0"/>
                                    </a:rPr>
                                    <m:t>𝑠</m:t>
                                  </m:r>
                                </m:sub>
                              </m:sSub>
                              <m:r>
                                <a:rPr lang="en-US" altLang="zh-CN" i="1">
                                  <a:latin typeface="Cambria Math" panose="02040503050406030204" pitchFamily="18" charset="0"/>
                                  <a:cs typeface="Times New Roman" panose="02020603050405020304" pitchFamily="18" charset="0"/>
                                </a:rPr>
                                <m:t>𝑏𝑒</m:t>
                              </m:r>
                              <m:sSup>
                                <m:sSupPr>
                                  <m:ctrlPr>
                                    <a:rPr lang="zh-CN" altLang="zh-CN" i="1">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i="1">
                                      <a:latin typeface="Cambria Math" panose="02040503050406030204" pitchFamily="18" charset="0"/>
                                      <a:cs typeface="Times New Roman" panose="02020603050405020304" pitchFamily="18" charset="0"/>
                                    </a:rPr>
                                    <m:t>𝑖</m:t>
                                  </m:r>
                                </m:e>
                                <m:sup>
                                  <m:r>
                                    <a:rPr lang="en-US" altLang="zh-CN" i="1">
                                      <a:latin typeface="Cambria Math" panose="02040503050406030204" pitchFamily="18" charset="0"/>
                                      <a:cs typeface="Times New Roman" panose="02020603050405020304" pitchFamily="18" charset="0"/>
                                    </a:rPr>
                                    <m:t>′</m:t>
                                  </m:r>
                                </m:sup>
                              </m:sSup>
                              <m:sSub>
                                <m:sSubPr>
                                  <m:ctrlPr>
                                    <a:rPr lang="zh-CN" altLang="zh-CN" i="1">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a:latin typeface="Cambria Math" panose="02040503050406030204" pitchFamily="18" charset="0"/>
                                      <a:cs typeface="Times New Roman" panose="02020603050405020304" pitchFamily="18" charset="0"/>
                                    </a:rPr>
                                    <m:t>𝛾</m:t>
                                  </m:r>
                                </m:e>
                                <m:sub>
                                  <m:r>
                                    <a:rPr lang="en-US" altLang="zh-CN" i="1">
                                      <a:latin typeface="Cambria Math" panose="02040503050406030204" pitchFamily="18" charset="0"/>
                                      <a:cs typeface="Times New Roman" panose="02020603050405020304" pitchFamily="18" charset="0"/>
                                    </a:rPr>
                                    <m:t>𝑠</m:t>
                                  </m:r>
                                </m:sub>
                              </m:sSub>
                              <m:r>
                                <a:rPr lang="en-US" altLang="zh-CN" i="1">
                                  <a:latin typeface="Cambria Math" panose="02040503050406030204" pitchFamily="18" charset="0"/>
                                  <a:cs typeface="Times New Roman" panose="02020603050405020304" pitchFamily="18" charset="0"/>
                                </a:rPr>
                                <m:t>−</m:t>
                              </m:r>
                              <m:r>
                                <a:rPr lang="en-US" altLang="zh-CN" i="1">
                                  <a:latin typeface="Cambria Math" panose="02040503050406030204" pitchFamily="18" charset="0"/>
                                  <a:cs typeface="Times New Roman" panose="02020603050405020304" pitchFamily="18" charset="0"/>
                                </a:rPr>
                                <m:t>𝑏𝑒𝑖</m:t>
                              </m:r>
                              <m:sSub>
                                <m:sSubPr>
                                  <m:ctrlPr>
                                    <a:rPr lang="zh-CN" altLang="zh-CN" i="1">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a:latin typeface="Cambria Math" panose="02040503050406030204" pitchFamily="18" charset="0"/>
                                      <a:cs typeface="Times New Roman" panose="02020603050405020304" pitchFamily="18" charset="0"/>
                                    </a:rPr>
                                    <m:t>𝛾</m:t>
                                  </m:r>
                                </m:e>
                                <m:sub>
                                  <m:r>
                                    <a:rPr lang="en-US" altLang="zh-CN" i="1">
                                      <a:latin typeface="Cambria Math" panose="02040503050406030204" pitchFamily="18" charset="0"/>
                                      <a:cs typeface="Times New Roman" panose="02020603050405020304" pitchFamily="18" charset="0"/>
                                    </a:rPr>
                                    <m:t>𝑠</m:t>
                                  </m:r>
                                </m:sub>
                              </m:sSub>
                              <m:r>
                                <a:rPr lang="en-US" altLang="zh-CN" i="1">
                                  <a:latin typeface="Cambria Math" panose="02040503050406030204" pitchFamily="18" charset="0"/>
                                  <a:cs typeface="Times New Roman" panose="02020603050405020304" pitchFamily="18" charset="0"/>
                                </a:rPr>
                                <m:t>𝑏𝑒</m:t>
                              </m:r>
                              <m:sSup>
                                <m:sSupPr>
                                  <m:ctrlPr>
                                    <a:rPr lang="zh-CN" altLang="zh-CN" i="1">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i="1">
                                      <a:latin typeface="Cambria Math" panose="02040503050406030204" pitchFamily="18" charset="0"/>
                                      <a:cs typeface="Times New Roman" panose="02020603050405020304" pitchFamily="18" charset="0"/>
                                    </a:rPr>
                                    <m:t>𝑟</m:t>
                                  </m:r>
                                </m:e>
                                <m:sup>
                                  <m:r>
                                    <a:rPr lang="en-US" altLang="zh-CN" i="1">
                                      <a:latin typeface="Cambria Math" panose="02040503050406030204" pitchFamily="18" charset="0"/>
                                      <a:cs typeface="Times New Roman" panose="02020603050405020304" pitchFamily="18" charset="0"/>
                                    </a:rPr>
                                    <m:t>′</m:t>
                                  </m:r>
                                </m:sup>
                              </m:sSup>
                              <m:sSub>
                                <m:sSubPr>
                                  <m:ctrlPr>
                                    <a:rPr lang="zh-CN" altLang="zh-CN" i="1">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a:latin typeface="Cambria Math" panose="02040503050406030204" pitchFamily="18" charset="0"/>
                                      <a:cs typeface="Times New Roman" panose="02020603050405020304" pitchFamily="18" charset="0"/>
                                    </a:rPr>
                                    <m:t>𝛾</m:t>
                                  </m:r>
                                </m:e>
                                <m:sub>
                                  <m:r>
                                    <a:rPr lang="en-US" altLang="zh-CN" i="1">
                                      <a:latin typeface="Cambria Math" panose="02040503050406030204" pitchFamily="18" charset="0"/>
                                      <a:cs typeface="Times New Roman" panose="02020603050405020304" pitchFamily="18" charset="0"/>
                                    </a:rPr>
                                    <m:t>𝑠</m:t>
                                  </m:r>
                                </m:sub>
                              </m:sSub>
                            </m:num>
                            <m:den>
                              <m:r>
                                <a:rPr lang="en-US" altLang="zh-CN" i="1">
                                  <a:latin typeface="Cambria Math" panose="02040503050406030204" pitchFamily="18" charset="0"/>
                                  <a:cs typeface="Times New Roman" panose="02020603050405020304" pitchFamily="18" charset="0"/>
                                </a:rPr>
                                <m:t>𝑏𝑒</m:t>
                              </m:r>
                              <m:sSup>
                                <m:sSupPr>
                                  <m:ctrlPr>
                                    <a:rPr lang="zh-CN" altLang="zh-CN" i="1">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i="1">
                                      <a:latin typeface="Cambria Math" panose="02040503050406030204" pitchFamily="18" charset="0"/>
                                      <a:cs typeface="Times New Roman" panose="02020603050405020304" pitchFamily="18" charset="0"/>
                                    </a:rPr>
                                    <m:t>𝑟</m:t>
                                  </m:r>
                                </m:e>
                                <m:sup>
                                  <m:r>
                                    <a:rPr lang="en-US" altLang="zh-CN" i="1">
                                      <a:latin typeface="Cambria Math" panose="02040503050406030204" pitchFamily="18" charset="0"/>
                                      <a:cs typeface="Times New Roman" panose="02020603050405020304" pitchFamily="18" charset="0"/>
                                    </a:rPr>
                                    <m:t>′</m:t>
                                  </m:r>
                                  <m:r>
                                    <a:rPr lang="en-US" altLang="zh-CN">
                                      <a:latin typeface="Cambria Math" panose="02040503050406030204" pitchFamily="18" charset="0"/>
                                      <a:cs typeface="Times New Roman" panose="02020603050405020304" pitchFamily="18" charset="0"/>
                                    </a:rPr>
                                    <m:t>2</m:t>
                                  </m:r>
                                </m:sup>
                              </m:sSup>
                              <m:sSub>
                                <m:sSubPr>
                                  <m:ctrlPr>
                                    <a:rPr lang="zh-CN" altLang="zh-CN" i="1">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a:latin typeface="Cambria Math" panose="02040503050406030204" pitchFamily="18" charset="0"/>
                                      <a:cs typeface="Times New Roman" panose="02020603050405020304" pitchFamily="18" charset="0"/>
                                    </a:rPr>
                                    <m:t>𝛾</m:t>
                                  </m:r>
                                </m:e>
                                <m:sub>
                                  <m:r>
                                    <a:rPr lang="en-US" altLang="zh-CN" i="1">
                                      <a:latin typeface="Cambria Math" panose="02040503050406030204" pitchFamily="18" charset="0"/>
                                      <a:cs typeface="Times New Roman" panose="02020603050405020304" pitchFamily="18" charset="0"/>
                                    </a:rPr>
                                    <m:t>𝑠</m:t>
                                  </m:r>
                                </m:sub>
                              </m:sSub>
                              <m:r>
                                <a:rPr lang="en-US" altLang="zh-CN">
                                  <a:latin typeface="Cambria Math" panose="02040503050406030204" pitchFamily="18" charset="0"/>
                                  <a:cs typeface="Times New Roman" panose="02020603050405020304" pitchFamily="18" charset="0"/>
                                </a:rPr>
                                <m:t>+</m:t>
                              </m:r>
                              <m:r>
                                <a:rPr lang="en-US" altLang="zh-CN" i="1">
                                  <a:latin typeface="Cambria Math" panose="02040503050406030204" pitchFamily="18" charset="0"/>
                                  <a:cs typeface="Times New Roman" panose="02020603050405020304" pitchFamily="18" charset="0"/>
                                </a:rPr>
                                <m:t>𝑏𝑒</m:t>
                              </m:r>
                              <m:sSup>
                                <m:sSupPr>
                                  <m:ctrlPr>
                                    <a:rPr lang="zh-CN" altLang="zh-CN" i="1">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i="1">
                                      <a:latin typeface="Cambria Math" panose="02040503050406030204" pitchFamily="18" charset="0"/>
                                      <a:cs typeface="Times New Roman" panose="02020603050405020304" pitchFamily="18" charset="0"/>
                                    </a:rPr>
                                    <m:t>𝑖</m:t>
                                  </m:r>
                                </m:e>
                                <m:sup>
                                  <m:r>
                                    <a:rPr lang="en-US" altLang="zh-CN" i="1">
                                      <a:latin typeface="Cambria Math" panose="02040503050406030204" pitchFamily="18" charset="0"/>
                                      <a:cs typeface="Times New Roman" panose="02020603050405020304" pitchFamily="18" charset="0"/>
                                    </a:rPr>
                                    <m:t>′</m:t>
                                  </m:r>
                                  <m:r>
                                    <a:rPr lang="en-US" altLang="zh-CN">
                                      <a:latin typeface="Cambria Math" panose="02040503050406030204" pitchFamily="18" charset="0"/>
                                      <a:cs typeface="Times New Roman" panose="02020603050405020304" pitchFamily="18" charset="0"/>
                                    </a:rPr>
                                    <m:t>2</m:t>
                                  </m:r>
                                </m:sup>
                              </m:sSup>
                              <m:sSub>
                                <m:sSubPr>
                                  <m:ctrlPr>
                                    <a:rPr lang="zh-CN" altLang="zh-CN" i="1">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a:latin typeface="Cambria Math" panose="02040503050406030204" pitchFamily="18" charset="0"/>
                                      <a:cs typeface="Times New Roman" panose="02020603050405020304" pitchFamily="18" charset="0"/>
                                    </a:rPr>
                                    <m:t>𝛾</m:t>
                                  </m:r>
                                </m:e>
                                <m:sub>
                                  <m:r>
                                    <a:rPr lang="en-US" altLang="zh-CN" i="1">
                                      <a:latin typeface="Cambria Math" panose="02040503050406030204" pitchFamily="18" charset="0"/>
                                      <a:cs typeface="Times New Roman" panose="02020603050405020304" pitchFamily="18" charset="0"/>
                                    </a:rPr>
                                    <m:t>𝑠</m:t>
                                  </m:r>
                                </m:sub>
                              </m:sSub>
                            </m:den>
                          </m:f>
                        </m:e>
                      </m:d>
                      <m:r>
                        <a:rPr lang="en-US" altLang="zh-CN" i="1">
                          <a:latin typeface="Cambria Math" panose="02040503050406030204" pitchFamily="18" charset="0"/>
                          <a:cs typeface="Times New Roman" panose="02020603050405020304" pitchFamily="18" charset="0"/>
                        </a:rPr>
                        <m:t>−</m:t>
                      </m:r>
                    </m:oMath>
                  </m:oMathPara>
                </a14:m>
                <a:endParaRPr lang="en-US" altLang="zh-CN" i="1" dirty="0">
                  <a:latin typeface="Cambria Math" panose="02040503050406030204" pitchFamily="18" charset="0"/>
                  <a:cs typeface="Times New Roman" panose="02020603050405020304" pitchFamily="18" charset="0"/>
                </a:endParaRPr>
              </a:p>
              <a:p>
                <a:pPr>
                  <a:lnSpc>
                    <a:spcPct val="150000"/>
                  </a:lnSpc>
                </a:pPr>
                <a14:m>
                  <m:oMathPara xmlns:m="http://schemas.openxmlformats.org/officeDocument/2006/math">
                    <m:oMathParaPr>
                      <m:jc m:val="centerGroup"/>
                    </m:oMathParaPr>
                    <m:oMath xmlns:m="http://schemas.openxmlformats.org/officeDocument/2006/math">
                      <m:r>
                        <a:rPr lang="en-US" altLang="zh-CN">
                          <a:latin typeface="Cambria Math" panose="02040503050406030204" pitchFamily="18" charset="0"/>
                          <a:cs typeface="Times New Roman" panose="02020603050405020304" pitchFamily="18" charset="0"/>
                        </a:rPr>
                        <m:t>2</m:t>
                      </m:r>
                      <m:r>
                        <a:rPr lang="en-US" altLang="zh-CN" i="1">
                          <a:latin typeface="Cambria Math" panose="02040503050406030204" pitchFamily="18" charset="0"/>
                          <a:cs typeface="Times New Roman" panose="02020603050405020304" pitchFamily="18" charset="0"/>
                        </a:rPr>
                        <m:t>𝜋</m:t>
                      </m:r>
                      <m:d>
                        <m:dPr>
                          <m:begChr m:val="["/>
                          <m:endChr m:val="]"/>
                          <m:ctrlPr>
                            <a:rPr lang="zh-CN" altLang="zh-CN" i="1">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i="1">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a:latin typeface="Cambria Math" panose="02040503050406030204" pitchFamily="18" charset="0"/>
                                  <a:cs typeface="Times New Roman" panose="02020603050405020304" pitchFamily="18" charset="0"/>
                                </a:rPr>
                                <m:t>4</m:t>
                              </m:r>
                              <m:d>
                                <m:dPr>
                                  <m:ctrlPr>
                                    <a:rPr lang="zh-CN" altLang="zh-CN" i="1">
                                      <a:latin typeface="Cambria Math" panose="02040503050406030204" pitchFamily="18" charset="0"/>
                                      <a:ea typeface="Cambria Math" panose="02040503050406030204" pitchFamily="18" charset="0"/>
                                      <a:cs typeface="Times New Roman" panose="02020603050405020304" pitchFamily="18" charset="0"/>
                                    </a:rPr>
                                  </m:ctrlPr>
                                </m:dPr>
                                <m:e>
                                  <m:sSubSup>
                                    <m:sSubSupPr>
                                      <m:ctrlPr>
                                        <a:rPr lang="zh-CN" altLang="zh-CN" i="1">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CN" i="1">
                                          <a:latin typeface="Cambria Math" panose="02040503050406030204" pitchFamily="18" charset="0"/>
                                          <a:cs typeface="Times New Roman" panose="02020603050405020304" pitchFamily="18" charset="0"/>
                                        </a:rPr>
                                        <m:t>𝑁</m:t>
                                      </m:r>
                                    </m:e>
                                    <m:sub>
                                      <m:r>
                                        <a:rPr lang="en-US" altLang="zh-CN" i="1">
                                          <a:latin typeface="Cambria Math" panose="02040503050406030204" pitchFamily="18" charset="0"/>
                                          <a:cs typeface="Times New Roman" panose="02020603050405020304" pitchFamily="18" charset="0"/>
                                        </a:rPr>
                                        <m:t>𝑙</m:t>
                                      </m:r>
                                    </m:sub>
                                    <m:sup>
                                      <m:r>
                                        <a:rPr lang="en-US" altLang="zh-CN">
                                          <a:latin typeface="Cambria Math" panose="02040503050406030204" pitchFamily="18" charset="0"/>
                                          <a:cs typeface="Times New Roman" panose="02020603050405020304" pitchFamily="18" charset="0"/>
                                        </a:rPr>
                                        <m:t>2</m:t>
                                      </m:r>
                                    </m:sup>
                                  </m:sSubSup>
                                  <m:r>
                                    <a:rPr lang="en-US" altLang="zh-CN" i="1">
                                      <a:latin typeface="Cambria Math" panose="02040503050406030204" pitchFamily="18" charset="0"/>
                                      <a:cs typeface="Times New Roman" panose="02020603050405020304" pitchFamily="18" charset="0"/>
                                    </a:rPr>
                                    <m:t>−</m:t>
                                  </m:r>
                                  <m:r>
                                    <a:rPr lang="en-US" altLang="zh-CN">
                                      <a:latin typeface="Cambria Math" panose="02040503050406030204" pitchFamily="18" charset="0"/>
                                      <a:cs typeface="Times New Roman" panose="02020603050405020304" pitchFamily="18" charset="0"/>
                                    </a:rPr>
                                    <m:t>1</m:t>
                                  </m:r>
                                </m:e>
                              </m:d>
                            </m:num>
                            <m:den>
                              <m:r>
                                <a:rPr lang="en-US" altLang="zh-CN">
                                  <a:latin typeface="Cambria Math" panose="02040503050406030204" pitchFamily="18" charset="0"/>
                                  <a:cs typeface="Times New Roman" panose="02020603050405020304" pitchFamily="18" charset="0"/>
                                </a:rPr>
                                <m:t>3</m:t>
                              </m:r>
                            </m:den>
                          </m:f>
                          <m:r>
                            <a:rPr lang="en-US" altLang="zh-CN">
                              <a:latin typeface="Cambria Math" panose="02040503050406030204" pitchFamily="18" charset="0"/>
                              <a:cs typeface="Times New Roman" panose="02020603050405020304" pitchFamily="18" charset="0"/>
                            </a:rPr>
                            <m:t>+1</m:t>
                          </m:r>
                        </m:e>
                      </m:d>
                      <m:sSub>
                        <m:sSubPr>
                          <m:ctrlPr>
                            <a:rPr lang="zh-CN" altLang="zh-CN" i="1">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a:latin typeface="Cambria Math" panose="02040503050406030204" pitchFamily="18" charset="0"/>
                              <a:cs typeface="Times New Roman" panose="02020603050405020304" pitchFamily="18" charset="0"/>
                            </a:rPr>
                            <m:t>𝑛</m:t>
                          </m:r>
                        </m:e>
                        <m:sub>
                          <m:r>
                            <a:rPr lang="en-US" altLang="zh-CN" i="1">
                              <a:latin typeface="Cambria Math" panose="02040503050406030204" pitchFamily="18" charset="0"/>
                              <a:cs typeface="Times New Roman" panose="02020603050405020304" pitchFamily="18" charset="0"/>
                            </a:rPr>
                            <m:t>𝑠</m:t>
                          </m:r>
                        </m:sub>
                      </m:sSub>
                      <m:d>
                        <m:dPr>
                          <m:ctrlPr>
                            <a:rPr lang="zh-CN" altLang="zh-CN" i="1">
                              <a:latin typeface="Cambria Math" panose="02040503050406030204" pitchFamily="18" charset="0"/>
                              <a:ea typeface="Cambria Math" panose="02040503050406030204" pitchFamily="18" charset="0"/>
                              <a:cs typeface="Times New Roman" panose="02020603050405020304" pitchFamily="18" charset="0"/>
                            </a:rPr>
                          </m:ctrlPr>
                        </m:dPr>
                        <m:e>
                          <m:sSubSup>
                            <m:sSubSupPr>
                              <m:ctrlPr>
                                <a:rPr lang="zh-CN" altLang="zh-CN" i="1">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CN" i="1">
                                  <a:latin typeface="Cambria Math" panose="02040503050406030204" pitchFamily="18" charset="0"/>
                                  <a:cs typeface="Times New Roman" panose="02020603050405020304" pitchFamily="18" charset="0"/>
                                </a:rPr>
                                <m:t>𝜂</m:t>
                              </m:r>
                            </m:e>
                            <m:sub>
                              <m:r>
                                <a:rPr lang="en-US" altLang="zh-CN">
                                  <a:latin typeface="Cambria Math" panose="02040503050406030204" pitchFamily="18" charset="0"/>
                                  <a:cs typeface="Times New Roman" panose="02020603050405020304" pitchFamily="18" charset="0"/>
                                </a:rPr>
                                <m:t>1</m:t>
                              </m:r>
                            </m:sub>
                            <m:sup>
                              <m:r>
                                <a:rPr lang="en-US" altLang="zh-CN">
                                  <a:latin typeface="Cambria Math" panose="02040503050406030204" pitchFamily="18" charset="0"/>
                                  <a:cs typeface="Times New Roman" panose="02020603050405020304" pitchFamily="18" charset="0"/>
                                </a:rPr>
                                <m:t>2</m:t>
                              </m:r>
                            </m:sup>
                          </m:sSubSup>
                          <m:r>
                            <a:rPr lang="en-US" altLang="zh-CN">
                              <a:latin typeface="Cambria Math" panose="02040503050406030204" pitchFamily="18" charset="0"/>
                              <a:cs typeface="Times New Roman" panose="02020603050405020304" pitchFamily="18" charset="0"/>
                            </a:rPr>
                            <m:t>+</m:t>
                          </m:r>
                          <m:sSubSup>
                            <m:sSubSupPr>
                              <m:ctrlPr>
                                <a:rPr lang="zh-CN" altLang="zh-CN" i="1">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CN" i="1">
                                  <a:latin typeface="Cambria Math" panose="02040503050406030204" pitchFamily="18" charset="0"/>
                                  <a:cs typeface="Times New Roman" panose="02020603050405020304" pitchFamily="18" charset="0"/>
                                </a:rPr>
                                <m:t>𝜂</m:t>
                              </m:r>
                            </m:e>
                            <m:sub>
                              <m:r>
                                <a:rPr lang="en-US" altLang="zh-CN">
                                  <a:latin typeface="Cambria Math" panose="02040503050406030204" pitchFamily="18" charset="0"/>
                                  <a:cs typeface="Times New Roman" panose="02020603050405020304" pitchFamily="18" charset="0"/>
                                </a:rPr>
                                <m:t>2</m:t>
                              </m:r>
                            </m:sub>
                            <m:sup>
                              <m:r>
                                <a:rPr lang="en-US" altLang="zh-CN">
                                  <a:latin typeface="Cambria Math" panose="02040503050406030204" pitchFamily="18" charset="0"/>
                                  <a:cs typeface="Times New Roman" panose="02020603050405020304" pitchFamily="18" charset="0"/>
                                </a:rPr>
                                <m:t>2</m:t>
                              </m:r>
                            </m:sup>
                          </m:sSubSup>
                          <m:f>
                            <m:fPr>
                              <m:ctrlPr>
                                <a:rPr lang="zh-CN" altLang="zh-CN" i="1">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i="1">
                                  <a:latin typeface="Cambria Math" panose="02040503050406030204" pitchFamily="18" charset="0"/>
                                  <a:cs typeface="Times New Roman" panose="02020603050405020304" pitchFamily="18" charset="0"/>
                                </a:rPr>
                                <m:t>𝑝</m:t>
                              </m:r>
                            </m:num>
                            <m:den>
                              <m:r>
                                <a:rPr lang="en-US" altLang="zh-CN">
                                  <a:latin typeface="Cambria Math" panose="02040503050406030204" pitchFamily="18" charset="0"/>
                                  <a:cs typeface="Times New Roman" panose="02020603050405020304" pitchFamily="18" charset="0"/>
                                </a:rPr>
                                <m:t>2</m:t>
                              </m:r>
                              <m:r>
                                <a:rPr lang="en-US" altLang="zh-CN" i="1">
                                  <a:latin typeface="Cambria Math" panose="02040503050406030204" pitchFamily="18" charset="0"/>
                                  <a:cs typeface="Times New Roman" panose="02020603050405020304" pitchFamily="18" charset="0"/>
                                </a:rPr>
                                <m:t>𝜋</m:t>
                              </m:r>
                              <m:sSub>
                                <m:sSubPr>
                                  <m:ctrlPr>
                                    <a:rPr lang="zh-CN" altLang="zh-CN" i="1">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a:latin typeface="Cambria Math" panose="02040503050406030204" pitchFamily="18" charset="0"/>
                                      <a:cs typeface="Times New Roman" panose="02020603050405020304" pitchFamily="18" charset="0"/>
                                    </a:rPr>
                                    <m:t>𝑛</m:t>
                                  </m:r>
                                </m:e>
                                <m:sub>
                                  <m:r>
                                    <a:rPr lang="en-US" altLang="zh-CN" i="1">
                                      <a:latin typeface="Cambria Math" panose="02040503050406030204" pitchFamily="18" charset="0"/>
                                      <a:cs typeface="Times New Roman" panose="02020603050405020304" pitchFamily="18" charset="0"/>
                                    </a:rPr>
                                    <m:t>𝑠</m:t>
                                  </m:r>
                                </m:sub>
                              </m:sSub>
                            </m:den>
                          </m:f>
                        </m:e>
                      </m:d>
                      <m:d>
                        <m:dPr>
                          <m:begChr m:val=""/>
                          <m:endChr m:val="}"/>
                          <m:ctrlPr>
                            <a:rPr lang="zh-CN" altLang="zh-CN" i="1">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i="1">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i="1">
                                  <a:latin typeface="Cambria Math" panose="02040503050406030204" pitchFamily="18" charset="0"/>
                                  <a:cs typeface="Times New Roman" panose="02020603050405020304" pitchFamily="18" charset="0"/>
                                </a:rPr>
                                <m:t>𝑏𝑒</m:t>
                              </m:r>
                              <m:sSub>
                                <m:sSubPr>
                                  <m:ctrlPr>
                                    <a:rPr lang="zh-CN" altLang="zh-CN" i="1">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a:latin typeface="Cambria Math" panose="02040503050406030204" pitchFamily="18" charset="0"/>
                                      <a:cs typeface="Times New Roman" panose="02020603050405020304" pitchFamily="18" charset="0"/>
                                    </a:rPr>
                                    <m:t>𝑟</m:t>
                                  </m:r>
                                </m:e>
                                <m:sub>
                                  <m:r>
                                    <a:rPr lang="en-US" altLang="zh-CN">
                                      <a:latin typeface="Cambria Math" panose="02040503050406030204" pitchFamily="18" charset="0"/>
                                      <a:cs typeface="Times New Roman" panose="02020603050405020304" pitchFamily="18" charset="0"/>
                                    </a:rPr>
                                    <m:t>2</m:t>
                                  </m:r>
                                </m:sub>
                              </m:sSub>
                              <m:sSub>
                                <m:sSubPr>
                                  <m:ctrlPr>
                                    <a:rPr lang="zh-CN" altLang="zh-CN" i="1">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a:latin typeface="Cambria Math" panose="02040503050406030204" pitchFamily="18" charset="0"/>
                                      <a:cs typeface="Times New Roman" panose="02020603050405020304" pitchFamily="18" charset="0"/>
                                    </a:rPr>
                                    <m:t>𝛾</m:t>
                                  </m:r>
                                </m:e>
                                <m:sub>
                                  <m:r>
                                    <a:rPr lang="en-US" altLang="zh-CN" i="1">
                                      <a:latin typeface="Cambria Math" panose="02040503050406030204" pitchFamily="18" charset="0"/>
                                      <a:cs typeface="Times New Roman" panose="02020603050405020304" pitchFamily="18" charset="0"/>
                                    </a:rPr>
                                    <m:t>𝑠</m:t>
                                  </m:r>
                                </m:sub>
                              </m:sSub>
                              <m:r>
                                <a:rPr lang="en-US" altLang="zh-CN" i="1">
                                  <a:latin typeface="Cambria Math" panose="02040503050406030204" pitchFamily="18" charset="0"/>
                                  <a:cs typeface="Times New Roman" panose="02020603050405020304" pitchFamily="18" charset="0"/>
                                </a:rPr>
                                <m:t>𝑏𝑒</m:t>
                              </m:r>
                              <m:sSup>
                                <m:sSupPr>
                                  <m:ctrlPr>
                                    <a:rPr lang="zh-CN" altLang="zh-CN" i="1">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i="1">
                                      <a:latin typeface="Cambria Math" panose="02040503050406030204" pitchFamily="18" charset="0"/>
                                      <a:cs typeface="Times New Roman" panose="02020603050405020304" pitchFamily="18" charset="0"/>
                                    </a:rPr>
                                    <m:t>𝑟</m:t>
                                  </m:r>
                                </m:e>
                                <m:sup>
                                  <m:r>
                                    <a:rPr lang="en-US" altLang="zh-CN" i="1">
                                      <a:latin typeface="Cambria Math" panose="02040503050406030204" pitchFamily="18" charset="0"/>
                                      <a:cs typeface="Times New Roman" panose="02020603050405020304" pitchFamily="18" charset="0"/>
                                    </a:rPr>
                                    <m:t>′</m:t>
                                  </m:r>
                                </m:sup>
                              </m:sSup>
                              <m:sSub>
                                <m:sSubPr>
                                  <m:ctrlPr>
                                    <a:rPr lang="zh-CN" altLang="zh-CN" i="1">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a:latin typeface="Cambria Math" panose="02040503050406030204" pitchFamily="18" charset="0"/>
                                      <a:cs typeface="Times New Roman" panose="02020603050405020304" pitchFamily="18" charset="0"/>
                                    </a:rPr>
                                    <m:t>𝛾</m:t>
                                  </m:r>
                                </m:e>
                                <m:sub>
                                  <m:r>
                                    <a:rPr lang="en-US" altLang="zh-CN" i="1">
                                      <a:latin typeface="Cambria Math" panose="02040503050406030204" pitchFamily="18" charset="0"/>
                                      <a:cs typeface="Times New Roman" panose="02020603050405020304" pitchFamily="18" charset="0"/>
                                    </a:rPr>
                                    <m:t>𝑠</m:t>
                                  </m:r>
                                </m:sub>
                              </m:sSub>
                              <m:r>
                                <a:rPr lang="en-US" altLang="zh-CN" b="0" i="1" smtClean="0">
                                  <a:latin typeface="Cambria Math" panose="02040503050406030204" pitchFamily="18" charset="0"/>
                                  <a:cs typeface="Times New Roman" panose="02020603050405020304" pitchFamily="18" charset="0"/>
                                </a:rPr>
                                <m:t>+</m:t>
                              </m:r>
                              <m:r>
                                <a:rPr lang="en-US" altLang="zh-CN" i="1">
                                  <a:latin typeface="Cambria Math" panose="02040503050406030204" pitchFamily="18" charset="0"/>
                                  <a:cs typeface="Times New Roman" panose="02020603050405020304" pitchFamily="18" charset="0"/>
                                </a:rPr>
                                <m:t>𝑏𝑒</m:t>
                              </m:r>
                              <m:sSub>
                                <m:sSubPr>
                                  <m:ctrlPr>
                                    <a:rPr lang="zh-CN" altLang="zh-CN" i="1">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a:latin typeface="Cambria Math" panose="02040503050406030204" pitchFamily="18" charset="0"/>
                                      <a:cs typeface="Times New Roman" panose="02020603050405020304" pitchFamily="18" charset="0"/>
                                    </a:rPr>
                                    <m:t>𝑖</m:t>
                                  </m:r>
                                </m:e>
                                <m:sub>
                                  <m:r>
                                    <a:rPr lang="en-US" altLang="zh-CN">
                                      <a:latin typeface="Cambria Math" panose="02040503050406030204" pitchFamily="18" charset="0"/>
                                      <a:cs typeface="Times New Roman" panose="02020603050405020304" pitchFamily="18" charset="0"/>
                                    </a:rPr>
                                    <m:t>2</m:t>
                                  </m:r>
                                </m:sub>
                              </m:sSub>
                              <m:sSub>
                                <m:sSubPr>
                                  <m:ctrlPr>
                                    <a:rPr lang="zh-CN" altLang="zh-CN" i="1">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a:latin typeface="Cambria Math" panose="02040503050406030204" pitchFamily="18" charset="0"/>
                                      <a:cs typeface="Times New Roman" panose="02020603050405020304" pitchFamily="18" charset="0"/>
                                    </a:rPr>
                                    <m:t>𝛾</m:t>
                                  </m:r>
                                </m:e>
                                <m:sub>
                                  <m:r>
                                    <a:rPr lang="en-US" altLang="zh-CN" i="1">
                                      <a:latin typeface="Cambria Math" panose="02040503050406030204" pitchFamily="18" charset="0"/>
                                      <a:cs typeface="Times New Roman" panose="02020603050405020304" pitchFamily="18" charset="0"/>
                                    </a:rPr>
                                    <m:t>𝑠</m:t>
                                  </m:r>
                                </m:sub>
                              </m:sSub>
                              <m:r>
                                <a:rPr lang="en-US" altLang="zh-CN" i="1">
                                  <a:latin typeface="Cambria Math" panose="02040503050406030204" pitchFamily="18" charset="0"/>
                                  <a:cs typeface="Times New Roman" panose="02020603050405020304" pitchFamily="18" charset="0"/>
                                </a:rPr>
                                <m:t>𝑏𝑒</m:t>
                              </m:r>
                              <m:sSup>
                                <m:sSupPr>
                                  <m:ctrlPr>
                                    <a:rPr lang="zh-CN" altLang="zh-CN" i="1">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i="1">
                                      <a:latin typeface="Cambria Math" panose="02040503050406030204" pitchFamily="18" charset="0"/>
                                      <a:cs typeface="Times New Roman" panose="02020603050405020304" pitchFamily="18" charset="0"/>
                                    </a:rPr>
                                    <m:t>𝑖</m:t>
                                  </m:r>
                                </m:e>
                                <m:sup>
                                  <m:r>
                                    <a:rPr lang="en-US" altLang="zh-CN" i="1">
                                      <a:latin typeface="Cambria Math" panose="02040503050406030204" pitchFamily="18" charset="0"/>
                                      <a:cs typeface="Times New Roman" panose="02020603050405020304" pitchFamily="18" charset="0"/>
                                    </a:rPr>
                                    <m:t>′</m:t>
                                  </m:r>
                                </m:sup>
                              </m:sSup>
                              <m:sSub>
                                <m:sSubPr>
                                  <m:ctrlPr>
                                    <a:rPr lang="zh-CN" altLang="zh-CN" i="1">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a:latin typeface="Cambria Math" panose="02040503050406030204" pitchFamily="18" charset="0"/>
                                      <a:cs typeface="Times New Roman" panose="02020603050405020304" pitchFamily="18" charset="0"/>
                                    </a:rPr>
                                    <m:t>𝛾</m:t>
                                  </m:r>
                                </m:e>
                                <m:sub>
                                  <m:r>
                                    <a:rPr lang="en-US" altLang="zh-CN" i="1">
                                      <a:latin typeface="Cambria Math" panose="02040503050406030204" pitchFamily="18" charset="0"/>
                                      <a:cs typeface="Times New Roman" panose="02020603050405020304" pitchFamily="18" charset="0"/>
                                    </a:rPr>
                                    <m:t>𝑠</m:t>
                                  </m:r>
                                </m:sub>
                              </m:sSub>
                            </m:num>
                            <m:den>
                              <m:r>
                                <a:rPr lang="en-US" altLang="zh-CN" i="1">
                                  <a:latin typeface="Cambria Math" panose="02040503050406030204" pitchFamily="18" charset="0"/>
                                  <a:cs typeface="Times New Roman" panose="02020603050405020304" pitchFamily="18" charset="0"/>
                                </a:rPr>
                                <m:t>𝑏𝑒</m:t>
                              </m:r>
                              <m:sSup>
                                <m:sSupPr>
                                  <m:ctrlPr>
                                    <a:rPr lang="zh-CN" altLang="zh-CN" i="1">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i="1">
                                      <a:latin typeface="Cambria Math" panose="02040503050406030204" pitchFamily="18" charset="0"/>
                                      <a:cs typeface="Times New Roman" panose="02020603050405020304" pitchFamily="18" charset="0"/>
                                    </a:rPr>
                                    <m:t>𝑟</m:t>
                                  </m:r>
                                </m:e>
                                <m:sup>
                                  <m:r>
                                    <a:rPr lang="en-US" altLang="zh-CN">
                                      <a:latin typeface="Cambria Math" panose="02040503050406030204" pitchFamily="18" charset="0"/>
                                      <a:cs typeface="Times New Roman" panose="02020603050405020304" pitchFamily="18" charset="0"/>
                                    </a:rPr>
                                    <m:t>2</m:t>
                                  </m:r>
                                </m:sup>
                              </m:sSup>
                              <m:sSub>
                                <m:sSubPr>
                                  <m:ctrlPr>
                                    <a:rPr lang="zh-CN" altLang="zh-CN" i="1">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a:latin typeface="Cambria Math" panose="02040503050406030204" pitchFamily="18" charset="0"/>
                                      <a:cs typeface="Times New Roman" panose="02020603050405020304" pitchFamily="18" charset="0"/>
                                    </a:rPr>
                                    <m:t>𝛾</m:t>
                                  </m:r>
                                </m:e>
                                <m:sub>
                                  <m:r>
                                    <a:rPr lang="en-US" altLang="zh-CN" i="1">
                                      <a:latin typeface="Cambria Math" panose="02040503050406030204" pitchFamily="18" charset="0"/>
                                      <a:cs typeface="Times New Roman" panose="02020603050405020304" pitchFamily="18" charset="0"/>
                                    </a:rPr>
                                    <m:t>𝑠</m:t>
                                  </m:r>
                                </m:sub>
                              </m:sSub>
                              <m:r>
                                <a:rPr lang="en-US" altLang="zh-CN">
                                  <a:latin typeface="Cambria Math" panose="02040503050406030204" pitchFamily="18" charset="0"/>
                                  <a:cs typeface="Times New Roman" panose="02020603050405020304" pitchFamily="18" charset="0"/>
                                </a:rPr>
                                <m:t>+</m:t>
                              </m:r>
                              <m:r>
                                <a:rPr lang="en-US" altLang="zh-CN" i="1">
                                  <a:latin typeface="Cambria Math" panose="02040503050406030204" pitchFamily="18" charset="0"/>
                                  <a:cs typeface="Times New Roman" panose="02020603050405020304" pitchFamily="18" charset="0"/>
                                </a:rPr>
                                <m:t>𝑏𝑒</m:t>
                              </m:r>
                              <m:sSup>
                                <m:sSupPr>
                                  <m:ctrlPr>
                                    <a:rPr lang="zh-CN" altLang="zh-CN" i="1">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i="1">
                                      <a:latin typeface="Cambria Math" panose="02040503050406030204" pitchFamily="18" charset="0"/>
                                      <a:cs typeface="Times New Roman" panose="02020603050405020304" pitchFamily="18" charset="0"/>
                                    </a:rPr>
                                    <m:t>𝑖</m:t>
                                  </m:r>
                                </m:e>
                                <m:sup>
                                  <m:r>
                                    <a:rPr lang="en-US" altLang="zh-CN">
                                      <a:latin typeface="Cambria Math" panose="02040503050406030204" pitchFamily="18" charset="0"/>
                                      <a:cs typeface="Times New Roman" panose="02020603050405020304" pitchFamily="18" charset="0"/>
                                    </a:rPr>
                                    <m:t>2</m:t>
                                  </m:r>
                                </m:sup>
                              </m:sSup>
                              <m:sSub>
                                <m:sSubPr>
                                  <m:ctrlPr>
                                    <a:rPr lang="zh-CN" altLang="zh-CN" i="1">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a:latin typeface="Cambria Math" panose="02040503050406030204" pitchFamily="18" charset="0"/>
                                      <a:cs typeface="Times New Roman" panose="02020603050405020304" pitchFamily="18" charset="0"/>
                                    </a:rPr>
                                    <m:t>𝛾</m:t>
                                  </m:r>
                                </m:e>
                                <m:sub>
                                  <m:r>
                                    <a:rPr lang="en-US" altLang="zh-CN" i="1">
                                      <a:latin typeface="Cambria Math" panose="02040503050406030204" pitchFamily="18" charset="0"/>
                                      <a:cs typeface="Times New Roman" panose="02020603050405020304" pitchFamily="18" charset="0"/>
                                    </a:rPr>
                                    <m:t>𝑠</m:t>
                                  </m:r>
                                </m:sub>
                              </m:sSub>
                            </m:den>
                          </m:f>
                        </m:e>
                      </m:d>
                    </m:oMath>
                  </m:oMathPara>
                </a14:m>
                <a:endParaRPr lang="en-US" altLang="zh-CN" dirty="0"/>
              </a:p>
              <a:p>
                <a:pPr lvl="1">
                  <a:lnSpc>
                    <a:spcPct val="150000"/>
                  </a:lnSpc>
                </a:pPr>
                <a:endParaRPr lang="en-US" altLang="zh-CN" dirty="0"/>
              </a:p>
              <a:p>
                <a:pPr marL="742950" lvl="1" indent="-285750">
                  <a:lnSpc>
                    <a:spcPct val="150000"/>
                  </a:lnSpc>
                  <a:buFont typeface="Wingdings" panose="05000000000000000000" pitchFamily="2" charset="2"/>
                  <a:buChar char="p"/>
                </a:pPr>
                <a:endParaRPr lang="en-US" altLang="zh-CN" dirty="0"/>
              </a:p>
              <a:p>
                <a:pPr marL="742950" lvl="1" indent="-285750">
                  <a:lnSpc>
                    <a:spcPct val="150000"/>
                  </a:lnSpc>
                  <a:buFont typeface="Wingdings" panose="05000000000000000000" pitchFamily="2" charset="2"/>
                  <a:buChar char="p"/>
                </a:pPr>
                <a:r>
                  <a:rPr lang="zh-CN" altLang="en-US" dirty="0"/>
                  <a:t>仿真结果</a:t>
                </a:r>
                <a:endParaRPr lang="en-US" altLang="zh-CN" dirty="0"/>
              </a:p>
              <a:p>
                <a:pPr marL="1200150" lvl="2" indent="-285750">
                  <a:lnSpc>
                    <a:spcPct val="150000"/>
                  </a:lnSpc>
                  <a:buFont typeface="Arial" panose="020B0604020202020204" pitchFamily="34" charset="0"/>
                  <a:buChar char="•"/>
                </a:pPr>
                <a:r>
                  <a:rPr lang="en-US" altLang="zh-CN" dirty="0" err="1"/>
                  <a:t>Comsol</a:t>
                </a:r>
                <a:endParaRPr lang="en-US" altLang="zh-CN" dirty="0"/>
              </a:p>
              <a:p>
                <a:pPr marL="1200150" lvl="2" indent="-285750">
                  <a:lnSpc>
                    <a:spcPct val="150000"/>
                  </a:lnSpc>
                  <a:buFont typeface="Arial" panose="020B0604020202020204" pitchFamily="34" charset="0"/>
                  <a:buChar char="•"/>
                </a:pPr>
                <a:r>
                  <a:rPr lang="en-US" altLang="zh-CN" dirty="0"/>
                  <a:t>Ansys Maxwell</a:t>
                </a:r>
              </a:p>
              <a:p>
                <a:pPr marL="742950" lvl="1" indent="-285750">
                  <a:lnSpc>
                    <a:spcPct val="150000"/>
                  </a:lnSpc>
                  <a:buFont typeface="Wingdings" panose="05000000000000000000" pitchFamily="2" charset="2"/>
                  <a:buChar char="p"/>
                </a:pPr>
                <a:r>
                  <a:rPr lang="zh-CN" altLang="en-US" dirty="0"/>
                  <a:t>实测结果</a:t>
                </a:r>
              </a:p>
            </p:txBody>
          </p:sp>
        </mc:Choice>
        <mc:Fallback xmlns="">
          <p:sp>
            <p:nvSpPr>
              <p:cNvPr id="4" name="文本框 3">
                <a:extLst>
                  <a:ext uri="{FF2B5EF4-FFF2-40B4-BE49-F238E27FC236}">
                    <a16:creationId xmlns:a16="http://schemas.microsoft.com/office/drawing/2014/main" id="{CC1F53FF-1931-4892-B0D7-DC7E1B719A20}"/>
                  </a:ext>
                </a:extLst>
              </p:cNvPr>
              <p:cNvSpPr txBox="1">
                <a:spLocks noRot="1" noChangeAspect="1" noMove="1" noResize="1" noEditPoints="1" noAdjustHandles="1" noChangeArrowheads="1" noChangeShapeType="1" noTextEdit="1"/>
              </p:cNvSpPr>
              <p:nvPr/>
            </p:nvSpPr>
            <p:spPr>
              <a:xfrm>
                <a:off x="76200" y="1295400"/>
                <a:ext cx="8839200" cy="5418919"/>
              </a:xfrm>
              <a:prstGeom prst="rect">
                <a:avLst/>
              </a:prstGeom>
              <a:blipFill>
                <a:blip r:embed="rId2"/>
                <a:stretch>
                  <a:fillRect l="-621" b="-788"/>
                </a:stretch>
              </a:blipFill>
            </p:spPr>
            <p:txBody>
              <a:bodyPr/>
              <a:lstStyle/>
              <a:p>
                <a:r>
                  <a:rPr lang="zh-CN" altLang="en-US">
                    <a:noFill/>
                  </a:rPr>
                  <a:t> </a:t>
                </a:r>
              </a:p>
            </p:txBody>
          </p:sp>
        </mc:Fallback>
      </mc:AlternateContent>
      <p:pic>
        <p:nvPicPr>
          <p:cNvPr id="23" name="图片 22">
            <a:extLst>
              <a:ext uri="{FF2B5EF4-FFF2-40B4-BE49-F238E27FC236}">
                <a16:creationId xmlns:a16="http://schemas.microsoft.com/office/drawing/2014/main" id="{27E8861D-6B4B-42F7-87D4-5010480A54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7474" y="4580526"/>
            <a:ext cx="2619351" cy="2160000"/>
          </a:xfrm>
          <a:prstGeom prst="rect">
            <a:avLst/>
          </a:prstGeom>
        </p:spPr>
      </p:pic>
      <p:cxnSp>
        <p:nvCxnSpPr>
          <p:cNvPr id="12" name="直接连接符 11">
            <a:extLst>
              <a:ext uri="{FF2B5EF4-FFF2-40B4-BE49-F238E27FC236}">
                <a16:creationId xmlns:a16="http://schemas.microsoft.com/office/drawing/2014/main" id="{435B798B-91BB-41FD-9519-1A13978D7FC1}"/>
              </a:ext>
            </a:extLst>
          </p:cNvPr>
          <p:cNvCxnSpPr>
            <a:cxnSpLocks/>
          </p:cNvCxnSpPr>
          <p:nvPr/>
        </p:nvCxnSpPr>
        <p:spPr>
          <a:xfrm>
            <a:off x="3733800" y="2438400"/>
            <a:ext cx="28956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直接连接符 12">
            <a:extLst>
              <a:ext uri="{FF2B5EF4-FFF2-40B4-BE49-F238E27FC236}">
                <a16:creationId xmlns:a16="http://schemas.microsoft.com/office/drawing/2014/main" id="{864DC215-59F2-4425-85F8-5C8B379082B4}"/>
              </a:ext>
            </a:extLst>
          </p:cNvPr>
          <p:cNvCxnSpPr>
            <a:cxnSpLocks/>
          </p:cNvCxnSpPr>
          <p:nvPr/>
        </p:nvCxnSpPr>
        <p:spPr>
          <a:xfrm>
            <a:off x="1466850" y="4236482"/>
            <a:ext cx="622935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4" name="文本框 13">
            <a:extLst>
              <a:ext uri="{FF2B5EF4-FFF2-40B4-BE49-F238E27FC236}">
                <a16:creationId xmlns:a16="http://schemas.microsoft.com/office/drawing/2014/main" id="{9B8613E4-F179-424E-B2FD-F8D6D181C301}"/>
              </a:ext>
            </a:extLst>
          </p:cNvPr>
          <p:cNvSpPr txBox="1"/>
          <p:nvPr/>
        </p:nvSpPr>
        <p:spPr>
          <a:xfrm>
            <a:off x="4627602" y="2050018"/>
            <a:ext cx="1107996" cy="369332"/>
          </a:xfrm>
          <a:prstGeom prst="rect">
            <a:avLst/>
          </a:prstGeom>
          <a:noFill/>
        </p:spPr>
        <p:txBody>
          <a:bodyPr wrap="none" rtlCol="0">
            <a:spAutoFit/>
          </a:bodyPr>
          <a:lstStyle/>
          <a:p>
            <a:r>
              <a:rPr lang="zh-CN" altLang="en-US" b="1" dirty="0">
                <a:solidFill>
                  <a:srgbClr val="C00000"/>
                </a:solidFill>
              </a:rPr>
              <a:t>集肤效应</a:t>
            </a:r>
          </a:p>
        </p:txBody>
      </p:sp>
      <p:sp>
        <p:nvSpPr>
          <p:cNvPr id="20" name="文本框 19">
            <a:extLst>
              <a:ext uri="{FF2B5EF4-FFF2-40B4-BE49-F238E27FC236}">
                <a16:creationId xmlns:a16="http://schemas.microsoft.com/office/drawing/2014/main" id="{BACE1A91-B5D2-4150-BBF6-D2E6D88EB8E1}"/>
              </a:ext>
            </a:extLst>
          </p:cNvPr>
          <p:cNvSpPr txBox="1"/>
          <p:nvPr/>
        </p:nvSpPr>
        <p:spPr>
          <a:xfrm>
            <a:off x="7840740" y="3997045"/>
            <a:ext cx="1107996" cy="369332"/>
          </a:xfrm>
          <a:prstGeom prst="rect">
            <a:avLst/>
          </a:prstGeom>
          <a:noFill/>
        </p:spPr>
        <p:txBody>
          <a:bodyPr wrap="none" rtlCol="0">
            <a:spAutoFit/>
          </a:bodyPr>
          <a:lstStyle>
            <a:defPPr>
              <a:defRPr lang="zh-CN"/>
            </a:defPPr>
            <a:lvl1pPr>
              <a:defRPr b="1">
                <a:solidFill>
                  <a:srgbClr val="C00000"/>
                </a:solidFill>
              </a:defRPr>
            </a:lvl1pPr>
          </a:lstStyle>
          <a:p>
            <a:r>
              <a:rPr lang="zh-CN" altLang="en-US" dirty="0"/>
              <a:t>邻近效应</a:t>
            </a:r>
          </a:p>
        </p:txBody>
      </p:sp>
      <p:cxnSp>
        <p:nvCxnSpPr>
          <p:cNvPr id="22" name="直接连接符 21">
            <a:extLst>
              <a:ext uri="{FF2B5EF4-FFF2-40B4-BE49-F238E27FC236}">
                <a16:creationId xmlns:a16="http://schemas.microsoft.com/office/drawing/2014/main" id="{D605ED54-785F-4F40-A7D9-B8E23B9C3808}"/>
              </a:ext>
            </a:extLst>
          </p:cNvPr>
          <p:cNvCxnSpPr>
            <a:cxnSpLocks/>
          </p:cNvCxnSpPr>
          <p:nvPr/>
        </p:nvCxnSpPr>
        <p:spPr>
          <a:xfrm>
            <a:off x="3514725" y="4457463"/>
            <a:ext cx="40005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4" name="直接连接符 23">
            <a:extLst>
              <a:ext uri="{FF2B5EF4-FFF2-40B4-BE49-F238E27FC236}">
                <a16:creationId xmlns:a16="http://schemas.microsoft.com/office/drawing/2014/main" id="{A63EC440-9334-4222-A5CF-BE25EE01B6DC}"/>
              </a:ext>
            </a:extLst>
          </p:cNvPr>
          <p:cNvCxnSpPr>
            <a:cxnSpLocks/>
          </p:cNvCxnSpPr>
          <p:nvPr/>
        </p:nvCxnSpPr>
        <p:spPr>
          <a:xfrm>
            <a:off x="4038600" y="4457463"/>
            <a:ext cx="8382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25" name="文本框 24">
            <a:extLst>
              <a:ext uri="{FF2B5EF4-FFF2-40B4-BE49-F238E27FC236}">
                <a16:creationId xmlns:a16="http://schemas.microsoft.com/office/drawing/2014/main" id="{2093B325-1E94-443A-ACA1-F79FDFDF8264}"/>
              </a:ext>
            </a:extLst>
          </p:cNvPr>
          <p:cNvSpPr txBox="1"/>
          <p:nvPr/>
        </p:nvSpPr>
        <p:spPr>
          <a:xfrm>
            <a:off x="1905000" y="4320423"/>
            <a:ext cx="1569660" cy="369332"/>
          </a:xfrm>
          <a:prstGeom prst="rect">
            <a:avLst/>
          </a:prstGeom>
          <a:noFill/>
        </p:spPr>
        <p:txBody>
          <a:bodyPr wrap="none" rtlCol="0">
            <a:spAutoFit/>
          </a:bodyPr>
          <a:lstStyle>
            <a:defPPr>
              <a:defRPr lang="zh-CN"/>
            </a:defPPr>
            <a:lvl1pPr>
              <a:defRPr b="1">
                <a:solidFill>
                  <a:srgbClr val="C00000"/>
                </a:solidFill>
              </a:defRPr>
            </a:lvl1pPr>
          </a:lstStyle>
          <a:p>
            <a:r>
              <a:rPr lang="zh-CN" altLang="en-US" dirty="0"/>
              <a:t>股间邻近效应</a:t>
            </a:r>
          </a:p>
        </p:txBody>
      </p:sp>
    </p:spTree>
    <p:extLst>
      <p:ext uri="{BB962C8B-B14F-4D97-AF65-F5344CB8AC3E}">
        <p14:creationId xmlns:p14="http://schemas.microsoft.com/office/powerpoint/2010/main" val="7568587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DEAD27A7-69B2-4689-B5AA-8D284FD8F1BA}"/>
              </a:ext>
            </a:extLst>
          </p:cNvPr>
          <p:cNvSpPr>
            <a:spLocks noGrp="1"/>
          </p:cNvSpPr>
          <p:nvPr>
            <p:ph type="sldNum" sz="quarter" idx="12"/>
          </p:nvPr>
        </p:nvSpPr>
        <p:spPr/>
        <p:txBody>
          <a:bodyPr/>
          <a:lstStyle/>
          <a:p>
            <a:pPr>
              <a:defRPr/>
            </a:pPr>
            <a:fld id="{C58DEF2B-8039-4C1E-A573-46AE1706B516}" type="slidenum">
              <a:rPr lang="en-US" altLang="zh-CN" smtClean="0"/>
              <a:pPr>
                <a:defRPr/>
              </a:pPr>
              <a:t>25</a:t>
            </a:fld>
            <a:endParaRPr lang="en-US" altLang="zh-CN" dirty="0"/>
          </a:p>
        </p:txBody>
      </p:sp>
      <p:sp>
        <p:nvSpPr>
          <p:cNvPr id="3" name="文本占位符 2">
            <a:extLst>
              <a:ext uri="{FF2B5EF4-FFF2-40B4-BE49-F238E27FC236}">
                <a16:creationId xmlns:a16="http://schemas.microsoft.com/office/drawing/2014/main" id="{90B8A71B-7978-48E2-87DC-8D65F9360504}"/>
              </a:ext>
            </a:extLst>
          </p:cNvPr>
          <p:cNvSpPr>
            <a:spLocks noGrp="1"/>
          </p:cNvSpPr>
          <p:nvPr>
            <p:ph type="body" sz="quarter" idx="13"/>
          </p:nvPr>
        </p:nvSpPr>
        <p:spPr/>
        <p:txBody>
          <a:bodyPr/>
          <a:lstStyle/>
          <a:p>
            <a:r>
              <a:rPr lang="en-US" altLang="zh-CN" dirty="0"/>
              <a:t>Test coil:</a:t>
            </a:r>
            <a:r>
              <a:rPr lang="zh-CN" altLang="en-US" dirty="0"/>
              <a:t> </a:t>
            </a:r>
            <a:r>
              <a:rPr lang="en-US" altLang="zh-CN" dirty="0"/>
              <a:t>coil5</a:t>
            </a:r>
            <a:endParaRPr lang="zh-CN" altLang="en-US" dirty="0"/>
          </a:p>
        </p:txBody>
      </p:sp>
      <p:pic>
        <p:nvPicPr>
          <p:cNvPr id="5" name="图片 4">
            <a:extLst>
              <a:ext uri="{FF2B5EF4-FFF2-40B4-BE49-F238E27FC236}">
                <a16:creationId xmlns:a16="http://schemas.microsoft.com/office/drawing/2014/main" id="{7CD074F0-7B50-4685-9368-B198B43EA323}"/>
              </a:ext>
            </a:extLst>
          </p:cNvPr>
          <p:cNvPicPr>
            <a:picLocks noChangeAspect="1"/>
          </p:cNvPicPr>
          <p:nvPr/>
        </p:nvPicPr>
        <p:blipFill>
          <a:blip r:embed="rId2"/>
          <a:stretch>
            <a:fillRect/>
          </a:stretch>
        </p:blipFill>
        <p:spPr>
          <a:xfrm>
            <a:off x="0" y="1106415"/>
            <a:ext cx="9144000" cy="5294385"/>
          </a:xfrm>
          <a:prstGeom prst="rect">
            <a:avLst/>
          </a:prstGeom>
        </p:spPr>
      </p:pic>
    </p:spTree>
    <p:extLst>
      <p:ext uri="{BB962C8B-B14F-4D97-AF65-F5344CB8AC3E}">
        <p14:creationId xmlns:p14="http://schemas.microsoft.com/office/powerpoint/2010/main" val="1184516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DD5B44C0-8A3A-4115-B7A2-35A24D91DDDD}"/>
              </a:ext>
            </a:extLst>
          </p:cNvPr>
          <p:cNvSpPr>
            <a:spLocks noGrp="1"/>
          </p:cNvSpPr>
          <p:nvPr>
            <p:ph type="sldNum" sz="quarter" idx="12"/>
          </p:nvPr>
        </p:nvSpPr>
        <p:spPr/>
        <p:txBody>
          <a:bodyPr/>
          <a:lstStyle/>
          <a:p>
            <a:pPr>
              <a:defRPr/>
            </a:pPr>
            <a:fld id="{C58DEF2B-8039-4C1E-A573-46AE1706B516}" type="slidenum">
              <a:rPr lang="en-US" altLang="zh-CN" smtClean="0"/>
              <a:pPr>
                <a:defRPr/>
              </a:pPr>
              <a:t>26</a:t>
            </a:fld>
            <a:endParaRPr lang="en-US" altLang="zh-CN" dirty="0"/>
          </a:p>
        </p:txBody>
      </p:sp>
      <p:sp>
        <p:nvSpPr>
          <p:cNvPr id="3" name="文本占位符 2">
            <a:extLst>
              <a:ext uri="{FF2B5EF4-FFF2-40B4-BE49-F238E27FC236}">
                <a16:creationId xmlns:a16="http://schemas.microsoft.com/office/drawing/2014/main" id="{EBCB04F7-71F4-475F-9A4E-142ED3CD5CA8}"/>
              </a:ext>
            </a:extLst>
          </p:cNvPr>
          <p:cNvSpPr>
            <a:spLocks noGrp="1"/>
          </p:cNvSpPr>
          <p:nvPr>
            <p:ph type="body" sz="quarter" idx="13"/>
          </p:nvPr>
        </p:nvSpPr>
        <p:spPr/>
        <p:txBody>
          <a:bodyPr/>
          <a:lstStyle/>
          <a:p>
            <a:r>
              <a:rPr lang="en-US" altLang="zh-CN" dirty="0"/>
              <a:t>V2</a:t>
            </a:r>
            <a:endParaRPr lang="zh-CN" altLang="en-US" dirty="0"/>
          </a:p>
        </p:txBody>
      </p:sp>
      <p:pic>
        <p:nvPicPr>
          <p:cNvPr id="5" name="图片 4">
            <a:extLst>
              <a:ext uri="{FF2B5EF4-FFF2-40B4-BE49-F238E27FC236}">
                <a16:creationId xmlns:a16="http://schemas.microsoft.com/office/drawing/2014/main" id="{CD05C27F-62C5-4E3B-B36D-2BDF2C087C49}"/>
              </a:ext>
            </a:extLst>
          </p:cNvPr>
          <p:cNvPicPr>
            <a:picLocks noChangeAspect="1"/>
          </p:cNvPicPr>
          <p:nvPr/>
        </p:nvPicPr>
        <p:blipFill>
          <a:blip r:embed="rId2"/>
          <a:stretch>
            <a:fillRect/>
          </a:stretch>
        </p:blipFill>
        <p:spPr>
          <a:xfrm>
            <a:off x="342900" y="1295400"/>
            <a:ext cx="8458200" cy="4953845"/>
          </a:xfrm>
          <a:prstGeom prst="rect">
            <a:avLst/>
          </a:prstGeom>
        </p:spPr>
      </p:pic>
    </p:spTree>
    <p:extLst>
      <p:ext uri="{BB962C8B-B14F-4D97-AF65-F5344CB8AC3E}">
        <p14:creationId xmlns:p14="http://schemas.microsoft.com/office/powerpoint/2010/main" val="19707781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DD5B44C0-8A3A-4115-B7A2-35A24D91DDDD}"/>
              </a:ext>
            </a:extLst>
          </p:cNvPr>
          <p:cNvSpPr>
            <a:spLocks noGrp="1"/>
          </p:cNvSpPr>
          <p:nvPr>
            <p:ph type="sldNum" sz="quarter" idx="12"/>
          </p:nvPr>
        </p:nvSpPr>
        <p:spPr/>
        <p:txBody>
          <a:bodyPr/>
          <a:lstStyle/>
          <a:p>
            <a:pPr>
              <a:defRPr/>
            </a:pPr>
            <a:fld id="{C58DEF2B-8039-4C1E-A573-46AE1706B516}" type="slidenum">
              <a:rPr lang="en-US" altLang="zh-CN" smtClean="0"/>
              <a:pPr>
                <a:defRPr/>
              </a:pPr>
              <a:t>27</a:t>
            </a:fld>
            <a:endParaRPr lang="en-US" altLang="zh-CN" dirty="0"/>
          </a:p>
        </p:txBody>
      </p:sp>
      <p:sp>
        <p:nvSpPr>
          <p:cNvPr id="3" name="文本占位符 2">
            <a:extLst>
              <a:ext uri="{FF2B5EF4-FFF2-40B4-BE49-F238E27FC236}">
                <a16:creationId xmlns:a16="http://schemas.microsoft.com/office/drawing/2014/main" id="{EBCB04F7-71F4-475F-9A4E-142ED3CD5CA8}"/>
              </a:ext>
            </a:extLst>
          </p:cNvPr>
          <p:cNvSpPr>
            <a:spLocks noGrp="1"/>
          </p:cNvSpPr>
          <p:nvPr>
            <p:ph type="body" sz="quarter" idx="13"/>
          </p:nvPr>
        </p:nvSpPr>
        <p:spPr/>
        <p:txBody>
          <a:bodyPr/>
          <a:lstStyle/>
          <a:p>
            <a:r>
              <a:rPr lang="en-US" altLang="zh-CN" dirty="0"/>
              <a:t>V4</a:t>
            </a:r>
            <a:endParaRPr lang="zh-CN" altLang="en-US" dirty="0"/>
          </a:p>
        </p:txBody>
      </p:sp>
      <p:pic>
        <p:nvPicPr>
          <p:cNvPr id="5" name="图片 4">
            <a:extLst>
              <a:ext uri="{FF2B5EF4-FFF2-40B4-BE49-F238E27FC236}">
                <a16:creationId xmlns:a16="http://schemas.microsoft.com/office/drawing/2014/main" id="{AF7EEDFD-905B-4FF3-81C7-F829781342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66800"/>
            <a:ext cx="9144000" cy="5572125"/>
          </a:xfrm>
          <a:prstGeom prst="rect">
            <a:avLst/>
          </a:prstGeom>
        </p:spPr>
      </p:pic>
    </p:spTree>
    <p:extLst>
      <p:ext uri="{BB962C8B-B14F-4D97-AF65-F5344CB8AC3E}">
        <p14:creationId xmlns:p14="http://schemas.microsoft.com/office/powerpoint/2010/main" val="28909265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D98D8201-9455-47C5-8D78-EB4CDF12332F}"/>
              </a:ext>
            </a:extLst>
          </p:cNvPr>
          <p:cNvSpPr>
            <a:spLocks noGrp="1"/>
          </p:cNvSpPr>
          <p:nvPr>
            <p:ph type="sldNum" sz="quarter" idx="12"/>
          </p:nvPr>
        </p:nvSpPr>
        <p:spPr/>
        <p:txBody>
          <a:bodyPr/>
          <a:lstStyle/>
          <a:p>
            <a:pPr>
              <a:defRPr/>
            </a:pPr>
            <a:fld id="{C58DEF2B-8039-4C1E-A573-46AE1706B516}" type="slidenum">
              <a:rPr lang="en-US" altLang="zh-CN" smtClean="0"/>
              <a:pPr>
                <a:defRPr/>
              </a:pPr>
              <a:t>28</a:t>
            </a:fld>
            <a:endParaRPr lang="en-US" altLang="zh-CN" dirty="0"/>
          </a:p>
        </p:txBody>
      </p:sp>
      <p:sp>
        <p:nvSpPr>
          <p:cNvPr id="3" name="文本占位符 2">
            <a:extLst>
              <a:ext uri="{FF2B5EF4-FFF2-40B4-BE49-F238E27FC236}">
                <a16:creationId xmlns:a16="http://schemas.microsoft.com/office/drawing/2014/main" id="{16D4A818-AADA-41B4-A93E-7ECC985C2AFD}"/>
              </a:ext>
            </a:extLst>
          </p:cNvPr>
          <p:cNvSpPr>
            <a:spLocks noGrp="1"/>
          </p:cNvSpPr>
          <p:nvPr>
            <p:ph type="body" sz="quarter" idx="13"/>
          </p:nvPr>
        </p:nvSpPr>
        <p:spPr/>
        <p:txBody>
          <a:bodyPr/>
          <a:lstStyle/>
          <a:p>
            <a:r>
              <a:rPr lang="zh-CN" altLang="en-US" dirty="0"/>
              <a:t>相关结论</a:t>
            </a:r>
          </a:p>
        </p:txBody>
      </p:sp>
      <p:sp>
        <p:nvSpPr>
          <p:cNvPr id="7" name="文本框 6">
            <a:extLst>
              <a:ext uri="{FF2B5EF4-FFF2-40B4-BE49-F238E27FC236}">
                <a16:creationId xmlns:a16="http://schemas.microsoft.com/office/drawing/2014/main" id="{3D636C37-75F8-448A-BC7F-7BDAC6A1998D}"/>
              </a:ext>
            </a:extLst>
          </p:cNvPr>
          <p:cNvSpPr txBox="1"/>
          <p:nvPr/>
        </p:nvSpPr>
        <p:spPr>
          <a:xfrm>
            <a:off x="304800" y="1295400"/>
            <a:ext cx="8610600" cy="2958630"/>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1.Comsol </a:t>
            </a:r>
            <a:r>
              <a:rPr kumimoji="0" lang="zh-CN" altLang="en-US" sz="1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和 </a:t>
            </a:r>
            <a:r>
              <a:rPr kumimoji="0" lang="en-US" altLang="zh-CN" sz="1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Ansys </a:t>
            </a:r>
            <a:r>
              <a:rPr kumimoji="0" lang="zh-CN" altLang="en-US" sz="1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均能实现对利兹线线圈交流电阻的仿真，</a:t>
            </a:r>
            <a:r>
              <a:rPr kumimoji="0" lang="en-US" altLang="zh-CN" sz="1800" b="0" i="0" u="none" strike="noStrike" kern="1200" cap="none" spc="0" normalizeH="0" baseline="0" noProof="0" dirty="0" err="1">
                <a:ln>
                  <a:noFill/>
                </a:ln>
                <a:solidFill>
                  <a:prstClr val="black"/>
                </a:solidFill>
                <a:effectLst/>
                <a:uLnTx/>
                <a:uFillTx/>
                <a:latin typeface="等线" panose="020F0502020204030204"/>
                <a:ea typeface="等线" panose="02010600030101010101" pitchFamily="2" charset="-122"/>
                <a:cs typeface="+mn-cs"/>
              </a:rPr>
              <a:t>Comsol</a:t>
            </a:r>
            <a:r>
              <a:rPr kumimoji="0" lang="en-US" altLang="zh-CN" sz="1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 </a:t>
            </a:r>
            <a:r>
              <a:rPr kumimoji="0" lang="zh-CN" altLang="en-US" sz="1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和 </a:t>
            </a:r>
            <a:r>
              <a:rPr kumimoji="0" lang="en-US" altLang="zh-CN" sz="1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Ansys </a:t>
            </a:r>
            <a:r>
              <a:rPr kumimoji="0" lang="zh-CN" altLang="en-US" sz="1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的仿真结果具有一致性，</a:t>
            </a:r>
            <a:r>
              <a:rPr kumimoji="0" lang="zh-CN" altLang="en-US" sz="1800" b="0" i="0" u="none" strike="noStrike" kern="1200" cap="none" spc="0" normalizeH="0" baseline="0" noProof="0" dirty="0">
                <a:ln>
                  <a:noFill/>
                </a:ln>
                <a:solidFill>
                  <a:srgbClr val="FF0000"/>
                </a:solidFill>
                <a:effectLst/>
                <a:uLnTx/>
                <a:uFillTx/>
                <a:latin typeface="等线" panose="020F0502020204030204"/>
                <a:ea typeface="等线" panose="02010600030101010101" pitchFamily="2" charset="-122"/>
                <a:cs typeface="+mn-cs"/>
              </a:rPr>
              <a:t>差别主要是直流电阻</a:t>
            </a:r>
            <a:r>
              <a:rPr kumimoji="0" lang="zh-CN" altLang="en-US" sz="1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，这与利兹线设置中的诸如“线圈长度倍增因子”，“扭绞长度因子”有关</a:t>
            </a:r>
            <a:endParaRPr kumimoji="0" lang="en-US" altLang="zh-CN" sz="1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lang="en-US" altLang="zh-CN" dirty="0">
                <a:solidFill>
                  <a:prstClr val="black"/>
                </a:solidFill>
                <a:latin typeface="等线" panose="020F0502020204030204"/>
                <a:ea typeface="等线" panose="02010600030101010101" pitchFamily="2" charset="-122"/>
              </a:rPr>
              <a:t>2.</a:t>
            </a:r>
            <a:r>
              <a:rPr lang="zh-CN" altLang="en-US" dirty="0">
                <a:solidFill>
                  <a:prstClr val="black"/>
                </a:solidFill>
                <a:latin typeface="等线" panose="020F0502020204030204"/>
                <a:ea typeface="等线" panose="02010600030101010101" pitchFamily="2" charset="-122"/>
              </a:rPr>
              <a:t>目前没有没有很好的理论和仿真模型能预测现有利兹线线圈交流电阻</a:t>
            </a:r>
            <a:endParaRPr lang="en-US" altLang="zh-CN" dirty="0">
              <a:solidFill>
                <a:prstClr val="black"/>
              </a:solidFill>
              <a:latin typeface="等线" panose="020F0502020204030204"/>
              <a:ea typeface="等线" panose="02010600030101010101" pitchFamily="2" charset="-122"/>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altLang="zh-CN" sz="1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lang="en-US" altLang="zh-CN" dirty="0">
              <a:solidFill>
                <a:prstClr val="black"/>
              </a:solidFill>
              <a:latin typeface="等线" panose="020F0502020204030204"/>
              <a:ea typeface="等线" panose="02010600030101010101" pitchFamily="2" charset="-122"/>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altLang="zh-CN" sz="1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6024927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FBD2FF8F-70BB-47E9-95C5-CFA0B36ABE4A}"/>
              </a:ext>
            </a:extLst>
          </p:cNvPr>
          <p:cNvSpPr>
            <a:spLocks noGrp="1"/>
          </p:cNvSpPr>
          <p:nvPr>
            <p:ph type="sldNum" sz="quarter" idx="12"/>
          </p:nvPr>
        </p:nvSpPr>
        <p:spPr/>
        <p:txBody>
          <a:bodyPr/>
          <a:lstStyle/>
          <a:p>
            <a:pPr>
              <a:defRPr/>
            </a:pPr>
            <a:fld id="{C58DEF2B-8039-4C1E-A573-46AE1706B516}" type="slidenum">
              <a:rPr lang="en-US" altLang="zh-CN" smtClean="0"/>
              <a:pPr>
                <a:defRPr/>
              </a:pPr>
              <a:t>29</a:t>
            </a:fld>
            <a:endParaRPr lang="en-US" altLang="zh-CN" dirty="0"/>
          </a:p>
        </p:txBody>
      </p:sp>
      <p:sp>
        <p:nvSpPr>
          <p:cNvPr id="3" name="文本占位符 2">
            <a:extLst>
              <a:ext uri="{FF2B5EF4-FFF2-40B4-BE49-F238E27FC236}">
                <a16:creationId xmlns:a16="http://schemas.microsoft.com/office/drawing/2014/main" id="{64A8E0F8-A3DC-4914-A69E-31BB02824514}"/>
              </a:ext>
            </a:extLst>
          </p:cNvPr>
          <p:cNvSpPr>
            <a:spLocks noGrp="1"/>
          </p:cNvSpPr>
          <p:nvPr>
            <p:ph type="body" sz="quarter" idx="13"/>
          </p:nvPr>
        </p:nvSpPr>
        <p:spPr/>
        <p:txBody>
          <a:bodyPr/>
          <a:lstStyle/>
          <a:p>
            <a:r>
              <a:rPr lang="zh-CN" altLang="en-US" dirty="0"/>
              <a:t>大半径样机</a:t>
            </a:r>
          </a:p>
        </p:txBody>
      </p:sp>
      <p:sp>
        <p:nvSpPr>
          <p:cNvPr id="4" name="文本框 3">
            <a:extLst>
              <a:ext uri="{FF2B5EF4-FFF2-40B4-BE49-F238E27FC236}">
                <a16:creationId xmlns:a16="http://schemas.microsoft.com/office/drawing/2014/main" id="{D47335E5-1602-4F86-AF0B-4DDB784ED893}"/>
              </a:ext>
            </a:extLst>
          </p:cNvPr>
          <p:cNvSpPr txBox="1"/>
          <p:nvPr/>
        </p:nvSpPr>
        <p:spPr>
          <a:xfrm>
            <a:off x="228600" y="1219200"/>
            <a:ext cx="8001000" cy="1712135"/>
          </a:xfrm>
          <a:prstGeom prst="rect">
            <a:avLst/>
          </a:prstGeom>
          <a:noFill/>
        </p:spPr>
        <p:txBody>
          <a:bodyPr wrap="square" rtlCol="0">
            <a:spAutoFit/>
          </a:bodyPr>
          <a:lstStyle/>
          <a:p>
            <a:pPr>
              <a:lnSpc>
                <a:spcPct val="150000"/>
              </a:lnSpc>
            </a:pPr>
            <a:r>
              <a:rPr lang="zh-CN" altLang="en-US" dirty="0"/>
              <a:t>线圈半径：</a:t>
            </a:r>
            <a:r>
              <a:rPr lang="en-US" altLang="zh-CN" dirty="0"/>
              <a:t>1m</a:t>
            </a:r>
            <a:r>
              <a:rPr lang="en-US" altLang="zh-CN" baseline="30000" dirty="0"/>
              <a:t>2</a:t>
            </a:r>
            <a:r>
              <a:rPr lang="en-US" altLang="zh-CN" dirty="0"/>
              <a:t>/6.28   =====&gt;  d=450 mm</a:t>
            </a:r>
          </a:p>
          <a:p>
            <a:pPr>
              <a:lnSpc>
                <a:spcPct val="150000"/>
              </a:lnSpc>
            </a:pPr>
            <a:r>
              <a:rPr lang="en-US" altLang="zh-CN" dirty="0"/>
              <a:t>SNR</a:t>
            </a:r>
            <a:r>
              <a:rPr lang="zh-CN" altLang="en-US" dirty="0"/>
              <a:t>：</a:t>
            </a:r>
            <a:r>
              <a:rPr lang="en-US" altLang="zh-CN" dirty="0"/>
              <a:t>&gt;4.5</a:t>
            </a:r>
          </a:p>
          <a:p>
            <a:pPr>
              <a:lnSpc>
                <a:spcPct val="150000"/>
              </a:lnSpc>
            </a:pPr>
            <a:r>
              <a:rPr lang="zh-CN" altLang="en-US" dirty="0"/>
              <a:t>实心线：</a:t>
            </a:r>
            <a:r>
              <a:rPr lang="en-US" altLang="zh-CN" dirty="0">
                <a:solidFill>
                  <a:srgbClr val="C00000"/>
                </a:solidFill>
              </a:rPr>
              <a:t>450 * 1.05E-2 = 4.725mm</a:t>
            </a:r>
          </a:p>
          <a:p>
            <a:pPr>
              <a:lnSpc>
                <a:spcPct val="150000"/>
              </a:lnSpc>
            </a:pPr>
            <a:endParaRPr lang="zh-CN" altLang="en-US" dirty="0"/>
          </a:p>
        </p:txBody>
      </p:sp>
    </p:spTree>
    <p:extLst>
      <p:ext uri="{BB962C8B-B14F-4D97-AF65-F5344CB8AC3E}">
        <p14:creationId xmlns:p14="http://schemas.microsoft.com/office/powerpoint/2010/main" val="34608453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a:extLst>
              <a:ext uri="{FF2B5EF4-FFF2-40B4-BE49-F238E27FC236}">
                <a16:creationId xmlns:a16="http://schemas.microsoft.com/office/drawing/2014/main" id="{0807852A-E8BB-4ACF-BE63-0E9A248FAA9F}"/>
              </a:ext>
            </a:extLst>
          </p:cNvPr>
          <p:cNvPicPr>
            <a:picLocks noChangeAspect="1"/>
          </p:cNvPicPr>
          <p:nvPr/>
        </p:nvPicPr>
        <p:blipFill>
          <a:blip r:embed="rId2"/>
          <a:stretch>
            <a:fillRect/>
          </a:stretch>
        </p:blipFill>
        <p:spPr>
          <a:xfrm>
            <a:off x="665400" y="3719003"/>
            <a:ext cx="7735200" cy="941057"/>
          </a:xfrm>
          <a:prstGeom prst="rect">
            <a:avLst/>
          </a:prstGeom>
        </p:spPr>
      </p:pic>
      <p:sp>
        <p:nvSpPr>
          <p:cNvPr id="2" name="灯片编号占位符 1">
            <a:extLst>
              <a:ext uri="{FF2B5EF4-FFF2-40B4-BE49-F238E27FC236}">
                <a16:creationId xmlns:a16="http://schemas.microsoft.com/office/drawing/2014/main" id="{BDC27C66-9A1C-40EC-BD72-313CB5DD9E88}"/>
              </a:ext>
            </a:extLst>
          </p:cNvPr>
          <p:cNvSpPr>
            <a:spLocks noGrp="1"/>
          </p:cNvSpPr>
          <p:nvPr>
            <p:ph type="sldNum" sz="quarter" idx="12"/>
          </p:nvPr>
        </p:nvSpPr>
        <p:spPr/>
        <p:txBody>
          <a:bodyPr/>
          <a:lstStyle/>
          <a:p>
            <a:pPr>
              <a:defRPr/>
            </a:pPr>
            <a:fld id="{C58DEF2B-8039-4C1E-A573-46AE1706B516}" type="slidenum">
              <a:rPr lang="en-US" altLang="zh-CN" smtClean="0"/>
              <a:pPr>
                <a:defRPr/>
              </a:pPr>
              <a:t>3</a:t>
            </a:fld>
            <a:endParaRPr lang="en-US" altLang="zh-CN" dirty="0"/>
          </a:p>
        </p:txBody>
      </p:sp>
      <p:sp>
        <p:nvSpPr>
          <p:cNvPr id="3" name="文本占位符 2">
            <a:extLst>
              <a:ext uri="{FF2B5EF4-FFF2-40B4-BE49-F238E27FC236}">
                <a16:creationId xmlns:a16="http://schemas.microsoft.com/office/drawing/2014/main" id="{7A790B19-351E-454A-A10C-D0AC32B20714}"/>
              </a:ext>
            </a:extLst>
          </p:cNvPr>
          <p:cNvSpPr>
            <a:spLocks noGrp="1"/>
          </p:cNvSpPr>
          <p:nvPr>
            <p:ph type="body" sz="quarter" idx="13"/>
          </p:nvPr>
        </p:nvSpPr>
        <p:spPr/>
        <p:txBody>
          <a:bodyPr/>
          <a:lstStyle/>
          <a:p>
            <a:r>
              <a:rPr lang="en-US" altLang="zh-CN" dirty="0"/>
              <a:t>Prototype coil</a:t>
            </a:r>
          </a:p>
        </p:txBody>
      </p:sp>
      <p:pic>
        <p:nvPicPr>
          <p:cNvPr id="5" name="图片 4">
            <a:extLst>
              <a:ext uri="{FF2B5EF4-FFF2-40B4-BE49-F238E27FC236}">
                <a16:creationId xmlns:a16="http://schemas.microsoft.com/office/drawing/2014/main" id="{E80D6ADB-881E-49F8-A561-B4440F3ECE51}"/>
              </a:ext>
            </a:extLst>
          </p:cNvPr>
          <p:cNvPicPr>
            <a:picLocks noChangeAspect="1"/>
          </p:cNvPicPr>
          <p:nvPr/>
        </p:nvPicPr>
        <p:blipFill rotWithShape="1">
          <a:blip r:embed="rId3">
            <a:extLst>
              <a:ext uri="{28A0092B-C50C-407E-A947-70E740481C1C}">
                <a14:useLocalDpi xmlns:a14="http://schemas.microsoft.com/office/drawing/2010/main" val="0"/>
              </a:ext>
            </a:extLst>
          </a:blip>
          <a:srcRect t="25546" b="28880"/>
          <a:stretch/>
        </p:blipFill>
        <p:spPr>
          <a:xfrm>
            <a:off x="1219200" y="4563240"/>
            <a:ext cx="6705600" cy="2291080"/>
          </a:xfrm>
          <a:prstGeom prst="rect">
            <a:avLst/>
          </a:prstGeom>
        </p:spPr>
      </p:pic>
      <p:sp>
        <p:nvSpPr>
          <p:cNvPr id="6" name="文本框 5">
            <a:extLst>
              <a:ext uri="{FF2B5EF4-FFF2-40B4-BE49-F238E27FC236}">
                <a16:creationId xmlns:a16="http://schemas.microsoft.com/office/drawing/2014/main" id="{BC1E3E8D-20A5-4552-9F96-00B013CAD631}"/>
              </a:ext>
            </a:extLst>
          </p:cNvPr>
          <p:cNvSpPr txBox="1"/>
          <p:nvPr/>
        </p:nvSpPr>
        <p:spPr>
          <a:xfrm>
            <a:off x="303000" y="1149219"/>
            <a:ext cx="1692000" cy="2554545"/>
          </a:xfrm>
          <a:prstGeom prst="rect">
            <a:avLst/>
          </a:prstGeom>
          <a:noFill/>
          <a:ln w="28575">
            <a:solidFill>
              <a:srgbClr val="C00000"/>
            </a:solidFill>
          </a:ln>
        </p:spPr>
        <p:txBody>
          <a:bodyPr wrap="square">
            <a:spAutoFit/>
          </a:bodyPr>
          <a:lstStyle/>
          <a:p>
            <a:r>
              <a:rPr lang="en-US" altLang="zh-CN" sz="1000" dirty="0"/>
              <a:t>v1_1</a:t>
            </a:r>
            <a:r>
              <a:rPr lang="zh-CN" altLang="en-US" sz="1000" dirty="0"/>
              <a:t>绕制参数：</a:t>
            </a:r>
            <a:r>
              <a:rPr lang="en-US" altLang="zh-CN" sz="1000" dirty="0"/>
              <a:t>	</a:t>
            </a:r>
          </a:p>
          <a:p>
            <a:r>
              <a:rPr lang="en-US" altLang="zh-CN" sz="1000" dirty="0"/>
              <a:t>    • </a:t>
            </a:r>
            <a:r>
              <a:rPr lang="zh-CN" altLang="en-US" sz="1000" dirty="0"/>
              <a:t>绕线直径：</a:t>
            </a:r>
            <a:r>
              <a:rPr lang="en-US" altLang="zh-CN" sz="1000" dirty="0"/>
              <a:t>0.13mm</a:t>
            </a:r>
          </a:p>
          <a:p>
            <a:r>
              <a:rPr lang="zh-CN" altLang="en-US" sz="1000" dirty="0"/>
              <a:t>    </a:t>
            </a:r>
            <a:r>
              <a:rPr lang="en-US" altLang="zh-CN" sz="1000" dirty="0"/>
              <a:t>• </a:t>
            </a:r>
            <a:r>
              <a:rPr lang="zh-CN" altLang="en-US" sz="1000" dirty="0"/>
              <a:t>绕制桩内径：</a:t>
            </a:r>
            <a:r>
              <a:rPr lang="en-US" altLang="zh-CN" sz="1000" dirty="0"/>
              <a:t>108mm</a:t>
            </a:r>
          </a:p>
          <a:p>
            <a:r>
              <a:rPr lang="zh-CN" altLang="en-US" sz="1000" dirty="0"/>
              <a:t>    </a:t>
            </a:r>
            <a:r>
              <a:rPr lang="en-US" altLang="zh-CN" sz="1000" dirty="0"/>
              <a:t>• </a:t>
            </a:r>
            <a:r>
              <a:rPr lang="zh-CN" altLang="en-US" sz="1000" dirty="0"/>
              <a:t>绕制高度：</a:t>
            </a:r>
            <a:r>
              <a:rPr lang="en-US" altLang="zh-CN" sz="1000" dirty="0"/>
              <a:t>57mm</a:t>
            </a:r>
          </a:p>
          <a:p>
            <a:r>
              <a:rPr lang="en-US" altLang="zh-CN" sz="1000" dirty="0"/>
              <a:t>    • </a:t>
            </a:r>
            <a:r>
              <a:rPr lang="zh-CN" altLang="en-US" sz="1000" dirty="0"/>
              <a:t>匝数（单层匝数</a:t>
            </a:r>
            <a:r>
              <a:rPr lang="en-US" altLang="zh-CN" sz="1000" dirty="0"/>
              <a:t>×</a:t>
            </a:r>
            <a:r>
              <a:rPr lang="zh-CN" altLang="en-US" sz="1000" dirty="0"/>
              <a:t>层数）：</a:t>
            </a:r>
            <a:r>
              <a:rPr lang="en-US" altLang="zh-CN" sz="1000" dirty="0"/>
              <a:t>288×15</a:t>
            </a:r>
          </a:p>
          <a:p>
            <a:r>
              <a:rPr lang="en-US" altLang="zh-CN" sz="1000" dirty="0"/>
              <a:t>    • </a:t>
            </a:r>
            <a:r>
              <a:rPr lang="zh-CN" altLang="en-US" sz="1000" dirty="0"/>
              <a:t>层与层间距：</a:t>
            </a:r>
            <a:r>
              <a:rPr lang="en-US" altLang="zh-CN" sz="1000" dirty="0"/>
              <a:t>0.75mm</a:t>
            </a:r>
          </a:p>
          <a:p>
            <a:r>
              <a:rPr lang="en-US" altLang="zh-CN" sz="1000" dirty="0"/>
              <a:t>    • </a:t>
            </a:r>
            <a:r>
              <a:rPr lang="zh-CN" altLang="en-US" sz="1000" dirty="0"/>
              <a:t>重量：</a:t>
            </a:r>
            <a:r>
              <a:rPr lang="en-US" altLang="zh-CN" sz="1000" dirty="0"/>
              <a:t>0.97kg</a:t>
            </a:r>
          </a:p>
          <a:p>
            <a:endParaRPr lang="en-US" altLang="zh-CN" sz="1000" dirty="0"/>
          </a:p>
          <a:p>
            <a:r>
              <a:rPr lang="zh-CN" altLang="en-US" sz="1000" dirty="0"/>
              <a:t>电学参数：</a:t>
            </a:r>
            <a:r>
              <a:rPr lang="en-US" altLang="zh-CN" sz="1000" dirty="0"/>
              <a:t>	</a:t>
            </a:r>
          </a:p>
          <a:p>
            <a:r>
              <a:rPr lang="en-US" altLang="zh-CN" sz="1000" dirty="0"/>
              <a:t>    • L</a:t>
            </a:r>
            <a:r>
              <a:rPr lang="zh-CN" altLang="en-US" sz="1000" dirty="0"/>
              <a:t>：</a:t>
            </a:r>
            <a:r>
              <a:rPr lang="en-US" altLang="zh-CN" sz="1000" dirty="0"/>
              <a:t>2.2932E+00 H</a:t>
            </a:r>
          </a:p>
          <a:p>
            <a:r>
              <a:rPr lang="en-US" altLang="zh-CN" sz="1000" dirty="0"/>
              <a:t>    • C</a:t>
            </a:r>
            <a:r>
              <a:rPr lang="zh-CN" altLang="en-US" sz="1000" dirty="0"/>
              <a:t>：</a:t>
            </a:r>
            <a:r>
              <a:rPr lang="en-US" altLang="zh-CN" sz="1000" dirty="0"/>
              <a:t>6.7127E-11  F</a:t>
            </a:r>
          </a:p>
          <a:p>
            <a:r>
              <a:rPr lang="zh-CN" altLang="en-US" sz="1000" dirty="0"/>
              <a:t>    </a:t>
            </a:r>
            <a:r>
              <a:rPr lang="en-US" altLang="zh-CN" sz="1000" dirty="0"/>
              <a:t>• a</a:t>
            </a:r>
            <a:r>
              <a:rPr lang="zh-CN" altLang="en-US" sz="1000" dirty="0"/>
              <a:t>：</a:t>
            </a:r>
            <a:r>
              <a:rPr lang="en-US" altLang="zh-CN" sz="1000" dirty="0"/>
              <a:t>1.4698E-09  </a:t>
            </a:r>
          </a:p>
          <a:p>
            <a:r>
              <a:rPr lang="en-US" altLang="zh-CN" sz="1000" dirty="0"/>
              <a:t>    • b</a:t>
            </a:r>
            <a:r>
              <a:rPr lang="zh-CN" altLang="en-US" sz="1000" dirty="0"/>
              <a:t>：</a:t>
            </a:r>
            <a:r>
              <a:rPr lang="en-US" altLang="zh-CN" sz="1000" dirty="0"/>
              <a:t>3.0389E+00  </a:t>
            </a:r>
          </a:p>
          <a:p>
            <a:r>
              <a:rPr lang="en-US" altLang="zh-CN" sz="1000" dirty="0"/>
              <a:t>    • </a:t>
            </a:r>
            <a:r>
              <a:rPr lang="en-US" altLang="zh-CN" sz="1000" dirty="0" err="1"/>
              <a:t>Rdc</a:t>
            </a:r>
            <a:r>
              <a:rPr lang="zh-CN" altLang="en-US" sz="1000" dirty="0"/>
              <a:t>：</a:t>
            </a:r>
            <a:r>
              <a:rPr lang="en-US" altLang="zh-CN" sz="1000" dirty="0"/>
              <a:t>2.2254E+03 Ω</a:t>
            </a:r>
          </a:p>
          <a:p>
            <a:r>
              <a:rPr lang="en-US" altLang="zh-CN" sz="1000" dirty="0"/>
              <a:t>    • </a:t>
            </a:r>
            <a:r>
              <a:rPr lang="en-US" altLang="zh-CN" sz="1000" dirty="0" err="1"/>
              <a:t>fres</a:t>
            </a:r>
            <a:r>
              <a:rPr lang="zh-CN" altLang="en-US" sz="1000" dirty="0"/>
              <a:t>：</a:t>
            </a:r>
            <a:r>
              <a:rPr lang="en-US" altLang="zh-CN" sz="1000" dirty="0"/>
              <a:t>12.83kHz</a:t>
            </a:r>
          </a:p>
        </p:txBody>
      </p:sp>
      <p:sp>
        <p:nvSpPr>
          <p:cNvPr id="7" name="文本框 6">
            <a:extLst>
              <a:ext uri="{FF2B5EF4-FFF2-40B4-BE49-F238E27FC236}">
                <a16:creationId xmlns:a16="http://schemas.microsoft.com/office/drawing/2014/main" id="{77D3A67A-2829-4D9C-A3B3-5B6C0E6F3DCD}"/>
              </a:ext>
            </a:extLst>
          </p:cNvPr>
          <p:cNvSpPr txBox="1"/>
          <p:nvPr/>
        </p:nvSpPr>
        <p:spPr>
          <a:xfrm>
            <a:off x="1995000" y="1149219"/>
            <a:ext cx="1692000" cy="2554545"/>
          </a:xfrm>
          <a:prstGeom prst="rect">
            <a:avLst/>
          </a:prstGeom>
          <a:noFill/>
          <a:ln w="28575">
            <a:solidFill>
              <a:srgbClr val="C00000"/>
            </a:solidFill>
          </a:ln>
        </p:spPr>
        <p:txBody>
          <a:bodyPr wrap="square">
            <a:spAutoFit/>
          </a:bodyPr>
          <a:lstStyle>
            <a:defPPr>
              <a:defRPr lang="zh-CN"/>
            </a:defPPr>
            <a:lvl1pPr>
              <a:defRPr sz="1000"/>
            </a:lvl1pPr>
          </a:lstStyle>
          <a:p>
            <a:r>
              <a:rPr lang="en-US" altLang="zh-CN" dirty="0"/>
              <a:t>v2</a:t>
            </a:r>
            <a:r>
              <a:rPr lang="zh-CN" altLang="en-US" dirty="0"/>
              <a:t>绕制参数：</a:t>
            </a:r>
            <a:r>
              <a:rPr lang="en-US" altLang="zh-CN" dirty="0"/>
              <a:t>	</a:t>
            </a:r>
          </a:p>
          <a:p>
            <a:r>
              <a:rPr lang="en-US" altLang="zh-CN" dirty="0"/>
              <a:t>    • </a:t>
            </a:r>
            <a:r>
              <a:rPr lang="zh-CN" altLang="en-US" dirty="0"/>
              <a:t>绕线直径：</a:t>
            </a:r>
            <a:r>
              <a:rPr lang="en-US" altLang="zh-CN" dirty="0"/>
              <a:t>1.35mm</a:t>
            </a:r>
            <a:r>
              <a:rPr lang="zh-CN" altLang="en-US" dirty="0"/>
              <a:t>（利兹线</a:t>
            </a:r>
            <a:r>
              <a:rPr lang="en-US" altLang="zh-CN" dirty="0"/>
              <a:t>0.1mm*100</a:t>
            </a:r>
            <a:r>
              <a:rPr lang="zh-CN" altLang="en-US" dirty="0"/>
              <a:t>）</a:t>
            </a:r>
            <a:endParaRPr lang="en-US" altLang="zh-CN" dirty="0"/>
          </a:p>
          <a:p>
            <a:r>
              <a:rPr lang="zh-CN" altLang="en-US" dirty="0"/>
              <a:t>    </a:t>
            </a:r>
            <a:r>
              <a:rPr lang="en-US" altLang="zh-CN" dirty="0"/>
              <a:t>• </a:t>
            </a:r>
            <a:r>
              <a:rPr lang="zh-CN" altLang="en-US" dirty="0"/>
              <a:t>绕制桩内径：</a:t>
            </a:r>
            <a:r>
              <a:rPr lang="en-US" altLang="zh-CN" dirty="0"/>
              <a:t>114mm</a:t>
            </a:r>
          </a:p>
          <a:p>
            <a:r>
              <a:rPr lang="zh-CN" altLang="en-US" dirty="0"/>
              <a:t>    </a:t>
            </a:r>
            <a:r>
              <a:rPr lang="en-US" altLang="zh-CN" dirty="0"/>
              <a:t>• </a:t>
            </a:r>
            <a:r>
              <a:rPr lang="zh-CN" altLang="en-US" dirty="0"/>
              <a:t>绕制高度：</a:t>
            </a:r>
            <a:r>
              <a:rPr lang="en-US" altLang="zh-CN" dirty="0"/>
              <a:t>121mm</a:t>
            </a:r>
          </a:p>
          <a:p>
            <a:r>
              <a:rPr lang="en-US" altLang="zh-CN" dirty="0"/>
              <a:t>    • </a:t>
            </a:r>
            <a:r>
              <a:rPr lang="zh-CN" altLang="en-US" dirty="0"/>
              <a:t>匝数（单层匝数</a:t>
            </a:r>
            <a:r>
              <a:rPr lang="en-US" altLang="zh-CN" dirty="0"/>
              <a:t>×</a:t>
            </a:r>
            <a:r>
              <a:rPr lang="zh-CN" altLang="en-US" dirty="0"/>
              <a:t>层数）：</a:t>
            </a:r>
            <a:r>
              <a:rPr lang="en-US" altLang="zh-CN" dirty="0"/>
              <a:t>90×8</a:t>
            </a:r>
          </a:p>
          <a:p>
            <a:r>
              <a:rPr lang="en-US" altLang="zh-CN" dirty="0"/>
              <a:t>    • </a:t>
            </a:r>
            <a:r>
              <a:rPr lang="zh-CN" altLang="en-US" dirty="0"/>
              <a:t>层与层间距：</a:t>
            </a:r>
            <a:r>
              <a:rPr lang="en-US" altLang="zh-CN" dirty="0"/>
              <a:t>0.5mm</a:t>
            </a:r>
          </a:p>
          <a:p>
            <a:r>
              <a:rPr lang="en-US" altLang="zh-CN" dirty="0"/>
              <a:t>    • </a:t>
            </a:r>
            <a:r>
              <a:rPr lang="zh-CN" altLang="en-US" dirty="0"/>
              <a:t>重量：</a:t>
            </a:r>
            <a:r>
              <a:rPr lang="en-US" altLang="zh-CN" dirty="0"/>
              <a:t>2.80kg</a:t>
            </a:r>
          </a:p>
          <a:p>
            <a:r>
              <a:rPr lang="zh-CN" altLang="en-US" dirty="0"/>
              <a:t>电学参数：</a:t>
            </a:r>
            <a:r>
              <a:rPr lang="en-US" altLang="zh-CN" dirty="0"/>
              <a:t>	</a:t>
            </a:r>
          </a:p>
          <a:p>
            <a:r>
              <a:rPr lang="en-US" altLang="zh-CN" dirty="0"/>
              <a:t>    • L</a:t>
            </a:r>
            <a:r>
              <a:rPr lang="zh-CN" altLang="en-US" dirty="0"/>
              <a:t>：</a:t>
            </a:r>
            <a:r>
              <a:rPr lang="en-US" altLang="zh-CN" dirty="0"/>
              <a:t>4.0602E-02 H</a:t>
            </a:r>
          </a:p>
          <a:p>
            <a:r>
              <a:rPr lang="en-US" altLang="zh-CN" dirty="0"/>
              <a:t>    • C</a:t>
            </a:r>
            <a:r>
              <a:rPr lang="zh-CN" altLang="en-US" dirty="0"/>
              <a:t>：</a:t>
            </a:r>
            <a:r>
              <a:rPr lang="en-US" altLang="zh-CN" dirty="0"/>
              <a:t>2.0116E-10  F</a:t>
            </a:r>
          </a:p>
          <a:p>
            <a:r>
              <a:rPr lang="zh-CN" altLang="en-US" dirty="0"/>
              <a:t>    </a:t>
            </a:r>
            <a:r>
              <a:rPr lang="en-US" altLang="zh-CN" dirty="0"/>
              <a:t>• a</a:t>
            </a:r>
            <a:r>
              <a:rPr lang="zh-CN" altLang="en-US" dirty="0"/>
              <a:t>：</a:t>
            </a:r>
            <a:r>
              <a:rPr lang="en-US" altLang="zh-CN" dirty="0"/>
              <a:t>5.4575E-12  </a:t>
            </a:r>
          </a:p>
          <a:p>
            <a:r>
              <a:rPr lang="en-US" altLang="zh-CN" dirty="0"/>
              <a:t>    • b</a:t>
            </a:r>
            <a:r>
              <a:rPr lang="zh-CN" altLang="en-US" dirty="0"/>
              <a:t>：</a:t>
            </a:r>
            <a:r>
              <a:rPr lang="en-US" altLang="zh-CN" dirty="0"/>
              <a:t>2.8237E+00</a:t>
            </a:r>
          </a:p>
          <a:p>
            <a:r>
              <a:rPr lang="en-US" altLang="zh-CN" dirty="0"/>
              <a:t>    • </a:t>
            </a:r>
            <a:r>
              <a:rPr lang="en-US" altLang="zh-CN" dirty="0" err="1"/>
              <a:t>Rdc</a:t>
            </a:r>
            <a:r>
              <a:rPr lang="zh-CN" altLang="en-US" dirty="0"/>
              <a:t>：</a:t>
            </a:r>
            <a:r>
              <a:rPr lang="en-US" altLang="zh-CN" dirty="0"/>
              <a:t>6.0809E+00 Ω </a:t>
            </a:r>
          </a:p>
          <a:p>
            <a:r>
              <a:rPr lang="en-US" altLang="zh-CN" dirty="0"/>
              <a:t>    • </a:t>
            </a:r>
            <a:r>
              <a:rPr lang="en-US" altLang="zh-CN" dirty="0" err="1"/>
              <a:t>fres</a:t>
            </a:r>
            <a:r>
              <a:rPr lang="zh-CN" altLang="en-US" dirty="0"/>
              <a:t>：</a:t>
            </a:r>
            <a:r>
              <a:rPr lang="en-US" altLang="zh-CN" dirty="0"/>
              <a:t>55.69kHz</a:t>
            </a:r>
          </a:p>
        </p:txBody>
      </p:sp>
      <p:sp>
        <p:nvSpPr>
          <p:cNvPr id="8" name="文本框 7">
            <a:extLst>
              <a:ext uri="{FF2B5EF4-FFF2-40B4-BE49-F238E27FC236}">
                <a16:creationId xmlns:a16="http://schemas.microsoft.com/office/drawing/2014/main" id="{3C3DEB1C-D47E-4F56-BAD5-E5ACFA6817F2}"/>
              </a:ext>
            </a:extLst>
          </p:cNvPr>
          <p:cNvSpPr txBox="1"/>
          <p:nvPr/>
        </p:nvSpPr>
        <p:spPr>
          <a:xfrm>
            <a:off x="3687000" y="1149218"/>
            <a:ext cx="1692000" cy="2554545"/>
          </a:xfrm>
          <a:prstGeom prst="rect">
            <a:avLst/>
          </a:prstGeom>
          <a:noFill/>
          <a:ln w="28575">
            <a:solidFill>
              <a:srgbClr val="C00000"/>
            </a:solidFill>
          </a:ln>
        </p:spPr>
        <p:txBody>
          <a:bodyPr wrap="square">
            <a:spAutoFit/>
          </a:bodyPr>
          <a:lstStyle>
            <a:defPPr>
              <a:defRPr lang="zh-CN"/>
            </a:defPPr>
            <a:lvl1pPr>
              <a:defRPr sz="1000"/>
            </a:lvl1pPr>
          </a:lstStyle>
          <a:p>
            <a:r>
              <a:rPr lang="en-US" altLang="zh-CN" dirty="0"/>
              <a:t>v3</a:t>
            </a:r>
            <a:r>
              <a:rPr lang="zh-CN" altLang="en-US" dirty="0"/>
              <a:t>绕制参数：</a:t>
            </a:r>
            <a:r>
              <a:rPr lang="en-US" altLang="zh-CN" dirty="0"/>
              <a:t>	</a:t>
            </a:r>
          </a:p>
          <a:p>
            <a:r>
              <a:rPr lang="en-US" altLang="zh-CN" dirty="0"/>
              <a:t>    • </a:t>
            </a:r>
            <a:r>
              <a:rPr lang="zh-CN" altLang="en-US" dirty="0"/>
              <a:t>绕线直径：</a:t>
            </a:r>
            <a:r>
              <a:rPr lang="en-US" altLang="zh-CN" dirty="0"/>
              <a:t>0.6mm</a:t>
            </a:r>
          </a:p>
          <a:p>
            <a:r>
              <a:rPr lang="en-US" altLang="zh-CN" dirty="0"/>
              <a:t>    • </a:t>
            </a:r>
            <a:r>
              <a:rPr lang="zh-CN" altLang="en-US" dirty="0"/>
              <a:t>绕制桩内径：</a:t>
            </a:r>
            <a:r>
              <a:rPr lang="en-US" altLang="zh-CN" dirty="0"/>
              <a:t>200mm</a:t>
            </a:r>
          </a:p>
          <a:p>
            <a:r>
              <a:rPr lang="zh-CN" altLang="en-US" dirty="0"/>
              <a:t>    </a:t>
            </a:r>
            <a:r>
              <a:rPr lang="en-US" altLang="zh-CN" dirty="0"/>
              <a:t>• </a:t>
            </a:r>
            <a:r>
              <a:rPr lang="zh-CN" altLang="en-US" dirty="0"/>
              <a:t>绕制高度：</a:t>
            </a:r>
            <a:r>
              <a:rPr lang="en-US" altLang="zh-CN" dirty="0"/>
              <a:t>150mm</a:t>
            </a:r>
          </a:p>
          <a:p>
            <a:r>
              <a:rPr lang="en-US" altLang="zh-CN" dirty="0"/>
              <a:t>    • </a:t>
            </a:r>
            <a:r>
              <a:rPr lang="zh-CN" altLang="en-US" dirty="0"/>
              <a:t>匝数（单层匝数</a:t>
            </a:r>
            <a:r>
              <a:rPr lang="en-US" altLang="zh-CN" dirty="0"/>
              <a:t>×</a:t>
            </a:r>
            <a:r>
              <a:rPr lang="zh-CN" altLang="en-US" dirty="0"/>
              <a:t>层数）：</a:t>
            </a:r>
            <a:r>
              <a:rPr lang="en-US" altLang="zh-CN" dirty="0"/>
              <a:t>250×50</a:t>
            </a:r>
          </a:p>
          <a:p>
            <a:r>
              <a:rPr lang="en-US" altLang="zh-CN" dirty="0"/>
              <a:t>    • </a:t>
            </a:r>
            <a:r>
              <a:rPr lang="zh-CN" altLang="en-US" dirty="0"/>
              <a:t>层与层间距：</a:t>
            </a:r>
            <a:r>
              <a:rPr lang="en-US" altLang="zh-CN" dirty="0"/>
              <a:t>0.25mm</a:t>
            </a:r>
          </a:p>
          <a:p>
            <a:r>
              <a:rPr lang="en-US" altLang="zh-CN" dirty="0"/>
              <a:t>    • </a:t>
            </a:r>
            <a:r>
              <a:rPr lang="zh-CN" altLang="en-US" dirty="0"/>
              <a:t>重量：</a:t>
            </a:r>
            <a:r>
              <a:rPr lang="en-US" altLang="zh-CN" dirty="0"/>
              <a:t>25.34kg</a:t>
            </a:r>
          </a:p>
          <a:p>
            <a:endParaRPr lang="en-US" altLang="zh-CN" dirty="0"/>
          </a:p>
          <a:p>
            <a:r>
              <a:rPr lang="zh-CN" altLang="en-US" dirty="0"/>
              <a:t>电学参数：</a:t>
            </a:r>
            <a:r>
              <a:rPr lang="en-US" altLang="zh-CN" dirty="0"/>
              <a:t>	</a:t>
            </a:r>
          </a:p>
          <a:p>
            <a:r>
              <a:rPr lang="en-US" altLang="zh-CN" dirty="0"/>
              <a:t>    • L</a:t>
            </a:r>
            <a:r>
              <a:rPr lang="zh-CN" altLang="en-US" dirty="0"/>
              <a:t>：</a:t>
            </a:r>
            <a:r>
              <a:rPr lang="en-US" altLang="zh-CN" dirty="0"/>
              <a:t>2.7384E+01 H</a:t>
            </a:r>
          </a:p>
          <a:p>
            <a:r>
              <a:rPr lang="en-US" altLang="zh-CN" dirty="0"/>
              <a:t>    • C</a:t>
            </a:r>
            <a:r>
              <a:rPr lang="zh-CN" altLang="en-US" dirty="0"/>
              <a:t>：</a:t>
            </a:r>
            <a:r>
              <a:rPr lang="en-US" altLang="zh-CN" dirty="0"/>
              <a:t>1.8572E-10 F</a:t>
            </a:r>
          </a:p>
          <a:p>
            <a:r>
              <a:rPr lang="zh-CN" altLang="en-US" dirty="0"/>
              <a:t>    </a:t>
            </a:r>
            <a:r>
              <a:rPr lang="en-US" altLang="zh-CN" dirty="0"/>
              <a:t>• a</a:t>
            </a:r>
            <a:r>
              <a:rPr lang="zh-CN" altLang="en-US" dirty="0"/>
              <a:t>：</a:t>
            </a:r>
            <a:r>
              <a:rPr lang="en-US" altLang="zh-CN" dirty="0"/>
              <a:t>9.2607E-06 </a:t>
            </a:r>
          </a:p>
          <a:p>
            <a:r>
              <a:rPr lang="en-US" altLang="zh-CN" dirty="0"/>
              <a:t>    • b</a:t>
            </a:r>
            <a:r>
              <a:rPr lang="zh-CN" altLang="en-US" dirty="0"/>
              <a:t>：</a:t>
            </a:r>
            <a:r>
              <a:rPr lang="en-US" altLang="zh-CN" dirty="0"/>
              <a:t>2.6859E+00 </a:t>
            </a:r>
          </a:p>
          <a:p>
            <a:r>
              <a:rPr lang="en-US" altLang="zh-CN" dirty="0"/>
              <a:t>    • </a:t>
            </a:r>
            <a:r>
              <a:rPr lang="en-US" altLang="zh-CN" dirty="0" err="1"/>
              <a:t>Rdc</a:t>
            </a:r>
            <a:r>
              <a:rPr lang="zh-CN" altLang="en-US" dirty="0"/>
              <a:t>：</a:t>
            </a:r>
            <a:r>
              <a:rPr lang="en-US" altLang="zh-CN" dirty="0"/>
              <a:t>6.9602E+02 Ω </a:t>
            </a:r>
          </a:p>
          <a:p>
            <a:r>
              <a:rPr lang="en-US" altLang="zh-CN" dirty="0"/>
              <a:t>    • </a:t>
            </a:r>
            <a:r>
              <a:rPr lang="en-US" altLang="zh-CN" dirty="0" err="1"/>
              <a:t>fres</a:t>
            </a:r>
            <a:r>
              <a:rPr lang="zh-CN" altLang="en-US" dirty="0"/>
              <a:t>：</a:t>
            </a:r>
            <a:r>
              <a:rPr lang="en-US" altLang="zh-CN" dirty="0"/>
              <a:t>2.23kHz</a:t>
            </a:r>
          </a:p>
        </p:txBody>
      </p:sp>
      <p:sp>
        <p:nvSpPr>
          <p:cNvPr id="9" name="文本框 8">
            <a:extLst>
              <a:ext uri="{FF2B5EF4-FFF2-40B4-BE49-F238E27FC236}">
                <a16:creationId xmlns:a16="http://schemas.microsoft.com/office/drawing/2014/main" id="{3F7AB516-0CAE-4D17-ADF9-4D8AA9CFA3B7}"/>
              </a:ext>
            </a:extLst>
          </p:cNvPr>
          <p:cNvSpPr txBox="1"/>
          <p:nvPr/>
        </p:nvSpPr>
        <p:spPr>
          <a:xfrm>
            <a:off x="5379000" y="1149220"/>
            <a:ext cx="1692000" cy="2554545"/>
          </a:xfrm>
          <a:prstGeom prst="rect">
            <a:avLst/>
          </a:prstGeom>
          <a:noFill/>
          <a:ln w="28575">
            <a:solidFill>
              <a:srgbClr val="C00000"/>
            </a:solidFill>
          </a:ln>
        </p:spPr>
        <p:txBody>
          <a:bodyPr wrap="square">
            <a:spAutoFit/>
          </a:bodyPr>
          <a:lstStyle>
            <a:defPPr>
              <a:defRPr lang="zh-CN"/>
            </a:defPPr>
            <a:lvl1pPr>
              <a:defRPr sz="1000"/>
            </a:lvl1pPr>
          </a:lstStyle>
          <a:p>
            <a:r>
              <a:rPr lang="en-US" altLang="zh-CN" dirty="0"/>
              <a:t>V3.5</a:t>
            </a:r>
            <a:r>
              <a:rPr lang="zh-CN" altLang="en-US" dirty="0"/>
              <a:t>绕制参数：</a:t>
            </a:r>
            <a:r>
              <a:rPr lang="en-US" altLang="zh-CN" dirty="0"/>
              <a:t>	</a:t>
            </a:r>
          </a:p>
          <a:p>
            <a:r>
              <a:rPr lang="en-US" altLang="zh-CN" dirty="0"/>
              <a:t>    • </a:t>
            </a:r>
            <a:r>
              <a:rPr lang="zh-CN" altLang="en-US" dirty="0"/>
              <a:t>绕线直径：</a:t>
            </a:r>
            <a:r>
              <a:rPr lang="en-US" altLang="zh-CN" dirty="0"/>
              <a:t>1.2mm</a:t>
            </a:r>
          </a:p>
          <a:p>
            <a:r>
              <a:rPr lang="en-US" altLang="zh-CN" dirty="0"/>
              <a:t>    • </a:t>
            </a:r>
            <a:r>
              <a:rPr lang="zh-CN" altLang="en-US" dirty="0"/>
              <a:t>绕制桩内径：</a:t>
            </a:r>
            <a:r>
              <a:rPr lang="en-US" altLang="zh-CN" dirty="0"/>
              <a:t>114mm</a:t>
            </a:r>
          </a:p>
          <a:p>
            <a:r>
              <a:rPr lang="zh-CN" altLang="en-US" dirty="0"/>
              <a:t>    </a:t>
            </a:r>
            <a:r>
              <a:rPr lang="en-US" altLang="zh-CN" dirty="0"/>
              <a:t>• </a:t>
            </a:r>
            <a:r>
              <a:rPr lang="zh-CN" altLang="en-US" dirty="0"/>
              <a:t>绕制高度：</a:t>
            </a:r>
            <a:r>
              <a:rPr lang="en-US" altLang="zh-CN" dirty="0"/>
              <a:t>228.6mm</a:t>
            </a:r>
          </a:p>
          <a:p>
            <a:r>
              <a:rPr lang="en-US" altLang="zh-CN" dirty="0"/>
              <a:t>    • </a:t>
            </a:r>
            <a:r>
              <a:rPr lang="zh-CN" altLang="en-US" dirty="0"/>
              <a:t>匝数（单层匝数</a:t>
            </a:r>
            <a:r>
              <a:rPr lang="en-US" altLang="zh-CN" dirty="0"/>
              <a:t>×</a:t>
            </a:r>
            <a:r>
              <a:rPr lang="zh-CN" altLang="en-US" dirty="0"/>
              <a:t>层数）：</a:t>
            </a:r>
            <a:r>
              <a:rPr lang="en-US" altLang="zh-CN" dirty="0"/>
              <a:t>180×8</a:t>
            </a:r>
          </a:p>
          <a:p>
            <a:r>
              <a:rPr lang="en-US" altLang="zh-CN" dirty="0"/>
              <a:t>    • </a:t>
            </a:r>
            <a:r>
              <a:rPr lang="zh-CN" altLang="en-US" dirty="0"/>
              <a:t>层与层间距：</a:t>
            </a:r>
            <a:r>
              <a:rPr lang="en-US" altLang="zh-CN" dirty="0"/>
              <a:t>0.5mm</a:t>
            </a:r>
          </a:p>
          <a:p>
            <a:r>
              <a:rPr lang="en-US" altLang="zh-CN" dirty="0"/>
              <a:t>    • </a:t>
            </a:r>
            <a:r>
              <a:rPr lang="zh-CN" altLang="en-US" dirty="0"/>
              <a:t>重量：</a:t>
            </a:r>
            <a:r>
              <a:rPr lang="en-US" altLang="zh-CN" dirty="0"/>
              <a:t>7.26kg</a:t>
            </a:r>
          </a:p>
          <a:p>
            <a:endParaRPr lang="en-US" altLang="zh-CN" dirty="0"/>
          </a:p>
          <a:p>
            <a:r>
              <a:rPr lang="zh-CN" altLang="en-US" dirty="0"/>
              <a:t>电学参数：</a:t>
            </a:r>
            <a:r>
              <a:rPr lang="en-US" altLang="zh-CN" dirty="0"/>
              <a:t>	</a:t>
            </a:r>
          </a:p>
          <a:p>
            <a:r>
              <a:rPr lang="en-US" altLang="zh-CN" dirty="0"/>
              <a:t>    • L</a:t>
            </a:r>
            <a:r>
              <a:rPr lang="zh-CN" altLang="en-US" dirty="0"/>
              <a:t>：</a:t>
            </a:r>
            <a:r>
              <a:rPr lang="en-US" altLang="zh-CN" dirty="0"/>
              <a:t>1.0267E-01 H</a:t>
            </a:r>
          </a:p>
          <a:p>
            <a:r>
              <a:rPr lang="en-US" altLang="zh-CN" dirty="0"/>
              <a:t>    • C</a:t>
            </a:r>
            <a:r>
              <a:rPr lang="zh-CN" altLang="en-US" dirty="0"/>
              <a:t>：</a:t>
            </a:r>
            <a:r>
              <a:rPr lang="en-US" altLang="zh-CN" dirty="0"/>
              <a:t>3.2081E-10 F</a:t>
            </a:r>
          </a:p>
          <a:p>
            <a:r>
              <a:rPr lang="zh-CN" altLang="en-US" dirty="0"/>
              <a:t>    </a:t>
            </a:r>
            <a:r>
              <a:rPr lang="en-US" altLang="zh-CN" dirty="0"/>
              <a:t>• a</a:t>
            </a:r>
            <a:r>
              <a:rPr lang="zh-CN" altLang="en-US" dirty="0"/>
              <a:t>：</a:t>
            </a:r>
            <a:r>
              <a:rPr lang="en-US" altLang="zh-CN" dirty="0"/>
              <a:t>1.5528E-05 </a:t>
            </a:r>
          </a:p>
          <a:p>
            <a:r>
              <a:rPr lang="en-US" altLang="zh-CN" dirty="0"/>
              <a:t>    • b</a:t>
            </a:r>
            <a:r>
              <a:rPr lang="zh-CN" altLang="en-US" dirty="0"/>
              <a:t>：</a:t>
            </a:r>
            <a:r>
              <a:rPr lang="en-US" altLang="zh-CN" dirty="0"/>
              <a:t>1.7360E+00</a:t>
            </a:r>
          </a:p>
          <a:p>
            <a:r>
              <a:rPr lang="en-US" altLang="zh-CN" dirty="0"/>
              <a:t>    • </a:t>
            </a:r>
            <a:r>
              <a:rPr lang="en-US" altLang="zh-CN" dirty="0" err="1"/>
              <a:t>Rdc</a:t>
            </a:r>
            <a:r>
              <a:rPr lang="zh-CN" altLang="en-US" dirty="0"/>
              <a:t>：</a:t>
            </a:r>
            <a:r>
              <a:rPr lang="en-US" altLang="zh-CN" dirty="0"/>
              <a:t>8.6007E+00 Ω </a:t>
            </a:r>
          </a:p>
          <a:p>
            <a:r>
              <a:rPr lang="en-US" altLang="zh-CN" dirty="0"/>
              <a:t>    • </a:t>
            </a:r>
            <a:r>
              <a:rPr lang="en-US" altLang="zh-CN" dirty="0" err="1"/>
              <a:t>fres</a:t>
            </a:r>
            <a:r>
              <a:rPr lang="zh-CN" altLang="en-US" dirty="0"/>
              <a:t>：</a:t>
            </a:r>
            <a:r>
              <a:rPr lang="en-US" altLang="zh-CN" dirty="0"/>
              <a:t>27.73kHz</a:t>
            </a:r>
          </a:p>
        </p:txBody>
      </p:sp>
      <p:sp>
        <p:nvSpPr>
          <p:cNvPr id="10" name="文本框 9">
            <a:extLst>
              <a:ext uri="{FF2B5EF4-FFF2-40B4-BE49-F238E27FC236}">
                <a16:creationId xmlns:a16="http://schemas.microsoft.com/office/drawing/2014/main" id="{55322564-B7DB-4297-A4C5-232932681E19}"/>
              </a:ext>
            </a:extLst>
          </p:cNvPr>
          <p:cNvSpPr txBox="1"/>
          <p:nvPr/>
        </p:nvSpPr>
        <p:spPr>
          <a:xfrm>
            <a:off x="7071000" y="1149218"/>
            <a:ext cx="1692000" cy="2554545"/>
          </a:xfrm>
          <a:prstGeom prst="rect">
            <a:avLst/>
          </a:prstGeom>
          <a:noFill/>
          <a:ln w="28575">
            <a:solidFill>
              <a:srgbClr val="C00000"/>
            </a:solidFill>
          </a:ln>
        </p:spPr>
        <p:txBody>
          <a:bodyPr wrap="square">
            <a:spAutoFit/>
          </a:bodyPr>
          <a:lstStyle>
            <a:defPPr>
              <a:defRPr lang="zh-CN"/>
            </a:defPPr>
            <a:lvl1pPr>
              <a:defRPr sz="1000"/>
            </a:lvl1pPr>
          </a:lstStyle>
          <a:p>
            <a:r>
              <a:rPr lang="en-US" altLang="zh-CN" dirty="0"/>
              <a:t>v4</a:t>
            </a:r>
            <a:r>
              <a:rPr lang="zh-CN" altLang="en-US" dirty="0"/>
              <a:t>绕制参数：</a:t>
            </a:r>
            <a:r>
              <a:rPr lang="en-US" altLang="zh-CN" dirty="0"/>
              <a:t>	</a:t>
            </a:r>
          </a:p>
          <a:p>
            <a:r>
              <a:rPr lang="zh-CN" altLang="en-US" dirty="0"/>
              <a:t>    </a:t>
            </a:r>
            <a:r>
              <a:rPr lang="en-US" altLang="zh-CN" dirty="0"/>
              <a:t>• </a:t>
            </a:r>
            <a:r>
              <a:rPr lang="zh-CN" altLang="en-US" dirty="0"/>
              <a:t>绕线直径：</a:t>
            </a:r>
            <a:r>
              <a:rPr lang="en-US" altLang="zh-CN" dirty="0"/>
              <a:t>1.35mm</a:t>
            </a:r>
            <a:r>
              <a:rPr lang="zh-CN" altLang="en-US" dirty="0"/>
              <a:t>（利兹线</a:t>
            </a:r>
            <a:r>
              <a:rPr lang="en-US" altLang="zh-CN" dirty="0"/>
              <a:t>0.1mm*100</a:t>
            </a:r>
            <a:r>
              <a:rPr lang="zh-CN" altLang="en-US" dirty="0"/>
              <a:t>）</a:t>
            </a:r>
          </a:p>
          <a:p>
            <a:r>
              <a:rPr lang="zh-CN" altLang="en-US" dirty="0"/>
              <a:t>    </a:t>
            </a:r>
            <a:r>
              <a:rPr lang="en-US" altLang="zh-CN" dirty="0"/>
              <a:t>• </a:t>
            </a:r>
            <a:r>
              <a:rPr lang="zh-CN" altLang="en-US" dirty="0"/>
              <a:t>绕制桩内径：</a:t>
            </a:r>
            <a:r>
              <a:rPr lang="en-US" altLang="zh-CN" dirty="0"/>
              <a:t>114mm</a:t>
            </a:r>
          </a:p>
          <a:p>
            <a:r>
              <a:rPr lang="en-US" altLang="zh-CN" dirty="0"/>
              <a:t>    • </a:t>
            </a:r>
            <a:r>
              <a:rPr lang="zh-CN" altLang="en-US" dirty="0"/>
              <a:t>绕制高度：</a:t>
            </a:r>
            <a:r>
              <a:rPr lang="en-US" altLang="zh-CN" dirty="0"/>
              <a:t>242mm</a:t>
            </a:r>
          </a:p>
          <a:p>
            <a:r>
              <a:rPr lang="en-US" altLang="zh-CN" dirty="0"/>
              <a:t>    • </a:t>
            </a:r>
            <a:r>
              <a:rPr lang="zh-CN" altLang="en-US" dirty="0"/>
              <a:t>匝数（单层匝数</a:t>
            </a:r>
            <a:r>
              <a:rPr lang="en-US" altLang="zh-CN" dirty="0"/>
              <a:t>×</a:t>
            </a:r>
            <a:r>
              <a:rPr lang="zh-CN" altLang="en-US" dirty="0"/>
              <a:t>层数）：</a:t>
            </a:r>
            <a:r>
              <a:rPr lang="en-US" altLang="zh-CN" dirty="0"/>
              <a:t>180×8</a:t>
            </a:r>
          </a:p>
          <a:p>
            <a:r>
              <a:rPr lang="en-US" altLang="zh-CN" dirty="0"/>
              <a:t>    • </a:t>
            </a:r>
            <a:r>
              <a:rPr lang="zh-CN" altLang="en-US" dirty="0"/>
              <a:t>层与层间距：</a:t>
            </a:r>
            <a:r>
              <a:rPr lang="en-US" altLang="zh-CN" dirty="0"/>
              <a:t>0.5mm</a:t>
            </a:r>
          </a:p>
          <a:p>
            <a:r>
              <a:rPr lang="en-US" altLang="zh-CN" dirty="0"/>
              <a:t>    • </a:t>
            </a:r>
            <a:r>
              <a:rPr lang="zh-CN" altLang="en-US" dirty="0"/>
              <a:t>重量：</a:t>
            </a:r>
            <a:r>
              <a:rPr lang="en-US" altLang="zh-CN" dirty="0"/>
              <a:t>5.77kg</a:t>
            </a:r>
          </a:p>
          <a:p>
            <a:r>
              <a:rPr lang="zh-CN" altLang="en-US" dirty="0"/>
              <a:t>电学参数：</a:t>
            </a:r>
            <a:r>
              <a:rPr lang="en-US" altLang="zh-CN" dirty="0"/>
              <a:t>	</a:t>
            </a:r>
          </a:p>
          <a:p>
            <a:r>
              <a:rPr lang="pt-BR" altLang="zh-CN" dirty="0"/>
              <a:t>    • L</a:t>
            </a:r>
            <a:r>
              <a:rPr lang="zh-CN" altLang="pt-BR" dirty="0"/>
              <a:t>：</a:t>
            </a:r>
            <a:r>
              <a:rPr lang="pt-BR" altLang="zh-CN" dirty="0"/>
              <a:t>1.0462E-01 H</a:t>
            </a:r>
          </a:p>
          <a:p>
            <a:r>
              <a:rPr lang="pt-BR" altLang="zh-CN" dirty="0"/>
              <a:t>    • C</a:t>
            </a:r>
            <a:r>
              <a:rPr lang="zh-CN" altLang="pt-BR" dirty="0"/>
              <a:t>：</a:t>
            </a:r>
            <a:r>
              <a:rPr lang="pt-BR" altLang="zh-CN" dirty="0"/>
              <a:t>3.2250E-10 F</a:t>
            </a:r>
          </a:p>
          <a:p>
            <a:r>
              <a:rPr lang="pt-BR" altLang="zh-CN" dirty="0"/>
              <a:t>    • a</a:t>
            </a:r>
            <a:r>
              <a:rPr lang="zh-CN" altLang="pt-BR" dirty="0"/>
              <a:t>：</a:t>
            </a:r>
            <a:r>
              <a:rPr lang="pt-BR" altLang="zh-CN" dirty="0"/>
              <a:t>1.0221E-10 </a:t>
            </a:r>
          </a:p>
          <a:p>
            <a:r>
              <a:rPr lang="pt-BR" altLang="zh-CN" dirty="0"/>
              <a:t>    • b</a:t>
            </a:r>
            <a:r>
              <a:rPr lang="zh-CN" altLang="pt-BR" dirty="0"/>
              <a:t>：</a:t>
            </a:r>
            <a:r>
              <a:rPr lang="pt-BR" altLang="zh-CN" dirty="0"/>
              <a:t>2.7204E+00</a:t>
            </a:r>
          </a:p>
          <a:p>
            <a:r>
              <a:rPr lang="pt-BR" altLang="zh-CN" dirty="0"/>
              <a:t>    • Rdc</a:t>
            </a:r>
            <a:r>
              <a:rPr lang="zh-CN" altLang="pt-BR" dirty="0"/>
              <a:t>：</a:t>
            </a:r>
            <a:r>
              <a:rPr lang="pt-BR" altLang="zh-CN" dirty="0"/>
              <a:t>1.3171E+01 Ω </a:t>
            </a:r>
          </a:p>
          <a:p>
            <a:r>
              <a:rPr lang="pt-BR" altLang="zh-CN" dirty="0"/>
              <a:t>    • fres</a:t>
            </a:r>
            <a:r>
              <a:rPr lang="zh-CN" altLang="pt-BR" dirty="0"/>
              <a:t>：</a:t>
            </a:r>
            <a:r>
              <a:rPr lang="pt-BR" altLang="zh-CN" dirty="0"/>
              <a:t>27.40kHz</a:t>
            </a:r>
            <a:endParaRPr lang="en-US" altLang="zh-CN" dirty="0"/>
          </a:p>
        </p:txBody>
      </p:sp>
    </p:spTree>
    <p:extLst>
      <p:ext uri="{BB962C8B-B14F-4D97-AF65-F5344CB8AC3E}">
        <p14:creationId xmlns:p14="http://schemas.microsoft.com/office/powerpoint/2010/main" val="23316508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0" descr="2">
            <a:extLst>
              <a:ext uri="{FF2B5EF4-FFF2-40B4-BE49-F238E27FC236}">
                <a16:creationId xmlns:a16="http://schemas.microsoft.com/office/drawing/2014/main" id="{7CC63E9D-6895-4804-83EB-1948F52A1B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11">
            <a:extLst>
              <a:ext uri="{FF2B5EF4-FFF2-40B4-BE49-F238E27FC236}">
                <a16:creationId xmlns:a16="http://schemas.microsoft.com/office/drawing/2014/main" id="{56930872-1753-4C67-8007-D7F17A78D6D5}"/>
              </a:ext>
            </a:extLst>
          </p:cNvPr>
          <p:cNvSpPr>
            <a:spLocks noGrp="1" noChangeArrowheads="1"/>
          </p:cNvSpPr>
          <p:nvPr>
            <p:ph type="ctrTitle"/>
          </p:nvPr>
        </p:nvSpPr>
        <p:spPr>
          <a:xfrm>
            <a:off x="457200" y="2132013"/>
            <a:ext cx="8229600" cy="1981200"/>
          </a:xfrm>
        </p:spPr>
        <p:txBody>
          <a:bodyPr anchor="ctr"/>
          <a:lstStyle/>
          <a:p>
            <a:pPr eaLnBrk="1" hangingPunct="1">
              <a:defRPr/>
            </a:pPr>
            <a:r>
              <a:rPr lang="zh-CN" altLang="en-US" sz="4400" b="1" dirty="0">
                <a:solidFill>
                  <a:schemeClr val="bg1"/>
                </a:solidFill>
                <a:latin typeface="+mn-lt"/>
                <a:ea typeface="+mn-ea"/>
                <a:cs typeface="+mn-ea"/>
                <a:sym typeface="+mn-lt"/>
              </a:rPr>
              <a:t>磁芯线圈</a:t>
            </a:r>
            <a:endParaRPr lang="zh-CN" altLang="zh-CN" sz="4400" b="1" dirty="0">
              <a:solidFill>
                <a:schemeClr val="bg1"/>
              </a:solidFill>
              <a:latin typeface="+mn-lt"/>
              <a:ea typeface="+mn-ea"/>
              <a:cs typeface="+mn-ea"/>
              <a:sym typeface="+mn-lt"/>
            </a:endParaRPr>
          </a:p>
        </p:txBody>
      </p:sp>
      <p:sp>
        <p:nvSpPr>
          <p:cNvPr id="3076" name="Rectangle 12">
            <a:extLst>
              <a:ext uri="{FF2B5EF4-FFF2-40B4-BE49-F238E27FC236}">
                <a16:creationId xmlns:a16="http://schemas.microsoft.com/office/drawing/2014/main" id="{E2B2CE97-30DD-4DCC-9817-F5778BBFDA7C}"/>
              </a:ext>
            </a:extLst>
          </p:cNvPr>
          <p:cNvSpPr>
            <a:spLocks noGrp="1" noChangeArrowheads="1"/>
          </p:cNvSpPr>
          <p:nvPr>
            <p:ph type="subTitle" idx="1"/>
          </p:nvPr>
        </p:nvSpPr>
        <p:spPr>
          <a:xfrm>
            <a:off x="2324100" y="5102224"/>
            <a:ext cx="4495800" cy="1374775"/>
          </a:xfrm>
        </p:spPr>
        <p:txBody>
          <a:bodyPr>
            <a:normAutofit/>
          </a:bodyPr>
          <a:lstStyle/>
          <a:p>
            <a:pPr eaLnBrk="1" hangingPunct="1">
              <a:defRPr/>
            </a:pPr>
            <a:endParaRPr lang="en-US" altLang="zh-CN" b="1" dirty="0">
              <a:ea typeface="+mn-ea"/>
              <a:cs typeface="+mn-ea"/>
              <a:sym typeface="+mn-lt"/>
            </a:endParaRPr>
          </a:p>
          <a:p>
            <a:pPr eaLnBrk="1" hangingPunct="1">
              <a:defRPr/>
            </a:pPr>
            <a:r>
              <a:rPr lang="en-US" altLang="zh-CN" b="1" dirty="0">
                <a:ea typeface="+mn-ea"/>
                <a:cs typeface="+mn-ea"/>
                <a:sym typeface="+mn-lt"/>
              </a:rPr>
              <a:t>2025</a:t>
            </a:r>
            <a:r>
              <a:rPr lang="zh-CN" altLang="en-US" b="1" dirty="0">
                <a:ea typeface="+mn-ea"/>
                <a:cs typeface="+mn-ea"/>
                <a:sym typeface="+mn-lt"/>
              </a:rPr>
              <a:t>年</a:t>
            </a:r>
            <a:r>
              <a:rPr lang="en-US" altLang="zh-CN" b="1" dirty="0">
                <a:cs typeface="+mn-ea"/>
                <a:sym typeface="+mn-lt"/>
              </a:rPr>
              <a:t>06</a:t>
            </a:r>
            <a:r>
              <a:rPr lang="zh-CN" altLang="en-US" b="1" dirty="0">
                <a:ea typeface="+mn-ea"/>
                <a:cs typeface="+mn-ea"/>
                <a:sym typeface="+mn-lt"/>
              </a:rPr>
              <a:t>月</a:t>
            </a:r>
            <a:r>
              <a:rPr lang="en-US" altLang="zh-CN" b="1" dirty="0">
                <a:ea typeface="+mn-ea"/>
                <a:cs typeface="+mn-ea"/>
                <a:sym typeface="+mn-lt"/>
              </a:rPr>
              <a:t>17</a:t>
            </a:r>
            <a:r>
              <a:rPr lang="zh-CN" altLang="en-US" b="1" dirty="0">
                <a:ea typeface="+mn-ea"/>
                <a:cs typeface="+mn-ea"/>
                <a:sym typeface="+mn-lt"/>
              </a:rPr>
              <a:t>日</a:t>
            </a:r>
            <a:endParaRPr lang="en-US" altLang="zh-CN" b="1" dirty="0">
              <a:ea typeface="+mn-ea"/>
              <a:cs typeface="+mn-ea"/>
              <a:sym typeface="+mn-lt"/>
            </a:endParaRPr>
          </a:p>
          <a:p>
            <a:pPr eaLnBrk="1" hangingPunct="1">
              <a:defRPr/>
            </a:pPr>
            <a:r>
              <a:rPr lang="zh-CN" altLang="en-US" b="1" dirty="0">
                <a:ea typeface="+mn-ea"/>
                <a:cs typeface="+mn-ea"/>
                <a:sym typeface="+mn-lt"/>
              </a:rPr>
              <a:t>叶昌庆</a:t>
            </a:r>
            <a:endParaRPr lang="en-US" altLang="zh-CN" b="1" dirty="0">
              <a:ea typeface="+mn-ea"/>
              <a:cs typeface="+mn-ea"/>
              <a:sym typeface="+mn-lt"/>
            </a:endParaRPr>
          </a:p>
          <a:p>
            <a:pPr eaLnBrk="1" hangingPunct="1">
              <a:defRPr/>
            </a:pPr>
            <a:endParaRPr lang="en-US" altLang="zh-CN" b="1" dirty="0">
              <a:ea typeface="+mn-ea"/>
              <a:cs typeface="+mn-ea"/>
              <a:sym typeface="+mn-lt"/>
            </a:endParaRPr>
          </a:p>
          <a:p>
            <a:pPr eaLnBrk="1" hangingPunct="1">
              <a:defRPr/>
            </a:pPr>
            <a:endParaRPr lang="en-US" altLang="zh-CN" b="1" dirty="0">
              <a:ea typeface="+mn-ea"/>
              <a:cs typeface="+mn-ea"/>
              <a:sym typeface="+mn-lt"/>
            </a:endParaRPr>
          </a:p>
        </p:txBody>
      </p:sp>
      <p:sp>
        <p:nvSpPr>
          <p:cNvPr id="2" name="灯片编号占位符 1">
            <a:extLst>
              <a:ext uri="{FF2B5EF4-FFF2-40B4-BE49-F238E27FC236}">
                <a16:creationId xmlns:a16="http://schemas.microsoft.com/office/drawing/2014/main" id="{782B0452-FACA-4046-B3F0-E07FD6664751}"/>
              </a:ext>
            </a:extLst>
          </p:cNvPr>
          <p:cNvSpPr>
            <a:spLocks noGrp="1"/>
          </p:cNvSpPr>
          <p:nvPr>
            <p:ph type="sldNum" sz="quarter" idx="12"/>
          </p:nvPr>
        </p:nvSpPr>
        <p:spPr/>
        <p:txBody>
          <a:bodyPr/>
          <a:lstStyle/>
          <a:p>
            <a:pPr>
              <a:defRPr/>
            </a:pPr>
            <a:fld id="{330181D9-487F-424F-A4D5-93BA9AD789F5}" type="slidenum">
              <a:rPr lang="en-US" altLang="zh-CN" smtClean="0"/>
              <a:pPr>
                <a:defRPr/>
              </a:pPr>
              <a:t>30</a:t>
            </a:fld>
            <a:endParaRPr lang="en-US" altLang="zh-CN" dirty="0"/>
          </a:p>
        </p:txBody>
      </p:sp>
    </p:spTree>
    <p:extLst>
      <p:ext uri="{BB962C8B-B14F-4D97-AF65-F5344CB8AC3E}">
        <p14:creationId xmlns:p14="http://schemas.microsoft.com/office/powerpoint/2010/main" val="28780242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30E30679-9059-4973-9C63-BE6995E750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25954" y="1066800"/>
            <a:ext cx="3600000" cy="2457546"/>
          </a:xfrm>
          <a:prstGeom prst="rect">
            <a:avLst/>
          </a:prstGeom>
        </p:spPr>
      </p:pic>
      <p:pic>
        <p:nvPicPr>
          <p:cNvPr id="11" name="图片 10">
            <a:extLst>
              <a:ext uri="{FF2B5EF4-FFF2-40B4-BE49-F238E27FC236}">
                <a16:creationId xmlns:a16="http://schemas.microsoft.com/office/drawing/2014/main" id="{A2F27DC6-A248-4580-AF8B-71F5278611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25954" y="3522314"/>
            <a:ext cx="3600000" cy="2525294"/>
          </a:xfrm>
          <a:prstGeom prst="rect">
            <a:avLst/>
          </a:prstGeom>
        </p:spPr>
      </p:pic>
      <p:sp>
        <p:nvSpPr>
          <p:cNvPr id="2" name="灯片编号占位符 1">
            <a:extLst>
              <a:ext uri="{FF2B5EF4-FFF2-40B4-BE49-F238E27FC236}">
                <a16:creationId xmlns:a16="http://schemas.microsoft.com/office/drawing/2014/main" id="{D98D8201-9455-47C5-8D78-EB4CDF12332F}"/>
              </a:ext>
            </a:extLst>
          </p:cNvPr>
          <p:cNvSpPr>
            <a:spLocks noGrp="1"/>
          </p:cNvSpPr>
          <p:nvPr>
            <p:ph type="sldNum" sz="quarter" idx="12"/>
          </p:nvPr>
        </p:nvSpPr>
        <p:spPr/>
        <p:txBody>
          <a:bodyPr/>
          <a:lstStyle/>
          <a:p>
            <a:pPr>
              <a:defRPr/>
            </a:pPr>
            <a:fld id="{C58DEF2B-8039-4C1E-A573-46AE1706B516}" type="slidenum">
              <a:rPr lang="en-US" altLang="zh-CN" smtClean="0"/>
              <a:pPr>
                <a:defRPr/>
              </a:pPr>
              <a:t>31</a:t>
            </a:fld>
            <a:endParaRPr lang="en-US" altLang="zh-CN" dirty="0"/>
          </a:p>
        </p:txBody>
      </p:sp>
      <p:sp>
        <p:nvSpPr>
          <p:cNvPr id="3" name="文本占位符 2">
            <a:extLst>
              <a:ext uri="{FF2B5EF4-FFF2-40B4-BE49-F238E27FC236}">
                <a16:creationId xmlns:a16="http://schemas.microsoft.com/office/drawing/2014/main" id="{16D4A818-AADA-41B4-A93E-7ECC985C2AFD}"/>
              </a:ext>
            </a:extLst>
          </p:cNvPr>
          <p:cNvSpPr>
            <a:spLocks noGrp="1"/>
          </p:cNvSpPr>
          <p:nvPr>
            <p:ph type="body" sz="quarter" idx="13"/>
          </p:nvPr>
        </p:nvSpPr>
        <p:spPr/>
        <p:txBody>
          <a:bodyPr/>
          <a:lstStyle/>
          <a:p>
            <a:r>
              <a:rPr lang="zh-CN" altLang="en-US" dirty="0"/>
              <a:t>磁芯复数磁导率</a:t>
            </a:r>
          </a:p>
        </p:txBody>
      </p:sp>
      <p:sp>
        <p:nvSpPr>
          <p:cNvPr id="5" name="文本框 4">
            <a:extLst>
              <a:ext uri="{FF2B5EF4-FFF2-40B4-BE49-F238E27FC236}">
                <a16:creationId xmlns:a16="http://schemas.microsoft.com/office/drawing/2014/main" id="{374C17E7-48B1-4BD2-A399-2F8B4F577960}"/>
              </a:ext>
            </a:extLst>
          </p:cNvPr>
          <p:cNvSpPr txBox="1"/>
          <p:nvPr/>
        </p:nvSpPr>
        <p:spPr>
          <a:xfrm>
            <a:off x="76200" y="5963761"/>
            <a:ext cx="8991600" cy="738664"/>
          </a:xfrm>
          <a:prstGeom prst="rect">
            <a:avLst/>
          </a:prstGeom>
          <a:noFill/>
        </p:spPr>
        <p:txBody>
          <a:bodyPr wrap="square">
            <a:spAutoFit/>
          </a:bodyPr>
          <a:lstStyle/>
          <a:p>
            <a:r>
              <a:rPr lang="en-US" altLang="zh-CN" sz="1400" b="0" i="1" dirty="0">
                <a:solidFill>
                  <a:srgbClr val="222222"/>
                </a:solidFill>
                <a:effectLst/>
                <a:latin typeface="Arial" panose="020B0604020202020204" pitchFamily="34" charset="0"/>
              </a:rPr>
              <a:t>Cuellar C, Tan W, </a:t>
            </a:r>
            <a:r>
              <a:rPr lang="en-US" altLang="zh-CN" sz="1400" b="0" i="1" dirty="0" err="1">
                <a:solidFill>
                  <a:srgbClr val="222222"/>
                </a:solidFill>
                <a:effectLst/>
                <a:latin typeface="Arial" panose="020B0604020202020204" pitchFamily="34" charset="0"/>
              </a:rPr>
              <a:t>Margueron</a:t>
            </a:r>
            <a:r>
              <a:rPr lang="en-US" altLang="zh-CN" sz="1400" b="0" i="1" dirty="0">
                <a:solidFill>
                  <a:srgbClr val="222222"/>
                </a:solidFill>
                <a:effectLst/>
                <a:latin typeface="Arial" panose="020B0604020202020204" pitchFamily="34" charset="0"/>
              </a:rPr>
              <a:t> X, et al. Measurement method of the complex magnetic permeability of ferrites in high frequency[C]//2012 IEEE international instrumentation and measurement technology conference proceedings. IEEE, 2012: 63-68.</a:t>
            </a:r>
            <a:endParaRPr lang="zh-CN" altLang="en-US" sz="1400" i="1" dirty="0"/>
          </a:p>
        </p:txBody>
      </p:sp>
      <p:pic>
        <p:nvPicPr>
          <p:cNvPr id="7" name="图片 6">
            <a:extLst>
              <a:ext uri="{FF2B5EF4-FFF2-40B4-BE49-F238E27FC236}">
                <a16:creationId xmlns:a16="http://schemas.microsoft.com/office/drawing/2014/main" id="{D125B7AE-2DB0-4D77-99EE-1448A49EE261}"/>
              </a:ext>
            </a:extLst>
          </p:cNvPr>
          <p:cNvPicPr>
            <a:picLocks noChangeAspect="1"/>
          </p:cNvPicPr>
          <p:nvPr/>
        </p:nvPicPr>
        <p:blipFill rotWithShape="1">
          <a:blip r:embed="rId4">
            <a:extLst>
              <a:ext uri="{28A0092B-C50C-407E-A947-70E740481C1C}">
                <a14:useLocalDpi xmlns:a14="http://schemas.microsoft.com/office/drawing/2010/main" val="0"/>
              </a:ext>
            </a:extLst>
          </a:blip>
          <a:srcRect b="36754"/>
          <a:stretch/>
        </p:blipFill>
        <p:spPr>
          <a:xfrm>
            <a:off x="159474" y="3813110"/>
            <a:ext cx="5297379" cy="1575356"/>
          </a:xfrm>
          <a:prstGeom prst="rect">
            <a:avLst/>
          </a:prstGeom>
        </p:spPr>
      </p:pic>
      <p:sp>
        <p:nvSpPr>
          <p:cNvPr id="13" name="文本框 12">
            <a:extLst>
              <a:ext uri="{FF2B5EF4-FFF2-40B4-BE49-F238E27FC236}">
                <a16:creationId xmlns:a16="http://schemas.microsoft.com/office/drawing/2014/main" id="{38A8A366-1C3A-4A4B-A5F1-DB765F16DF6D}"/>
              </a:ext>
            </a:extLst>
          </p:cNvPr>
          <p:cNvSpPr txBox="1"/>
          <p:nvPr/>
        </p:nvSpPr>
        <p:spPr>
          <a:xfrm>
            <a:off x="152400" y="1212359"/>
            <a:ext cx="5097354" cy="2353786"/>
          </a:xfrm>
          <a:prstGeom prst="rect">
            <a:avLst/>
          </a:prstGeom>
          <a:noFill/>
        </p:spPr>
        <p:txBody>
          <a:bodyPr wrap="square">
            <a:spAutoFit/>
          </a:bodyPr>
          <a:lstStyle/>
          <a:p>
            <a:pPr>
              <a:lnSpc>
                <a:spcPct val="150000"/>
              </a:lnSpc>
            </a:pPr>
            <a:r>
              <a:rPr lang="en-US" altLang="zh-CN" sz="2000" b="0" i="0" dirty="0">
                <a:solidFill>
                  <a:srgbClr val="000000"/>
                </a:solidFill>
                <a:effectLst/>
                <a:latin typeface="Times New Roman" panose="02020603050405020304" pitchFamily="18" charset="0"/>
              </a:rPr>
              <a:t>The obtained results show that the CMP cannot be generalized for one kind of material because it depends of the geometrical dimensions and manufacture process dispersion.</a:t>
            </a:r>
            <a:r>
              <a:rPr lang="en-US" altLang="zh-CN" sz="2000" dirty="0"/>
              <a:t> </a:t>
            </a:r>
            <a:br>
              <a:rPr lang="en-US" altLang="zh-CN" sz="2000" dirty="0"/>
            </a:br>
            <a:endParaRPr lang="zh-CN" altLang="en-US" sz="2000" dirty="0"/>
          </a:p>
        </p:txBody>
      </p:sp>
    </p:spTree>
    <p:extLst>
      <p:ext uri="{BB962C8B-B14F-4D97-AF65-F5344CB8AC3E}">
        <p14:creationId xmlns:p14="http://schemas.microsoft.com/office/powerpoint/2010/main" val="33567023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131EB78C-CE07-4A2B-83A9-618360410302}"/>
              </a:ext>
            </a:extLst>
          </p:cNvPr>
          <p:cNvSpPr>
            <a:spLocks noGrp="1"/>
          </p:cNvSpPr>
          <p:nvPr>
            <p:ph type="sldNum" sz="quarter" idx="12"/>
          </p:nvPr>
        </p:nvSpPr>
        <p:spPr/>
        <p:txBody>
          <a:bodyPr/>
          <a:lstStyle/>
          <a:p>
            <a:pPr>
              <a:defRPr/>
            </a:pPr>
            <a:fld id="{C58DEF2B-8039-4C1E-A573-46AE1706B516}" type="slidenum">
              <a:rPr lang="en-US" altLang="zh-CN" smtClean="0"/>
              <a:pPr>
                <a:defRPr/>
              </a:pPr>
              <a:t>4</a:t>
            </a:fld>
            <a:endParaRPr lang="en-US" altLang="zh-CN" dirty="0"/>
          </a:p>
        </p:txBody>
      </p:sp>
      <p:sp>
        <p:nvSpPr>
          <p:cNvPr id="3" name="文本占位符 2">
            <a:extLst>
              <a:ext uri="{FF2B5EF4-FFF2-40B4-BE49-F238E27FC236}">
                <a16:creationId xmlns:a16="http://schemas.microsoft.com/office/drawing/2014/main" id="{6283E112-66C3-42D6-A861-C2226D511016}"/>
              </a:ext>
            </a:extLst>
          </p:cNvPr>
          <p:cNvSpPr>
            <a:spLocks noGrp="1"/>
          </p:cNvSpPr>
          <p:nvPr>
            <p:ph type="body" sz="quarter" idx="13"/>
          </p:nvPr>
        </p:nvSpPr>
        <p:spPr/>
        <p:txBody>
          <a:bodyPr/>
          <a:lstStyle/>
          <a:p>
            <a:r>
              <a:rPr lang="en-US" altLang="zh-CN" dirty="0"/>
              <a:t>Test coil</a:t>
            </a:r>
            <a:endParaRPr lang="zh-CN" altLang="en-US" dirty="0"/>
          </a:p>
        </p:txBody>
      </p:sp>
      <p:pic>
        <p:nvPicPr>
          <p:cNvPr id="5" name="图片 4">
            <a:extLst>
              <a:ext uri="{FF2B5EF4-FFF2-40B4-BE49-F238E27FC236}">
                <a16:creationId xmlns:a16="http://schemas.microsoft.com/office/drawing/2014/main" id="{C7677289-CB2F-496D-A0DE-DDEBECDF4A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1752600"/>
            <a:ext cx="6248400" cy="4684468"/>
          </a:xfrm>
          <a:prstGeom prst="rect">
            <a:avLst/>
          </a:prstGeom>
        </p:spPr>
      </p:pic>
    </p:spTree>
    <p:extLst>
      <p:ext uri="{BB962C8B-B14F-4D97-AF65-F5344CB8AC3E}">
        <p14:creationId xmlns:p14="http://schemas.microsoft.com/office/powerpoint/2010/main" val="30220580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2ACCA628-2EC7-47E0-A2A2-1B683DBC52BE}"/>
              </a:ext>
            </a:extLst>
          </p:cNvPr>
          <p:cNvSpPr>
            <a:spLocks noGrp="1"/>
          </p:cNvSpPr>
          <p:nvPr>
            <p:ph type="sldNum" sz="quarter" idx="12"/>
          </p:nvPr>
        </p:nvSpPr>
        <p:spPr/>
        <p:txBody>
          <a:bodyPr/>
          <a:lstStyle/>
          <a:p>
            <a:pPr>
              <a:defRPr/>
            </a:pPr>
            <a:fld id="{C58DEF2B-8039-4C1E-A573-46AE1706B516}" type="slidenum">
              <a:rPr lang="en-US" altLang="zh-CN" smtClean="0"/>
              <a:pPr>
                <a:defRPr/>
              </a:pPr>
              <a:t>5</a:t>
            </a:fld>
            <a:endParaRPr lang="en-US" altLang="zh-CN" dirty="0"/>
          </a:p>
        </p:txBody>
      </p:sp>
      <p:sp>
        <p:nvSpPr>
          <p:cNvPr id="3" name="文本占位符 2">
            <a:extLst>
              <a:ext uri="{FF2B5EF4-FFF2-40B4-BE49-F238E27FC236}">
                <a16:creationId xmlns:a16="http://schemas.microsoft.com/office/drawing/2014/main" id="{19C010E6-F6AE-428A-897E-191B7E6BEAD3}"/>
              </a:ext>
            </a:extLst>
          </p:cNvPr>
          <p:cNvSpPr>
            <a:spLocks noGrp="1"/>
          </p:cNvSpPr>
          <p:nvPr>
            <p:ph type="body" sz="quarter" idx="13"/>
          </p:nvPr>
        </p:nvSpPr>
        <p:spPr/>
        <p:txBody>
          <a:bodyPr>
            <a:normAutofit/>
          </a:bodyPr>
          <a:lstStyle/>
          <a:p>
            <a:r>
              <a:rPr lang="zh-CN" altLang="en-US" dirty="0"/>
              <a:t>空气芯线圈（实心线）</a:t>
            </a:r>
          </a:p>
        </p:txBody>
      </p:sp>
      <mc:AlternateContent xmlns:mc="http://schemas.openxmlformats.org/markup-compatibility/2006" xmlns:a14="http://schemas.microsoft.com/office/drawing/2010/main">
        <mc:Choice Requires="a14">
          <p:sp>
            <p:nvSpPr>
              <p:cNvPr id="4" name="文本框 3">
                <a:extLst>
                  <a:ext uri="{FF2B5EF4-FFF2-40B4-BE49-F238E27FC236}">
                    <a16:creationId xmlns:a16="http://schemas.microsoft.com/office/drawing/2014/main" id="{CC1F53FF-1931-4892-B0D7-DC7E1B719A20}"/>
                  </a:ext>
                </a:extLst>
              </p:cNvPr>
              <p:cNvSpPr txBox="1"/>
              <p:nvPr/>
            </p:nvSpPr>
            <p:spPr>
              <a:xfrm>
                <a:off x="76200" y="1295400"/>
                <a:ext cx="8839200" cy="3893886"/>
              </a:xfrm>
              <a:prstGeom prst="rect">
                <a:avLst/>
              </a:prstGeom>
              <a:noFill/>
            </p:spPr>
            <p:txBody>
              <a:bodyPr wrap="square" rtlCol="0">
                <a:spAutoFit/>
              </a:bodyPr>
              <a:lstStyle/>
              <a:p>
                <a:pPr>
                  <a:lnSpc>
                    <a:spcPct val="150000"/>
                  </a:lnSpc>
                </a:pPr>
                <a:r>
                  <a:rPr lang="zh-CN" altLang="en-US" dirty="0"/>
                  <a:t>线圈交流电阻</a:t>
                </a:r>
                <a:endParaRPr lang="en-US" altLang="zh-CN" dirty="0"/>
              </a:p>
              <a:p>
                <a:pPr marL="742950" lvl="1" indent="-285750">
                  <a:lnSpc>
                    <a:spcPct val="150000"/>
                  </a:lnSpc>
                  <a:buFont typeface="Wingdings" panose="05000000000000000000" pitchFamily="2" charset="2"/>
                  <a:buChar char="p"/>
                </a:pPr>
                <a:r>
                  <a:rPr lang="zh-CN" altLang="en-US" dirty="0"/>
                  <a:t>计算结果</a:t>
                </a:r>
                <a:endParaRPr lang="en-US" altLang="zh-CN" dirty="0"/>
              </a:p>
              <a:p>
                <a:pPr>
                  <a:lnSpc>
                    <a:spcPct val="130000"/>
                  </a:lnSpc>
                </a:pPr>
                <a14:m>
                  <m:oMathPara xmlns:m="http://schemas.openxmlformats.org/officeDocument/2006/math">
                    <m:oMathParaPr>
                      <m:jc m:val="centerGroup"/>
                    </m:oMathParaPr>
                    <m:oMath xmlns:m="http://schemas.openxmlformats.org/officeDocument/2006/math">
                      <m:sSub>
                        <m:sSubPr>
                          <m:ctrlPr>
                            <a:rPr lang="zh-CN" altLang="zh-CN" i="1" smtClean="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a:latin typeface="Cambria Math" panose="02040503050406030204" pitchFamily="18" charset="0"/>
                              <a:cs typeface="Times New Roman" panose="02020603050405020304" pitchFamily="18" charset="0"/>
                            </a:rPr>
                            <m:t>𝑅</m:t>
                          </m:r>
                        </m:e>
                        <m:sub>
                          <m:r>
                            <a:rPr lang="en-US" altLang="zh-CN" b="0" i="1" smtClean="0">
                              <a:latin typeface="Cambria Math" panose="02040503050406030204" pitchFamily="18" charset="0"/>
                              <a:cs typeface="Times New Roman" panose="02020603050405020304" pitchFamily="18" charset="0"/>
                            </a:rPr>
                            <m:t>𝑎𝑐</m:t>
                          </m:r>
                        </m:sub>
                      </m:sSub>
                      <m:r>
                        <a:rPr lang="en-US" altLang="zh-CN">
                          <a:latin typeface="Cambria Math" panose="02040503050406030204" pitchFamily="18" charset="0"/>
                        </a:rPr>
                        <m:t>=</m:t>
                      </m:r>
                      <m:sSub>
                        <m:sSubPr>
                          <m:ctrlPr>
                            <a:rPr lang="zh-CN" altLang="zh-CN" i="1">
                              <a:latin typeface="Cambria Math" panose="02040503050406030204" pitchFamily="18" charset="0"/>
                            </a:rPr>
                          </m:ctrlPr>
                        </m:sSubPr>
                        <m:e>
                          <m:r>
                            <a:rPr lang="en-US" altLang="zh-CN" i="1">
                              <a:latin typeface="Cambria Math" panose="02040503050406030204" pitchFamily="18" charset="0"/>
                            </a:rPr>
                            <m:t>𝑅</m:t>
                          </m:r>
                        </m:e>
                        <m:sub>
                          <m:r>
                            <m:rPr>
                              <m:sty m:val="p"/>
                            </m:rPr>
                            <a:rPr lang="en-US" altLang="zh-CN" b="0" i="0" smtClean="0">
                              <a:latin typeface="Cambria Math" panose="02040503050406030204" pitchFamily="18" charset="0"/>
                            </a:rPr>
                            <m:t>dc</m:t>
                          </m:r>
                        </m:sub>
                      </m:sSub>
                      <m:f>
                        <m:fPr>
                          <m:ctrlPr>
                            <a:rPr lang="zh-CN" altLang="zh-CN" i="1">
                              <a:latin typeface="Cambria Math" panose="02040503050406030204" pitchFamily="18" charset="0"/>
                            </a:rPr>
                          </m:ctrlPr>
                        </m:fPr>
                        <m:num>
                          <m:r>
                            <a:rPr lang="en-US" altLang="zh-CN" i="1">
                              <a:latin typeface="Cambria Math" panose="02040503050406030204" pitchFamily="18" charset="0"/>
                            </a:rPr>
                            <m:t>𝛾</m:t>
                          </m:r>
                        </m:num>
                        <m:den>
                          <m:r>
                            <a:rPr lang="en-US" altLang="zh-CN">
                              <a:latin typeface="Cambria Math" panose="02040503050406030204" pitchFamily="18" charset="0"/>
                            </a:rPr>
                            <m:t>2</m:t>
                          </m:r>
                        </m:den>
                      </m:f>
                      <m:d>
                        <m:dPr>
                          <m:begChr m:val="{"/>
                          <m:endChr m:val=""/>
                          <m:ctrlPr>
                            <a:rPr lang="zh-CN" altLang="zh-CN" i="1">
                              <a:latin typeface="Cambria Math" panose="02040503050406030204" pitchFamily="18" charset="0"/>
                            </a:rPr>
                          </m:ctrlPr>
                        </m:dPr>
                        <m:e>
                          <m:f>
                            <m:fPr>
                              <m:ctrlPr>
                                <a:rPr lang="zh-CN" altLang="zh-CN" i="1">
                                  <a:latin typeface="Cambria Math" panose="02040503050406030204" pitchFamily="18" charset="0"/>
                                </a:rPr>
                              </m:ctrlPr>
                            </m:fPr>
                            <m:num>
                              <m:r>
                                <a:rPr lang="en-US" altLang="zh-CN" i="1">
                                  <a:latin typeface="Cambria Math" panose="02040503050406030204" pitchFamily="18" charset="0"/>
                                </a:rPr>
                                <m:t>𝑏𝑒𝑟</m:t>
                              </m:r>
                              <m:r>
                                <a:rPr lang="en-US" altLang="zh-CN" i="1">
                                  <a:latin typeface="Cambria Math" panose="02040503050406030204" pitchFamily="18" charset="0"/>
                                </a:rPr>
                                <m:t>𝛾</m:t>
                              </m:r>
                              <m:r>
                                <a:rPr lang="en-US" altLang="zh-CN" i="1">
                                  <a:latin typeface="Cambria Math" panose="02040503050406030204" pitchFamily="18" charset="0"/>
                                </a:rPr>
                                <m:t>𝑏𝑒</m:t>
                              </m:r>
                              <m:sSup>
                                <m:sSupPr>
                                  <m:ctrlPr>
                                    <a:rPr lang="en-US" altLang="zh-CN" i="1" smtClean="0">
                                      <a:latin typeface="Cambria Math" panose="02040503050406030204" pitchFamily="18" charset="0"/>
                                    </a:rPr>
                                  </m:ctrlPr>
                                </m:sSupPr>
                                <m:e>
                                  <m:r>
                                    <a:rPr lang="en-US" altLang="zh-CN" b="0" i="1" smtClean="0">
                                      <a:latin typeface="Cambria Math" panose="02040503050406030204" pitchFamily="18" charset="0"/>
                                    </a:rPr>
                                    <m:t>𝑖</m:t>
                                  </m:r>
                                </m:e>
                                <m:sup>
                                  <m:r>
                                    <a:rPr lang="en-US" altLang="zh-CN" b="0" i="1" smtClean="0">
                                      <a:latin typeface="Cambria Math" panose="02040503050406030204" pitchFamily="18" charset="0"/>
                                    </a:rPr>
                                    <m:t>′</m:t>
                                  </m:r>
                                </m:sup>
                              </m:sSup>
                              <m:r>
                                <a:rPr lang="en-US" altLang="zh-CN" i="1">
                                  <a:latin typeface="Cambria Math" panose="02040503050406030204" pitchFamily="18" charset="0"/>
                                </a:rPr>
                                <m:t>𝛾</m:t>
                              </m:r>
                              <m:r>
                                <a:rPr lang="en-US" altLang="zh-CN" i="1">
                                  <a:latin typeface="Cambria Math" panose="02040503050406030204" pitchFamily="18" charset="0"/>
                                </a:rPr>
                                <m:t>−</m:t>
                              </m:r>
                              <m:r>
                                <a:rPr lang="en-US" altLang="zh-CN" i="1">
                                  <a:latin typeface="Cambria Math" panose="02040503050406030204" pitchFamily="18" charset="0"/>
                                </a:rPr>
                                <m:t>𝑏𝑒𝑖</m:t>
                              </m:r>
                              <m:r>
                                <a:rPr lang="en-US" altLang="zh-CN" i="1">
                                  <a:latin typeface="Cambria Math" panose="02040503050406030204" pitchFamily="18" charset="0"/>
                                </a:rPr>
                                <m:t>𝛾</m:t>
                              </m:r>
                              <m:r>
                                <a:rPr lang="en-US" altLang="zh-CN" i="1">
                                  <a:latin typeface="Cambria Math" panose="02040503050406030204" pitchFamily="18" charset="0"/>
                                </a:rPr>
                                <m:t>𝑏𝑒</m:t>
                              </m:r>
                              <m:sSup>
                                <m:sSupPr>
                                  <m:ctrlPr>
                                    <a:rPr lang="zh-CN" altLang="zh-CN" i="1">
                                      <a:latin typeface="Cambria Math" panose="02040503050406030204" pitchFamily="18" charset="0"/>
                                    </a:rPr>
                                  </m:ctrlPr>
                                </m:sSupPr>
                                <m:e>
                                  <m:r>
                                    <a:rPr lang="en-US" altLang="zh-CN" i="1">
                                      <a:latin typeface="Cambria Math" panose="02040503050406030204" pitchFamily="18" charset="0"/>
                                    </a:rPr>
                                    <m:t>𝑟</m:t>
                                  </m:r>
                                </m:e>
                                <m:sup>
                                  <m:r>
                                    <a:rPr lang="en-US" altLang="zh-CN" i="1">
                                      <a:latin typeface="Cambria Math" panose="02040503050406030204" pitchFamily="18" charset="0"/>
                                    </a:rPr>
                                    <m:t>′</m:t>
                                  </m:r>
                                </m:sup>
                              </m:sSup>
                              <m:r>
                                <a:rPr lang="en-US" altLang="zh-CN" i="1">
                                  <a:latin typeface="Cambria Math" panose="02040503050406030204" pitchFamily="18" charset="0"/>
                                </a:rPr>
                                <m:t>𝛾</m:t>
                              </m:r>
                            </m:num>
                            <m:den>
                              <m:r>
                                <a:rPr lang="en-US" altLang="zh-CN" i="1">
                                  <a:latin typeface="Cambria Math" panose="02040503050406030204" pitchFamily="18" charset="0"/>
                                </a:rPr>
                                <m:t>𝑏𝑒</m:t>
                              </m:r>
                              <m:sSup>
                                <m:sSupPr>
                                  <m:ctrlPr>
                                    <a:rPr lang="zh-CN" altLang="zh-CN" i="1">
                                      <a:latin typeface="Cambria Math" panose="02040503050406030204" pitchFamily="18" charset="0"/>
                                    </a:rPr>
                                  </m:ctrlPr>
                                </m:sSupPr>
                                <m:e>
                                  <m:r>
                                    <a:rPr lang="en-US" altLang="zh-CN" i="1">
                                      <a:latin typeface="Cambria Math" panose="02040503050406030204" pitchFamily="18" charset="0"/>
                                    </a:rPr>
                                    <m:t>𝑟</m:t>
                                  </m:r>
                                </m:e>
                                <m:sup>
                                  <m:r>
                                    <a:rPr lang="en-US" altLang="zh-CN" i="1">
                                      <a:latin typeface="Cambria Math" panose="02040503050406030204" pitchFamily="18" charset="0"/>
                                    </a:rPr>
                                    <m:t>′</m:t>
                                  </m:r>
                                  <m:r>
                                    <a:rPr lang="en-US" altLang="zh-CN">
                                      <a:latin typeface="Cambria Math" panose="02040503050406030204" pitchFamily="18" charset="0"/>
                                    </a:rPr>
                                    <m:t>2</m:t>
                                  </m:r>
                                </m:sup>
                              </m:sSup>
                              <m:r>
                                <a:rPr lang="en-US" altLang="zh-CN" i="1">
                                  <a:latin typeface="Cambria Math" panose="02040503050406030204" pitchFamily="18" charset="0"/>
                                </a:rPr>
                                <m:t>𝛾</m:t>
                              </m:r>
                              <m:r>
                                <a:rPr lang="en-US" altLang="zh-CN">
                                  <a:latin typeface="Cambria Math" panose="02040503050406030204" pitchFamily="18" charset="0"/>
                                </a:rPr>
                                <m:t>+</m:t>
                              </m:r>
                              <m:r>
                                <a:rPr lang="en-US" altLang="zh-CN" i="1">
                                  <a:latin typeface="Cambria Math" panose="02040503050406030204" pitchFamily="18" charset="0"/>
                                </a:rPr>
                                <m:t>𝑏𝑒</m:t>
                              </m:r>
                              <m:sSup>
                                <m:sSupPr>
                                  <m:ctrlPr>
                                    <a:rPr lang="zh-CN" altLang="zh-CN" i="1">
                                      <a:latin typeface="Cambria Math" panose="02040503050406030204" pitchFamily="18" charset="0"/>
                                    </a:rPr>
                                  </m:ctrlPr>
                                </m:sSupPr>
                                <m:e>
                                  <m:r>
                                    <a:rPr lang="en-US" altLang="zh-CN" i="1">
                                      <a:latin typeface="Cambria Math" panose="02040503050406030204" pitchFamily="18" charset="0"/>
                                    </a:rPr>
                                    <m:t>𝑖</m:t>
                                  </m:r>
                                </m:e>
                                <m:sup>
                                  <m:r>
                                    <a:rPr lang="en-US" altLang="zh-CN" i="1">
                                      <a:latin typeface="Cambria Math" panose="02040503050406030204" pitchFamily="18" charset="0"/>
                                    </a:rPr>
                                    <m:t>′</m:t>
                                  </m:r>
                                  <m:r>
                                    <a:rPr lang="en-US" altLang="zh-CN">
                                      <a:latin typeface="Cambria Math" panose="02040503050406030204" pitchFamily="18" charset="0"/>
                                    </a:rPr>
                                    <m:t>2</m:t>
                                  </m:r>
                                </m:sup>
                              </m:sSup>
                              <m:r>
                                <a:rPr lang="en-US" altLang="zh-CN" i="1">
                                  <a:latin typeface="Cambria Math" panose="02040503050406030204" pitchFamily="18" charset="0"/>
                                </a:rPr>
                                <m:t>𝛾</m:t>
                              </m:r>
                            </m:den>
                          </m:f>
                        </m:e>
                      </m:d>
                      <m:r>
                        <a:rPr lang="en-US" altLang="zh-CN" b="0" i="0" smtClean="0">
                          <a:latin typeface="Cambria Math" panose="02040503050406030204" pitchFamily="18" charset="0"/>
                        </a:rPr>
                        <m:t>−</m:t>
                      </m:r>
                      <m:d>
                        <m:dPr>
                          <m:begChr m:val=""/>
                          <m:endChr m:val="}"/>
                          <m:ctrlPr>
                            <a:rPr lang="zh-CN" altLang="zh-CN" i="1">
                              <a:latin typeface="Cambria Math" panose="02040503050406030204" pitchFamily="18" charset="0"/>
                            </a:rPr>
                          </m:ctrlPr>
                        </m:dPr>
                        <m:e>
                          <m:r>
                            <a:rPr lang="en-US" altLang="zh-CN">
                              <a:latin typeface="Cambria Math" panose="02040503050406030204" pitchFamily="18" charset="0"/>
                            </a:rPr>
                            <m:t>2</m:t>
                          </m:r>
                          <m:r>
                            <a:rPr lang="en-US" altLang="zh-CN" i="1">
                              <a:latin typeface="Cambria Math" panose="02040503050406030204" pitchFamily="18" charset="0"/>
                            </a:rPr>
                            <m:t>𝜋</m:t>
                          </m:r>
                          <m:sSup>
                            <m:sSupPr>
                              <m:ctrlPr>
                                <a:rPr lang="zh-CN" altLang="zh-CN" i="1">
                                  <a:latin typeface="Cambria Math" panose="02040503050406030204" pitchFamily="18" charset="0"/>
                                </a:rPr>
                              </m:ctrlPr>
                            </m:sSupPr>
                            <m:e>
                              <m:r>
                                <a:rPr lang="en-US" altLang="zh-CN" i="1">
                                  <a:latin typeface="Cambria Math" panose="02040503050406030204" pitchFamily="18" charset="0"/>
                                </a:rPr>
                                <m:t>𝜂</m:t>
                              </m:r>
                            </m:e>
                            <m:sup>
                              <m:r>
                                <a:rPr lang="en-US" altLang="zh-CN">
                                  <a:latin typeface="Cambria Math" panose="02040503050406030204" pitchFamily="18" charset="0"/>
                                </a:rPr>
                                <m:t>2</m:t>
                              </m:r>
                            </m:sup>
                          </m:sSup>
                          <m:d>
                            <m:dPr>
                              <m:begChr m:val="["/>
                              <m:endChr m:val="]"/>
                              <m:ctrlPr>
                                <a:rPr lang="zh-CN" altLang="zh-CN" i="1">
                                  <a:latin typeface="Cambria Math" panose="02040503050406030204" pitchFamily="18" charset="0"/>
                                </a:rPr>
                              </m:ctrlPr>
                            </m:dPr>
                            <m:e>
                              <m:f>
                                <m:fPr>
                                  <m:ctrlPr>
                                    <a:rPr lang="zh-CN" altLang="zh-CN" i="1">
                                      <a:latin typeface="Cambria Math" panose="02040503050406030204" pitchFamily="18" charset="0"/>
                                    </a:rPr>
                                  </m:ctrlPr>
                                </m:fPr>
                                <m:num>
                                  <m:r>
                                    <a:rPr lang="en-US" altLang="zh-CN">
                                      <a:latin typeface="Cambria Math" panose="02040503050406030204" pitchFamily="18" charset="0"/>
                                    </a:rPr>
                                    <m:t>4</m:t>
                                  </m:r>
                                  <m:d>
                                    <m:dPr>
                                      <m:ctrlPr>
                                        <a:rPr lang="zh-CN" altLang="zh-CN" i="1">
                                          <a:latin typeface="Cambria Math" panose="02040503050406030204" pitchFamily="18" charset="0"/>
                                        </a:rPr>
                                      </m:ctrlPr>
                                    </m:dPr>
                                    <m:e>
                                      <m:sSubSup>
                                        <m:sSubSupPr>
                                          <m:ctrlPr>
                                            <a:rPr lang="zh-CN" altLang="zh-CN" i="1">
                                              <a:latin typeface="Cambria Math" panose="02040503050406030204" pitchFamily="18" charset="0"/>
                                            </a:rPr>
                                          </m:ctrlPr>
                                        </m:sSubSupPr>
                                        <m:e>
                                          <m:r>
                                            <a:rPr lang="en-US" altLang="zh-CN" i="1">
                                              <a:latin typeface="Cambria Math" panose="02040503050406030204" pitchFamily="18" charset="0"/>
                                            </a:rPr>
                                            <m:t>𝑁</m:t>
                                          </m:r>
                                        </m:e>
                                        <m:sub>
                                          <m:r>
                                            <a:rPr lang="en-US" altLang="zh-CN" i="1">
                                              <a:latin typeface="Cambria Math" panose="02040503050406030204" pitchFamily="18" charset="0"/>
                                            </a:rPr>
                                            <m:t>𝑙</m:t>
                                          </m:r>
                                        </m:sub>
                                        <m:sup>
                                          <m:r>
                                            <a:rPr lang="en-US" altLang="zh-CN">
                                              <a:latin typeface="Cambria Math" panose="02040503050406030204" pitchFamily="18" charset="0"/>
                                            </a:rPr>
                                            <m:t>2</m:t>
                                          </m:r>
                                        </m:sup>
                                      </m:sSubSup>
                                      <m:r>
                                        <a:rPr lang="en-US" altLang="zh-CN" i="1">
                                          <a:latin typeface="Cambria Math" panose="02040503050406030204" pitchFamily="18" charset="0"/>
                                        </a:rPr>
                                        <m:t>−</m:t>
                                      </m:r>
                                      <m:r>
                                        <a:rPr lang="en-US" altLang="zh-CN">
                                          <a:latin typeface="Cambria Math" panose="02040503050406030204" pitchFamily="18" charset="0"/>
                                        </a:rPr>
                                        <m:t>1</m:t>
                                      </m:r>
                                    </m:e>
                                  </m:d>
                                </m:num>
                                <m:den>
                                  <m:r>
                                    <a:rPr lang="en-US" altLang="zh-CN">
                                      <a:latin typeface="Cambria Math" panose="02040503050406030204" pitchFamily="18" charset="0"/>
                                    </a:rPr>
                                    <m:t>3</m:t>
                                  </m:r>
                                </m:den>
                              </m:f>
                              <m:r>
                                <a:rPr lang="en-US" altLang="zh-CN">
                                  <a:latin typeface="Cambria Math" panose="02040503050406030204" pitchFamily="18" charset="0"/>
                                </a:rPr>
                                <m:t>+1</m:t>
                              </m:r>
                            </m:e>
                          </m:d>
                          <m:f>
                            <m:fPr>
                              <m:ctrlPr>
                                <a:rPr lang="zh-CN" altLang="zh-CN" i="1">
                                  <a:latin typeface="Cambria Math" panose="02040503050406030204" pitchFamily="18" charset="0"/>
                                </a:rPr>
                              </m:ctrlPr>
                            </m:fPr>
                            <m:num>
                              <m:r>
                                <a:rPr lang="en-US" altLang="zh-CN" i="1">
                                  <a:latin typeface="Cambria Math" panose="02040503050406030204" pitchFamily="18" charset="0"/>
                                </a:rPr>
                                <m:t>𝑏𝑒</m:t>
                              </m:r>
                              <m:sSub>
                                <m:sSubPr>
                                  <m:ctrlPr>
                                    <a:rPr lang="zh-CN" altLang="zh-CN" i="1">
                                      <a:latin typeface="Cambria Math" panose="02040503050406030204" pitchFamily="18" charset="0"/>
                                    </a:rPr>
                                  </m:ctrlPr>
                                </m:sSubPr>
                                <m:e>
                                  <m:r>
                                    <a:rPr lang="en-US" altLang="zh-CN" i="1">
                                      <a:latin typeface="Cambria Math" panose="02040503050406030204" pitchFamily="18" charset="0"/>
                                    </a:rPr>
                                    <m:t>𝑟</m:t>
                                  </m:r>
                                </m:e>
                                <m:sub>
                                  <m:r>
                                    <a:rPr lang="en-US" altLang="zh-CN">
                                      <a:latin typeface="Cambria Math" panose="02040503050406030204" pitchFamily="18" charset="0"/>
                                    </a:rPr>
                                    <m:t>2</m:t>
                                  </m:r>
                                </m:sub>
                              </m:sSub>
                              <m:r>
                                <a:rPr lang="en-US" altLang="zh-CN" i="1">
                                  <a:latin typeface="Cambria Math" panose="02040503050406030204" pitchFamily="18" charset="0"/>
                                </a:rPr>
                                <m:t>𝛾</m:t>
                              </m:r>
                              <m:r>
                                <a:rPr lang="en-US" altLang="zh-CN" i="1">
                                  <a:latin typeface="Cambria Math" panose="02040503050406030204" pitchFamily="18" charset="0"/>
                                </a:rPr>
                                <m:t>𝑏𝑒</m:t>
                              </m:r>
                              <m:sSup>
                                <m:sSupPr>
                                  <m:ctrlPr>
                                    <a:rPr lang="zh-CN" altLang="zh-CN" i="1">
                                      <a:latin typeface="Cambria Math" panose="02040503050406030204" pitchFamily="18" charset="0"/>
                                    </a:rPr>
                                  </m:ctrlPr>
                                </m:sSupPr>
                                <m:e>
                                  <m:r>
                                    <a:rPr lang="en-US" altLang="zh-CN" i="1">
                                      <a:latin typeface="Cambria Math" panose="02040503050406030204" pitchFamily="18" charset="0"/>
                                    </a:rPr>
                                    <m:t>𝑟</m:t>
                                  </m:r>
                                </m:e>
                                <m:sup>
                                  <m:r>
                                    <a:rPr lang="en-US" altLang="zh-CN" i="1">
                                      <a:latin typeface="Cambria Math" panose="02040503050406030204" pitchFamily="18" charset="0"/>
                                    </a:rPr>
                                    <m:t>′</m:t>
                                  </m:r>
                                </m:sup>
                              </m:sSup>
                              <m:r>
                                <a:rPr lang="en-US" altLang="zh-CN" i="1">
                                  <a:latin typeface="Cambria Math" panose="02040503050406030204" pitchFamily="18" charset="0"/>
                                </a:rPr>
                                <m:t>𝛾</m:t>
                              </m:r>
                              <m:r>
                                <a:rPr lang="en-US" altLang="zh-CN" b="0" i="1" smtClean="0">
                                  <a:latin typeface="Cambria Math" panose="02040503050406030204" pitchFamily="18" charset="0"/>
                                </a:rPr>
                                <m:t>+</m:t>
                              </m:r>
                              <m:r>
                                <a:rPr lang="en-US" altLang="zh-CN" i="1">
                                  <a:latin typeface="Cambria Math" panose="02040503050406030204" pitchFamily="18" charset="0"/>
                                </a:rPr>
                                <m:t>𝑏𝑒</m:t>
                              </m:r>
                              <m:sSub>
                                <m:sSubPr>
                                  <m:ctrlPr>
                                    <a:rPr lang="zh-CN" altLang="zh-CN" i="1">
                                      <a:latin typeface="Cambria Math" panose="02040503050406030204" pitchFamily="18" charset="0"/>
                                    </a:rPr>
                                  </m:ctrlPr>
                                </m:sSubPr>
                                <m:e>
                                  <m:r>
                                    <a:rPr lang="en-US" altLang="zh-CN" i="1">
                                      <a:latin typeface="Cambria Math" panose="02040503050406030204" pitchFamily="18" charset="0"/>
                                    </a:rPr>
                                    <m:t>𝑖</m:t>
                                  </m:r>
                                </m:e>
                                <m:sub>
                                  <m:r>
                                    <a:rPr lang="en-US" altLang="zh-CN">
                                      <a:latin typeface="Cambria Math" panose="02040503050406030204" pitchFamily="18" charset="0"/>
                                    </a:rPr>
                                    <m:t>2</m:t>
                                  </m:r>
                                </m:sub>
                              </m:sSub>
                              <m:r>
                                <a:rPr lang="en-US" altLang="zh-CN" i="1">
                                  <a:latin typeface="Cambria Math" panose="02040503050406030204" pitchFamily="18" charset="0"/>
                                </a:rPr>
                                <m:t>𝛾</m:t>
                              </m:r>
                              <m:r>
                                <a:rPr lang="en-US" altLang="zh-CN" i="1">
                                  <a:latin typeface="Cambria Math" panose="02040503050406030204" pitchFamily="18" charset="0"/>
                                </a:rPr>
                                <m:t>𝑏𝑒</m:t>
                              </m:r>
                              <m:sSup>
                                <m:sSupPr>
                                  <m:ctrlPr>
                                    <a:rPr lang="en-US" altLang="zh-CN" i="1">
                                      <a:latin typeface="Cambria Math" panose="02040503050406030204" pitchFamily="18" charset="0"/>
                                    </a:rPr>
                                  </m:ctrlPr>
                                </m:sSupPr>
                                <m:e>
                                  <m:r>
                                    <a:rPr lang="en-US" altLang="zh-CN" i="1">
                                      <a:latin typeface="Cambria Math" panose="02040503050406030204" pitchFamily="18" charset="0"/>
                                    </a:rPr>
                                    <m:t>𝑖</m:t>
                                  </m:r>
                                </m:e>
                                <m:sup>
                                  <m:r>
                                    <a:rPr lang="en-US" altLang="zh-CN" i="1">
                                      <a:latin typeface="Cambria Math" panose="02040503050406030204" pitchFamily="18" charset="0"/>
                                    </a:rPr>
                                    <m:t>′</m:t>
                                  </m:r>
                                </m:sup>
                              </m:sSup>
                              <m:r>
                                <a:rPr lang="en-US" altLang="zh-CN" i="1">
                                  <a:latin typeface="Cambria Math" panose="02040503050406030204" pitchFamily="18" charset="0"/>
                                </a:rPr>
                                <m:t>𝛾</m:t>
                              </m:r>
                            </m:num>
                            <m:den>
                              <m:r>
                                <a:rPr lang="en-US" altLang="zh-CN" i="1">
                                  <a:latin typeface="Cambria Math" panose="02040503050406030204" pitchFamily="18" charset="0"/>
                                </a:rPr>
                                <m:t>𝑏𝑒</m:t>
                              </m:r>
                              <m:sSup>
                                <m:sSupPr>
                                  <m:ctrlPr>
                                    <a:rPr lang="zh-CN" altLang="zh-CN" i="1">
                                      <a:latin typeface="Cambria Math" panose="02040503050406030204" pitchFamily="18" charset="0"/>
                                    </a:rPr>
                                  </m:ctrlPr>
                                </m:sSupPr>
                                <m:e>
                                  <m:r>
                                    <a:rPr lang="en-US" altLang="zh-CN" i="1">
                                      <a:latin typeface="Cambria Math" panose="02040503050406030204" pitchFamily="18" charset="0"/>
                                    </a:rPr>
                                    <m:t>𝑟</m:t>
                                  </m:r>
                                </m:e>
                                <m:sup>
                                  <m:r>
                                    <a:rPr lang="en-US" altLang="zh-CN">
                                      <a:latin typeface="Cambria Math" panose="02040503050406030204" pitchFamily="18" charset="0"/>
                                    </a:rPr>
                                    <m:t>2</m:t>
                                  </m:r>
                                </m:sup>
                              </m:sSup>
                              <m:r>
                                <a:rPr lang="en-US" altLang="zh-CN" i="1">
                                  <a:latin typeface="Cambria Math" panose="02040503050406030204" pitchFamily="18" charset="0"/>
                                </a:rPr>
                                <m:t>𝛾</m:t>
                              </m:r>
                              <m:r>
                                <a:rPr lang="en-US" altLang="zh-CN">
                                  <a:latin typeface="Cambria Math" panose="02040503050406030204" pitchFamily="18" charset="0"/>
                                </a:rPr>
                                <m:t>+</m:t>
                              </m:r>
                              <m:r>
                                <a:rPr lang="en-US" altLang="zh-CN" i="1">
                                  <a:latin typeface="Cambria Math" panose="02040503050406030204" pitchFamily="18" charset="0"/>
                                </a:rPr>
                                <m:t>𝑏𝑒</m:t>
                              </m:r>
                              <m:sSup>
                                <m:sSupPr>
                                  <m:ctrlPr>
                                    <a:rPr lang="zh-CN" altLang="zh-CN" i="1">
                                      <a:latin typeface="Cambria Math" panose="02040503050406030204" pitchFamily="18" charset="0"/>
                                    </a:rPr>
                                  </m:ctrlPr>
                                </m:sSupPr>
                                <m:e>
                                  <m:r>
                                    <a:rPr lang="en-US" altLang="zh-CN" i="1">
                                      <a:latin typeface="Cambria Math" panose="02040503050406030204" pitchFamily="18" charset="0"/>
                                    </a:rPr>
                                    <m:t>𝑖</m:t>
                                  </m:r>
                                </m:e>
                                <m:sup>
                                  <m:r>
                                    <a:rPr lang="en-US" altLang="zh-CN">
                                      <a:latin typeface="Cambria Math" panose="02040503050406030204" pitchFamily="18" charset="0"/>
                                    </a:rPr>
                                    <m:t>2</m:t>
                                  </m:r>
                                </m:sup>
                              </m:sSup>
                              <m:r>
                                <a:rPr lang="en-US" altLang="zh-CN" i="1">
                                  <a:latin typeface="Cambria Math" panose="02040503050406030204" pitchFamily="18" charset="0"/>
                                </a:rPr>
                                <m:t>𝛾</m:t>
                              </m:r>
                            </m:den>
                          </m:f>
                        </m:e>
                      </m:d>
                    </m:oMath>
                  </m:oMathPara>
                </a14:m>
                <a:endParaRPr lang="en-US" altLang="zh-CN" dirty="0"/>
              </a:p>
              <a:p>
                <a:pPr lvl="1">
                  <a:lnSpc>
                    <a:spcPct val="150000"/>
                  </a:lnSpc>
                </a:pPr>
                <a:endParaRPr lang="en-US" altLang="zh-CN" dirty="0"/>
              </a:p>
              <a:p>
                <a:pPr marL="742950" lvl="1" indent="-285750">
                  <a:lnSpc>
                    <a:spcPct val="150000"/>
                  </a:lnSpc>
                  <a:buFont typeface="Wingdings" panose="05000000000000000000" pitchFamily="2" charset="2"/>
                  <a:buChar char="p"/>
                </a:pPr>
                <a:r>
                  <a:rPr lang="zh-CN" altLang="en-US" dirty="0"/>
                  <a:t>仿真结果</a:t>
                </a:r>
                <a:endParaRPr lang="en-US" altLang="zh-CN" dirty="0"/>
              </a:p>
              <a:p>
                <a:pPr marL="1200150" lvl="2" indent="-285750">
                  <a:lnSpc>
                    <a:spcPct val="150000"/>
                  </a:lnSpc>
                  <a:buFont typeface="Arial" panose="020B0604020202020204" pitchFamily="34" charset="0"/>
                  <a:buChar char="•"/>
                </a:pPr>
                <a:r>
                  <a:rPr lang="en-US" altLang="zh-CN" dirty="0" err="1"/>
                  <a:t>Comsol</a:t>
                </a:r>
                <a:endParaRPr lang="en-US" altLang="zh-CN" dirty="0"/>
              </a:p>
              <a:p>
                <a:pPr marL="1200150" lvl="2" indent="-285750">
                  <a:lnSpc>
                    <a:spcPct val="150000"/>
                  </a:lnSpc>
                  <a:buFont typeface="Arial" panose="020B0604020202020204" pitchFamily="34" charset="0"/>
                  <a:buChar char="•"/>
                </a:pPr>
                <a:r>
                  <a:rPr lang="en-US" altLang="zh-CN" dirty="0"/>
                  <a:t>Ansys Maxwell</a:t>
                </a:r>
              </a:p>
              <a:p>
                <a:pPr marL="742950" lvl="1" indent="-285750">
                  <a:lnSpc>
                    <a:spcPct val="150000"/>
                  </a:lnSpc>
                  <a:buFont typeface="Wingdings" panose="05000000000000000000" pitchFamily="2" charset="2"/>
                  <a:buChar char="p"/>
                </a:pPr>
                <a:r>
                  <a:rPr lang="zh-CN" altLang="en-US" dirty="0"/>
                  <a:t>实测结果</a:t>
                </a:r>
              </a:p>
            </p:txBody>
          </p:sp>
        </mc:Choice>
        <mc:Fallback xmlns="">
          <p:sp>
            <p:nvSpPr>
              <p:cNvPr id="4" name="文本框 3">
                <a:extLst>
                  <a:ext uri="{FF2B5EF4-FFF2-40B4-BE49-F238E27FC236}">
                    <a16:creationId xmlns:a16="http://schemas.microsoft.com/office/drawing/2014/main" id="{CC1F53FF-1931-4892-B0D7-DC7E1B719A20}"/>
                  </a:ext>
                </a:extLst>
              </p:cNvPr>
              <p:cNvSpPr txBox="1">
                <a:spLocks noRot="1" noChangeAspect="1" noMove="1" noResize="1" noEditPoints="1" noAdjustHandles="1" noChangeArrowheads="1" noChangeShapeType="1" noTextEdit="1"/>
              </p:cNvSpPr>
              <p:nvPr/>
            </p:nvSpPr>
            <p:spPr>
              <a:xfrm>
                <a:off x="76200" y="1295400"/>
                <a:ext cx="8839200" cy="3893886"/>
              </a:xfrm>
              <a:prstGeom prst="rect">
                <a:avLst/>
              </a:prstGeom>
              <a:blipFill>
                <a:blip r:embed="rId2"/>
                <a:stretch>
                  <a:fillRect l="-621" b="-1567"/>
                </a:stretch>
              </a:blipFill>
            </p:spPr>
            <p:txBody>
              <a:bodyPr/>
              <a:lstStyle/>
              <a:p>
                <a:r>
                  <a:rPr lang="zh-CN" altLang="en-US">
                    <a:noFill/>
                  </a:rPr>
                  <a:t> </a:t>
                </a:r>
              </a:p>
            </p:txBody>
          </p:sp>
        </mc:Fallback>
      </mc:AlternateContent>
      <p:cxnSp>
        <p:nvCxnSpPr>
          <p:cNvPr id="15" name="直接连接符 14">
            <a:extLst>
              <a:ext uri="{FF2B5EF4-FFF2-40B4-BE49-F238E27FC236}">
                <a16:creationId xmlns:a16="http://schemas.microsoft.com/office/drawing/2014/main" id="{D984F298-BBF9-4B00-A1B6-36454C1D45C2}"/>
              </a:ext>
            </a:extLst>
          </p:cNvPr>
          <p:cNvCxnSpPr>
            <a:cxnSpLocks/>
          </p:cNvCxnSpPr>
          <p:nvPr/>
        </p:nvCxnSpPr>
        <p:spPr>
          <a:xfrm>
            <a:off x="1595436" y="3124200"/>
            <a:ext cx="2214564"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直接连接符 15">
            <a:extLst>
              <a:ext uri="{FF2B5EF4-FFF2-40B4-BE49-F238E27FC236}">
                <a16:creationId xmlns:a16="http://schemas.microsoft.com/office/drawing/2014/main" id="{A4DD990D-AF59-406A-8A22-77D24D47DDFB}"/>
              </a:ext>
            </a:extLst>
          </p:cNvPr>
          <p:cNvCxnSpPr>
            <a:cxnSpLocks/>
          </p:cNvCxnSpPr>
          <p:nvPr/>
        </p:nvCxnSpPr>
        <p:spPr>
          <a:xfrm>
            <a:off x="4114800" y="3124200"/>
            <a:ext cx="46482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7" name="文本框 16">
            <a:extLst>
              <a:ext uri="{FF2B5EF4-FFF2-40B4-BE49-F238E27FC236}">
                <a16:creationId xmlns:a16="http://schemas.microsoft.com/office/drawing/2014/main" id="{DABB9010-3C07-4D3F-9860-004107CC02B2}"/>
              </a:ext>
            </a:extLst>
          </p:cNvPr>
          <p:cNvSpPr txBox="1"/>
          <p:nvPr/>
        </p:nvSpPr>
        <p:spPr>
          <a:xfrm>
            <a:off x="2148720" y="3225017"/>
            <a:ext cx="1107996" cy="369332"/>
          </a:xfrm>
          <a:prstGeom prst="rect">
            <a:avLst/>
          </a:prstGeom>
          <a:noFill/>
        </p:spPr>
        <p:txBody>
          <a:bodyPr wrap="none" rtlCol="0">
            <a:spAutoFit/>
          </a:bodyPr>
          <a:lstStyle/>
          <a:p>
            <a:r>
              <a:rPr lang="zh-CN" altLang="en-US" b="1" dirty="0">
                <a:solidFill>
                  <a:srgbClr val="C00000"/>
                </a:solidFill>
              </a:rPr>
              <a:t>集肤效应</a:t>
            </a:r>
          </a:p>
        </p:txBody>
      </p:sp>
      <p:sp>
        <p:nvSpPr>
          <p:cNvPr id="18" name="文本框 17">
            <a:extLst>
              <a:ext uri="{FF2B5EF4-FFF2-40B4-BE49-F238E27FC236}">
                <a16:creationId xmlns:a16="http://schemas.microsoft.com/office/drawing/2014/main" id="{2B003AA7-7751-423C-B42A-E7655B56279F}"/>
              </a:ext>
            </a:extLst>
          </p:cNvPr>
          <p:cNvSpPr txBox="1"/>
          <p:nvPr/>
        </p:nvSpPr>
        <p:spPr>
          <a:xfrm>
            <a:off x="5903952" y="3225017"/>
            <a:ext cx="1107996" cy="369332"/>
          </a:xfrm>
          <a:prstGeom prst="rect">
            <a:avLst/>
          </a:prstGeom>
          <a:noFill/>
        </p:spPr>
        <p:txBody>
          <a:bodyPr wrap="none" rtlCol="0">
            <a:spAutoFit/>
          </a:bodyPr>
          <a:lstStyle>
            <a:defPPr>
              <a:defRPr lang="zh-CN"/>
            </a:defPPr>
            <a:lvl1pPr>
              <a:defRPr b="1">
                <a:solidFill>
                  <a:srgbClr val="C00000"/>
                </a:solidFill>
              </a:defRPr>
            </a:lvl1pPr>
          </a:lstStyle>
          <a:p>
            <a:r>
              <a:rPr lang="zh-CN" altLang="en-US" dirty="0"/>
              <a:t>邻近效应</a:t>
            </a:r>
          </a:p>
        </p:txBody>
      </p:sp>
      <p:pic>
        <p:nvPicPr>
          <p:cNvPr id="19" name="图片 18">
            <a:extLst>
              <a:ext uri="{FF2B5EF4-FFF2-40B4-BE49-F238E27FC236}">
                <a16:creationId xmlns:a16="http://schemas.microsoft.com/office/drawing/2014/main" id="{9A041BF9-718D-4A1F-8A0F-8132311D3A58}"/>
              </a:ext>
            </a:extLst>
          </p:cNvPr>
          <p:cNvPicPr>
            <a:picLocks noChangeAspect="1"/>
          </p:cNvPicPr>
          <p:nvPr/>
        </p:nvPicPr>
        <p:blipFill>
          <a:blip r:embed="rId3"/>
          <a:stretch>
            <a:fillRect/>
          </a:stretch>
        </p:blipFill>
        <p:spPr>
          <a:xfrm>
            <a:off x="9448800" y="1008937"/>
            <a:ext cx="6934200" cy="3766641"/>
          </a:xfrm>
          <a:prstGeom prst="rect">
            <a:avLst/>
          </a:prstGeom>
        </p:spPr>
      </p:pic>
      <p:pic>
        <p:nvPicPr>
          <p:cNvPr id="21" name="图片 20">
            <a:extLst>
              <a:ext uri="{FF2B5EF4-FFF2-40B4-BE49-F238E27FC236}">
                <a16:creationId xmlns:a16="http://schemas.microsoft.com/office/drawing/2014/main" id="{AABFEEB3-3A56-4156-A827-7DB9B68A6E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71800" y="3962400"/>
            <a:ext cx="3074143" cy="2160000"/>
          </a:xfrm>
          <a:prstGeom prst="rect">
            <a:avLst/>
          </a:prstGeom>
        </p:spPr>
      </p:pic>
      <p:pic>
        <p:nvPicPr>
          <p:cNvPr id="23" name="图片 22">
            <a:extLst>
              <a:ext uri="{FF2B5EF4-FFF2-40B4-BE49-F238E27FC236}">
                <a16:creationId xmlns:a16="http://schemas.microsoft.com/office/drawing/2014/main" id="{27E8861D-6B4B-42F7-87D4-5010480A54C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12643" y="3962400"/>
            <a:ext cx="2619351" cy="2160000"/>
          </a:xfrm>
          <a:prstGeom prst="rect">
            <a:avLst/>
          </a:prstGeom>
        </p:spPr>
      </p:pic>
    </p:spTree>
    <p:extLst>
      <p:ext uri="{BB962C8B-B14F-4D97-AF65-F5344CB8AC3E}">
        <p14:creationId xmlns:p14="http://schemas.microsoft.com/office/powerpoint/2010/main" val="7789322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1312CBB2-1031-4121-B6A5-2EE698C08D3C}"/>
              </a:ext>
            </a:extLst>
          </p:cNvPr>
          <p:cNvSpPr>
            <a:spLocks noGrp="1"/>
          </p:cNvSpPr>
          <p:nvPr>
            <p:ph type="sldNum" sz="quarter" idx="12"/>
          </p:nvPr>
        </p:nvSpPr>
        <p:spPr/>
        <p:txBody>
          <a:bodyPr/>
          <a:lstStyle/>
          <a:p>
            <a:pPr>
              <a:defRPr/>
            </a:pPr>
            <a:fld id="{C58DEF2B-8039-4C1E-A573-46AE1706B516}" type="slidenum">
              <a:rPr lang="en-US" altLang="zh-CN" smtClean="0"/>
              <a:pPr>
                <a:defRPr/>
              </a:pPr>
              <a:t>6</a:t>
            </a:fld>
            <a:endParaRPr lang="en-US" altLang="zh-CN" dirty="0"/>
          </a:p>
        </p:txBody>
      </p:sp>
      <p:sp>
        <p:nvSpPr>
          <p:cNvPr id="3" name="文本占位符 2">
            <a:extLst>
              <a:ext uri="{FF2B5EF4-FFF2-40B4-BE49-F238E27FC236}">
                <a16:creationId xmlns:a16="http://schemas.microsoft.com/office/drawing/2014/main" id="{7EE482CB-4477-4250-82F6-37F4771BC730}"/>
              </a:ext>
            </a:extLst>
          </p:cNvPr>
          <p:cNvSpPr>
            <a:spLocks noGrp="1"/>
          </p:cNvSpPr>
          <p:nvPr>
            <p:ph type="body" sz="quarter" idx="13"/>
          </p:nvPr>
        </p:nvSpPr>
        <p:spPr/>
        <p:txBody>
          <a:bodyPr/>
          <a:lstStyle/>
          <a:p>
            <a:r>
              <a:rPr lang="en-US" altLang="zh-CN" dirty="0"/>
              <a:t>Test coil:</a:t>
            </a:r>
            <a:r>
              <a:rPr lang="zh-CN" altLang="en-US" dirty="0"/>
              <a:t> </a:t>
            </a:r>
            <a:r>
              <a:rPr lang="en-US" altLang="zh-CN" dirty="0"/>
              <a:t>coil1</a:t>
            </a:r>
            <a:endParaRPr lang="zh-CN" altLang="en-US" dirty="0"/>
          </a:p>
        </p:txBody>
      </p:sp>
      <p:pic>
        <p:nvPicPr>
          <p:cNvPr id="5" name="图片 4">
            <a:extLst>
              <a:ext uri="{FF2B5EF4-FFF2-40B4-BE49-F238E27FC236}">
                <a16:creationId xmlns:a16="http://schemas.microsoft.com/office/drawing/2014/main" id="{76DF7449-D074-407F-ABAC-7C78B6CE35BB}"/>
              </a:ext>
            </a:extLst>
          </p:cNvPr>
          <p:cNvPicPr>
            <a:picLocks noChangeAspect="1"/>
          </p:cNvPicPr>
          <p:nvPr/>
        </p:nvPicPr>
        <p:blipFill>
          <a:blip r:embed="rId2"/>
          <a:stretch>
            <a:fillRect/>
          </a:stretch>
        </p:blipFill>
        <p:spPr>
          <a:xfrm>
            <a:off x="381000" y="1421772"/>
            <a:ext cx="8382000" cy="4944104"/>
          </a:xfrm>
          <a:prstGeom prst="rect">
            <a:avLst/>
          </a:prstGeom>
        </p:spPr>
      </p:pic>
    </p:spTree>
    <p:extLst>
      <p:ext uri="{BB962C8B-B14F-4D97-AF65-F5344CB8AC3E}">
        <p14:creationId xmlns:p14="http://schemas.microsoft.com/office/powerpoint/2010/main" val="22265350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1312CBB2-1031-4121-B6A5-2EE698C08D3C}"/>
              </a:ext>
            </a:extLst>
          </p:cNvPr>
          <p:cNvSpPr>
            <a:spLocks noGrp="1"/>
          </p:cNvSpPr>
          <p:nvPr>
            <p:ph type="sldNum" sz="quarter" idx="12"/>
          </p:nvPr>
        </p:nvSpPr>
        <p:spPr/>
        <p:txBody>
          <a:bodyPr/>
          <a:lstStyle/>
          <a:p>
            <a:pPr>
              <a:defRPr/>
            </a:pPr>
            <a:fld id="{C58DEF2B-8039-4C1E-A573-46AE1706B516}" type="slidenum">
              <a:rPr lang="en-US" altLang="zh-CN" smtClean="0"/>
              <a:pPr>
                <a:defRPr/>
              </a:pPr>
              <a:t>7</a:t>
            </a:fld>
            <a:endParaRPr lang="en-US" altLang="zh-CN" dirty="0"/>
          </a:p>
        </p:txBody>
      </p:sp>
      <p:sp>
        <p:nvSpPr>
          <p:cNvPr id="3" name="文本占位符 2">
            <a:extLst>
              <a:ext uri="{FF2B5EF4-FFF2-40B4-BE49-F238E27FC236}">
                <a16:creationId xmlns:a16="http://schemas.microsoft.com/office/drawing/2014/main" id="{7EE482CB-4477-4250-82F6-37F4771BC730}"/>
              </a:ext>
            </a:extLst>
          </p:cNvPr>
          <p:cNvSpPr>
            <a:spLocks noGrp="1"/>
          </p:cNvSpPr>
          <p:nvPr>
            <p:ph type="body" sz="quarter" idx="13"/>
          </p:nvPr>
        </p:nvSpPr>
        <p:spPr/>
        <p:txBody>
          <a:bodyPr/>
          <a:lstStyle/>
          <a:p>
            <a:r>
              <a:rPr lang="en-US" altLang="zh-CN" dirty="0"/>
              <a:t>Test coil:</a:t>
            </a:r>
            <a:r>
              <a:rPr lang="zh-CN" altLang="en-US" dirty="0"/>
              <a:t> </a:t>
            </a:r>
            <a:r>
              <a:rPr lang="en-US" altLang="zh-CN" dirty="0"/>
              <a:t>coil2</a:t>
            </a:r>
            <a:endParaRPr lang="zh-CN" altLang="en-US" dirty="0"/>
          </a:p>
        </p:txBody>
      </p:sp>
      <p:pic>
        <p:nvPicPr>
          <p:cNvPr id="6" name="图片 5">
            <a:extLst>
              <a:ext uri="{FF2B5EF4-FFF2-40B4-BE49-F238E27FC236}">
                <a16:creationId xmlns:a16="http://schemas.microsoft.com/office/drawing/2014/main" id="{35284235-4EAE-4CE5-9BD6-D963BFF9524F}"/>
              </a:ext>
            </a:extLst>
          </p:cNvPr>
          <p:cNvPicPr>
            <a:picLocks noChangeAspect="1"/>
          </p:cNvPicPr>
          <p:nvPr/>
        </p:nvPicPr>
        <p:blipFill>
          <a:blip r:embed="rId2"/>
          <a:stretch>
            <a:fillRect/>
          </a:stretch>
        </p:blipFill>
        <p:spPr>
          <a:xfrm>
            <a:off x="0" y="1321985"/>
            <a:ext cx="9144000" cy="5399490"/>
          </a:xfrm>
          <a:prstGeom prst="rect">
            <a:avLst/>
          </a:prstGeom>
        </p:spPr>
      </p:pic>
    </p:spTree>
    <p:extLst>
      <p:ext uri="{BB962C8B-B14F-4D97-AF65-F5344CB8AC3E}">
        <p14:creationId xmlns:p14="http://schemas.microsoft.com/office/powerpoint/2010/main" val="18216532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907789C2-C0B7-4C33-84C2-0D214F934649}"/>
              </a:ext>
            </a:extLst>
          </p:cNvPr>
          <p:cNvSpPr>
            <a:spLocks noGrp="1"/>
          </p:cNvSpPr>
          <p:nvPr>
            <p:ph type="sldNum" sz="quarter" idx="12"/>
          </p:nvPr>
        </p:nvSpPr>
        <p:spPr/>
        <p:txBody>
          <a:bodyPr/>
          <a:lstStyle/>
          <a:p>
            <a:pPr>
              <a:defRPr/>
            </a:pPr>
            <a:fld id="{C58DEF2B-8039-4C1E-A573-46AE1706B516}" type="slidenum">
              <a:rPr lang="en-US" altLang="zh-CN" smtClean="0"/>
              <a:pPr>
                <a:defRPr/>
              </a:pPr>
              <a:t>8</a:t>
            </a:fld>
            <a:endParaRPr lang="en-US" altLang="zh-CN" dirty="0"/>
          </a:p>
        </p:txBody>
      </p:sp>
      <p:sp>
        <p:nvSpPr>
          <p:cNvPr id="3" name="文本占位符 2">
            <a:extLst>
              <a:ext uri="{FF2B5EF4-FFF2-40B4-BE49-F238E27FC236}">
                <a16:creationId xmlns:a16="http://schemas.microsoft.com/office/drawing/2014/main" id="{0D837137-46E9-46BA-92FE-53B43321790F}"/>
              </a:ext>
            </a:extLst>
          </p:cNvPr>
          <p:cNvSpPr>
            <a:spLocks noGrp="1"/>
          </p:cNvSpPr>
          <p:nvPr>
            <p:ph type="body" sz="quarter" idx="13"/>
          </p:nvPr>
        </p:nvSpPr>
        <p:spPr/>
        <p:txBody>
          <a:bodyPr/>
          <a:lstStyle/>
          <a:p>
            <a:r>
              <a:rPr lang="en-US" altLang="zh-CN" dirty="0"/>
              <a:t>Test coil:</a:t>
            </a:r>
            <a:r>
              <a:rPr lang="zh-CN" altLang="en-US" dirty="0"/>
              <a:t> </a:t>
            </a:r>
            <a:r>
              <a:rPr lang="en-US" altLang="zh-CN" dirty="0"/>
              <a:t>coil3</a:t>
            </a:r>
            <a:endParaRPr lang="zh-CN" altLang="en-US" dirty="0"/>
          </a:p>
        </p:txBody>
      </p:sp>
      <p:pic>
        <p:nvPicPr>
          <p:cNvPr id="5" name="图片 4">
            <a:extLst>
              <a:ext uri="{FF2B5EF4-FFF2-40B4-BE49-F238E27FC236}">
                <a16:creationId xmlns:a16="http://schemas.microsoft.com/office/drawing/2014/main" id="{0CD7C3AF-1DD9-44FA-8E64-06C9FDD856E7}"/>
              </a:ext>
            </a:extLst>
          </p:cNvPr>
          <p:cNvPicPr>
            <a:picLocks noChangeAspect="1"/>
          </p:cNvPicPr>
          <p:nvPr/>
        </p:nvPicPr>
        <p:blipFill>
          <a:blip r:embed="rId2"/>
          <a:stretch>
            <a:fillRect/>
          </a:stretch>
        </p:blipFill>
        <p:spPr>
          <a:xfrm>
            <a:off x="0" y="1240137"/>
            <a:ext cx="9144000" cy="5462288"/>
          </a:xfrm>
          <a:prstGeom prst="rect">
            <a:avLst/>
          </a:prstGeom>
        </p:spPr>
      </p:pic>
    </p:spTree>
    <p:extLst>
      <p:ext uri="{BB962C8B-B14F-4D97-AF65-F5344CB8AC3E}">
        <p14:creationId xmlns:p14="http://schemas.microsoft.com/office/powerpoint/2010/main" val="40452021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DEAD27A7-69B2-4689-B5AA-8D284FD8F1BA}"/>
              </a:ext>
            </a:extLst>
          </p:cNvPr>
          <p:cNvSpPr>
            <a:spLocks noGrp="1"/>
          </p:cNvSpPr>
          <p:nvPr>
            <p:ph type="sldNum" sz="quarter" idx="12"/>
          </p:nvPr>
        </p:nvSpPr>
        <p:spPr/>
        <p:txBody>
          <a:bodyPr/>
          <a:lstStyle/>
          <a:p>
            <a:pPr>
              <a:defRPr/>
            </a:pPr>
            <a:fld id="{C58DEF2B-8039-4C1E-A573-46AE1706B516}" type="slidenum">
              <a:rPr lang="en-US" altLang="zh-CN" smtClean="0"/>
              <a:pPr>
                <a:defRPr/>
              </a:pPr>
              <a:t>9</a:t>
            </a:fld>
            <a:endParaRPr lang="en-US" altLang="zh-CN" dirty="0"/>
          </a:p>
        </p:txBody>
      </p:sp>
      <p:sp>
        <p:nvSpPr>
          <p:cNvPr id="3" name="文本占位符 2">
            <a:extLst>
              <a:ext uri="{FF2B5EF4-FFF2-40B4-BE49-F238E27FC236}">
                <a16:creationId xmlns:a16="http://schemas.microsoft.com/office/drawing/2014/main" id="{90B8A71B-7978-48E2-87DC-8D65F9360504}"/>
              </a:ext>
            </a:extLst>
          </p:cNvPr>
          <p:cNvSpPr>
            <a:spLocks noGrp="1"/>
          </p:cNvSpPr>
          <p:nvPr>
            <p:ph type="body" sz="quarter" idx="13"/>
          </p:nvPr>
        </p:nvSpPr>
        <p:spPr/>
        <p:txBody>
          <a:bodyPr/>
          <a:lstStyle/>
          <a:p>
            <a:r>
              <a:rPr lang="en-US" altLang="zh-CN" dirty="0"/>
              <a:t>Test coil:</a:t>
            </a:r>
            <a:r>
              <a:rPr lang="zh-CN" altLang="en-US" dirty="0"/>
              <a:t> </a:t>
            </a:r>
            <a:r>
              <a:rPr lang="en-US" altLang="zh-CN" dirty="0"/>
              <a:t>coil4</a:t>
            </a:r>
            <a:endParaRPr lang="zh-CN" altLang="en-US" dirty="0"/>
          </a:p>
        </p:txBody>
      </p:sp>
      <p:pic>
        <p:nvPicPr>
          <p:cNvPr id="5" name="图片 4">
            <a:extLst>
              <a:ext uri="{FF2B5EF4-FFF2-40B4-BE49-F238E27FC236}">
                <a16:creationId xmlns:a16="http://schemas.microsoft.com/office/drawing/2014/main" id="{DAE404F8-1865-432A-8BD4-FE1A780DA910}"/>
              </a:ext>
            </a:extLst>
          </p:cNvPr>
          <p:cNvPicPr>
            <a:picLocks noChangeAspect="1"/>
          </p:cNvPicPr>
          <p:nvPr/>
        </p:nvPicPr>
        <p:blipFill>
          <a:blip r:embed="rId3"/>
          <a:stretch>
            <a:fillRect/>
          </a:stretch>
        </p:blipFill>
        <p:spPr>
          <a:xfrm>
            <a:off x="209550" y="1338224"/>
            <a:ext cx="8515350" cy="5018127"/>
          </a:xfrm>
          <a:prstGeom prst="rect">
            <a:avLst/>
          </a:prstGeom>
        </p:spPr>
      </p:pic>
    </p:spTree>
    <p:extLst>
      <p:ext uri="{BB962C8B-B14F-4D97-AF65-F5344CB8AC3E}">
        <p14:creationId xmlns:p14="http://schemas.microsoft.com/office/powerpoint/2010/main" val="2563950244"/>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577647</TotalTime>
  <Words>2030</Words>
  <Application>Microsoft Office PowerPoint</Application>
  <PresentationFormat>全屏显示(4:3)</PresentationFormat>
  <Paragraphs>739</Paragraphs>
  <Slides>31</Slides>
  <Notes>5</Notes>
  <HiddenSlides>0</HiddenSlides>
  <MMClips>1</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31</vt:i4>
      </vt:variant>
    </vt:vector>
  </HeadingPairs>
  <TitlesOfParts>
    <vt:vector size="39" baseType="lpstr">
      <vt:lpstr>等线</vt:lpstr>
      <vt:lpstr>等线 Light</vt:lpstr>
      <vt:lpstr>宋体</vt:lpstr>
      <vt:lpstr>Arial</vt:lpstr>
      <vt:lpstr>Cambria Math</vt:lpstr>
      <vt:lpstr>Times New Roman</vt:lpstr>
      <vt:lpstr>Wingdings</vt:lpstr>
      <vt:lpstr>Office 主题​​</vt:lpstr>
      <vt:lpstr>空气芯线圈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磁芯线圈</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yechangqing</cp:lastModifiedBy>
  <cp:revision>7360</cp:revision>
  <cp:lastPrinted>2023-09-04T07:35:07Z</cp:lastPrinted>
  <dcterms:created xsi:type="dcterms:W3CDTF">1601-01-01T00:00:00Z</dcterms:created>
  <dcterms:modified xsi:type="dcterms:W3CDTF">2025-06-27T12:09:54Z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