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1218" r:id="rId2"/>
    <p:sldId id="1234" r:id="rId3"/>
    <p:sldId id="1236" r:id="rId4"/>
    <p:sldId id="1235" r:id="rId5"/>
    <p:sldId id="1238" r:id="rId6"/>
    <p:sldId id="1240" r:id="rId7"/>
    <p:sldId id="1237" r:id="rId8"/>
    <p:sldId id="1239" r:id="rId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1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2025/6/26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读出电子学系统设计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2E8FE0-C001-46CE-834C-BC36DD9B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81C160-811E-46C9-89FD-C773E392A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探测器结构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D21F78-4D35-4089-AFAE-2ED18EB2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9" y="1752600"/>
            <a:ext cx="4803766" cy="35003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609AA0-F119-44C7-8B0F-68B73DADB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r="29867"/>
          <a:stretch/>
        </p:blipFill>
        <p:spPr>
          <a:xfrm rot="16200000">
            <a:off x="1646238" y="4045608"/>
            <a:ext cx="838202" cy="39704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039D87-D7CB-4721-BBD4-964C81ED4F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0370" r="59166" b="31235"/>
          <a:stretch/>
        </p:blipFill>
        <p:spPr>
          <a:xfrm>
            <a:off x="4079780" y="5633945"/>
            <a:ext cx="914400" cy="8382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61D30EA-8CBF-4A63-8835-0E4AFE32E535}"/>
              </a:ext>
            </a:extLst>
          </p:cNvPr>
          <p:cNvSpPr txBox="1"/>
          <p:nvPr/>
        </p:nvSpPr>
        <p:spPr>
          <a:xfrm>
            <a:off x="5257800" y="2743200"/>
            <a:ext cx="3733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粒子击中闪烁体，闪烁体发光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闪烁体体积：</a:t>
            </a:r>
            <a:r>
              <a:rPr lang="en-US" altLang="zh-CN" dirty="0"/>
              <a:t>2.5cm*2.5cm*1m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dirty="0"/>
              <a:t>光纤将光信号导出至两端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进行光信号读出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057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83B687-0D3B-47DA-883B-9CDA2C9B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81573-F4CC-41A2-A0B5-A05432AA1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指标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E0A57D-4ECB-4C07-8832-21838BD552D8}"/>
              </a:ext>
            </a:extLst>
          </p:cNvPr>
          <p:cNvSpPr txBox="1"/>
          <p:nvPr/>
        </p:nvSpPr>
        <p:spPr>
          <a:xfrm>
            <a:off x="353505" y="1600200"/>
            <a:ext cx="8134350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物理指标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粒子击中时间测量精度：</a:t>
            </a:r>
            <a:r>
              <a:rPr lang="en-US" altLang="zh-CN" dirty="0"/>
              <a:t>1ns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粒子能量测量精度：能实现单光子分辨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动态范围：</a:t>
            </a:r>
            <a:r>
              <a:rPr lang="en-US" altLang="zh-CN" dirty="0"/>
              <a:t>1~1000</a:t>
            </a:r>
            <a:r>
              <a:rPr lang="zh-CN" altLang="en-US" dirty="0"/>
              <a:t>个光子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μ </a:t>
            </a:r>
            <a:r>
              <a:rPr lang="zh-CN" altLang="en-US" dirty="0"/>
              <a:t>子本底：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海平面竖直方向</a:t>
            </a:r>
            <a:r>
              <a:rPr lang="en-US" altLang="zh-CN" dirty="0"/>
              <a:t>μ</a:t>
            </a:r>
            <a:r>
              <a:rPr lang="zh-CN" altLang="en-US" dirty="0"/>
              <a:t>子通量：</a:t>
            </a:r>
            <a:r>
              <a:rPr lang="en-US" altLang="zh-CN" dirty="0"/>
              <a:t>1 cm</a:t>
            </a:r>
            <a:r>
              <a:rPr lang="en-US" altLang="zh-CN" baseline="30000" dirty="0"/>
              <a:t>-2</a:t>
            </a:r>
            <a:r>
              <a:rPr lang="en-US" altLang="zh-CN" dirty="0"/>
              <a:t>min</a:t>
            </a:r>
            <a:r>
              <a:rPr lang="en-US" altLang="zh-CN" baseline="30000" dirty="0"/>
              <a:t>-1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该闪烁体事例率：</a:t>
            </a:r>
            <a:r>
              <a:rPr lang="en-US" altLang="zh-CN" dirty="0"/>
              <a:t>5Hz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样机验收指标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完成共</a:t>
            </a:r>
            <a:r>
              <a:rPr lang="en-US" altLang="zh-CN" dirty="0"/>
              <a:t>4 </a:t>
            </a:r>
            <a:r>
              <a:rPr lang="zh-CN" altLang="en-US" dirty="0"/>
              <a:t>根闪烁体，线圈上下各两根，共</a:t>
            </a:r>
            <a:r>
              <a:rPr lang="en-US" altLang="zh-CN" dirty="0"/>
              <a:t>8</a:t>
            </a:r>
            <a:r>
              <a:rPr lang="zh-CN" altLang="en-US" dirty="0"/>
              <a:t>套</a:t>
            </a: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读出系统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277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D5AD86-7861-4F89-9818-771DA6CB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8749F-7C43-4864-A7AC-A7D87DE9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读出电子学系统现有设计</a:t>
            </a:r>
            <a:endParaRPr lang="zh-CN" altLang="en-US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948B07-F61E-40E5-9F04-DEE8F9A47A84}"/>
              </a:ext>
            </a:extLst>
          </p:cNvPr>
          <p:cNvSpPr txBox="1"/>
          <p:nvPr/>
        </p:nvSpPr>
        <p:spPr>
          <a:xfrm>
            <a:off x="3336892" y="1587043"/>
            <a:ext cx="581025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进行中的工作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不足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没有考虑多个通道之间的时钟同步问题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线圈同步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系统集成度很低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41A624D-D516-4A1B-AE0C-1238BA818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" y="2788369"/>
            <a:ext cx="9034438" cy="35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D5AD86-7861-4F89-9818-771DA6CB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8749F-7C43-4864-A7AC-A7D87DE9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5923"/>
            <a:ext cx="5257800" cy="838200"/>
          </a:xfrm>
        </p:spPr>
        <p:txBody>
          <a:bodyPr>
            <a:norm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读出电子学系统新设计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1A6EC7-888C-4D40-895A-4F9E6D19B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608"/>
            <a:ext cx="9144000" cy="41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7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3AABCE-96E9-4F5F-9E57-EA3A23D2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99BA8-4E7E-40AF-A977-165401398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时间标定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61ABCA-8B94-4FFA-B365-147645D182FE}"/>
              </a:ext>
            </a:extLst>
          </p:cNvPr>
          <p:cNvSpPr txBox="1"/>
          <p:nvPr/>
        </p:nvSpPr>
        <p:spPr>
          <a:xfrm>
            <a:off x="685800" y="1752600"/>
            <a:ext cx="8305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通过功分</a:t>
            </a:r>
            <a:r>
              <a:rPr lang="en-US" altLang="zh-CN" dirty="0"/>
              <a:t>+</a:t>
            </a:r>
            <a:r>
              <a:rPr lang="zh-CN" altLang="en-US" dirty="0"/>
              <a:t>信号发生器可以标定出包括电子学，传输线等的延时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通过粒子信号，可以标定出包括探测器部分的延时</a:t>
            </a:r>
            <a:br>
              <a:rPr lang="en-US" altLang="zh-CN" dirty="0"/>
            </a:b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线圈时间的标定</a:t>
            </a:r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33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D5AD86-7861-4F89-9818-771DA6CB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8749F-7C43-4864-A7AC-A7D87DE9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可行性分析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0B843D-5A12-4368-BE81-841D7DFCFA50}"/>
                  </a:ext>
                </a:extLst>
              </p:cNvPr>
              <p:cNvSpPr txBox="1"/>
              <p:nvPr/>
            </p:nvSpPr>
            <p:spPr>
              <a:xfrm>
                <a:off x="242740" y="1371600"/>
                <a:ext cx="8134350" cy="434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信号长距离传输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Fout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放大信号：上升时间</a:t>
                </a:r>
                <a:r>
                  <a:rPr lang="en-US" altLang="zh-CN" dirty="0"/>
                  <a:t>~8ns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Fout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甄别信号：上升时间</a:t>
                </a:r>
                <a:r>
                  <a:rPr lang="en-US" altLang="zh-CN" dirty="0"/>
                  <a:t>~350ps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0.35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350×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𝐺𝐻𝑧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波长：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2.1×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电子学长度：</a:t>
                </a:r>
                <a:r>
                  <a:rPr lang="en-US" altLang="zh-CN" dirty="0"/>
                  <a:t>~m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0B843D-5A12-4368-BE81-841D7DFC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0" y="1371600"/>
                <a:ext cx="8134350" cy="4340291"/>
              </a:xfrm>
              <a:prstGeom prst="rect">
                <a:avLst/>
              </a:prstGeom>
              <a:blipFill>
                <a:blip r:embed="rId2"/>
                <a:stretch>
                  <a:fillRect l="-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47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D5AD86-7861-4F89-9818-771DA6CB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8749F-7C43-4864-A7AC-A7D87DE9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可行性分析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0B843D-5A12-4368-BE81-841D7DFCFA50}"/>
              </a:ext>
            </a:extLst>
          </p:cNvPr>
          <p:cNvSpPr txBox="1"/>
          <p:nvPr/>
        </p:nvSpPr>
        <p:spPr>
          <a:xfrm>
            <a:off x="242740" y="1371600"/>
            <a:ext cx="8134350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集成度分析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ADC </a:t>
            </a:r>
            <a:r>
              <a:rPr lang="zh-CN" altLang="en-US" dirty="0"/>
              <a:t>子板集成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ADC </a:t>
            </a:r>
            <a:r>
              <a:rPr lang="zh-CN" altLang="en-US" dirty="0"/>
              <a:t>并行输出引脚：</a:t>
            </a:r>
            <a:r>
              <a:rPr lang="en-US" altLang="zh-CN" dirty="0"/>
              <a:t>34 * 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时间甄别信号：</a:t>
            </a:r>
            <a:r>
              <a:rPr lang="en-US" altLang="zh-CN" dirty="0"/>
              <a:t>2 * 2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使用</a:t>
            </a:r>
            <a:r>
              <a:rPr lang="en-US" altLang="zh-CN" dirty="0"/>
              <a:t>FMC_LPC </a:t>
            </a:r>
            <a:r>
              <a:rPr lang="zh-CN" altLang="en-US" dirty="0"/>
              <a:t>输出，共占用</a:t>
            </a:r>
            <a:r>
              <a:rPr lang="en-US" altLang="zh-CN" dirty="0"/>
              <a:t>72</a:t>
            </a:r>
            <a:r>
              <a:rPr lang="zh-CN" altLang="en-US" dirty="0"/>
              <a:t>根信号线 </a:t>
            </a:r>
            <a:r>
              <a:rPr lang="en-US" altLang="zh-CN" dirty="0"/>
              <a:t>+ </a:t>
            </a:r>
            <a:r>
              <a:rPr lang="zh-CN" altLang="en-US" dirty="0"/>
              <a:t>母板</a:t>
            </a:r>
            <a:r>
              <a:rPr lang="en-US" altLang="zh-CN" dirty="0"/>
              <a:t>PLL </a:t>
            </a:r>
            <a:r>
              <a:rPr lang="zh-CN" altLang="en-US" dirty="0"/>
              <a:t>时钟</a:t>
            </a:r>
            <a:endParaRPr lang="en-US" altLang="zh-CN" dirty="0"/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FPGA 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母板</a:t>
            </a: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支持连接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4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个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FMC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，具体的定义为：</a:t>
            </a: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Con1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：，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3 PLL 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时钟，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66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根信号线</a:t>
            </a: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Con2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：，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2 PLL 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时钟，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66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根信号线</a:t>
            </a: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Con3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：，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 PLL 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时钟，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72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根信号线</a:t>
            </a: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Con4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：，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0 PLL 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时钟，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72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根信号线</a:t>
            </a: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43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456084</TotalTime>
  <Words>313</Words>
  <Application>Microsoft Office PowerPoint</Application>
  <PresentationFormat>全屏显示(4:3)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Wingdings</vt:lpstr>
      <vt:lpstr>Office 主题​​</vt:lpstr>
      <vt:lpstr>SiPM 读出电子学系统设计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5736</cp:revision>
  <cp:lastPrinted>2023-09-04T07:35:07Z</cp:lastPrinted>
  <dcterms:created xsi:type="dcterms:W3CDTF">1601-01-01T00:00:00Z</dcterms:created>
  <dcterms:modified xsi:type="dcterms:W3CDTF">2025-06-28T06:10:22Z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